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5" r:id="rId7"/>
    <p:sldId id="262" r:id="rId8"/>
    <p:sldId id="266" r:id="rId9"/>
    <p:sldId id="264" r:id="rId10"/>
    <p:sldId id="263" r:id="rId11"/>
    <p:sldId id="267" r:id="rId12"/>
    <p:sldId id="271" r:id="rId13"/>
    <p:sldId id="269" r:id="rId14"/>
    <p:sldId id="272" r:id="rId15"/>
    <p:sldId id="274" r:id="rId16"/>
    <p:sldId id="273"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6" r:id="rId63"/>
    <p:sldId id="322" r:id="rId64"/>
    <p:sldId id="330" r:id="rId65"/>
    <p:sldId id="324" r:id="rId66"/>
    <p:sldId id="327" r:id="rId67"/>
    <p:sldId id="328" r:id="rId68"/>
    <p:sldId id="32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102" autoAdjust="0"/>
    <p:restoredTop sz="94660"/>
  </p:normalViewPr>
  <p:slideViewPr>
    <p:cSldViewPr snapToGrid="0">
      <p:cViewPr varScale="1">
        <p:scale>
          <a:sx n="61" d="100"/>
          <a:sy n="61" d="100"/>
        </p:scale>
        <p:origin x="53"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3F48-5039-40DD-BDA7-8648FE229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94080E-5B27-4D3A-966D-87F0F1C6E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341397-4936-4D39-9204-549934150522}"/>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9FFA15D8-4B11-4C28-87D5-876BD32F0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062EB-4A1D-4150-9D98-73218C2D4282}"/>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342250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DC7E-2283-4BA4-BA0E-C0C9316579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C3576-921C-487C-ADA9-C7D4A96E8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ABE72-E0F8-4320-B0B5-FDCB8673C612}"/>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7E400E91-222B-4439-9538-A3501173D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908E4-DCF6-4AF4-989C-2E4E42C9CEA4}"/>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26584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BF652-57F7-4BAB-B022-7BFFC5307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0531B3-EECE-4C74-B4FD-A209F1AA0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B7640-A327-40FA-A138-E8CB382E3520}"/>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95D852CC-579E-485F-9F10-7499A82B8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2B7FF-D7CA-4CA0-A4AB-7A580A096F53}"/>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323937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C30E-F0CC-45A4-9FC6-D90B07474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C5E3EC-BB96-48A8-A396-B4AFC1D3E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0AECE-FD03-4778-8192-9FE27AEE29A2}"/>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36C56538-CAF8-4C9E-846E-532811B56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4CCCC-5C15-406B-ADB6-560068C960D1}"/>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2273848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6436-B83C-447B-9E6B-AB67BC249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7EA3B0-0A34-4348-ADA9-FB56C45EB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46AFD-F2B8-409E-AE85-65838F9C65C5}"/>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393A6395-404B-4A6B-9744-ECE242B3F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EBDA6-E0BD-4AD5-8CBC-56564D1195F4}"/>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67239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EE48-48ED-4BB0-8A7D-16F576C335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ACD6F6-7491-4150-84D9-BEEE6A407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969D42-3A0B-44D8-A0CC-D43934EAD7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7396D0-3A67-404A-B088-D53497A2FC4F}"/>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6" name="Footer Placeholder 5">
            <a:extLst>
              <a:ext uri="{FF2B5EF4-FFF2-40B4-BE49-F238E27FC236}">
                <a16:creationId xmlns:a16="http://schemas.microsoft.com/office/drawing/2014/main" id="{8DA795FE-C83D-4622-9E79-9BA24C05BC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91D10-90FC-4D64-B853-E3CDFB6DE53E}"/>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64569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AD57-D53D-4CF4-807D-A65707437C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378DD7-0457-40C4-A51C-34B619194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88BF90-5CA5-43B1-AE8D-906CFA3A4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46B152-D45F-4C29-823F-488FD09CC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DD3AA-1B06-44F3-8EE7-CE9BDAED5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A3D070-A6C0-43CB-9492-B6EAA78C0180}"/>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8" name="Footer Placeholder 7">
            <a:extLst>
              <a:ext uri="{FF2B5EF4-FFF2-40B4-BE49-F238E27FC236}">
                <a16:creationId xmlns:a16="http://schemas.microsoft.com/office/drawing/2014/main" id="{82F0F670-B419-45B4-A3B7-2F96EDA4E2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D4ADC4-44D8-449E-B248-BE015152C5D1}"/>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3361291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8931-D2FD-48BC-A092-11F6115FB1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639022-8F74-491F-B237-5B391B824058}"/>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4" name="Footer Placeholder 3">
            <a:extLst>
              <a:ext uri="{FF2B5EF4-FFF2-40B4-BE49-F238E27FC236}">
                <a16:creationId xmlns:a16="http://schemas.microsoft.com/office/drawing/2014/main" id="{C388D40A-A118-4C80-8F74-EE0547FC24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D6AAF0-8C91-4C59-8643-26CABA39B709}"/>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250482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23094-142C-4CEB-A08E-B4881130D228}"/>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3" name="Footer Placeholder 2">
            <a:extLst>
              <a:ext uri="{FF2B5EF4-FFF2-40B4-BE49-F238E27FC236}">
                <a16:creationId xmlns:a16="http://schemas.microsoft.com/office/drawing/2014/main" id="{413EEDB4-F952-4AAF-A5E8-B1500A752F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D509BB-8A0C-4A40-AE34-96E77C024C2C}"/>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145062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C23C-EF78-4595-9E8B-A780950DE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59F506-5940-41A7-91F0-197670173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015919-013C-4731-90EF-13A11E73C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4BE09-42C2-4847-A55A-FBFCF2C779BA}"/>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6" name="Footer Placeholder 5">
            <a:extLst>
              <a:ext uri="{FF2B5EF4-FFF2-40B4-BE49-F238E27FC236}">
                <a16:creationId xmlns:a16="http://schemas.microsoft.com/office/drawing/2014/main" id="{6724C0BC-319A-48BD-AAC8-68B9C8EAA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CFCA4F-EA88-41FB-AF5D-38896A692244}"/>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20211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C99E-3290-4B4D-9175-4B1E9011E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51BA8E-EC73-4F96-A4AE-E6A3BE6BC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94060C-7AE0-46AB-8791-09B2634E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7A5C9-26ED-4FB9-BD81-D437DC9CC981}"/>
              </a:ext>
            </a:extLst>
          </p:cNvPr>
          <p:cNvSpPr>
            <a:spLocks noGrp="1"/>
          </p:cNvSpPr>
          <p:nvPr>
            <p:ph type="dt" sz="half" idx="10"/>
          </p:nvPr>
        </p:nvSpPr>
        <p:spPr/>
        <p:txBody>
          <a:bodyPr/>
          <a:lstStyle/>
          <a:p>
            <a:fld id="{DC534F92-09DE-4A0F-9C55-009AD67F9D7F}" type="datetimeFigureOut">
              <a:rPr lang="en-IN" smtClean="0"/>
              <a:t>04-03-2020</a:t>
            </a:fld>
            <a:endParaRPr lang="en-IN"/>
          </a:p>
        </p:txBody>
      </p:sp>
      <p:sp>
        <p:nvSpPr>
          <p:cNvPr id="6" name="Footer Placeholder 5">
            <a:extLst>
              <a:ext uri="{FF2B5EF4-FFF2-40B4-BE49-F238E27FC236}">
                <a16:creationId xmlns:a16="http://schemas.microsoft.com/office/drawing/2014/main" id="{69C03AB4-2C59-41CD-B984-E972C142C6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2FB7E-8D70-44C1-9DB7-FFD84FECC2E3}"/>
              </a:ext>
            </a:extLst>
          </p:cNvPr>
          <p:cNvSpPr>
            <a:spLocks noGrp="1"/>
          </p:cNvSpPr>
          <p:nvPr>
            <p:ph type="sldNum" sz="quarter" idx="12"/>
          </p:nvPr>
        </p:nvSpPr>
        <p:spPr/>
        <p:txBody>
          <a:bodyPr/>
          <a:lstStyle/>
          <a:p>
            <a:fld id="{4EBE90E8-364E-41AE-B320-1E36A0169AA1}" type="slidenum">
              <a:rPr lang="en-IN" smtClean="0"/>
              <a:t>‹#›</a:t>
            </a:fld>
            <a:endParaRPr lang="en-IN"/>
          </a:p>
        </p:txBody>
      </p:sp>
    </p:spTree>
    <p:extLst>
      <p:ext uri="{BB962C8B-B14F-4D97-AF65-F5344CB8AC3E}">
        <p14:creationId xmlns:p14="http://schemas.microsoft.com/office/powerpoint/2010/main" val="303006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239F2-C60E-48C9-BE15-A4398EC7D9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908A5-9EF3-4F74-B0E9-4A53805C1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B5E03A-6948-4422-B1D4-299090DD0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34F92-09DE-4A0F-9C55-009AD67F9D7F}" type="datetimeFigureOut">
              <a:rPr lang="en-IN" smtClean="0"/>
              <a:t>04-03-2020</a:t>
            </a:fld>
            <a:endParaRPr lang="en-IN"/>
          </a:p>
        </p:txBody>
      </p:sp>
      <p:sp>
        <p:nvSpPr>
          <p:cNvPr id="5" name="Footer Placeholder 4">
            <a:extLst>
              <a:ext uri="{FF2B5EF4-FFF2-40B4-BE49-F238E27FC236}">
                <a16:creationId xmlns:a16="http://schemas.microsoft.com/office/drawing/2014/main" id="{0A78F142-5EA4-4F36-852C-2FBD1706F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B32DB7-29A2-43EF-9781-EB6D206A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BE90E8-364E-41AE-B320-1E36A0169AA1}" type="slidenum">
              <a:rPr lang="en-IN" smtClean="0"/>
              <a:t>‹#›</a:t>
            </a:fld>
            <a:endParaRPr lang="en-IN"/>
          </a:p>
        </p:txBody>
      </p:sp>
    </p:spTree>
    <p:extLst>
      <p:ext uri="{BB962C8B-B14F-4D97-AF65-F5344CB8AC3E}">
        <p14:creationId xmlns:p14="http://schemas.microsoft.com/office/powerpoint/2010/main" val="206813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2463-CE4D-48B1-8CB8-DC9EBCB9F41B}"/>
              </a:ext>
            </a:extLst>
          </p:cNvPr>
          <p:cNvSpPr>
            <a:spLocks noGrp="1"/>
          </p:cNvSpPr>
          <p:nvPr>
            <p:ph type="title"/>
          </p:nvPr>
        </p:nvSpPr>
        <p:spPr>
          <a:xfrm>
            <a:off x="2692400" y="365125"/>
            <a:ext cx="8661400" cy="1325563"/>
          </a:xfrm>
        </p:spPr>
        <p:txBody>
          <a:bodyPr>
            <a:normAutofit fontScale="90000"/>
          </a:bodyPr>
          <a:lstStyle/>
          <a:p>
            <a:pPr algn="ctr"/>
            <a:br>
              <a:rPr lang="en-US" dirty="0">
                <a:solidFill>
                  <a:srgbClr val="610B38"/>
                </a:solidFill>
                <a:latin typeface="erdana"/>
              </a:rPr>
            </a:br>
            <a:r>
              <a:rPr lang="en-US" sz="4900" u="sng" dirty="0">
                <a:latin typeface="erdana"/>
              </a:rPr>
              <a:t>Parser</a:t>
            </a:r>
            <a:br>
              <a:rPr lang="en-US" dirty="0">
                <a:solidFill>
                  <a:srgbClr val="610B38"/>
                </a:solidFill>
                <a:latin typeface="erdana"/>
              </a:rPr>
            </a:br>
            <a:endParaRPr lang="en-IN" dirty="0"/>
          </a:p>
        </p:txBody>
      </p:sp>
      <p:sp>
        <p:nvSpPr>
          <p:cNvPr id="3" name="Content Placeholder 2">
            <a:extLst>
              <a:ext uri="{FF2B5EF4-FFF2-40B4-BE49-F238E27FC236}">
                <a16:creationId xmlns:a16="http://schemas.microsoft.com/office/drawing/2014/main" id="{192AB54E-938C-440E-A683-124ECB72D561}"/>
              </a:ext>
            </a:extLst>
          </p:cNvPr>
          <p:cNvSpPr>
            <a:spLocks noGrp="1"/>
          </p:cNvSpPr>
          <p:nvPr>
            <p:ph idx="1"/>
          </p:nvPr>
        </p:nvSpPr>
        <p:spPr>
          <a:xfrm>
            <a:off x="2570480" y="1690687"/>
            <a:ext cx="8783320" cy="4486275"/>
          </a:xfrm>
        </p:spPr>
        <p:txBody>
          <a:bodyPr/>
          <a:lstStyle/>
          <a:p>
            <a:r>
              <a:rPr lang="en-US" b="0" i="0" dirty="0">
                <a:solidFill>
                  <a:srgbClr val="000000"/>
                </a:solidFill>
                <a:effectLst/>
                <a:latin typeface="verdana" panose="020B0604030504040204" pitchFamily="34" charset="0"/>
              </a:rPr>
              <a:t>Parser is a compiler that is used to break the data into smaller elements coming from lexical analysis phase.</a:t>
            </a:r>
          </a:p>
          <a:p>
            <a:r>
              <a:rPr lang="en-US" b="0" i="0" dirty="0">
                <a:solidFill>
                  <a:srgbClr val="000000"/>
                </a:solidFill>
                <a:effectLst/>
                <a:latin typeface="verdana" panose="020B0604030504040204" pitchFamily="34" charset="0"/>
              </a:rPr>
              <a:t>A parser takes input in the form of sequence of tokens and produces output in the form of parse tree.</a:t>
            </a:r>
          </a:p>
          <a:p>
            <a:r>
              <a:rPr lang="en-US" b="0" i="0" dirty="0">
                <a:solidFill>
                  <a:srgbClr val="000000"/>
                </a:solidFill>
                <a:effectLst/>
                <a:latin typeface="verdana" panose="020B0604030504040204" pitchFamily="34" charset="0"/>
              </a:rPr>
              <a:t>Parsing is of two types: top down parsing and bottom up parsing.</a:t>
            </a:r>
            <a:endParaRPr lang="en-IN" dirty="0"/>
          </a:p>
        </p:txBody>
      </p:sp>
    </p:spTree>
    <p:extLst>
      <p:ext uri="{BB962C8B-B14F-4D97-AF65-F5344CB8AC3E}">
        <p14:creationId xmlns:p14="http://schemas.microsoft.com/office/powerpoint/2010/main" val="2741462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FFAB-CCE6-4084-9A11-197F64C8C5C9}"/>
              </a:ext>
            </a:extLst>
          </p:cNvPr>
          <p:cNvSpPr>
            <a:spLocks noGrp="1"/>
          </p:cNvSpPr>
          <p:nvPr>
            <p:ph type="title"/>
          </p:nvPr>
        </p:nvSpPr>
        <p:spPr>
          <a:xfrm>
            <a:off x="4775200" y="365125"/>
            <a:ext cx="6578600" cy="1325563"/>
          </a:xfrm>
        </p:spPr>
        <p:txBody>
          <a:bodyPr/>
          <a:lstStyle/>
          <a:p>
            <a:r>
              <a:rPr lang="en-IN" b="1" dirty="0"/>
              <a:t>Parsing table:</a:t>
            </a:r>
            <a:endParaRPr lang="en-IN" dirty="0"/>
          </a:p>
        </p:txBody>
      </p:sp>
      <p:pic>
        <p:nvPicPr>
          <p:cNvPr id="4098" name="Picture 2" descr="Shift reduce parsing 1">
            <a:extLst>
              <a:ext uri="{FF2B5EF4-FFF2-40B4-BE49-F238E27FC236}">
                <a16:creationId xmlns:a16="http://schemas.microsoft.com/office/drawing/2014/main" id="{FA04CE07-F676-4524-BDC7-070C3F92DA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5199" y="1358283"/>
            <a:ext cx="6736081" cy="5134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2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2C9238DE-7C53-433C-B29C-332457BE0FDE}"/>
              </a:ext>
            </a:extLst>
          </p:cNvPr>
          <p:cNvSpPr>
            <a:spLocks noGrp="1"/>
          </p:cNvSpPr>
          <p:nvPr>
            <p:ph idx="1"/>
          </p:nvPr>
        </p:nvSpPr>
        <p:spPr>
          <a:xfrm>
            <a:off x="3738880" y="710213"/>
            <a:ext cx="7827984" cy="5715324"/>
          </a:xfrm>
        </p:spPr>
        <p:txBody>
          <a:bodyPr>
            <a:normAutofit fontScale="77500" lnSpcReduction="20000"/>
          </a:bodyPr>
          <a:lstStyle/>
          <a:p>
            <a:pPr marL="0" indent="0">
              <a:buNone/>
            </a:pPr>
            <a:r>
              <a:rPr lang="en-US" dirty="0"/>
              <a:t>There are two main categories of shift reduce parsing as follows:</a:t>
            </a:r>
          </a:p>
          <a:p>
            <a:r>
              <a:rPr lang="en-US" dirty="0"/>
              <a:t>Operator-Precedence Parsing</a:t>
            </a:r>
          </a:p>
          <a:p>
            <a:r>
              <a:rPr lang="en-US" dirty="0"/>
              <a:t>LR-Parser</a:t>
            </a:r>
          </a:p>
          <a:p>
            <a:pPr marL="0" indent="0">
              <a:buNone/>
            </a:pPr>
            <a:endParaRPr lang="en-US" dirty="0"/>
          </a:p>
          <a:p>
            <a:pPr marL="0" indent="0">
              <a:buNone/>
            </a:pPr>
            <a:r>
              <a:rPr lang="en-US" u="sng" dirty="0"/>
              <a:t>Operator precedence parsing : </a:t>
            </a:r>
          </a:p>
          <a:p>
            <a:pPr marL="0" indent="0">
              <a:buNone/>
            </a:pPr>
            <a:endParaRPr lang="en-US" u="sng" dirty="0"/>
          </a:p>
          <a:p>
            <a:r>
              <a:rPr lang="en-US" dirty="0"/>
              <a:t>Operator precedence grammar is kinds of shift reduce parsing method. It is applied to a small class of operator grammars.</a:t>
            </a:r>
          </a:p>
          <a:p>
            <a:r>
              <a:rPr lang="en-US" dirty="0"/>
              <a:t>A grammar is said to be operator precedence grammar if it has two properties:</a:t>
            </a:r>
          </a:p>
          <a:p>
            <a:r>
              <a:rPr lang="en-US" dirty="0"/>
              <a:t>No R.H.S. of any production has a ∈.</a:t>
            </a:r>
          </a:p>
          <a:p>
            <a:r>
              <a:rPr lang="en-US" dirty="0"/>
              <a:t>No two non-terminals are adjacent.</a:t>
            </a:r>
          </a:p>
          <a:p>
            <a:r>
              <a:rPr lang="en-US" dirty="0"/>
              <a:t>Operator precedence can only established between the terminals of the grammar. It ignores the non-terminal.</a:t>
            </a:r>
          </a:p>
          <a:p>
            <a:pPr marL="0" indent="0">
              <a:buNone/>
            </a:pPr>
            <a:br>
              <a:rPr lang="en-US" dirty="0"/>
            </a:br>
            <a:br>
              <a:rPr lang="en-US" dirty="0"/>
            </a:br>
            <a:endParaRPr lang="en-IN" dirty="0"/>
          </a:p>
        </p:txBody>
      </p:sp>
    </p:spTree>
    <p:extLst>
      <p:ext uri="{BB962C8B-B14F-4D97-AF65-F5344CB8AC3E}">
        <p14:creationId xmlns:p14="http://schemas.microsoft.com/office/powerpoint/2010/main" val="71702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9D6D93-2D7B-4D28-8C95-12BE8EDF4FD4}"/>
              </a:ext>
            </a:extLst>
          </p:cNvPr>
          <p:cNvSpPr>
            <a:spLocks noGrp="1"/>
          </p:cNvSpPr>
          <p:nvPr>
            <p:ph idx="1"/>
          </p:nvPr>
        </p:nvSpPr>
        <p:spPr>
          <a:xfrm>
            <a:off x="3738880" y="1825625"/>
            <a:ext cx="7614920" cy="4351338"/>
          </a:xfrm>
        </p:spPr>
        <p:txBody>
          <a:bodyPr/>
          <a:lstStyle/>
          <a:p>
            <a:pPr marL="0" indent="0">
              <a:buNone/>
            </a:pPr>
            <a:r>
              <a:rPr lang="en-US" dirty="0"/>
              <a:t>There are the three operator precedence relations :</a:t>
            </a:r>
          </a:p>
          <a:p>
            <a:r>
              <a:rPr lang="en-US" dirty="0"/>
              <a:t>a ⋗ b means that terminal "a" has the higher precedence than terminal "b".</a:t>
            </a:r>
          </a:p>
          <a:p>
            <a:endParaRPr lang="en-US" dirty="0"/>
          </a:p>
          <a:p>
            <a:r>
              <a:rPr lang="en-US" dirty="0"/>
              <a:t>a ⋖ b means that terminal "a" has the lower precedence than terminal "b".</a:t>
            </a:r>
          </a:p>
          <a:p>
            <a:endParaRPr lang="en-US" dirty="0"/>
          </a:p>
          <a:p>
            <a:r>
              <a:rPr lang="en-US" dirty="0"/>
              <a:t>a ≐ b means that the terminal "a" and "b" both have same precedence.</a:t>
            </a:r>
          </a:p>
          <a:p>
            <a:endParaRPr lang="en-IN" dirty="0"/>
          </a:p>
        </p:txBody>
      </p:sp>
    </p:spTree>
    <p:extLst>
      <p:ext uri="{BB962C8B-B14F-4D97-AF65-F5344CB8AC3E}">
        <p14:creationId xmlns:p14="http://schemas.microsoft.com/office/powerpoint/2010/main" val="268581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7160E-CB4B-4F9A-9060-39EF1198EDC1}"/>
              </a:ext>
            </a:extLst>
          </p:cNvPr>
          <p:cNvSpPr>
            <a:spLocks noGrp="1"/>
          </p:cNvSpPr>
          <p:nvPr>
            <p:ph idx="1"/>
          </p:nvPr>
        </p:nvSpPr>
        <p:spPr>
          <a:xfrm>
            <a:off x="3870960" y="843379"/>
            <a:ext cx="7482840" cy="5333584"/>
          </a:xfrm>
        </p:spPr>
        <p:txBody>
          <a:bodyPr/>
          <a:lstStyle/>
          <a:p>
            <a:pPr marL="0" indent="0" algn="ctr">
              <a:buNone/>
            </a:pPr>
            <a:r>
              <a:rPr lang="en-US" b="1" u="sng" dirty="0"/>
              <a:t>Parsing Action</a:t>
            </a:r>
          </a:p>
          <a:p>
            <a:pPr marL="0" indent="0" algn="ctr">
              <a:buNone/>
            </a:pPr>
            <a:endParaRPr lang="en-US" b="1" u="sng" dirty="0"/>
          </a:p>
          <a:p>
            <a:r>
              <a:rPr lang="en-US" dirty="0"/>
              <a:t>Both end of the given input string, add the $ symbol.</a:t>
            </a:r>
          </a:p>
          <a:p>
            <a:r>
              <a:rPr lang="en-US" dirty="0"/>
              <a:t>Now scan the input string from left , move right until the ⋗ is encountered.</a:t>
            </a:r>
          </a:p>
          <a:p>
            <a:r>
              <a:rPr lang="en-US" dirty="0"/>
              <a:t>Scan towards left over all the equal precedence until the first left most ⋖ is encountered.</a:t>
            </a:r>
          </a:p>
          <a:p>
            <a:r>
              <a:rPr lang="en-US" dirty="0"/>
              <a:t>Everything between left most ⋖ and right most ⋗ is a handle.</a:t>
            </a:r>
          </a:p>
          <a:p>
            <a:r>
              <a:rPr lang="en-US" dirty="0"/>
              <a:t>$ on $ means parsing is successful.</a:t>
            </a:r>
          </a:p>
          <a:p>
            <a:endParaRPr lang="en-IN" dirty="0"/>
          </a:p>
        </p:txBody>
      </p:sp>
    </p:spTree>
    <p:extLst>
      <p:ext uri="{BB962C8B-B14F-4D97-AF65-F5344CB8AC3E}">
        <p14:creationId xmlns:p14="http://schemas.microsoft.com/office/powerpoint/2010/main" val="364031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ing Operator -&#10;Precedence Relations&#10;E  E+E | E-E | E*E | E/E | E^E | (E) | -E | id&#10;The partial operator-precedence&#10;tabl...">
            <a:extLst>
              <a:ext uri="{FF2B5EF4-FFF2-40B4-BE49-F238E27FC236}">
                <a16:creationId xmlns:a16="http://schemas.microsoft.com/office/drawing/2014/main" id="{613AD532-8110-4206-8704-464F2E03C9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0080" y="365125"/>
            <a:ext cx="7845986" cy="60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7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 Find The Handles&#10;1. Scan the string from left end until the first .&gt; is&#10;encountered.&#10;2. Then scan backwards (to the lef...">
            <a:extLst>
              <a:ext uri="{FF2B5EF4-FFF2-40B4-BE49-F238E27FC236}">
                <a16:creationId xmlns:a16="http://schemas.microsoft.com/office/drawing/2014/main" id="{BD39C2B0-B9B0-4025-BE0E-97BDBBC325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5680" y="514904"/>
            <a:ext cx="8040802" cy="577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perator-Precedence Parsing&#10;Algorithm -- Example&#10;stack input action&#10;$ id+id*id$ $ &lt;. id shift&#10;$id +id*id$ id .&gt; + reduceE ...">
            <a:extLst>
              <a:ext uri="{FF2B5EF4-FFF2-40B4-BE49-F238E27FC236}">
                <a16:creationId xmlns:a16="http://schemas.microsoft.com/office/drawing/2014/main" id="{049BBCF3-A58A-41CA-8B7F-3D7B60FAF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6800" y="681038"/>
            <a:ext cx="77470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A229-416E-4741-BA33-5B816511CF0A}"/>
              </a:ext>
            </a:extLst>
          </p:cNvPr>
          <p:cNvSpPr>
            <a:spLocks noGrp="1"/>
          </p:cNvSpPr>
          <p:nvPr>
            <p:ph type="title"/>
          </p:nvPr>
        </p:nvSpPr>
        <p:spPr/>
        <p:txBody>
          <a:bodyPr/>
          <a:lstStyle/>
          <a:p>
            <a:pPr algn="ctr"/>
            <a:r>
              <a:rPr lang="en-IN" b="1" u="sng" dirty="0"/>
              <a:t>LR Parser</a:t>
            </a:r>
            <a:br>
              <a:rPr lang="en-IN" dirty="0"/>
            </a:br>
            <a:endParaRPr lang="en-IN" dirty="0"/>
          </a:p>
        </p:txBody>
      </p:sp>
      <p:sp>
        <p:nvSpPr>
          <p:cNvPr id="3" name="Content Placeholder 2">
            <a:extLst>
              <a:ext uri="{FF2B5EF4-FFF2-40B4-BE49-F238E27FC236}">
                <a16:creationId xmlns:a16="http://schemas.microsoft.com/office/drawing/2014/main" id="{706088D0-636C-4D36-842D-06271E57B51C}"/>
              </a:ext>
            </a:extLst>
          </p:cNvPr>
          <p:cNvSpPr>
            <a:spLocks noGrp="1"/>
          </p:cNvSpPr>
          <p:nvPr>
            <p:ph idx="1"/>
          </p:nvPr>
        </p:nvSpPr>
        <p:spPr>
          <a:xfrm>
            <a:off x="3037840" y="1825625"/>
            <a:ext cx="8315959" cy="4351338"/>
          </a:xfrm>
        </p:spPr>
        <p:txBody>
          <a:bodyPr>
            <a:normAutofit lnSpcReduction="10000"/>
          </a:bodyPr>
          <a:lstStyle/>
          <a:p>
            <a:r>
              <a:rPr lang="en-US" dirty="0"/>
              <a:t>LR parsing is one type of bottom up parsing. It is used to parse the large class of grammars.</a:t>
            </a:r>
          </a:p>
          <a:p>
            <a:r>
              <a:rPr lang="en-US" dirty="0"/>
              <a:t>In the LR parsing, "L" stands for left-to-right scanning of the input.</a:t>
            </a:r>
          </a:p>
          <a:p>
            <a:r>
              <a:rPr lang="en-US" dirty="0"/>
              <a:t>"R" stands for constructing a right most derivation in reverse.</a:t>
            </a:r>
          </a:p>
          <a:p>
            <a:r>
              <a:rPr lang="en-US" dirty="0"/>
              <a:t>"K" is the number of input symbols of the look ahead used to make number of parsing decision.</a:t>
            </a:r>
          </a:p>
          <a:p>
            <a:r>
              <a:rPr lang="en-US" dirty="0"/>
              <a:t>LR parsing is divided into four parts: LR (0) parsing, SLR parsing, CLR parsing and LALR parsing.</a:t>
            </a:r>
          </a:p>
          <a:p>
            <a:endParaRPr lang="en-IN" dirty="0"/>
          </a:p>
        </p:txBody>
      </p:sp>
    </p:spTree>
    <p:extLst>
      <p:ext uri="{BB962C8B-B14F-4D97-AF65-F5344CB8AC3E}">
        <p14:creationId xmlns:p14="http://schemas.microsoft.com/office/powerpoint/2010/main" val="179259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R Parser">
            <a:extLst>
              <a:ext uri="{FF2B5EF4-FFF2-40B4-BE49-F238E27FC236}">
                <a16:creationId xmlns:a16="http://schemas.microsoft.com/office/drawing/2014/main" id="{64DC9E8A-02F0-43AF-82F0-05C1C2EE0B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965" y="1625234"/>
            <a:ext cx="7315200" cy="360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74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A836-90F0-499A-A236-9B69C49569E1}"/>
              </a:ext>
            </a:extLst>
          </p:cNvPr>
          <p:cNvSpPr>
            <a:spLocks noGrp="1"/>
          </p:cNvSpPr>
          <p:nvPr>
            <p:ph type="title"/>
          </p:nvPr>
        </p:nvSpPr>
        <p:spPr>
          <a:xfrm>
            <a:off x="2818614" y="365125"/>
            <a:ext cx="8535186" cy="1325563"/>
          </a:xfrm>
        </p:spPr>
        <p:txBody>
          <a:bodyPr/>
          <a:lstStyle/>
          <a:p>
            <a:pPr algn="ctr"/>
            <a:r>
              <a:rPr lang="en-IN" u="sng" dirty="0"/>
              <a:t>LR algorithm:</a:t>
            </a:r>
            <a:br>
              <a:rPr lang="en-IN" u="sng" dirty="0"/>
            </a:br>
            <a:endParaRPr lang="en-IN" u="sng" dirty="0"/>
          </a:p>
        </p:txBody>
      </p:sp>
      <p:sp>
        <p:nvSpPr>
          <p:cNvPr id="3" name="Content Placeholder 2">
            <a:extLst>
              <a:ext uri="{FF2B5EF4-FFF2-40B4-BE49-F238E27FC236}">
                <a16:creationId xmlns:a16="http://schemas.microsoft.com/office/drawing/2014/main" id="{3E0F2D73-B872-404A-B243-18F1593CBA3B}"/>
              </a:ext>
            </a:extLst>
          </p:cNvPr>
          <p:cNvSpPr>
            <a:spLocks noGrp="1"/>
          </p:cNvSpPr>
          <p:nvPr>
            <p:ph idx="1"/>
          </p:nvPr>
        </p:nvSpPr>
        <p:spPr>
          <a:xfrm>
            <a:off x="2379216" y="1816747"/>
            <a:ext cx="8974584" cy="4351338"/>
          </a:xfrm>
        </p:spPr>
        <p:txBody>
          <a:bodyPr/>
          <a:lstStyle/>
          <a:p>
            <a:r>
              <a:rPr lang="en-US" dirty="0"/>
              <a:t>The LR algorithm requires stack, input, output and parsing table. In all type of LR parsing, input, output and stack are same but parsing table is different.</a:t>
            </a:r>
          </a:p>
          <a:p>
            <a:endParaRPr lang="en-IN" dirty="0"/>
          </a:p>
        </p:txBody>
      </p:sp>
      <p:pic>
        <p:nvPicPr>
          <p:cNvPr id="3074" name="Picture 2" descr="LR Parser 1">
            <a:extLst>
              <a:ext uri="{FF2B5EF4-FFF2-40B4-BE49-F238E27FC236}">
                <a16:creationId xmlns:a16="http://schemas.microsoft.com/office/drawing/2014/main" id="{1BB0D1C5-F3EC-4E38-8AB0-6D7EB579B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823" y="3204839"/>
            <a:ext cx="5877018" cy="220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55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ser">
            <a:extLst>
              <a:ext uri="{FF2B5EF4-FFF2-40B4-BE49-F238E27FC236}">
                <a16:creationId xmlns:a16="http://schemas.microsoft.com/office/drawing/2014/main" id="{09145964-662E-4D81-A405-0CDBB1F8E2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3379" y="488272"/>
            <a:ext cx="3927029" cy="1721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ser 1">
            <a:extLst>
              <a:ext uri="{FF2B5EF4-FFF2-40B4-BE49-F238E27FC236}">
                <a16:creationId xmlns:a16="http://schemas.microsoft.com/office/drawing/2014/main" id="{4667227A-7B73-46CD-875D-8B5CB326B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520" y="1855433"/>
            <a:ext cx="3061710" cy="329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215B19-B827-437A-AAF2-1B5FE9D12FED}"/>
              </a:ext>
            </a:extLst>
          </p:cNvPr>
          <p:cNvSpPr/>
          <p:nvPr/>
        </p:nvSpPr>
        <p:spPr>
          <a:xfrm>
            <a:off x="2783840" y="1997839"/>
            <a:ext cx="4593504" cy="3847207"/>
          </a:xfrm>
          <a:prstGeom prst="rect">
            <a:avLst/>
          </a:prstGeom>
        </p:spPr>
        <p:txBody>
          <a:bodyPr wrap="square">
            <a:spAutoFit/>
          </a:bodyPr>
          <a:lstStyle/>
          <a:p>
            <a:endParaRPr lang="en-US" b="0" i="0" dirty="0">
              <a:solidFill>
                <a:srgbClr val="610B38"/>
              </a:solidFill>
              <a:effectLst/>
              <a:latin typeface="erdana"/>
            </a:endParaRPr>
          </a:p>
          <a:p>
            <a:r>
              <a:rPr lang="en-US" sz="2800" b="1" i="0" u="sng" dirty="0">
                <a:effectLst/>
                <a:latin typeface="erdana"/>
              </a:rPr>
              <a:t>Top down parsing : </a:t>
            </a:r>
          </a:p>
          <a:p>
            <a:endParaRPr lang="en-US" b="0" i="0" dirty="0">
              <a:solidFill>
                <a:srgbClr val="610B38"/>
              </a:solidFill>
              <a:effectLst/>
              <a:latin typeface="erdana"/>
            </a:endParaRPr>
          </a:p>
          <a:p>
            <a:pPr>
              <a:buFont typeface="Arial" panose="020B0604020202020204" pitchFamily="34" charset="0"/>
              <a:buChar char="•"/>
            </a:pPr>
            <a:r>
              <a:rPr lang="en-US" b="0" dirty="0">
                <a:solidFill>
                  <a:srgbClr val="000000"/>
                </a:solidFill>
                <a:effectLst/>
                <a:latin typeface="verdana" panose="020B0604030504040204" pitchFamily="34" charset="0"/>
              </a:rPr>
              <a:t>The top down parsing is known as recursive parsing or predictive parsing.</a:t>
            </a:r>
          </a:p>
          <a:p>
            <a:pPr>
              <a:buFont typeface="Arial" panose="020B0604020202020204" pitchFamily="34" charset="0"/>
              <a:buChar char="•"/>
            </a:pPr>
            <a:r>
              <a:rPr lang="en-US" dirty="0">
                <a:solidFill>
                  <a:srgbClr val="000000"/>
                </a:solidFill>
                <a:latin typeface="verdana" panose="020B0604030504040204" pitchFamily="34" charset="0"/>
              </a:rPr>
              <a:t>This</a:t>
            </a:r>
            <a:r>
              <a:rPr lang="en-US" b="0" dirty="0">
                <a:solidFill>
                  <a:srgbClr val="000000"/>
                </a:solidFill>
                <a:effectLst/>
                <a:latin typeface="verdana" panose="020B0604030504040204" pitchFamily="34" charset="0"/>
              </a:rPr>
              <a:t> is used to construct a parse tree for an input    string.</a:t>
            </a:r>
          </a:p>
          <a:p>
            <a:pPr>
              <a:buFont typeface="Arial" panose="020B0604020202020204" pitchFamily="34" charset="0"/>
              <a:buChar char="•"/>
            </a:pPr>
            <a:r>
              <a:rPr lang="en-US" b="0" dirty="0">
                <a:solidFill>
                  <a:srgbClr val="000000"/>
                </a:solidFill>
                <a:effectLst/>
                <a:latin typeface="verdana" panose="020B0604030504040204" pitchFamily="34" charset="0"/>
              </a:rPr>
              <a:t>In the top down parsing, the parsing starts from the start symbol and transform it into the input symbol.</a:t>
            </a:r>
          </a:p>
          <a:p>
            <a:r>
              <a:rPr lang="en-US" b="0" i="0" dirty="0">
                <a:solidFill>
                  <a:srgbClr val="000000"/>
                </a:solidFill>
                <a:effectLst/>
                <a:latin typeface="verdana" panose="020B0604030504040204" pitchFamily="34" charset="0"/>
              </a:rPr>
              <a:t>Parse Tree representation of input string "</a:t>
            </a:r>
            <a:r>
              <a:rPr lang="en-US" b="0" i="0" dirty="0" err="1">
                <a:solidFill>
                  <a:srgbClr val="000000"/>
                </a:solidFill>
                <a:effectLst/>
                <a:latin typeface="verdana" panose="020B0604030504040204" pitchFamily="34" charset="0"/>
              </a:rPr>
              <a:t>acdb</a:t>
            </a:r>
            <a:r>
              <a:rPr lang="en-US" b="0" i="0" dirty="0">
                <a:solidFill>
                  <a:srgbClr val="000000"/>
                </a:solidFill>
                <a:effectLst/>
                <a:latin typeface="verdana" panose="020B0604030504040204" pitchFamily="34" charset="0"/>
              </a:rPr>
              <a:t>" is as follows:</a:t>
            </a:r>
          </a:p>
        </p:txBody>
      </p:sp>
    </p:spTree>
    <p:extLst>
      <p:ext uri="{BB962C8B-B14F-4D97-AF65-F5344CB8AC3E}">
        <p14:creationId xmlns:p14="http://schemas.microsoft.com/office/powerpoint/2010/main" val="275450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7DF76-E925-46E3-AB98-99E11A59F664}"/>
              </a:ext>
            </a:extLst>
          </p:cNvPr>
          <p:cNvSpPr>
            <a:spLocks noGrp="1"/>
          </p:cNvSpPr>
          <p:nvPr>
            <p:ph idx="1"/>
          </p:nvPr>
        </p:nvSpPr>
        <p:spPr>
          <a:xfrm>
            <a:off x="2753360" y="1825625"/>
            <a:ext cx="8600440" cy="4351338"/>
          </a:xfrm>
        </p:spPr>
        <p:txBody>
          <a:bodyPr/>
          <a:lstStyle/>
          <a:p>
            <a:r>
              <a:rPr lang="en-US" dirty="0"/>
              <a:t>Input buffer is used to indicate end of input and it contains the string to be parsed followed by a $ Symbol.</a:t>
            </a:r>
          </a:p>
          <a:p>
            <a:r>
              <a:rPr lang="en-US" dirty="0"/>
              <a:t>A stack is used to contain a sequence of grammar symbols with a $ at the bottom of the stack.</a:t>
            </a:r>
          </a:p>
          <a:p>
            <a:r>
              <a:rPr lang="en-US" dirty="0"/>
              <a:t>Parsing table is a two dimensional array. It contains two parts: Action part and Go To part.</a:t>
            </a:r>
          </a:p>
          <a:p>
            <a:endParaRPr lang="en-IN" dirty="0"/>
          </a:p>
        </p:txBody>
      </p:sp>
    </p:spTree>
    <p:extLst>
      <p:ext uri="{BB962C8B-B14F-4D97-AF65-F5344CB8AC3E}">
        <p14:creationId xmlns:p14="http://schemas.microsoft.com/office/powerpoint/2010/main" val="374581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F1FC-3180-460E-8C83-7FAE91E0E9EF}"/>
              </a:ext>
            </a:extLst>
          </p:cNvPr>
          <p:cNvSpPr>
            <a:spLocks noGrp="1"/>
          </p:cNvSpPr>
          <p:nvPr>
            <p:ph type="title"/>
          </p:nvPr>
        </p:nvSpPr>
        <p:spPr/>
        <p:txBody>
          <a:bodyPr/>
          <a:lstStyle/>
          <a:p>
            <a:pPr algn="ctr"/>
            <a:r>
              <a:rPr lang="en-IN" b="1" u="sng" dirty="0"/>
              <a:t>LR (1) Parsing</a:t>
            </a:r>
            <a:br>
              <a:rPr lang="en-IN" dirty="0"/>
            </a:br>
            <a:endParaRPr lang="en-IN" dirty="0"/>
          </a:p>
        </p:txBody>
      </p:sp>
      <p:sp>
        <p:nvSpPr>
          <p:cNvPr id="3" name="Content Placeholder 2">
            <a:extLst>
              <a:ext uri="{FF2B5EF4-FFF2-40B4-BE49-F238E27FC236}">
                <a16:creationId xmlns:a16="http://schemas.microsoft.com/office/drawing/2014/main" id="{66395292-EFC5-4AB9-A47F-B0FE2BD762F2}"/>
              </a:ext>
            </a:extLst>
          </p:cNvPr>
          <p:cNvSpPr>
            <a:spLocks noGrp="1"/>
          </p:cNvSpPr>
          <p:nvPr>
            <p:ph idx="1"/>
          </p:nvPr>
        </p:nvSpPr>
        <p:spPr>
          <a:xfrm>
            <a:off x="3119120" y="1825625"/>
            <a:ext cx="8234680" cy="4351338"/>
          </a:xfrm>
        </p:spPr>
        <p:txBody>
          <a:bodyPr/>
          <a:lstStyle/>
          <a:p>
            <a:r>
              <a:rPr lang="en-US" dirty="0"/>
              <a:t>Various steps involved in the LR (1) Parsing:</a:t>
            </a:r>
          </a:p>
          <a:p>
            <a:r>
              <a:rPr lang="en-US" dirty="0"/>
              <a:t>For the given input string write a context free grammar.</a:t>
            </a:r>
          </a:p>
          <a:p>
            <a:r>
              <a:rPr lang="en-US" dirty="0"/>
              <a:t>Check the ambiguity of the grammar.</a:t>
            </a:r>
          </a:p>
          <a:p>
            <a:r>
              <a:rPr lang="en-US" dirty="0"/>
              <a:t>Add Augment production in the given grammar.</a:t>
            </a:r>
          </a:p>
          <a:p>
            <a:r>
              <a:rPr lang="en-US" dirty="0"/>
              <a:t>Create Canonical collection of LR (0) items.</a:t>
            </a:r>
          </a:p>
          <a:p>
            <a:r>
              <a:rPr lang="en-US" dirty="0"/>
              <a:t>Draw a data flow diagram (DFA).</a:t>
            </a:r>
          </a:p>
          <a:p>
            <a:r>
              <a:rPr lang="en-US" dirty="0"/>
              <a:t>Construct a LR (1) parsing table.</a:t>
            </a:r>
          </a:p>
          <a:p>
            <a:endParaRPr lang="en-IN" dirty="0"/>
          </a:p>
        </p:txBody>
      </p:sp>
    </p:spTree>
    <p:extLst>
      <p:ext uri="{BB962C8B-B14F-4D97-AF65-F5344CB8AC3E}">
        <p14:creationId xmlns:p14="http://schemas.microsoft.com/office/powerpoint/2010/main" val="67313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4C04-E94F-40DA-A1AE-3F13C76DF304}"/>
              </a:ext>
            </a:extLst>
          </p:cNvPr>
          <p:cNvSpPr>
            <a:spLocks noGrp="1"/>
          </p:cNvSpPr>
          <p:nvPr>
            <p:ph type="title"/>
          </p:nvPr>
        </p:nvSpPr>
        <p:spPr/>
        <p:txBody>
          <a:bodyPr/>
          <a:lstStyle/>
          <a:p>
            <a:r>
              <a:rPr lang="en-IN" dirty="0"/>
              <a:t>                           Augment Grammar</a:t>
            </a:r>
            <a:br>
              <a:rPr lang="en-IN" dirty="0"/>
            </a:br>
            <a:endParaRPr lang="en-IN" dirty="0"/>
          </a:p>
        </p:txBody>
      </p:sp>
      <p:sp>
        <p:nvSpPr>
          <p:cNvPr id="3" name="Content Placeholder 2">
            <a:extLst>
              <a:ext uri="{FF2B5EF4-FFF2-40B4-BE49-F238E27FC236}">
                <a16:creationId xmlns:a16="http://schemas.microsoft.com/office/drawing/2014/main" id="{947A6D0C-E418-4A30-A4F3-246C6BD10B80}"/>
              </a:ext>
            </a:extLst>
          </p:cNvPr>
          <p:cNvSpPr>
            <a:spLocks noGrp="1"/>
          </p:cNvSpPr>
          <p:nvPr>
            <p:ph idx="1"/>
          </p:nvPr>
        </p:nvSpPr>
        <p:spPr>
          <a:xfrm>
            <a:off x="3352800" y="1825625"/>
            <a:ext cx="8000999" cy="4351338"/>
          </a:xfrm>
        </p:spPr>
        <p:txBody>
          <a:bodyPr>
            <a:normAutofit fontScale="92500" lnSpcReduction="20000"/>
          </a:bodyPr>
          <a:lstStyle/>
          <a:p>
            <a:pPr marL="0" indent="0">
              <a:buNone/>
            </a:pPr>
            <a:r>
              <a:rPr lang="en-US" dirty="0"/>
              <a:t>Augmented grammar G` will be generated if we add one more production in the given grammar G. It helps the parser to identify when to stop the parsing and announce the acceptance of the input.</a:t>
            </a:r>
          </a:p>
          <a:p>
            <a:pPr marL="0" indent="0">
              <a:buNone/>
            </a:pPr>
            <a:r>
              <a:rPr lang="en-US" dirty="0"/>
              <a:t>Example</a:t>
            </a:r>
          </a:p>
          <a:p>
            <a:pPr marL="0" indent="0">
              <a:buNone/>
            </a:pPr>
            <a:r>
              <a:rPr lang="en-US" dirty="0"/>
              <a:t>Given grammar </a:t>
            </a:r>
            <a:r>
              <a:rPr lang="en-IN" dirty="0"/>
              <a:t>S → AA  </a:t>
            </a:r>
          </a:p>
          <a:p>
            <a:pPr marL="0" indent="0">
              <a:buNone/>
            </a:pPr>
            <a:r>
              <a:rPr lang="en-IN" dirty="0"/>
              <a:t>A → </a:t>
            </a:r>
            <a:r>
              <a:rPr lang="en-IN" dirty="0" err="1"/>
              <a:t>aA</a:t>
            </a:r>
            <a:r>
              <a:rPr lang="en-IN" dirty="0"/>
              <a:t> | b  </a:t>
            </a:r>
          </a:p>
          <a:p>
            <a:pPr marL="0" indent="0">
              <a:buNone/>
            </a:pPr>
            <a:r>
              <a:rPr lang="en-US" dirty="0"/>
              <a:t>The Augment grammar G` is represented by </a:t>
            </a:r>
          </a:p>
          <a:p>
            <a:pPr marL="0" indent="0">
              <a:buNone/>
            </a:pPr>
            <a:r>
              <a:rPr lang="en-IN" dirty="0"/>
              <a:t>S`→ S  </a:t>
            </a:r>
          </a:p>
          <a:p>
            <a:pPr marL="0" indent="0">
              <a:buNone/>
            </a:pPr>
            <a:r>
              <a:rPr lang="en-IN" dirty="0"/>
              <a:t>S → AA  </a:t>
            </a:r>
          </a:p>
          <a:p>
            <a:pPr marL="0" indent="0">
              <a:buNone/>
            </a:pPr>
            <a:r>
              <a:rPr lang="en-IN" dirty="0"/>
              <a:t>A → </a:t>
            </a:r>
            <a:r>
              <a:rPr lang="en-IN" dirty="0" err="1"/>
              <a:t>aA</a:t>
            </a:r>
            <a:r>
              <a:rPr lang="en-IN" dirty="0"/>
              <a:t> | b  </a:t>
            </a:r>
          </a:p>
          <a:p>
            <a:pPr marL="0" indent="0">
              <a:buNone/>
            </a:pPr>
            <a:endParaRPr lang="en-IN" dirty="0"/>
          </a:p>
          <a:p>
            <a:pPr marL="0" indent="0">
              <a:buNone/>
            </a:pPr>
            <a:endParaRPr lang="en-US" dirty="0"/>
          </a:p>
          <a:p>
            <a:endParaRPr lang="en-IN" dirty="0"/>
          </a:p>
        </p:txBody>
      </p:sp>
    </p:spTree>
    <p:extLst>
      <p:ext uri="{BB962C8B-B14F-4D97-AF65-F5344CB8AC3E}">
        <p14:creationId xmlns:p14="http://schemas.microsoft.com/office/powerpoint/2010/main" val="191164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FF72-E021-41C4-970F-3333C132583F}"/>
              </a:ext>
            </a:extLst>
          </p:cNvPr>
          <p:cNvSpPr>
            <a:spLocks noGrp="1"/>
          </p:cNvSpPr>
          <p:nvPr>
            <p:ph type="title"/>
          </p:nvPr>
        </p:nvSpPr>
        <p:spPr>
          <a:xfrm>
            <a:off x="3403600" y="365125"/>
            <a:ext cx="7950200" cy="1325563"/>
          </a:xfrm>
        </p:spPr>
        <p:txBody>
          <a:bodyPr/>
          <a:lstStyle/>
          <a:p>
            <a:r>
              <a:rPr lang="en-US" b="1" u="sng" dirty="0"/>
              <a:t>Canonical Collection of LR(0) items</a:t>
            </a:r>
            <a:br>
              <a:rPr lang="en-US" dirty="0"/>
            </a:br>
            <a:endParaRPr lang="en-IN" dirty="0"/>
          </a:p>
        </p:txBody>
      </p:sp>
      <p:sp>
        <p:nvSpPr>
          <p:cNvPr id="3" name="Content Placeholder 2">
            <a:extLst>
              <a:ext uri="{FF2B5EF4-FFF2-40B4-BE49-F238E27FC236}">
                <a16:creationId xmlns:a16="http://schemas.microsoft.com/office/drawing/2014/main" id="{E024B945-FF52-4EF6-A073-B933487B8EF1}"/>
              </a:ext>
            </a:extLst>
          </p:cNvPr>
          <p:cNvSpPr>
            <a:spLocks noGrp="1"/>
          </p:cNvSpPr>
          <p:nvPr>
            <p:ph idx="1"/>
          </p:nvPr>
        </p:nvSpPr>
        <p:spPr>
          <a:xfrm>
            <a:off x="2854960" y="1825625"/>
            <a:ext cx="8498840" cy="4351338"/>
          </a:xfrm>
        </p:spPr>
        <p:txBody>
          <a:bodyPr/>
          <a:lstStyle/>
          <a:p>
            <a:r>
              <a:rPr lang="en-US" dirty="0"/>
              <a:t>An LR (0) item is a production G with dot at some position on the right side of the production.</a:t>
            </a:r>
          </a:p>
          <a:p>
            <a:r>
              <a:rPr lang="en-US" dirty="0"/>
              <a:t>LR(0) items is useful to indicate that how much of the input has been scanned up to a given point in the process of parsing.</a:t>
            </a:r>
          </a:p>
          <a:p>
            <a:r>
              <a:rPr lang="en-US" dirty="0"/>
              <a:t>In the LR (0), we place the reduce node in the entire row.</a:t>
            </a:r>
          </a:p>
          <a:p>
            <a:endParaRPr lang="en-IN" dirty="0"/>
          </a:p>
        </p:txBody>
      </p:sp>
    </p:spTree>
    <p:extLst>
      <p:ext uri="{BB962C8B-B14F-4D97-AF65-F5344CB8AC3E}">
        <p14:creationId xmlns:p14="http://schemas.microsoft.com/office/powerpoint/2010/main" val="9072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447B0-6734-44B8-96A0-868DEB57D844}"/>
              </a:ext>
            </a:extLst>
          </p:cNvPr>
          <p:cNvSpPr>
            <a:spLocks noGrp="1"/>
          </p:cNvSpPr>
          <p:nvPr>
            <p:ph idx="1"/>
          </p:nvPr>
        </p:nvSpPr>
        <p:spPr>
          <a:xfrm>
            <a:off x="3027680" y="944880"/>
            <a:ext cx="8326120" cy="5232083"/>
          </a:xfrm>
        </p:spPr>
        <p:txBody>
          <a:bodyPr>
            <a:normAutofit/>
          </a:bodyPr>
          <a:lstStyle/>
          <a:p>
            <a:pPr marL="0" indent="0">
              <a:buNone/>
            </a:pPr>
            <a:r>
              <a:rPr lang="en-US" dirty="0"/>
              <a:t>Example</a:t>
            </a:r>
          </a:p>
          <a:p>
            <a:pPr marL="0" indent="0">
              <a:buNone/>
            </a:pPr>
            <a:r>
              <a:rPr lang="en-US" dirty="0"/>
              <a:t>Given grammar:</a:t>
            </a:r>
          </a:p>
          <a:p>
            <a:pPr marL="0" indent="0">
              <a:buNone/>
            </a:pPr>
            <a:r>
              <a:rPr lang="en-US" dirty="0"/>
              <a:t>S → AA  </a:t>
            </a:r>
          </a:p>
          <a:p>
            <a:pPr marL="0" indent="0">
              <a:buNone/>
            </a:pPr>
            <a:r>
              <a:rPr lang="en-US" dirty="0"/>
              <a:t>A → </a:t>
            </a:r>
            <a:r>
              <a:rPr lang="en-US" dirty="0" err="1"/>
              <a:t>aA</a:t>
            </a:r>
            <a:r>
              <a:rPr lang="en-US" dirty="0"/>
              <a:t> | b  </a:t>
            </a:r>
          </a:p>
          <a:p>
            <a:pPr marL="0" indent="0">
              <a:buNone/>
            </a:pPr>
            <a:r>
              <a:rPr lang="en-US" dirty="0"/>
              <a:t>Add Augment Production and insert '•' symbol at the first position for every production in G</a:t>
            </a:r>
          </a:p>
          <a:p>
            <a:pPr marL="0" indent="0">
              <a:buNone/>
            </a:pPr>
            <a:r>
              <a:rPr lang="en-US" dirty="0"/>
              <a:t>S` → •S  </a:t>
            </a:r>
          </a:p>
          <a:p>
            <a:pPr marL="0" indent="0">
              <a:buNone/>
            </a:pPr>
            <a:r>
              <a:rPr lang="en-US" dirty="0"/>
              <a:t>S → •AA  </a:t>
            </a:r>
          </a:p>
          <a:p>
            <a:pPr marL="0" indent="0">
              <a:buNone/>
            </a:pPr>
            <a:r>
              <a:rPr lang="en-US" dirty="0"/>
              <a:t>A → •</a:t>
            </a:r>
            <a:r>
              <a:rPr lang="en-US" dirty="0" err="1"/>
              <a:t>aA</a:t>
            </a:r>
            <a:r>
              <a:rPr lang="en-US" dirty="0"/>
              <a:t>   </a:t>
            </a:r>
          </a:p>
          <a:p>
            <a:pPr marL="0" indent="0">
              <a:buNone/>
            </a:pPr>
            <a:r>
              <a:rPr lang="en-US" dirty="0"/>
              <a:t>A → •b  </a:t>
            </a:r>
          </a:p>
          <a:p>
            <a:endParaRPr lang="en-IN" dirty="0"/>
          </a:p>
        </p:txBody>
      </p:sp>
    </p:spTree>
    <p:extLst>
      <p:ext uri="{BB962C8B-B14F-4D97-AF65-F5344CB8AC3E}">
        <p14:creationId xmlns:p14="http://schemas.microsoft.com/office/powerpoint/2010/main" val="3344844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E8AB4-CDAA-4DBB-BB9F-37C41B5A11D8}"/>
              </a:ext>
            </a:extLst>
          </p:cNvPr>
          <p:cNvSpPr>
            <a:spLocks noGrp="1"/>
          </p:cNvSpPr>
          <p:nvPr>
            <p:ph idx="1"/>
          </p:nvPr>
        </p:nvSpPr>
        <p:spPr>
          <a:xfrm>
            <a:off x="2702560" y="853440"/>
            <a:ext cx="8651240" cy="5323523"/>
          </a:xfrm>
        </p:spPr>
        <p:txBody>
          <a:bodyPr>
            <a:normAutofit fontScale="92500" lnSpcReduction="20000"/>
          </a:bodyPr>
          <a:lstStyle/>
          <a:p>
            <a:pPr marL="0" indent="0">
              <a:buNone/>
            </a:pPr>
            <a:r>
              <a:rPr lang="en-US" dirty="0"/>
              <a:t>I0 State:</a:t>
            </a:r>
          </a:p>
          <a:p>
            <a:pPr marL="0" indent="0">
              <a:buNone/>
            </a:pPr>
            <a:r>
              <a:rPr lang="en-US" dirty="0"/>
              <a:t>Add Augment production to the I0 State and Compute the Closure</a:t>
            </a:r>
          </a:p>
          <a:p>
            <a:pPr marL="0" indent="0">
              <a:buNone/>
            </a:pPr>
            <a:r>
              <a:rPr lang="en-US" dirty="0"/>
              <a:t>I0 = Closure (S` → •S)</a:t>
            </a:r>
          </a:p>
          <a:p>
            <a:pPr marL="0" indent="0">
              <a:buNone/>
            </a:pPr>
            <a:r>
              <a:rPr lang="en-US" dirty="0"/>
              <a:t>Add all productions starting with S in to I0 State because "•" is followed by the non-terminal. So, the I0 State becomes</a:t>
            </a:r>
          </a:p>
          <a:p>
            <a:pPr marL="0" indent="0">
              <a:buNone/>
            </a:pPr>
            <a:r>
              <a:rPr lang="en-US" b="1" dirty="0"/>
              <a:t>I0 =</a:t>
            </a:r>
            <a:r>
              <a:rPr lang="en-US" dirty="0"/>
              <a:t> S` → •S</a:t>
            </a:r>
            <a:br>
              <a:rPr lang="en-US" dirty="0"/>
            </a:br>
            <a:r>
              <a:rPr lang="en-US" dirty="0"/>
              <a:t>       </a:t>
            </a:r>
            <a:r>
              <a:rPr lang="en-US" dirty="0" err="1"/>
              <a:t>S</a:t>
            </a:r>
            <a:r>
              <a:rPr lang="en-US" dirty="0"/>
              <a:t> → •AA</a:t>
            </a:r>
          </a:p>
          <a:p>
            <a:pPr marL="0" indent="0">
              <a:buNone/>
            </a:pPr>
            <a:r>
              <a:rPr lang="en-US" dirty="0"/>
              <a:t>Add all productions starting with "A" in modified I0 State because "•" is followed by the non-terminal. So, the I0 State becomes.</a:t>
            </a:r>
          </a:p>
          <a:p>
            <a:pPr marL="0" indent="0">
              <a:buNone/>
            </a:pPr>
            <a:r>
              <a:rPr lang="en-US" b="1" dirty="0"/>
              <a:t>I0=</a:t>
            </a:r>
            <a:r>
              <a:rPr lang="en-US" dirty="0"/>
              <a:t> S` → •S</a:t>
            </a:r>
            <a:br>
              <a:rPr lang="en-US" dirty="0"/>
            </a:br>
            <a:r>
              <a:rPr lang="en-US" dirty="0"/>
              <a:t>       </a:t>
            </a:r>
            <a:r>
              <a:rPr lang="en-US" dirty="0" err="1"/>
              <a:t>S</a:t>
            </a:r>
            <a:r>
              <a:rPr lang="en-US" dirty="0"/>
              <a:t> → •AA</a:t>
            </a:r>
            <a:br>
              <a:rPr lang="en-US" dirty="0"/>
            </a:br>
            <a:r>
              <a:rPr lang="en-US" dirty="0"/>
              <a:t>       A → •</a:t>
            </a:r>
            <a:r>
              <a:rPr lang="en-US" dirty="0" err="1"/>
              <a:t>aA</a:t>
            </a:r>
            <a:br>
              <a:rPr lang="en-US" dirty="0"/>
            </a:br>
            <a:r>
              <a:rPr lang="en-US" dirty="0"/>
              <a:t>       A → •b</a:t>
            </a:r>
          </a:p>
          <a:p>
            <a:endParaRPr lang="en-IN" dirty="0"/>
          </a:p>
        </p:txBody>
      </p:sp>
    </p:spTree>
    <p:extLst>
      <p:ext uri="{BB962C8B-B14F-4D97-AF65-F5344CB8AC3E}">
        <p14:creationId xmlns:p14="http://schemas.microsoft.com/office/powerpoint/2010/main" val="161989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3DAEB-4534-4BA7-9C47-99D3586E1BEF}"/>
              </a:ext>
            </a:extLst>
          </p:cNvPr>
          <p:cNvSpPr>
            <a:spLocks noGrp="1"/>
          </p:cNvSpPr>
          <p:nvPr>
            <p:ph idx="1"/>
          </p:nvPr>
        </p:nvSpPr>
        <p:spPr>
          <a:xfrm>
            <a:off x="3840480" y="934720"/>
            <a:ext cx="7513320" cy="5242243"/>
          </a:xfrm>
        </p:spPr>
        <p:txBody>
          <a:bodyPr>
            <a:normAutofit lnSpcReduction="10000"/>
          </a:bodyPr>
          <a:lstStyle/>
          <a:p>
            <a:pPr marL="0" indent="0">
              <a:buNone/>
            </a:pPr>
            <a:r>
              <a:rPr lang="en-US" b="1" dirty="0"/>
              <a:t>I1=</a:t>
            </a:r>
            <a:r>
              <a:rPr lang="en-US" dirty="0"/>
              <a:t> Go to (I0, S) = closure (S` → S•) = S` → S•</a:t>
            </a:r>
          </a:p>
          <a:p>
            <a:pPr marL="0" indent="0">
              <a:buNone/>
            </a:pPr>
            <a:r>
              <a:rPr lang="en-US" dirty="0"/>
              <a:t>Here, the Production is reduced so close the State.</a:t>
            </a:r>
          </a:p>
          <a:p>
            <a:pPr marL="0" indent="0">
              <a:buNone/>
            </a:pPr>
            <a:r>
              <a:rPr lang="en-US" b="1" dirty="0"/>
              <a:t>I1=</a:t>
            </a:r>
            <a:r>
              <a:rPr lang="en-US" dirty="0"/>
              <a:t> S` → S•</a:t>
            </a:r>
          </a:p>
          <a:p>
            <a:pPr marL="0" indent="0">
              <a:buNone/>
            </a:pPr>
            <a:r>
              <a:rPr lang="en-US" b="1" dirty="0"/>
              <a:t>I2=</a:t>
            </a:r>
            <a:r>
              <a:rPr lang="en-US" dirty="0"/>
              <a:t> Go to (I0, A) = closure (S → A•A)</a:t>
            </a:r>
          </a:p>
          <a:p>
            <a:pPr marL="0" indent="0">
              <a:buNone/>
            </a:pPr>
            <a:r>
              <a:rPr lang="en-US" dirty="0"/>
              <a:t>Add all productions starting with A in to I2 State because "•" is followed by the non-terminal. So, the I2 State becomes</a:t>
            </a:r>
          </a:p>
          <a:p>
            <a:pPr marL="0" indent="0">
              <a:buNone/>
            </a:pPr>
            <a:r>
              <a:rPr lang="en-US" b="1" dirty="0"/>
              <a:t>I2 =</a:t>
            </a:r>
            <a:r>
              <a:rPr lang="en-US" dirty="0"/>
              <a:t>S→A•A</a:t>
            </a:r>
            <a:br>
              <a:rPr lang="en-US" dirty="0"/>
            </a:br>
            <a:r>
              <a:rPr lang="en-US" dirty="0"/>
              <a:t>       A → •</a:t>
            </a:r>
            <a:r>
              <a:rPr lang="en-US" dirty="0" err="1"/>
              <a:t>aA</a:t>
            </a:r>
            <a:br>
              <a:rPr lang="en-US" dirty="0"/>
            </a:br>
            <a:r>
              <a:rPr lang="en-US" dirty="0"/>
              <a:t>       A → •b</a:t>
            </a:r>
          </a:p>
          <a:p>
            <a:pPr marL="0" indent="0">
              <a:buNone/>
            </a:pPr>
            <a:r>
              <a:rPr lang="en-US" dirty="0"/>
              <a:t>Go to (I2,a) = Closure (A → </a:t>
            </a:r>
            <a:r>
              <a:rPr lang="en-US" dirty="0" err="1"/>
              <a:t>a•A</a:t>
            </a:r>
            <a:r>
              <a:rPr lang="en-US" dirty="0"/>
              <a:t>) = (same as I3)</a:t>
            </a:r>
          </a:p>
          <a:p>
            <a:pPr marL="0" indent="0">
              <a:buNone/>
            </a:pPr>
            <a:r>
              <a:rPr lang="en-US" dirty="0"/>
              <a:t>Go to (I2, b) = Closure (A → b•) = (same as I4)</a:t>
            </a:r>
          </a:p>
          <a:p>
            <a:endParaRPr lang="en-IN" dirty="0"/>
          </a:p>
        </p:txBody>
      </p:sp>
    </p:spTree>
    <p:extLst>
      <p:ext uri="{BB962C8B-B14F-4D97-AF65-F5344CB8AC3E}">
        <p14:creationId xmlns:p14="http://schemas.microsoft.com/office/powerpoint/2010/main" val="69382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A762F-2538-467F-8965-3D5DD7D16EBE}"/>
              </a:ext>
            </a:extLst>
          </p:cNvPr>
          <p:cNvSpPr>
            <a:spLocks noGrp="1"/>
          </p:cNvSpPr>
          <p:nvPr>
            <p:ph idx="1"/>
          </p:nvPr>
        </p:nvSpPr>
        <p:spPr>
          <a:xfrm>
            <a:off x="3810000" y="762000"/>
            <a:ext cx="7543800" cy="5425123"/>
          </a:xfrm>
        </p:spPr>
        <p:txBody>
          <a:bodyPr>
            <a:normAutofit/>
          </a:bodyPr>
          <a:lstStyle/>
          <a:p>
            <a:endParaRPr lang="en-IN" dirty="0"/>
          </a:p>
          <a:p>
            <a:pPr marL="0" indent="0">
              <a:buNone/>
            </a:pPr>
            <a:r>
              <a:rPr lang="en-US" b="1" dirty="0"/>
              <a:t>I3=</a:t>
            </a:r>
            <a:r>
              <a:rPr lang="en-US" dirty="0"/>
              <a:t> Go to (I0,a) = Closure (A → </a:t>
            </a:r>
            <a:r>
              <a:rPr lang="en-US" dirty="0" err="1"/>
              <a:t>a•A</a:t>
            </a:r>
            <a:r>
              <a:rPr lang="en-US" dirty="0"/>
              <a:t>)</a:t>
            </a:r>
          </a:p>
          <a:p>
            <a:pPr marL="0" indent="0">
              <a:buNone/>
            </a:pPr>
            <a:r>
              <a:rPr lang="en-US" dirty="0"/>
              <a:t>Add productions starting with A in I3.</a:t>
            </a:r>
          </a:p>
          <a:p>
            <a:pPr marL="0" indent="0">
              <a:buNone/>
            </a:pPr>
            <a:r>
              <a:rPr lang="en-US" dirty="0"/>
              <a:t>A → </a:t>
            </a:r>
            <a:r>
              <a:rPr lang="en-US" dirty="0" err="1"/>
              <a:t>a•A</a:t>
            </a:r>
            <a:br>
              <a:rPr lang="en-US" dirty="0"/>
            </a:br>
            <a:r>
              <a:rPr lang="en-US" dirty="0"/>
              <a:t>A → •</a:t>
            </a:r>
            <a:r>
              <a:rPr lang="en-US" dirty="0" err="1"/>
              <a:t>aA</a:t>
            </a:r>
            <a:br>
              <a:rPr lang="en-US" dirty="0"/>
            </a:br>
            <a:r>
              <a:rPr lang="en-US" dirty="0"/>
              <a:t>A → •b</a:t>
            </a:r>
          </a:p>
          <a:p>
            <a:pPr marL="0" indent="0">
              <a:buNone/>
            </a:pPr>
            <a:r>
              <a:rPr lang="en-US" dirty="0"/>
              <a:t>Go to (I3, a) = Closure (A → </a:t>
            </a:r>
            <a:r>
              <a:rPr lang="en-US" dirty="0" err="1"/>
              <a:t>a•A</a:t>
            </a:r>
            <a:r>
              <a:rPr lang="en-US" dirty="0"/>
              <a:t>) = (same as I3)</a:t>
            </a:r>
            <a:br>
              <a:rPr lang="en-US" dirty="0"/>
            </a:br>
            <a:r>
              <a:rPr lang="en-US" dirty="0"/>
              <a:t>Go to (I3, b) = Closure (A → b•) = (same as I4)</a:t>
            </a:r>
          </a:p>
          <a:p>
            <a:pPr marL="0" indent="0">
              <a:buNone/>
            </a:pPr>
            <a:r>
              <a:rPr lang="en-US" b="1" dirty="0"/>
              <a:t>I4=</a:t>
            </a:r>
            <a:r>
              <a:rPr lang="en-US" dirty="0"/>
              <a:t> Go to (I0, b) = closure (A → b•) = A → b•</a:t>
            </a:r>
            <a:br>
              <a:rPr lang="en-US" dirty="0"/>
            </a:br>
            <a:r>
              <a:rPr lang="en-US" b="1" dirty="0"/>
              <a:t>I5=</a:t>
            </a:r>
            <a:r>
              <a:rPr lang="en-US" dirty="0"/>
              <a:t> Go to (I2, A) = Closure (S → AA•) = SA → A•</a:t>
            </a:r>
            <a:br>
              <a:rPr lang="en-US" dirty="0"/>
            </a:br>
            <a:r>
              <a:rPr lang="en-US" b="1" dirty="0"/>
              <a:t>I6=</a:t>
            </a:r>
            <a:r>
              <a:rPr lang="en-US" dirty="0"/>
              <a:t> Go to (I3, A) = Closure (A → </a:t>
            </a:r>
            <a:r>
              <a:rPr lang="en-US" dirty="0" err="1"/>
              <a:t>aA</a:t>
            </a:r>
            <a:r>
              <a:rPr lang="en-US" dirty="0"/>
              <a:t>•) = A → </a:t>
            </a:r>
            <a:r>
              <a:rPr lang="en-US" dirty="0" err="1"/>
              <a:t>aA</a:t>
            </a:r>
            <a:r>
              <a:rPr lang="en-US" dirty="0"/>
              <a:t>•</a:t>
            </a:r>
          </a:p>
          <a:p>
            <a:endParaRPr lang="en-IN" dirty="0"/>
          </a:p>
        </p:txBody>
      </p:sp>
    </p:spTree>
    <p:extLst>
      <p:ext uri="{BB962C8B-B14F-4D97-AF65-F5344CB8AC3E}">
        <p14:creationId xmlns:p14="http://schemas.microsoft.com/office/powerpoint/2010/main" val="2838859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39B4-F453-49A6-A4C9-D2DC3A804D6F}"/>
              </a:ext>
            </a:extLst>
          </p:cNvPr>
          <p:cNvSpPr>
            <a:spLocks noGrp="1"/>
          </p:cNvSpPr>
          <p:nvPr>
            <p:ph type="title"/>
          </p:nvPr>
        </p:nvSpPr>
        <p:spPr/>
        <p:txBody>
          <a:bodyPr/>
          <a:lstStyle/>
          <a:p>
            <a:pPr algn="ctr"/>
            <a:r>
              <a:rPr lang="en-IN" b="1" u="sng" dirty="0"/>
              <a:t>Drawing DFA</a:t>
            </a:r>
          </a:p>
        </p:txBody>
      </p:sp>
      <p:pic>
        <p:nvPicPr>
          <p:cNvPr id="4100" name="Picture 4" descr="Canonical Collection of LR(0) items">
            <a:extLst>
              <a:ext uri="{FF2B5EF4-FFF2-40B4-BE49-F238E27FC236}">
                <a16:creationId xmlns:a16="http://schemas.microsoft.com/office/drawing/2014/main" id="{76550DF7-ABF5-4555-8400-530D40129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0" y="1259840"/>
            <a:ext cx="7325360" cy="5598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01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76E1-FC37-4FC1-95E0-61EA87D37CD8}"/>
              </a:ext>
            </a:extLst>
          </p:cNvPr>
          <p:cNvSpPr>
            <a:spLocks noGrp="1"/>
          </p:cNvSpPr>
          <p:nvPr>
            <p:ph type="title"/>
          </p:nvPr>
        </p:nvSpPr>
        <p:spPr>
          <a:xfrm>
            <a:off x="3403600" y="436879"/>
            <a:ext cx="7950200" cy="1388745"/>
          </a:xfrm>
        </p:spPr>
        <p:txBody>
          <a:bodyPr>
            <a:normAutofit/>
          </a:bodyPr>
          <a:lstStyle/>
          <a:p>
            <a:pPr algn="ctr"/>
            <a:r>
              <a:rPr lang="en-IN" b="1" u="sng" dirty="0"/>
              <a:t>LR(0) Table</a:t>
            </a:r>
            <a:br>
              <a:rPr lang="en-IN" dirty="0"/>
            </a:br>
            <a:endParaRPr lang="en-IN" dirty="0"/>
          </a:p>
        </p:txBody>
      </p:sp>
      <p:sp>
        <p:nvSpPr>
          <p:cNvPr id="3" name="Content Placeholder 2">
            <a:extLst>
              <a:ext uri="{FF2B5EF4-FFF2-40B4-BE49-F238E27FC236}">
                <a16:creationId xmlns:a16="http://schemas.microsoft.com/office/drawing/2014/main" id="{46E4626D-A713-4E8D-9F1F-8D23D41DAA81}"/>
              </a:ext>
            </a:extLst>
          </p:cNvPr>
          <p:cNvSpPr>
            <a:spLocks noGrp="1"/>
          </p:cNvSpPr>
          <p:nvPr>
            <p:ph idx="1"/>
          </p:nvPr>
        </p:nvSpPr>
        <p:spPr>
          <a:xfrm>
            <a:off x="2509520" y="1825625"/>
            <a:ext cx="8844280" cy="3620135"/>
          </a:xfrm>
        </p:spPr>
        <p:txBody>
          <a:bodyPr/>
          <a:lstStyle/>
          <a:p>
            <a:r>
              <a:rPr lang="en-US" dirty="0"/>
              <a:t>If a state is going to some other state on a terminal then it correspond to a shift move.</a:t>
            </a:r>
          </a:p>
          <a:p>
            <a:r>
              <a:rPr lang="en-US" dirty="0"/>
              <a:t>If a state is going to some other state on a variable then it correspond to go to move.</a:t>
            </a:r>
          </a:p>
          <a:p>
            <a:r>
              <a:rPr lang="en-US" dirty="0"/>
              <a:t>If a state contain the final item in the particular row then write the reduce node completely.</a:t>
            </a:r>
          </a:p>
          <a:p>
            <a:endParaRPr lang="en-IN" dirty="0"/>
          </a:p>
        </p:txBody>
      </p:sp>
    </p:spTree>
    <p:extLst>
      <p:ext uri="{BB962C8B-B14F-4D97-AF65-F5344CB8AC3E}">
        <p14:creationId xmlns:p14="http://schemas.microsoft.com/office/powerpoint/2010/main" val="77647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F5EA9-1894-46F7-8430-D4584C44A0B3}"/>
              </a:ext>
            </a:extLst>
          </p:cNvPr>
          <p:cNvSpPr>
            <a:spLocks noGrp="1"/>
          </p:cNvSpPr>
          <p:nvPr>
            <p:ph type="title"/>
          </p:nvPr>
        </p:nvSpPr>
        <p:spPr>
          <a:xfrm>
            <a:off x="3261360" y="365125"/>
            <a:ext cx="8092440" cy="1325563"/>
          </a:xfrm>
        </p:spPr>
        <p:txBody>
          <a:bodyPr>
            <a:normAutofit fontScale="90000"/>
          </a:bodyPr>
          <a:lstStyle/>
          <a:p>
            <a:pPr algn="ctr"/>
            <a:br>
              <a:rPr lang="en-IN" sz="4000" b="1" u="sng" dirty="0"/>
            </a:br>
            <a:r>
              <a:rPr lang="en-IN" sz="4000" b="1" u="sng" dirty="0"/>
              <a:t>Bottom up parsing</a:t>
            </a:r>
            <a:br>
              <a:rPr lang="en-IN" dirty="0"/>
            </a:br>
            <a:endParaRPr lang="en-IN" dirty="0"/>
          </a:p>
        </p:txBody>
      </p:sp>
      <p:sp>
        <p:nvSpPr>
          <p:cNvPr id="3" name="Content Placeholder 2">
            <a:extLst>
              <a:ext uri="{FF2B5EF4-FFF2-40B4-BE49-F238E27FC236}">
                <a16:creationId xmlns:a16="http://schemas.microsoft.com/office/drawing/2014/main" id="{37822D3A-52D7-43E4-99F7-518CBE327C2D}"/>
              </a:ext>
            </a:extLst>
          </p:cNvPr>
          <p:cNvSpPr>
            <a:spLocks noGrp="1"/>
          </p:cNvSpPr>
          <p:nvPr>
            <p:ph idx="1"/>
          </p:nvPr>
        </p:nvSpPr>
        <p:spPr>
          <a:xfrm>
            <a:off x="2722880" y="1825625"/>
            <a:ext cx="8630920" cy="4351338"/>
          </a:xfrm>
        </p:spPr>
        <p:txBody>
          <a:bodyPr/>
          <a:lstStyle/>
          <a:p>
            <a:r>
              <a:rPr lang="en-US" dirty="0"/>
              <a:t>Bottom up parsing is also known as shift-reduce parsing.</a:t>
            </a:r>
          </a:p>
          <a:p>
            <a:r>
              <a:rPr lang="en-US" dirty="0"/>
              <a:t>Bottom up parsing is also used to construct a parse tree for an input string.</a:t>
            </a:r>
          </a:p>
          <a:p>
            <a:r>
              <a:rPr lang="en-US" dirty="0"/>
              <a:t>In the bottom up parsing, the parsing starts with the input symbol and construct the parse tree up to the start symbol by tracing out the rightmost derivations of string in reverse.</a:t>
            </a:r>
          </a:p>
        </p:txBody>
      </p:sp>
    </p:spTree>
    <p:extLst>
      <p:ext uri="{BB962C8B-B14F-4D97-AF65-F5344CB8AC3E}">
        <p14:creationId xmlns:p14="http://schemas.microsoft.com/office/powerpoint/2010/main" val="3377919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Canonical Collection of LR(0) items 1">
            <a:extLst>
              <a:ext uri="{FF2B5EF4-FFF2-40B4-BE49-F238E27FC236}">
                <a16:creationId xmlns:a16="http://schemas.microsoft.com/office/drawing/2014/main" id="{8A2E1FF6-4622-450B-A44D-C92A4521A0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9120" y="721361"/>
            <a:ext cx="8524240" cy="577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78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CA871-7480-4CAE-AFED-923B874140DC}"/>
              </a:ext>
            </a:extLst>
          </p:cNvPr>
          <p:cNvSpPr>
            <a:spLocks noGrp="1"/>
          </p:cNvSpPr>
          <p:nvPr>
            <p:ph idx="1"/>
          </p:nvPr>
        </p:nvSpPr>
        <p:spPr>
          <a:xfrm>
            <a:off x="3048000" y="1026160"/>
            <a:ext cx="8305800" cy="5181599"/>
          </a:xfrm>
        </p:spPr>
        <p:txBody>
          <a:bodyPr>
            <a:normAutofit fontScale="92500" lnSpcReduction="10000"/>
          </a:bodyPr>
          <a:lstStyle/>
          <a:p>
            <a:r>
              <a:rPr lang="en-US" b="1" dirty="0"/>
              <a:t>Explanation:</a:t>
            </a:r>
            <a:endParaRPr lang="en-US" dirty="0"/>
          </a:p>
          <a:p>
            <a:r>
              <a:rPr lang="en-US" dirty="0"/>
              <a:t>I0 on S is going to I1 so write it as 1.</a:t>
            </a:r>
          </a:p>
          <a:p>
            <a:r>
              <a:rPr lang="en-US" dirty="0"/>
              <a:t>I0 on A is going to I2 so write it as 2.</a:t>
            </a:r>
          </a:p>
          <a:p>
            <a:r>
              <a:rPr lang="en-US" dirty="0"/>
              <a:t>I2 on A is going to I5 so write it as 5.</a:t>
            </a:r>
          </a:p>
          <a:p>
            <a:r>
              <a:rPr lang="en-US" dirty="0"/>
              <a:t>I3 on A is going to I6 so write it as 6.</a:t>
            </a:r>
          </a:p>
          <a:p>
            <a:r>
              <a:rPr lang="en-US" dirty="0"/>
              <a:t>I0, I2and I3on a are going to I3 so write it as S3 which means that shift 3.</a:t>
            </a:r>
          </a:p>
          <a:p>
            <a:r>
              <a:rPr lang="en-US" dirty="0"/>
              <a:t>I0, I2 and I3 on b are going to I4 so write it as S4 which means that shift 4.</a:t>
            </a:r>
          </a:p>
          <a:p>
            <a:r>
              <a:rPr lang="en-US" dirty="0"/>
              <a:t>I4, I5 and I6 all states contains the final item because they contain • in the right most end. So rate the production as production number.</a:t>
            </a:r>
          </a:p>
          <a:p>
            <a:endParaRPr lang="en-IN" dirty="0"/>
          </a:p>
        </p:txBody>
      </p:sp>
    </p:spTree>
    <p:extLst>
      <p:ext uri="{BB962C8B-B14F-4D97-AF65-F5344CB8AC3E}">
        <p14:creationId xmlns:p14="http://schemas.microsoft.com/office/powerpoint/2010/main" val="409608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B91B-B2A8-46E3-B579-F8E824A14149}"/>
              </a:ext>
            </a:extLst>
          </p:cNvPr>
          <p:cNvSpPr>
            <a:spLocks noGrp="1"/>
          </p:cNvSpPr>
          <p:nvPr>
            <p:ph type="title"/>
          </p:nvPr>
        </p:nvSpPr>
        <p:spPr>
          <a:xfrm>
            <a:off x="2590800" y="365125"/>
            <a:ext cx="8763000" cy="975995"/>
          </a:xfrm>
        </p:spPr>
        <p:txBody>
          <a:bodyPr>
            <a:normAutofit fontScale="90000"/>
          </a:bodyPr>
          <a:lstStyle/>
          <a:p>
            <a:pPr algn="ctr"/>
            <a:r>
              <a:rPr lang="en-US" dirty="0"/>
              <a:t>Productions are numbered as follows:</a:t>
            </a:r>
            <a:br>
              <a:rPr lang="en-US" dirty="0"/>
            </a:br>
            <a:endParaRPr lang="en-IN" dirty="0"/>
          </a:p>
        </p:txBody>
      </p:sp>
      <p:sp>
        <p:nvSpPr>
          <p:cNvPr id="3" name="Content Placeholder 2">
            <a:extLst>
              <a:ext uri="{FF2B5EF4-FFF2-40B4-BE49-F238E27FC236}">
                <a16:creationId xmlns:a16="http://schemas.microsoft.com/office/drawing/2014/main" id="{E9A9B13B-B8FC-46EC-B2CA-D754D9C984DD}"/>
              </a:ext>
            </a:extLst>
          </p:cNvPr>
          <p:cNvSpPr>
            <a:spLocks noGrp="1"/>
          </p:cNvSpPr>
          <p:nvPr>
            <p:ph idx="1"/>
          </p:nvPr>
        </p:nvSpPr>
        <p:spPr>
          <a:xfrm>
            <a:off x="3048000" y="955040"/>
            <a:ext cx="8305800" cy="5902960"/>
          </a:xfrm>
        </p:spPr>
        <p:txBody>
          <a:bodyPr>
            <a:normAutofit fontScale="92500" lnSpcReduction="20000"/>
          </a:bodyPr>
          <a:lstStyle/>
          <a:p>
            <a:pPr marL="0" indent="0">
              <a:buNone/>
            </a:pPr>
            <a:r>
              <a:rPr lang="pt-BR" dirty="0"/>
              <a:t>S  →      AA    ... (1)                              </a:t>
            </a:r>
          </a:p>
          <a:p>
            <a:pPr marL="0" indent="0">
              <a:buNone/>
            </a:pPr>
            <a:r>
              <a:rPr lang="pt-BR" dirty="0"/>
              <a:t>A   →     aA      ... (2)   </a:t>
            </a:r>
          </a:p>
          <a:p>
            <a:pPr marL="0" indent="0">
              <a:buNone/>
            </a:pPr>
            <a:r>
              <a:rPr lang="pt-BR" dirty="0"/>
              <a:t>A    →    b     ... (3)  </a:t>
            </a:r>
          </a:p>
          <a:p>
            <a:pPr marL="0" indent="0">
              <a:buNone/>
            </a:pPr>
            <a:endParaRPr lang="pt-BR" dirty="0"/>
          </a:p>
          <a:p>
            <a:pPr marL="0" indent="0">
              <a:buNone/>
            </a:pPr>
            <a:r>
              <a:rPr lang="en-US" dirty="0"/>
              <a:t>I1 contains the final item which drives(S` → S•), so action {I1, $} = Accept.</a:t>
            </a:r>
          </a:p>
          <a:p>
            <a:pPr marL="0" indent="0">
              <a:buNone/>
            </a:pPr>
            <a:r>
              <a:rPr lang="en-US" dirty="0"/>
              <a:t>I4 contains the final item which drives A → b• and that production corresponds to the production number 3 so write it as r3 in the entire row.</a:t>
            </a:r>
          </a:p>
          <a:p>
            <a:pPr marL="0" indent="0">
              <a:buNone/>
            </a:pPr>
            <a:r>
              <a:rPr lang="en-US" dirty="0"/>
              <a:t>I5 contains the final item which drives S → AA• and that production corresponds to the production number 1 so write it as r1 in the entire row.</a:t>
            </a:r>
          </a:p>
          <a:p>
            <a:pPr marL="0" indent="0">
              <a:buNone/>
            </a:pPr>
            <a:r>
              <a:rPr lang="en-US" dirty="0"/>
              <a:t>I6 contains the final item which drives A → </a:t>
            </a:r>
            <a:r>
              <a:rPr lang="en-US" dirty="0" err="1"/>
              <a:t>aA</a:t>
            </a:r>
            <a:r>
              <a:rPr lang="en-US" dirty="0"/>
              <a:t>• and that production corresponds to the production number 2 so write it as r2 in the entire row.</a:t>
            </a:r>
          </a:p>
          <a:p>
            <a:pPr marL="0" indent="0">
              <a:buNone/>
            </a:pPr>
            <a:br>
              <a:rPr lang="en-US" dirty="0"/>
            </a:br>
            <a:endParaRPr lang="en-IN" dirty="0"/>
          </a:p>
        </p:txBody>
      </p:sp>
    </p:spTree>
    <p:extLst>
      <p:ext uri="{BB962C8B-B14F-4D97-AF65-F5344CB8AC3E}">
        <p14:creationId xmlns:p14="http://schemas.microsoft.com/office/powerpoint/2010/main" val="1722054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41AB-41FA-4B4F-BA35-7AB3E62D5B74}"/>
              </a:ext>
            </a:extLst>
          </p:cNvPr>
          <p:cNvSpPr>
            <a:spLocks noGrp="1"/>
          </p:cNvSpPr>
          <p:nvPr>
            <p:ph type="title"/>
          </p:nvPr>
        </p:nvSpPr>
        <p:spPr>
          <a:xfrm>
            <a:off x="2705492" y="365125"/>
            <a:ext cx="8648307" cy="1325563"/>
          </a:xfrm>
        </p:spPr>
        <p:txBody>
          <a:bodyPr>
            <a:normAutofit fontScale="90000"/>
          </a:bodyPr>
          <a:lstStyle/>
          <a:p>
            <a:pPr algn="ctr"/>
            <a:br>
              <a:rPr lang="en-IN" b="1" u="sng" dirty="0"/>
            </a:br>
            <a:r>
              <a:rPr lang="en-IN" b="1" u="sng" dirty="0"/>
              <a:t>SLR (1) Parsing</a:t>
            </a:r>
            <a:br>
              <a:rPr lang="en-IN" dirty="0"/>
            </a:br>
            <a:endParaRPr lang="en-IN" dirty="0"/>
          </a:p>
        </p:txBody>
      </p:sp>
      <p:sp>
        <p:nvSpPr>
          <p:cNvPr id="3" name="Content Placeholder 2">
            <a:extLst>
              <a:ext uri="{FF2B5EF4-FFF2-40B4-BE49-F238E27FC236}">
                <a16:creationId xmlns:a16="http://schemas.microsoft.com/office/drawing/2014/main" id="{2C9063BA-D980-4C62-BFC3-9F211A718853}"/>
              </a:ext>
            </a:extLst>
          </p:cNvPr>
          <p:cNvSpPr>
            <a:spLocks noGrp="1"/>
          </p:cNvSpPr>
          <p:nvPr>
            <p:ph idx="1"/>
          </p:nvPr>
        </p:nvSpPr>
        <p:spPr>
          <a:xfrm>
            <a:off x="3233394" y="1825625"/>
            <a:ext cx="8120406" cy="4351338"/>
          </a:xfrm>
        </p:spPr>
        <p:txBody>
          <a:bodyPr/>
          <a:lstStyle/>
          <a:p>
            <a:r>
              <a:rPr lang="en-US" dirty="0"/>
              <a:t>SLR (1) refers to simple LR Parsing. It is same as LR(0) parsing. The only difference is in the parsing </a:t>
            </a:r>
            <a:r>
              <a:rPr lang="en-US" dirty="0" err="1"/>
              <a:t>table.To</a:t>
            </a:r>
            <a:r>
              <a:rPr lang="en-US" dirty="0"/>
              <a:t> construct SLR (1) parsing table, we use canonical collection of LR (0) item.</a:t>
            </a:r>
          </a:p>
          <a:p>
            <a:endParaRPr lang="en-US" dirty="0"/>
          </a:p>
          <a:p>
            <a:r>
              <a:rPr lang="en-US" dirty="0"/>
              <a:t>In the SLR (1) parsing, we place the reduce move only in the follow of left hand side.</a:t>
            </a:r>
          </a:p>
          <a:p>
            <a:endParaRPr lang="en-US" dirty="0"/>
          </a:p>
          <a:p>
            <a:endParaRPr lang="en-IN" dirty="0"/>
          </a:p>
        </p:txBody>
      </p:sp>
    </p:spTree>
    <p:extLst>
      <p:ext uri="{BB962C8B-B14F-4D97-AF65-F5344CB8AC3E}">
        <p14:creationId xmlns:p14="http://schemas.microsoft.com/office/powerpoint/2010/main" val="245133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2C8-B74B-4DAB-8F72-B3F380A481B9}"/>
              </a:ext>
            </a:extLst>
          </p:cNvPr>
          <p:cNvSpPr>
            <a:spLocks noGrp="1"/>
          </p:cNvSpPr>
          <p:nvPr>
            <p:ph type="title"/>
          </p:nvPr>
        </p:nvSpPr>
        <p:spPr>
          <a:xfrm>
            <a:off x="3836710" y="829559"/>
            <a:ext cx="7517090" cy="861129"/>
          </a:xfrm>
        </p:spPr>
        <p:txBody>
          <a:bodyPr>
            <a:normAutofit fontScale="90000"/>
          </a:bodyPr>
          <a:lstStyle/>
          <a:p>
            <a:r>
              <a:rPr lang="en-US" b="1" u="sng" dirty="0"/>
              <a:t>Various steps involved in the SLR (1) Parsing:</a:t>
            </a:r>
            <a:br>
              <a:rPr lang="en-US" b="1" u="sng" dirty="0"/>
            </a:br>
            <a:endParaRPr lang="en-IN" b="1" u="sng" dirty="0"/>
          </a:p>
        </p:txBody>
      </p:sp>
      <p:sp>
        <p:nvSpPr>
          <p:cNvPr id="3" name="Content Placeholder 2">
            <a:extLst>
              <a:ext uri="{FF2B5EF4-FFF2-40B4-BE49-F238E27FC236}">
                <a16:creationId xmlns:a16="http://schemas.microsoft.com/office/drawing/2014/main" id="{18170922-677E-4697-BE54-0C9AEA1E0993}"/>
              </a:ext>
            </a:extLst>
          </p:cNvPr>
          <p:cNvSpPr>
            <a:spLocks noGrp="1"/>
          </p:cNvSpPr>
          <p:nvPr>
            <p:ph idx="1"/>
          </p:nvPr>
        </p:nvSpPr>
        <p:spPr>
          <a:xfrm>
            <a:off x="3704734" y="1825625"/>
            <a:ext cx="7649066" cy="4351338"/>
          </a:xfrm>
        </p:spPr>
        <p:txBody>
          <a:bodyPr/>
          <a:lstStyle/>
          <a:p>
            <a:r>
              <a:rPr lang="en-US" dirty="0"/>
              <a:t>For the given input string write a context free grammar</a:t>
            </a:r>
          </a:p>
          <a:p>
            <a:r>
              <a:rPr lang="en-US" dirty="0"/>
              <a:t>Check the ambiguity of the grammar</a:t>
            </a:r>
          </a:p>
          <a:p>
            <a:r>
              <a:rPr lang="en-US" dirty="0"/>
              <a:t>Add Augment production in the given grammar</a:t>
            </a:r>
          </a:p>
          <a:p>
            <a:r>
              <a:rPr lang="en-US" dirty="0"/>
              <a:t>Create Canonical collection of LR (0) items</a:t>
            </a:r>
          </a:p>
          <a:p>
            <a:r>
              <a:rPr lang="en-US" dirty="0"/>
              <a:t>Draw a data flow diagram (DFA)</a:t>
            </a:r>
          </a:p>
          <a:p>
            <a:r>
              <a:rPr lang="en-US" dirty="0"/>
              <a:t>Construct a SLR (1) parsing table</a:t>
            </a:r>
          </a:p>
          <a:p>
            <a:endParaRPr lang="en-IN" dirty="0"/>
          </a:p>
        </p:txBody>
      </p:sp>
    </p:spTree>
    <p:extLst>
      <p:ext uri="{BB962C8B-B14F-4D97-AF65-F5344CB8AC3E}">
        <p14:creationId xmlns:p14="http://schemas.microsoft.com/office/powerpoint/2010/main" val="4277977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ABA3-4561-4C42-B24A-CB44FE828354}"/>
              </a:ext>
            </a:extLst>
          </p:cNvPr>
          <p:cNvSpPr>
            <a:spLocks noGrp="1"/>
          </p:cNvSpPr>
          <p:nvPr>
            <p:ph type="title"/>
          </p:nvPr>
        </p:nvSpPr>
        <p:spPr>
          <a:xfrm>
            <a:off x="3487918" y="365125"/>
            <a:ext cx="7865882" cy="1325563"/>
          </a:xfrm>
        </p:spPr>
        <p:txBody>
          <a:bodyPr/>
          <a:lstStyle/>
          <a:p>
            <a:pPr algn="ctr"/>
            <a:r>
              <a:rPr lang="en-IN" b="1" u="sng" dirty="0"/>
              <a:t>SLR (1) Table Construction</a:t>
            </a:r>
            <a:br>
              <a:rPr lang="en-IN" dirty="0"/>
            </a:br>
            <a:endParaRPr lang="en-IN" dirty="0"/>
          </a:p>
        </p:txBody>
      </p:sp>
      <p:sp>
        <p:nvSpPr>
          <p:cNvPr id="3" name="Content Placeholder 2">
            <a:extLst>
              <a:ext uri="{FF2B5EF4-FFF2-40B4-BE49-F238E27FC236}">
                <a16:creationId xmlns:a16="http://schemas.microsoft.com/office/drawing/2014/main" id="{B9C12CC6-6702-4D51-B272-CA1AF69BF522}"/>
              </a:ext>
            </a:extLst>
          </p:cNvPr>
          <p:cNvSpPr>
            <a:spLocks noGrp="1"/>
          </p:cNvSpPr>
          <p:nvPr>
            <p:ph idx="1"/>
          </p:nvPr>
        </p:nvSpPr>
        <p:spPr>
          <a:xfrm>
            <a:off x="2856322" y="1690688"/>
            <a:ext cx="8497478" cy="9415578"/>
          </a:xfrm>
        </p:spPr>
        <p:txBody>
          <a:bodyPr/>
          <a:lstStyle/>
          <a:p>
            <a:r>
              <a:rPr lang="en-US" dirty="0"/>
              <a:t>The steps which use to construct SLR (1) Table is given below:</a:t>
            </a:r>
          </a:p>
          <a:p>
            <a:r>
              <a:rPr lang="en-US" dirty="0"/>
              <a:t>If a state (I</a:t>
            </a:r>
            <a:r>
              <a:rPr lang="en-US" baseline="-25000" dirty="0"/>
              <a:t>i</a:t>
            </a:r>
            <a:r>
              <a:rPr lang="en-US" dirty="0"/>
              <a:t>) is going to some other state (</a:t>
            </a:r>
            <a:r>
              <a:rPr lang="en-US" dirty="0" err="1"/>
              <a:t>I</a:t>
            </a:r>
            <a:r>
              <a:rPr lang="en-US" baseline="-25000" dirty="0" err="1"/>
              <a:t>j</a:t>
            </a:r>
            <a:r>
              <a:rPr lang="en-US" dirty="0"/>
              <a:t>) on a terminal then it corresponds to a shift move in the action part.</a:t>
            </a:r>
          </a:p>
          <a:p>
            <a:endParaRPr lang="en-IN" dirty="0"/>
          </a:p>
        </p:txBody>
      </p:sp>
      <p:pic>
        <p:nvPicPr>
          <p:cNvPr id="1026" name="Picture 2" descr="SLR (1) Parsing">
            <a:extLst>
              <a:ext uri="{FF2B5EF4-FFF2-40B4-BE49-F238E27FC236}">
                <a16:creationId xmlns:a16="http://schemas.microsoft.com/office/drawing/2014/main" id="{B87616BA-8B8B-4385-ACD0-2016BDB25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719743"/>
            <a:ext cx="7005222" cy="277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486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E719-941E-4DF8-BA5B-3C7D1808A463}"/>
              </a:ext>
            </a:extLst>
          </p:cNvPr>
          <p:cNvSpPr>
            <a:spLocks noGrp="1"/>
          </p:cNvSpPr>
          <p:nvPr>
            <p:ph type="title"/>
          </p:nvPr>
        </p:nvSpPr>
        <p:spPr>
          <a:xfrm>
            <a:off x="3205112" y="365125"/>
            <a:ext cx="8148687" cy="1325563"/>
          </a:xfrm>
        </p:spPr>
        <p:txBody>
          <a:bodyPr>
            <a:normAutofit/>
          </a:bodyPr>
          <a:lstStyle/>
          <a:p>
            <a:r>
              <a:rPr lang="en-US" sz="2800" dirty="0">
                <a:latin typeface="+mn-lt"/>
              </a:rPr>
              <a:t>If a state (I</a:t>
            </a:r>
            <a:r>
              <a:rPr lang="en-US" sz="2800" baseline="-25000" dirty="0">
                <a:latin typeface="+mn-lt"/>
              </a:rPr>
              <a:t>i</a:t>
            </a:r>
            <a:r>
              <a:rPr lang="en-US" sz="2800" dirty="0">
                <a:latin typeface="+mn-lt"/>
              </a:rPr>
              <a:t>) is going to some other state (</a:t>
            </a:r>
            <a:r>
              <a:rPr lang="en-US" sz="2800" dirty="0" err="1">
                <a:latin typeface="+mn-lt"/>
              </a:rPr>
              <a:t>I</a:t>
            </a:r>
            <a:r>
              <a:rPr lang="en-US" sz="2800" baseline="-25000" dirty="0" err="1">
                <a:latin typeface="+mn-lt"/>
              </a:rPr>
              <a:t>j</a:t>
            </a:r>
            <a:r>
              <a:rPr lang="en-US" sz="2800" dirty="0">
                <a:latin typeface="+mn-lt"/>
              </a:rPr>
              <a:t>) on a variable then it correspond to go to move in the Go to part.</a:t>
            </a:r>
            <a:endParaRPr lang="en-IN" sz="2800" dirty="0">
              <a:latin typeface="+mn-lt"/>
            </a:endParaRPr>
          </a:p>
        </p:txBody>
      </p:sp>
      <p:pic>
        <p:nvPicPr>
          <p:cNvPr id="2050" name="Picture 2" descr="SLR (1) Parsing 1">
            <a:extLst>
              <a:ext uri="{FF2B5EF4-FFF2-40B4-BE49-F238E27FC236}">
                <a16:creationId xmlns:a16="http://schemas.microsoft.com/office/drawing/2014/main" id="{2C494D13-9B6A-4381-8248-BFD4237C8D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2157" y="2633831"/>
            <a:ext cx="7794595" cy="251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77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3725-F436-47DA-994C-E93EA3753626}"/>
              </a:ext>
            </a:extLst>
          </p:cNvPr>
          <p:cNvSpPr>
            <a:spLocks noGrp="1"/>
          </p:cNvSpPr>
          <p:nvPr>
            <p:ph type="title"/>
          </p:nvPr>
        </p:nvSpPr>
        <p:spPr>
          <a:xfrm>
            <a:off x="4100660" y="1640264"/>
            <a:ext cx="7253140" cy="50424"/>
          </a:xfrm>
        </p:spPr>
        <p:txBody>
          <a:bodyPr>
            <a:noAutofit/>
          </a:bodyPr>
          <a:lstStyle/>
          <a:p>
            <a:r>
              <a:rPr lang="en-US" sz="2800" dirty="0"/>
              <a:t>If a state (I</a:t>
            </a:r>
            <a:r>
              <a:rPr lang="en-US" sz="2800" baseline="-25000" dirty="0"/>
              <a:t>i</a:t>
            </a:r>
            <a:r>
              <a:rPr lang="en-US" sz="2800" dirty="0"/>
              <a:t>) contains the final item like A → ab• which has no transitions to the next state then the production is known as reduce production. For all terminals X in FOLLOW (A), write the reduce entry along with their production numbers.</a:t>
            </a:r>
            <a:endParaRPr lang="en-IN" sz="2800" dirty="0"/>
          </a:p>
        </p:txBody>
      </p:sp>
      <p:sp>
        <p:nvSpPr>
          <p:cNvPr id="3" name="Content Placeholder 2">
            <a:extLst>
              <a:ext uri="{FF2B5EF4-FFF2-40B4-BE49-F238E27FC236}">
                <a16:creationId xmlns:a16="http://schemas.microsoft.com/office/drawing/2014/main" id="{42DDDB3D-6FB1-4D45-98A7-1AA2BA171D39}"/>
              </a:ext>
            </a:extLst>
          </p:cNvPr>
          <p:cNvSpPr>
            <a:spLocks noGrp="1"/>
          </p:cNvSpPr>
          <p:nvPr>
            <p:ph idx="1"/>
          </p:nvPr>
        </p:nvSpPr>
        <p:spPr>
          <a:xfrm>
            <a:off x="3242820" y="2809625"/>
            <a:ext cx="8110979" cy="3367338"/>
          </a:xfrm>
        </p:spPr>
        <p:txBody>
          <a:bodyPr/>
          <a:lstStyle/>
          <a:p>
            <a:pPr marL="0" indent="0">
              <a:buNone/>
            </a:pPr>
            <a:r>
              <a:rPr lang="en-IN" dirty="0"/>
              <a:t>S -&gt; •Aa   </a:t>
            </a:r>
          </a:p>
          <a:p>
            <a:pPr marL="0" indent="0">
              <a:buNone/>
            </a:pPr>
            <a:r>
              <a:rPr lang="en-IN" dirty="0"/>
              <a:t>A-&gt;</a:t>
            </a:r>
            <a:r>
              <a:rPr lang="el-GR" dirty="0"/>
              <a:t>αβ•   </a:t>
            </a:r>
            <a:endParaRPr lang="en-IN" dirty="0"/>
          </a:p>
          <a:p>
            <a:pPr marL="0" indent="0">
              <a:buNone/>
            </a:pPr>
            <a:endParaRPr lang="el-GR" dirty="0"/>
          </a:p>
          <a:p>
            <a:pPr marL="0" indent="0">
              <a:buNone/>
            </a:pPr>
            <a:r>
              <a:rPr lang="en-US" dirty="0"/>
              <a:t>Follow(S) = {$}  </a:t>
            </a:r>
          </a:p>
          <a:p>
            <a:pPr marL="0" indent="0">
              <a:buNone/>
            </a:pPr>
            <a:r>
              <a:rPr lang="en-US" dirty="0"/>
              <a:t>Follow (A) = {a}  </a:t>
            </a:r>
          </a:p>
          <a:p>
            <a:endParaRPr lang="en-IN" dirty="0"/>
          </a:p>
        </p:txBody>
      </p:sp>
      <p:pic>
        <p:nvPicPr>
          <p:cNvPr id="3074" name="Picture 2" descr="SLR (1) Parsing 2">
            <a:extLst>
              <a:ext uri="{FF2B5EF4-FFF2-40B4-BE49-F238E27FC236}">
                <a16:creationId xmlns:a16="http://schemas.microsoft.com/office/drawing/2014/main" id="{1AE6948F-E916-4419-8F21-DA89645A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602" y="2762184"/>
            <a:ext cx="5592932" cy="269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18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D687-0BDD-4536-879F-2906244CA142}"/>
              </a:ext>
            </a:extLst>
          </p:cNvPr>
          <p:cNvSpPr>
            <a:spLocks noGrp="1"/>
          </p:cNvSpPr>
          <p:nvPr>
            <p:ph type="title"/>
          </p:nvPr>
        </p:nvSpPr>
        <p:spPr>
          <a:xfrm>
            <a:off x="3428999" y="201967"/>
            <a:ext cx="7747247" cy="6454066"/>
          </a:xfrm>
        </p:spPr>
        <p:txBody>
          <a:bodyPr>
            <a:normAutofit fontScale="90000"/>
          </a:bodyPr>
          <a:lstStyle/>
          <a:p>
            <a:br>
              <a:rPr lang="en-IN" sz="3100" dirty="0"/>
            </a:br>
            <a:br>
              <a:rPr lang="en-IN" sz="3100" dirty="0"/>
            </a:br>
            <a:r>
              <a:rPr lang="en-IN" sz="3100" dirty="0"/>
              <a:t>SLR ( 1 ) Grammar</a:t>
            </a:r>
            <a:br>
              <a:rPr lang="en-IN" sz="3100" dirty="0"/>
            </a:br>
            <a:r>
              <a:rPr lang="en-IN" sz="3100" dirty="0"/>
              <a:t>E → E + T | T</a:t>
            </a:r>
            <a:br>
              <a:rPr lang="en-IN" sz="3100" dirty="0"/>
            </a:br>
            <a:r>
              <a:rPr lang="en-IN" sz="3100" dirty="0" err="1"/>
              <a:t>T</a:t>
            </a:r>
            <a:r>
              <a:rPr lang="en-IN" sz="3100" dirty="0"/>
              <a:t> → T * F | F</a:t>
            </a:r>
            <a:br>
              <a:rPr lang="en-IN" sz="3100" dirty="0"/>
            </a:br>
            <a:r>
              <a:rPr lang="en-IN" sz="3100" dirty="0" err="1"/>
              <a:t>F</a:t>
            </a:r>
            <a:r>
              <a:rPr lang="en-IN" sz="3100" dirty="0"/>
              <a:t> → id</a:t>
            </a:r>
            <a:br>
              <a:rPr lang="en-IN" sz="3100" dirty="0"/>
            </a:br>
            <a:br>
              <a:rPr lang="en-IN" sz="3100" dirty="0"/>
            </a:br>
            <a:r>
              <a:rPr lang="en-IN" sz="3100" dirty="0"/>
              <a:t>Add Augment Production and insert '•' symbol at the first position for every production in G</a:t>
            </a:r>
            <a:br>
              <a:rPr lang="en-IN" sz="3100" dirty="0"/>
            </a:br>
            <a:r>
              <a:rPr lang="de-DE" sz="3100" dirty="0"/>
              <a:t>S` → •E</a:t>
            </a:r>
            <a:br>
              <a:rPr lang="de-DE" sz="3100" dirty="0"/>
            </a:br>
            <a:r>
              <a:rPr lang="de-DE" sz="3100" dirty="0"/>
              <a:t>E → •E + T</a:t>
            </a:r>
            <a:br>
              <a:rPr lang="de-DE" sz="3100" dirty="0"/>
            </a:br>
            <a:r>
              <a:rPr lang="de-DE" sz="3100" dirty="0"/>
              <a:t>E → •T</a:t>
            </a:r>
            <a:br>
              <a:rPr lang="de-DE" sz="3100" dirty="0"/>
            </a:br>
            <a:r>
              <a:rPr lang="de-DE" sz="3100" dirty="0"/>
              <a:t>T → •T * F</a:t>
            </a:r>
            <a:br>
              <a:rPr lang="de-DE" sz="3100" dirty="0"/>
            </a:br>
            <a:r>
              <a:rPr lang="de-DE" sz="3100" dirty="0"/>
              <a:t>T → •F</a:t>
            </a:r>
            <a:br>
              <a:rPr lang="de-DE" sz="3100" dirty="0"/>
            </a:br>
            <a:r>
              <a:rPr lang="de-DE" sz="3100" dirty="0"/>
              <a:t>F → •id</a:t>
            </a:r>
            <a:br>
              <a:rPr lang="en-IN" sz="3100" dirty="0"/>
            </a:br>
            <a:endParaRPr lang="en-IN" sz="3100" dirty="0"/>
          </a:p>
        </p:txBody>
      </p:sp>
    </p:spTree>
    <p:extLst>
      <p:ext uri="{BB962C8B-B14F-4D97-AF65-F5344CB8AC3E}">
        <p14:creationId xmlns:p14="http://schemas.microsoft.com/office/powerpoint/2010/main" val="2699180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66EBC4-0F6C-46BB-9CA1-98955593BDEC}"/>
              </a:ext>
            </a:extLst>
          </p:cNvPr>
          <p:cNvSpPr>
            <a:spLocks noGrp="1"/>
          </p:cNvSpPr>
          <p:nvPr>
            <p:ph idx="1"/>
          </p:nvPr>
        </p:nvSpPr>
        <p:spPr>
          <a:xfrm>
            <a:off x="3044536" y="994299"/>
            <a:ext cx="8309264" cy="5182664"/>
          </a:xfrm>
        </p:spPr>
        <p:txBody>
          <a:bodyPr>
            <a:normAutofit fontScale="77500" lnSpcReduction="20000"/>
          </a:bodyPr>
          <a:lstStyle/>
          <a:p>
            <a:pPr marL="0" indent="0">
              <a:buNone/>
            </a:pPr>
            <a:r>
              <a:rPr lang="en-US" b="1" dirty="0"/>
              <a:t>I0 State:</a:t>
            </a:r>
            <a:endParaRPr lang="en-US" dirty="0"/>
          </a:p>
          <a:p>
            <a:pPr marL="0" indent="0">
              <a:buNone/>
            </a:pPr>
            <a:r>
              <a:rPr lang="en-US" dirty="0"/>
              <a:t>Add Augment production to the I0 State and Compute the Closure</a:t>
            </a:r>
          </a:p>
          <a:p>
            <a:pPr marL="0" indent="0">
              <a:buNone/>
            </a:pPr>
            <a:r>
              <a:rPr lang="en-US" b="1" dirty="0"/>
              <a:t>I0 =</a:t>
            </a:r>
            <a:r>
              <a:rPr lang="en-US" dirty="0"/>
              <a:t> Closure (S` → •E)</a:t>
            </a:r>
          </a:p>
          <a:p>
            <a:pPr marL="0" indent="0">
              <a:buNone/>
            </a:pPr>
            <a:r>
              <a:rPr lang="en-US" dirty="0"/>
              <a:t>Add all productions starting with E in to I0 State because "." is followed by the non-terminal. So, the I0 State becomes</a:t>
            </a:r>
          </a:p>
          <a:p>
            <a:pPr marL="0" indent="0">
              <a:buNone/>
            </a:pPr>
            <a:r>
              <a:rPr lang="en-US" b="1" dirty="0"/>
              <a:t>I0 =</a:t>
            </a:r>
            <a:r>
              <a:rPr lang="en-US" dirty="0"/>
              <a:t> S` → •E</a:t>
            </a:r>
            <a:br>
              <a:rPr lang="en-US" dirty="0"/>
            </a:br>
            <a:r>
              <a:rPr lang="en-US" dirty="0"/>
              <a:t>        </a:t>
            </a:r>
            <a:r>
              <a:rPr lang="en-US" dirty="0" err="1"/>
              <a:t>E</a:t>
            </a:r>
            <a:r>
              <a:rPr lang="en-US" dirty="0"/>
              <a:t> → •E + T</a:t>
            </a:r>
            <a:br>
              <a:rPr lang="en-US" dirty="0"/>
            </a:br>
            <a:r>
              <a:rPr lang="en-US" dirty="0"/>
              <a:t>        E → •T</a:t>
            </a:r>
          </a:p>
          <a:p>
            <a:pPr marL="0" indent="0">
              <a:buNone/>
            </a:pPr>
            <a:r>
              <a:rPr lang="en-US" dirty="0"/>
              <a:t>Add all productions starting with T and F in modified I0 State because "." is followed by the non-terminal. So, the I0 State becomes.</a:t>
            </a:r>
          </a:p>
          <a:p>
            <a:pPr marL="0" indent="0">
              <a:buNone/>
            </a:pPr>
            <a:r>
              <a:rPr lang="en-US" b="1" dirty="0"/>
              <a:t>I0=</a:t>
            </a:r>
            <a:r>
              <a:rPr lang="en-US" dirty="0"/>
              <a:t> S` → •E</a:t>
            </a:r>
            <a:br>
              <a:rPr lang="en-US" dirty="0"/>
            </a:br>
            <a:r>
              <a:rPr lang="en-US" dirty="0"/>
              <a:t>       </a:t>
            </a:r>
            <a:r>
              <a:rPr lang="en-US" dirty="0" err="1"/>
              <a:t>E</a:t>
            </a:r>
            <a:r>
              <a:rPr lang="en-US" dirty="0"/>
              <a:t> → •E + T</a:t>
            </a:r>
            <a:br>
              <a:rPr lang="en-US" dirty="0"/>
            </a:br>
            <a:r>
              <a:rPr lang="en-US" dirty="0"/>
              <a:t>       E → •T</a:t>
            </a:r>
            <a:br>
              <a:rPr lang="en-US" dirty="0"/>
            </a:br>
            <a:r>
              <a:rPr lang="en-US" dirty="0"/>
              <a:t>       </a:t>
            </a:r>
            <a:r>
              <a:rPr lang="en-US" dirty="0" err="1"/>
              <a:t>T</a:t>
            </a:r>
            <a:r>
              <a:rPr lang="en-US" dirty="0"/>
              <a:t> → •T * F</a:t>
            </a:r>
            <a:br>
              <a:rPr lang="en-US" dirty="0"/>
            </a:br>
            <a:r>
              <a:rPr lang="en-US" dirty="0"/>
              <a:t>       T → •F</a:t>
            </a:r>
            <a:br>
              <a:rPr lang="en-US" dirty="0"/>
            </a:br>
            <a:r>
              <a:rPr lang="en-US" dirty="0"/>
              <a:t>       </a:t>
            </a:r>
            <a:r>
              <a:rPr lang="en-US" dirty="0" err="1"/>
              <a:t>F</a:t>
            </a:r>
            <a:r>
              <a:rPr lang="en-US" dirty="0"/>
              <a:t> → •id</a:t>
            </a:r>
          </a:p>
          <a:p>
            <a:endParaRPr lang="en-IN" dirty="0"/>
          </a:p>
        </p:txBody>
      </p:sp>
    </p:spTree>
    <p:extLst>
      <p:ext uri="{BB962C8B-B14F-4D97-AF65-F5344CB8AC3E}">
        <p14:creationId xmlns:p14="http://schemas.microsoft.com/office/powerpoint/2010/main" val="272336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3446-8FB4-4A77-8F78-0B40FDF2DB51}"/>
              </a:ext>
            </a:extLst>
          </p:cNvPr>
          <p:cNvSpPr>
            <a:spLocks noGrp="1"/>
          </p:cNvSpPr>
          <p:nvPr>
            <p:ph type="title"/>
          </p:nvPr>
        </p:nvSpPr>
        <p:spPr>
          <a:xfrm>
            <a:off x="4836160" y="365125"/>
            <a:ext cx="6517640" cy="504887"/>
          </a:xfrm>
        </p:spPr>
        <p:txBody>
          <a:bodyPr>
            <a:normAutofit fontScale="90000"/>
          </a:bodyPr>
          <a:lstStyle/>
          <a:p>
            <a:br>
              <a:rPr lang="en-IN" dirty="0"/>
            </a:br>
            <a:br>
              <a:rPr lang="en-IN" dirty="0"/>
            </a:br>
            <a:br>
              <a:rPr lang="en-IN" dirty="0"/>
            </a:br>
            <a:r>
              <a:rPr lang="en-IN" dirty="0"/>
              <a:t>Example : </a:t>
            </a:r>
            <a:br>
              <a:rPr lang="en-IN" dirty="0"/>
            </a:br>
            <a:r>
              <a:rPr lang="en-IN" b="1" dirty="0"/>
              <a:t>Production</a:t>
            </a:r>
            <a:br>
              <a:rPr lang="en-IN" dirty="0"/>
            </a:br>
            <a:endParaRPr lang="en-IN" dirty="0"/>
          </a:p>
        </p:txBody>
      </p:sp>
      <p:sp>
        <p:nvSpPr>
          <p:cNvPr id="3" name="Content Placeholder 2">
            <a:extLst>
              <a:ext uri="{FF2B5EF4-FFF2-40B4-BE49-F238E27FC236}">
                <a16:creationId xmlns:a16="http://schemas.microsoft.com/office/drawing/2014/main" id="{6D19A892-9DC3-4F34-8DAD-6B9D1C3978DB}"/>
              </a:ext>
            </a:extLst>
          </p:cNvPr>
          <p:cNvSpPr>
            <a:spLocks noGrp="1"/>
          </p:cNvSpPr>
          <p:nvPr>
            <p:ph idx="1"/>
          </p:nvPr>
        </p:nvSpPr>
        <p:spPr>
          <a:xfrm>
            <a:off x="4958080" y="2210539"/>
            <a:ext cx="6395720" cy="3966423"/>
          </a:xfrm>
        </p:spPr>
        <p:txBody>
          <a:bodyPr/>
          <a:lstStyle/>
          <a:p>
            <a:r>
              <a:rPr lang="de-DE" dirty="0"/>
              <a:t>E → T  </a:t>
            </a:r>
          </a:p>
          <a:p>
            <a:r>
              <a:rPr lang="de-DE" dirty="0"/>
              <a:t>T → T * F  </a:t>
            </a:r>
          </a:p>
          <a:p>
            <a:r>
              <a:rPr lang="de-DE" dirty="0"/>
              <a:t>T → id  </a:t>
            </a:r>
          </a:p>
          <a:p>
            <a:r>
              <a:rPr lang="de-DE" dirty="0"/>
              <a:t>F → T  </a:t>
            </a:r>
          </a:p>
          <a:p>
            <a:r>
              <a:rPr lang="de-DE" dirty="0"/>
              <a:t>F → id  </a:t>
            </a:r>
          </a:p>
          <a:p>
            <a:r>
              <a:rPr lang="en-US" dirty="0"/>
              <a:t>Parse Tree representation of input string "id * id" is as follows:</a:t>
            </a:r>
            <a:endParaRPr lang="de-DE" dirty="0"/>
          </a:p>
          <a:p>
            <a:endParaRPr lang="en-IN" dirty="0"/>
          </a:p>
        </p:txBody>
      </p:sp>
    </p:spTree>
    <p:extLst>
      <p:ext uri="{BB962C8B-B14F-4D97-AF65-F5344CB8AC3E}">
        <p14:creationId xmlns:p14="http://schemas.microsoft.com/office/powerpoint/2010/main" val="2892737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37F32-B225-462F-B71E-1C8A80F4E5B6}"/>
              </a:ext>
            </a:extLst>
          </p:cNvPr>
          <p:cNvSpPr>
            <a:spLocks noGrp="1"/>
          </p:cNvSpPr>
          <p:nvPr>
            <p:ph idx="1"/>
          </p:nvPr>
        </p:nvSpPr>
        <p:spPr>
          <a:xfrm>
            <a:off x="2909454" y="763480"/>
            <a:ext cx="8444345" cy="5413483"/>
          </a:xfrm>
        </p:spPr>
        <p:txBody>
          <a:bodyPr>
            <a:normAutofit lnSpcReduction="10000"/>
          </a:bodyPr>
          <a:lstStyle/>
          <a:p>
            <a:pPr marL="0" indent="0">
              <a:buNone/>
            </a:pPr>
            <a:r>
              <a:rPr lang="en-IN" b="1" dirty="0"/>
              <a:t>I1=</a:t>
            </a:r>
            <a:r>
              <a:rPr lang="en-IN" dirty="0"/>
              <a:t> Go to (I0, E) = closure (S` → E•, E → E• + T)</a:t>
            </a:r>
            <a:br>
              <a:rPr lang="en-IN" dirty="0"/>
            </a:br>
            <a:r>
              <a:rPr lang="en-IN" b="1" dirty="0"/>
              <a:t>I2=</a:t>
            </a:r>
            <a:r>
              <a:rPr lang="en-IN" dirty="0"/>
              <a:t> Go to (I0, T) = closure (E → T•T, T• → * F)</a:t>
            </a:r>
            <a:br>
              <a:rPr lang="en-IN" dirty="0"/>
            </a:br>
            <a:r>
              <a:rPr lang="en-IN" b="1" dirty="0"/>
              <a:t>I3=</a:t>
            </a:r>
            <a:r>
              <a:rPr lang="en-IN" dirty="0"/>
              <a:t> Go to (I0, F) = Closure ( T → F• ) = T → F•</a:t>
            </a:r>
            <a:br>
              <a:rPr lang="en-IN" dirty="0"/>
            </a:br>
            <a:r>
              <a:rPr lang="en-IN" b="1" dirty="0"/>
              <a:t>I4=</a:t>
            </a:r>
            <a:r>
              <a:rPr lang="en-IN" dirty="0"/>
              <a:t> Go to (I0, id) = closure ( F → id•) = F → id•</a:t>
            </a:r>
            <a:br>
              <a:rPr lang="en-IN" dirty="0"/>
            </a:br>
            <a:r>
              <a:rPr lang="en-IN" b="1" dirty="0"/>
              <a:t>I5=</a:t>
            </a:r>
            <a:r>
              <a:rPr lang="en-IN" dirty="0"/>
              <a:t> Go to (I1, +) = Closure (E → E +•T)</a:t>
            </a:r>
          </a:p>
          <a:p>
            <a:pPr marL="0" indent="0">
              <a:buNone/>
            </a:pPr>
            <a:r>
              <a:rPr lang="en-IN" dirty="0"/>
              <a:t>Add all productions starting with T and F in I5 State because "." is followed by the non-terminal. So, the I5 State becomes</a:t>
            </a:r>
          </a:p>
          <a:p>
            <a:pPr marL="0" indent="0">
              <a:buNone/>
            </a:pPr>
            <a:r>
              <a:rPr lang="en-IN" b="1" dirty="0"/>
              <a:t>I5 =</a:t>
            </a:r>
            <a:r>
              <a:rPr lang="en-IN" dirty="0"/>
              <a:t> E → E +•T</a:t>
            </a:r>
            <a:br>
              <a:rPr lang="en-IN" dirty="0"/>
            </a:br>
            <a:r>
              <a:rPr lang="en-IN" dirty="0"/>
              <a:t>       </a:t>
            </a:r>
            <a:r>
              <a:rPr lang="en-IN" dirty="0" err="1"/>
              <a:t>T</a:t>
            </a:r>
            <a:r>
              <a:rPr lang="en-IN" dirty="0"/>
              <a:t> → •T * F</a:t>
            </a:r>
            <a:br>
              <a:rPr lang="en-IN" dirty="0"/>
            </a:br>
            <a:r>
              <a:rPr lang="en-IN" dirty="0"/>
              <a:t>       T → •F</a:t>
            </a:r>
            <a:br>
              <a:rPr lang="en-IN" dirty="0"/>
            </a:br>
            <a:r>
              <a:rPr lang="en-IN" dirty="0"/>
              <a:t>       </a:t>
            </a:r>
            <a:r>
              <a:rPr lang="en-IN" dirty="0" err="1"/>
              <a:t>F</a:t>
            </a:r>
            <a:r>
              <a:rPr lang="en-IN" dirty="0"/>
              <a:t> → •id</a:t>
            </a:r>
          </a:p>
          <a:p>
            <a:pPr marL="0" indent="0">
              <a:buNone/>
            </a:pPr>
            <a:r>
              <a:rPr lang="en-IN" dirty="0"/>
              <a:t>Go to (I5, F) = Closure (T → F•) = (same as I3)</a:t>
            </a:r>
            <a:br>
              <a:rPr lang="en-IN" dirty="0"/>
            </a:br>
            <a:r>
              <a:rPr lang="en-IN" dirty="0"/>
              <a:t>Go to (I5, id) = Closure (F → id•) = (same as I4)</a:t>
            </a:r>
          </a:p>
          <a:p>
            <a:pPr marL="0" indent="0">
              <a:buNone/>
            </a:pPr>
            <a:endParaRPr lang="en-IN" dirty="0"/>
          </a:p>
        </p:txBody>
      </p:sp>
    </p:spTree>
    <p:extLst>
      <p:ext uri="{BB962C8B-B14F-4D97-AF65-F5344CB8AC3E}">
        <p14:creationId xmlns:p14="http://schemas.microsoft.com/office/powerpoint/2010/main" val="3331349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5EE36-C23D-4A9D-BE5E-127E517E4B8A}"/>
              </a:ext>
            </a:extLst>
          </p:cNvPr>
          <p:cNvSpPr>
            <a:spLocks noGrp="1"/>
          </p:cNvSpPr>
          <p:nvPr>
            <p:ph idx="1"/>
          </p:nvPr>
        </p:nvSpPr>
        <p:spPr>
          <a:xfrm>
            <a:off x="2556164" y="1162975"/>
            <a:ext cx="8797636" cy="5013988"/>
          </a:xfrm>
        </p:spPr>
        <p:txBody>
          <a:bodyPr/>
          <a:lstStyle/>
          <a:p>
            <a:pPr marL="0" indent="0">
              <a:buNone/>
            </a:pPr>
            <a:r>
              <a:rPr lang="en-US" b="1" dirty="0"/>
              <a:t>I6=</a:t>
            </a:r>
            <a:r>
              <a:rPr lang="en-US" dirty="0"/>
              <a:t> Go to (I2, *) = Closure (T → T * •F)</a:t>
            </a:r>
          </a:p>
          <a:p>
            <a:pPr marL="0" indent="0">
              <a:buNone/>
            </a:pPr>
            <a:r>
              <a:rPr lang="en-US" dirty="0"/>
              <a:t>Add all productions starting with F in I6 State because "." is followed by the non-terminal. So, the I6 State becomes</a:t>
            </a:r>
          </a:p>
          <a:p>
            <a:pPr marL="0" indent="0">
              <a:buNone/>
            </a:pPr>
            <a:r>
              <a:rPr lang="en-US" b="1" dirty="0"/>
              <a:t>I6 =</a:t>
            </a:r>
            <a:r>
              <a:rPr lang="en-US" dirty="0"/>
              <a:t> T → T * •F</a:t>
            </a:r>
            <a:br>
              <a:rPr lang="en-US" dirty="0"/>
            </a:br>
            <a:r>
              <a:rPr lang="en-US" dirty="0"/>
              <a:t>         </a:t>
            </a:r>
            <a:r>
              <a:rPr lang="en-US" dirty="0" err="1"/>
              <a:t>F</a:t>
            </a:r>
            <a:r>
              <a:rPr lang="en-US" dirty="0"/>
              <a:t> → •id</a:t>
            </a:r>
          </a:p>
          <a:p>
            <a:pPr marL="0" indent="0">
              <a:buNone/>
            </a:pPr>
            <a:r>
              <a:rPr lang="en-US" dirty="0"/>
              <a:t>Go to (I6, id) = Closure (F → id•) = (same as I4)</a:t>
            </a:r>
          </a:p>
          <a:p>
            <a:pPr marL="0" indent="0">
              <a:buNone/>
            </a:pPr>
            <a:r>
              <a:rPr lang="en-US" b="1" dirty="0"/>
              <a:t>I7=</a:t>
            </a:r>
            <a:r>
              <a:rPr lang="en-US" dirty="0"/>
              <a:t> Go to (I5, T) = Closure (E → E + T•) = E → E + T•</a:t>
            </a:r>
            <a:br>
              <a:rPr lang="en-US" dirty="0"/>
            </a:br>
            <a:r>
              <a:rPr lang="en-US" b="1" dirty="0"/>
              <a:t>I8=</a:t>
            </a:r>
            <a:r>
              <a:rPr lang="en-US" dirty="0"/>
              <a:t> Go to (I6, F) = Closure (T → T * F•) = T → T * F•</a:t>
            </a:r>
          </a:p>
          <a:p>
            <a:pPr marL="0" indent="0">
              <a:buNone/>
            </a:pPr>
            <a:endParaRPr lang="en-IN" dirty="0"/>
          </a:p>
        </p:txBody>
      </p:sp>
    </p:spTree>
    <p:extLst>
      <p:ext uri="{BB962C8B-B14F-4D97-AF65-F5344CB8AC3E}">
        <p14:creationId xmlns:p14="http://schemas.microsoft.com/office/powerpoint/2010/main" val="3203498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47DC3-41A0-4F2F-99A7-BCAFD3F195BA}"/>
              </a:ext>
            </a:extLst>
          </p:cNvPr>
          <p:cNvSpPr>
            <a:spLocks noGrp="1"/>
          </p:cNvSpPr>
          <p:nvPr>
            <p:ph type="title"/>
          </p:nvPr>
        </p:nvSpPr>
        <p:spPr/>
        <p:txBody>
          <a:bodyPr/>
          <a:lstStyle/>
          <a:p>
            <a:pPr algn="ctr"/>
            <a:r>
              <a:rPr lang="en-IN" b="1" u="sng" dirty="0"/>
              <a:t>Drawing DFA</a:t>
            </a:r>
            <a:br>
              <a:rPr lang="en-IN" b="1" u="sng" dirty="0"/>
            </a:br>
            <a:endParaRPr lang="en-IN" b="1" u="sng" dirty="0"/>
          </a:p>
        </p:txBody>
      </p:sp>
      <p:pic>
        <p:nvPicPr>
          <p:cNvPr id="4098" name="Picture 2" descr="SLR (1) Parsing 3">
            <a:extLst>
              <a:ext uri="{FF2B5EF4-FFF2-40B4-BE49-F238E27FC236}">
                <a16:creationId xmlns:a16="http://schemas.microsoft.com/office/drawing/2014/main" id="{D6871A12-07D8-4AB0-A3D0-16FF8DB117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9782" y="1198485"/>
            <a:ext cx="7407608" cy="501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693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1F60-B9D1-4D59-8004-83C02A8AF4CC}"/>
              </a:ext>
            </a:extLst>
          </p:cNvPr>
          <p:cNvSpPr>
            <a:spLocks noGrp="1"/>
          </p:cNvSpPr>
          <p:nvPr>
            <p:ph type="title"/>
          </p:nvPr>
        </p:nvSpPr>
        <p:spPr/>
        <p:txBody>
          <a:bodyPr/>
          <a:lstStyle/>
          <a:p>
            <a:pPr algn="ctr"/>
            <a:r>
              <a:rPr lang="en-IN" b="1" u="sng" dirty="0"/>
              <a:t>SLR (1) Table</a:t>
            </a:r>
            <a:br>
              <a:rPr lang="en-IN" dirty="0"/>
            </a:br>
            <a:endParaRPr lang="en-IN" dirty="0"/>
          </a:p>
        </p:txBody>
      </p:sp>
      <p:pic>
        <p:nvPicPr>
          <p:cNvPr id="5122" name="Picture 2" descr="SLR (1) Parsing 4">
            <a:extLst>
              <a:ext uri="{FF2B5EF4-FFF2-40B4-BE49-F238E27FC236}">
                <a16:creationId xmlns:a16="http://schemas.microsoft.com/office/drawing/2014/main" id="{27E4B3B7-A8FD-49E1-A985-6356602693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2064" y="1482571"/>
            <a:ext cx="6770937" cy="477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88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78A0-8A51-47D2-AE65-14F3EAF87DD3}"/>
              </a:ext>
            </a:extLst>
          </p:cNvPr>
          <p:cNvSpPr>
            <a:spLocks noGrp="1"/>
          </p:cNvSpPr>
          <p:nvPr>
            <p:ph type="title"/>
          </p:nvPr>
        </p:nvSpPr>
        <p:spPr/>
        <p:txBody>
          <a:bodyPr/>
          <a:lstStyle/>
          <a:p>
            <a:pPr algn="ctr"/>
            <a:r>
              <a:rPr lang="en-IN" b="1" u="sng" dirty="0"/>
              <a:t>Explanation</a:t>
            </a:r>
            <a:br>
              <a:rPr lang="en-IN" dirty="0"/>
            </a:br>
            <a:endParaRPr lang="en-IN" dirty="0"/>
          </a:p>
        </p:txBody>
      </p:sp>
      <p:sp>
        <p:nvSpPr>
          <p:cNvPr id="3" name="Content Placeholder 2">
            <a:extLst>
              <a:ext uri="{FF2B5EF4-FFF2-40B4-BE49-F238E27FC236}">
                <a16:creationId xmlns:a16="http://schemas.microsoft.com/office/drawing/2014/main" id="{8ED71A11-85CF-49C9-9221-E0A65FD8AAD8}"/>
              </a:ext>
            </a:extLst>
          </p:cNvPr>
          <p:cNvSpPr>
            <a:spLocks noGrp="1"/>
          </p:cNvSpPr>
          <p:nvPr>
            <p:ph idx="1"/>
          </p:nvPr>
        </p:nvSpPr>
        <p:spPr>
          <a:xfrm>
            <a:off x="4748645" y="1690688"/>
            <a:ext cx="6605154" cy="4486275"/>
          </a:xfrm>
        </p:spPr>
        <p:txBody>
          <a:bodyPr/>
          <a:lstStyle/>
          <a:p>
            <a:pPr marL="0" indent="0">
              <a:buNone/>
            </a:pPr>
            <a:r>
              <a:rPr lang="en-IN" dirty="0"/>
              <a:t>First (F) = {id}</a:t>
            </a:r>
            <a:br>
              <a:rPr lang="en-IN" dirty="0"/>
            </a:br>
            <a:r>
              <a:rPr lang="en-IN" dirty="0"/>
              <a:t>First (T) = {id}</a:t>
            </a:r>
            <a:br>
              <a:rPr lang="en-IN" dirty="0"/>
            </a:br>
            <a:r>
              <a:rPr lang="en-IN" dirty="0"/>
              <a:t>First (E) = {id}</a:t>
            </a:r>
            <a:br>
              <a:rPr lang="en-IN" dirty="0"/>
            </a:br>
            <a:r>
              <a:rPr lang="en-IN" dirty="0"/>
              <a:t>Follow (E) = {+, $}</a:t>
            </a:r>
            <a:br>
              <a:rPr lang="en-IN" dirty="0"/>
            </a:br>
            <a:r>
              <a:rPr lang="en-IN" dirty="0"/>
              <a:t>Follow (T) = {*, +, $}</a:t>
            </a:r>
            <a:br>
              <a:rPr lang="en-IN" dirty="0"/>
            </a:br>
            <a:r>
              <a:rPr lang="en-IN" dirty="0"/>
              <a:t>Follow (F) = {*, +, $}</a:t>
            </a:r>
          </a:p>
        </p:txBody>
      </p:sp>
    </p:spTree>
    <p:extLst>
      <p:ext uri="{BB962C8B-B14F-4D97-AF65-F5344CB8AC3E}">
        <p14:creationId xmlns:p14="http://schemas.microsoft.com/office/powerpoint/2010/main" val="1858404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C3B4C-7482-490A-A5FA-2D4FA5E2CB1C}"/>
              </a:ext>
            </a:extLst>
          </p:cNvPr>
          <p:cNvSpPr>
            <a:spLocks noGrp="1"/>
          </p:cNvSpPr>
          <p:nvPr>
            <p:ph idx="1"/>
          </p:nvPr>
        </p:nvSpPr>
        <p:spPr>
          <a:xfrm>
            <a:off x="3210790" y="914400"/>
            <a:ext cx="8143009" cy="5262563"/>
          </a:xfrm>
        </p:spPr>
        <p:txBody>
          <a:bodyPr>
            <a:normAutofit fontScale="85000" lnSpcReduction="20000"/>
          </a:bodyPr>
          <a:lstStyle/>
          <a:p>
            <a:r>
              <a:rPr lang="en-IN" dirty="0"/>
              <a:t>I1 contains the final item which drives S → E• and follow (S) = {$}, so action {I1, $} = Accept</a:t>
            </a:r>
          </a:p>
          <a:p>
            <a:r>
              <a:rPr lang="en-IN" dirty="0"/>
              <a:t>I2 contains the final item which drives E → T• and follow (E) = {+, $}, so action {I2, +} = R2, action {I2, $} = R2</a:t>
            </a:r>
          </a:p>
          <a:p>
            <a:r>
              <a:rPr lang="en-IN" dirty="0"/>
              <a:t>I3 contains the final item which drives T → F• and follow (T) = {+, *, $}, so action {I3, +} = R4, action {I3, *} = R4, action {I3, $} = R4</a:t>
            </a:r>
          </a:p>
          <a:p>
            <a:r>
              <a:rPr lang="en-IN" dirty="0"/>
              <a:t>I4 contains the final item which drives F → id• and follow (F) = {+, *, $}, so action {I4, +} = R5, action {I4, *} = R5, action {I4, $} = R5</a:t>
            </a:r>
          </a:p>
          <a:p>
            <a:r>
              <a:rPr lang="en-IN" dirty="0"/>
              <a:t>I7 contains the final item which drives E → E + T• and follow (E) = {+, $}, so action {I7, +} = R1, action {I7, $} = R1</a:t>
            </a:r>
          </a:p>
          <a:p>
            <a:r>
              <a:rPr lang="en-IN" dirty="0"/>
              <a:t>I8 contains the final item which drives T → T * F• and follow (T) = {+, *, $}, so action {I8, +} = R3, action {I8, *} = R3, action {I8, $} = R3.</a:t>
            </a:r>
          </a:p>
          <a:p>
            <a:pPr marL="0" indent="0">
              <a:buNone/>
            </a:pPr>
            <a:br>
              <a:rPr lang="en-IN" dirty="0"/>
            </a:br>
            <a:endParaRPr lang="en-IN" dirty="0"/>
          </a:p>
        </p:txBody>
      </p:sp>
    </p:spTree>
    <p:extLst>
      <p:ext uri="{BB962C8B-B14F-4D97-AF65-F5344CB8AC3E}">
        <p14:creationId xmlns:p14="http://schemas.microsoft.com/office/powerpoint/2010/main" val="4162862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1D55-D2C6-4CE8-A371-FEAE1F4E5164}"/>
              </a:ext>
            </a:extLst>
          </p:cNvPr>
          <p:cNvSpPr>
            <a:spLocks noGrp="1"/>
          </p:cNvSpPr>
          <p:nvPr>
            <p:ph type="title"/>
          </p:nvPr>
        </p:nvSpPr>
        <p:spPr/>
        <p:txBody>
          <a:bodyPr/>
          <a:lstStyle/>
          <a:p>
            <a:pPr algn="ctr"/>
            <a:r>
              <a:rPr lang="en-IN" b="1" u="sng" dirty="0"/>
              <a:t>CLR (1) Parsing</a:t>
            </a:r>
            <a:br>
              <a:rPr lang="en-IN" dirty="0"/>
            </a:br>
            <a:endParaRPr lang="en-IN" dirty="0"/>
          </a:p>
        </p:txBody>
      </p:sp>
      <p:sp>
        <p:nvSpPr>
          <p:cNvPr id="3" name="Content Placeholder 2">
            <a:extLst>
              <a:ext uri="{FF2B5EF4-FFF2-40B4-BE49-F238E27FC236}">
                <a16:creationId xmlns:a16="http://schemas.microsoft.com/office/drawing/2014/main" id="{2AD1BFF4-CA61-4D6A-9EBC-5B10E2179251}"/>
              </a:ext>
            </a:extLst>
          </p:cNvPr>
          <p:cNvSpPr>
            <a:spLocks noGrp="1"/>
          </p:cNvSpPr>
          <p:nvPr>
            <p:ph idx="1"/>
          </p:nvPr>
        </p:nvSpPr>
        <p:spPr>
          <a:xfrm>
            <a:off x="2982190" y="1825625"/>
            <a:ext cx="8371609" cy="4351338"/>
          </a:xfrm>
        </p:spPr>
        <p:txBody>
          <a:bodyPr/>
          <a:lstStyle/>
          <a:p>
            <a:r>
              <a:rPr lang="en-US" dirty="0"/>
              <a:t>CLR refers to canonical lookahead. CLR parsing use the canonical collection of LR (1) items to build the CLR (1) parsing table. CLR (1) parsing table produces the more number of states as compare to the SLR (1) parsing.</a:t>
            </a:r>
          </a:p>
          <a:p>
            <a:r>
              <a:rPr lang="en-US" dirty="0"/>
              <a:t>In the CLR (1), we place the reduce node only in the lookahead symbols.</a:t>
            </a:r>
          </a:p>
          <a:p>
            <a:endParaRPr lang="en-IN" dirty="0"/>
          </a:p>
        </p:txBody>
      </p:sp>
    </p:spTree>
    <p:extLst>
      <p:ext uri="{BB962C8B-B14F-4D97-AF65-F5344CB8AC3E}">
        <p14:creationId xmlns:p14="http://schemas.microsoft.com/office/powerpoint/2010/main" val="859684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3B7C-CB3A-41CC-931E-B6C5BFD7C3A4}"/>
              </a:ext>
            </a:extLst>
          </p:cNvPr>
          <p:cNvSpPr>
            <a:spLocks noGrp="1"/>
          </p:cNvSpPr>
          <p:nvPr>
            <p:ph type="title"/>
          </p:nvPr>
        </p:nvSpPr>
        <p:spPr/>
        <p:txBody>
          <a:bodyPr/>
          <a:lstStyle/>
          <a:p>
            <a:r>
              <a:rPr lang="en-US" b="1" u="sng" dirty="0"/>
              <a:t>Various steps involved in the CLR (1) Parsing:</a:t>
            </a:r>
            <a:endParaRPr lang="en-IN" b="1" u="sng" dirty="0"/>
          </a:p>
        </p:txBody>
      </p:sp>
      <p:sp>
        <p:nvSpPr>
          <p:cNvPr id="3" name="Content Placeholder 2">
            <a:extLst>
              <a:ext uri="{FF2B5EF4-FFF2-40B4-BE49-F238E27FC236}">
                <a16:creationId xmlns:a16="http://schemas.microsoft.com/office/drawing/2014/main" id="{6DF321CC-0658-463A-85E5-B9797AFA23F1}"/>
              </a:ext>
            </a:extLst>
          </p:cNvPr>
          <p:cNvSpPr>
            <a:spLocks noGrp="1"/>
          </p:cNvSpPr>
          <p:nvPr>
            <p:ph idx="1"/>
          </p:nvPr>
        </p:nvSpPr>
        <p:spPr>
          <a:xfrm>
            <a:off x="2888672" y="2166151"/>
            <a:ext cx="8465127" cy="4010812"/>
          </a:xfrm>
        </p:spPr>
        <p:txBody>
          <a:bodyPr/>
          <a:lstStyle/>
          <a:p>
            <a:r>
              <a:rPr lang="en-US" dirty="0"/>
              <a:t>For the given input string write a context free grammar</a:t>
            </a:r>
          </a:p>
          <a:p>
            <a:r>
              <a:rPr lang="en-US" dirty="0"/>
              <a:t>Check the ambiguity of the grammar</a:t>
            </a:r>
          </a:p>
          <a:p>
            <a:r>
              <a:rPr lang="en-US" dirty="0"/>
              <a:t>Add Augment production in the given grammar</a:t>
            </a:r>
          </a:p>
          <a:p>
            <a:r>
              <a:rPr lang="en-US" dirty="0"/>
              <a:t>Create Canonical collection of LR (0) items</a:t>
            </a:r>
          </a:p>
          <a:p>
            <a:r>
              <a:rPr lang="en-US" dirty="0"/>
              <a:t>Draw a data flow diagram (DFA)</a:t>
            </a:r>
          </a:p>
          <a:p>
            <a:r>
              <a:rPr lang="en-US" dirty="0"/>
              <a:t>Construct a CLR (1) parsing table</a:t>
            </a:r>
          </a:p>
          <a:p>
            <a:pPr marL="0" indent="0">
              <a:buNone/>
            </a:pPr>
            <a:endParaRPr lang="en-IN" dirty="0"/>
          </a:p>
        </p:txBody>
      </p:sp>
    </p:spTree>
    <p:extLst>
      <p:ext uri="{BB962C8B-B14F-4D97-AF65-F5344CB8AC3E}">
        <p14:creationId xmlns:p14="http://schemas.microsoft.com/office/powerpoint/2010/main" val="3323190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6AC8E-3B59-4E91-843A-638CF20A42BB}"/>
              </a:ext>
            </a:extLst>
          </p:cNvPr>
          <p:cNvSpPr>
            <a:spLocks noGrp="1"/>
          </p:cNvSpPr>
          <p:nvPr>
            <p:ph idx="1"/>
          </p:nvPr>
        </p:nvSpPr>
        <p:spPr>
          <a:xfrm>
            <a:off x="2753590" y="1825625"/>
            <a:ext cx="8600209" cy="4351338"/>
          </a:xfrm>
        </p:spPr>
        <p:txBody>
          <a:bodyPr/>
          <a:lstStyle/>
          <a:p>
            <a:pPr marL="0" indent="0">
              <a:buNone/>
            </a:pPr>
            <a:r>
              <a:rPr lang="en-US" b="1" dirty="0"/>
              <a:t>LR (1) item</a:t>
            </a:r>
            <a:endParaRPr lang="en-US" dirty="0"/>
          </a:p>
          <a:p>
            <a:pPr marL="0" indent="0">
              <a:buNone/>
            </a:pPr>
            <a:r>
              <a:rPr lang="en-US" dirty="0"/>
              <a:t>LR (1) item is a collection of LR (0) items and a look ahead symbol.</a:t>
            </a:r>
          </a:p>
          <a:p>
            <a:pPr marL="0" indent="0">
              <a:buNone/>
            </a:pPr>
            <a:r>
              <a:rPr lang="en-US" b="1" dirty="0"/>
              <a:t>                     LR (1) item = LR (0) item + look ahead</a:t>
            </a:r>
            <a:endParaRPr lang="en-US" dirty="0"/>
          </a:p>
          <a:p>
            <a:pPr marL="0" indent="0">
              <a:buNone/>
            </a:pPr>
            <a:r>
              <a:rPr lang="en-US" dirty="0"/>
              <a:t>The look ahead is used to determine that where we place the final item.</a:t>
            </a:r>
          </a:p>
          <a:p>
            <a:pPr marL="0" indent="0">
              <a:buNone/>
            </a:pPr>
            <a:r>
              <a:rPr lang="en-US" dirty="0"/>
              <a:t>The look ahead always add $ symbol for the argument production.</a:t>
            </a:r>
          </a:p>
          <a:p>
            <a:endParaRPr lang="en-IN" dirty="0"/>
          </a:p>
        </p:txBody>
      </p:sp>
    </p:spTree>
    <p:extLst>
      <p:ext uri="{BB962C8B-B14F-4D97-AF65-F5344CB8AC3E}">
        <p14:creationId xmlns:p14="http://schemas.microsoft.com/office/powerpoint/2010/main" val="939468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26137-A87A-42CA-A796-B0D5AA8A9D4C}"/>
              </a:ext>
            </a:extLst>
          </p:cNvPr>
          <p:cNvSpPr>
            <a:spLocks noGrp="1"/>
          </p:cNvSpPr>
          <p:nvPr>
            <p:ph idx="1"/>
          </p:nvPr>
        </p:nvSpPr>
        <p:spPr>
          <a:xfrm>
            <a:off x="3501736" y="958788"/>
            <a:ext cx="7852064" cy="4882719"/>
          </a:xfrm>
        </p:spPr>
        <p:txBody>
          <a:bodyPr>
            <a:normAutofit fontScale="85000" lnSpcReduction="20000"/>
          </a:bodyPr>
          <a:lstStyle/>
          <a:p>
            <a:pPr marL="0" indent="0">
              <a:buNone/>
            </a:pPr>
            <a:r>
              <a:rPr lang="en-IN" dirty="0"/>
              <a:t>Example</a:t>
            </a:r>
          </a:p>
          <a:p>
            <a:pPr marL="0" indent="0">
              <a:buNone/>
            </a:pPr>
            <a:r>
              <a:rPr lang="en-IN" b="1" dirty="0"/>
              <a:t>CLR ( 1 ) Grammar</a:t>
            </a:r>
            <a:endParaRPr lang="en-IN" dirty="0"/>
          </a:p>
          <a:p>
            <a:pPr marL="0" indent="0">
              <a:buNone/>
            </a:pPr>
            <a:r>
              <a:rPr lang="en-IN" dirty="0"/>
              <a:t>S → AA  </a:t>
            </a:r>
          </a:p>
          <a:p>
            <a:pPr marL="0" indent="0">
              <a:buNone/>
            </a:pPr>
            <a:r>
              <a:rPr lang="en-IN" dirty="0"/>
              <a:t>A → </a:t>
            </a:r>
            <a:r>
              <a:rPr lang="en-IN" dirty="0" err="1"/>
              <a:t>aA</a:t>
            </a:r>
            <a:r>
              <a:rPr lang="en-IN" dirty="0"/>
              <a:t>  </a:t>
            </a:r>
          </a:p>
          <a:p>
            <a:pPr marL="0" indent="0">
              <a:buNone/>
            </a:pPr>
            <a:r>
              <a:rPr lang="en-IN" dirty="0"/>
              <a:t>A → b  </a:t>
            </a:r>
          </a:p>
          <a:p>
            <a:endParaRPr lang="en-IN" dirty="0"/>
          </a:p>
          <a:p>
            <a:pPr marL="0" indent="0">
              <a:buNone/>
            </a:pPr>
            <a:r>
              <a:rPr lang="en-US" dirty="0"/>
              <a:t>Add Augment Production, insert '•' symbol at the first position for every production in G and also add the lookahead.</a:t>
            </a:r>
          </a:p>
          <a:p>
            <a:pPr marL="0" indent="0">
              <a:buNone/>
            </a:pPr>
            <a:r>
              <a:rPr lang="en-US" dirty="0"/>
              <a:t>S` → •S, $  </a:t>
            </a:r>
          </a:p>
          <a:p>
            <a:pPr marL="0" indent="0">
              <a:buNone/>
            </a:pPr>
            <a:r>
              <a:rPr lang="en-US" dirty="0"/>
              <a:t>S  → •AA, $  </a:t>
            </a:r>
          </a:p>
          <a:p>
            <a:pPr marL="0" indent="0">
              <a:buNone/>
            </a:pPr>
            <a:r>
              <a:rPr lang="en-US" dirty="0"/>
              <a:t>A  → •</a:t>
            </a:r>
            <a:r>
              <a:rPr lang="en-US" dirty="0" err="1"/>
              <a:t>aA</a:t>
            </a:r>
            <a:r>
              <a:rPr lang="en-US" dirty="0"/>
              <a:t>, a/b   </a:t>
            </a:r>
          </a:p>
          <a:p>
            <a:pPr marL="0" indent="0">
              <a:buNone/>
            </a:pPr>
            <a:r>
              <a:rPr lang="en-US" dirty="0"/>
              <a:t>A → •b, a/b  </a:t>
            </a:r>
          </a:p>
          <a:p>
            <a:endParaRPr lang="en-IN" dirty="0"/>
          </a:p>
          <a:p>
            <a:endParaRPr lang="en-IN" dirty="0"/>
          </a:p>
        </p:txBody>
      </p:sp>
    </p:spTree>
    <p:extLst>
      <p:ext uri="{BB962C8B-B14F-4D97-AF65-F5344CB8AC3E}">
        <p14:creationId xmlns:p14="http://schemas.microsoft.com/office/powerpoint/2010/main" val="166809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ser 3">
            <a:extLst>
              <a:ext uri="{FF2B5EF4-FFF2-40B4-BE49-F238E27FC236}">
                <a16:creationId xmlns:a16="http://schemas.microsoft.com/office/drawing/2014/main" id="{1AE07A6A-707C-408E-8605-E9FE99031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97152"/>
            <a:ext cx="5262880" cy="2623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rser 4">
            <a:extLst>
              <a:ext uri="{FF2B5EF4-FFF2-40B4-BE49-F238E27FC236}">
                <a16:creationId xmlns:a16="http://schemas.microsoft.com/office/drawing/2014/main" id="{2646D70B-506E-49F9-8DDB-844C5553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440" y="3737499"/>
            <a:ext cx="5455920" cy="262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61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B1142-A616-4413-BDF0-FB84DD9A9140}"/>
              </a:ext>
            </a:extLst>
          </p:cNvPr>
          <p:cNvSpPr>
            <a:spLocks noGrp="1"/>
          </p:cNvSpPr>
          <p:nvPr>
            <p:ph idx="1"/>
          </p:nvPr>
        </p:nvSpPr>
        <p:spPr>
          <a:xfrm>
            <a:off x="3803072" y="1038687"/>
            <a:ext cx="7550727" cy="5138276"/>
          </a:xfrm>
        </p:spPr>
        <p:txBody>
          <a:bodyPr>
            <a:normAutofit fontScale="85000" lnSpcReduction="20000"/>
          </a:bodyPr>
          <a:lstStyle/>
          <a:p>
            <a:pPr marL="0" indent="0">
              <a:buNone/>
            </a:pPr>
            <a:r>
              <a:rPr lang="en-US" b="1" dirty="0"/>
              <a:t>I0 State:</a:t>
            </a:r>
            <a:endParaRPr lang="en-US" dirty="0"/>
          </a:p>
          <a:p>
            <a:pPr marL="0" indent="0">
              <a:buNone/>
            </a:pPr>
            <a:r>
              <a:rPr lang="en-US" dirty="0"/>
              <a:t>Add Augment production to the I0 State and Compute the Closure</a:t>
            </a:r>
          </a:p>
          <a:p>
            <a:pPr marL="0" indent="0">
              <a:buNone/>
            </a:pPr>
            <a:r>
              <a:rPr lang="en-US" b="1" dirty="0"/>
              <a:t>I0 =</a:t>
            </a:r>
            <a:r>
              <a:rPr lang="en-US" dirty="0"/>
              <a:t> Closure (S` → •S)</a:t>
            </a:r>
          </a:p>
          <a:p>
            <a:pPr marL="0" indent="0">
              <a:buNone/>
            </a:pPr>
            <a:r>
              <a:rPr lang="en-US" dirty="0"/>
              <a:t>Add all productions starting with S in to I0 State because "." is followed by the non-terminal. So, the I0 State becomes</a:t>
            </a:r>
          </a:p>
          <a:p>
            <a:pPr marL="0" indent="0">
              <a:buNone/>
            </a:pPr>
            <a:r>
              <a:rPr lang="en-US" b="1" dirty="0"/>
              <a:t>I0 =</a:t>
            </a:r>
            <a:r>
              <a:rPr lang="en-US" dirty="0"/>
              <a:t> S` → •S, $</a:t>
            </a:r>
            <a:br>
              <a:rPr lang="en-US" dirty="0"/>
            </a:br>
            <a:r>
              <a:rPr lang="en-US" dirty="0"/>
              <a:t>        S → •AA, $</a:t>
            </a:r>
          </a:p>
          <a:p>
            <a:pPr marL="0" indent="0">
              <a:buNone/>
            </a:pPr>
            <a:r>
              <a:rPr lang="en-US" dirty="0"/>
              <a:t>Add all productions starting with A in modified I0 State because "." is followed by the non-terminal. So, the I0 State becomes.</a:t>
            </a:r>
          </a:p>
          <a:p>
            <a:pPr marL="0" indent="0">
              <a:buNone/>
            </a:pPr>
            <a:r>
              <a:rPr lang="en-US" b="1" dirty="0"/>
              <a:t>I0=</a:t>
            </a:r>
            <a:r>
              <a:rPr lang="en-US" dirty="0"/>
              <a:t>  S` → •S, $</a:t>
            </a:r>
            <a:br>
              <a:rPr lang="en-US" dirty="0"/>
            </a:br>
            <a:r>
              <a:rPr lang="en-US" dirty="0"/>
              <a:t>        S → •AA, $</a:t>
            </a:r>
            <a:br>
              <a:rPr lang="en-US" dirty="0"/>
            </a:br>
            <a:r>
              <a:rPr lang="en-US" dirty="0"/>
              <a:t>        A → •</a:t>
            </a:r>
            <a:r>
              <a:rPr lang="en-US" dirty="0" err="1"/>
              <a:t>aA</a:t>
            </a:r>
            <a:r>
              <a:rPr lang="en-US" dirty="0"/>
              <a:t>, a/b</a:t>
            </a:r>
            <a:br>
              <a:rPr lang="en-US" dirty="0"/>
            </a:br>
            <a:r>
              <a:rPr lang="en-US" dirty="0"/>
              <a:t>        A → •b, a/b</a:t>
            </a:r>
          </a:p>
          <a:p>
            <a:endParaRPr lang="en-IN" dirty="0"/>
          </a:p>
        </p:txBody>
      </p:sp>
    </p:spTree>
    <p:extLst>
      <p:ext uri="{BB962C8B-B14F-4D97-AF65-F5344CB8AC3E}">
        <p14:creationId xmlns:p14="http://schemas.microsoft.com/office/powerpoint/2010/main" val="296963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1ADD1-AA94-4DE3-BCC2-562378B4C65C}"/>
              </a:ext>
            </a:extLst>
          </p:cNvPr>
          <p:cNvSpPr>
            <a:spLocks noGrp="1"/>
          </p:cNvSpPr>
          <p:nvPr>
            <p:ph idx="1"/>
          </p:nvPr>
        </p:nvSpPr>
        <p:spPr>
          <a:xfrm>
            <a:off x="3636818" y="905522"/>
            <a:ext cx="7716982" cy="5271441"/>
          </a:xfrm>
        </p:spPr>
        <p:txBody>
          <a:bodyPr>
            <a:normAutofit fontScale="85000" lnSpcReduction="10000"/>
          </a:bodyPr>
          <a:lstStyle/>
          <a:p>
            <a:pPr marL="0" indent="0">
              <a:buNone/>
            </a:pPr>
            <a:r>
              <a:rPr lang="en-US" b="1" dirty="0"/>
              <a:t>I1=</a:t>
            </a:r>
            <a:r>
              <a:rPr lang="en-US" dirty="0"/>
              <a:t> Go to (I0, S) = closure (S` → S•, $) = S` → S•, $</a:t>
            </a:r>
            <a:br>
              <a:rPr lang="en-US" dirty="0"/>
            </a:br>
            <a:r>
              <a:rPr lang="en-US" b="1" dirty="0"/>
              <a:t>I2=</a:t>
            </a:r>
            <a:r>
              <a:rPr lang="en-US" dirty="0"/>
              <a:t> Go to (I0, A) = closure ( S → A•A, $ )</a:t>
            </a:r>
          </a:p>
          <a:p>
            <a:pPr marL="0" indent="0">
              <a:buNone/>
            </a:pPr>
            <a:r>
              <a:rPr lang="en-US" dirty="0"/>
              <a:t>Add all productions starting with A in I2 State because "." is followed by the non-terminal. So, the I2 State becomes</a:t>
            </a:r>
          </a:p>
          <a:p>
            <a:pPr marL="0" indent="0">
              <a:buNone/>
            </a:pPr>
            <a:r>
              <a:rPr lang="en-US" b="1" dirty="0"/>
              <a:t>I2=</a:t>
            </a:r>
            <a:r>
              <a:rPr lang="en-US" dirty="0"/>
              <a:t> S → A•A, $</a:t>
            </a:r>
            <a:br>
              <a:rPr lang="en-US" dirty="0"/>
            </a:br>
            <a:r>
              <a:rPr lang="en-US" dirty="0"/>
              <a:t>       A → •</a:t>
            </a:r>
            <a:r>
              <a:rPr lang="en-US" dirty="0" err="1"/>
              <a:t>aA</a:t>
            </a:r>
            <a:r>
              <a:rPr lang="en-US" dirty="0"/>
              <a:t>, $</a:t>
            </a:r>
            <a:br>
              <a:rPr lang="en-US" dirty="0"/>
            </a:br>
            <a:r>
              <a:rPr lang="en-US" dirty="0"/>
              <a:t>       A → •b, $</a:t>
            </a:r>
          </a:p>
          <a:p>
            <a:pPr marL="0" indent="0">
              <a:buNone/>
            </a:pPr>
            <a:r>
              <a:rPr lang="en-US" b="1" dirty="0"/>
              <a:t>I3=</a:t>
            </a:r>
            <a:r>
              <a:rPr lang="en-US" dirty="0"/>
              <a:t> Go to (I0, a) = Closure ( A → </a:t>
            </a:r>
            <a:r>
              <a:rPr lang="en-US" dirty="0" err="1"/>
              <a:t>a•A</a:t>
            </a:r>
            <a:r>
              <a:rPr lang="en-US" dirty="0"/>
              <a:t>, a/b )</a:t>
            </a:r>
          </a:p>
          <a:p>
            <a:pPr marL="0" indent="0">
              <a:buNone/>
            </a:pPr>
            <a:r>
              <a:rPr lang="en-US" dirty="0"/>
              <a:t>Add all productions starting with A in I3 State because "." is followed by the non-terminal. So, the I3 State becomes</a:t>
            </a:r>
          </a:p>
          <a:p>
            <a:pPr marL="0" indent="0">
              <a:buNone/>
            </a:pPr>
            <a:r>
              <a:rPr lang="en-US" b="1" dirty="0"/>
              <a:t>I3= </a:t>
            </a:r>
            <a:r>
              <a:rPr lang="en-US" dirty="0"/>
              <a:t>A → </a:t>
            </a:r>
            <a:r>
              <a:rPr lang="en-US" dirty="0" err="1"/>
              <a:t>a•A</a:t>
            </a:r>
            <a:r>
              <a:rPr lang="en-US" dirty="0"/>
              <a:t>, a/b</a:t>
            </a:r>
            <a:br>
              <a:rPr lang="en-US" dirty="0"/>
            </a:br>
            <a:r>
              <a:rPr lang="en-US" dirty="0"/>
              <a:t>       A → •</a:t>
            </a:r>
            <a:r>
              <a:rPr lang="en-US" dirty="0" err="1"/>
              <a:t>aA</a:t>
            </a:r>
            <a:r>
              <a:rPr lang="en-US" dirty="0"/>
              <a:t>, a/b</a:t>
            </a:r>
            <a:br>
              <a:rPr lang="en-US" dirty="0"/>
            </a:br>
            <a:r>
              <a:rPr lang="en-US" dirty="0"/>
              <a:t>       A → •b, a/b</a:t>
            </a:r>
          </a:p>
          <a:p>
            <a:pPr marL="0" indent="0">
              <a:buNone/>
            </a:pPr>
            <a:r>
              <a:rPr lang="en-US" dirty="0"/>
              <a:t>Go to (I3, a) = Closure (A → </a:t>
            </a:r>
            <a:r>
              <a:rPr lang="en-US" dirty="0" err="1"/>
              <a:t>a•A</a:t>
            </a:r>
            <a:r>
              <a:rPr lang="en-US" dirty="0"/>
              <a:t>, a/b) = (same as I3)</a:t>
            </a:r>
            <a:br>
              <a:rPr lang="en-US" dirty="0"/>
            </a:br>
            <a:r>
              <a:rPr lang="en-US" dirty="0"/>
              <a:t>Go to (I3, b) = Closure (A → b•, a/b) = (same as I4)</a:t>
            </a:r>
          </a:p>
          <a:p>
            <a:endParaRPr lang="en-IN" dirty="0"/>
          </a:p>
        </p:txBody>
      </p:sp>
    </p:spTree>
    <p:extLst>
      <p:ext uri="{BB962C8B-B14F-4D97-AF65-F5344CB8AC3E}">
        <p14:creationId xmlns:p14="http://schemas.microsoft.com/office/powerpoint/2010/main" val="6300878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7D5AE-C4D8-42AC-9D7C-C43ACDAC08A2}"/>
              </a:ext>
            </a:extLst>
          </p:cNvPr>
          <p:cNvSpPr>
            <a:spLocks noGrp="1"/>
          </p:cNvSpPr>
          <p:nvPr>
            <p:ph idx="1"/>
          </p:nvPr>
        </p:nvSpPr>
        <p:spPr>
          <a:xfrm>
            <a:off x="3377044" y="1065320"/>
            <a:ext cx="7976755" cy="5111643"/>
          </a:xfrm>
        </p:spPr>
        <p:txBody>
          <a:bodyPr>
            <a:normAutofit fontScale="92500" lnSpcReduction="10000"/>
          </a:bodyPr>
          <a:lstStyle/>
          <a:p>
            <a:pPr marL="0" indent="0">
              <a:buNone/>
            </a:pPr>
            <a:r>
              <a:rPr lang="en-US" b="1" dirty="0"/>
              <a:t>I4=</a:t>
            </a:r>
            <a:r>
              <a:rPr lang="en-US" dirty="0"/>
              <a:t> Go to (I0, b) = closure ( A → b•, a/b) = A → b•, a/b</a:t>
            </a:r>
            <a:br>
              <a:rPr lang="en-US" dirty="0"/>
            </a:br>
            <a:r>
              <a:rPr lang="en-US" b="1" dirty="0"/>
              <a:t>I5=</a:t>
            </a:r>
            <a:r>
              <a:rPr lang="en-US" dirty="0"/>
              <a:t> Go to (I2, A) = Closure (S → AA•, $) =S → AA•, $</a:t>
            </a:r>
            <a:br>
              <a:rPr lang="en-US" dirty="0"/>
            </a:br>
            <a:r>
              <a:rPr lang="en-US" b="1" dirty="0"/>
              <a:t>I6=</a:t>
            </a:r>
            <a:r>
              <a:rPr lang="en-US" dirty="0"/>
              <a:t> Go to (I2, a) = Closure (A → </a:t>
            </a:r>
            <a:r>
              <a:rPr lang="en-US" dirty="0" err="1"/>
              <a:t>a•A</a:t>
            </a:r>
            <a:r>
              <a:rPr lang="en-US" dirty="0"/>
              <a:t>, $)</a:t>
            </a:r>
          </a:p>
          <a:p>
            <a:pPr marL="0" indent="0">
              <a:buNone/>
            </a:pPr>
            <a:r>
              <a:rPr lang="en-US" dirty="0"/>
              <a:t>Add all productions starting with A in I6 State because "." is followed by the non-terminal. So, the I6 State becomes</a:t>
            </a:r>
          </a:p>
          <a:p>
            <a:pPr marL="0" indent="0">
              <a:buNone/>
            </a:pPr>
            <a:r>
              <a:rPr lang="en-US" b="1" dirty="0"/>
              <a:t>I6 =</a:t>
            </a:r>
            <a:r>
              <a:rPr lang="en-US" dirty="0"/>
              <a:t> A → </a:t>
            </a:r>
            <a:r>
              <a:rPr lang="en-US" dirty="0" err="1"/>
              <a:t>a•A</a:t>
            </a:r>
            <a:r>
              <a:rPr lang="en-US" dirty="0"/>
              <a:t>, $</a:t>
            </a:r>
            <a:br>
              <a:rPr lang="en-US" dirty="0"/>
            </a:br>
            <a:r>
              <a:rPr lang="en-US" dirty="0"/>
              <a:t>       A → •</a:t>
            </a:r>
            <a:r>
              <a:rPr lang="en-US" dirty="0" err="1"/>
              <a:t>aA</a:t>
            </a:r>
            <a:r>
              <a:rPr lang="en-US" dirty="0"/>
              <a:t>, $</a:t>
            </a:r>
            <a:br>
              <a:rPr lang="en-US" dirty="0"/>
            </a:br>
            <a:r>
              <a:rPr lang="en-US" dirty="0"/>
              <a:t>       A → •b, $</a:t>
            </a:r>
          </a:p>
          <a:p>
            <a:pPr marL="0" indent="0">
              <a:buNone/>
            </a:pPr>
            <a:r>
              <a:rPr lang="en-US" dirty="0"/>
              <a:t>Go to (I6, a) = Closure (A → </a:t>
            </a:r>
            <a:r>
              <a:rPr lang="en-US" dirty="0" err="1"/>
              <a:t>a•A</a:t>
            </a:r>
            <a:r>
              <a:rPr lang="en-US" dirty="0"/>
              <a:t>, $) = (same as I6)</a:t>
            </a:r>
            <a:br>
              <a:rPr lang="en-US" dirty="0"/>
            </a:br>
            <a:r>
              <a:rPr lang="en-US" dirty="0"/>
              <a:t>Go to (I6, b) = Closure (A → b•, $) = (same as I7)</a:t>
            </a:r>
          </a:p>
          <a:p>
            <a:pPr marL="0" indent="0">
              <a:buNone/>
            </a:pPr>
            <a:r>
              <a:rPr lang="en-US" b="1" dirty="0"/>
              <a:t>I7=</a:t>
            </a:r>
            <a:r>
              <a:rPr lang="en-US" dirty="0"/>
              <a:t> Go to (I2, b) = Closure (A → b•, $) = A → b•, $</a:t>
            </a:r>
            <a:br>
              <a:rPr lang="en-US" dirty="0"/>
            </a:br>
            <a:r>
              <a:rPr lang="en-US" b="1" dirty="0"/>
              <a:t>I8=</a:t>
            </a:r>
            <a:r>
              <a:rPr lang="en-US" dirty="0"/>
              <a:t> Go to (I3, A) = Closure (A → </a:t>
            </a:r>
            <a:r>
              <a:rPr lang="en-US" dirty="0" err="1"/>
              <a:t>aA</a:t>
            </a:r>
            <a:r>
              <a:rPr lang="en-US" dirty="0"/>
              <a:t>•, a/b) = A → </a:t>
            </a:r>
            <a:r>
              <a:rPr lang="en-US" dirty="0" err="1"/>
              <a:t>aA</a:t>
            </a:r>
            <a:r>
              <a:rPr lang="en-US" dirty="0"/>
              <a:t>•, a/b</a:t>
            </a:r>
            <a:br>
              <a:rPr lang="en-US" dirty="0"/>
            </a:br>
            <a:r>
              <a:rPr lang="en-US" b="1" dirty="0"/>
              <a:t>I9=</a:t>
            </a:r>
            <a:r>
              <a:rPr lang="en-US" dirty="0"/>
              <a:t> Go to (I6, A) = Closure (A → </a:t>
            </a:r>
            <a:r>
              <a:rPr lang="en-US" dirty="0" err="1"/>
              <a:t>aA</a:t>
            </a:r>
            <a:r>
              <a:rPr lang="en-US" dirty="0"/>
              <a:t>•, $) = A → </a:t>
            </a:r>
            <a:r>
              <a:rPr lang="en-US" dirty="0" err="1"/>
              <a:t>aA</a:t>
            </a:r>
            <a:r>
              <a:rPr lang="en-US" dirty="0"/>
              <a:t>•, $</a:t>
            </a:r>
          </a:p>
          <a:p>
            <a:endParaRPr lang="en-IN" dirty="0"/>
          </a:p>
        </p:txBody>
      </p:sp>
    </p:spTree>
    <p:extLst>
      <p:ext uri="{BB962C8B-B14F-4D97-AF65-F5344CB8AC3E}">
        <p14:creationId xmlns:p14="http://schemas.microsoft.com/office/powerpoint/2010/main" val="3971902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B724-EDB5-4FC1-9318-170945CBD7E7}"/>
              </a:ext>
            </a:extLst>
          </p:cNvPr>
          <p:cNvSpPr>
            <a:spLocks noGrp="1"/>
          </p:cNvSpPr>
          <p:nvPr>
            <p:ph type="title"/>
          </p:nvPr>
        </p:nvSpPr>
        <p:spPr/>
        <p:txBody>
          <a:bodyPr/>
          <a:lstStyle/>
          <a:p>
            <a:pPr algn="ctr"/>
            <a:r>
              <a:rPr lang="en-IN" b="1" u="sng" dirty="0"/>
              <a:t>Drawing DFA</a:t>
            </a:r>
            <a:br>
              <a:rPr lang="en-IN" dirty="0"/>
            </a:br>
            <a:endParaRPr lang="en-IN" dirty="0"/>
          </a:p>
        </p:txBody>
      </p:sp>
      <p:pic>
        <p:nvPicPr>
          <p:cNvPr id="6146" name="Picture 2" descr="CLR (1) Parsing">
            <a:extLst>
              <a:ext uri="{FF2B5EF4-FFF2-40B4-BE49-F238E27FC236}">
                <a16:creationId xmlns:a16="http://schemas.microsoft.com/office/drawing/2014/main" id="{A0CDC194-052E-473E-B8C7-A10534DF39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073" y="207818"/>
            <a:ext cx="12167753" cy="6650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05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A117-A1A6-42EF-9E60-C84123734B2D}"/>
              </a:ext>
            </a:extLst>
          </p:cNvPr>
          <p:cNvSpPr>
            <a:spLocks noGrp="1"/>
          </p:cNvSpPr>
          <p:nvPr>
            <p:ph type="title"/>
          </p:nvPr>
        </p:nvSpPr>
        <p:spPr/>
        <p:txBody>
          <a:bodyPr/>
          <a:lstStyle/>
          <a:p>
            <a:pPr algn="ctr"/>
            <a:r>
              <a:rPr lang="en-IN" b="1" u="sng" dirty="0"/>
              <a:t>CLR (1) Parsing table</a:t>
            </a:r>
            <a:br>
              <a:rPr lang="en-IN" dirty="0"/>
            </a:br>
            <a:endParaRPr lang="en-IN" dirty="0"/>
          </a:p>
        </p:txBody>
      </p:sp>
      <p:pic>
        <p:nvPicPr>
          <p:cNvPr id="7170" name="Picture 2" descr="CLR (1) Parsing 1">
            <a:extLst>
              <a:ext uri="{FF2B5EF4-FFF2-40B4-BE49-F238E27FC236}">
                <a16:creationId xmlns:a16="http://schemas.microsoft.com/office/drawing/2014/main" id="{BB0EE8DE-D22B-4D46-B2EE-2E40EABE7E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2682" y="1269506"/>
            <a:ext cx="7473080" cy="5024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356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B3EF-BC7A-4C19-8823-AB42666C888B}"/>
              </a:ext>
            </a:extLst>
          </p:cNvPr>
          <p:cNvSpPr>
            <a:spLocks noGrp="1"/>
          </p:cNvSpPr>
          <p:nvPr>
            <p:ph type="title"/>
          </p:nvPr>
        </p:nvSpPr>
        <p:spPr>
          <a:xfrm>
            <a:off x="2857498" y="365125"/>
            <a:ext cx="8496301" cy="1325563"/>
          </a:xfrm>
        </p:spPr>
        <p:txBody>
          <a:bodyPr>
            <a:normAutofit/>
          </a:bodyPr>
          <a:lstStyle/>
          <a:p>
            <a:r>
              <a:rPr lang="en-US" sz="2800" dirty="0"/>
              <a:t>Productions are numbered as follows:</a:t>
            </a:r>
            <a:endParaRPr lang="en-IN" sz="2800" dirty="0"/>
          </a:p>
        </p:txBody>
      </p:sp>
      <p:sp>
        <p:nvSpPr>
          <p:cNvPr id="3" name="Content Placeholder 2">
            <a:extLst>
              <a:ext uri="{FF2B5EF4-FFF2-40B4-BE49-F238E27FC236}">
                <a16:creationId xmlns:a16="http://schemas.microsoft.com/office/drawing/2014/main" id="{D55176AA-B86A-4DD5-834F-254569A91A57}"/>
              </a:ext>
            </a:extLst>
          </p:cNvPr>
          <p:cNvSpPr>
            <a:spLocks noGrp="1"/>
          </p:cNvSpPr>
          <p:nvPr>
            <p:ph idx="1"/>
          </p:nvPr>
        </p:nvSpPr>
        <p:spPr>
          <a:xfrm>
            <a:off x="2857500" y="1491449"/>
            <a:ext cx="8496300" cy="5202314"/>
          </a:xfrm>
        </p:spPr>
        <p:txBody>
          <a:bodyPr>
            <a:normAutofit fontScale="77500" lnSpcReduction="20000"/>
          </a:bodyPr>
          <a:lstStyle/>
          <a:p>
            <a:pPr marL="0" indent="0">
              <a:buNone/>
            </a:pPr>
            <a:r>
              <a:rPr lang="pt-BR" dirty="0"/>
              <a:t>S  →  AA      ... (1)                                  </a:t>
            </a:r>
          </a:p>
          <a:p>
            <a:pPr marL="0" indent="0">
              <a:buNone/>
            </a:pPr>
            <a:r>
              <a:rPr lang="pt-BR" dirty="0"/>
              <a:t>A  → aA       ... (2)     </a:t>
            </a:r>
          </a:p>
          <a:p>
            <a:pPr marL="0" indent="0">
              <a:buNone/>
            </a:pPr>
            <a:r>
              <a:rPr lang="pt-BR" dirty="0"/>
              <a:t>A  →  b        ... (3)  </a:t>
            </a:r>
          </a:p>
          <a:p>
            <a:pPr marL="0" indent="0">
              <a:buNone/>
            </a:pPr>
            <a:endParaRPr lang="en-IN" dirty="0"/>
          </a:p>
          <a:p>
            <a:pPr marL="0" indent="0">
              <a:buNone/>
            </a:pPr>
            <a:r>
              <a:rPr lang="en-US" dirty="0"/>
              <a:t>The placement of shift node in CLR (1) parsing table is same as the SLR (1) parsing table. Only difference in the placement of reduce node.</a:t>
            </a:r>
          </a:p>
          <a:p>
            <a:pPr marL="0" indent="0">
              <a:buNone/>
            </a:pPr>
            <a:r>
              <a:rPr lang="en-US" dirty="0"/>
              <a:t>I4 contains the final item which drives ( A → b•, a/b), so action {I4, a} = R3, action {I4, b} = R3.</a:t>
            </a:r>
            <a:br>
              <a:rPr lang="en-US" dirty="0"/>
            </a:br>
            <a:r>
              <a:rPr lang="en-US" dirty="0"/>
              <a:t>I5 contains the final item which drives ( S → AA•, $), so action {I5, $} = R1.</a:t>
            </a:r>
            <a:br>
              <a:rPr lang="en-US" dirty="0"/>
            </a:br>
            <a:r>
              <a:rPr lang="en-US" dirty="0"/>
              <a:t>I7 contains the final item which drives ( A → b•,$), so action {I7, $} = R3.</a:t>
            </a:r>
            <a:br>
              <a:rPr lang="en-US" dirty="0"/>
            </a:br>
            <a:r>
              <a:rPr lang="en-US" dirty="0"/>
              <a:t>I8 contains the final item which drives ( A → </a:t>
            </a:r>
            <a:r>
              <a:rPr lang="en-US" dirty="0" err="1"/>
              <a:t>aA</a:t>
            </a:r>
            <a:r>
              <a:rPr lang="en-US" dirty="0"/>
              <a:t>•, a/b), so action {I8, a} = R2, action {I8, b} = R2.</a:t>
            </a:r>
            <a:br>
              <a:rPr lang="en-US" dirty="0"/>
            </a:br>
            <a:r>
              <a:rPr lang="en-US" dirty="0"/>
              <a:t>I9 contains the final item which drives ( A → </a:t>
            </a:r>
            <a:r>
              <a:rPr lang="en-US" dirty="0" err="1"/>
              <a:t>aA</a:t>
            </a:r>
            <a:r>
              <a:rPr lang="en-US" dirty="0"/>
              <a:t>•, $), so action {I9, $} = R2.</a:t>
            </a:r>
          </a:p>
          <a:p>
            <a:pPr marL="0" indent="0">
              <a:buNone/>
            </a:pPr>
            <a:br>
              <a:rPr lang="en-US" dirty="0"/>
            </a:br>
            <a:endParaRPr lang="en-IN" dirty="0"/>
          </a:p>
        </p:txBody>
      </p:sp>
    </p:spTree>
    <p:extLst>
      <p:ext uri="{BB962C8B-B14F-4D97-AF65-F5344CB8AC3E}">
        <p14:creationId xmlns:p14="http://schemas.microsoft.com/office/powerpoint/2010/main" val="657951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CE13D-7DA5-4367-9451-BF3B79A9DB12}"/>
              </a:ext>
            </a:extLst>
          </p:cNvPr>
          <p:cNvSpPr>
            <a:spLocks noGrp="1"/>
          </p:cNvSpPr>
          <p:nvPr>
            <p:ph type="title"/>
          </p:nvPr>
        </p:nvSpPr>
        <p:spPr/>
        <p:txBody>
          <a:bodyPr/>
          <a:lstStyle/>
          <a:p>
            <a:pPr algn="ctr"/>
            <a:r>
              <a:rPr lang="en-IN" b="1" u="sng" dirty="0"/>
              <a:t>LALR (1) Parsing</a:t>
            </a:r>
            <a:br>
              <a:rPr lang="en-IN" b="1" u="sng" dirty="0"/>
            </a:br>
            <a:endParaRPr lang="en-IN" b="1" u="sng" dirty="0"/>
          </a:p>
        </p:txBody>
      </p:sp>
      <p:sp>
        <p:nvSpPr>
          <p:cNvPr id="3" name="Content Placeholder 2">
            <a:extLst>
              <a:ext uri="{FF2B5EF4-FFF2-40B4-BE49-F238E27FC236}">
                <a16:creationId xmlns:a16="http://schemas.microsoft.com/office/drawing/2014/main" id="{ED995043-552E-4A65-9E17-7A456E93C36B}"/>
              </a:ext>
            </a:extLst>
          </p:cNvPr>
          <p:cNvSpPr>
            <a:spLocks noGrp="1"/>
          </p:cNvSpPr>
          <p:nvPr>
            <p:ph idx="1"/>
          </p:nvPr>
        </p:nvSpPr>
        <p:spPr>
          <a:xfrm>
            <a:off x="3075708" y="1825625"/>
            <a:ext cx="8278091" cy="3681557"/>
          </a:xfrm>
        </p:spPr>
        <p:txBody>
          <a:bodyPr/>
          <a:lstStyle/>
          <a:p>
            <a:r>
              <a:rPr lang="en-US" dirty="0"/>
              <a:t>LALR refers to the lookahead LR. To construct the LALR (1) parsing table, we use the canonical collection of LR (1) items.</a:t>
            </a:r>
          </a:p>
          <a:p>
            <a:r>
              <a:rPr lang="en-US" dirty="0"/>
              <a:t>In the LALR (1) parsing, the LR (1) items which have same productions but different look ahead are combined to form a single set of items</a:t>
            </a:r>
          </a:p>
          <a:p>
            <a:r>
              <a:rPr lang="en-US" dirty="0"/>
              <a:t>LALR (1) parsing is same as the CLR (1) parsing, only difference in the parsing table.</a:t>
            </a:r>
          </a:p>
          <a:p>
            <a:endParaRPr lang="en-IN" dirty="0"/>
          </a:p>
        </p:txBody>
      </p:sp>
    </p:spTree>
    <p:extLst>
      <p:ext uri="{BB962C8B-B14F-4D97-AF65-F5344CB8AC3E}">
        <p14:creationId xmlns:p14="http://schemas.microsoft.com/office/powerpoint/2010/main" val="461659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CCC0-FFE7-4D86-A22C-68F10AAE3FF2}"/>
              </a:ext>
            </a:extLst>
          </p:cNvPr>
          <p:cNvSpPr>
            <a:spLocks noGrp="1"/>
          </p:cNvSpPr>
          <p:nvPr>
            <p:ph type="title"/>
          </p:nvPr>
        </p:nvSpPr>
        <p:spPr>
          <a:xfrm>
            <a:off x="3408216" y="365125"/>
            <a:ext cx="7945583" cy="1325563"/>
          </a:xfrm>
        </p:spPr>
        <p:txBody>
          <a:bodyPr/>
          <a:lstStyle/>
          <a:p>
            <a:r>
              <a:rPr lang="en-IN" dirty="0"/>
              <a:t>Example</a:t>
            </a:r>
            <a:br>
              <a:rPr lang="en-IN" dirty="0"/>
            </a:br>
            <a:r>
              <a:rPr lang="en-IN" b="1" dirty="0"/>
              <a:t>LALR ( 1 ) Grammar</a:t>
            </a:r>
            <a:endParaRPr lang="en-IN" dirty="0"/>
          </a:p>
        </p:txBody>
      </p:sp>
      <p:sp>
        <p:nvSpPr>
          <p:cNvPr id="3" name="Content Placeholder 2">
            <a:extLst>
              <a:ext uri="{FF2B5EF4-FFF2-40B4-BE49-F238E27FC236}">
                <a16:creationId xmlns:a16="http://schemas.microsoft.com/office/drawing/2014/main" id="{0EFC7470-F5C1-4845-9AF0-EF5795A64128}"/>
              </a:ext>
            </a:extLst>
          </p:cNvPr>
          <p:cNvSpPr>
            <a:spLocks noGrp="1"/>
          </p:cNvSpPr>
          <p:nvPr>
            <p:ph idx="1"/>
          </p:nvPr>
        </p:nvSpPr>
        <p:spPr>
          <a:xfrm>
            <a:off x="3408218" y="1825625"/>
            <a:ext cx="7945582" cy="4351338"/>
          </a:xfrm>
        </p:spPr>
        <p:txBody>
          <a:bodyPr>
            <a:normAutofit fontScale="92500" lnSpcReduction="10000"/>
          </a:bodyPr>
          <a:lstStyle/>
          <a:p>
            <a:pPr marL="0" indent="0">
              <a:buNone/>
            </a:pPr>
            <a:r>
              <a:rPr lang="pt-BR" dirty="0"/>
              <a:t>S → AA  </a:t>
            </a:r>
          </a:p>
          <a:p>
            <a:pPr marL="0" indent="0">
              <a:buNone/>
            </a:pPr>
            <a:r>
              <a:rPr lang="pt-BR" dirty="0"/>
              <a:t>A  → aA  </a:t>
            </a:r>
          </a:p>
          <a:p>
            <a:pPr marL="0" indent="0">
              <a:buNone/>
            </a:pPr>
            <a:r>
              <a:rPr lang="pt-BR" dirty="0"/>
              <a:t>A → b  </a:t>
            </a:r>
          </a:p>
          <a:p>
            <a:pPr marL="0" indent="0">
              <a:buNone/>
            </a:pPr>
            <a:r>
              <a:rPr lang="en-US" dirty="0"/>
              <a:t>Add Augment Production, insert '•' symbol at the first position for every production in G and also add the look ahead.</a:t>
            </a:r>
            <a:endParaRPr lang="pt-BR" dirty="0"/>
          </a:p>
          <a:p>
            <a:pPr marL="0" indent="0">
              <a:buNone/>
            </a:pPr>
            <a:r>
              <a:rPr lang="pt-BR" dirty="0"/>
              <a:t>S` → •S, $  </a:t>
            </a:r>
          </a:p>
          <a:p>
            <a:pPr marL="0" indent="0">
              <a:buNone/>
            </a:pPr>
            <a:r>
              <a:rPr lang="pt-BR" dirty="0"/>
              <a:t>S  → •AA, $  </a:t>
            </a:r>
          </a:p>
          <a:p>
            <a:pPr marL="0" indent="0">
              <a:buNone/>
            </a:pPr>
            <a:r>
              <a:rPr lang="pt-BR" dirty="0"/>
              <a:t>A  → •aA, a/b   </a:t>
            </a:r>
          </a:p>
          <a:p>
            <a:pPr marL="0" indent="0">
              <a:buNone/>
            </a:pPr>
            <a:r>
              <a:rPr lang="pt-BR" dirty="0"/>
              <a:t>A  → •b, a/b  </a:t>
            </a:r>
          </a:p>
          <a:p>
            <a:pPr marL="0" indent="0">
              <a:buNone/>
            </a:pPr>
            <a:endParaRPr lang="pt-BR" dirty="0"/>
          </a:p>
          <a:p>
            <a:endParaRPr lang="en-IN" dirty="0"/>
          </a:p>
        </p:txBody>
      </p:sp>
    </p:spTree>
    <p:extLst>
      <p:ext uri="{BB962C8B-B14F-4D97-AF65-F5344CB8AC3E}">
        <p14:creationId xmlns:p14="http://schemas.microsoft.com/office/powerpoint/2010/main" val="22722669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EC974-CA45-4776-9895-5394EA5513A6}"/>
              </a:ext>
            </a:extLst>
          </p:cNvPr>
          <p:cNvSpPr>
            <a:spLocks noGrp="1"/>
          </p:cNvSpPr>
          <p:nvPr>
            <p:ph idx="1"/>
          </p:nvPr>
        </p:nvSpPr>
        <p:spPr>
          <a:xfrm>
            <a:off x="3522518" y="1018309"/>
            <a:ext cx="7831282" cy="5158654"/>
          </a:xfrm>
        </p:spPr>
        <p:txBody>
          <a:bodyPr>
            <a:normAutofit fontScale="85000" lnSpcReduction="20000"/>
          </a:bodyPr>
          <a:lstStyle/>
          <a:p>
            <a:pPr marL="0" indent="0">
              <a:buNone/>
            </a:pPr>
            <a:r>
              <a:rPr lang="en-US" b="1" dirty="0"/>
              <a:t>I0 State:</a:t>
            </a:r>
            <a:endParaRPr lang="en-US" dirty="0"/>
          </a:p>
          <a:p>
            <a:pPr marL="0" indent="0">
              <a:buNone/>
            </a:pPr>
            <a:r>
              <a:rPr lang="en-US" dirty="0"/>
              <a:t>Add Augment production to the I0 State and Compute the </a:t>
            </a:r>
            <a:r>
              <a:rPr lang="en-US" dirty="0" err="1"/>
              <a:t>ClosureL</a:t>
            </a:r>
            <a:endParaRPr lang="en-US" dirty="0"/>
          </a:p>
          <a:p>
            <a:pPr marL="0" indent="0">
              <a:buNone/>
            </a:pPr>
            <a:r>
              <a:rPr lang="en-US" b="1" dirty="0"/>
              <a:t>I0 =</a:t>
            </a:r>
            <a:r>
              <a:rPr lang="en-US" dirty="0"/>
              <a:t> Closure (S` → •S)</a:t>
            </a:r>
          </a:p>
          <a:p>
            <a:pPr marL="0" indent="0">
              <a:buNone/>
            </a:pPr>
            <a:r>
              <a:rPr lang="en-US" dirty="0"/>
              <a:t>Add all productions starting with S in to I0 State because "•" is followed by the non-terminal. So, the I0 State becomes</a:t>
            </a:r>
          </a:p>
          <a:p>
            <a:pPr marL="0" indent="0">
              <a:buNone/>
            </a:pPr>
            <a:r>
              <a:rPr lang="en-US" b="1" dirty="0"/>
              <a:t>I0 = </a:t>
            </a:r>
            <a:r>
              <a:rPr lang="en-US" dirty="0"/>
              <a:t>S` → •S, $</a:t>
            </a:r>
            <a:br>
              <a:rPr lang="en-US" dirty="0"/>
            </a:br>
            <a:r>
              <a:rPr lang="en-US" dirty="0"/>
              <a:t>        S → •AA, $</a:t>
            </a:r>
          </a:p>
          <a:p>
            <a:pPr marL="0" indent="0">
              <a:buNone/>
            </a:pPr>
            <a:r>
              <a:rPr lang="en-US" dirty="0"/>
              <a:t>Add all productions starting with A in modified I0 State because "•" is followed by the non-terminal. So, the I0 State becomes.</a:t>
            </a:r>
          </a:p>
          <a:p>
            <a:pPr marL="0" indent="0">
              <a:buNone/>
            </a:pPr>
            <a:r>
              <a:rPr lang="en-US" b="1" dirty="0"/>
              <a:t>I0=</a:t>
            </a:r>
            <a:r>
              <a:rPr lang="en-US" dirty="0"/>
              <a:t> S` → •S, $</a:t>
            </a:r>
            <a:br>
              <a:rPr lang="en-US" dirty="0"/>
            </a:br>
            <a:r>
              <a:rPr lang="en-US" dirty="0"/>
              <a:t>       S → •AA, $</a:t>
            </a:r>
            <a:br>
              <a:rPr lang="en-US" dirty="0"/>
            </a:br>
            <a:r>
              <a:rPr lang="en-US" dirty="0"/>
              <a:t>       A → •</a:t>
            </a:r>
            <a:r>
              <a:rPr lang="en-US" dirty="0" err="1"/>
              <a:t>aA</a:t>
            </a:r>
            <a:r>
              <a:rPr lang="en-US" dirty="0"/>
              <a:t>, a/b</a:t>
            </a:r>
            <a:br>
              <a:rPr lang="en-US" dirty="0"/>
            </a:br>
            <a:r>
              <a:rPr lang="en-US" dirty="0"/>
              <a:t>       A → •b, a/b</a:t>
            </a:r>
          </a:p>
          <a:p>
            <a:endParaRPr lang="en-IN" dirty="0"/>
          </a:p>
        </p:txBody>
      </p:sp>
    </p:spTree>
    <p:extLst>
      <p:ext uri="{BB962C8B-B14F-4D97-AF65-F5344CB8AC3E}">
        <p14:creationId xmlns:p14="http://schemas.microsoft.com/office/powerpoint/2010/main" val="1116252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75412-70B1-4633-95E9-B8D28E17C34E}"/>
              </a:ext>
            </a:extLst>
          </p:cNvPr>
          <p:cNvSpPr>
            <a:spLocks noGrp="1"/>
          </p:cNvSpPr>
          <p:nvPr>
            <p:ph idx="1"/>
          </p:nvPr>
        </p:nvSpPr>
        <p:spPr>
          <a:xfrm>
            <a:off x="3190008" y="800100"/>
            <a:ext cx="8163791" cy="5376863"/>
          </a:xfrm>
        </p:spPr>
        <p:txBody>
          <a:bodyPr>
            <a:normAutofit fontScale="92500" lnSpcReduction="20000"/>
          </a:bodyPr>
          <a:lstStyle/>
          <a:p>
            <a:pPr marL="0" indent="0">
              <a:buNone/>
            </a:pPr>
            <a:r>
              <a:rPr lang="en-US" b="1" dirty="0"/>
              <a:t>I1=</a:t>
            </a:r>
            <a:r>
              <a:rPr lang="en-US" dirty="0"/>
              <a:t> Go to (I0, S) = closure (S` → S•, $) = S` → S•, $</a:t>
            </a:r>
            <a:br>
              <a:rPr lang="en-US" dirty="0"/>
            </a:br>
            <a:r>
              <a:rPr lang="en-US" b="1" dirty="0"/>
              <a:t>I2=</a:t>
            </a:r>
            <a:r>
              <a:rPr lang="en-US" dirty="0"/>
              <a:t> Go to (I0, A) = closure ( S → A•A, $ )</a:t>
            </a:r>
          </a:p>
          <a:p>
            <a:pPr marL="0" indent="0">
              <a:buNone/>
            </a:pPr>
            <a:r>
              <a:rPr lang="en-US" dirty="0"/>
              <a:t>Add all productions starting with A in I2 State because "•" is followed by the non-terminal. So, the I2 State becomes</a:t>
            </a:r>
          </a:p>
          <a:p>
            <a:pPr marL="0" indent="0">
              <a:buNone/>
            </a:pPr>
            <a:r>
              <a:rPr lang="en-US" b="1" dirty="0"/>
              <a:t>I2=</a:t>
            </a:r>
            <a:r>
              <a:rPr lang="en-US" dirty="0"/>
              <a:t> S → A•A, $</a:t>
            </a:r>
            <a:br>
              <a:rPr lang="en-US" dirty="0"/>
            </a:br>
            <a:r>
              <a:rPr lang="en-US" dirty="0"/>
              <a:t>       A → •</a:t>
            </a:r>
            <a:r>
              <a:rPr lang="en-US" dirty="0" err="1"/>
              <a:t>aA</a:t>
            </a:r>
            <a:r>
              <a:rPr lang="en-US" dirty="0"/>
              <a:t>, $</a:t>
            </a:r>
            <a:br>
              <a:rPr lang="en-US" dirty="0"/>
            </a:br>
            <a:r>
              <a:rPr lang="en-US" dirty="0"/>
              <a:t>       A → •b, $</a:t>
            </a:r>
          </a:p>
          <a:p>
            <a:pPr marL="0" indent="0">
              <a:buNone/>
            </a:pPr>
            <a:r>
              <a:rPr lang="en-US" b="1" dirty="0"/>
              <a:t>I3=</a:t>
            </a:r>
            <a:r>
              <a:rPr lang="en-US" dirty="0"/>
              <a:t> Go to (I0, a) = Closure ( A → </a:t>
            </a:r>
            <a:r>
              <a:rPr lang="en-US" dirty="0" err="1"/>
              <a:t>a•A</a:t>
            </a:r>
            <a:r>
              <a:rPr lang="en-US" dirty="0"/>
              <a:t>, a/b )</a:t>
            </a:r>
          </a:p>
          <a:p>
            <a:pPr marL="0" indent="0">
              <a:buNone/>
            </a:pPr>
            <a:r>
              <a:rPr lang="en-US" dirty="0"/>
              <a:t>Add all productions starting with A in I3 State because "•" is followed by the non-terminal. So, the I3 State becomes</a:t>
            </a:r>
          </a:p>
          <a:p>
            <a:pPr marL="0" indent="0">
              <a:buNone/>
            </a:pPr>
            <a:r>
              <a:rPr lang="en-US" b="1" dirty="0"/>
              <a:t>I3=</a:t>
            </a:r>
            <a:r>
              <a:rPr lang="en-US" dirty="0"/>
              <a:t> A → </a:t>
            </a:r>
            <a:r>
              <a:rPr lang="en-US" dirty="0" err="1"/>
              <a:t>a•A</a:t>
            </a:r>
            <a:r>
              <a:rPr lang="en-US" dirty="0"/>
              <a:t>, a/b</a:t>
            </a:r>
            <a:br>
              <a:rPr lang="en-US" dirty="0"/>
            </a:br>
            <a:r>
              <a:rPr lang="en-US" dirty="0"/>
              <a:t>       A → •</a:t>
            </a:r>
            <a:r>
              <a:rPr lang="en-US" dirty="0" err="1"/>
              <a:t>aA</a:t>
            </a:r>
            <a:r>
              <a:rPr lang="en-US" dirty="0"/>
              <a:t>, a/b</a:t>
            </a:r>
            <a:br>
              <a:rPr lang="en-US" dirty="0"/>
            </a:br>
            <a:r>
              <a:rPr lang="en-US" dirty="0"/>
              <a:t>       A → •b, a/b</a:t>
            </a:r>
          </a:p>
          <a:p>
            <a:pPr marL="0" indent="0">
              <a:buNone/>
            </a:pPr>
            <a:r>
              <a:rPr lang="en-US" dirty="0"/>
              <a:t>Go to (I3, a) = Closure (A → </a:t>
            </a:r>
            <a:r>
              <a:rPr lang="en-US" dirty="0" err="1"/>
              <a:t>a•A</a:t>
            </a:r>
            <a:r>
              <a:rPr lang="en-US" dirty="0"/>
              <a:t>, a/b) = (same as I3)</a:t>
            </a:r>
            <a:br>
              <a:rPr lang="en-US" dirty="0"/>
            </a:br>
            <a:r>
              <a:rPr lang="en-US" dirty="0"/>
              <a:t>Go to (I3, b) = Closure (A → b•, a/b) = (same as I4)</a:t>
            </a:r>
          </a:p>
          <a:p>
            <a:endParaRPr lang="en-IN" dirty="0"/>
          </a:p>
        </p:txBody>
      </p:sp>
    </p:spTree>
    <p:extLst>
      <p:ext uri="{BB962C8B-B14F-4D97-AF65-F5344CB8AC3E}">
        <p14:creationId xmlns:p14="http://schemas.microsoft.com/office/powerpoint/2010/main" val="21535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E6BF09-3163-489F-9093-D00D351E2152}"/>
              </a:ext>
            </a:extLst>
          </p:cNvPr>
          <p:cNvSpPr>
            <a:spLocks noGrp="1"/>
          </p:cNvSpPr>
          <p:nvPr>
            <p:ph idx="1"/>
          </p:nvPr>
        </p:nvSpPr>
        <p:spPr>
          <a:xfrm>
            <a:off x="3850640" y="728663"/>
            <a:ext cx="7503160" cy="5448300"/>
          </a:xfrm>
        </p:spPr>
        <p:txBody>
          <a:bodyPr/>
          <a:lstStyle/>
          <a:p>
            <a:pPr marL="0" indent="0">
              <a:buNone/>
            </a:pPr>
            <a:r>
              <a:rPr lang="en-US" dirty="0"/>
              <a:t>Bottom up parsing is classified into various parsing. These are as follows:</a:t>
            </a:r>
          </a:p>
          <a:p>
            <a:r>
              <a:rPr lang="en-US" dirty="0"/>
              <a:t>Shift-Reduce Parsing</a:t>
            </a:r>
          </a:p>
          <a:p>
            <a:r>
              <a:rPr lang="en-US" dirty="0"/>
              <a:t>Operator Precedence Parsing</a:t>
            </a:r>
          </a:p>
          <a:p>
            <a:r>
              <a:rPr lang="en-US" dirty="0"/>
              <a:t>Table Driven LR Parsing</a:t>
            </a:r>
          </a:p>
          <a:p>
            <a:r>
              <a:rPr lang="en-US" dirty="0"/>
              <a:t>LR( 1 )</a:t>
            </a:r>
          </a:p>
          <a:p>
            <a:r>
              <a:rPr lang="en-US" dirty="0"/>
              <a:t>SLR( 1 )</a:t>
            </a:r>
          </a:p>
          <a:p>
            <a:r>
              <a:rPr lang="en-US" dirty="0"/>
              <a:t>CLR ( 1 )</a:t>
            </a:r>
          </a:p>
          <a:p>
            <a:r>
              <a:rPr lang="en-US" dirty="0"/>
              <a:t>LALR( 1 )</a:t>
            </a:r>
          </a:p>
          <a:p>
            <a:endParaRPr lang="en-IN" dirty="0"/>
          </a:p>
        </p:txBody>
      </p:sp>
    </p:spTree>
    <p:extLst>
      <p:ext uri="{BB962C8B-B14F-4D97-AF65-F5344CB8AC3E}">
        <p14:creationId xmlns:p14="http://schemas.microsoft.com/office/powerpoint/2010/main" val="37588850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BF7B-3186-4FA6-A3E9-1B60E7C0AE1F}"/>
              </a:ext>
            </a:extLst>
          </p:cNvPr>
          <p:cNvSpPr>
            <a:spLocks noGrp="1"/>
          </p:cNvSpPr>
          <p:nvPr>
            <p:ph idx="1"/>
          </p:nvPr>
        </p:nvSpPr>
        <p:spPr>
          <a:xfrm>
            <a:off x="2784764" y="540327"/>
            <a:ext cx="8569036" cy="5636636"/>
          </a:xfrm>
        </p:spPr>
        <p:txBody>
          <a:bodyPr/>
          <a:lstStyle/>
          <a:p>
            <a:pPr marL="0" indent="0">
              <a:buNone/>
            </a:pPr>
            <a:r>
              <a:rPr lang="en-US" b="1" dirty="0"/>
              <a:t>I4=</a:t>
            </a:r>
            <a:r>
              <a:rPr lang="en-US" dirty="0"/>
              <a:t> Go to (I0, b) = closure ( A → b•, a/b) = A → b•, a/b</a:t>
            </a:r>
            <a:br>
              <a:rPr lang="en-US" dirty="0"/>
            </a:br>
            <a:r>
              <a:rPr lang="en-US" b="1" dirty="0"/>
              <a:t>I5=</a:t>
            </a:r>
            <a:r>
              <a:rPr lang="en-US" dirty="0"/>
              <a:t> Go to (I2, A) = Closure (S → AA•, $) =S → AA•, $</a:t>
            </a:r>
            <a:br>
              <a:rPr lang="en-US" dirty="0"/>
            </a:br>
            <a:r>
              <a:rPr lang="en-US" b="1" dirty="0"/>
              <a:t>I6=</a:t>
            </a:r>
            <a:r>
              <a:rPr lang="en-US" dirty="0"/>
              <a:t> Go to (I2, a) = Closure (A → </a:t>
            </a:r>
            <a:r>
              <a:rPr lang="en-US" dirty="0" err="1"/>
              <a:t>a•A</a:t>
            </a:r>
            <a:r>
              <a:rPr lang="en-US" dirty="0"/>
              <a:t>, $)</a:t>
            </a:r>
          </a:p>
          <a:p>
            <a:pPr marL="0" indent="0">
              <a:buNone/>
            </a:pPr>
            <a:r>
              <a:rPr lang="en-US" dirty="0"/>
              <a:t>Add all productions starting with A in I6 State because "•" is followed by the non-terminal. So, the I6 State becomes</a:t>
            </a:r>
          </a:p>
          <a:p>
            <a:pPr marL="0" indent="0">
              <a:buNone/>
            </a:pPr>
            <a:r>
              <a:rPr lang="en-US" b="1" dirty="0"/>
              <a:t>I6 =</a:t>
            </a:r>
            <a:r>
              <a:rPr lang="en-US" dirty="0"/>
              <a:t> A → </a:t>
            </a:r>
            <a:r>
              <a:rPr lang="en-US" dirty="0" err="1"/>
              <a:t>a•A</a:t>
            </a:r>
            <a:r>
              <a:rPr lang="en-US" dirty="0"/>
              <a:t>, $</a:t>
            </a:r>
            <a:br>
              <a:rPr lang="en-US" dirty="0"/>
            </a:br>
            <a:r>
              <a:rPr lang="en-US" dirty="0"/>
              <a:t>       A → •</a:t>
            </a:r>
            <a:r>
              <a:rPr lang="en-US" dirty="0" err="1"/>
              <a:t>aA</a:t>
            </a:r>
            <a:r>
              <a:rPr lang="en-US" dirty="0"/>
              <a:t>, $</a:t>
            </a:r>
            <a:br>
              <a:rPr lang="en-US" dirty="0"/>
            </a:br>
            <a:r>
              <a:rPr lang="en-US" dirty="0"/>
              <a:t>       A → •b, $</a:t>
            </a:r>
          </a:p>
          <a:p>
            <a:pPr marL="0" indent="0">
              <a:buNone/>
            </a:pPr>
            <a:r>
              <a:rPr lang="en-US" dirty="0"/>
              <a:t>Go to (I6, a) = Closure (A → </a:t>
            </a:r>
            <a:r>
              <a:rPr lang="en-US" dirty="0" err="1"/>
              <a:t>a•A</a:t>
            </a:r>
            <a:r>
              <a:rPr lang="en-US" dirty="0"/>
              <a:t>, $) = (same as I6)</a:t>
            </a:r>
            <a:br>
              <a:rPr lang="en-US" dirty="0"/>
            </a:br>
            <a:r>
              <a:rPr lang="en-US" dirty="0"/>
              <a:t>Go to (I6, b) = Closure (A → b•, $) = (same as I7)</a:t>
            </a:r>
          </a:p>
          <a:p>
            <a:pPr marL="0" indent="0">
              <a:buNone/>
            </a:pPr>
            <a:r>
              <a:rPr lang="en-US" b="1" dirty="0"/>
              <a:t>I7=</a:t>
            </a:r>
            <a:r>
              <a:rPr lang="en-US" dirty="0"/>
              <a:t> Go to (I2, b) = Closure (A → b•, $) = A → b•, $</a:t>
            </a:r>
            <a:br>
              <a:rPr lang="en-US" dirty="0"/>
            </a:br>
            <a:r>
              <a:rPr lang="en-US" b="1" dirty="0"/>
              <a:t>I8=</a:t>
            </a:r>
            <a:r>
              <a:rPr lang="en-US" dirty="0"/>
              <a:t> Go to (I3, A) = Closure (A → </a:t>
            </a:r>
            <a:r>
              <a:rPr lang="en-US" dirty="0" err="1"/>
              <a:t>aA</a:t>
            </a:r>
            <a:r>
              <a:rPr lang="en-US" dirty="0"/>
              <a:t>•, a/b) = A → </a:t>
            </a:r>
            <a:r>
              <a:rPr lang="en-US" dirty="0" err="1"/>
              <a:t>aA</a:t>
            </a:r>
            <a:r>
              <a:rPr lang="en-US" dirty="0"/>
              <a:t>•, a/b</a:t>
            </a:r>
            <a:br>
              <a:rPr lang="en-US" dirty="0"/>
            </a:br>
            <a:r>
              <a:rPr lang="en-US" b="1" dirty="0"/>
              <a:t>I9=</a:t>
            </a:r>
            <a:r>
              <a:rPr lang="en-US" dirty="0"/>
              <a:t> Go to (I6, A) = Closure (A → </a:t>
            </a:r>
            <a:r>
              <a:rPr lang="en-US" dirty="0" err="1"/>
              <a:t>aA</a:t>
            </a:r>
            <a:r>
              <a:rPr lang="en-US" dirty="0"/>
              <a:t>•, $) A → </a:t>
            </a:r>
            <a:r>
              <a:rPr lang="en-US" dirty="0" err="1"/>
              <a:t>aA</a:t>
            </a:r>
            <a:r>
              <a:rPr lang="en-US" dirty="0"/>
              <a:t>•, $</a:t>
            </a:r>
          </a:p>
          <a:p>
            <a:endParaRPr lang="en-IN" dirty="0"/>
          </a:p>
        </p:txBody>
      </p:sp>
    </p:spTree>
    <p:extLst>
      <p:ext uri="{BB962C8B-B14F-4D97-AF65-F5344CB8AC3E}">
        <p14:creationId xmlns:p14="http://schemas.microsoft.com/office/powerpoint/2010/main" val="1960323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57805-81F4-4B41-AFC4-EBCD791C8F61}"/>
              </a:ext>
            </a:extLst>
          </p:cNvPr>
          <p:cNvSpPr>
            <a:spLocks noGrp="1"/>
          </p:cNvSpPr>
          <p:nvPr>
            <p:ph idx="1"/>
          </p:nvPr>
        </p:nvSpPr>
        <p:spPr>
          <a:xfrm>
            <a:off x="3439390" y="561109"/>
            <a:ext cx="8752609" cy="5382492"/>
          </a:xfrm>
        </p:spPr>
        <p:txBody>
          <a:bodyPr>
            <a:normAutofit lnSpcReduction="10000"/>
          </a:bodyPr>
          <a:lstStyle/>
          <a:p>
            <a:pPr marL="0" indent="0">
              <a:buNone/>
            </a:pPr>
            <a:r>
              <a:rPr lang="en-US" dirty="0"/>
              <a:t>If we analyze then LR (0) items of I3 and I6 are same but they differ only in their lookahead.</a:t>
            </a:r>
          </a:p>
          <a:p>
            <a:pPr marL="0" indent="0">
              <a:buNone/>
            </a:pPr>
            <a:r>
              <a:rPr lang="en-US" b="1" dirty="0"/>
              <a:t>I3 =</a:t>
            </a:r>
            <a:r>
              <a:rPr lang="en-US" dirty="0"/>
              <a:t> { A → </a:t>
            </a:r>
            <a:r>
              <a:rPr lang="en-US" dirty="0" err="1"/>
              <a:t>a•A</a:t>
            </a:r>
            <a:r>
              <a:rPr lang="en-US" dirty="0"/>
              <a:t>, a/b</a:t>
            </a:r>
            <a:br>
              <a:rPr lang="en-US" dirty="0"/>
            </a:br>
            <a:r>
              <a:rPr lang="en-US" dirty="0"/>
              <a:t>      A → •</a:t>
            </a:r>
            <a:r>
              <a:rPr lang="en-US" dirty="0" err="1"/>
              <a:t>aA</a:t>
            </a:r>
            <a:r>
              <a:rPr lang="en-US" dirty="0"/>
              <a:t>, a/b</a:t>
            </a:r>
            <a:br>
              <a:rPr lang="en-US" dirty="0"/>
            </a:br>
            <a:r>
              <a:rPr lang="en-US" dirty="0"/>
              <a:t>      A → •b, a/b</a:t>
            </a:r>
            <a:br>
              <a:rPr lang="en-US" dirty="0"/>
            </a:br>
            <a:r>
              <a:rPr lang="en-US" dirty="0"/>
              <a:t>       }</a:t>
            </a:r>
          </a:p>
          <a:p>
            <a:pPr marL="0" indent="0">
              <a:buNone/>
            </a:pPr>
            <a:r>
              <a:rPr lang="en-US" b="1" dirty="0"/>
              <a:t>I6=</a:t>
            </a:r>
            <a:r>
              <a:rPr lang="en-US" dirty="0"/>
              <a:t> { A → </a:t>
            </a:r>
            <a:r>
              <a:rPr lang="en-US" dirty="0" err="1"/>
              <a:t>a•A</a:t>
            </a:r>
            <a:r>
              <a:rPr lang="en-US" dirty="0"/>
              <a:t>, $</a:t>
            </a:r>
            <a:br>
              <a:rPr lang="en-US" dirty="0"/>
            </a:br>
            <a:r>
              <a:rPr lang="en-US" dirty="0"/>
              <a:t>      A → •</a:t>
            </a:r>
            <a:r>
              <a:rPr lang="en-US" dirty="0" err="1"/>
              <a:t>aA</a:t>
            </a:r>
            <a:r>
              <a:rPr lang="en-US" dirty="0"/>
              <a:t>, $</a:t>
            </a:r>
            <a:br>
              <a:rPr lang="en-US" dirty="0"/>
            </a:br>
            <a:r>
              <a:rPr lang="en-US" dirty="0"/>
              <a:t>      A → •b, $</a:t>
            </a:r>
            <a:br>
              <a:rPr lang="en-US" dirty="0"/>
            </a:br>
            <a:r>
              <a:rPr lang="en-US" dirty="0"/>
              <a:t>      }</a:t>
            </a:r>
          </a:p>
          <a:p>
            <a:pPr marL="0" indent="0">
              <a:buNone/>
            </a:pPr>
            <a:r>
              <a:rPr lang="en-US" dirty="0"/>
              <a:t>Clearly I3 and I6 are same in their LR (0) items but differ in their lookahead, so we can combine them and called as I36.</a:t>
            </a:r>
          </a:p>
          <a:p>
            <a:endParaRPr lang="en-IN" dirty="0"/>
          </a:p>
        </p:txBody>
      </p:sp>
    </p:spTree>
    <p:extLst>
      <p:ext uri="{BB962C8B-B14F-4D97-AF65-F5344CB8AC3E}">
        <p14:creationId xmlns:p14="http://schemas.microsoft.com/office/powerpoint/2010/main" val="2620866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E17BF5-C881-486B-BC17-6853CB73A71C}"/>
              </a:ext>
            </a:extLst>
          </p:cNvPr>
          <p:cNvSpPr>
            <a:spLocks noGrp="1"/>
          </p:cNvSpPr>
          <p:nvPr>
            <p:ph idx="1"/>
          </p:nvPr>
        </p:nvSpPr>
        <p:spPr>
          <a:xfrm>
            <a:off x="2462645" y="935182"/>
            <a:ext cx="8891155" cy="5241781"/>
          </a:xfrm>
        </p:spPr>
        <p:txBody>
          <a:bodyPr>
            <a:normAutofit/>
          </a:bodyPr>
          <a:lstStyle/>
          <a:p>
            <a:pPr marL="0" indent="0">
              <a:buNone/>
            </a:pPr>
            <a:r>
              <a:rPr lang="en-US" b="1" dirty="0"/>
              <a:t>I36 =</a:t>
            </a:r>
            <a:r>
              <a:rPr lang="en-US" dirty="0"/>
              <a:t> { A → </a:t>
            </a:r>
            <a:r>
              <a:rPr lang="en-US" dirty="0" err="1"/>
              <a:t>a•A</a:t>
            </a:r>
            <a:r>
              <a:rPr lang="en-US" dirty="0"/>
              <a:t>, a/b/$</a:t>
            </a:r>
            <a:br>
              <a:rPr lang="en-US" dirty="0"/>
            </a:br>
            <a:r>
              <a:rPr lang="en-US" dirty="0"/>
              <a:t>       A → •</a:t>
            </a:r>
            <a:r>
              <a:rPr lang="en-US" dirty="0" err="1"/>
              <a:t>aA</a:t>
            </a:r>
            <a:r>
              <a:rPr lang="en-US" dirty="0"/>
              <a:t>, a/b/$</a:t>
            </a:r>
            <a:br>
              <a:rPr lang="en-US" dirty="0"/>
            </a:br>
            <a:r>
              <a:rPr lang="en-US" dirty="0"/>
              <a:t>       A → •b, a/b/$</a:t>
            </a:r>
            <a:br>
              <a:rPr lang="en-US" dirty="0"/>
            </a:br>
            <a:r>
              <a:rPr lang="en-US" dirty="0"/>
              <a:t>        }</a:t>
            </a:r>
          </a:p>
          <a:p>
            <a:pPr marL="0" indent="0">
              <a:buNone/>
            </a:pPr>
            <a:r>
              <a:rPr lang="en-US" dirty="0"/>
              <a:t>The I4 and I7 are same but they differ only in their look ahead, so we can combine them and called as I47.</a:t>
            </a:r>
          </a:p>
          <a:p>
            <a:pPr marL="0" indent="0">
              <a:buNone/>
            </a:pPr>
            <a:r>
              <a:rPr lang="en-US" b="1" dirty="0"/>
              <a:t>I47 =</a:t>
            </a:r>
            <a:r>
              <a:rPr lang="en-US" dirty="0"/>
              <a:t> {A → b•, a/b/$}</a:t>
            </a:r>
          </a:p>
          <a:p>
            <a:pPr marL="0" indent="0">
              <a:buNone/>
            </a:pPr>
            <a:r>
              <a:rPr lang="en-US" dirty="0"/>
              <a:t>The I8 and I9 are same but they differ only in their look ahead, so we can combine them and called as I89.</a:t>
            </a:r>
          </a:p>
          <a:p>
            <a:pPr marL="0" indent="0">
              <a:buNone/>
            </a:pPr>
            <a:r>
              <a:rPr lang="en-US" b="1" dirty="0"/>
              <a:t>I89 =</a:t>
            </a:r>
            <a:r>
              <a:rPr lang="en-US" dirty="0"/>
              <a:t> {A → </a:t>
            </a:r>
            <a:r>
              <a:rPr lang="en-US" dirty="0" err="1"/>
              <a:t>aA</a:t>
            </a:r>
            <a:r>
              <a:rPr lang="en-US" dirty="0"/>
              <a:t>•, a/b/$}</a:t>
            </a:r>
          </a:p>
          <a:p>
            <a:endParaRPr lang="en-IN" dirty="0"/>
          </a:p>
        </p:txBody>
      </p:sp>
    </p:spTree>
    <p:extLst>
      <p:ext uri="{BB962C8B-B14F-4D97-AF65-F5344CB8AC3E}">
        <p14:creationId xmlns:p14="http://schemas.microsoft.com/office/powerpoint/2010/main" val="1134614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76F5-A97F-45F7-A990-40A8155BDF4C}"/>
              </a:ext>
            </a:extLst>
          </p:cNvPr>
          <p:cNvSpPr>
            <a:spLocks noGrp="1"/>
          </p:cNvSpPr>
          <p:nvPr>
            <p:ph type="title"/>
          </p:nvPr>
        </p:nvSpPr>
        <p:spPr/>
        <p:txBody>
          <a:bodyPr/>
          <a:lstStyle/>
          <a:p>
            <a:pPr algn="ctr"/>
            <a:r>
              <a:rPr lang="en-IN" b="1" u="sng" dirty="0"/>
              <a:t>Drawing DFA:</a:t>
            </a:r>
            <a:br>
              <a:rPr lang="en-IN" b="1" u="sng" dirty="0"/>
            </a:br>
            <a:endParaRPr lang="en-IN" b="1" u="sng" dirty="0"/>
          </a:p>
        </p:txBody>
      </p:sp>
      <p:pic>
        <p:nvPicPr>
          <p:cNvPr id="1026" name="Picture 2" descr="LALR (1) Parsing">
            <a:extLst>
              <a:ext uri="{FF2B5EF4-FFF2-40B4-BE49-F238E27FC236}">
                <a16:creationId xmlns:a16="http://schemas.microsoft.com/office/drawing/2014/main" id="{291F7137-3A47-43AF-B054-97CA393390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0727" y="1402773"/>
            <a:ext cx="7138554" cy="489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1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51B9E1-ACBF-466E-821E-0D11044DDBCC}"/>
              </a:ext>
            </a:extLst>
          </p:cNvPr>
          <p:cNvGraphicFramePr>
            <a:graphicFrameLocks noGrp="1"/>
          </p:cNvGraphicFramePr>
          <p:nvPr>
            <p:ph idx="1"/>
            <p:extLst>
              <p:ext uri="{D42A27DB-BD31-4B8C-83A1-F6EECF244321}">
                <p14:modId xmlns:p14="http://schemas.microsoft.com/office/powerpoint/2010/main" val="89805976"/>
              </p:ext>
            </p:extLst>
          </p:nvPr>
        </p:nvGraphicFramePr>
        <p:xfrm>
          <a:off x="2555310" y="275573"/>
          <a:ext cx="9156525" cy="6350692"/>
        </p:xfrm>
        <a:graphic>
          <a:graphicData uri="http://schemas.openxmlformats.org/drawingml/2006/table">
            <a:tbl>
              <a:tblPr firstRow="1" bandRow="1">
                <a:tableStyleId>{5C22544A-7EE6-4342-B048-85BDC9FD1C3A}</a:tableStyleId>
              </a:tblPr>
              <a:tblGrid>
                <a:gridCol w="2847891">
                  <a:extLst>
                    <a:ext uri="{9D8B030D-6E8A-4147-A177-3AD203B41FA5}">
                      <a16:colId xmlns:a16="http://schemas.microsoft.com/office/drawing/2014/main" val="907369441"/>
                    </a:ext>
                  </a:extLst>
                </a:gridCol>
                <a:gridCol w="3154427">
                  <a:extLst>
                    <a:ext uri="{9D8B030D-6E8A-4147-A177-3AD203B41FA5}">
                      <a16:colId xmlns:a16="http://schemas.microsoft.com/office/drawing/2014/main" val="4214259382"/>
                    </a:ext>
                  </a:extLst>
                </a:gridCol>
                <a:gridCol w="3154207">
                  <a:extLst>
                    <a:ext uri="{9D8B030D-6E8A-4147-A177-3AD203B41FA5}">
                      <a16:colId xmlns:a16="http://schemas.microsoft.com/office/drawing/2014/main" val="2298820506"/>
                    </a:ext>
                  </a:extLst>
                </a:gridCol>
              </a:tblGrid>
              <a:tr h="605499">
                <a:tc>
                  <a:txBody>
                    <a:bodyPr/>
                    <a:lstStyle/>
                    <a:p>
                      <a:r>
                        <a:rPr lang="en-IN" sz="3200" dirty="0"/>
                        <a:t>States</a:t>
                      </a:r>
                    </a:p>
                  </a:txBody>
                  <a:tcPr/>
                </a:tc>
                <a:tc>
                  <a:txBody>
                    <a:bodyPr/>
                    <a:lstStyle/>
                    <a:p>
                      <a:r>
                        <a:rPr lang="en-IN" sz="3200" dirty="0"/>
                        <a:t>a            b             </a:t>
                      </a:r>
                      <a:r>
                        <a:rPr lang="en-IN" sz="3200" b="0" i="0" kern="1200" dirty="0">
                          <a:solidFill>
                            <a:schemeClr val="lt1"/>
                          </a:solidFill>
                          <a:effectLst/>
                          <a:latin typeface="+mn-lt"/>
                          <a:ea typeface="+mn-ea"/>
                          <a:cs typeface="+mn-cs"/>
                        </a:rPr>
                        <a:t>$</a:t>
                      </a:r>
                      <a:r>
                        <a:rPr lang="en-IN" sz="3200" dirty="0"/>
                        <a:t>  </a:t>
                      </a:r>
                    </a:p>
                  </a:txBody>
                  <a:tcPr/>
                </a:tc>
                <a:tc>
                  <a:txBody>
                    <a:bodyPr/>
                    <a:lstStyle/>
                    <a:p>
                      <a:r>
                        <a:rPr lang="en-IN" sz="3200" dirty="0"/>
                        <a:t>      S                A</a:t>
                      </a:r>
                    </a:p>
                  </a:txBody>
                  <a:tcPr/>
                </a:tc>
                <a:extLst>
                  <a:ext uri="{0D108BD9-81ED-4DB2-BD59-A6C34878D82A}">
                    <a16:rowId xmlns:a16="http://schemas.microsoft.com/office/drawing/2014/main" val="2465464146"/>
                  </a:ext>
                </a:extLst>
              </a:tr>
              <a:tr h="605499">
                <a:tc>
                  <a:txBody>
                    <a:bodyPr/>
                    <a:lstStyle/>
                    <a:p>
                      <a:r>
                        <a:rPr lang="en-IN" sz="3200" dirty="0"/>
                        <a:t>I</a:t>
                      </a:r>
                      <a:r>
                        <a:rPr lang="en-IN" sz="3200" baseline="-25000" dirty="0"/>
                        <a:t>0</a:t>
                      </a:r>
                    </a:p>
                  </a:txBody>
                  <a:tcPr/>
                </a:tc>
                <a:tc>
                  <a:txBody>
                    <a:bodyPr/>
                    <a:lstStyle/>
                    <a:p>
                      <a:r>
                        <a:rPr lang="en-IN" sz="3200" dirty="0"/>
                        <a:t>S</a:t>
                      </a:r>
                      <a:r>
                        <a:rPr lang="en-IN" sz="3200" baseline="-25000" dirty="0"/>
                        <a:t>36           </a:t>
                      </a:r>
                      <a:r>
                        <a:rPr lang="en-IN" sz="3200" baseline="0" dirty="0"/>
                        <a:t> S</a:t>
                      </a:r>
                      <a:r>
                        <a:rPr lang="en-IN" sz="3200" baseline="-25000" dirty="0"/>
                        <a:t>47</a:t>
                      </a:r>
                    </a:p>
                  </a:txBody>
                  <a:tcPr/>
                </a:tc>
                <a:tc>
                  <a:txBody>
                    <a:bodyPr/>
                    <a:lstStyle/>
                    <a:p>
                      <a:r>
                        <a:rPr lang="en-IN" sz="3200" dirty="0"/>
                        <a:t>      1                 2</a:t>
                      </a:r>
                    </a:p>
                  </a:txBody>
                  <a:tcPr/>
                </a:tc>
                <a:extLst>
                  <a:ext uri="{0D108BD9-81ED-4DB2-BD59-A6C34878D82A}">
                    <a16:rowId xmlns:a16="http://schemas.microsoft.com/office/drawing/2014/main" val="193576961"/>
                  </a:ext>
                </a:extLst>
              </a:tr>
              <a:tr h="605499">
                <a:tc>
                  <a:txBody>
                    <a:bodyPr/>
                    <a:lstStyle/>
                    <a:p>
                      <a:r>
                        <a:rPr lang="en-IN" sz="3200" dirty="0"/>
                        <a:t>I</a:t>
                      </a:r>
                      <a:r>
                        <a:rPr lang="en-IN" sz="3200" baseline="-25000" dirty="0"/>
                        <a:t>1</a:t>
                      </a:r>
                    </a:p>
                  </a:txBody>
                  <a:tcPr/>
                </a:tc>
                <a:tc>
                  <a:txBody>
                    <a:bodyPr/>
                    <a:lstStyle/>
                    <a:p>
                      <a:r>
                        <a:rPr lang="en-IN" sz="3200" dirty="0"/>
                        <a:t>           </a:t>
                      </a:r>
                      <a:r>
                        <a:rPr lang="en-IN" sz="2400" dirty="0"/>
                        <a:t>accept </a:t>
                      </a:r>
                    </a:p>
                  </a:txBody>
                  <a:tcPr/>
                </a:tc>
                <a:tc>
                  <a:txBody>
                    <a:bodyPr/>
                    <a:lstStyle/>
                    <a:p>
                      <a:endParaRPr lang="en-IN" sz="3200"/>
                    </a:p>
                  </a:txBody>
                  <a:tcPr/>
                </a:tc>
                <a:extLst>
                  <a:ext uri="{0D108BD9-81ED-4DB2-BD59-A6C34878D82A}">
                    <a16:rowId xmlns:a16="http://schemas.microsoft.com/office/drawing/2014/main" val="1592651957"/>
                  </a:ext>
                </a:extLst>
              </a:tr>
              <a:tr h="1074578">
                <a:tc>
                  <a:txBody>
                    <a:bodyPr/>
                    <a:lstStyle/>
                    <a:p>
                      <a:r>
                        <a:rPr lang="en-IN" sz="3200" dirty="0"/>
                        <a:t>I</a:t>
                      </a:r>
                      <a:r>
                        <a:rPr lang="en-IN" sz="3200" baseline="-250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S</a:t>
                      </a:r>
                      <a:r>
                        <a:rPr lang="en-IN" sz="3200" baseline="-25000" dirty="0"/>
                        <a:t>36          </a:t>
                      </a:r>
                      <a:r>
                        <a:rPr lang="en-IN" sz="3200" baseline="0" dirty="0"/>
                        <a:t> S</a:t>
                      </a:r>
                      <a:r>
                        <a:rPr lang="en-IN" sz="3200" baseline="-25000" dirty="0"/>
                        <a:t>47</a:t>
                      </a:r>
                    </a:p>
                    <a:p>
                      <a:endParaRPr lang="en-IN" sz="3200" dirty="0"/>
                    </a:p>
                  </a:txBody>
                  <a:tcPr/>
                </a:tc>
                <a:tc>
                  <a:txBody>
                    <a:bodyPr/>
                    <a:lstStyle/>
                    <a:p>
                      <a:r>
                        <a:rPr lang="en-IN" sz="3200" dirty="0"/>
                        <a:t>                          5</a:t>
                      </a:r>
                    </a:p>
                  </a:txBody>
                  <a:tcPr/>
                </a:tc>
                <a:extLst>
                  <a:ext uri="{0D108BD9-81ED-4DB2-BD59-A6C34878D82A}">
                    <a16:rowId xmlns:a16="http://schemas.microsoft.com/office/drawing/2014/main" val="3703103979"/>
                  </a:ext>
                </a:extLst>
              </a:tr>
              <a:tr h="1174041">
                <a:tc>
                  <a:txBody>
                    <a:bodyPr/>
                    <a:lstStyle/>
                    <a:p>
                      <a:r>
                        <a:rPr lang="en-IN" sz="3200" dirty="0"/>
                        <a:t>I</a:t>
                      </a:r>
                      <a:r>
                        <a:rPr lang="en-IN" sz="3200" baseline="-25000" dirty="0"/>
                        <a:t>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S</a:t>
                      </a:r>
                      <a:r>
                        <a:rPr lang="en-IN" sz="3200" baseline="-25000" dirty="0"/>
                        <a:t>36          </a:t>
                      </a:r>
                      <a:r>
                        <a:rPr lang="en-IN" sz="3200" baseline="0" dirty="0"/>
                        <a:t> S</a:t>
                      </a:r>
                      <a:r>
                        <a:rPr lang="en-IN" sz="3200" baseline="-25000" dirty="0"/>
                        <a:t>47</a:t>
                      </a:r>
                    </a:p>
                    <a:p>
                      <a:endParaRPr lang="en-IN" sz="3200" dirty="0"/>
                    </a:p>
                  </a:txBody>
                  <a:tcPr/>
                </a:tc>
                <a:tc>
                  <a:txBody>
                    <a:bodyPr/>
                    <a:lstStyle/>
                    <a:p>
                      <a:r>
                        <a:rPr lang="en-IN" sz="3200" dirty="0"/>
                        <a:t>                        89</a:t>
                      </a:r>
                    </a:p>
                  </a:txBody>
                  <a:tcPr/>
                </a:tc>
                <a:extLst>
                  <a:ext uri="{0D108BD9-81ED-4DB2-BD59-A6C34878D82A}">
                    <a16:rowId xmlns:a16="http://schemas.microsoft.com/office/drawing/2014/main" val="2194252247"/>
                  </a:ext>
                </a:extLst>
              </a:tr>
              <a:tr h="1074578">
                <a:tc>
                  <a:txBody>
                    <a:bodyPr/>
                    <a:lstStyle/>
                    <a:p>
                      <a:r>
                        <a:rPr lang="en-IN" sz="3200" dirty="0"/>
                        <a:t>I</a:t>
                      </a:r>
                      <a:r>
                        <a:rPr lang="en-IN" sz="3200" baseline="-25000" dirty="0"/>
                        <a:t>47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3200" dirty="0"/>
                        <a:t>R</a:t>
                      </a:r>
                      <a:r>
                        <a:rPr lang="en-IN" sz="3200" baseline="-25000" dirty="0"/>
                        <a:t>3              </a:t>
                      </a:r>
                      <a:r>
                        <a:rPr lang="en-IN" sz="3200" dirty="0" err="1"/>
                        <a:t>R</a:t>
                      </a:r>
                      <a:r>
                        <a:rPr lang="en-IN" sz="3200" baseline="-25000" dirty="0" err="1"/>
                        <a:t>3</a:t>
                      </a:r>
                      <a:r>
                        <a:rPr lang="en-IN" sz="3200" baseline="-25000" dirty="0"/>
                        <a:t>              </a:t>
                      </a:r>
                      <a:r>
                        <a:rPr lang="en-IN" sz="3200" dirty="0" err="1"/>
                        <a:t>R</a:t>
                      </a:r>
                      <a:r>
                        <a:rPr lang="en-IN" sz="3200" baseline="-25000" dirty="0" err="1"/>
                        <a:t>3</a:t>
                      </a:r>
                      <a:endParaRPr lang="en-IN" sz="3200" dirty="0"/>
                    </a:p>
                    <a:p>
                      <a:r>
                        <a:rPr lang="en-IN" sz="3200" baseline="-25000" dirty="0"/>
                        <a:t> </a:t>
                      </a:r>
                      <a:endParaRPr lang="en-IN" sz="3200" dirty="0"/>
                    </a:p>
                  </a:txBody>
                  <a:tcPr/>
                </a:tc>
                <a:tc>
                  <a:txBody>
                    <a:bodyPr/>
                    <a:lstStyle/>
                    <a:p>
                      <a:endParaRPr lang="en-IN" sz="3200"/>
                    </a:p>
                  </a:txBody>
                  <a:tcPr/>
                </a:tc>
                <a:extLst>
                  <a:ext uri="{0D108BD9-81ED-4DB2-BD59-A6C34878D82A}">
                    <a16:rowId xmlns:a16="http://schemas.microsoft.com/office/drawing/2014/main" val="2933505810"/>
                  </a:ext>
                </a:extLst>
              </a:tr>
              <a:tr h="605499">
                <a:tc>
                  <a:txBody>
                    <a:bodyPr/>
                    <a:lstStyle/>
                    <a:p>
                      <a:r>
                        <a:rPr lang="en-IN" sz="3200" dirty="0"/>
                        <a:t>I</a:t>
                      </a:r>
                      <a:r>
                        <a:rPr lang="en-IN" sz="3200" baseline="-25000" dirty="0"/>
                        <a:t>5</a:t>
                      </a:r>
                    </a:p>
                  </a:txBody>
                  <a:tcPr/>
                </a:tc>
                <a:tc>
                  <a:txBody>
                    <a:bodyPr/>
                    <a:lstStyle/>
                    <a:p>
                      <a:r>
                        <a:rPr lang="en-IN" sz="3200" dirty="0"/>
                        <a:t>                           R</a:t>
                      </a:r>
                      <a:r>
                        <a:rPr lang="en-IN" sz="3200" baseline="-25000" dirty="0"/>
                        <a:t>1</a:t>
                      </a:r>
                    </a:p>
                  </a:txBody>
                  <a:tcPr/>
                </a:tc>
                <a:tc>
                  <a:txBody>
                    <a:bodyPr/>
                    <a:lstStyle/>
                    <a:p>
                      <a:endParaRPr lang="en-IN" sz="3200"/>
                    </a:p>
                  </a:txBody>
                  <a:tcPr/>
                </a:tc>
                <a:extLst>
                  <a:ext uri="{0D108BD9-81ED-4DB2-BD59-A6C34878D82A}">
                    <a16:rowId xmlns:a16="http://schemas.microsoft.com/office/drawing/2014/main" val="10170445"/>
                  </a:ext>
                </a:extLst>
              </a:tr>
              <a:tr h="605499">
                <a:tc>
                  <a:txBody>
                    <a:bodyPr/>
                    <a:lstStyle/>
                    <a:p>
                      <a:r>
                        <a:rPr lang="en-IN" sz="3200" dirty="0"/>
                        <a:t>I</a:t>
                      </a:r>
                      <a:r>
                        <a:rPr lang="en-IN" sz="3200" baseline="-25000" dirty="0"/>
                        <a:t>89</a:t>
                      </a:r>
                    </a:p>
                  </a:txBody>
                  <a:tcPr/>
                </a:tc>
                <a:tc>
                  <a:txBody>
                    <a:bodyPr/>
                    <a:lstStyle/>
                    <a:p>
                      <a:r>
                        <a:rPr lang="en-IN" sz="3200" dirty="0"/>
                        <a:t>R</a:t>
                      </a:r>
                      <a:r>
                        <a:rPr lang="en-IN" sz="3200" baseline="-25000" dirty="0"/>
                        <a:t>2</a:t>
                      </a:r>
                      <a:r>
                        <a:rPr lang="en-IN" sz="3200" dirty="0"/>
                        <a:t>          </a:t>
                      </a:r>
                      <a:r>
                        <a:rPr lang="en-IN" sz="3200" dirty="0" err="1"/>
                        <a:t>R</a:t>
                      </a:r>
                      <a:r>
                        <a:rPr lang="en-IN" sz="3200" baseline="-25000" dirty="0" err="1"/>
                        <a:t>2</a:t>
                      </a:r>
                      <a:r>
                        <a:rPr lang="en-IN" sz="3200" dirty="0"/>
                        <a:t>         </a:t>
                      </a:r>
                      <a:r>
                        <a:rPr lang="en-IN" sz="3200" dirty="0" err="1"/>
                        <a:t>R</a:t>
                      </a:r>
                      <a:r>
                        <a:rPr lang="en-IN" sz="3200" baseline="-25000" dirty="0" err="1"/>
                        <a:t>2</a:t>
                      </a:r>
                      <a:endParaRPr lang="en-IN" sz="3200" dirty="0"/>
                    </a:p>
                  </a:txBody>
                  <a:tcPr/>
                </a:tc>
                <a:tc>
                  <a:txBody>
                    <a:bodyPr/>
                    <a:lstStyle/>
                    <a:p>
                      <a:endParaRPr lang="en-IN" sz="3200" dirty="0"/>
                    </a:p>
                  </a:txBody>
                  <a:tcPr/>
                </a:tc>
                <a:extLst>
                  <a:ext uri="{0D108BD9-81ED-4DB2-BD59-A6C34878D82A}">
                    <a16:rowId xmlns:a16="http://schemas.microsoft.com/office/drawing/2014/main" val="298090106"/>
                  </a:ext>
                </a:extLst>
              </a:tr>
            </a:tbl>
          </a:graphicData>
        </a:graphic>
      </p:graphicFrame>
    </p:spTree>
    <p:extLst>
      <p:ext uri="{BB962C8B-B14F-4D97-AF65-F5344CB8AC3E}">
        <p14:creationId xmlns:p14="http://schemas.microsoft.com/office/powerpoint/2010/main" val="41221512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8D17-7E09-4E02-BC51-731DA9092186}"/>
              </a:ext>
            </a:extLst>
          </p:cNvPr>
          <p:cNvSpPr>
            <a:spLocks noGrp="1"/>
          </p:cNvSpPr>
          <p:nvPr>
            <p:ph type="title"/>
          </p:nvPr>
        </p:nvSpPr>
        <p:spPr/>
        <p:txBody>
          <a:bodyPr/>
          <a:lstStyle/>
          <a:p>
            <a:pPr algn="ctr"/>
            <a:r>
              <a:rPr lang="en-IN" b="1" u="sng" dirty="0"/>
              <a:t>Automatic Parser Generator</a:t>
            </a:r>
            <a:br>
              <a:rPr lang="en-IN" dirty="0"/>
            </a:br>
            <a:endParaRPr lang="en-IN" dirty="0"/>
          </a:p>
        </p:txBody>
      </p:sp>
      <p:sp>
        <p:nvSpPr>
          <p:cNvPr id="3" name="Content Placeholder 2">
            <a:extLst>
              <a:ext uri="{FF2B5EF4-FFF2-40B4-BE49-F238E27FC236}">
                <a16:creationId xmlns:a16="http://schemas.microsoft.com/office/drawing/2014/main" id="{19931D14-93C2-4062-9111-4C36D7F65571}"/>
              </a:ext>
            </a:extLst>
          </p:cNvPr>
          <p:cNvSpPr>
            <a:spLocks noGrp="1"/>
          </p:cNvSpPr>
          <p:nvPr>
            <p:ph idx="1"/>
          </p:nvPr>
        </p:nvSpPr>
        <p:spPr>
          <a:xfrm>
            <a:off x="3179618" y="1825625"/>
            <a:ext cx="8174182" cy="4440093"/>
          </a:xfrm>
        </p:spPr>
        <p:txBody>
          <a:bodyPr>
            <a:normAutofit fontScale="85000" lnSpcReduction="10000"/>
          </a:bodyPr>
          <a:lstStyle/>
          <a:p>
            <a:r>
              <a:rPr lang="en-US" dirty="0"/>
              <a:t>YACC is an automatic tool that generates the parser program.</a:t>
            </a:r>
          </a:p>
          <a:p>
            <a:r>
              <a:rPr lang="en-US" dirty="0"/>
              <a:t>YACC stands for </a:t>
            </a:r>
            <a:r>
              <a:rPr lang="en-US" b="1" dirty="0"/>
              <a:t>Yet Another Compiler </a:t>
            </a:r>
            <a:r>
              <a:rPr lang="en-US" b="1" dirty="0" err="1"/>
              <a:t>Compiler</a:t>
            </a:r>
            <a:r>
              <a:rPr lang="en-US" dirty="0"/>
              <a:t>.</a:t>
            </a:r>
          </a:p>
          <a:p>
            <a:r>
              <a:rPr lang="en-US" dirty="0"/>
              <a:t>YACC provides a tool to produce a parser for a given grammar.</a:t>
            </a:r>
          </a:p>
          <a:p>
            <a:r>
              <a:rPr lang="en-US" dirty="0"/>
              <a:t>YACC is a program designed to compile a LALR (1) grammar.</a:t>
            </a:r>
          </a:p>
          <a:p>
            <a:r>
              <a:rPr lang="en-US" dirty="0"/>
              <a:t>It is used to produce the source code of the syntactic analyzer of the language produced by LALR (1) grammar.</a:t>
            </a:r>
          </a:p>
          <a:p>
            <a:r>
              <a:rPr lang="en-US" dirty="0"/>
              <a:t>The input of YACC is the rule or grammar and the output is a C program.</a:t>
            </a:r>
          </a:p>
          <a:p>
            <a:r>
              <a:rPr lang="en-US" dirty="0"/>
              <a:t>These are some points about YACC:</a:t>
            </a:r>
          </a:p>
          <a:p>
            <a:r>
              <a:rPr lang="en-US" b="1" dirty="0"/>
              <a:t>Input: A CFG- </a:t>
            </a:r>
            <a:r>
              <a:rPr lang="en-US" b="1" dirty="0" err="1"/>
              <a:t>file.y</a:t>
            </a:r>
            <a:endParaRPr lang="en-US" dirty="0"/>
          </a:p>
          <a:p>
            <a:r>
              <a:rPr lang="en-US" b="1" dirty="0"/>
              <a:t>Output: A parser </a:t>
            </a:r>
            <a:r>
              <a:rPr lang="en-US" b="1" dirty="0" err="1"/>
              <a:t>y.tab.c</a:t>
            </a:r>
            <a:r>
              <a:rPr lang="en-US" b="1" dirty="0"/>
              <a:t> (</a:t>
            </a:r>
            <a:r>
              <a:rPr lang="en-US" b="1" dirty="0" err="1"/>
              <a:t>yacc</a:t>
            </a:r>
            <a:r>
              <a:rPr lang="en-US" b="1" dirty="0"/>
              <a:t>)</a:t>
            </a:r>
            <a:endParaRPr lang="en-US" dirty="0"/>
          </a:p>
          <a:p>
            <a:endParaRPr lang="en-IN" dirty="0"/>
          </a:p>
        </p:txBody>
      </p:sp>
    </p:spTree>
    <p:extLst>
      <p:ext uri="{BB962C8B-B14F-4D97-AF65-F5344CB8AC3E}">
        <p14:creationId xmlns:p14="http://schemas.microsoft.com/office/powerpoint/2010/main" val="2271731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3A63B-E3EB-48E9-94CE-39B478CCDE63}"/>
              </a:ext>
            </a:extLst>
          </p:cNvPr>
          <p:cNvSpPr>
            <a:spLocks noGrp="1"/>
          </p:cNvSpPr>
          <p:nvPr>
            <p:ph idx="1"/>
          </p:nvPr>
        </p:nvSpPr>
        <p:spPr>
          <a:xfrm>
            <a:off x="3044536" y="1825625"/>
            <a:ext cx="8309264" cy="4351338"/>
          </a:xfrm>
        </p:spPr>
        <p:txBody>
          <a:bodyPr/>
          <a:lstStyle/>
          <a:p>
            <a:r>
              <a:rPr lang="en-US" dirty="0"/>
              <a:t>The output file "</a:t>
            </a:r>
            <a:r>
              <a:rPr lang="en-US" dirty="0" err="1"/>
              <a:t>file.output</a:t>
            </a:r>
            <a:r>
              <a:rPr lang="en-US" dirty="0"/>
              <a:t>" contains the parsing tables.</a:t>
            </a:r>
          </a:p>
          <a:p>
            <a:r>
              <a:rPr lang="en-US" dirty="0"/>
              <a:t>The file "</a:t>
            </a:r>
            <a:r>
              <a:rPr lang="en-US" dirty="0" err="1"/>
              <a:t>file.tab.h</a:t>
            </a:r>
            <a:r>
              <a:rPr lang="en-US" dirty="0"/>
              <a:t>" contains declarations.</a:t>
            </a:r>
          </a:p>
          <a:p>
            <a:r>
              <a:rPr lang="en-US" dirty="0"/>
              <a:t>The parser called the </a:t>
            </a:r>
            <a:r>
              <a:rPr lang="en-US" dirty="0" err="1"/>
              <a:t>yyparse</a:t>
            </a:r>
            <a:r>
              <a:rPr lang="en-US" dirty="0"/>
              <a:t> ().</a:t>
            </a:r>
          </a:p>
          <a:p>
            <a:r>
              <a:rPr lang="en-US" dirty="0"/>
              <a:t>Parser expects to use a function called </a:t>
            </a:r>
            <a:r>
              <a:rPr lang="en-US" dirty="0" err="1"/>
              <a:t>yylex</a:t>
            </a:r>
            <a:r>
              <a:rPr lang="en-US" dirty="0"/>
              <a:t> () to get tokens.</a:t>
            </a:r>
          </a:p>
          <a:p>
            <a:pPr marL="0" indent="0">
              <a:buNone/>
            </a:pPr>
            <a:endParaRPr lang="en-IN" dirty="0"/>
          </a:p>
        </p:txBody>
      </p:sp>
    </p:spTree>
    <p:extLst>
      <p:ext uri="{BB962C8B-B14F-4D97-AF65-F5344CB8AC3E}">
        <p14:creationId xmlns:p14="http://schemas.microsoft.com/office/powerpoint/2010/main" val="7435151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6515-9118-4E99-93E9-398245C23368}"/>
              </a:ext>
            </a:extLst>
          </p:cNvPr>
          <p:cNvSpPr>
            <a:spLocks noGrp="1"/>
          </p:cNvSpPr>
          <p:nvPr>
            <p:ph type="title"/>
          </p:nvPr>
        </p:nvSpPr>
        <p:spPr>
          <a:xfrm>
            <a:off x="2150918" y="789709"/>
            <a:ext cx="9202882" cy="900979"/>
          </a:xfrm>
        </p:spPr>
        <p:txBody>
          <a:bodyPr>
            <a:normAutofit fontScale="90000"/>
          </a:bodyPr>
          <a:lstStyle/>
          <a:p>
            <a:pPr algn="ctr"/>
            <a:r>
              <a:rPr lang="en-US" b="1" u="sng" dirty="0"/>
              <a:t>The basic operational sequence is as follows:</a:t>
            </a:r>
            <a:br>
              <a:rPr lang="en-US" b="1" u="sng" dirty="0"/>
            </a:br>
            <a:br>
              <a:rPr lang="en-US" b="1" u="sng" dirty="0"/>
            </a:br>
            <a:endParaRPr lang="en-IN" b="1" u="sng" dirty="0"/>
          </a:p>
        </p:txBody>
      </p:sp>
      <p:pic>
        <p:nvPicPr>
          <p:cNvPr id="3074" name="Picture 2" descr="YACC">
            <a:extLst>
              <a:ext uri="{FF2B5EF4-FFF2-40B4-BE49-F238E27FC236}">
                <a16:creationId xmlns:a16="http://schemas.microsoft.com/office/drawing/2014/main" id="{92C4EAE5-3B3B-417B-9B70-D9D5300A6A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7209" y="1129506"/>
            <a:ext cx="2621976" cy="14682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8ED95E-9477-42BA-A5E5-98ACD873A795}"/>
              </a:ext>
            </a:extLst>
          </p:cNvPr>
          <p:cNvSpPr/>
          <p:nvPr/>
        </p:nvSpPr>
        <p:spPr>
          <a:xfrm>
            <a:off x="6393875" y="1581927"/>
            <a:ext cx="5084615" cy="1200329"/>
          </a:xfrm>
          <a:prstGeom prst="rect">
            <a:avLst/>
          </a:prstGeom>
        </p:spPr>
        <p:txBody>
          <a:bodyPr wrap="square">
            <a:spAutoFit/>
          </a:bodyPr>
          <a:lstStyle/>
          <a:p>
            <a:r>
              <a:rPr lang="en-US" dirty="0">
                <a:solidFill>
                  <a:srgbClr val="000000"/>
                </a:solidFill>
                <a:latin typeface="verdana" panose="020B0604030504040204" pitchFamily="34" charset="0"/>
              </a:rPr>
              <a:t>This file contains the desired grammar in YACC format.</a:t>
            </a:r>
          </a:p>
          <a:p>
            <a:br>
              <a:rPr lang="en-US" dirty="0"/>
            </a:br>
            <a:endParaRPr lang="en-IN" dirty="0"/>
          </a:p>
        </p:txBody>
      </p:sp>
      <p:pic>
        <p:nvPicPr>
          <p:cNvPr id="3076" name="Picture 4" descr="YACC 1">
            <a:extLst>
              <a:ext uri="{FF2B5EF4-FFF2-40B4-BE49-F238E27FC236}">
                <a16:creationId xmlns:a16="http://schemas.microsoft.com/office/drawing/2014/main" id="{331A5FA1-7EC6-4783-8EBF-FD1AA84E9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418" y="2619375"/>
            <a:ext cx="2403767"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8160E27-6E10-4B66-BF83-7F6FA6DD1413}"/>
              </a:ext>
            </a:extLst>
          </p:cNvPr>
          <p:cNvSpPr/>
          <p:nvPr/>
        </p:nvSpPr>
        <p:spPr>
          <a:xfrm>
            <a:off x="6525491" y="3244334"/>
            <a:ext cx="4952999" cy="369332"/>
          </a:xfrm>
          <a:prstGeom prst="rect">
            <a:avLst/>
          </a:prstGeom>
        </p:spPr>
        <p:txBody>
          <a:bodyPr wrap="square">
            <a:spAutoFit/>
          </a:bodyPr>
          <a:lstStyle/>
          <a:p>
            <a:r>
              <a:rPr lang="en-US" dirty="0">
                <a:solidFill>
                  <a:srgbClr val="000000"/>
                </a:solidFill>
                <a:latin typeface="verdana" panose="020B0604030504040204" pitchFamily="34" charset="0"/>
              </a:rPr>
              <a:t>It shows the YACC program.</a:t>
            </a:r>
            <a:endParaRPr lang="en-IN" dirty="0"/>
          </a:p>
        </p:txBody>
      </p:sp>
      <p:pic>
        <p:nvPicPr>
          <p:cNvPr id="3078" name="Picture 6" descr="YACC 2">
            <a:extLst>
              <a:ext uri="{FF2B5EF4-FFF2-40B4-BE49-F238E27FC236}">
                <a16:creationId xmlns:a16="http://schemas.microsoft.com/office/drawing/2014/main" id="{4D0C3B62-58A1-4106-8F06-37BAF931E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5418" y="4600069"/>
            <a:ext cx="2403767" cy="120844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F8F4120-9CF1-48CF-84EA-20922B244E10}"/>
              </a:ext>
            </a:extLst>
          </p:cNvPr>
          <p:cNvSpPr/>
          <p:nvPr/>
        </p:nvSpPr>
        <p:spPr>
          <a:xfrm>
            <a:off x="6539346" y="4814408"/>
            <a:ext cx="6096000" cy="923330"/>
          </a:xfrm>
          <a:prstGeom prst="rect">
            <a:avLst/>
          </a:prstGeom>
        </p:spPr>
        <p:txBody>
          <a:bodyPr>
            <a:spAutoFit/>
          </a:bodyPr>
          <a:lstStyle/>
          <a:p>
            <a:r>
              <a:rPr lang="en-US" dirty="0">
                <a:solidFill>
                  <a:srgbClr val="000000"/>
                </a:solidFill>
                <a:latin typeface="verdana" panose="020B0604030504040204" pitchFamily="34" charset="0"/>
              </a:rPr>
              <a:t>It is the c source program created by YACC.</a:t>
            </a:r>
          </a:p>
          <a:p>
            <a:br>
              <a:rPr lang="en-US" dirty="0"/>
            </a:br>
            <a:endParaRPr lang="en-IN" dirty="0"/>
          </a:p>
        </p:txBody>
      </p:sp>
    </p:spTree>
    <p:extLst>
      <p:ext uri="{BB962C8B-B14F-4D97-AF65-F5344CB8AC3E}">
        <p14:creationId xmlns:p14="http://schemas.microsoft.com/office/powerpoint/2010/main" val="1262094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YACC 3">
            <a:extLst>
              <a:ext uri="{FF2B5EF4-FFF2-40B4-BE49-F238E27FC236}">
                <a16:creationId xmlns:a16="http://schemas.microsoft.com/office/drawing/2014/main" id="{AD97340A-9FC4-4E28-87EE-2FAADF4C86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4282" y="668410"/>
            <a:ext cx="2661373"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1C4ADBD-10DA-4495-84DD-5537C1FC5ED8}"/>
              </a:ext>
            </a:extLst>
          </p:cNvPr>
          <p:cNvSpPr/>
          <p:nvPr/>
        </p:nvSpPr>
        <p:spPr>
          <a:xfrm flipH="1">
            <a:off x="8130146" y="1065350"/>
            <a:ext cx="1705311" cy="369332"/>
          </a:xfrm>
          <a:prstGeom prst="rect">
            <a:avLst/>
          </a:prstGeom>
        </p:spPr>
        <p:txBody>
          <a:bodyPr wrap="square">
            <a:spAutoFit/>
          </a:bodyPr>
          <a:lstStyle/>
          <a:p>
            <a:r>
              <a:rPr lang="en-IN" dirty="0">
                <a:solidFill>
                  <a:srgbClr val="000000"/>
                </a:solidFill>
                <a:latin typeface="verdana" panose="020B0604030504040204" pitchFamily="34" charset="0"/>
              </a:rPr>
              <a:t>C Compiler</a:t>
            </a:r>
            <a:endParaRPr lang="en-IN" dirty="0"/>
          </a:p>
        </p:txBody>
      </p:sp>
      <p:pic>
        <p:nvPicPr>
          <p:cNvPr id="4100" name="Picture 4" descr="YACC 4">
            <a:extLst>
              <a:ext uri="{FF2B5EF4-FFF2-40B4-BE49-F238E27FC236}">
                <a16:creationId xmlns:a16="http://schemas.microsoft.com/office/drawing/2014/main" id="{88CD0E93-2D4E-435B-B23E-25ED60896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09" y="2566554"/>
            <a:ext cx="3044536" cy="18288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726AC8A-F72B-44EF-8C9E-44692A7ACA6B}"/>
              </a:ext>
            </a:extLst>
          </p:cNvPr>
          <p:cNvSpPr/>
          <p:nvPr/>
        </p:nvSpPr>
        <p:spPr>
          <a:xfrm>
            <a:off x="7450282" y="3105835"/>
            <a:ext cx="3990109" cy="646331"/>
          </a:xfrm>
          <a:prstGeom prst="rect">
            <a:avLst/>
          </a:prstGeom>
        </p:spPr>
        <p:txBody>
          <a:bodyPr wrap="square">
            <a:spAutoFit/>
          </a:bodyPr>
          <a:lstStyle/>
          <a:p>
            <a:r>
              <a:rPr lang="en-US" dirty="0">
                <a:solidFill>
                  <a:srgbClr val="000000"/>
                </a:solidFill>
                <a:latin typeface="verdana" panose="020B0604030504040204" pitchFamily="34" charset="0"/>
              </a:rPr>
              <a:t>Executable file that will parse grammar given in </a:t>
            </a:r>
            <a:r>
              <a:rPr lang="en-US" dirty="0" err="1">
                <a:solidFill>
                  <a:srgbClr val="000000"/>
                </a:solidFill>
                <a:latin typeface="verdana" panose="020B0604030504040204" pitchFamily="34" charset="0"/>
              </a:rPr>
              <a:t>gram.Y</a:t>
            </a:r>
            <a:endParaRPr lang="en-IN" dirty="0"/>
          </a:p>
        </p:txBody>
      </p:sp>
    </p:spTree>
    <p:extLst>
      <p:ext uri="{BB962C8B-B14F-4D97-AF65-F5344CB8AC3E}">
        <p14:creationId xmlns:p14="http://schemas.microsoft.com/office/powerpoint/2010/main" val="331754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003-6F85-43B4-A161-57075CF5EF9E}"/>
              </a:ext>
            </a:extLst>
          </p:cNvPr>
          <p:cNvSpPr>
            <a:spLocks noGrp="1"/>
          </p:cNvSpPr>
          <p:nvPr>
            <p:ph type="title"/>
          </p:nvPr>
        </p:nvSpPr>
        <p:spPr>
          <a:xfrm>
            <a:off x="3749040" y="736847"/>
            <a:ext cx="7604760" cy="953841"/>
          </a:xfrm>
        </p:spPr>
        <p:txBody>
          <a:bodyPr>
            <a:normAutofit fontScale="90000"/>
          </a:bodyPr>
          <a:lstStyle/>
          <a:p>
            <a:pPr algn="ctr"/>
            <a:r>
              <a:rPr lang="en-IN" sz="4000" b="1" u="sng" dirty="0"/>
              <a:t>Shift reduce parsing</a:t>
            </a:r>
            <a:br>
              <a:rPr lang="en-IN" dirty="0"/>
            </a:br>
            <a:endParaRPr lang="en-IN" dirty="0"/>
          </a:p>
        </p:txBody>
      </p:sp>
      <p:sp>
        <p:nvSpPr>
          <p:cNvPr id="3" name="Content Placeholder 2">
            <a:extLst>
              <a:ext uri="{FF2B5EF4-FFF2-40B4-BE49-F238E27FC236}">
                <a16:creationId xmlns:a16="http://schemas.microsoft.com/office/drawing/2014/main" id="{3B098D97-FFA6-4D10-A985-CF8B0AB273FB}"/>
              </a:ext>
            </a:extLst>
          </p:cNvPr>
          <p:cNvSpPr>
            <a:spLocks noGrp="1"/>
          </p:cNvSpPr>
          <p:nvPr>
            <p:ph idx="1"/>
          </p:nvPr>
        </p:nvSpPr>
        <p:spPr>
          <a:xfrm>
            <a:off x="3749040" y="2015231"/>
            <a:ext cx="7604760" cy="10085362"/>
          </a:xfrm>
        </p:spPr>
        <p:txBody>
          <a:bodyPr/>
          <a:lstStyle/>
          <a:p>
            <a:r>
              <a:rPr lang="en-US" dirty="0"/>
              <a:t>Shift reduce parsing is a process of reducing a string to the start symbol of a grammar.</a:t>
            </a:r>
          </a:p>
          <a:p>
            <a:r>
              <a:rPr lang="en-US" dirty="0"/>
              <a:t>Shift reduce parsing uses a stack to hold the grammar and an input tape to hold the string.</a:t>
            </a:r>
          </a:p>
          <a:p>
            <a:endParaRPr lang="en-IN" dirty="0"/>
          </a:p>
        </p:txBody>
      </p:sp>
      <p:pic>
        <p:nvPicPr>
          <p:cNvPr id="3078" name="Picture 6" descr="Shift reduce parsing">
            <a:extLst>
              <a:ext uri="{FF2B5EF4-FFF2-40B4-BE49-F238E27FC236}">
                <a16:creationId xmlns:a16="http://schemas.microsoft.com/office/drawing/2014/main" id="{DFFB2620-EA13-4827-AC83-C2CE19153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0" y="4456590"/>
            <a:ext cx="6185073" cy="15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24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F771B-4574-4EBC-9CA8-7BA0811F9F84}"/>
              </a:ext>
            </a:extLst>
          </p:cNvPr>
          <p:cNvSpPr>
            <a:spLocks noGrp="1"/>
          </p:cNvSpPr>
          <p:nvPr>
            <p:ph idx="1"/>
          </p:nvPr>
        </p:nvSpPr>
        <p:spPr>
          <a:xfrm>
            <a:off x="3271520" y="1825625"/>
            <a:ext cx="8082280" cy="4351338"/>
          </a:xfrm>
        </p:spPr>
        <p:txBody>
          <a:bodyPr/>
          <a:lstStyle/>
          <a:p>
            <a:r>
              <a:rPr lang="en-US" dirty="0"/>
              <a:t>Shift reduce parsing performs the two actions: shift and reduce. That's why it is known as shift reduce parsing.</a:t>
            </a:r>
          </a:p>
          <a:p>
            <a:r>
              <a:rPr lang="en-US" dirty="0"/>
              <a:t>At the shift action, the current symbol in the input string is pushed to a stack.</a:t>
            </a:r>
          </a:p>
          <a:p>
            <a:r>
              <a:rPr lang="en-US" dirty="0"/>
              <a:t>At each reduction, the symbols will replaced by the non-terminals. The symbol is the right side of the production and non-terminal is the left side of the production.</a:t>
            </a:r>
          </a:p>
          <a:p>
            <a:endParaRPr lang="en-IN" dirty="0"/>
          </a:p>
        </p:txBody>
      </p:sp>
    </p:spTree>
    <p:extLst>
      <p:ext uri="{BB962C8B-B14F-4D97-AF65-F5344CB8AC3E}">
        <p14:creationId xmlns:p14="http://schemas.microsoft.com/office/powerpoint/2010/main" val="108474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02C5-9548-4FF6-A22C-C8D0F3C55692}"/>
              </a:ext>
            </a:extLst>
          </p:cNvPr>
          <p:cNvSpPr>
            <a:spLocks noGrp="1"/>
          </p:cNvSpPr>
          <p:nvPr>
            <p:ph type="title"/>
          </p:nvPr>
        </p:nvSpPr>
        <p:spPr>
          <a:xfrm>
            <a:off x="5334000" y="365125"/>
            <a:ext cx="6019800" cy="1325563"/>
          </a:xfrm>
        </p:spPr>
        <p:txBody>
          <a:bodyPr>
            <a:normAutofit fontScale="90000"/>
          </a:bodyPr>
          <a:lstStyle/>
          <a:p>
            <a:br>
              <a:rPr lang="en-IN" dirty="0"/>
            </a:br>
            <a:r>
              <a:rPr lang="en-IN" dirty="0"/>
              <a:t>Example</a:t>
            </a:r>
            <a:br>
              <a:rPr lang="en-IN" dirty="0"/>
            </a:br>
            <a:r>
              <a:rPr lang="en-IN" b="1" dirty="0"/>
              <a:t>Grammar : </a:t>
            </a:r>
            <a:br>
              <a:rPr lang="en-IN" dirty="0"/>
            </a:br>
            <a:endParaRPr lang="en-IN" dirty="0"/>
          </a:p>
        </p:txBody>
      </p:sp>
      <p:sp>
        <p:nvSpPr>
          <p:cNvPr id="3" name="Content Placeholder 2">
            <a:extLst>
              <a:ext uri="{FF2B5EF4-FFF2-40B4-BE49-F238E27FC236}">
                <a16:creationId xmlns:a16="http://schemas.microsoft.com/office/drawing/2014/main" id="{7045BB98-3953-4792-A3D4-B28E6284FB60}"/>
              </a:ext>
            </a:extLst>
          </p:cNvPr>
          <p:cNvSpPr>
            <a:spLocks noGrp="1"/>
          </p:cNvSpPr>
          <p:nvPr>
            <p:ph idx="1"/>
          </p:nvPr>
        </p:nvSpPr>
        <p:spPr>
          <a:xfrm>
            <a:off x="5334000" y="1825625"/>
            <a:ext cx="6019800" cy="4351338"/>
          </a:xfrm>
        </p:spPr>
        <p:txBody>
          <a:bodyPr/>
          <a:lstStyle/>
          <a:p>
            <a:r>
              <a:rPr lang="en-IN" dirty="0"/>
              <a:t>S → S+S    </a:t>
            </a:r>
          </a:p>
          <a:p>
            <a:r>
              <a:rPr lang="en-IN" dirty="0"/>
              <a:t>S → S-S    </a:t>
            </a:r>
          </a:p>
          <a:p>
            <a:r>
              <a:rPr lang="en-IN" dirty="0"/>
              <a:t>S → (S)  </a:t>
            </a:r>
          </a:p>
          <a:p>
            <a:r>
              <a:rPr lang="en-IN" dirty="0"/>
              <a:t>S → a  </a:t>
            </a:r>
          </a:p>
          <a:p>
            <a:r>
              <a:rPr lang="en-IN" b="1" dirty="0"/>
              <a:t>Input string: </a:t>
            </a:r>
            <a:r>
              <a:rPr lang="en-IN" dirty="0"/>
              <a:t>a1-(a2+a3)  </a:t>
            </a:r>
          </a:p>
        </p:txBody>
      </p:sp>
    </p:spTree>
    <p:extLst>
      <p:ext uri="{BB962C8B-B14F-4D97-AF65-F5344CB8AC3E}">
        <p14:creationId xmlns:p14="http://schemas.microsoft.com/office/powerpoint/2010/main" val="138062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5547</Words>
  <Application>Microsoft Office PowerPoint</Application>
  <PresentationFormat>Widescreen</PresentationFormat>
  <Paragraphs>343</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erdana</vt:lpstr>
      <vt:lpstr>verdana</vt:lpstr>
      <vt:lpstr>Office Theme</vt:lpstr>
      <vt:lpstr> Parser </vt:lpstr>
      <vt:lpstr>PowerPoint Presentation</vt:lpstr>
      <vt:lpstr> Bottom up parsing </vt:lpstr>
      <vt:lpstr>   Example :  Production </vt:lpstr>
      <vt:lpstr>PowerPoint Presentation</vt:lpstr>
      <vt:lpstr>PowerPoint Presentation</vt:lpstr>
      <vt:lpstr>Shift reduce parsing </vt:lpstr>
      <vt:lpstr>PowerPoint Presentation</vt:lpstr>
      <vt:lpstr> Example Grammar :  </vt:lpstr>
      <vt:lpstr>Parsing table:</vt:lpstr>
      <vt:lpstr>PowerPoint Presentation</vt:lpstr>
      <vt:lpstr>PowerPoint Presentation</vt:lpstr>
      <vt:lpstr>PowerPoint Presentation</vt:lpstr>
      <vt:lpstr>PowerPoint Presentation</vt:lpstr>
      <vt:lpstr>PowerPoint Presentation</vt:lpstr>
      <vt:lpstr>PowerPoint Presentation</vt:lpstr>
      <vt:lpstr>LR Parser </vt:lpstr>
      <vt:lpstr>PowerPoint Presentation</vt:lpstr>
      <vt:lpstr>LR algorithm: </vt:lpstr>
      <vt:lpstr>PowerPoint Presentation</vt:lpstr>
      <vt:lpstr>LR (1) Parsing </vt:lpstr>
      <vt:lpstr>                           Augment Grammar </vt:lpstr>
      <vt:lpstr>Canonical Collection of LR(0) items </vt:lpstr>
      <vt:lpstr>PowerPoint Presentation</vt:lpstr>
      <vt:lpstr>PowerPoint Presentation</vt:lpstr>
      <vt:lpstr>PowerPoint Presentation</vt:lpstr>
      <vt:lpstr>PowerPoint Presentation</vt:lpstr>
      <vt:lpstr>Drawing DFA</vt:lpstr>
      <vt:lpstr>LR(0) Table </vt:lpstr>
      <vt:lpstr>PowerPoint Presentation</vt:lpstr>
      <vt:lpstr>PowerPoint Presentation</vt:lpstr>
      <vt:lpstr>Productions are numbered as follows: </vt:lpstr>
      <vt:lpstr> SLR (1) Parsing </vt:lpstr>
      <vt:lpstr>Various steps involved in the SLR (1) Parsing: </vt:lpstr>
      <vt:lpstr>SLR (1) Table Construction </vt:lpstr>
      <vt:lpstr>If a state (Ii) is going to some other state (Ij) on a variable then it correspond to go to move in the Go to part.</vt:lpstr>
      <vt:lpstr>If a state (Ii) contains the final item like A → ab• which has no transitions to the next state then the production is known as reduce production. For all terminals X in FOLLOW (A), write the reduce entry along with their production numbers.</vt:lpstr>
      <vt:lpstr>  SLR ( 1 ) Grammar E → E + T | T T → T * F | F F → id  Add Augment Production and insert '•' symbol at the first position for every production in G S` → •E E → •E + T E → •T T → •T * F T → •F F → •id </vt:lpstr>
      <vt:lpstr>PowerPoint Presentation</vt:lpstr>
      <vt:lpstr>PowerPoint Presentation</vt:lpstr>
      <vt:lpstr>PowerPoint Presentation</vt:lpstr>
      <vt:lpstr>Drawing DFA </vt:lpstr>
      <vt:lpstr>SLR (1) Table </vt:lpstr>
      <vt:lpstr>Explanation </vt:lpstr>
      <vt:lpstr>PowerPoint Presentation</vt:lpstr>
      <vt:lpstr>CLR (1) Parsing </vt:lpstr>
      <vt:lpstr>Various steps involved in the CLR (1) Parsing:</vt:lpstr>
      <vt:lpstr>PowerPoint Presentation</vt:lpstr>
      <vt:lpstr>PowerPoint Presentation</vt:lpstr>
      <vt:lpstr>PowerPoint Presentation</vt:lpstr>
      <vt:lpstr>PowerPoint Presentation</vt:lpstr>
      <vt:lpstr>PowerPoint Presentation</vt:lpstr>
      <vt:lpstr>Drawing DFA </vt:lpstr>
      <vt:lpstr>CLR (1) Parsing table </vt:lpstr>
      <vt:lpstr>Productions are numbered as follows:</vt:lpstr>
      <vt:lpstr>LALR (1) Parsing </vt:lpstr>
      <vt:lpstr>Example LALR ( 1 ) Grammar</vt:lpstr>
      <vt:lpstr>PowerPoint Presentation</vt:lpstr>
      <vt:lpstr>PowerPoint Presentation</vt:lpstr>
      <vt:lpstr>PowerPoint Presentation</vt:lpstr>
      <vt:lpstr>PowerPoint Presentation</vt:lpstr>
      <vt:lpstr>PowerPoint Presentation</vt:lpstr>
      <vt:lpstr>Drawing DFA: </vt:lpstr>
      <vt:lpstr>PowerPoint Presentation</vt:lpstr>
      <vt:lpstr>Automatic Parser Generator </vt:lpstr>
      <vt:lpstr>PowerPoint Presentation</vt:lpstr>
      <vt:lpstr>The basic operational sequence is as follows: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Parser</dc:title>
  <dc:creator>Ekamjot Singh</dc:creator>
  <cp:lastModifiedBy>Ekamjot Singh</cp:lastModifiedBy>
  <cp:revision>50</cp:revision>
  <dcterms:created xsi:type="dcterms:W3CDTF">2020-02-26T10:19:05Z</dcterms:created>
  <dcterms:modified xsi:type="dcterms:W3CDTF">2020-03-04T06:31:32Z</dcterms:modified>
</cp:coreProperties>
</file>