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 id="290" r:id="rId34"/>
    <p:sldId id="291" r:id="rId35"/>
    <p:sldId id="292" r:id="rId36"/>
    <p:sldId id="293" r:id="rId37"/>
    <p:sldId id="294" r:id="rId38"/>
    <p:sldId id="295" r:id="rId39"/>
    <p:sldId id="296" r:id="rId40"/>
    <p:sldId id="297" r:id="rId41"/>
    <p:sldId id="298" r:id="rId42"/>
    <p:sldId id="299" r:id="rId43"/>
    <p:sldId id="300" r:id="rId44"/>
    <p:sldId id="301" r:id="rId45"/>
    <p:sldId id="302" r:id="rId46"/>
    <p:sldId id="303" r:id="rId47"/>
    <p:sldId id="304" r:id="rId48"/>
    <p:sldId id="305" r:id="rId49"/>
    <p:sldId id="306" r:id="rId50"/>
    <p:sldId id="307" r:id="rId51"/>
    <p:sldId id="308" r:id="rId52"/>
    <p:sldId id="309" r:id="rId53"/>
    <p:sldId id="310" r:id="rId54"/>
    <p:sldId id="311" r:id="rId55"/>
    <p:sldId id="312" r:id="rId56"/>
    <p:sldId id="313" r:id="rId5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11F8E5-A921-4B97-86F1-BCE3C160659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047208B-9D5B-4BF4-9336-7EFBB37F192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B7AA938-B5CF-41DB-ABD8-D44DA42155D6}"/>
              </a:ext>
            </a:extLst>
          </p:cNvPr>
          <p:cNvSpPr>
            <a:spLocks noGrp="1"/>
          </p:cNvSpPr>
          <p:nvPr>
            <p:ph type="dt" sz="half" idx="10"/>
          </p:nvPr>
        </p:nvSpPr>
        <p:spPr/>
        <p:txBody>
          <a:bodyPr/>
          <a:lstStyle/>
          <a:p>
            <a:fld id="{51072FD2-2DE5-4C54-92EC-165BDAED768F}" type="datetimeFigureOut">
              <a:rPr lang="en-IN" smtClean="0"/>
              <a:t>13-03-2020</a:t>
            </a:fld>
            <a:endParaRPr lang="en-IN"/>
          </a:p>
        </p:txBody>
      </p:sp>
      <p:sp>
        <p:nvSpPr>
          <p:cNvPr id="5" name="Footer Placeholder 4">
            <a:extLst>
              <a:ext uri="{FF2B5EF4-FFF2-40B4-BE49-F238E27FC236}">
                <a16:creationId xmlns:a16="http://schemas.microsoft.com/office/drawing/2014/main" id="{1C8A7916-3714-4233-AB3A-B52D5CCDD3F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C434579-9696-4F7E-872F-B17AB818B393}"/>
              </a:ext>
            </a:extLst>
          </p:cNvPr>
          <p:cNvSpPr>
            <a:spLocks noGrp="1"/>
          </p:cNvSpPr>
          <p:nvPr>
            <p:ph type="sldNum" sz="quarter" idx="12"/>
          </p:nvPr>
        </p:nvSpPr>
        <p:spPr/>
        <p:txBody>
          <a:bodyPr/>
          <a:lstStyle/>
          <a:p>
            <a:fld id="{DF91585A-BC1C-4096-8A5D-813155150F86}" type="slidenum">
              <a:rPr lang="en-IN" smtClean="0"/>
              <a:t>‹#›</a:t>
            </a:fld>
            <a:endParaRPr lang="en-IN"/>
          </a:p>
        </p:txBody>
      </p:sp>
    </p:spTree>
    <p:extLst>
      <p:ext uri="{BB962C8B-B14F-4D97-AF65-F5344CB8AC3E}">
        <p14:creationId xmlns:p14="http://schemas.microsoft.com/office/powerpoint/2010/main" val="29272086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AA429-58D9-4F27-96D2-E01E0AA4600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48E21F1-C5DA-48DA-8160-EB0E460EC43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6FD3E02-2FED-4E61-99EE-6C9A60076358}"/>
              </a:ext>
            </a:extLst>
          </p:cNvPr>
          <p:cNvSpPr>
            <a:spLocks noGrp="1"/>
          </p:cNvSpPr>
          <p:nvPr>
            <p:ph type="dt" sz="half" idx="10"/>
          </p:nvPr>
        </p:nvSpPr>
        <p:spPr/>
        <p:txBody>
          <a:bodyPr/>
          <a:lstStyle/>
          <a:p>
            <a:fld id="{51072FD2-2DE5-4C54-92EC-165BDAED768F}" type="datetimeFigureOut">
              <a:rPr lang="en-IN" smtClean="0"/>
              <a:t>13-03-2020</a:t>
            </a:fld>
            <a:endParaRPr lang="en-IN"/>
          </a:p>
        </p:txBody>
      </p:sp>
      <p:sp>
        <p:nvSpPr>
          <p:cNvPr id="5" name="Footer Placeholder 4">
            <a:extLst>
              <a:ext uri="{FF2B5EF4-FFF2-40B4-BE49-F238E27FC236}">
                <a16:creationId xmlns:a16="http://schemas.microsoft.com/office/drawing/2014/main" id="{F0B465C8-8833-4487-B7C5-5D63E841885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009AEF2-B622-48DB-9C90-D1910E9A0E6D}"/>
              </a:ext>
            </a:extLst>
          </p:cNvPr>
          <p:cNvSpPr>
            <a:spLocks noGrp="1"/>
          </p:cNvSpPr>
          <p:nvPr>
            <p:ph type="sldNum" sz="quarter" idx="12"/>
          </p:nvPr>
        </p:nvSpPr>
        <p:spPr/>
        <p:txBody>
          <a:bodyPr/>
          <a:lstStyle/>
          <a:p>
            <a:fld id="{DF91585A-BC1C-4096-8A5D-813155150F86}" type="slidenum">
              <a:rPr lang="en-IN" smtClean="0"/>
              <a:t>‹#›</a:t>
            </a:fld>
            <a:endParaRPr lang="en-IN"/>
          </a:p>
        </p:txBody>
      </p:sp>
    </p:spTree>
    <p:extLst>
      <p:ext uri="{BB962C8B-B14F-4D97-AF65-F5344CB8AC3E}">
        <p14:creationId xmlns:p14="http://schemas.microsoft.com/office/powerpoint/2010/main" val="13812830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C78EE72-B00A-40D4-AE1E-25C6FFBE491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75A15F6-75EF-411D-AA75-9E7DEA44A9F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F3514A1-B801-41C7-8E13-A1A1D99412DC}"/>
              </a:ext>
            </a:extLst>
          </p:cNvPr>
          <p:cNvSpPr>
            <a:spLocks noGrp="1"/>
          </p:cNvSpPr>
          <p:nvPr>
            <p:ph type="dt" sz="half" idx="10"/>
          </p:nvPr>
        </p:nvSpPr>
        <p:spPr/>
        <p:txBody>
          <a:bodyPr/>
          <a:lstStyle/>
          <a:p>
            <a:fld id="{51072FD2-2DE5-4C54-92EC-165BDAED768F}" type="datetimeFigureOut">
              <a:rPr lang="en-IN" smtClean="0"/>
              <a:t>13-03-2020</a:t>
            </a:fld>
            <a:endParaRPr lang="en-IN"/>
          </a:p>
        </p:txBody>
      </p:sp>
      <p:sp>
        <p:nvSpPr>
          <p:cNvPr id="5" name="Footer Placeholder 4">
            <a:extLst>
              <a:ext uri="{FF2B5EF4-FFF2-40B4-BE49-F238E27FC236}">
                <a16:creationId xmlns:a16="http://schemas.microsoft.com/office/drawing/2014/main" id="{44035B1A-4CA0-47F0-8B1E-1A9DEF10E91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B0A3E50-0080-4341-833B-F0C62DE678C8}"/>
              </a:ext>
            </a:extLst>
          </p:cNvPr>
          <p:cNvSpPr>
            <a:spLocks noGrp="1"/>
          </p:cNvSpPr>
          <p:nvPr>
            <p:ph type="sldNum" sz="quarter" idx="12"/>
          </p:nvPr>
        </p:nvSpPr>
        <p:spPr/>
        <p:txBody>
          <a:bodyPr/>
          <a:lstStyle/>
          <a:p>
            <a:fld id="{DF91585A-BC1C-4096-8A5D-813155150F86}" type="slidenum">
              <a:rPr lang="en-IN" smtClean="0"/>
              <a:t>‹#›</a:t>
            </a:fld>
            <a:endParaRPr lang="en-IN"/>
          </a:p>
        </p:txBody>
      </p:sp>
    </p:spTree>
    <p:extLst>
      <p:ext uri="{BB962C8B-B14F-4D97-AF65-F5344CB8AC3E}">
        <p14:creationId xmlns:p14="http://schemas.microsoft.com/office/powerpoint/2010/main" val="41706804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494995-5124-4BCC-9CAC-0FC2B0AD351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32B9FE0-BD2D-482A-8467-BE9D3F35385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9F1DBE3-864C-4BD7-881B-897968243FFB}"/>
              </a:ext>
            </a:extLst>
          </p:cNvPr>
          <p:cNvSpPr>
            <a:spLocks noGrp="1"/>
          </p:cNvSpPr>
          <p:nvPr>
            <p:ph type="dt" sz="half" idx="10"/>
          </p:nvPr>
        </p:nvSpPr>
        <p:spPr/>
        <p:txBody>
          <a:bodyPr/>
          <a:lstStyle/>
          <a:p>
            <a:fld id="{51072FD2-2DE5-4C54-92EC-165BDAED768F}" type="datetimeFigureOut">
              <a:rPr lang="en-IN" smtClean="0"/>
              <a:t>13-03-2020</a:t>
            </a:fld>
            <a:endParaRPr lang="en-IN"/>
          </a:p>
        </p:txBody>
      </p:sp>
      <p:sp>
        <p:nvSpPr>
          <p:cNvPr id="5" name="Footer Placeholder 4">
            <a:extLst>
              <a:ext uri="{FF2B5EF4-FFF2-40B4-BE49-F238E27FC236}">
                <a16:creationId xmlns:a16="http://schemas.microsoft.com/office/drawing/2014/main" id="{E40E0509-68EE-4CDE-A724-81250E36ADB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B3BB50B-801A-4AD9-9BE1-913910691DA9}"/>
              </a:ext>
            </a:extLst>
          </p:cNvPr>
          <p:cNvSpPr>
            <a:spLocks noGrp="1"/>
          </p:cNvSpPr>
          <p:nvPr>
            <p:ph type="sldNum" sz="quarter" idx="12"/>
          </p:nvPr>
        </p:nvSpPr>
        <p:spPr/>
        <p:txBody>
          <a:bodyPr/>
          <a:lstStyle/>
          <a:p>
            <a:fld id="{DF91585A-BC1C-4096-8A5D-813155150F86}" type="slidenum">
              <a:rPr lang="en-IN" smtClean="0"/>
              <a:t>‹#›</a:t>
            </a:fld>
            <a:endParaRPr lang="en-IN"/>
          </a:p>
        </p:txBody>
      </p:sp>
    </p:spTree>
    <p:extLst>
      <p:ext uri="{BB962C8B-B14F-4D97-AF65-F5344CB8AC3E}">
        <p14:creationId xmlns:p14="http://schemas.microsoft.com/office/powerpoint/2010/main" val="36954737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15E930-B98C-4CA4-97CE-72BCF23E4E3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683D2EC-6B39-414F-B03D-BE729AF6F13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07E9602-443A-4698-BBD8-FD4C5042DEF7}"/>
              </a:ext>
            </a:extLst>
          </p:cNvPr>
          <p:cNvSpPr>
            <a:spLocks noGrp="1"/>
          </p:cNvSpPr>
          <p:nvPr>
            <p:ph type="dt" sz="half" idx="10"/>
          </p:nvPr>
        </p:nvSpPr>
        <p:spPr/>
        <p:txBody>
          <a:bodyPr/>
          <a:lstStyle/>
          <a:p>
            <a:fld id="{51072FD2-2DE5-4C54-92EC-165BDAED768F}" type="datetimeFigureOut">
              <a:rPr lang="en-IN" smtClean="0"/>
              <a:t>13-03-2020</a:t>
            </a:fld>
            <a:endParaRPr lang="en-IN"/>
          </a:p>
        </p:txBody>
      </p:sp>
      <p:sp>
        <p:nvSpPr>
          <p:cNvPr id="5" name="Footer Placeholder 4">
            <a:extLst>
              <a:ext uri="{FF2B5EF4-FFF2-40B4-BE49-F238E27FC236}">
                <a16:creationId xmlns:a16="http://schemas.microsoft.com/office/drawing/2014/main" id="{C17E6980-A366-4B8E-8BAF-83C2B0E4C62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9AD1350-30A9-4007-8044-613699DAF3F8}"/>
              </a:ext>
            </a:extLst>
          </p:cNvPr>
          <p:cNvSpPr>
            <a:spLocks noGrp="1"/>
          </p:cNvSpPr>
          <p:nvPr>
            <p:ph type="sldNum" sz="quarter" idx="12"/>
          </p:nvPr>
        </p:nvSpPr>
        <p:spPr/>
        <p:txBody>
          <a:bodyPr/>
          <a:lstStyle/>
          <a:p>
            <a:fld id="{DF91585A-BC1C-4096-8A5D-813155150F86}" type="slidenum">
              <a:rPr lang="en-IN" smtClean="0"/>
              <a:t>‹#›</a:t>
            </a:fld>
            <a:endParaRPr lang="en-IN"/>
          </a:p>
        </p:txBody>
      </p:sp>
    </p:spTree>
    <p:extLst>
      <p:ext uri="{BB962C8B-B14F-4D97-AF65-F5344CB8AC3E}">
        <p14:creationId xmlns:p14="http://schemas.microsoft.com/office/powerpoint/2010/main" val="1402498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C6691-1074-4DC0-ABDC-080163E4C85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0B0919C-0122-4682-9478-7A35B8C2F14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A99E0A9-F917-45D2-AB6C-873A1DA2546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3884F16-888E-4EAC-BFBD-68A9A9068186}"/>
              </a:ext>
            </a:extLst>
          </p:cNvPr>
          <p:cNvSpPr>
            <a:spLocks noGrp="1"/>
          </p:cNvSpPr>
          <p:nvPr>
            <p:ph type="dt" sz="half" idx="10"/>
          </p:nvPr>
        </p:nvSpPr>
        <p:spPr/>
        <p:txBody>
          <a:bodyPr/>
          <a:lstStyle/>
          <a:p>
            <a:fld id="{51072FD2-2DE5-4C54-92EC-165BDAED768F}" type="datetimeFigureOut">
              <a:rPr lang="en-IN" smtClean="0"/>
              <a:t>13-03-2020</a:t>
            </a:fld>
            <a:endParaRPr lang="en-IN"/>
          </a:p>
        </p:txBody>
      </p:sp>
      <p:sp>
        <p:nvSpPr>
          <p:cNvPr id="6" name="Footer Placeholder 5">
            <a:extLst>
              <a:ext uri="{FF2B5EF4-FFF2-40B4-BE49-F238E27FC236}">
                <a16:creationId xmlns:a16="http://schemas.microsoft.com/office/drawing/2014/main" id="{D0A1BBF0-DACB-4B12-AE57-49F04C7E4E6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A4090A7-11DF-489B-BD10-2EDE86D75AA7}"/>
              </a:ext>
            </a:extLst>
          </p:cNvPr>
          <p:cNvSpPr>
            <a:spLocks noGrp="1"/>
          </p:cNvSpPr>
          <p:nvPr>
            <p:ph type="sldNum" sz="quarter" idx="12"/>
          </p:nvPr>
        </p:nvSpPr>
        <p:spPr/>
        <p:txBody>
          <a:bodyPr/>
          <a:lstStyle/>
          <a:p>
            <a:fld id="{DF91585A-BC1C-4096-8A5D-813155150F86}" type="slidenum">
              <a:rPr lang="en-IN" smtClean="0"/>
              <a:t>‹#›</a:t>
            </a:fld>
            <a:endParaRPr lang="en-IN"/>
          </a:p>
        </p:txBody>
      </p:sp>
    </p:spTree>
    <p:extLst>
      <p:ext uri="{BB962C8B-B14F-4D97-AF65-F5344CB8AC3E}">
        <p14:creationId xmlns:p14="http://schemas.microsoft.com/office/powerpoint/2010/main" val="41071511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BE0352-7B72-4A25-A6E9-B1D85C48FFD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54FBFE3-4A7D-444B-B45D-86EA0E6E4EC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8EEE21D-F5BA-42FC-B614-3BC608ADD13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B80DA5A-7684-4912-8FF3-39931483BEB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131798A-9638-4105-8E3A-66949D4A49D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8A0F1F1-F259-4BFA-861D-B337286BC578}"/>
              </a:ext>
            </a:extLst>
          </p:cNvPr>
          <p:cNvSpPr>
            <a:spLocks noGrp="1"/>
          </p:cNvSpPr>
          <p:nvPr>
            <p:ph type="dt" sz="half" idx="10"/>
          </p:nvPr>
        </p:nvSpPr>
        <p:spPr/>
        <p:txBody>
          <a:bodyPr/>
          <a:lstStyle/>
          <a:p>
            <a:fld id="{51072FD2-2DE5-4C54-92EC-165BDAED768F}" type="datetimeFigureOut">
              <a:rPr lang="en-IN" smtClean="0"/>
              <a:t>13-03-2020</a:t>
            </a:fld>
            <a:endParaRPr lang="en-IN"/>
          </a:p>
        </p:txBody>
      </p:sp>
      <p:sp>
        <p:nvSpPr>
          <p:cNvPr id="8" name="Footer Placeholder 7">
            <a:extLst>
              <a:ext uri="{FF2B5EF4-FFF2-40B4-BE49-F238E27FC236}">
                <a16:creationId xmlns:a16="http://schemas.microsoft.com/office/drawing/2014/main" id="{5879DE8E-316C-4C74-B38F-0BE58433945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A4FAC78-4C6C-4002-A48C-63B9BB82C5AC}"/>
              </a:ext>
            </a:extLst>
          </p:cNvPr>
          <p:cNvSpPr>
            <a:spLocks noGrp="1"/>
          </p:cNvSpPr>
          <p:nvPr>
            <p:ph type="sldNum" sz="quarter" idx="12"/>
          </p:nvPr>
        </p:nvSpPr>
        <p:spPr/>
        <p:txBody>
          <a:bodyPr/>
          <a:lstStyle/>
          <a:p>
            <a:fld id="{DF91585A-BC1C-4096-8A5D-813155150F86}" type="slidenum">
              <a:rPr lang="en-IN" smtClean="0"/>
              <a:t>‹#›</a:t>
            </a:fld>
            <a:endParaRPr lang="en-IN"/>
          </a:p>
        </p:txBody>
      </p:sp>
    </p:spTree>
    <p:extLst>
      <p:ext uri="{BB962C8B-B14F-4D97-AF65-F5344CB8AC3E}">
        <p14:creationId xmlns:p14="http://schemas.microsoft.com/office/powerpoint/2010/main" val="37819665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F19435-E9BD-47AF-BB97-44B4995B145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EF8423A-0FD1-4218-A7E1-A32EB07EAE96}"/>
              </a:ext>
            </a:extLst>
          </p:cNvPr>
          <p:cNvSpPr>
            <a:spLocks noGrp="1"/>
          </p:cNvSpPr>
          <p:nvPr>
            <p:ph type="dt" sz="half" idx="10"/>
          </p:nvPr>
        </p:nvSpPr>
        <p:spPr/>
        <p:txBody>
          <a:bodyPr/>
          <a:lstStyle/>
          <a:p>
            <a:fld id="{51072FD2-2DE5-4C54-92EC-165BDAED768F}" type="datetimeFigureOut">
              <a:rPr lang="en-IN" smtClean="0"/>
              <a:t>13-03-2020</a:t>
            </a:fld>
            <a:endParaRPr lang="en-IN"/>
          </a:p>
        </p:txBody>
      </p:sp>
      <p:sp>
        <p:nvSpPr>
          <p:cNvPr id="4" name="Footer Placeholder 3">
            <a:extLst>
              <a:ext uri="{FF2B5EF4-FFF2-40B4-BE49-F238E27FC236}">
                <a16:creationId xmlns:a16="http://schemas.microsoft.com/office/drawing/2014/main" id="{684CFB51-2AB1-463A-B720-8AA794CC426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F160B73-009D-42F6-BC7B-E190F3767AA6}"/>
              </a:ext>
            </a:extLst>
          </p:cNvPr>
          <p:cNvSpPr>
            <a:spLocks noGrp="1"/>
          </p:cNvSpPr>
          <p:nvPr>
            <p:ph type="sldNum" sz="quarter" idx="12"/>
          </p:nvPr>
        </p:nvSpPr>
        <p:spPr/>
        <p:txBody>
          <a:bodyPr/>
          <a:lstStyle/>
          <a:p>
            <a:fld id="{DF91585A-BC1C-4096-8A5D-813155150F86}" type="slidenum">
              <a:rPr lang="en-IN" smtClean="0"/>
              <a:t>‹#›</a:t>
            </a:fld>
            <a:endParaRPr lang="en-IN"/>
          </a:p>
        </p:txBody>
      </p:sp>
    </p:spTree>
    <p:extLst>
      <p:ext uri="{BB962C8B-B14F-4D97-AF65-F5344CB8AC3E}">
        <p14:creationId xmlns:p14="http://schemas.microsoft.com/office/powerpoint/2010/main" val="13184820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5FE6FD7-E711-407E-BC20-3365C468A8D2}"/>
              </a:ext>
            </a:extLst>
          </p:cNvPr>
          <p:cNvSpPr>
            <a:spLocks noGrp="1"/>
          </p:cNvSpPr>
          <p:nvPr>
            <p:ph type="dt" sz="half" idx="10"/>
          </p:nvPr>
        </p:nvSpPr>
        <p:spPr/>
        <p:txBody>
          <a:bodyPr/>
          <a:lstStyle/>
          <a:p>
            <a:fld id="{51072FD2-2DE5-4C54-92EC-165BDAED768F}" type="datetimeFigureOut">
              <a:rPr lang="en-IN" smtClean="0"/>
              <a:t>13-03-2020</a:t>
            </a:fld>
            <a:endParaRPr lang="en-IN"/>
          </a:p>
        </p:txBody>
      </p:sp>
      <p:sp>
        <p:nvSpPr>
          <p:cNvPr id="3" name="Footer Placeholder 2">
            <a:extLst>
              <a:ext uri="{FF2B5EF4-FFF2-40B4-BE49-F238E27FC236}">
                <a16:creationId xmlns:a16="http://schemas.microsoft.com/office/drawing/2014/main" id="{FFE13B07-FF57-4231-8DC2-D26BAE90883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0AF8CD3-22F6-4049-B30F-3927709F1FB2}"/>
              </a:ext>
            </a:extLst>
          </p:cNvPr>
          <p:cNvSpPr>
            <a:spLocks noGrp="1"/>
          </p:cNvSpPr>
          <p:nvPr>
            <p:ph type="sldNum" sz="quarter" idx="12"/>
          </p:nvPr>
        </p:nvSpPr>
        <p:spPr/>
        <p:txBody>
          <a:bodyPr/>
          <a:lstStyle/>
          <a:p>
            <a:fld id="{DF91585A-BC1C-4096-8A5D-813155150F86}" type="slidenum">
              <a:rPr lang="en-IN" smtClean="0"/>
              <a:t>‹#›</a:t>
            </a:fld>
            <a:endParaRPr lang="en-IN"/>
          </a:p>
        </p:txBody>
      </p:sp>
    </p:spTree>
    <p:extLst>
      <p:ext uri="{BB962C8B-B14F-4D97-AF65-F5344CB8AC3E}">
        <p14:creationId xmlns:p14="http://schemas.microsoft.com/office/powerpoint/2010/main" val="40185814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B172BF-64A1-4352-A1FE-A6B3F8E3085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3D4065C-DA53-4DA2-9BF8-D6003D97297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06FE484-6DED-4A90-94CC-BF0EFE84A32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5D7FCA7-7CDC-4CE2-B20F-5539AAF5CE54}"/>
              </a:ext>
            </a:extLst>
          </p:cNvPr>
          <p:cNvSpPr>
            <a:spLocks noGrp="1"/>
          </p:cNvSpPr>
          <p:nvPr>
            <p:ph type="dt" sz="half" idx="10"/>
          </p:nvPr>
        </p:nvSpPr>
        <p:spPr/>
        <p:txBody>
          <a:bodyPr/>
          <a:lstStyle/>
          <a:p>
            <a:fld id="{51072FD2-2DE5-4C54-92EC-165BDAED768F}" type="datetimeFigureOut">
              <a:rPr lang="en-IN" smtClean="0"/>
              <a:t>13-03-2020</a:t>
            </a:fld>
            <a:endParaRPr lang="en-IN"/>
          </a:p>
        </p:txBody>
      </p:sp>
      <p:sp>
        <p:nvSpPr>
          <p:cNvPr id="6" name="Footer Placeholder 5">
            <a:extLst>
              <a:ext uri="{FF2B5EF4-FFF2-40B4-BE49-F238E27FC236}">
                <a16:creationId xmlns:a16="http://schemas.microsoft.com/office/drawing/2014/main" id="{703B70CB-8AA6-4E71-BCDC-F392955D724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434D867-ADBE-4B8D-8D4D-40723A79C744}"/>
              </a:ext>
            </a:extLst>
          </p:cNvPr>
          <p:cNvSpPr>
            <a:spLocks noGrp="1"/>
          </p:cNvSpPr>
          <p:nvPr>
            <p:ph type="sldNum" sz="quarter" idx="12"/>
          </p:nvPr>
        </p:nvSpPr>
        <p:spPr/>
        <p:txBody>
          <a:bodyPr/>
          <a:lstStyle/>
          <a:p>
            <a:fld id="{DF91585A-BC1C-4096-8A5D-813155150F86}" type="slidenum">
              <a:rPr lang="en-IN" smtClean="0"/>
              <a:t>‹#›</a:t>
            </a:fld>
            <a:endParaRPr lang="en-IN"/>
          </a:p>
        </p:txBody>
      </p:sp>
    </p:spTree>
    <p:extLst>
      <p:ext uri="{BB962C8B-B14F-4D97-AF65-F5344CB8AC3E}">
        <p14:creationId xmlns:p14="http://schemas.microsoft.com/office/powerpoint/2010/main" val="2697949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9ED593-CEE8-448F-B02C-B81A4587FCC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BA8B284-40B9-4278-8855-53D52A54584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529AD05-57CC-4F59-8AB9-5C368A7AF7A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0278FC5-10C6-4EB0-B9B0-0F4D06181F7A}"/>
              </a:ext>
            </a:extLst>
          </p:cNvPr>
          <p:cNvSpPr>
            <a:spLocks noGrp="1"/>
          </p:cNvSpPr>
          <p:nvPr>
            <p:ph type="dt" sz="half" idx="10"/>
          </p:nvPr>
        </p:nvSpPr>
        <p:spPr/>
        <p:txBody>
          <a:bodyPr/>
          <a:lstStyle/>
          <a:p>
            <a:fld id="{51072FD2-2DE5-4C54-92EC-165BDAED768F}" type="datetimeFigureOut">
              <a:rPr lang="en-IN" smtClean="0"/>
              <a:t>13-03-2020</a:t>
            </a:fld>
            <a:endParaRPr lang="en-IN"/>
          </a:p>
        </p:txBody>
      </p:sp>
      <p:sp>
        <p:nvSpPr>
          <p:cNvPr id="6" name="Footer Placeholder 5">
            <a:extLst>
              <a:ext uri="{FF2B5EF4-FFF2-40B4-BE49-F238E27FC236}">
                <a16:creationId xmlns:a16="http://schemas.microsoft.com/office/drawing/2014/main" id="{9C1E3D99-BE51-4A78-A293-6D958B1EA38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DC098BD-3618-406D-BCC0-9CC671A06FCE}"/>
              </a:ext>
            </a:extLst>
          </p:cNvPr>
          <p:cNvSpPr>
            <a:spLocks noGrp="1"/>
          </p:cNvSpPr>
          <p:nvPr>
            <p:ph type="sldNum" sz="quarter" idx="12"/>
          </p:nvPr>
        </p:nvSpPr>
        <p:spPr/>
        <p:txBody>
          <a:bodyPr/>
          <a:lstStyle/>
          <a:p>
            <a:fld id="{DF91585A-BC1C-4096-8A5D-813155150F86}" type="slidenum">
              <a:rPr lang="en-IN" smtClean="0"/>
              <a:t>‹#›</a:t>
            </a:fld>
            <a:endParaRPr lang="en-IN"/>
          </a:p>
        </p:txBody>
      </p:sp>
    </p:spTree>
    <p:extLst>
      <p:ext uri="{BB962C8B-B14F-4D97-AF65-F5344CB8AC3E}">
        <p14:creationId xmlns:p14="http://schemas.microsoft.com/office/powerpoint/2010/main" val="21449503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60C00AA-F9EE-4168-A16C-079AD0EE3A1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1ADB7B0-0295-4541-9891-9A289621901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09C8062-1405-4576-93E5-4D8667B7E2C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1072FD2-2DE5-4C54-92EC-165BDAED768F}" type="datetimeFigureOut">
              <a:rPr lang="en-IN" smtClean="0"/>
              <a:t>13-03-2020</a:t>
            </a:fld>
            <a:endParaRPr lang="en-IN"/>
          </a:p>
        </p:txBody>
      </p:sp>
      <p:sp>
        <p:nvSpPr>
          <p:cNvPr id="5" name="Footer Placeholder 4">
            <a:extLst>
              <a:ext uri="{FF2B5EF4-FFF2-40B4-BE49-F238E27FC236}">
                <a16:creationId xmlns:a16="http://schemas.microsoft.com/office/drawing/2014/main" id="{6A286C81-1D63-4702-BC9F-249AF4E845E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807822E-ED63-4DA9-AB21-74332DC376C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F91585A-BC1C-4096-8A5D-813155150F86}" type="slidenum">
              <a:rPr lang="en-IN" smtClean="0"/>
              <a:t>‹#›</a:t>
            </a:fld>
            <a:endParaRPr lang="en-IN"/>
          </a:p>
        </p:txBody>
      </p:sp>
    </p:spTree>
    <p:extLst>
      <p:ext uri="{BB962C8B-B14F-4D97-AF65-F5344CB8AC3E}">
        <p14:creationId xmlns:p14="http://schemas.microsoft.com/office/powerpoint/2010/main" val="38413910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1CBF45A-88E3-4DAB-B9FB-3A73855DB52C}"/>
              </a:ext>
            </a:extLst>
          </p:cNvPr>
          <p:cNvSpPr>
            <a:spLocks noGrp="1"/>
          </p:cNvSpPr>
          <p:nvPr>
            <p:ph type="subTitle" idx="1"/>
          </p:nvPr>
        </p:nvSpPr>
        <p:spPr>
          <a:xfrm>
            <a:off x="1524000" y="2645546"/>
            <a:ext cx="9144000" cy="1447060"/>
          </a:xfrm>
        </p:spPr>
        <p:txBody>
          <a:bodyPr/>
          <a:lstStyle/>
          <a:p>
            <a:r>
              <a:rPr lang="en-IN" sz="4800" dirty="0"/>
              <a:t>Syntax directed translation</a:t>
            </a:r>
          </a:p>
          <a:p>
            <a:endParaRPr lang="en-IN" dirty="0"/>
          </a:p>
        </p:txBody>
      </p:sp>
    </p:spTree>
    <p:extLst>
      <p:ext uri="{BB962C8B-B14F-4D97-AF65-F5344CB8AC3E}">
        <p14:creationId xmlns:p14="http://schemas.microsoft.com/office/powerpoint/2010/main" val="11246696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015D06-03B2-49D0-AABE-3FE3F518AF71}"/>
              </a:ext>
            </a:extLst>
          </p:cNvPr>
          <p:cNvSpPr>
            <a:spLocks noGrp="1"/>
          </p:cNvSpPr>
          <p:nvPr>
            <p:ph type="title"/>
          </p:nvPr>
        </p:nvSpPr>
        <p:spPr>
          <a:xfrm>
            <a:off x="2459115" y="365125"/>
            <a:ext cx="8894685" cy="1325563"/>
          </a:xfrm>
        </p:spPr>
        <p:txBody>
          <a:bodyPr/>
          <a:lstStyle/>
          <a:p>
            <a:pPr algn="ctr"/>
            <a:r>
              <a:rPr lang="en-IN" b="1" u="sng" dirty="0"/>
              <a:t>Intermediate code</a:t>
            </a:r>
            <a:br>
              <a:rPr lang="en-IN" dirty="0"/>
            </a:br>
            <a:endParaRPr lang="en-IN" dirty="0"/>
          </a:p>
        </p:txBody>
      </p:sp>
      <p:sp>
        <p:nvSpPr>
          <p:cNvPr id="3" name="Content Placeholder 2">
            <a:extLst>
              <a:ext uri="{FF2B5EF4-FFF2-40B4-BE49-F238E27FC236}">
                <a16:creationId xmlns:a16="http://schemas.microsoft.com/office/drawing/2014/main" id="{FFA70FF4-AE02-4D64-AA0C-C675F5888A45}"/>
              </a:ext>
            </a:extLst>
          </p:cNvPr>
          <p:cNvSpPr>
            <a:spLocks noGrp="1"/>
          </p:cNvSpPr>
          <p:nvPr>
            <p:ph idx="1"/>
          </p:nvPr>
        </p:nvSpPr>
        <p:spPr>
          <a:xfrm>
            <a:off x="3399407" y="1525586"/>
            <a:ext cx="7705818" cy="5416752"/>
          </a:xfrm>
        </p:spPr>
        <p:txBody>
          <a:bodyPr/>
          <a:lstStyle/>
          <a:p>
            <a:pPr marL="0" indent="0">
              <a:buNone/>
            </a:pPr>
            <a:r>
              <a:rPr lang="en-US" dirty="0"/>
              <a:t>Intermediate code is used to translate the source code into the machine code. Intermediate code lies between the high-level language and the machine language.</a:t>
            </a:r>
          </a:p>
          <a:p>
            <a:pPr marL="0" indent="0">
              <a:buNone/>
            </a:pPr>
            <a:br>
              <a:rPr lang="en-US" dirty="0"/>
            </a:br>
            <a:endParaRPr lang="en-IN" dirty="0"/>
          </a:p>
        </p:txBody>
      </p:sp>
      <p:pic>
        <p:nvPicPr>
          <p:cNvPr id="6146" name="Picture 2" descr="Intermediate code">
            <a:extLst>
              <a:ext uri="{FF2B5EF4-FFF2-40B4-BE49-F238E27FC236}">
                <a16:creationId xmlns:a16="http://schemas.microsoft.com/office/drawing/2014/main" id="{CE2E4609-346B-4EB6-BF7D-EEC8CFA8825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12470" y="3429000"/>
            <a:ext cx="7279691" cy="1325563"/>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20D71B6F-79F8-4CD3-B8B0-E1F9B04CE31A}"/>
              </a:ext>
            </a:extLst>
          </p:cNvPr>
          <p:cNvSpPr/>
          <p:nvPr/>
        </p:nvSpPr>
        <p:spPr>
          <a:xfrm>
            <a:off x="3488925" y="3244334"/>
            <a:ext cx="7705818" cy="2308324"/>
          </a:xfrm>
          <a:prstGeom prst="rect">
            <a:avLst/>
          </a:prstGeom>
        </p:spPr>
        <p:txBody>
          <a:bodyPr wrap="square">
            <a:spAutoFit/>
          </a:bodyPr>
          <a:lstStyle/>
          <a:p>
            <a:r>
              <a:rPr lang="en-US" b="0" i="0" dirty="0">
                <a:solidFill>
                  <a:srgbClr val="000000"/>
                </a:solidFill>
                <a:effectLst/>
                <a:latin typeface="verdana" panose="020B0604030504040204" pitchFamily="34" charset="0"/>
              </a:rPr>
              <a:t> </a:t>
            </a:r>
          </a:p>
          <a:p>
            <a:endParaRPr lang="en-US" dirty="0">
              <a:solidFill>
                <a:srgbClr val="000000"/>
              </a:solidFill>
              <a:latin typeface="verdana" panose="020B0604030504040204" pitchFamily="34" charset="0"/>
            </a:endParaRPr>
          </a:p>
          <a:p>
            <a:endParaRPr lang="en-US" b="1" i="0" dirty="0">
              <a:solidFill>
                <a:srgbClr val="000000"/>
              </a:solidFill>
              <a:effectLst/>
              <a:latin typeface="verdana" panose="020B0604030504040204" pitchFamily="34" charset="0"/>
            </a:endParaRPr>
          </a:p>
          <a:p>
            <a:endParaRPr lang="en-US" b="1" dirty="0">
              <a:solidFill>
                <a:srgbClr val="000000"/>
              </a:solidFill>
              <a:latin typeface="verdana" panose="020B0604030504040204" pitchFamily="34" charset="0"/>
            </a:endParaRPr>
          </a:p>
          <a:p>
            <a:endParaRPr lang="en-US" b="1" i="0" dirty="0">
              <a:solidFill>
                <a:srgbClr val="000000"/>
              </a:solidFill>
              <a:effectLst/>
              <a:latin typeface="verdana" panose="020B0604030504040204" pitchFamily="34" charset="0"/>
            </a:endParaRPr>
          </a:p>
          <a:p>
            <a:endParaRPr lang="en-US" b="1" dirty="0">
              <a:solidFill>
                <a:srgbClr val="000000"/>
              </a:solidFill>
              <a:latin typeface="verdana" panose="020B0604030504040204" pitchFamily="34" charset="0"/>
            </a:endParaRPr>
          </a:p>
          <a:p>
            <a:r>
              <a:rPr lang="en-US" b="1" dirty="0">
                <a:solidFill>
                  <a:srgbClr val="000000"/>
                </a:solidFill>
                <a:latin typeface="verdana" panose="020B0604030504040204" pitchFamily="34" charset="0"/>
              </a:rPr>
              <a:t>             </a:t>
            </a:r>
          </a:p>
          <a:p>
            <a:r>
              <a:rPr lang="en-US" b="1" i="0" dirty="0">
                <a:solidFill>
                  <a:srgbClr val="000000"/>
                </a:solidFill>
                <a:effectLst/>
                <a:latin typeface="verdana" panose="020B0604030504040204" pitchFamily="34" charset="0"/>
              </a:rPr>
              <a:t>           Fig: Position of intermediate code generator</a:t>
            </a:r>
            <a:endParaRPr lang="en-IN" dirty="0"/>
          </a:p>
        </p:txBody>
      </p:sp>
    </p:spTree>
    <p:extLst>
      <p:ext uri="{BB962C8B-B14F-4D97-AF65-F5344CB8AC3E}">
        <p14:creationId xmlns:p14="http://schemas.microsoft.com/office/powerpoint/2010/main" val="18246617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72DAA71-7C07-4FD3-9953-391845088976}"/>
              </a:ext>
            </a:extLst>
          </p:cNvPr>
          <p:cNvSpPr>
            <a:spLocks noGrp="1"/>
          </p:cNvSpPr>
          <p:nvPr>
            <p:ph idx="1"/>
          </p:nvPr>
        </p:nvSpPr>
        <p:spPr>
          <a:xfrm>
            <a:off x="3124940" y="1047565"/>
            <a:ext cx="8228859" cy="5129398"/>
          </a:xfrm>
        </p:spPr>
        <p:txBody>
          <a:bodyPr>
            <a:normAutofit lnSpcReduction="10000"/>
          </a:bodyPr>
          <a:lstStyle/>
          <a:p>
            <a:r>
              <a:rPr lang="en-US" dirty="0"/>
              <a:t>If the compiler directly translates source code into the machine code without generating intermediate code then a full native compiler is required for each new machine.</a:t>
            </a:r>
          </a:p>
          <a:p>
            <a:r>
              <a:rPr lang="en-US" dirty="0"/>
              <a:t>The intermediate code keeps the analysis portion same for all the compilers that's why it doesn't need a full compiler for every unique machine.</a:t>
            </a:r>
          </a:p>
          <a:p>
            <a:r>
              <a:rPr lang="en-US" dirty="0"/>
              <a:t>Intermediate code generator receives input from its predecessor phase and semantic analyzer phase. It takes input in the form of an annotated syntax tree.</a:t>
            </a:r>
          </a:p>
          <a:p>
            <a:r>
              <a:rPr lang="en-US" dirty="0"/>
              <a:t>Using the intermediate code, the second phase of the compiler synthesis phase is changed according to the target machine.</a:t>
            </a:r>
          </a:p>
          <a:p>
            <a:endParaRPr lang="en-IN" dirty="0"/>
          </a:p>
        </p:txBody>
      </p:sp>
    </p:spTree>
    <p:extLst>
      <p:ext uri="{BB962C8B-B14F-4D97-AF65-F5344CB8AC3E}">
        <p14:creationId xmlns:p14="http://schemas.microsoft.com/office/powerpoint/2010/main" val="8495869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3C45CF-0913-46E5-B07F-71802CBECD1D}"/>
              </a:ext>
            </a:extLst>
          </p:cNvPr>
          <p:cNvSpPr>
            <a:spLocks noGrp="1"/>
          </p:cNvSpPr>
          <p:nvPr>
            <p:ph type="title"/>
          </p:nvPr>
        </p:nvSpPr>
        <p:spPr>
          <a:xfrm>
            <a:off x="3320248" y="365125"/>
            <a:ext cx="8033551" cy="1325563"/>
          </a:xfrm>
        </p:spPr>
        <p:txBody>
          <a:bodyPr/>
          <a:lstStyle/>
          <a:p>
            <a:pPr algn="ctr"/>
            <a:r>
              <a:rPr lang="en-IN" b="1" u="sng" dirty="0"/>
              <a:t>Intermediate representation</a:t>
            </a:r>
            <a:br>
              <a:rPr lang="en-IN" dirty="0"/>
            </a:br>
            <a:endParaRPr lang="en-IN" dirty="0"/>
          </a:p>
        </p:txBody>
      </p:sp>
      <p:sp>
        <p:nvSpPr>
          <p:cNvPr id="3" name="Content Placeholder 2">
            <a:extLst>
              <a:ext uri="{FF2B5EF4-FFF2-40B4-BE49-F238E27FC236}">
                <a16:creationId xmlns:a16="http://schemas.microsoft.com/office/drawing/2014/main" id="{788431AC-F587-4F0E-A81E-46AD2DD00853}"/>
              </a:ext>
            </a:extLst>
          </p:cNvPr>
          <p:cNvSpPr>
            <a:spLocks noGrp="1"/>
          </p:cNvSpPr>
          <p:nvPr>
            <p:ph idx="1"/>
          </p:nvPr>
        </p:nvSpPr>
        <p:spPr>
          <a:xfrm>
            <a:off x="3284736" y="1790115"/>
            <a:ext cx="8104573" cy="4351338"/>
          </a:xfrm>
        </p:spPr>
        <p:txBody>
          <a:bodyPr>
            <a:normAutofit fontScale="92500" lnSpcReduction="10000"/>
          </a:bodyPr>
          <a:lstStyle/>
          <a:p>
            <a:pPr marL="0" indent="0">
              <a:buNone/>
            </a:pPr>
            <a:r>
              <a:rPr lang="en-US" dirty="0"/>
              <a:t>Intermediate code can be represented in two ways:</a:t>
            </a:r>
          </a:p>
          <a:p>
            <a:pPr marL="0" indent="0">
              <a:buNone/>
            </a:pPr>
            <a:r>
              <a:rPr lang="en-US" dirty="0"/>
              <a:t>1. High Level intermediate code</a:t>
            </a:r>
          </a:p>
          <a:p>
            <a:pPr marL="0" indent="0">
              <a:buNone/>
            </a:pPr>
            <a:r>
              <a:rPr lang="en-US" dirty="0"/>
              <a:t>High level intermediate code can be represented as source code. To enhance performance of source code, we can easily apply code modification. But to optimize the target machine, it is less preferred.</a:t>
            </a:r>
          </a:p>
          <a:p>
            <a:pPr marL="0" indent="0">
              <a:buNone/>
            </a:pPr>
            <a:endParaRPr lang="en-US" dirty="0"/>
          </a:p>
          <a:p>
            <a:pPr marL="0" indent="0">
              <a:buNone/>
            </a:pPr>
            <a:r>
              <a:rPr lang="en-US" dirty="0"/>
              <a:t>2. Low Level intermediate code</a:t>
            </a:r>
          </a:p>
          <a:p>
            <a:pPr marL="0" indent="0">
              <a:buNone/>
            </a:pPr>
            <a:r>
              <a:rPr lang="en-US" dirty="0"/>
              <a:t>Low level intermediate code is close to the target machine, which makes it suitable for register and memory allocation etc. it is used for machine-dependent optimizations.</a:t>
            </a:r>
          </a:p>
          <a:p>
            <a:pPr marL="0" indent="0">
              <a:buNone/>
            </a:pPr>
            <a:endParaRPr lang="en-IN" dirty="0"/>
          </a:p>
        </p:txBody>
      </p:sp>
    </p:spTree>
    <p:extLst>
      <p:ext uri="{BB962C8B-B14F-4D97-AF65-F5344CB8AC3E}">
        <p14:creationId xmlns:p14="http://schemas.microsoft.com/office/powerpoint/2010/main" val="19893349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42BE1F-E81A-4F79-AAFA-68DEA6814DCC}"/>
              </a:ext>
            </a:extLst>
          </p:cNvPr>
          <p:cNvSpPr>
            <a:spLocks noGrp="1"/>
          </p:cNvSpPr>
          <p:nvPr>
            <p:ph type="title"/>
          </p:nvPr>
        </p:nvSpPr>
        <p:spPr/>
        <p:txBody>
          <a:bodyPr/>
          <a:lstStyle/>
          <a:p>
            <a:pPr algn="ctr"/>
            <a:r>
              <a:rPr lang="en-IN" b="1" u="sng" dirty="0"/>
              <a:t>Postfix Notation</a:t>
            </a:r>
            <a:br>
              <a:rPr lang="en-IN" dirty="0"/>
            </a:br>
            <a:endParaRPr lang="en-IN" dirty="0"/>
          </a:p>
        </p:txBody>
      </p:sp>
      <p:sp>
        <p:nvSpPr>
          <p:cNvPr id="3" name="Content Placeholder 2">
            <a:extLst>
              <a:ext uri="{FF2B5EF4-FFF2-40B4-BE49-F238E27FC236}">
                <a16:creationId xmlns:a16="http://schemas.microsoft.com/office/drawing/2014/main" id="{96AECC84-F183-483D-ADE8-3F9ECF137F06}"/>
              </a:ext>
            </a:extLst>
          </p:cNvPr>
          <p:cNvSpPr>
            <a:spLocks noGrp="1"/>
          </p:cNvSpPr>
          <p:nvPr>
            <p:ph idx="1"/>
          </p:nvPr>
        </p:nvSpPr>
        <p:spPr>
          <a:xfrm>
            <a:off x="2539014" y="1825625"/>
            <a:ext cx="8814786" cy="4351338"/>
          </a:xfrm>
        </p:spPr>
        <p:txBody>
          <a:bodyPr>
            <a:normAutofit fontScale="92500" lnSpcReduction="10000"/>
          </a:bodyPr>
          <a:lstStyle/>
          <a:p>
            <a:r>
              <a:rPr lang="en-US" dirty="0"/>
              <a:t>Postfix notation is the useful form of intermediate code if the given language is expressions.</a:t>
            </a:r>
          </a:p>
          <a:p>
            <a:r>
              <a:rPr lang="en-US" dirty="0"/>
              <a:t>Postfix notation is also called as 'suffix notation' and 'reverse polish'.</a:t>
            </a:r>
          </a:p>
          <a:p>
            <a:r>
              <a:rPr lang="en-US" dirty="0"/>
              <a:t>Postfix notation is a linear representation of a syntax tree.</a:t>
            </a:r>
          </a:p>
          <a:p>
            <a:r>
              <a:rPr lang="en-US" dirty="0"/>
              <a:t>In the postfix notation, any expression can be written unambiguously without parentheses.</a:t>
            </a:r>
          </a:p>
          <a:p>
            <a:r>
              <a:rPr lang="en-US" dirty="0"/>
              <a:t>The ordinary (infix) way of writing the sum of x and y is with operator in the middle: x * y. But in the postfix notation, we place the operator at the right end as </a:t>
            </a:r>
            <a:r>
              <a:rPr lang="en-US" dirty="0" err="1"/>
              <a:t>xy</a:t>
            </a:r>
            <a:r>
              <a:rPr lang="en-US" dirty="0"/>
              <a:t> *.</a:t>
            </a:r>
          </a:p>
          <a:p>
            <a:r>
              <a:rPr lang="en-US" dirty="0"/>
              <a:t>In postfix notation, the operator follows the operand.</a:t>
            </a:r>
          </a:p>
          <a:p>
            <a:endParaRPr lang="en-IN" dirty="0"/>
          </a:p>
        </p:txBody>
      </p:sp>
    </p:spTree>
    <p:extLst>
      <p:ext uri="{BB962C8B-B14F-4D97-AF65-F5344CB8AC3E}">
        <p14:creationId xmlns:p14="http://schemas.microsoft.com/office/powerpoint/2010/main" val="16037972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7594C-138B-472E-8A46-18A48D92169E}"/>
              </a:ext>
            </a:extLst>
          </p:cNvPr>
          <p:cNvSpPr>
            <a:spLocks noGrp="1"/>
          </p:cNvSpPr>
          <p:nvPr>
            <p:ph type="title"/>
          </p:nvPr>
        </p:nvSpPr>
        <p:spPr>
          <a:xfrm>
            <a:off x="4404064" y="641703"/>
            <a:ext cx="6843944" cy="1014598"/>
          </a:xfrm>
        </p:spPr>
        <p:txBody>
          <a:bodyPr>
            <a:normAutofit fontScale="90000"/>
          </a:bodyPr>
          <a:lstStyle/>
          <a:p>
            <a:br>
              <a:rPr lang="en-IN" dirty="0"/>
            </a:br>
            <a:r>
              <a:rPr lang="en-IN" b="1" u="sng" dirty="0"/>
              <a:t>Example</a:t>
            </a:r>
            <a:br>
              <a:rPr lang="en-IN" dirty="0"/>
            </a:br>
            <a:br>
              <a:rPr lang="en-IN" dirty="0"/>
            </a:br>
            <a:r>
              <a:rPr lang="en-IN" sz="3100" b="1" dirty="0"/>
              <a:t>Production</a:t>
            </a:r>
            <a:br>
              <a:rPr lang="en-IN" dirty="0"/>
            </a:br>
            <a:endParaRPr lang="en-IN" dirty="0"/>
          </a:p>
        </p:txBody>
      </p:sp>
      <p:sp>
        <p:nvSpPr>
          <p:cNvPr id="3" name="Content Placeholder 2">
            <a:extLst>
              <a:ext uri="{FF2B5EF4-FFF2-40B4-BE49-F238E27FC236}">
                <a16:creationId xmlns:a16="http://schemas.microsoft.com/office/drawing/2014/main" id="{FBACC01D-D956-4453-B2D9-B1B87EA9D75B}"/>
              </a:ext>
            </a:extLst>
          </p:cNvPr>
          <p:cNvSpPr>
            <a:spLocks noGrp="1"/>
          </p:cNvSpPr>
          <p:nvPr>
            <p:ph idx="1"/>
          </p:nvPr>
        </p:nvSpPr>
        <p:spPr>
          <a:xfrm>
            <a:off x="4404064" y="1825625"/>
            <a:ext cx="6949736" cy="4351338"/>
          </a:xfrm>
        </p:spPr>
        <p:txBody>
          <a:bodyPr/>
          <a:lstStyle/>
          <a:p>
            <a:pPr marL="0" indent="0">
              <a:buNone/>
            </a:pPr>
            <a:r>
              <a:rPr lang="en-IN" dirty="0"/>
              <a:t>E  →  E1 op E2                       </a:t>
            </a:r>
          </a:p>
          <a:p>
            <a:pPr marL="0" indent="0">
              <a:buNone/>
            </a:pPr>
            <a:r>
              <a:rPr lang="en-IN" dirty="0"/>
              <a:t>E  →  (E1)  </a:t>
            </a:r>
          </a:p>
          <a:p>
            <a:pPr marL="0" indent="0">
              <a:buNone/>
            </a:pPr>
            <a:r>
              <a:rPr lang="en-IN" dirty="0"/>
              <a:t>E   →  id  </a:t>
            </a:r>
          </a:p>
          <a:p>
            <a:pPr marL="0" indent="0">
              <a:buNone/>
            </a:pPr>
            <a:endParaRPr lang="en-IN" dirty="0"/>
          </a:p>
          <a:p>
            <a:endParaRPr lang="en-IN" dirty="0"/>
          </a:p>
        </p:txBody>
      </p:sp>
      <p:graphicFrame>
        <p:nvGraphicFramePr>
          <p:cNvPr id="5" name="Table 4">
            <a:extLst>
              <a:ext uri="{FF2B5EF4-FFF2-40B4-BE49-F238E27FC236}">
                <a16:creationId xmlns:a16="http://schemas.microsoft.com/office/drawing/2014/main" id="{1E96E15F-6AA7-4AFF-901F-8EE3A698CDA3}"/>
              </a:ext>
            </a:extLst>
          </p:cNvPr>
          <p:cNvGraphicFramePr>
            <a:graphicFrameLocks noGrp="1"/>
          </p:cNvGraphicFramePr>
          <p:nvPr>
            <p:extLst>
              <p:ext uri="{D42A27DB-BD31-4B8C-83A1-F6EECF244321}">
                <p14:modId xmlns:p14="http://schemas.microsoft.com/office/powerpoint/2010/main" val="3087299183"/>
              </p:ext>
            </p:extLst>
          </p:nvPr>
        </p:nvGraphicFramePr>
        <p:xfrm>
          <a:off x="6096000" y="4036676"/>
          <a:ext cx="5152008" cy="1920240"/>
        </p:xfrm>
        <a:graphic>
          <a:graphicData uri="http://schemas.openxmlformats.org/drawingml/2006/table">
            <a:tbl>
              <a:tblPr/>
              <a:tblGrid>
                <a:gridCol w="2576004">
                  <a:extLst>
                    <a:ext uri="{9D8B030D-6E8A-4147-A177-3AD203B41FA5}">
                      <a16:colId xmlns:a16="http://schemas.microsoft.com/office/drawing/2014/main" val="4145401892"/>
                    </a:ext>
                  </a:extLst>
                </a:gridCol>
                <a:gridCol w="2576004">
                  <a:extLst>
                    <a:ext uri="{9D8B030D-6E8A-4147-A177-3AD203B41FA5}">
                      <a16:colId xmlns:a16="http://schemas.microsoft.com/office/drawing/2014/main" val="1425139445"/>
                    </a:ext>
                  </a:extLst>
                </a:gridCol>
              </a:tblGrid>
              <a:tr h="429087">
                <a:tc>
                  <a:txBody>
                    <a:bodyPr/>
                    <a:lstStyle/>
                    <a:p>
                      <a:pPr algn="l" fontAlgn="t"/>
                      <a:r>
                        <a:rPr lang="en-IN">
                          <a:solidFill>
                            <a:srgbClr val="000000"/>
                          </a:solidFill>
                          <a:effectLst/>
                          <a:latin typeface="times new roman" panose="02020603050405020304" pitchFamily="18" charset="0"/>
                        </a:rPr>
                        <a:t>Semantic Rule</a:t>
                      </a:r>
                    </a:p>
                  </a:txBody>
                  <a:tcPr marT="91440" marB="91440">
                    <a:lnL w="7620" cap="flat" cmpd="sng" algn="ctr">
                      <a:solidFill>
                        <a:srgbClr val="A88CC8"/>
                      </a:solidFill>
                      <a:prstDash val="solid"/>
                      <a:round/>
                      <a:headEnd type="none" w="med" len="med"/>
                      <a:tailEnd type="none" w="med" len="med"/>
                    </a:lnL>
                    <a:lnR w="7620" cap="flat" cmpd="sng" algn="ctr">
                      <a:solidFill>
                        <a:srgbClr val="A88CC8"/>
                      </a:solidFill>
                      <a:prstDash val="solid"/>
                      <a:round/>
                      <a:headEnd type="none" w="med" len="med"/>
                      <a:tailEnd type="none" w="med" len="med"/>
                    </a:lnR>
                    <a:lnT w="7620" cap="flat" cmpd="sng" algn="ctr">
                      <a:solidFill>
                        <a:srgbClr val="A88CC8"/>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tc>
                  <a:txBody>
                    <a:bodyPr/>
                    <a:lstStyle/>
                    <a:p>
                      <a:pPr algn="l" fontAlgn="t"/>
                      <a:r>
                        <a:rPr lang="en-IN">
                          <a:solidFill>
                            <a:srgbClr val="000000"/>
                          </a:solidFill>
                          <a:effectLst/>
                          <a:latin typeface="times new roman" panose="02020603050405020304" pitchFamily="18" charset="0"/>
                        </a:rPr>
                        <a:t>Program fragment</a:t>
                      </a:r>
                    </a:p>
                  </a:txBody>
                  <a:tcPr marT="91440" marB="91440">
                    <a:lnL w="7620" cap="flat" cmpd="sng" algn="ctr">
                      <a:solidFill>
                        <a:srgbClr val="A88CC8"/>
                      </a:solidFill>
                      <a:prstDash val="solid"/>
                      <a:round/>
                      <a:headEnd type="none" w="med" len="med"/>
                      <a:tailEnd type="none" w="med" len="med"/>
                    </a:lnL>
                    <a:lnR w="7620" cap="flat" cmpd="sng" algn="ctr">
                      <a:solidFill>
                        <a:srgbClr val="A88CC8"/>
                      </a:solidFill>
                      <a:prstDash val="solid"/>
                      <a:round/>
                      <a:headEnd type="none" w="med" len="med"/>
                      <a:tailEnd type="none" w="med" len="med"/>
                    </a:lnR>
                    <a:lnT w="7620" cap="flat" cmpd="sng" algn="ctr">
                      <a:solidFill>
                        <a:srgbClr val="A88CC8"/>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668020776"/>
                  </a:ext>
                </a:extLst>
              </a:tr>
              <a:tr h="629328">
                <a:tc>
                  <a:txBody>
                    <a:bodyPr/>
                    <a:lstStyle/>
                    <a:p>
                      <a:pPr algn="l" fontAlgn="t"/>
                      <a:r>
                        <a:rPr lang="it-IT">
                          <a:solidFill>
                            <a:srgbClr val="000000"/>
                          </a:solidFill>
                          <a:effectLst/>
                          <a:latin typeface="verdana" panose="020B0604030504040204" pitchFamily="34" charset="0"/>
                        </a:rPr>
                        <a:t>E.code = E1.code || E2.code || op</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l" fontAlgn="t"/>
                      <a:r>
                        <a:rPr lang="en-IN">
                          <a:solidFill>
                            <a:srgbClr val="000000"/>
                          </a:solidFill>
                          <a:effectLst/>
                          <a:latin typeface="verdana" panose="020B0604030504040204" pitchFamily="34" charset="0"/>
                        </a:rPr>
                        <a:t>print op</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640128408"/>
                  </a:ext>
                </a:extLst>
              </a:tr>
              <a:tr h="371875">
                <a:tc>
                  <a:txBody>
                    <a:bodyPr/>
                    <a:lstStyle/>
                    <a:p>
                      <a:pPr algn="l" fontAlgn="t"/>
                      <a:r>
                        <a:rPr lang="en-IN">
                          <a:solidFill>
                            <a:srgbClr val="000000"/>
                          </a:solidFill>
                          <a:effectLst/>
                          <a:latin typeface="verdana" panose="020B0604030504040204" pitchFamily="34" charset="0"/>
                        </a:rPr>
                        <a:t>E.code = E1.code</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l" fontAlgn="t"/>
                      <a:endParaRPr lang="en-IN">
                        <a:solidFill>
                          <a:srgbClr val="000000"/>
                        </a:solidFill>
                        <a:effectLst/>
                        <a:latin typeface="verdana" panose="020B0604030504040204" pitchFamily="34" charset="0"/>
                      </a:endParaRP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860324252"/>
                  </a:ext>
                </a:extLst>
              </a:tr>
              <a:tr h="371875">
                <a:tc>
                  <a:txBody>
                    <a:bodyPr/>
                    <a:lstStyle/>
                    <a:p>
                      <a:pPr algn="l" fontAlgn="t"/>
                      <a:r>
                        <a:rPr lang="en-IN">
                          <a:solidFill>
                            <a:srgbClr val="000000"/>
                          </a:solidFill>
                          <a:effectLst/>
                          <a:latin typeface="verdana" panose="020B0604030504040204" pitchFamily="34" charset="0"/>
                        </a:rPr>
                        <a:t>E.code = id</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l" fontAlgn="t"/>
                      <a:r>
                        <a:rPr lang="en-IN" dirty="0">
                          <a:solidFill>
                            <a:srgbClr val="000000"/>
                          </a:solidFill>
                          <a:effectLst/>
                          <a:latin typeface="verdana" panose="020B0604030504040204" pitchFamily="34" charset="0"/>
                        </a:rPr>
                        <a:t>print id</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729113038"/>
                  </a:ext>
                </a:extLst>
              </a:tr>
            </a:tbl>
          </a:graphicData>
        </a:graphic>
      </p:graphicFrame>
    </p:spTree>
    <p:extLst>
      <p:ext uri="{BB962C8B-B14F-4D97-AF65-F5344CB8AC3E}">
        <p14:creationId xmlns:p14="http://schemas.microsoft.com/office/powerpoint/2010/main" val="36282158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0208B2-6CB6-4ABA-81D3-20A509940D12}"/>
              </a:ext>
            </a:extLst>
          </p:cNvPr>
          <p:cNvSpPr>
            <a:spLocks noGrp="1"/>
          </p:cNvSpPr>
          <p:nvPr>
            <p:ph type="title"/>
          </p:nvPr>
        </p:nvSpPr>
        <p:spPr/>
        <p:txBody>
          <a:bodyPr/>
          <a:lstStyle/>
          <a:p>
            <a:pPr algn="ctr"/>
            <a:r>
              <a:rPr lang="en-US" b="1" u="sng" dirty="0"/>
              <a:t>Parse tree and Syntax tree</a:t>
            </a:r>
            <a:br>
              <a:rPr lang="en-US" dirty="0"/>
            </a:br>
            <a:endParaRPr lang="en-IN" dirty="0"/>
          </a:p>
        </p:txBody>
      </p:sp>
      <p:sp>
        <p:nvSpPr>
          <p:cNvPr id="3" name="Content Placeholder 2">
            <a:extLst>
              <a:ext uri="{FF2B5EF4-FFF2-40B4-BE49-F238E27FC236}">
                <a16:creationId xmlns:a16="http://schemas.microsoft.com/office/drawing/2014/main" id="{180483C4-329F-4650-ADCD-3FE84C8B7D43}"/>
              </a:ext>
            </a:extLst>
          </p:cNvPr>
          <p:cNvSpPr>
            <a:spLocks noGrp="1"/>
          </p:cNvSpPr>
          <p:nvPr>
            <p:ph idx="1"/>
          </p:nvPr>
        </p:nvSpPr>
        <p:spPr>
          <a:xfrm>
            <a:off x="3107184" y="1135351"/>
            <a:ext cx="8246616" cy="5041612"/>
          </a:xfrm>
        </p:spPr>
        <p:txBody>
          <a:bodyPr/>
          <a:lstStyle/>
          <a:p>
            <a:pPr marL="0" indent="0">
              <a:buNone/>
            </a:pPr>
            <a:r>
              <a:rPr lang="en-US" dirty="0"/>
              <a:t>When you create a parse tree then it contains more details than actually needed. So, it is very difficult to compiler to parse the parse tree. Take the following parse tree as an example:</a:t>
            </a:r>
          </a:p>
          <a:p>
            <a:pPr marL="0" indent="0">
              <a:buNone/>
            </a:pPr>
            <a:r>
              <a:rPr lang="en-US" dirty="0"/>
              <a:t>                                       </a:t>
            </a:r>
            <a:br>
              <a:rPr lang="en-US" dirty="0"/>
            </a:br>
            <a:endParaRPr lang="en-IN" dirty="0"/>
          </a:p>
        </p:txBody>
      </p:sp>
      <p:pic>
        <p:nvPicPr>
          <p:cNvPr id="8196" name="Picture 4" descr="Parse tree and Syntax tree">
            <a:extLst>
              <a:ext uri="{FF2B5EF4-FFF2-40B4-BE49-F238E27FC236}">
                <a16:creationId xmlns:a16="http://schemas.microsoft.com/office/drawing/2014/main" id="{8AE1A376-2152-4006-BD06-C5675E33630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80373" y="3089429"/>
            <a:ext cx="4456589" cy="27787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251965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5205138-EF40-4D83-B403-653D6A31A593}"/>
              </a:ext>
            </a:extLst>
          </p:cNvPr>
          <p:cNvSpPr>
            <a:spLocks noGrp="1"/>
          </p:cNvSpPr>
          <p:nvPr>
            <p:ph idx="1"/>
          </p:nvPr>
        </p:nvSpPr>
        <p:spPr>
          <a:xfrm>
            <a:off x="2911876" y="1322773"/>
            <a:ext cx="8441924" cy="4854190"/>
          </a:xfrm>
        </p:spPr>
        <p:txBody>
          <a:bodyPr/>
          <a:lstStyle/>
          <a:p>
            <a:r>
              <a:rPr lang="en-US" dirty="0"/>
              <a:t>In the parse tree, most of the leaf nodes are single child to their parent nodes.</a:t>
            </a:r>
          </a:p>
          <a:p>
            <a:r>
              <a:rPr lang="en-US" dirty="0"/>
              <a:t>In the syntax tree, we can eliminate this extra information.</a:t>
            </a:r>
          </a:p>
          <a:p>
            <a:r>
              <a:rPr lang="en-US" dirty="0"/>
              <a:t>Syntax tree is a variant of parse tree. In the syntax tree, interior nodes are operators and leaves are operands.</a:t>
            </a:r>
          </a:p>
          <a:p>
            <a:r>
              <a:rPr lang="en-US" dirty="0"/>
              <a:t>Syntax tree is usually used when represent a program in a tree structure.</a:t>
            </a:r>
          </a:p>
          <a:p>
            <a:pPr marL="0" indent="0">
              <a:buNone/>
            </a:pPr>
            <a:endParaRPr lang="en-IN" dirty="0"/>
          </a:p>
        </p:txBody>
      </p:sp>
    </p:spTree>
    <p:extLst>
      <p:ext uri="{BB962C8B-B14F-4D97-AF65-F5344CB8AC3E}">
        <p14:creationId xmlns:p14="http://schemas.microsoft.com/office/powerpoint/2010/main" val="3453234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8F7713-CEDC-4CCE-94F6-BF08C4B161A3}"/>
              </a:ext>
            </a:extLst>
          </p:cNvPr>
          <p:cNvSpPr>
            <a:spLocks noGrp="1"/>
          </p:cNvSpPr>
          <p:nvPr>
            <p:ph type="title"/>
          </p:nvPr>
        </p:nvSpPr>
        <p:spPr>
          <a:xfrm>
            <a:off x="3426780" y="1065320"/>
            <a:ext cx="7927019" cy="1899822"/>
          </a:xfrm>
        </p:spPr>
        <p:txBody>
          <a:bodyPr>
            <a:normAutofit/>
          </a:bodyPr>
          <a:lstStyle/>
          <a:p>
            <a:r>
              <a:rPr lang="en-US" sz="2400" dirty="0"/>
              <a:t>A sentence </a:t>
            </a:r>
            <a:r>
              <a:rPr lang="en-US" sz="2400" b="1" dirty="0"/>
              <a:t>id + id * id</a:t>
            </a:r>
            <a:r>
              <a:rPr lang="en-US" sz="2400" dirty="0"/>
              <a:t> would have the following syntax tree:</a:t>
            </a:r>
            <a:br>
              <a:rPr lang="en-US" sz="2400" dirty="0"/>
            </a:br>
            <a:br>
              <a:rPr lang="en-US" dirty="0"/>
            </a:br>
            <a:endParaRPr lang="en-IN" dirty="0"/>
          </a:p>
        </p:txBody>
      </p:sp>
      <p:pic>
        <p:nvPicPr>
          <p:cNvPr id="9218" name="Picture 2" descr="Parse tree and Syntax tree 1">
            <a:extLst>
              <a:ext uri="{FF2B5EF4-FFF2-40B4-BE49-F238E27FC236}">
                <a16:creationId xmlns:a16="http://schemas.microsoft.com/office/drawing/2014/main" id="{2007789A-F8E9-4900-B3A8-F9ED2067379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861787" y="1677879"/>
            <a:ext cx="1944210" cy="2121763"/>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C453A89D-46C4-4A60-A230-DEBD9367CB68}"/>
              </a:ext>
            </a:extLst>
          </p:cNvPr>
          <p:cNvSpPr/>
          <p:nvPr/>
        </p:nvSpPr>
        <p:spPr>
          <a:xfrm>
            <a:off x="2938509" y="2967335"/>
            <a:ext cx="6205491" cy="1754326"/>
          </a:xfrm>
          <a:prstGeom prst="rect">
            <a:avLst/>
          </a:prstGeom>
        </p:spPr>
        <p:txBody>
          <a:bodyPr wrap="square">
            <a:spAutoFit/>
          </a:bodyPr>
          <a:lstStyle/>
          <a:p>
            <a:endParaRPr lang="en-US" b="0" i="0" dirty="0">
              <a:solidFill>
                <a:srgbClr val="000000"/>
              </a:solidFill>
              <a:effectLst/>
              <a:latin typeface="verdana" panose="020B0604030504040204" pitchFamily="34" charset="0"/>
            </a:endParaRPr>
          </a:p>
          <a:p>
            <a:endParaRPr lang="en-US" dirty="0">
              <a:solidFill>
                <a:srgbClr val="000000"/>
              </a:solidFill>
              <a:latin typeface="verdana" panose="020B0604030504040204" pitchFamily="34" charset="0"/>
            </a:endParaRPr>
          </a:p>
          <a:p>
            <a:endParaRPr lang="en-US" b="0" i="0" dirty="0">
              <a:solidFill>
                <a:srgbClr val="000000"/>
              </a:solidFill>
              <a:effectLst/>
              <a:latin typeface="verdana" panose="020B0604030504040204" pitchFamily="34" charset="0"/>
            </a:endParaRPr>
          </a:p>
          <a:p>
            <a:r>
              <a:rPr lang="en-US" dirty="0">
                <a:solidFill>
                  <a:srgbClr val="000000"/>
                </a:solidFill>
                <a:latin typeface="verdana" panose="020B0604030504040204" pitchFamily="34" charset="0"/>
              </a:rPr>
              <a:t>     </a:t>
            </a:r>
            <a:r>
              <a:rPr lang="en-US" b="0" i="0" dirty="0">
                <a:solidFill>
                  <a:srgbClr val="000000"/>
                </a:solidFill>
                <a:effectLst/>
                <a:latin typeface="verdana" panose="020B0604030504040204" pitchFamily="34" charset="0"/>
              </a:rPr>
              <a:t>Abstract syntax tree can be represented as:</a:t>
            </a:r>
          </a:p>
          <a:p>
            <a:br>
              <a:rPr lang="en-US" b="0" i="0" dirty="0">
                <a:solidFill>
                  <a:srgbClr val="000000"/>
                </a:solidFill>
                <a:effectLst/>
                <a:latin typeface="verdana" panose="020B0604030504040204" pitchFamily="34" charset="0"/>
              </a:rPr>
            </a:br>
            <a:r>
              <a:rPr lang="en-US" b="0" i="0" dirty="0">
                <a:solidFill>
                  <a:srgbClr val="000000"/>
                </a:solidFill>
                <a:effectLst/>
                <a:latin typeface="verdana" panose="020B0604030504040204" pitchFamily="34" charset="0"/>
              </a:rPr>
              <a:t>     </a:t>
            </a:r>
            <a:endParaRPr lang="en-IN" dirty="0"/>
          </a:p>
        </p:txBody>
      </p:sp>
      <p:pic>
        <p:nvPicPr>
          <p:cNvPr id="9220" name="Picture 4" descr="Parse tree and Syntax tree 2">
            <a:extLst>
              <a:ext uri="{FF2B5EF4-FFF2-40B4-BE49-F238E27FC236}">
                <a16:creationId xmlns:a16="http://schemas.microsoft.com/office/drawing/2014/main" id="{37BD1C1F-86AD-4009-9E08-6479B375A69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48163" y="4412202"/>
            <a:ext cx="3495675" cy="18820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83494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A2A0675-B4B5-42A3-A2E1-636E6845B194}"/>
              </a:ext>
            </a:extLst>
          </p:cNvPr>
          <p:cNvSpPr>
            <a:spLocks noGrp="1"/>
          </p:cNvSpPr>
          <p:nvPr>
            <p:ph idx="1"/>
          </p:nvPr>
        </p:nvSpPr>
        <p:spPr>
          <a:xfrm>
            <a:off x="3009530" y="1074198"/>
            <a:ext cx="8344270" cy="5102765"/>
          </a:xfrm>
        </p:spPr>
        <p:txBody>
          <a:bodyPr/>
          <a:lstStyle/>
          <a:p>
            <a:r>
              <a:rPr lang="en-US" dirty="0"/>
              <a:t>Abstract syntax trees are important data structures in a compiler. It contains the least unnecessary information.</a:t>
            </a:r>
          </a:p>
          <a:p>
            <a:r>
              <a:rPr lang="en-US" dirty="0"/>
              <a:t>Abstract syntax trees are more compact than a parse tree and can be easily used by a compiler.</a:t>
            </a:r>
          </a:p>
          <a:p>
            <a:endParaRPr lang="en-IN" dirty="0"/>
          </a:p>
        </p:txBody>
      </p:sp>
    </p:spTree>
    <p:extLst>
      <p:ext uri="{BB962C8B-B14F-4D97-AF65-F5344CB8AC3E}">
        <p14:creationId xmlns:p14="http://schemas.microsoft.com/office/powerpoint/2010/main" val="12658003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589142-9BF3-4656-963F-51D0DD1A40DE}"/>
              </a:ext>
            </a:extLst>
          </p:cNvPr>
          <p:cNvSpPr>
            <a:spLocks noGrp="1"/>
          </p:cNvSpPr>
          <p:nvPr>
            <p:ph type="title"/>
          </p:nvPr>
        </p:nvSpPr>
        <p:spPr>
          <a:xfrm>
            <a:off x="4607510" y="681037"/>
            <a:ext cx="6746289" cy="1009651"/>
          </a:xfrm>
        </p:spPr>
        <p:txBody>
          <a:bodyPr>
            <a:normAutofit fontScale="90000"/>
          </a:bodyPr>
          <a:lstStyle/>
          <a:p>
            <a:r>
              <a:rPr lang="en-IN" b="1" u="sng" dirty="0"/>
              <a:t>Three address code</a:t>
            </a:r>
            <a:br>
              <a:rPr lang="en-IN" b="1" u="sng" dirty="0"/>
            </a:br>
            <a:endParaRPr lang="en-IN" b="1" u="sng" dirty="0"/>
          </a:p>
        </p:txBody>
      </p:sp>
      <p:sp>
        <p:nvSpPr>
          <p:cNvPr id="3" name="Content Placeholder 2">
            <a:extLst>
              <a:ext uri="{FF2B5EF4-FFF2-40B4-BE49-F238E27FC236}">
                <a16:creationId xmlns:a16="http://schemas.microsoft.com/office/drawing/2014/main" id="{E09764D5-EF26-4F32-AA7C-15E72CF80A88}"/>
              </a:ext>
            </a:extLst>
          </p:cNvPr>
          <p:cNvSpPr>
            <a:spLocks noGrp="1"/>
          </p:cNvSpPr>
          <p:nvPr>
            <p:ph idx="1"/>
          </p:nvPr>
        </p:nvSpPr>
        <p:spPr>
          <a:xfrm>
            <a:off x="3329126" y="1825625"/>
            <a:ext cx="8024674" cy="4351338"/>
          </a:xfrm>
        </p:spPr>
        <p:txBody>
          <a:bodyPr/>
          <a:lstStyle/>
          <a:p>
            <a:r>
              <a:rPr lang="en-US" dirty="0"/>
              <a:t>Three-address code is an intermediate code. It is used by the optimizing compilers.</a:t>
            </a:r>
          </a:p>
          <a:p>
            <a:r>
              <a:rPr lang="en-US" dirty="0"/>
              <a:t>In three-address code, the given expression is broken down into several separate instructions. These instructions can easily translate into assembly language.</a:t>
            </a:r>
          </a:p>
          <a:p>
            <a:r>
              <a:rPr lang="en-US" dirty="0"/>
              <a:t>Each Three address code instruction has at most three operands. It is a combination of assignment and a binary operator.</a:t>
            </a:r>
          </a:p>
          <a:p>
            <a:endParaRPr lang="en-IN" dirty="0"/>
          </a:p>
        </p:txBody>
      </p:sp>
    </p:spTree>
    <p:extLst>
      <p:ext uri="{BB962C8B-B14F-4D97-AF65-F5344CB8AC3E}">
        <p14:creationId xmlns:p14="http://schemas.microsoft.com/office/powerpoint/2010/main" val="35625976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D63CBE-F975-4E8B-A84D-032514CA75D9}"/>
              </a:ext>
            </a:extLst>
          </p:cNvPr>
          <p:cNvSpPr>
            <a:spLocks noGrp="1"/>
          </p:cNvSpPr>
          <p:nvPr>
            <p:ph type="title"/>
          </p:nvPr>
        </p:nvSpPr>
        <p:spPr>
          <a:xfrm rot="10800000" flipV="1">
            <a:off x="2601157" y="3071674"/>
            <a:ext cx="8752643" cy="1411549"/>
          </a:xfrm>
        </p:spPr>
        <p:txBody>
          <a:bodyPr>
            <a:noAutofit/>
          </a:bodyPr>
          <a:lstStyle/>
          <a:p>
            <a:r>
              <a:rPr lang="en-US" sz="2800" dirty="0"/>
              <a:t>In syntax directed translation, along with the grammar we associate some informal notations and these notations are called as semantic rules.</a:t>
            </a:r>
            <a:br>
              <a:rPr lang="en-US" sz="2800" dirty="0"/>
            </a:br>
            <a:r>
              <a:rPr lang="en-US" sz="2800" dirty="0"/>
              <a:t>So we can say that</a:t>
            </a:r>
            <a:br>
              <a:rPr lang="en-US" sz="2800" dirty="0"/>
            </a:br>
            <a:r>
              <a:rPr lang="en-US" sz="2800" dirty="0"/>
              <a:t>Grammar + semantic rule = SDT (syntax directed translation)  </a:t>
            </a:r>
            <a:br>
              <a:rPr lang="en-US" sz="2800" dirty="0"/>
            </a:br>
            <a:endParaRPr lang="en-IN" sz="2800" dirty="0"/>
          </a:p>
        </p:txBody>
      </p:sp>
    </p:spTree>
    <p:extLst>
      <p:ext uri="{BB962C8B-B14F-4D97-AF65-F5344CB8AC3E}">
        <p14:creationId xmlns:p14="http://schemas.microsoft.com/office/powerpoint/2010/main" val="29498474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34AD9F-71F8-47E3-8476-CCAC844C6A80}"/>
              </a:ext>
            </a:extLst>
          </p:cNvPr>
          <p:cNvSpPr>
            <a:spLocks noGrp="1"/>
          </p:cNvSpPr>
          <p:nvPr>
            <p:ph type="title"/>
          </p:nvPr>
        </p:nvSpPr>
        <p:spPr>
          <a:xfrm>
            <a:off x="4160520" y="365125"/>
            <a:ext cx="7193280" cy="1325563"/>
          </a:xfrm>
        </p:spPr>
        <p:txBody>
          <a:bodyPr>
            <a:normAutofit fontScale="90000"/>
          </a:bodyPr>
          <a:lstStyle/>
          <a:p>
            <a:br>
              <a:rPr lang="en-IN" dirty="0"/>
            </a:br>
            <a:br>
              <a:rPr lang="en-IN" dirty="0"/>
            </a:br>
            <a:br>
              <a:rPr lang="en-IN" dirty="0"/>
            </a:br>
            <a:br>
              <a:rPr lang="en-IN" dirty="0"/>
            </a:br>
            <a:r>
              <a:rPr lang="en-IN" b="1" u="sng" dirty="0"/>
              <a:t>Example</a:t>
            </a:r>
            <a:br>
              <a:rPr lang="en-IN" dirty="0"/>
            </a:br>
            <a:r>
              <a:rPr lang="en-IN" sz="3100" dirty="0"/>
              <a:t>Given Ex pression: </a:t>
            </a:r>
            <a:r>
              <a:rPr lang="pt-BR" sz="3100" dirty="0"/>
              <a:t>a := (-c * b) + (-c * d)  </a:t>
            </a:r>
            <a:br>
              <a:rPr lang="pt-BR" sz="3100" dirty="0"/>
            </a:br>
            <a:r>
              <a:rPr lang="en-US" sz="3100" dirty="0"/>
              <a:t>Three-address code is as follows: </a:t>
            </a:r>
            <a:br>
              <a:rPr lang="en-US" dirty="0"/>
            </a:br>
            <a:endParaRPr lang="en-IN" dirty="0"/>
          </a:p>
        </p:txBody>
      </p:sp>
      <p:sp>
        <p:nvSpPr>
          <p:cNvPr id="4" name="Rectangle 1">
            <a:extLst>
              <a:ext uri="{FF2B5EF4-FFF2-40B4-BE49-F238E27FC236}">
                <a16:creationId xmlns:a16="http://schemas.microsoft.com/office/drawing/2014/main" id="{F2D673F6-6A7B-4299-84CB-B07891D05BF5}"/>
              </a:ext>
            </a:extLst>
          </p:cNvPr>
          <p:cNvSpPr>
            <a:spLocks noGrp="1" noChangeArrowheads="1"/>
          </p:cNvSpPr>
          <p:nvPr>
            <p:ph idx="1"/>
          </p:nvPr>
        </p:nvSpPr>
        <p:spPr bwMode="auto">
          <a:xfrm>
            <a:off x="7278624" y="2756483"/>
            <a:ext cx="3675888" cy="264942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3480" tIns="31740" rIns="91440" bIns="3174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Arial Unicode MS"/>
              </a:rPr>
              <a:t>t</a:t>
            </a:r>
            <a:r>
              <a:rPr kumimoji="0" lang="en-US" altLang="en-US" b="0" i="0" u="none" strike="noStrike" cap="none" normalizeH="0" baseline="-30000" dirty="0">
                <a:ln>
                  <a:noFill/>
                </a:ln>
                <a:solidFill>
                  <a:srgbClr val="000000"/>
                </a:solidFill>
                <a:effectLst/>
                <a:latin typeface="Arial Unicode MS"/>
              </a:rPr>
              <a:t>1</a:t>
            </a:r>
            <a:r>
              <a:rPr kumimoji="0" lang="en-US" altLang="en-US" b="0" i="0" u="none" strike="noStrike" cap="none" normalizeH="0" baseline="0" dirty="0">
                <a:ln>
                  <a:noFill/>
                </a:ln>
                <a:solidFill>
                  <a:srgbClr val="000000"/>
                </a:solidFill>
                <a:effectLst/>
                <a:latin typeface="Arial Unicode MS"/>
              </a:rPr>
              <a:t> := -c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Arial Unicode MS"/>
              </a:rPr>
              <a:t>t</a:t>
            </a:r>
            <a:r>
              <a:rPr kumimoji="0" lang="en-US" altLang="en-US" b="0" i="0" u="none" strike="noStrike" cap="none" normalizeH="0" baseline="-30000" dirty="0">
                <a:ln>
                  <a:noFill/>
                </a:ln>
                <a:solidFill>
                  <a:srgbClr val="000000"/>
                </a:solidFill>
                <a:effectLst/>
                <a:latin typeface="Arial Unicode MS"/>
              </a:rPr>
              <a:t>2</a:t>
            </a:r>
            <a:r>
              <a:rPr kumimoji="0" lang="en-US" altLang="en-US" b="0" i="0" u="none" strike="noStrike" cap="none" normalizeH="0" baseline="0" dirty="0">
                <a:ln>
                  <a:noFill/>
                </a:ln>
                <a:solidFill>
                  <a:srgbClr val="000000"/>
                </a:solidFill>
                <a:effectLst/>
                <a:latin typeface="Arial Unicode MS"/>
              </a:rPr>
              <a:t> := b*t</a:t>
            </a:r>
            <a:r>
              <a:rPr kumimoji="0" lang="en-US" altLang="en-US" b="0" i="0" u="none" strike="noStrike" cap="none" normalizeH="0" baseline="-30000" dirty="0">
                <a:ln>
                  <a:noFill/>
                </a:ln>
                <a:solidFill>
                  <a:srgbClr val="000000"/>
                </a:solidFill>
                <a:effectLst/>
                <a:latin typeface="Arial Unicode MS"/>
              </a:rPr>
              <a:t>1</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Arial Unicode MS"/>
              </a:rPr>
              <a:t>t</a:t>
            </a:r>
            <a:r>
              <a:rPr kumimoji="0" lang="en-US" altLang="en-US" b="0" i="0" u="none" strike="noStrike" cap="none" normalizeH="0" baseline="-30000" dirty="0">
                <a:ln>
                  <a:noFill/>
                </a:ln>
                <a:solidFill>
                  <a:srgbClr val="000000"/>
                </a:solidFill>
                <a:effectLst/>
                <a:latin typeface="Arial Unicode MS"/>
              </a:rPr>
              <a:t>3</a:t>
            </a:r>
            <a:r>
              <a:rPr kumimoji="0" lang="en-US" altLang="en-US" b="0" i="0" u="none" strike="noStrike" cap="none" normalizeH="0" baseline="0" dirty="0">
                <a:ln>
                  <a:noFill/>
                </a:ln>
                <a:solidFill>
                  <a:srgbClr val="000000"/>
                </a:solidFill>
                <a:effectLst/>
                <a:latin typeface="Arial Unicode MS"/>
              </a:rPr>
              <a:t> := -c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Arial Unicode MS"/>
              </a:rPr>
              <a:t>t</a:t>
            </a:r>
            <a:r>
              <a:rPr kumimoji="0" lang="en-US" altLang="en-US" b="0" i="0" u="none" strike="noStrike" cap="none" normalizeH="0" baseline="-30000" dirty="0">
                <a:ln>
                  <a:noFill/>
                </a:ln>
                <a:solidFill>
                  <a:srgbClr val="000000"/>
                </a:solidFill>
                <a:effectLst/>
                <a:latin typeface="Arial Unicode MS"/>
              </a:rPr>
              <a:t>4</a:t>
            </a:r>
            <a:r>
              <a:rPr kumimoji="0" lang="en-US" altLang="en-US" b="0" i="0" u="none" strike="noStrike" cap="none" normalizeH="0" baseline="0" dirty="0">
                <a:ln>
                  <a:noFill/>
                </a:ln>
                <a:solidFill>
                  <a:srgbClr val="000000"/>
                </a:solidFill>
                <a:effectLst/>
                <a:latin typeface="Arial Unicode MS"/>
              </a:rPr>
              <a:t> := d * t</a:t>
            </a:r>
            <a:r>
              <a:rPr kumimoji="0" lang="en-US" altLang="en-US" b="0" i="0" u="none" strike="noStrike" cap="none" normalizeH="0" baseline="-30000" dirty="0">
                <a:ln>
                  <a:noFill/>
                </a:ln>
                <a:solidFill>
                  <a:srgbClr val="000000"/>
                </a:solidFill>
                <a:effectLst/>
                <a:latin typeface="Arial Unicode MS"/>
              </a:rPr>
              <a:t>3</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Arial Unicode MS"/>
              </a:rPr>
              <a:t>t</a:t>
            </a:r>
            <a:r>
              <a:rPr kumimoji="0" lang="en-US" altLang="en-US" b="0" i="0" u="none" strike="noStrike" cap="none" normalizeH="0" baseline="-30000" dirty="0">
                <a:ln>
                  <a:noFill/>
                </a:ln>
                <a:solidFill>
                  <a:srgbClr val="000000"/>
                </a:solidFill>
                <a:effectLst/>
                <a:latin typeface="Arial Unicode MS"/>
              </a:rPr>
              <a:t>5</a:t>
            </a:r>
            <a:r>
              <a:rPr kumimoji="0" lang="en-US" altLang="en-US" b="0" i="0" u="none" strike="noStrike" cap="none" normalizeH="0" baseline="0" dirty="0">
                <a:ln>
                  <a:noFill/>
                </a:ln>
                <a:solidFill>
                  <a:srgbClr val="000000"/>
                </a:solidFill>
                <a:effectLst/>
                <a:latin typeface="Arial Unicode MS"/>
              </a:rPr>
              <a:t> := t</a:t>
            </a:r>
            <a:r>
              <a:rPr kumimoji="0" lang="en-US" altLang="en-US" b="0" i="0" u="none" strike="noStrike" cap="none" normalizeH="0" baseline="-30000" dirty="0">
                <a:ln>
                  <a:noFill/>
                </a:ln>
                <a:solidFill>
                  <a:srgbClr val="000000"/>
                </a:solidFill>
                <a:effectLst/>
                <a:latin typeface="Arial Unicode MS"/>
              </a:rPr>
              <a:t>2</a:t>
            </a:r>
            <a:r>
              <a:rPr kumimoji="0" lang="en-US" altLang="en-US" b="0" i="0" u="none" strike="noStrike" cap="none" normalizeH="0" baseline="0" dirty="0">
                <a:ln>
                  <a:noFill/>
                </a:ln>
                <a:solidFill>
                  <a:srgbClr val="000000"/>
                </a:solidFill>
                <a:effectLst/>
                <a:latin typeface="Arial Unicode MS"/>
              </a:rPr>
              <a:t> + t</a:t>
            </a:r>
            <a:r>
              <a:rPr kumimoji="0" lang="en-US" altLang="en-US" b="0" i="0" u="none" strike="noStrike" cap="none" normalizeH="0" baseline="-30000" dirty="0">
                <a:ln>
                  <a:noFill/>
                </a:ln>
                <a:solidFill>
                  <a:srgbClr val="000000"/>
                </a:solidFill>
                <a:effectLst/>
                <a:latin typeface="Arial Unicode MS"/>
              </a:rPr>
              <a:t>4</a:t>
            </a:r>
            <a:r>
              <a:rPr kumimoji="0" lang="en-US" altLang="en-US" b="0" i="0" u="none" strike="noStrike" cap="none" normalizeH="0" baseline="0" dirty="0">
                <a:ln>
                  <a:noFill/>
                </a:ln>
                <a:solidFill>
                  <a:srgbClr val="000000"/>
                </a:solidFill>
                <a:effectLst/>
                <a:latin typeface="Arial Unicode MS"/>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Arial Unicode MS"/>
              </a:rPr>
              <a:t>a := t</a:t>
            </a:r>
            <a:r>
              <a:rPr kumimoji="0" lang="en-US" altLang="en-US" b="0" i="0" u="none" strike="noStrike" cap="none" normalizeH="0" baseline="-30000" dirty="0">
                <a:ln>
                  <a:noFill/>
                </a:ln>
                <a:solidFill>
                  <a:srgbClr val="000000"/>
                </a:solidFill>
                <a:effectLst/>
                <a:latin typeface="Arial Unicode MS"/>
              </a:rPr>
              <a:t>5</a:t>
            </a: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250483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CC6EC6-C8B6-4180-92A9-42C413C589FB}"/>
              </a:ext>
            </a:extLst>
          </p:cNvPr>
          <p:cNvSpPr>
            <a:spLocks noGrp="1"/>
          </p:cNvSpPr>
          <p:nvPr>
            <p:ph type="title"/>
          </p:nvPr>
        </p:nvSpPr>
        <p:spPr>
          <a:xfrm>
            <a:off x="3329126" y="1127464"/>
            <a:ext cx="8024674" cy="563224"/>
          </a:xfrm>
        </p:spPr>
        <p:txBody>
          <a:bodyPr>
            <a:normAutofit/>
          </a:bodyPr>
          <a:lstStyle/>
          <a:p>
            <a:r>
              <a:rPr lang="en-US" sz="2800" b="1" dirty="0"/>
              <a:t>t</a:t>
            </a:r>
            <a:r>
              <a:rPr lang="en-US" sz="2800" dirty="0"/>
              <a:t> is used as registers in the target program.</a:t>
            </a:r>
            <a:endParaRPr lang="en-IN" sz="2800" dirty="0"/>
          </a:p>
        </p:txBody>
      </p:sp>
      <p:sp>
        <p:nvSpPr>
          <p:cNvPr id="3" name="Content Placeholder 2">
            <a:extLst>
              <a:ext uri="{FF2B5EF4-FFF2-40B4-BE49-F238E27FC236}">
                <a16:creationId xmlns:a16="http://schemas.microsoft.com/office/drawing/2014/main" id="{2C3CE030-9A82-495F-8B5A-24663348AC01}"/>
              </a:ext>
            </a:extLst>
          </p:cNvPr>
          <p:cNvSpPr>
            <a:spLocks noGrp="1"/>
          </p:cNvSpPr>
          <p:nvPr>
            <p:ph idx="1"/>
          </p:nvPr>
        </p:nvSpPr>
        <p:spPr>
          <a:xfrm>
            <a:off x="3000652" y="1825625"/>
            <a:ext cx="8353148" cy="4351338"/>
          </a:xfrm>
        </p:spPr>
        <p:txBody>
          <a:bodyPr/>
          <a:lstStyle/>
          <a:p>
            <a:r>
              <a:rPr lang="en-US" dirty="0"/>
              <a:t>The three address code can be represented in two forms: </a:t>
            </a:r>
            <a:r>
              <a:rPr lang="en-US" b="1" dirty="0"/>
              <a:t>quadruples</a:t>
            </a:r>
            <a:r>
              <a:rPr lang="en-US" dirty="0"/>
              <a:t> and </a:t>
            </a:r>
            <a:r>
              <a:rPr lang="en-US" b="1" dirty="0"/>
              <a:t>triples</a:t>
            </a:r>
            <a:r>
              <a:rPr lang="en-US" dirty="0"/>
              <a:t>.</a:t>
            </a:r>
          </a:p>
          <a:p>
            <a:pPr marL="0" indent="0">
              <a:buNone/>
            </a:pPr>
            <a:r>
              <a:rPr lang="en-US" u="sng" dirty="0"/>
              <a:t>Quadruples</a:t>
            </a:r>
          </a:p>
          <a:p>
            <a:pPr marL="0" indent="0">
              <a:buNone/>
            </a:pPr>
            <a:r>
              <a:rPr lang="en-US" dirty="0"/>
              <a:t>The quadruples have four fields to implement the three address code. The field of quadruples contains the name of the operator, the first source operand, the second source operand and the result respectively.</a:t>
            </a:r>
          </a:p>
          <a:p>
            <a:endParaRPr lang="en-IN" dirty="0"/>
          </a:p>
        </p:txBody>
      </p:sp>
    </p:spTree>
    <p:extLst>
      <p:ext uri="{BB962C8B-B14F-4D97-AF65-F5344CB8AC3E}">
        <p14:creationId xmlns:p14="http://schemas.microsoft.com/office/powerpoint/2010/main" val="26819772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C09B6F6-E9A4-4E1D-8C59-978E6FE6B79D}"/>
              </a:ext>
            </a:extLst>
          </p:cNvPr>
          <p:cNvSpPr>
            <a:spLocks noGrp="1"/>
          </p:cNvSpPr>
          <p:nvPr>
            <p:ph idx="1"/>
          </p:nvPr>
        </p:nvSpPr>
        <p:spPr/>
        <p:txBody>
          <a:bodyPr/>
          <a:lstStyle/>
          <a:p>
            <a:pPr marL="0" indent="0">
              <a:buNone/>
            </a:pPr>
            <a:endParaRPr lang="en-IN" b="1" dirty="0"/>
          </a:p>
          <a:p>
            <a:pPr marL="0" indent="0">
              <a:buNone/>
            </a:pPr>
            <a:endParaRPr lang="en-IN" b="1" dirty="0"/>
          </a:p>
          <a:p>
            <a:pPr marL="0" indent="0">
              <a:buNone/>
            </a:pPr>
            <a:r>
              <a:rPr lang="en-IN" b="1" dirty="0"/>
              <a:t>                                          </a:t>
            </a:r>
          </a:p>
          <a:p>
            <a:pPr marL="0" indent="0">
              <a:buNone/>
            </a:pPr>
            <a:endParaRPr lang="en-IN" b="1" dirty="0"/>
          </a:p>
          <a:p>
            <a:pPr marL="0" indent="0">
              <a:buNone/>
            </a:pPr>
            <a:endParaRPr lang="en-IN" b="1" dirty="0"/>
          </a:p>
          <a:p>
            <a:pPr marL="0" indent="0">
              <a:buNone/>
            </a:pPr>
            <a:endParaRPr lang="en-IN" b="1" dirty="0"/>
          </a:p>
          <a:p>
            <a:pPr marL="0" indent="0">
              <a:buNone/>
            </a:pPr>
            <a:r>
              <a:rPr lang="en-IN" b="1" dirty="0"/>
              <a:t>                                             Fig: Quadruples field</a:t>
            </a:r>
          </a:p>
          <a:p>
            <a:pPr marL="0" indent="0">
              <a:buNone/>
            </a:pPr>
            <a:endParaRPr lang="en-IN" dirty="0"/>
          </a:p>
        </p:txBody>
      </p:sp>
      <p:pic>
        <p:nvPicPr>
          <p:cNvPr id="12290" name="Picture 2" descr="Quadruples">
            <a:extLst>
              <a:ext uri="{FF2B5EF4-FFF2-40B4-BE49-F238E27FC236}">
                <a16:creationId xmlns:a16="http://schemas.microsoft.com/office/drawing/2014/main" id="{E5CC6441-61AF-46CB-BA48-D3E956CEE60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16388" y="1911096"/>
            <a:ext cx="2817684" cy="24505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277490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340013-9613-4619-8F2D-B56AB72F14B7}"/>
              </a:ext>
            </a:extLst>
          </p:cNvPr>
          <p:cNvSpPr>
            <a:spLocks noGrp="1"/>
          </p:cNvSpPr>
          <p:nvPr>
            <p:ph type="title"/>
          </p:nvPr>
        </p:nvSpPr>
        <p:spPr/>
        <p:txBody>
          <a:bodyPr/>
          <a:lstStyle/>
          <a:p>
            <a:pPr algn="ctr"/>
            <a:r>
              <a:rPr lang="en-IN" b="1" u="sng" dirty="0"/>
              <a:t>Example</a:t>
            </a:r>
            <a:br>
              <a:rPr lang="en-IN" dirty="0"/>
            </a:br>
            <a:endParaRPr lang="en-IN" dirty="0"/>
          </a:p>
        </p:txBody>
      </p:sp>
      <p:sp>
        <p:nvSpPr>
          <p:cNvPr id="3" name="Content Placeholder 2">
            <a:extLst>
              <a:ext uri="{FF2B5EF4-FFF2-40B4-BE49-F238E27FC236}">
                <a16:creationId xmlns:a16="http://schemas.microsoft.com/office/drawing/2014/main" id="{292D42D8-1775-4077-834D-188C66F6CFEF}"/>
              </a:ext>
            </a:extLst>
          </p:cNvPr>
          <p:cNvSpPr>
            <a:spLocks noGrp="1"/>
          </p:cNvSpPr>
          <p:nvPr>
            <p:ph idx="1"/>
          </p:nvPr>
        </p:nvSpPr>
        <p:spPr>
          <a:xfrm>
            <a:off x="683581" y="1825625"/>
            <a:ext cx="10670219" cy="4351338"/>
          </a:xfrm>
        </p:spPr>
        <p:txBody>
          <a:bodyPr/>
          <a:lstStyle/>
          <a:p>
            <a:pPr marL="0" indent="0">
              <a:buNone/>
            </a:pPr>
            <a:r>
              <a:rPr lang="en-IN" dirty="0"/>
              <a:t>                                                    a := -b * c + d  </a:t>
            </a:r>
          </a:p>
          <a:p>
            <a:pPr marL="0" indent="0">
              <a:buNone/>
            </a:pPr>
            <a:r>
              <a:rPr lang="en-US" dirty="0"/>
              <a:t>                                                    Three-address code is as follows:</a:t>
            </a:r>
          </a:p>
          <a:p>
            <a:pPr marL="0" lvl="0" indent="0" eaLnBrk="0" fontAlgn="base" hangingPunct="0">
              <a:lnSpc>
                <a:spcPct val="100000"/>
              </a:lnSpc>
              <a:spcBef>
                <a:spcPct val="0"/>
              </a:spcBef>
              <a:spcAft>
                <a:spcPct val="0"/>
              </a:spcAft>
              <a:buNone/>
            </a:pPr>
            <a:br>
              <a:rPr lang="en-US" dirty="0"/>
            </a:br>
            <a:r>
              <a:rPr lang="en-US" dirty="0"/>
              <a:t>                                                    </a:t>
            </a:r>
            <a:r>
              <a:rPr lang="en-US" altLang="en-US" dirty="0">
                <a:solidFill>
                  <a:srgbClr val="000000"/>
                </a:solidFill>
                <a:latin typeface="Arial Unicode MS"/>
              </a:rPr>
              <a:t>t</a:t>
            </a:r>
            <a:r>
              <a:rPr lang="en-US" altLang="en-US" baseline="-30000" dirty="0">
                <a:solidFill>
                  <a:srgbClr val="000000"/>
                </a:solidFill>
                <a:latin typeface="Arial Unicode MS"/>
              </a:rPr>
              <a:t>1</a:t>
            </a:r>
            <a:r>
              <a:rPr lang="en-US" altLang="en-US" dirty="0">
                <a:solidFill>
                  <a:srgbClr val="000000"/>
                </a:solidFill>
                <a:latin typeface="Arial Unicode MS"/>
              </a:rPr>
              <a:t> := -b </a:t>
            </a:r>
          </a:p>
          <a:p>
            <a:pPr marL="0" lvl="0" indent="0" eaLnBrk="0" fontAlgn="base" hangingPunct="0">
              <a:lnSpc>
                <a:spcPct val="100000"/>
              </a:lnSpc>
              <a:spcBef>
                <a:spcPct val="0"/>
              </a:spcBef>
              <a:spcAft>
                <a:spcPct val="0"/>
              </a:spcAft>
              <a:buNone/>
            </a:pPr>
            <a:r>
              <a:rPr lang="en-US" altLang="en-US" dirty="0">
                <a:solidFill>
                  <a:srgbClr val="000000"/>
                </a:solidFill>
                <a:latin typeface="Arial Unicode MS"/>
              </a:rPr>
              <a:t>                                           t</a:t>
            </a:r>
            <a:r>
              <a:rPr lang="en-US" altLang="en-US" baseline="-30000" dirty="0">
                <a:solidFill>
                  <a:srgbClr val="000000"/>
                </a:solidFill>
                <a:latin typeface="Arial Unicode MS"/>
              </a:rPr>
              <a:t>2</a:t>
            </a:r>
            <a:r>
              <a:rPr lang="en-US" altLang="en-US" dirty="0">
                <a:solidFill>
                  <a:srgbClr val="000000"/>
                </a:solidFill>
                <a:latin typeface="Arial Unicode MS"/>
              </a:rPr>
              <a:t> := c + d </a:t>
            </a:r>
          </a:p>
          <a:p>
            <a:pPr marL="0" lvl="0" indent="0" eaLnBrk="0" fontAlgn="base" hangingPunct="0">
              <a:lnSpc>
                <a:spcPct val="100000"/>
              </a:lnSpc>
              <a:spcBef>
                <a:spcPct val="0"/>
              </a:spcBef>
              <a:spcAft>
                <a:spcPct val="0"/>
              </a:spcAft>
              <a:buNone/>
            </a:pPr>
            <a:r>
              <a:rPr lang="en-US" altLang="en-US" dirty="0">
                <a:solidFill>
                  <a:srgbClr val="000000"/>
                </a:solidFill>
                <a:latin typeface="Arial Unicode MS"/>
              </a:rPr>
              <a:t>                                           t</a:t>
            </a:r>
            <a:r>
              <a:rPr lang="en-US" altLang="en-US" baseline="-30000" dirty="0">
                <a:solidFill>
                  <a:srgbClr val="000000"/>
                </a:solidFill>
                <a:latin typeface="Arial Unicode MS"/>
              </a:rPr>
              <a:t>3</a:t>
            </a:r>
            <a:r>
              <a:rPr lang="en-US" altLang="en-US" dirty="0">
                <a:solidFill>
                  <a:srgbClr val="000000"/>
                </a:solidFill>
                <a:latin typeface="Arial Unicode MS"/>
              </a:rPr>
              <a:t> := t</a:t>
            </a:r>
            <a:r>
              <a:rPr lang="en-US" altLang="en-US" baseline="-30000" dirty="0">
                <a:solidFill>
                  <a:srgbClr val="000000"/>
                </a:solidFill>
                <a:latin typeface="Arial Unicode MS"/>
              </a:rPr>
              <a:t>1</a:t>
            </a:r>
            <a:r>
              <a:rPr lang="en-US" altLang="en-US" dirty="0">
                <a:solidFill>
                  <a:srgbClr val="000000"/>
                </a:solidFill>
                <a:latin typeface="Arial Unicode MS"/>
              </a:rPr>
              <a:t> * t</a:t>
            </a:r>
            <a:r>
              <a:rPr lang="en-US" altLang="en-US" baseline="-30000" dirty="0">
                <a:solidFill>
                  <a:srgbClr val="000000"/>
                </a:solidFill>
                <a:latin typeface="Arial Unicode MS"/>
              </a:rPr>
              <a:t>2</a:t>
            </a:r>
            <a:r>
              <a:rPr lang="en-US" altLang="en-US" dirty="0">
                <a:solidFill>
                  <a:srgbClr val="000000"/>
                </a:solidFill>
                <a:latin typeface="Arial Unicode MS"/>
              </a:rPr>
              <a:t> </a:t>
            </a:r>
          </a:p>
          <a:p>
            <a:pPr marL="0" lvl="0" indent="0" eaLnBrk="0" fontAlgn="base" hangingPunct="0">
              <a:lnSpc>
                <a:spcPct val="100000"/>
              </a:lnSpc>
              <a:spcBef>
                <a:spcPct val="0"/>
              </a:spcBef>
              <a:spcAft>
                <a:spcPct val="0"/>
              </a:spcAft>
              <a:buNone/>
            </a:pPr>
            <a:r>
              <a:rPr lang="en-US" altLang="en-US" dirty="0">
                <a:solidFill>
                  <a:srgbClr val="000000"/>
                </a:solidFill>
                <a:latin typeface="Arial Unicode MS"/>
              </a:rPr>
              <a:t>                                           a := t</a:t>
            </a:r>
            <a:r>
              <a:rPr lang="en-US" altLang="en-US" baseline="-30000" dirty="0">
                <a:solidFill>
                  <a:srgbClr val="000000"/>
                </a:solidFill>
                <a:latin typeface="Arial Unicode MS"/>
              </a:rPr>
              <a:t>3</a:t>
            </a:r>
            <a:r>
              <a:rPr lang="en-US" altLang="en-US" dirty="0"/>
              <a:t> </a:t>
            </a:r>
            <a:endParaRPr lang="en-US" altLang="en-US" dirty="0">
              <a:latin typeface="Arial" panose="020B0604020202020204" pitchFamily="34" charset="0"/>
            </a:endParaRPr>
          </a:p>
          <a:p>
            <a:pPr marL="0" indent="0">
              <a:buNone/>
            </a:pPr>
            <a:endParaRPr lang="en-IN" dirty="0"/>
          </a:p>
        </p:txBody>
      </p:sp>
    </p:spTree>
    <p:extLst>
      <p:ext uri="{BB962C8B-B14F-4D97-AF65-F5344CB8AC3E}">
        <p14:creationId xmlns:p14="http://schemas.microsoft.com/office/powerpoint/2010/main" val="251756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2F159993-ADAE-468B-A11A-8973B106D901}"/>
              </a:ext>
            </a:extLst>
          </p:cNvPr>
          <p:cNvSpPr>
            <a:spLocks noGrp="1"/>
          </p:cNvSpPr>
          <p:nvPr>
            <p:ph idx="1"/>
          </p:nvPr>
        </p:nvSpPr>
        <p:spPr>
          <a:xfrm>
            <a:off x="3906174" y="896645"/>
            <a:ext cx="7447625" cy="5280318"/>
          </a:xfrm>
        </p:spPr>
        <p:txBody>
          <a:bodyPr/>
          <a:lstStyle/>
          <a:p>
            <a:pPr marL="0" indent="0">
              <a:buNone/>
            </a:pPr>
            <a:r>
              <a:rPr lang="en-US" dirty="0"/>
              <a:t>These statements are represented by quadruples as follows:</a:t>
            </a:r>
            <a:endParaRPr lang="en-IN" dirty="0"/>
          </a:p>
        </p:txBody>
      </p:sp>
      <p:graphicFrame>
        <p:nvGraphicFramePr>
          <p:cNvPr id="6" name="Table 5">
            <a:extLst>
              <a:ext uri="{FF2B5EF4-FFF2-40B4-BE49-F238E27FC236}">
                <a16:creationId xmlns:a16="http://schemas.microsoft.com/office/drawing/2014/main" id="{C2A3B5AF-CE9F-445C-9F9E-FC96B3F15E77}"/>
              </a:ext>
            </a:extLst>
          </p:cNvPr>
          <p:cNvGraphicFramePr>
            <a:graphicFrameLocks noGrp="1"/>
          </p:cNvGraphicFramePr>
          <p:nvPr>
            <p:extLst>
              <p:ext uri="{D42A27DB-BD31-4B8C-83A1-F6EECF244321}">
                <p14:modId xmlns:p14="http://schemas.microsoft.com/office/powerpoint/2010/main" val="1081385996"/>
              </p:ext>
            </p:extLst>
          </p:nvPr>
        </p:nvGraphicFramePr>
        <p:xfrm>
          <a:off x="4065973" y="1944210"/>
          <a:ext cx="6960095" cy="3215325"/>
        </p:xfrm>
        <a:graphic>
          <a:graphicData uri="http://schemas.openxmlformats.org/drawingml/2006/table">
            <a:tbl>
              <a:tblPr/>
              <a:tblGrid>
                <a:gridCol w="1392019">
                  <a:extLst>
                    <a:ext uri="{9D8B030D-6E8A-4147-A177-3AD203B41FA5}">
                      <a16:colId xmlns:a16="http://schemas.microsoft.com/office/drawing/2014/main" val="535880198"/>
                    </a:ext>
                  </a:extLst>
                </a:gridCol>
                <a:gridCol w="1392019">
                  <a:extLst>
                    <a:ext uri="{9D8B030D-6E8A-4147-A177-3AD203B41FA5}">
                      <a16:colId xmlns:a16="http://schemas.microsoft.com/office/drawing/2014/main" val="162764422"/>
                    </a:ext>
                  </a:extLst>
                </a:gridCol>
                <a:gridCol w="1392019">
                  <a:extLst>
                    <a:ext uri="{9D8B030D-6E8A-4147-A177-3AD203B41FA5}">
                      <a16:colId xmlns:a16="http://schemas.microsoft.com/office/drawing/2014/main" val="2120368916"/>
                    </a:ext>
                  </a:extLst>
                </a:gridCol>
                <a:gridCol w="1392019">
                  <a:extLst>
                    <a:ext uri="{9D8B030D-6E8A-4147-A177-3AD203B41FA5}">
                      <a16:colId xmlns:a16="http://schemas.microsoft.com/office/drawing/2014/main" val="1549207303"/>
                    </a:ext>
                  </a:extLst>
                </a:gridCol>
                <a:gridCol w="1392019">
                  <a:extLst>
                    <a:ext uri="{9D8B030D-6E8A-4147-A177-3AD203B41FA5}">
                      <a16:colId xmlns:a16="http://schemas.microsoft.com/office/drawing/2014/main" val="181401091"/>
                    </a:ext>
                  </a:extLst>
                </a:gridCol>
              </a:tblGrid>
              <a:tr h="1015365">
                <a:tc>
                  <a:txBody>
                    <a:bodyPr/>
                    <a:lstStyle/>
                    <a:p>
                      <a:endParaRPr lang="en-IN"/>
                    </a:p>
                  </a:txBody>
                  <a:tcPr marT="91440" marB="91440">
                    <a:lnL w="7620" cap="flat" cmpd="sng" algn="ctr">
                      <a:solidFill>
                        <a:srgbClr val="A83085"/>
                      </a:solidFill>
                      <a:prstDash val="solid"/>
                      <a:round/>
                      <a:headEnd type="none" w="med" len="med"/>
                      <a:tailEnd type="none" w="med" len="med"/>
                    </a:lnL>
                    <a:lnR w="7620" cap="flat" cmpd="sng" algn="ctr">
                      <a:solidFill>
                        <a:srgbClr val="A83085"/>
                      </a:solidFill>
                      <a:prstDash val="solid"/>
                      <a:round/>
                      <a:headEnd type="none" w="med" len="med"/>
                      <a:tailEnd type="none" w="med" len="med"/>
                    </a:lnR>
                    <a:lnT w="7620" cap="flat" cmpd="sng" algn="ctr">
                      <a:solidFill>
                        <a:srgbClr val="A83085"/>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tc>
                  <a:txBody>
                    <a:bodyPr/>
                    <a:lstStyle/>
                    <a:p>
                      <a:pPr algn="ctr" fontAlgn="t"/>
                      <a:r>
                        <a:rPr lang="en-IN" dirty="0">
                          <a:solidFill>
                            <a:srgbClr val="000000"/>
                          </a:solidFill>
                          <a:effectLst/>
                          <a:latin typeface="times new roman" panose="02020603050405020304" pitchFamily="18" charset="0"/>
                        </a:rPr>
                        <a:t>Operator</a:t>
                      </a:r>
                    </a:p>
                  </a:txBody>
                  <a:tcPr marT="91440" marB="91440">
                    <a:lnL w="7620" cap="flat" cmpd="sng" algn="ctr">
                      <a:solidFill>
                        <a:srgbClr val="A83085"/>
                      </a:solidFill>
                      <a:prstDash val="solid"/>
                      <a:round/>
                      <a:headEnd type="none" w="med" len="med"/>
                      <a:tailEnd type="none" w="med" len="med"/>
                    </a:lnL>
                    <a:lnR w="7620" cap="flat" cmpd="sng" algn="ctr">
                      <a:solidFill>
                        <a:srgbClr val="A83085"/>
                      </a:solidFill>
                      <a:prstDash val="solid"/>
                      <a:round/>
                      <a:headEnd type="none" w="med" len="med"/>
                      <a:tailEnd type="none" w="med" len="med"/>
                    </a:lnR>
                    <a:lnT w="7620" cap="flat" cmpd="sng" algn="ctr">
                      <a:solidFill>
                        <a:srgbClr val="A83085"/>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tc>
                  <a:txBody>
                    <a:bodyPr/>
                    <a:lstStyle/>
                    <a:p>
                      <a:pPr algn="ctr" fontAlgn="t"/>
                      <a:r>
                        <a:rPr lang="en-IN" dirty="0">
                          <a:solidFill>
                            <a:srgbClr val="000000"/>
                          </a:solidFill>
                          <a:effectLst/>
                          <a:latin typeface="times new roman" panose="02020603050405020304" pitchFamily="18" charset="0"/>
                        </a:rPr>
                        <a:t>Source 1</a:t>
                      </a:r>
                    </a:p>
                  </a:txBody>
                  <a:tcPr marT="91440" marB="91440">
                    <a:lnL w="7620" cap="flat" cmpd="sng" algn="ctr">
                      <a:solidFill>
                        <a:srgbClr val="A83085"/>
                      </a:solidFill>
                      <a:prstDash val="solid"/>
                      <a:round/>
                      <a:headEnd type="none" w="med" len="med"/>
                      <a:tailEnd type="none" w="med" len="med"/>
                    </a:lnL>
                    <a:lnR w="7620" cap="flat" cmpd="sng" algn="ctr">
                      <a:solidFill>
                        <a:srgbClr val="A83085"/>
                      </a:solidFill>
                      <a:prstDash val="solid"/>
                      <a:round/>
                      <a:headEnd type="none" w="med" len="med"/>
                      <a:tailEnd type="none" w="med" len="med"/>
                    </a:lnR>
                    <a:lnT w="7620" cap="flat" cmpd="sng" algn="ctr">
                      <a:solidFill>
                        <a:srgbClr val="A83085"/>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tc>
                  <a:txBody>
                    <a:bodyPr/>
                    <a:lstStyle/>
                    <a:p>
                      <a:pPr algn="ctr" fontAlgn="t"/>
                      <a:r>
                        <a:rPr lang="en-IN" dirty="0">
                          <a:solidFill>
                            <a:srgbClr val="000000"/>
                          </a:solidFill>
                          <a:effectLst/>
                          <a:latin typeface="times new roman" panose="02020603050405020304" pitchFamily="18" charset="0"/>
                        </a:rPr>
                        <a:t>Source 2</a:t>
                      </a:r>
                    </a:p>
                  </a:txBody>
                  <a:tcPr marT="91440" marB="91440">
                    <a:lnL w="7620" cap="flat" cmpd="sng" algn="ctr">
                      <a:solidFill>
                        <a:srgbClr val="A83085"/>
                      </a:solidFill>
                      <a:prstDash val="solid"/>
                      <a:round/>
                      <a:headEnd type="none" w="med" len="med"/>
                      <a:tailEnd type="none" w="med" len="med"/>
                    </a:lnL>
                    <a:lnR w="7620" cap="flat" cmpd="sng" algn="ctr">
                      <a:solidFill>
                        <a:srgbClr val="A83085"/>
                      </a:solidFill>
                      <a:prstDash val="solid"/>
                      <a:round/>
                      <a:headEnd type="none" w="med" len="med"/>
                      <a:tailEnd type="none" w="med" len="med"/>
                    </a:lnR>
                    <a:lnT w="7620" cap="flat" cmpd="sng" algn="ctr">
                      <a:solidFill>
                        <a:srgbClr val="A83085"/>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tc>
                  <a:txBody>
                    <a:bodyPr/>
                    <a:lstStyle/>
                    <a:p>
                      <a:pPr algn="ctr" fontAlgn="t"/>
                      <a:r>
                        <a:rPr lang="en-IN" dirty="0">
                          <a:solidFill>
                            <a:srgbClr val="000000"/>
                          </a:solidFill>
                          <a:effectLst/>
                          <a:latin typeface="times new roman" panose="02020603050405020304" pitchFamily="18" charset="0"/>
                        </a:rPr>
                        <a:t>Destination</a:t>
                      </a:r>
                    </a:p>
                  </a:txBody>
                  <a:tcPr marT="91440" marB="91440">
                    <a:lnL w="7620" cap="flat" cmpd="sng" algn="ctr">
                      <a:solidFill>
                        <a:srgbClr val="A83085"/>
                      </a:solidFill>
                      <a:prstDash val="solid"/>
                      <a:round/>
                      <a:headEnd type="none" w="med" len="med"/>
                      <a:tailEnd type="none" w="med" len="med"/>
                    </a:lnL>
                    <a:lnB w="7620" cap="flat" cmpd="sng" algn="ctr">
                      <a:solidFill>
                        <a:srgbClr val="C7CCBE"/>
                      </a:solidFill>
                      <a:prstDash val="solid"/>
                      <a:round/>
                      <a:headEnd type="none" w="med" len="med"/>
                      <a:tailEnd type="none" w="med" len="med"/>
                    </a:lnB>
                  </a:tcPr>
                </a:tc>
                <a:extLst>
                  <a:ext uri="{0D108BD9-81ED-4DB2-BD59-A6C34878D82A}">
                    <a16:rowId xmlns:a16="http://schemas.microsoft.com/office/drawing/2014/main" val="552649697"/>
                  </a:ext>
                </a:extLst>
              </a:tr>
              <a:tr h="549990">
                <a:tc>
                  <a:txBody>
                    <a:bodyPr/>
                    <a:lstStyle/>
                    <a:p>
                      <a:pPr algn="l" fontAlgn="t"/>
                      <a:r>
                        <a:rPr lang="en-IN">
                          <a:solidFill>
                            <a:srgbClr val="000000"/>
                          </a:solidFill>
                          <a:effectLst/>
                          <a:latin typeface="verdana" panose="020B0604030504040204" pitchFamily="34" charset="0"/>
                        </a:rPr>
                        <a:t>(0)</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l" fontAlgn="t"/>
                      <a:r>
                        <a:rPr lang="en-IN">
                          <a:solidFill>
                            <a:srgbClr val="000000"/>
                          </a:solidFill>
                          <a:effectLst/>
                          <a:latin typeface="verdana" panose="020B0604030504040204" pitchFamily="34" charset="0"/>
                        </a:rPr>
                        <a:t>uminus</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l" fontAlgn="t"/>
                      <a:r>
                        <a:rPr lang="en-IN">
                          <a:solidFill>
                            <a:srgbClr val="000000"/>
                          </a:solidFill>
                          <a:effectLst/>
                          <a:latin typeface="verdana" panose="020B0604030504040204" pitchFamily="34" charset="0"/>
                        </a:rPr>
                        <a:t>b</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l" fontAlgn="t"/>
                      <a:r>
                        <a:rPr lang="en-IN">
                          <a:solidFill>
                            <a:srgbClr val="000000"/>
                          </a:solidFill>
                          <a:effectLst/>
                          <a:latin typeface="verdana" panose="020B0604030504040204" pitchFamily="34" charset="0"/>
                        </a:rPr>
                        <a:t>-</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l" fontAlgn="t"/>
                      <a:r>
                        <a:rPr lang="en-IN">
                          <a:solidFill>
                            <a:srgbClr val="000000"/>
                          </a:solidFill>
                          <a:effectLst/>
                          <a:latin typeface="verdana" panose="020B0604030504040204" pitchFamily="34" charset="0"/>
                        </a:rPr>
                        <a:t>t</a:t>
                      </a:r>
                      <a:r>
                        <a:rPr lang="en-IN" baseline="-25000">
                          <a:solidFill>
                            <a:srgbClr val="000000"/>
                          </a:solidFill>
                          <a:effectLst/>
                          <a:latin typeface="verdana" panose="020B0604030504040204" pitchFamily="34" charset="0"/>
                        </a:rPr>
                        <a:t>1</a:t>
                      </a:r>
                      <a:endParaRPr lang="en-IN">
                        <a:solidFill>
                          <a:srgbClr val="000000"/>
                        </a:solidFill>
                        <a:effectLst/>
                        <a:latin typeface="verdana" panose="020B0604030504040204" pitchFamily="34" charset="0"/>
                      </a:endParaRP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86249205"/>
                  </a:ext>
                </a:extLst>
              </a:tr>
              <a:tr h="549990">
                <a:tc>
                  <a:txBody>
                    <a:bodyPr/>
                    <a:lstStyle/>
                    <a:p>
                      <a:pPr algn="l" fontAlgn="t"/>
                      <a:r>
                        <a:rPr lang="en-IN">
                          <a:solidFill>
                            <a:srgbClr val="000000"/>
                          </a:solidFill>
                          <a:effectLst/>
                          <a:latin typeface="verdana" panose="020B0604030504040204" pitchFamily="34" charset="0"/>
                        </a:rPr>
                        <a:t>(1)</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l" fontAlgn="t"/>
                      <a:r>
                        <a:rPr lang="en-IN">
                          <a:solidFill>
                            <a:srgbClr val="000000"/>
                          </a:solidFill>
                          <a:effectLst/>
                          <a:latin typeface="verdana" panose="020B0604030504040204" pitchFamily="34" charset="0"/>
                        </a:rPr>
                        <a:t>+</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l" fontAlgn="t"/>
                      <a:r>
                        <a:rPr lang="en-IN">
                          <a:solidFill>
                            <a:srgbClr val="000000"/>
                          </a:solidFill>
                          <a:effectLst/>
                          <a:latin typeface="verdana" panose="020B0604030504040204" pitchFamily="34" charset="0"/>
                        </a:rPr>
                        <a:t>c</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l" fontAlgn="t"/>
                      <a:r>
                        <a:rPr lang="en-IN">
                          <a:solidFill>
                            <a:srgbClr val="000000"/>
                          </a:solidFill>
                          <a:effectLst/>
                          <a:latin typeface="verdana" panose="020B0604030504040204" pitchFamily="34" charset="0"/>
                        </a:rPr>
                        <a:t>d</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l" fontAlgn="t"/>
                      <a:r>
                        <a:rPr lang="en-IN">
                          <a:solidFill>
                            <a:srgbClr val="000000"/>
                          </a:solidFill>
                          <a:effectLst/>
                          <a:latin typeface="verdana" panose="020B0604030504040204" pitchFamily="34" charset="0"/>
                        </a:rPr>
                        <a:t>t</a:t>
                      </a:r>
                      <a:r>
                        <a:rPr lang="en-IN" baseline="-25000">
                          <a:solidFill>
                            <a:srgbClr val="000000"/>
                          </a:solidFill>
                          <a:effectLst/>
                          <a:latin typeface="verdana" panose="020B0604030504040204" pitchFamily="34" charset="0"/>
                        </a:rPr>
                        <a:t>2</a:t>
                      </a:r>
                      <a:endParaRPr lang="en-IN">
                        <a:solidFill>
                          <a:srgbClr val="000000"/>
                        </a:solidFill>
                        <a:effectLst/>
                        <a:latin typeface="verdana" panose="020B0604030504040204" pitchFamily="34" charset="0"/>
                      </a:endParaRP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654260"/>
                  </a:ext>
                </a:extLst>
              </a:tr>
              <a:tr h="549990">
                <a:tc>
                  <a:txBody>
                    <a:bodyPr/>
                    <a:lstStyle/>
                    <a:p>
                      <a:pPr algn="l" fontAlgn="t"/>
                      <a:r>
                        <a:rPr lang="en-IN">
                          <a:solidFill>
                            <a:srgbClr val="000000"/>
                          </a:solidFill>
                          <a:effectLst/>
                          <a:latin typeface="verdana" panose="020B0604030504040204" pitchFamily="34" charset="0"/>
                        </a:rPr>
                        <a:t>(2)</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l" fontAlgn="t"/>
                      <a:r>
                        <a:rPr lang="en-IN">
                          <a:solidFill>
                            <a:srgbClr val="000000"/>
                          </a:solidFill>
                          <a:effectLst/>
                          <a:latin typeface="verdana" panose="020B0604030504040204" pitchFamily="34" charset="0"/>
                        </a:rPr>
                        <a:t>*</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l" fontAlgn="t"/>
                      <a:r>
                        <a:rPr lang="en-IN">
                          <a:solidFill>
                            <a:srgbClr val="000000"/>
                          </a:solidFill>
                          <a:effectLst/>
                          <a:latin typeface="verdana" panose="020B0604030504040204" pitchFamily="34" charset="0"/>
                        </a:rPr>
                        <a:t>t</a:t>
                      </a:r>
                      <a:r>
                        <a:rPr lang="en-IN" baseline="-25000">
                          <a:solidFill>
                            <a:srgbClr val="000000"/>
                          </a:solidFill>
                          <a:effectLst/>
                          <a:latin typeface="verdana" panose="020B0604030504040204" pitchFamily="34" charset="0"/>
                        </a:rPr>
                        <a:t>1</a:t>
                      </a:r>
                      <a:endParaRPr lang="en-IN">
                        <a:solidFill>
                          <a:srgbClr val="000000"/>
                        </a:solidFill>
                        <a:effectLst/>
                        <a:latin typeface="verdana" panose="020B0604030504040204" pitchFamily="34" charset="0"/>
                      </a:endParaRP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l" fontAlgn="t"/>
                      <a:r>
                        <a:rPr lang="en-IN">
                          <a:solidFill>
                            <a:srgbClr val="000000"/>
                          </a:solidFill>
                          <a:effectLst/>
                          <a:latin typeface="verdana" panose="020B0604030504040204" pitchFamily="34" charset="0"/>
                        </a:rPr>
                        <a:t>t</a:t>
                      </a:r>
                      <a:r>
                        <a:rPr lang="en-IN" baseline="-25000">
                          <a:solidFill>
                            <a:srgbClr val="000000"/>
                          </a:solidFill>
                          <a:effectLst/>
                          <a:latin typeface="verdana" panose="020B0604030504040204" pitchFamily="34" charset="0"/>
                        </a:rPr>
                        <a:t>2</a:t>
                      </a:r>
                      <a:endParaRPr lang="en-IN">
                        <a:solidFill>
                          <a:srgbClr val="000000"/>
                        </a:solidFill>
                        <a:effectLst/>
                        <a:latin typeface="verdana" panose="020B0604030504040204" pitchFamily="34" charset="0"/>
                      </a:endParaRP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l" fontAlgn="t"/>
                      <a:r>
                        <a:rPr lang="en-IN">
                          <a:solidFill>
                            <a:srgbClr val="000000"/>
                          </a:solidFill>
                          <a:effectLst/>
                          <a:latin typeface="verdana" panose="020B0604030504040204" pitchFamily="34" charset="0"/>
                        </a:rPr>
                        <a:t>t</a:t>
                      </a:r>
                      <a:r>
                        <a:rPr lang="en-IN" baseline="-25000">
                          <a:solidFill>
                            <a:srgbClr val="000000"/>
                          </a:solidFill>
                          <a:effectLst/>
                          <a:latin typeface="verdana" panose="020B0604030504040204" pitchFamily="34" charset="0"/>
                        </a:rPr>
                        <a:t>3</a:t>
                      </a:r>
                      <a:endParaRPr lang="en-IN">
                        <a:solidFill>
                          <a:srgbClr val="000000"/>
                        </a:solidFill>
                        <a:effectLst/>
                        <a:latin typeface="verdana" panose="020B0604030504040204" pitchFamily="34" charset="0"/>
                      </a:endParaRP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09335062"/>
                  </a:ext>
                </a:extLst>
              </a:tr>
              <a:tr h="549990">
                <a:tc>
                  <a:txBody>
                    <a:bodyPr/>
                    <a:lstStyle/>
                    <a:p>
                      <a:pPr algn="l" fontAlgn="t"/>
                      <a:r>
                        <a:rPr lang="en-IN">
                          <a:solidFill>
                            <a:srgbClr val="000000"/>
                          </a:solidFill>
                          <a:effectLst/>
                          <a:latin typeface="verdana" panose="020B0604030504040204" pitchFamily="34" charset="0"/>
                        </a:rPr>
                        <a:t>(3)</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l" fontAlgn="t"/>
                      <a:r>
                        <a:rPr lang="en-IN">
                          <a:solidFill>
                            <a:srgbClr val="000000"/>
                          </a:solidFill>
                          <a:effectLst/>
                          <a:latin typeface="verdana" panose="020B0604030504040204" pitchFamily="34" charset="0"/>
                        </a:rPr>
                        <a:t>:=</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l" fontAlgn="t"/>
                      <a:r>
                        <a:rPr lang="en-IN">
                          <a:solidFill>
                            <a:srgbClr val="000000"/>
                          </a:solidFill>
                          <a:effectLst/>
                          <a:latin typeface="verdana" panose="020B0604030504040204" pitchFamily="34" charset="0"/>
                        </a:rPr>
                        <a:t>t</a:t>
                      </a:r>
                      <a:r>
                        <a:rPr lang="en-IN" baseline="-25000">
                          <a:solidFill>
                            <a:srgbClr val="000000"/>
                          </a:solidFill>
                          <a:effectLst/>
                          <a:latin typeface="verdana" panose="020B0604030504040204" pitchFamily="34" charset="0"/>
                        </a:rPr>
                        <a:t>3</a:t>
                      </a:r>
                      <a:endParaRPr lang="en-IN">
                        <a:solidFill>
                          <a:srgbClr val="000000"/>
                        </a:solidFill>
                        <a:effectLst/>
                        <a:latin typeface="verdana" panose="020B0604030504040204" pitchFamily="34" charset="0"/>
                      </a:endParaRP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l" fontAlgn="t"/>
                      <a:r>
                        <a:rPr lang="en-IN">
                          <a:solidFill>
                            <a:srgbClr val="000000"/>
                          </a:solidFill>
                          <a:effectLst/>
                          <a:latin typeface="verdana" panose="020B0604030504040204" pitchFamily="34" charset="0"/>
                        </a:rPr>
                        <a:t>-</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l" fontAlgn="t"/>
                      <a:r>
                        <a:rPr lang="en-IN" dirty="0">
                          <a:solidFill>
                            <a:srgbClr val="000000"/>
                          </a:solidFill>
                          <a:effectLst/>
                          <a:latin typeface="verdana" panose="020B0604030504040204" pitchFamily="34" charset="0"/>
                        </a:rPr>
                        <a:t>a</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4222593556"/>
                  </a:ext>
                </a:extLst>
              </a:tr>
            </a:tbl>
          </a:graphicData>
        </a:graphic>
      </p:graphicFrame>
    </p:spTree>
    <p:extLst>
      <p:ext uri="{BB962C8B-B14F-4D97-AF65-F5344CB8AC3E}">
        <p14:creationId xmlns:p14="http://schemas.microsoft.com/office/powerpoint/2010/main" val="37234926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8CB15-8577-4A8A-A31E-D093507039F4}"/>
              </a:ext>
            </a:extLst>
          </p:cNvPr>
          <p:cNvSpPr>
            <a:spLocks noGrp="1"/>
          </p:cNvSpPr>
          <p:nvPr>
            <p:ph type="title"/>
          </p:nvPr>
        </p:nvSpPr>
        <p:spPr>
          <a:xfrm>
            <a:off x="3737498" y="365125"/>
            <a:ext cx="7616301" cy="1325563"/>
          </a:xfrm>
        </p:spPr>
        <p:txBody>
          <a:bodyPr/>
          <a:lstStyle/>
          <a:p>
            <a:pPr algn="ctr"/>
            <a:r>
              <a:rPr lang="en-IN" b="1" u="sng" dirty="0"/>
              <a:t>Triples</a:t>
            </a:r>
            <a:br>
              <a:rPr lang="en-IN" dirty="0"/>
            </a:br>
            <a:endParaRPr lang="en-IN" dirty="0"/>
          </a:p>
        </p:txBody>
      </p:sp>
      <p:sp>
        <p:nvSpPr>
          <p:cNvPr id="3" name="Content Placeholder 2">
            <a:extLst>
              <a:ext uri="{FF2B5EF4-FFF2-40B4-BE49-F238E27FC236}">
                <a16:creationId xmlns:a16="http://schemas.microsoft.com/office/drawing/2014/main" id="{0E641150-4A9F-4AB8-B0CC-A6F6E29ADF1C}"/>
              </a:ext>
            </a:extLst>
          </p:cNvPr>
          <p:cNvSpPr>
            <a:spLocks noGrp="1"/>
          </p:cNvSpPr>
          <p:nvPr>
            <p:ph idx="1"/>
          </p:nvPr>
        </p:nvSpPr>
        <p:spPr>
          <a:xfrm>
            <a:off x="2974018" y="1136342"/>
            <a:ext cx="8379781" cy="5040621"/>
          </a:xfrm>
        </p:spPr>
        <p:txBody>
          <a:bodyPr/>
          <a:lstStyle/>
          <a:p>
            <a:r>
              <a:rPr lang="en-US" dirty="0"/>
              <a:t>The triples have three fields to implement the three address code. The field of triples contains the name of the operator, the first source operand and the second source operand.</a:t>
            </a:r>
          </a:p>
          <a:p>
            <a:r>
              <a:rPr lang="en-US" dirty="0"/>
              <a:t>In triples, the results of respective sub-expressions are denoted by the position of expression. Triple is equivalent to DAG while representing expressions.</a:t>
            </a:r>
          </a:p>
          <a:p>
            <a:endParaRPr lang="en-IN" dirty="0"/>
          </a:p>
        </p:txBody>
      </p:sp>
      <p:pic>
        <p:nvPicPr>
          <p:cNvPr id="15364" name="Picture 4" descr="Triples">
            <a:extLst>
              <a:ext uri="{FF2B5EF4-FFF2-40B4-BE49-F238E27FC236}">
                <a16:creationId xmlns:a16="http://schemas.microsoft.com/office/drawing/2014/main" id="{A32D7527-8B53-4E7A-A159-ACCFC73FA05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38738" y="4128117"/>
            <a:ext cx="1914525" cy="1819922"/>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F5BA83E5-7F57-4D5F-BA6C-27FF632F20C4}"/>
              </a:ext>
            </a:extLst>
          </p:cNvPr>
          <p:cNvSpPr/>
          <p:nvPr/>
        </p:nvSpPr>
        <p:spPr>
          <a:xfrm>
            <a:off x="4956906" y="3244334"/>
            <a:ext cx="2278188" cy="3139321"/>
          </a:xfrm>
          <a:prstGeom prst="rect">
            <a:avLst/>
          </a:prstGeom>
        </p:spPr>
        <p:txBody>
          <a:bodyPr wrap="none">
            <a:spAutoFit/>
          </a:bodyPr>
          <a:lstStyle/>
          <a:p>
            <a:endParaRPr lang="en-IN" b="1" i="0" dirty="0">
              <a:solidFill>
                <a:srgbClr val="000000"/>
              </a:solidFill>
              <a:effectLst/>
              <a:latin typeface="verdana" panose="020B0604030504040204" pitchFamily="34" charset="0"/>
            </a:endParaRPr>
          </a:p>
          <a:p>
            <a:endParaRPr lang="en-IN" b="1" dirty="0">
              <a:solidFill>
                <a:srgbClr val="000000"/>
              </a:solidFill>
              <a:latin typeface="verdana" panose="020B0604030504040204" pitchFamily="34" charset="0"/>
            </a:endParaRPr>
          </a:p>
          <a:p>
            <a:endParaRPr lang="en-IN" b="1" i="0" dirty="0">
              <a:solidFill>
                <a:srgbClr val="000000"/>
              </a:solidFill>
              <a:effectLst/>
              <a:latin typeface="verdana" panose="020B0604030504040204" pitchFamily="34" charset="0"/>
            </a:endParaRPr>
          </a:p>
          <a:p>
            <a:endParaRPr lang="en-IN" b="1" dirty="0">
              <a:solidFill>
                <a:srgbClr val="000000"/>
              </a:solidFill>
              <a:latin typeface="verdana" panose="020B0604030504040204" pitchFamily="34" charset="0"/>
            </a:endParaRPr>
          </a:p>
          <a:p>
            <a:endParaRPr lang="en-IN" b="1" i="0" dirty="0">
              <a:solidFill>
                <a:srgbClr val="000000"/>
              </a:solidFill>
              <a:effectLst/>
              <a:latin typeface="verdana" panose="020B0604030504040204" pitchFamily="34" charset="0"/>
            </a:endParaRPr>
          </a:p>
          <a:p>
            <a:endParaRPr lang="en-IN" b="1" dirty="0">
              <a:solidFill>
                <a:srgbClr val="000000"/>
              </a:solidFill>
              <a:latin typeface="verdana" panose="020B0604030504040204" pitchFamily="34" charset="0"/>
            </a:endParaRPr>
          </a:p>
          <a:p>
            <a:endParaRPr lang="en-IN" b="1" i="0" dirty="0">
              <a:solidFill>
                <a:srgbClr val="000000"/>
              </a:solidFill>
              <a:effectLst/>
              <a:latin typeface="verdana" panose="020B0604030504040204" pitchFamily="34" charset="0"/>
            </a:endParaRPr>
          </a:p>
          <a:p>
            <a:endParaRPr lang="en-IN" b="1" dirty="0">
              <a:solidFill>
                <a:srgbClr val="000000"/>
              </a:solidFill>
              <a:latin typeface="verdana" panose="020B0604030504040204" pitchFamily="34" charset="0"/>
            </a:endParaRPr>
          </a:p>
          <a:p>
            <a:endParaRPr lang="en-IN" b="1" i="0" dirty="0">
              <a:solidFill>
                <a:srgbClr val="000000"/>
              </a:solidFill>
              <a:effectLst/>
              <a:latin typeface="verdana" panose="020B0604030504040204" pitchFamily="34" charset="0"/>
            </a:endParaRPr>
          </a:p>
          <a:p>
            <a:endParaRPr lang="en-IN" b="1" dirty="0">
              <a:solidFill>
                <a:srgbClr val="000000"/>
              </a:solidFill>
              <a:latin typeface="verdana" panose="020B0604030504040204" pitchFamily="34" charset="0"/>
            </a:endParaRPr>
          </a:p>
          <a:p>
            <a:r>
              <a:rPr lang="en-IN" b="1" i="0" dirty="0">
                <a:solidFill>
                  <a:srgbClr val="000000"/>
                </a:solidFill>
                <a:effectLst/>
                <a:latin typeface="verdana" panose="020B0604030504040204" pitchFamily="34" charset="0"/>
              </a:rPr>
              <a:t>Fig: Triples field</a:t>
            </a:r>
            <a:endParaRPr lang="en-IN" dirty="0"/>
          </a:p>
        </p:txBody>
      </p:sp>
    </p:spTree>
    <p:extLst>
      <p:ext uri="{BB962C8B-B14F-4D97-AF65-F5344CB8AC3E}">
        <p14:creationId xmlns:p14="http://schemas.microsoft.com/office/powerpoint/2010/main" val="39902450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A02D30-387D-4130-890F-E9707160A1EE}"/>
              </a:ext>
            </a:extLst>
          </p:cNvPr>
          <p:cNvSpPr>
            <a:spLocks noGrp="1"/>
          </p:cNvSpPr>
          <p:nvPr>
            <p:ph type="title"/>
          </p:nvPr>
        </p:nvSpPr>
        <p:spPr/>
        <p:txBody>
          <a:bodyPr/>
          <a:lstStyle/>
          <a:p>
            <a:pPr algn="ctr"/>
            <a:r>
              <a:rPr lang="en-IN" b="1" u="sng" dirty="0"/>
              <a:t>Example:</a:t>
            </a:r>
            <a:br>
              <a:rPr lang="en-IN" dirty="0"/>
            </a:br>
            <a:endParaRPr lang="en-IN" dirty="0"/>
          </a:p>
        </p:txBody>
      </p:sp>
      <p:sp>
        <p:nvSpPr>
          <p:cNvPr id="3" name="Content Placeholder 2">
            <a:extLst>
              <a:ext uri="{FF2B5EF4-FFF2-40B4-BE49-F238E27FC236}">
                <a16:creationId xmlns:a16="http://schemas.microsoft.com/office/drawing/2014/main" id="{C3928ACD-7EDF-4DED-83B9-4489973CC06C}"/>
              </a:ext>
            </a:extLst>
          </p:cNvPr>
          <p:cNvSpPr>
            <a:spLocks noGrp="1"/>
          </p:cNvSpPr>
          <p:nvPr>
            <p:ph idx="1"/>
          </p:nvPr>
        </p:nvSpPr>
        <p:spPr>
          <a:xfrm>
            <a:off x="3151573" y="1331651"/>
            <a:ext cx="8202227" cy="4836435"/>
          </a:xfrm>
        </p:spPr>
        <p:txBody>
          <a:bodyPr/>
          <a:lstStyle/>
          <a:p>
            <a:pPr marL="0" indent="0">
              <a:buNone/>
            </a:pPr>
            <a:r>
              <a:rPr lang="en-IN" dirty="0"/>
              <a:t>a := -b * c + d  </a:t>
            </a:r>
          </a:p>
          <a:p>
            <a:pPr marL="0" indent="0">
              <a:buNone/>
            </a:pPr>
            <a:r>
              <a:rPr lang="en-US" dirty="0"/>
              <a:t>Three address code is as follows:</a:t>
            </a:r>
          </a:p>
          <a:p>
            <a:pPr marL="0" indent="0">
              <a:buNone/>
            </a:pPr>
            <a:r>
              <a:rPr lang="en-IN" dirty="0"/>
              <a:t>t</a:t>
            </a:r>
            <a:r>
              <a:rPr lang="en-IN" baseline="-25000" dirty="0"/>
              <a:t>1</a:t>
            </a:r>
            <a:r>
              <a:rPr lang="en-IN" dirty="0"/>
              <a:t> := -b       t</a:t>
            </a:r>
            <a:r>
              <a:rPr lang="en-IN" baseline="-25000" dirty="0"/>
              <a:t>2</a:t>
            </a:r>
            <a:r>
              <a:rPr lang="en-IN" dirty="0"/>
              <a:t> := c + d        t</a:t>
            </a:r>
            <a:r>
              <a:rPr lang="en-IN" baseline="-25000" dirty="0"/>
              <a:t>3</a:t>
            </a:r>
            <a:r>
              <a:rPr lang="en-IN" dirty="0"/>
              <a:t> := t</a:t>
            </a:r>
            <a:r>
              <a:rPr lang="en-IN" baseline="-25000" dirty="0"/>
              <a:t>1</a:t>
            </a:r>
            <a:r>
              <a:rPr lang="en-IN" dirty="0"/>
              <a:t> * t</a:t>
            </a:r>
            <a:r>
              <a:rPr lang="en-IN" baseline="-25000" dirty="0"/>
              <a:t>2</a:t>
            </a:r>
            <a:r>
              <a:rPr lang="en-IN" dirty="0"/>
              <a:t>       a := t</a:t>
            </a:r>
            <a:r>
              <a:rPr lang="en-IN" baseline="-25000" dirty="0"/>
              <a:t>3</a:t>
            </a:r>
          </a:p>
          <a:p>
            <a:pPr marL="0" indent="0">
              <a:buNone/>
            </a:pPr>
            <a:r>
              <a:rPr lang="en-US" dirty="0"/>
              <a:t>These statements are represented by triples as follows:</a:t>
            </a:r>
          </a:p>
          <a:p>
            <a:pPr marL="0" indent="0">
              <a:buNone/>
            </a:pPr>
            <a:endParaRPr lang="en-IN" dirty="0"/>
          </a:p>
        </p:txBody>
      </p:sp>
      <p:graphicFrame>
        <p:nvGraphicFramePr>
          <p:cNvPr id="4" name="Table 3">
            <a:extLst>
              <a:ext uri="{FF2B5EF4-FFF2-40B4-BE49-F238E27FC236}">
                <a16:creationId xmlns:a16="http://schemas.microsoft.com/office/drawing/2014/main" id="{B1C78F3E-759F-4286-85B6-3ED0743A01FF}"/>
              </a:ext>
            </a:extLst>
          </p:cNvPr>
          <p:cNvGraphicFramePr>
            <a:graphicFrameLocks noGrp="1"/>
          </p:cNvGraphicFramePr>
          <p:nvPr>
            <p:extLst>
              <p:ext uri="{D42A27DB-BD31-4B8C-83A1-F6EECF244321}">
                <p14:modId xmlns:p14="http://schemas.microsoft.com/office/powerpoint/2010/main" val="684275495"/>
              </p:ext>
            </p:extLst>
          </p:nvPr>
        </p:nvGraphicFramePr>
        <p:xfrm>
          <a:off x="3275860" y="3551068"/>
          <a:ext cx="6556988" cy="2787586"/>
        </p:xfrm>
        <a:graphic>
          <a:graphicData uri="http://schemas.openxmlformats.org/drawingml/2006/table">
            <a:tbl>
              <a:tblPr/>
              <a:tblGrid>
                <a:gridCol w="1639247">
                  <a:extLst>
                    <a:ext uri="{9D8B030D-6E8A-4147-A177-3AD203B41FA5}">
                      <a16:colId xmlns:a16="http://schemas.microsoft.com/office/drawing/2014/main" val="3214803055"/>
                    </a:ext>
                  </a:extLst>
                </a:gridCol>
                <a:gridCol w="1639247">
                  <a:extLst>
                    <a:ext uri="{9D8B030D-6E8A-4147-A177-3AD203B41FA5}">
                      <a16:colId xmlns:a16="http://schemas.microsoft.com/office/drawing/2014/main" val="4037287858"/>
                    </a:ext>
                  </a:extLst>
                </a:gridCol>
                <a:gridCol w="1639247">
                  <a:extLst>
                    <a:ext uri="{9D8B030D-6E8A-4147-A177-3AD203B41FA5}">
                      <a16:colId xmlns:a16="http://schemas.microsoft.com/office/drawing/2014/main" val="1794710701"/>
                    </a:ext>
                  </a:extLst>
                </a:gridCol>
                <a:gridCol w="1639247">
                  <a:extLst>
                    <a:ext uri="{9D8B030D-6E8A-4147-A177-3AD203B41FA5}">
                      <a16:colId xmlns:a16="http://schemas.microsoft.com/office/drawing/2014/main" val="1982654767"/>
                    </a:ext>
                  </a:extLst>
                </a:gridCol>
              </a:tblGrid>
              <a:tr h="624086">
                <a:tc>
                  <a:txBody>
                    <a:bodyPr/>
                    <a:lstStyle/>
                    <a:p>
                      <a:pPr algn="l" fontAlgn="t"/>
                      <a:endParaRPr lang="en-IN" dirty="0">
                        <a:solidFill>
                          <a:srgbClr val="000000"/>
                        </a:solidFill>
                        <a:effectLst/>
                        <a:latin typeface="times new roman" panose="02020603050405020304" pitchFamily="18" charset="0"/>
                      </a:endParaRPr>
                    </a:p>
                  </a:txBody>
                  <a:tcPr marT="91440" marB="91440">
                    <a:lnL w="7620" cap="flat" cmpd="sng" algn="ctr">
                      <a:solidFill>
                        <a:srgbClr val="F8BFA1"/>
                      </a:solidFill>
                      <a:prstDash val="solid"/>
                      <a:round/>
                      <a:headEnd type="none" w="med" len="med"/>
                      <a:tailEnd type="none" w="med" len="med"/>
                    </a:lnL>
                    <a:lnR w="7620" cap="flat" cmpd="sng" algn="ctr">
                      <a:solidFill>
                        <a:srgbClr val="F8BFA1"/>
                      </a:solidFill>
                      <a:prstDash val="solid"/>
                      <a:round/>
                      <a:headEnd type="none" w="med" len="med"/>
                      <a:tailEnd type="none" w="med" len="med"/>
                    </a:lnR>
                    <a:lnT w="7620" cap="flat" cmpd="sng" algn="ctr">
                      <a:solidFill>
                        <a:srgbClr val="F8BFA1"/>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tc>
                  <a:txBody>
                    <a:bodyPr/>
                    <a:lstStyle/>
                    <a:p>
                      <a:pPr algn="l" fontAlgn="t"/>
                      <a:r>
                        <a:rPr lang="en-IN" dirty="0">
                          <a:solidFill>
                            <a:srgbClr val="000000"/>
                          </a:solidFill>
                          <a:effectLst/>
                          <a:latin typeface="times new roman" panose="02020603050405020304" pitchFamily="18" charset="0"/>
                        </a:rPr>
                        <a:t>Operator </a:t>
                      </a:r>
                    </a:p>
                  </a:txBody>
                  <a:tcPr marT="91440" marB="91440">
                    <a:lnL w="7620" cap="flat" cmpd="sng" algn="ctr">
                      <a:solidFill>
                        <a:srgbClr val="F8BFA1"/>
                      </a:solidFill>
                      <a:prstDash val="solid"/>
                      <a:round/>
                      <a:headEnd type="none" w="med" len="med"/>
                      <a:tailEnd type="none" w="med" len="med"/>
                    </a:lnL>
                    <a:lnR w="7620" cap="flat" cmpd="sng" algn="ctr">
                      <a:solidFill>
                        <a:srgbClr val="F8BFA1"/>
                      </a:solidFill>
                      <a:prstDash val="solid"/>
                      <a:round/>
                      <a:headEnd type="none" w="med" len="med"/>
                      <a:tailEnd type="none" w="med" len="med"/>
                    </a:lnR>
                    <a:lnT w="7620" cap="flat" cmpd="sng" algn="ctr">
                      <a:solidFill>
                        <a:srgbClr val="F8BFA1"/>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tc>
                  <a:txBody>
                    <a:bodyPr/>
                    <a:lstStyle/>
                    <a:p>
                      <a:pPr algn="l" fontAlgn="t"/>
                      <a:r>
                        <a:rPr lang="en-IN" dirty="0">
                          <a:solidFill>
                            <a:srgbClr val="000000"/>
                          </a:solidFill>
                          <a:effectLst/>
                          <a:latin typeface="times new roman" panose="02020603050405020304" pitchFamily="18" charset="0"/>
                        </a:rPr>
                        <a:t>Source 1</a:t>
                      </a:r>
                    </a:p>
                  </a:txBody>
                  <a:tcPr marT="91440" marB="91440">
                    <a:lnL w="7620" cap="flat" cmpd="sng" algn="ctr">
                      <a:solidFill>
                        <a:srgbClr val="F8BFA1"/>
                      </a:solidFill>
                      <a:prstDash val="solid"/>
                      <a:round/>
                      <a:headEnd type="none" w="med" len="med"/>
                      <a:tailEnd type="none" w="med" len="med"/>
                    </a:lnL>
                    <a:lnR w="7620" cap="flat" cmpd="sng" algn="ctr">
                      <a:solidFill>
                        <a:srgbClr val="F8BFA1"/>
                      </a:solidFill>
                      <a:prstDash val="solid"/>
                      <a:round/>
                      <a:headEnd type="none" w="med" len="med"/>
                      <a:tailEnd type="none" w="med" len="med"/>
                    </a:lnR>
                    <a:lnT w="7620" cap="flat" cmpd="sng" algn="ctr">
                      <a:solidFill>
                        <a:srgbClr val="F8BFA1"/>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tc>
                  <a:txBody>
                    <a:bodyPr/>
                    <a:lstStyle/>
                    <a:p>
                      <a:r>
                        <a:rPr lang="en-IN" dirty="0"/>
                        <a:t>Source 2</a:t>
                      </a:r>
                    </a:p>
                  </a:txBody>
                  <a:tcPr>
                    <a:lnL w="7620" cap="flat" cmpd="sng" algn="ctr">
                      <a:solidFill>
                        <a:srgbClr val="F8BFA1"/>
                      </a:solidFill>
                      <a:prstDash val="solid"/>
                      <a:round/>
                      <a:headEnd type="none" w="med" len="med"/>
                      <a:tailEnd type="none" w="med" len="med"/>
                    </a:lnL>
                    <a:lnB w="7620" cap="flat" cmpd="sng" algn="ctr">
                      <a:solidFill>
                        <a:srgbClr val="C7CCBE"/>
                      </a:solidFill>
                      <a:prstDash val="solid"/>
                      <a:round/>
                      <a:headEnd type="none" w="med" len="med"/>
                      <a:tailEnd type="none" w="med" len="med"/>
                    </a:lnB>
                  </a:tcPr>
                </a:tc>
                <a:extLst>
                  <a:ext uri="{0D108BD9-81ED-4DB2-BD59-A6C34878D82A}">
                    <a16:rowId xmlns:a16="http://schemas.microsoft.com/office/drawing/2014/main" val="1845945882"/>
                  </a:ext>
                </a:extLst>
              </a:tr>
              <a:tr h="540875">
                <a:tc>
                  <a:txBody>
                    <a:bodyPr/>
                    <a:lstStyle/>
                    <a:p>
                      <a:pPr algn="l" fontAlgn="t"/>
                      <a:r>
                        <a:rPr lang="en-IN" dirty="0">
                          <a:solidFill>
                            <a:srgbClr val="000000"/>
                          </a:solidFill>
                          <a:effectLst/>
                          <a:latin typeface="verdana" panose="020B0604030504040204" pitchFamily="34" charset="0"/>
                        </a:rPr>
                        <a:t>(0)</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l" fontAlgn="t"/>
                      <a:r>
                        <a:rPr lang="en-IN">
                          <a:solidFill>
                            <a:srgbClr val="000000"/>
                          </a:solidFill>
                          <a:effectLst/>
                          <a:latin typeface="verdana" panose="020B0604030504040204" pitchFamily="34" charset="0"/>
                        </a:rPr>
                        <a:t>uminus</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l" fontAlgn="t"/>
                      <a:r>
                        <a:rPr lang="en-IN">
                          <a:solidFill>
                            <a:srgbClr val="000000"/>
                          </a:solidFill>
                          <a:effectLst/>
                          <a:latin typeface="verdana" panose="020B0604030504040204" pitchFamily="34" charset="0"/>
                        </a:rPr>
                        <a:t>b</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l" fontAlgn="t"/>
                      <a:r>
                        <a:rPr lang="en-IN" dirty="0">
                          <a:solidFill>
                            <a:srgbClr val="000000"/>
                          </a:solidFill>
                          <a:effectLst/>
                          <a:latin typeface="verdana" panose="020B0604030504040204" pitchFamily="34" charset="0"/>
                        </a:rPr>
                        <a:t>-</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439172194"/>
                  </a:ext>
                </a:extLst>
              </a:tr>
              <a:tr h="540875">
                <a:tc>
                  <a:txBody>
                    <a:bodyPr/>
                    <a:lstStyle/>
                    <a:p>
                      <a:pPr algn="l" fontAlgn="t"/>
                      <a:r>
                        <a:rPr lang="en-IN">
                          <a:solidFill>
                            <a:srgbClr val="000000"/>
                          </a:solidFill>
                          <a:effectLst/>
                          <a:latin typeface="verdana" panose="020B0604030504040204" pitchFamily="34" charset="0"/>
                        </a:rPr>
                        <a:t>(1)</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l" fontAlgn="t"/>
                      <a:r>
                        <a:rPr lang="en-IN">
                          <a:solidFill>
                            <a:srgbClr val="000000"/>
                          </a:solidFill>
                          <a:effectLst/>
                          <a:latin typeface="verdana" panose="020B0604030504040204" pitchFamily="34" charset="0"/>
                        </a:rPr>
                        <a:t>+</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l" fontAlgn="t"/>
                      <a:r>
                        <a:rPr lang="en-IN">
                          <a:solidFill>
                            <a:srgbClr val="000000"/>
                          </a:solidFill>
                          <a:effectLst/>
                          <a:latin typeface="verdana" panose="020B0604030504040204" pitchFamily="34" charset="0"/>
                        </a:rPr>
                        <a:t>c</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l" fontAlgn="t"/>
                      <a:r>
                        <a:rPr lang="en-IN" dirty="0">
                          <a:solidFill>
                            <a:srgbClr val="000000"/>
                          </a:solidFill>
                          <a:effectLst/>
                          <a:latin typeface="verdana" panose="020B0604030504040204" pitchFamily="34" charset="0"/>
                        </a:rPr>
                        <a:t>d</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646503456"/>
                  </a:ext>
                </a:extLst>
              </a:tr>
              <a:tr h="540875">
                <a:tc>
                  <a:txBody>
                    <a:bodyPr/>
                    <a:lstStyle/>
                    <a:p>
                      <a:pPr algn="l" fontAlgn="t"/>
                      <a:r>
                        <a:rPr lang="en-IN">
                          <a:solidFill>
                            <a:srgbClr val="000000"/>
                          </a:solidFill>
                          <a:effectLst/>
                          <a:latin typeface="verdana" panose="020B0604030504040204" pitchFamily="34" charset="0"/>
                        </a:rPr>
                        <a:t>(2)</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l" fontAlgn="t"/>
                      <a:r>
                        <a:rPr lang="en-IN">
                          <a:solidFill>
                            <a:srgbClr val="000000"/>
                          </a:solidFill>
                          <a:effectLst/>
                          <a:latin typeface="verdana" panose="020B0604030504040204" pitchFamily="34" charset="0"/>
                        </a:rPr>
                        <a:t>*</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l" fontAlgn="t"/>
                      <a:r>
                        <a:rPr lang="en-IN">
                          <a:solidFill>
                            <a:srgbClr val="000000"/>
                          </a:solidFill>
                          <a:effectLst/>
                          <a:latin typeface="verdana" panose="020B0604030504040204" pitchFamily="34" charset="0"/>
                        </a:rPr>
                        <a:t>(0)</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l" fontAlgn="t"/>
                      <a:r>
                        <a:rPr lang="en-IN" dirty="0">
                          <a:solidFill>
                            <a:srgbClr val="000000"/>
                          </a:solidFill>
                          <a:effectLst/>
                          <a:latin typeface="verdana" panose="020B0604030504040204" pitchFamily="34" charset="0"/>
                        </a:rPr>
                        <a:t>(1)</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691022631"/>
                  </a:ext>
                </a:extLst>
              </a:tr>
              <a:tr h="540875">
                <a:tc>
                  <a:txBody>
                    <a:bodyPr/>
                    <a:lstStyle/>
                    <a:p>
                      <a:pPr algn="l" fontAlgn="t"/>
                      <a:r>
                        <a:rPr lang="en-IN">
                          <a:solidFill>
                            <a:srgbClr val="000000"/>
                          </a:solidFill>
                          <a:effectLst/>
                          <a:latin typeface="verdana" panose="020B0604030504040204" pitchFamily="34" charset="0"/>
                        </a:rPr>
                        <a:t>(3)</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l" fontAlgn="t"/>
                      <a:r>
                        <a:rPr lang="en-IN" dirty="0">
                          <a:solidFill>
                            <a:srgbClr val="000000"/>
                          </a:solidFill>
                          <a:effectLst/>
                          <a:latin typeface="verdana" panose="020B0604030504040204" pitchFamily="34" charset="0"/>
                        </a:rPr>
                        <a:t>:=</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l" fontAlgn="t"/>
                      <a:r>
                        <a:rPr lang="en-IN">
                          <a:solidFill>
                            <a:srgbClr val="000000"/>
                          </a:solidFill>
                          <a:effectLst/>
                          <a:latin typeface="verdana" panose="020B0604030504040204" pitchFamily="34" charset="0"/>
                        </a:rPr>
                        <a:t>(2)</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l" fontAlgn="t"/>
                      <a:r>
                        <a:rPr lang="en-IN" dirty="0">
                          <a:solidFill>
                            <a:srgbClr val="000000"/>
                          </a:solidFill>
                          <a:effectLst/>
                          <a:latin typeface="verdana" panose="020B0604030504040204" pitchFamily="34" charset="0"/>
                        </a:rPr>
                        <a:t>-</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45693349"/>
                  </a:ext>
                </a:extLst>
              </a:tr>
            </a:tbl>
          </a:graphicData>
        </a:graphic>
      </p:graphicFrame>
    </p:spTree>
    <p:extLst>
      <p:ext uri="{BB962C8B-B14F-4D97-AF65-F5344CB8AC3E}">
        <p14:creationId xmlns:p14="http://schemas.microsoft.com/office/powerpoint/2010/main" val="426401682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112BDE-75A1-43B4-A07F-8C59AA182739}"/>
              </a:ext>
            </a:extLst>
          </p:cNvPr>
          <p:cNvSpPr>
            <a:spLocks noGrp="1"/>
          </p:cNvSpPr>
          <p:nvPr>
            <p:ph type="title"/>
          </p:nvPr>
        </p:nvSpPr>
        <p:spPr>
          <a:xfrm>
            <a:off x="2734322" y="365125"/>
            <a:ext cx="8619478" cy="1325563"/>
          </a:xfrm>
        </p:spPr>
        <p:txBody>
          <a:bodyPr/>
          <a:lstStyle/>
          <a:p>
            <a:pPr algn="ctr"/>
            <a:r>
              <a:rPr lang="en-IN" b="1" u="sng" dirty="0"/>
              <a:t>Translation of Assignment Statements</a:t>
            </a:r>
            <a:br>
              <a:rPr lang="en-IN" dirty="0"/>
            </a:br>
            <a:endParaRPr lang="en-IN" dirty="0"/>
          </a:p>
        </p:txBody>
      </p:sp>
      <p:sp>
        <p:nvSpPr>
          <p:cNvPr id="3" name="Content Placeholder 2">
            <a:extLst>
              <a:ext uri="{FF2B5EF4-FFF2-40B4-BE49-F238E27FC236}">
                <a16:creationId xmlns:a16="http://schemas.microsoft.com/office/drawing/2014/main" id="{DAF7A237-E033-4F2F-BA78-22BD40E76D1D}"/>
              </a:ext>
            </a:extLst>
          </p:cNvPr>
          <p:cNvSpPr>
            <a:spLocks noGrp="1"/>
          </p:cNvSpPr>
          <p:nvPr>
            <p:ph idx="1"/>
          </p:nvPr>
        </p:nvSpPr>
        <p:spPr>
          <a:xfrm>
            <a:off x="2956264" y="1825625"/>
            <a:ext cx="8397536" cy="4351338"/>
          </a:xfrm>
        </p:spPr>
        <p:txBody>
          <a:bodyPr/>
          <a:lstStyle/>
          <a:p>
            <a:pPr marL="0" indent="0">
              <a:buNone/>
            </a:pPr>
            <a:r>
              <a:rPr lang="en-US" dirty="0"/>
              <a:t>In the syntax directed translation, assignment statement is mainly deals with expressions. The expression can be of type real, integer, array and records.</a:t>
            </a:r>
          </a:p>
          <a:p>
            <a:pPr marL="0" indent="0">
              <a:buNone/>
            </a:pPr>
            <a:r>
              <a:rPr lang="en-US" dirty="0"/>
              <a:t>Consider the grammar</a:t>
            </a:r>
          </a:p>
          <a:p>
            <a:pPr marL="0" indent="0">
              <a:buNone/>
            </a:pPr>
            <a:r>
              <a:rPr lang="en-IN" dirty="0"/>
              <a:t>S  →    id := E  </a:t>
            </a:r>
          </a:p>
          <a:p>
            <a:pPr marL="0" indent="0">
              <a:buNone/>
            </a:pPr>
            <a:r>
              <a:rPr lang="en-IN" dirty="0"/>
              <a:t>E    →  E1 + E2  </a:t>
            </a:r>
          </a:p>
          <a:p>
            <a:pPr marL="0" indent="0">
              <a:buNone/>
            </a:pPr>
            <a:r>
              <a:rPr lang="en-IN" dirty="0"/>
              <a:t>E   →   E1 * E2  </a:t>
            </a:r>
          </a:p>
          <a:p>
            <a:pPr marL="0" indent="0">
              <a:buNone/>
            </a:pPr>
            <a:r>
              <a:rPr lang="en-IN" dirty="0"/>
              <a:t>E   →   (E1)  </a:t>
            </a:r>
          </a:p>
          <a:p>
            <a:pPr marL="0" indent="0">
              <a:buNone/>
            </a:pPr>
            <a:r>
              <a:rPr lang="en-IN" dirty="0"/>
              <a:t>E   →   id  </a:t>
            </a:r>
          </a:p>
          <a:p>
            <a:pPr marL="0" indent="0">
              <a:buNone/>
            </a:pPr>
            <a:endParaRPr lang="en-US" dirty="0"/>
          </a:p>
          <a:p>
            <a:endParaRPr lang="en-IN" dirty="0"/>
          </a:p>
        </p:txBody>
      </p:sp>
    </p:spTree>
    <p:extLst>
      <p:ext uri="{BB962C8B-B14F-4D97-AF65-F5344CB8AC3E}">
        <p14:creationId xmlns:p14="http://schemas.microsoft.com/office/powerpoint/2010/main" val="320408652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48CB9-8DF2-4AD4-8E04-E8C606FD8B39}"/>
              </a:ext>
            </a:extLst>
          </p:cNvPr>
          <p:cNvSpPr>
            <a:spLocks noGrp="1"/>
          </p:cNvSpPr>
          <p:nvPr>
            <p:ph type="title"/>
          </p:nvPr>
        </p:nvSpPr>
        <p:spPr>
          <a:xfrm>
            <a:off x="3826276" y="365125"/>
            <a:ext cx="7527524" cy="1325563"/>
          </a:xfrm>
        </p:spPr>
        <p:txBody>
          <a:bodyPr>
            <a:normAutofit/>
          </a:bodyPr>
          <a:lstStyle/>
          <a:p>
            <a:r>
              <a:rPr lang="en-US" sz="2800" dirty="0"/>
              <a:t>The translation scheme of above grammar is given below:</a:t>
            </a:r>
            <a:endParaRPr lang="en-IN" sz="2800" dirty="0"/>
          </a:p>
        </p:txBody>
      </p:sp>
      <p:graphicFrame>
        <p:nvGraphicFramePr>
          <p:cNvPr id="4" name="Content Placeholder 3">
            <a:extLst>
              <a:ext uri="{FF2B5EF4-FFF2-40B4-BE49-F238E27FC236}">
                <a16:creationId xmlns:a16="http://schemas.microsoft.com/office/drawing/2014/main" id="{D6010983-E2B8-454E-B2B7-D60CB44F5F13}"/>
              </a:ext>
            </a:extLst>
          </p:cNvPr>
          <p:cNvGraphicFramePr>
            <a:graphicFrameLocks noGrp="1"/>
          </p:cNvGraphicFramePr>
          <p:nvPr>
            <p:ph idx="1"/>
            <p:extLst>
              <p:ext uri="{D42A27DB-BD31-4B8C-83A1-F6EECF244321}">
                <p14:modId xmlns:p14="http://schemas.microsoft.com/office/powerpoint/2010/main" val="2587920464"/>
              </p:ext>
            </p:extLst>
          </p:nvPr>
        </p:nvGraphicFramePr>
        <p:xfrm>
          <a:off x="3959439" y="1438183"/>
          <a:ext cx="7253058" cy="5211193"/>
        </p:xfrm>
        <a:graphic>
          <a:graphicData uri="http://schemas.openxmlformats.org/drawingml/2006/table">
            <a:tbl>
              <a:tblPr/>
              <a:tblGrid>
                <a:gridCol w="3626529">
                  <a:extLst>
                    <a:ext uri="{9D8B030D-6E8A-4147-A177-3AD203B41FA5}">
                      <a16:colId xmlns:a16="http://schemas.microsoft.com/office/drawing/2014/main" val="965746785"/>
                    </a:ext>
                  </a:extLst>
                </a:gridCol>
                <a:gridCol w="3626529">
                  <a:extLst>
                    <a:ext uri="{9D8B030D-6E8A-4147-A177-3AD203B41FA5}">
                      <a16:colId xmlns:a16="http://schemas.microsoft.com/office/drawing/2014/main" val="2385262762"/>
                    </a:ext>
                  </a:extLst>
                </a:gridCol>
              </a:tblGrid>
              <a:tr h="348964">
                <a:tc>
                  <a:txBody>
                    <a:bodyPr/>
                    <a:lstStyle/>
                    <a:p>
                      <a:pPr algn="l" fontAlgn="t"/>
                      <a:r>
                        <a:rPr lang="en-IN" sz="1100">
                          <a:solidFill>
                            <a:srgbClr val="000000"/>
                          </a:solidFill>
                          <a:effectLst/>
                          <a:latin typeface="times new roman" panose="02020603050405020304" pitchFamily="18" charset="0"/>
                        </a:rPr>
                        <a:t>Production rule</a:t>
                      </a:r>
                    </a:p>
                  </a:txBody>
                  <a:tcPr marL="58277" marR="58277" marT="58277" marB="58277">
                    <a:lnL w="7620" cap="flat" cmpd="sng" algn="ctr">
                      <a:solidFill>
                        <a:srgbClr val="F8C65C"/>
                      </a:solidFill>
                      <a:prstDash val="solid"/>
                      <a:round/>
                      <a:headEnd type="none" w="med" len="med"/>
                      <a:tailEnd type="none" w="med" len="med"/>
                    </a:lnL>
                    <a:lnR w="7620" cap="flat" cmpd="sng" algn="ctr">
                      <a:solidFill>
                        <a:srgbClr val="F8C65C"/>
                      </a:solidFill>
                      <a:prstDash val="solid"/>
                      <a:round/>
                      <a:headEnd type="none" w="med" len="med"/>
                      <a:tailEnd type="none" w="med" len="med"/>
                    </a:lnR>
                    <a:lnT w="7620" cap="flat" cmpd="sng" algn="ctr">
                      <a:solidFill>
                        <a:srgbClr val="F8C65C"/>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tc>
                  <a:txBody>
                    <a:bodyPr/>
                    <a:lstStyle/>
                    <a:p>
                      <a:pPr algn="l" fontAlgn="t"/>
                      <a:r>
                        <a:rPr lang="en-IN" sz="1100">
                          <a:solidFill>
                            <a:srgbClr val="000000"/>
                          </a:solidFill>
                          <a:effectLst/>
                          <a:latin typeface="times new roman" panose="02020603050405020304" pitchFamily="18" charset="0"/>
                        </a:rPr>
                        <a:t>Semantic actions</a:t>
                      </a:r>
                    </a:p>
                  </a:txBody>
                  <a:tcPr marL="58277" marR="58277" marT="58277" marB="58277">
                    <a:lnL w="7620" cap="flat" cmpd="sng" algn="ctr">
                      <a:solidFill>
                        <a:srgbClr val="F8C65C"/>
                      </a:solidFill>
                      <a:prstDash val="solid"/>
                      <a:round/>
                      <a:headEnd type="none" w="med" len="med"/>
                      <a:tailEnd type="none" w="med" len="med"/>
                    </a:lnL>
                    <a:lnR w="7620" cap="flat" cmpd="sng" algn="ctr">
                      <a:solidFill>
                        <a:srgbClr val="F8C65C"/>
                      </a:solidFill>
                      <a:prstDash val="solid"/>
                      <a:round/>
                      <a:headEnd type="none" w="med" len="med"/>
                      <a:tailEnd type="none" w="med" len="med"/>
                    </a:lnR>
                    <a:lnT w="7620" cap="flat" cmpd="sng" algn="ctr">
                      <a:solidFill>
                        <a:srgbClr val="F8C65C"/>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2564434373"/>
                  </a:ext>
                </a:extLst>
              </a:tr>
              <a:tr h="1349327">
                <a:tc>
                  <a:txBody>
                    <a:bodyPr/>
                    <a:lstStyle/>
                    <a:p>
                      <a:pPr algn="l" fontAlgn="t"/>
                      <a:r>
                        <a:rPr lang="en-IN" sz="1100">
                          <a:solidFill>
                            <a:srgbClr val="000000"/>
                          </a:solidFill>
                          <a:effectLst/>
                          <a:latin typeface="verdana" panose="020B0604030504040204" pitchFamily="34" charset="0"/>
                        </a:rPr>
                        <a:t>S → id :=E</a:t>
                      </a:r>
                    </a:p>
                  </a:txBody>
                  <a:tcPr marL="38851" marR="38851" marT="38851" marB="38851">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100">
                          <a:solidFill>
                            <a:srgbClr val="000000"/>
                          </a:solidFill>
                          <a:effectLst/>
                          <a:latin typeface="verdana" panose="020B0604030504040204" pitchFamily="34" charset="0"/>
                        </a:rPr>
                        <a:t>{p = look_up(id.name);</a:t>
                      </a:r>
                      <a:br>
                        <a:rPr lang="en-US" sz="1100">
                          <a:solidFill>
                            <a:srgbClr val="000000"/>
                          </a:solidFill>
                          <a:effectLst/>
                          <a:latin typeface="verdana" panose="020B0604030504040204" pitchFamily="34" charset="0"/>
                        </a:rPr>
                      </a:br>
                      <a:r>
                        <a:rPr lang="en-US" sz="1100">
                          <a:solidFill>
                            <a:srgbClr val="000000"/>
                          </a:solidFill>
                          <a:effectLst/>
                          <a:latin typeface="verdana" panose="020B0604030504040204" pitchFamily="34" charset="0"/>
                        </a:rPr>
                        <a:t> If p ≠ nil then</a:t>
                      </a:r>
                      <a:br>
                        <a:rPr lang="en-US" sz="1100">
                          <a:solidFill>
                            <a:srgbClr val="000000"/>
                          </a:solidFill>
                          <a:effectLst/>
                          <a:latin typeface="verdana" panose="020B0604030504040204" pitchFamily="34" charset="0"/>
                        </a:rPr>
                      </a:br>
                      <a:r>
                        <a:rPr lang="en-US" sz="1100">
                          <a:solidFill>
                            <a:srgbClr val="000000"/>
                          </a:solidFill>
                          <a:effectLst/>
                          <a:latin typeface="verdana" panose="020B0604030504040204" pitchFamily="34" charset="0"/>
                        </a:rPr>
                        <a:t> Emit (p = E.place)</a:t>
                      </a:r>
                      <a:br>
                        <a:rPr lang="en-US" sz="1100">
                          <a:solidFill>
                            <a:srgbClr val="000000"/>
                          </a:solidFill>
                          <a:effectLst/>
                          <a:latin typeface="verdana" panose="020B0604030504040204" pitchFamily="34" charset="0"/>
                        </a:rPr>
                      </a:br>
                      <a:r>
                        <a:rPr lang="en-US" sz="1100">
                          <a:solidFill>
                            <a:srgbClr val="000000"/>
                          </a:solidFill>
                          <a:effectLst/>
                          <a:latin typeface="verdana" panose="020B0604030504040204" pitchFamily="34" charset="0"/>
                        </a:rPr>
                        <a:t> Else</a:t>
                      </a:r>
                      <a:br>
                        <a:rPr lang="en-US" sz="1100">
                          <a:solidFill>
                            <a:srgbClr val="000000"/>
                          </a:solidFill>
                          <a:effectLst/>
                          <a:latin typeface="verdana" panose="020B0604030504040204" pitchFamily="34" charset="0"/>
                        </a:rPr>
                      </a:br>
                      <a:r>
                        <a:rPr lang="en-US" sz="1100">
                          <a:solidFill>
                            <a:srgbClr val="000000"/>
                          </a:solidFill>
                          <a:effectLst/>
                          <a:latin typeface="verdana" panose="020B0604030504040204" pitchFamily="34" charset="0"/>
                        </a:rPr>
                        <a:t> Error;</a:t>
                      </a:r>
                      <a:br>
                        <a:rPr lang="en-US" sz="1100">
                          <a:solidFill>
                            <a:srgbClr val="000000"/>
                          </a:solidFill>
                          <a:effectLst/>
                          <a:latin typeface="verdana" panose="020B0604030504040204" pitchFamily="34" charset="0"/>
                        </a:rPr>
                      </a:br>
                      <a:r>
                        <a:rPr lang="en-US" sz="1100">
                          <a:solidFill>
                            <a:srgbClr val="000000"/>
                          </a:solidFill>
                          <a:effectLst/>
                          <a:latin typeface="verdana" panose="020B0604030504040204" pitchFamily="34" charset="0"/>
                        </a:rPr>
                        <a:t>}</a:t>
                      </a:r>
                    </a:p>
                  </a:txBody>
                  <a:tcPr marL="38851" marR="38851" marT="38851" marB="38851">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4232097885"/>
                  </a:ext>
                </a:extLst>
              </a:tr>
              <a:tr h="930570">
                <a:tc>
                  <a:txBody>
                    <a:bodyPr/>
                    <a:lstStyle/>
                    <a:p>
                      <a:pPr algn="l" fontAlgn="t"/>
                      <a:r>
                        <a:rPr lang="en-IN" sz="1100">
                          <a:solidFill>
                            <a:srgbClr val="000000"/>
                          </a:solidFill>
                          <a:effectLst/>
                          <a:latin typeface="verdana" panose="020B0604030504040204" pitchFamily="34" charset="0"/>
                        </a:rPr>
                        <a:t>E → E1 + E2</a:t>
                      </a:r>
                    </a:p>
                  </a:txBody>
                  <a:tcPr marL="38851" marR="38851" marT="38851" marB="38851">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l" fontAlgn="t"/>
                      <a:r>
                        <a:rPr lang="fr-FR" sz="1100" dirty="0">
                          <a:solidFill>
                            <a:srgbClr val="000000"/>
                          </a:solidFill>
                          <a:effectLst/>
                          <a:latin typeface="verdana" panose="020B0604030504040204" pitchFamily="34" charset="0"/>
                        </a:rPr>
                        <a:t>{E.place = newtemp();</a:t>
                      </a:r>
                      <a:br>
                        <a:rPr lang="fr-FR" sz="1100" dirty="0">
                          <a:solidFill>
                            <a:srgbClr val="000000"/>
                          </a:solidFill>
                          <a:effectLst/>
                          <a:latin typeface="verdana" panose="020B0604030504040204" pitchFamily="34" charset="0"/>
                        </a:rPr>
                      </a:br>
                      <a:r>
                        <a:rPr lang="fr-FR" sz="1100" dirty="0">
                          <a:solidFill>
                            <a:srgbClr val="000000"/>
                          </a:solidFill>
                          <a:effectLst/>
                          <a:latin typeface="verdana" panose="020B0604030504040204" pitchFamily="34" charset="0"/>
                        </a:rPr>
                        <a:t> Emit (E.place = E1.place '+' E2.place)</a:t>
                      </a:r>
                      <a:br>
                        <a:rPr lang="fr-FR" sz="1100" dirty="0">
                          <a:solidFill>
                            <a:srgbClr val="000000"/>
                          </a:solidFill>
                          <a:effectLst/>
                          <a:latin typeface="verdana" panose="020B0604030504040204" pitchFamily="34" charset="0"/>
                        </a:rPr>
                      </a:br>
                      <a:r>
                        <a:rPr lang="fr-FR" sz="1100" dirty="0">
                          <a:solidFill>
                            <a:srgbClr val="000000"/>
                          </a:solidFill>
                          <a:effectLst/>
                          <a:latin typeface="verdana" panose="020B0604030504040204" pitchFamily="34" charset="0"/>
                        </a:rPr>
                        <a:t>}</a:t>
                      </a:r>
                    </a:p>
                  </a:txBody>
                  <a:tcPr marL="38851" marR="38851" marT="38851" marB="38851">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4105587617"/>
                  </a:ext>
                </a:extLst>
              </a:tr>
              <a:tr h="930570">
                <a:tc>
                  <a:txBody>
                    <a:bodyPr/>
                    <a:lstStyle/>
                    <a:p>
                      <a:pPr algn="l" fontAlgn="t"/>
                      <a:r>
                        <a:rPr lang="en-IN" sz="1100">
                          <a:solidFill>
                            <a:srgbClr val="000000"/>
                          </a:solidFill>
                          <a:effectLst/>
                          <a:latin typeface="verdana" panose="020B0604030504040204" pitchFamily="34" charset="0"/>
                        </a:rPr>
                        <a:t>E → E1 * E2</a:t>
                      </a:r>
                    </a:p>
                  </a:txBody>
                  <a:tcPr marL="38851" marR="38851" marT="38851" marB="38851">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l" fontAlgn="t"/>
                      <a:r>
                        <a:rPr lang="fr-FR" sz="1100">
                          <a:solidFill>
                            <a:srgbClr val="000000"/>
                          </a:solidFill>
                          <a:effectLst/>
                          <a:latin typeface="verdana" panose="020B0604030504040204" pitchFamily="34" charset="0"/>
                        </a:rPr>
                        <a:t>{E.place = newtemp();</a:t>
                      </a:r>
                      <a:br>
                        <a:rPr lang="fr-FR" sz="1100">
                          <a:solidFill>
                            <a:srgbClr val="000000"/>
                          </a:solidFill>
                          <a:effectLst/>
                          <a:latin typeface="verdana" panose="020B0604030504040204" pitchFamily="34" charset="0"/>
                        </a:rPr>
                      </a:br>
                      <a:r>
                        <a:rPr lang="fr-FR" sz="1100">
                          <a:solidFill>
                            <a:srgbClr val="000000"/>
                          </a:solidFill>
                          <a:effectLst/>
                          <a:latin typeface="verdana" panose="020B0604030504040204" pitchFamily="34" charset="0"/>
                        </a:rPr>
                        <a:t> Emit (E.place = E1.place '*' E2.place)</a:t>
                      </a:r>
                      <a:br>
                        <a:rPr lang="fr-FR" sz="1100">
                          <a:solidFill>
                            <a:srgbClr val="000000"/>
                          </a:solidFill>
                          <a:effectLst/>
                          <a:latin typeface="verdana" panose="020B0604030504040204" pitchFamily="34" charset="0"/>
                        </a:rPr>
                      </a:br>
                      <a:r>
                        <a:rPr lang="fr-FR" sz="1100">
                          <a:solidFill>
                            <a:srgbClr val="000000"/>
                          </a:solidFill>
                          <a:effectLst/>
                          <a:latin typeface="verdana" panose="020B0604030504040204" pitchFamily="34" charset="0"/>
                        </a:rPr>
                        <a:t>}</a:t>
                      </a:r>
                    </a:p>
                  </a:txBody>
                  <a:tcPr marL="38851" marR="38851" marT="38851" marB="38851">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453075886"/>
                  </a:ext>
                </a:extLst>
              </a:tr>
              <a:tr h="302435">
                <a:tc>
                  <a:txBody>
                    <a:bodyPr/>
                    <a:lstStyle/>
                    <a:p>
                      <a:pPr algn="l" fontAlgn="t"/>
                      <a:r>
                        <a:rPr lang="en-IN" sz="1100">
                          <a:solidFill>
                            <a:srgbClr val="000000"/>
                          </a:solidFill>
                          <a:effectLst/>
                          <a:latin typeface="verdana" panose="020B0604030504040204" pitchFamily="34" charset="0"/>
                        </a:rPr>
                        <a:t>E → (E1)</a:t>
                      </a:r>
                    </a:p>
                  </a:txBody>
                  <a:tcPr marL="38851" marR="38851" marT="38851" marB="38851">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l" fontAlgn="t"/>
                      <a:r>
                        <a:rPr lang="en-IN" sz="1100">
                          <a:solidFill>
                            <a:srgbClr val="000000"/>
                          </a:solidFill>
                          <a:effectLst/>
                          <a:latin typeface="verdana" panose="020B0604030504040204" pitchFamily="34" charset="0"/>
                        </a:rPr>
                        <a:t>{E.place = E1.place}</a:t>
                      </a:r>
                    </a:p>
                  </a:txBody>
                  <a:tcPr marL="38851" marR="38851" marT="38851" marB="38851">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800369359"/>
                  </a:ext>
                </a:extLst>
              </a:tr>
              <a:tr h="1349327">
                <a:tc>
                  <a:txBody>
                    <a:bodyPr/>
                    <a:lstStyle/>
                    <a:p>
                      <a:pPr algn="l" fontAlgn="t"/>
                      <a:r>
                        <a:rPr lang="en-IN" sz="1100">
                          <a:solidFill>
                            <a:srgbClr val="000000"/>
                          </a:solidFill>
                          <a:effectLst/>
                          <a:latin typeface="verdana" panose="020B0604030504040204" pitchFamily="34" charset="0"/>
                        </a:rPr>
                        <a:t>E → id</a:t>
                      </a:r>
                    </a:p>
                  </a:txBody>
                  <a:tcPr marL="38851" marR="38851" marT="38851" marB="38851">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100" dirty="0">
                          <a:solidFill>
                            <a:srgbClr val="000000"/>
                          </a:solidFill>
                          <a:effectLst/>
                          <a:latin typeface="verdana" panose="020B0604030504040204" pitchFamily="34" charset="0"/>
                        </a:rPr>
                        <a:t>{p = </a:t>
                      </a:r>
                      <a:r>
                        <a:rPr lang="en-US" sz="1100" dirty="0" err="1">
                          <a:solidFill>
                            <a:srgbClr val="000000"/>
                          </a:solidFill>
                          <a:effectLst/>
                          <a:latin typeface="verdana" panose="020B0604030504040204" pitchFamily="34" charset="0"/>
                        </a:rPr>
                        <a:t>look_up</a:t>
                      </a:r>
                      <a:r>
                        <a:rPr lang="en-US" sz="1100" dirty="0">
                          <a:solidFill>
                            <a:srgbClr val="000000"/>
                          </a:solidFill>
                          <a:effectLst/>
                          <a:latin typeface="verdana" panose="020B0604030504040204" pitchFamily="34" charset="0"/>
                        </a:rPr>
                        <a:t>(id.name);</a:t>
                      </a:r>
                      <a:br>
                        <a:rPr lang="en-US" sz="1100" dirty="0">
                          <a:solidFill>
                            <a:srgbClr val="000000"/>
                          </a:solidFill>
                          <a:effectLst/>
                          <a:latin typeface="verdana" panose="020B0604030504040204" pitchFamily="34" charset="0"/>
                        </a:rPr>
                      </a:br>
                      <a:r>
                        <a:rPr lang="en-US" sz="1100" dirty="0">
                          <a:solidFill>
                            <a:srgbClr val="000000"/>
                          </a:solidFill>
                          <a:effectLst/>
                          <a:latin typeface="verdana" panose="020B0604030504040204" pitchFamily="34" charset="0"/>
                        </a:rPr>
                        <a:t> If p ≠ nil then</a:t>
                      </a:r>
                      <a:br>
                        <a:rPr lang="en-US" sz="1100" dirty="0">
                          <a:solidFill>
                            <a:srgbClr val="000000"/>
                          </a:solidFill>
                          <a:effectLst/>
                          <a:latin typeface="verdana" panose="020B0604030504040204" pitchFamily="34" charset="0"/>
                        </a:rPr>
                      </a:br>
                      <a:r>
                        <a:rPr lang="en-US" sz="1100" dirty="0">
                          <a:solidFill>
                            <a:srgbClr val="000000"/>
                          </a:solidFill>
                          <a:effectLst/>
                          <a:latin typeface="verdana" panose="020B0604030504040204" pitchFamily="34" charset="0"/>
                        </a:rPr>
                        <a:t> Emit (p = </a:t>
                      </a:r>
                      <a:r>
                        <a:rPr lang="en-US" sz="1100" dirty="0" err="1">
                          <a:solidFill>
                            <a:srgbClr val="000000"/>
                          </a:solidFill>
                          <a:effectLst/>
                          <a:latin typeface="verdana" panose="020B0604030504040204" pitchFamily="34" charset="0"/>
                        </a:rPr>
                        <a:t>E.place</a:t>
                      </a:r>
                      <a:r>
                        <a:rPr lang="en-US" sz="1100" dirty="0">
                          <a:solidFill>
                            <a:srgbClr val="000000"/>
                          </a:solidFill>
                          <a:effectLst/>
                          <a:latin typeface="verdana" panose="020B0604030504040204" pitchFamily="34" charset="0"/>
                        </a:rPr>
                        <a:t>)</a:t>
                      </a:r>
                      <a:br>
                        <a:rPr lang="en-US" sz="1100" dirty="0">
                          <a:solidFill>
                            <a:srgbClr val="000000"/>
                          </a:solidFill>
                          <a:effectLst/>
                          <a:latin typeface="verdana" panose="020B0604030504040204" pitchFamily="34" charset="0"/>
                        </a:rPr>
                      </a:br>
                      <a:r>
                        <a:rPr lang="en-US" sz="1100" dirty="0">
                          <a:solidFill>
                            <a:srgbClr val="000000"/>
                          </a:solidFill>
                          <a:effectLst/>
                          <a:latin typeface="verdana" panose="020B0604030504040204" pitchFamily="34" charset="0"/>
                        </a:rPr>
                        <a:t> Else</a:t>
                      </a:r>
                      <a:br>
                        <a:rPr lang="en-US" sz="1100" dirty="0">
                          <a:solidFill>
                            <a:srgbClr val="000000"/>
                          </a:solidFill>
                          <a:effectLst/>
                          <a:latin typeface="verdana" panose="020B0604030504040204" pitchFamily="34" charset="0"/>
                        </a:rPr>
                      </a:br>
                      <a:r>
                        <a:rPr lang="en-US" sz="1100" dirty="0">
                          <a:solidFill>
                            <a:srgbClr val="000000"/>
                          </a:solidFill>
                          <a:effectLst/>
                          <a:latin typeface="verdana" panose="020B0604030504040204" pitchFamily="34" charset="0"/>
                        </a:rPr>
                        <a:t> Error;</a:t>
                      </a:r>
                      <a:br>
                        <a:rPr lang="en-US" sz="1100" dirty="0">
                          <a:solidFill>
                            <a:srgbClr val="000000"/>
                          </a:solidFill>
                          <a:effectLst/>
                          <a:latin typeface="verdana" panose="020B0604030504040204" pitchFamily="34" charset="0"/>
                        </a:rPr>
                      </a:br>
                      <a:r>
                        <a:rPr lang="en-US" sz="1100" dirty="0">
                          <a:solidFill>
                            <a:srgbClr val="000000"/>
                          </a:solidFill>
                          <a:effectLst/>
                          <a:latin typeface="verdana" panose="020B0604030504040204" pitchFamily="34" charset="0"/>
                        </a:rPr>
                        <a:t>}</a:t>
                      </a:r>
                    </a:p>
                  </a:txBody>
                  <a:tcPr marL="38851" marR="38851" marT="38851" marB="38851">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395689070"/>
                  </a:ext>
                </a:extLst>
              </a:tr>
            </a:tbl>
          </a:graphicData>
        </a:graphic>
      </p:graphicFrame>
    </p:spTree>
    <p:extLst>
      <p:ext uri="{BB962C8B-B14F-4D97-AF65-F5344CB8AC3E}">
        <p14:creationId xmlns:p14="http://schemas.microsoft.com/office/powerpoint/2010/main" val="23019233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38B8511-EDCB-421F-A4F8-75CAAE0841B8}"/>
              </a:ext>
            </a:extLst>
          </p:cNvPr>
          <p:cNvSpPr>
            <a:spLocks noGrp="1"/>
          </p:cNvSpPr>
          <p:nvPr>
            <p:ph idx="1"/>
          </p:nvPr>
        </p:nvSpPr>
        <p:spPr>
          <a:xfrm>
            <a:off x="3195960" y="1825625"/>
            <a:ext cx="8157839" cy="4351338"/>
          </a:xfrm>
        </p:spPr>
        <p:txBody>
          <a:bodyPr/>
          <a:lstStyle/>
          <a:p>
            <a:r>
              <a:rPr lang="en-US" dirty="0"/>
              <a:t>The p returns the entry for id.name in the symbol table.</a:t>
            </a:r>
          </a:p>
          <a:p>
            <a:r>
              <a:rPr lang="en-US" dirty="0"/>
              <a:t>The Emit function is used for appending the three address code to the output file. Otherwise it will report an error.</a:t>
            </a:r>
          </a:p>
          <a:p>
            <a:r>
              <a:rPr lang="en-US" dirty="0"/>
              <a:t>The </a:t>
            </a:r>
            <a:r>
              <a:rPr lang="en-US" dirty="0" err="1"/>
              <a:t>newtemp</a:t>
            </a:r>
            <a:r>
              <a:rPr lang="en-US" dirty="0"/>
              <a:t>() is a function used to generate new temporary variables.</a:t>
            </a:r>
          </a:p>
          <a:p>
            <a:r>
              <a:rPr lang="en-US" dirty="0" err="1"/>
              <a:t>E.place</a:t>
            </a:r>
            <a:r>
              <a:rPr lang="en-US" dirty="0"/>
              <a:t> holds the value of E.</a:t>
            </a:r>
          </a:p>
          <a:p>
            <a:endParaRPr lang="en-IN" dirty="0"/>
          </a:p>
        </p:txBody>
      </p:sp>
    </p:spTree>
    <p:extLst>
      <p:ext uri="{BB962C8B-B14F-4D97-AF65-F5344CB8AC3E}">
        <p14:creationId xmlns:p14="http://schemas.microsoft.com/office/powerpoint/2010/main" val="23860760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6AEFCB6-229B-4884-99F2-B77CFAB6D3F6}"/>
              </a:ext>
            </a:extLst>
          </p:cNvPr>
          <p:cNvSpPr>
            <a:spLocks noGrp="1"/>
          </p:cNvSpPr>
          <p:nvPr>
            <p:ph idx="1"/>
          </p:nvPr>
        </p:nvSpPr>
        <p:spPr>
          <a:xfrm>
            <a:off x="3915052" y="1038687"/>
            <a:ext cx="7438748" cy="5138276"/>
          </a:xfrm>
        </p:spPr>
        <p:txBody>
          <a:bodyPr>
            <a:normAutofit fontScale="92500"/>
          </a:bodyPr>
          <a:lstStyle/>
          <a:p>
            <a:r>
              <a:rPr lang="en-US" dirty="0"/>
              <a:t>In syntax directed translation, every non-terminal can get one or more than one attribute or sometimes 0 attribute depending on the type of the attribute. The value of these attributes is evaluated by the semantic rules associated with the production rule.</a:t>
            </a:r>
          </a:p>
          <a:p>
            <a:r>
              <a:rPr lang="en-US" dirty="0"/>
              <a:t>In the semantic rule, attribute is VAL and an attribute may hold anything like a string, a number, a memory location and a complex record.</a:t>
            </a:r>
          </a:p>
          <a:p>
            <a:r>
              <a:rPr lang="en-US" dirty="0"/>
              <a:t>In Syntax directed translation, whenever a construct encounters in the programming language then it is translated according to the semantic rules define in that particular programming language.</a:t>
            </a:r>
          </a:p>
          <a:p>
            <a:endParaRPr lang="en-IN" dirty="0"/>
          </a:p>
        </p:txBody>
      </p:sp>
    </p:spTree>
    <p:extLst>
      <p:ext uri="{BB962C8B-B14F-4D97-AF65-F5344CB8AC3E}">
        <p14:creationId xmlns:p14="http://schemas.microsoft.com/office/powerpoint/2010/main" val="213105474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9A61FC-8B56-4A3F-AEBF-7E8FD815443E}"/>
              </a:ext>
            </a:extLst>
          </p:cNvPr>
          <p:cNvSpPr>
            <a:spLocks noGrp="1"/>
          </p:cNvSpPr>
          <p:nvPr>
            <p:ph type="title"/>
          </p:nvPr>
        </p:nvSpPr>
        <p:spPr/>
        <p:txBody>
          <a:bodyPr/>
          <a:lstStyle/>
          <a:p>
            <a:pPr algn="ctr"/>
            <a:r>
              <a:rPr lang="en-IN" b="1" u="sng" dirty="0"/>
              <a:t>Boolean expressions</a:t>
            </a:r>
            <a:br>
              <a:rPr lang="en-IN" dirty="0"/>
            </a:br>
            <a:endParaRPr lang="en-IN" dirty="0"/>
          </a:p>
        </p:txBody>
      </p:sp>
      <p:sp>
        <p:nvSpPr>
          <p:cNvPr id="3" name="Content Placeholder 2">
            <a:extLst>
              <a:ext uri="{FF2B5EF4-FFF2-40B4-BE49-F238E27FC236}">
                <a16:creationId xmlns:a16="http://schemas.microsoft.com/office/drawing/2014/main" id="{63541203-60EC-48E0-AFD4-555BB529EF53}"/>
              </a:ext>
            </a:extLst>
          </p:cNvPr>
          <p:cNvSpPr>
            <a:spLocks noGrp="1"/>
          </p:cNvSpPr>
          <p:nvPr>
            <p:ph idx="1"/>
          </p:nvPr>
        </p:nvSpPr>
        <p:spPr>
          <a:xfrm>
            <a:off x="3790764" y="1189608"/>
            <a:ext cx="7563035" cy="5166804"/>
          </a:xfrm>
        </p:spPr>
        <p:txBody>
          <a:bodyPr>
            <a:normAutofit fontScale="70000" lnSpcReduction="20000"/>
          </a:bodyPr>
          <a:lstStyle/>
          <a:p>
            <a:pPr marL="0" indent="0">
              <a:buNone/>
            </a:pPr>
            <a:endParaRPr lang="en-US" dirty="0"/>
          </a:p>
          <a:p>
            <a:pPr marL="0" indent="0">
              <a:buNone/>
            </a:pPr>
            <a:r>
              <a:rPr lang="en-US" dirty="0"/>
              <a:t>Boolean expressions have two primary purposes. They are used for computing the logical values. They are also used as conditional expression using if-then-else or while-do.</a:t>
            </a:r>
          </a:p>
          <a:p>
            <a:pPr marL="0" indent="0">
              <a:buNone/>
            </a:pPr>
            <a:r>
              <a:rPr lang="en-US" dirty="0"/>
              <a:t>Consider the grammar</a:t>
            </a:r>
          </a:p>
          <a:p>
            <a:pPr marL="0" indent="0">
              <a:buNone/>
            </a:pPr>
            <a:r>
              <a:rPr lang="en-IN" dirty="0"/>
              <a:t>E  →  E OR E  </a:t>
            </a:r>
          </a:p>
          <a:p>
            <a:pPr marL="0" indent="0">
              <a:buNone/>
            </a:pPr>
            <a:r>
              <a:rPr lang="en-IN" dirty="0"/>
              <a:t>E  →  E AND E  </a:t>
            </a:r>
          </a:p>
          <a:p>
            <a:pPr marL="0" indent="0">
              <a:buNone/>
            </a:pPr>
            <a:r>
              <a:rPr lang="en-IN" dirty="0"/>
              <a:t>E  →  NOT E   </a:t>
            </a:r>
          </a:p>
          <a:p>
            <a:pPr marL="0" indent="0">
              <a:buNone/>
            </a:pPr>
            <a:r>
              <a:rPr lang="en-IN" dirty="0"/>
              <a:t>E  →  (E)  </a:t>
            </a:r>
          </a:p>
          <a:p>
            <a:pPr marL="0" indent="0">
              <a:buNone/>
            </a:pPr>
            <a:r>
              <a:rPr lang="en-IN" dirty="0"/>
              <a:t>E →  id </a:t>
            </a:r>
            <a:r>
              <a:rPr lang="en-IN" dirty="0" err="1"/>
              <a:t>relop</a:t>
            </a:r>
            <a:r>
              <a:rPr lang="en-IN" dirty="0"/>
              <a:t> id  </a:t>
            </a:r>
          </a:p>
          <a:p>
            <a:pPr marL="0" indent="0">
              <a:buNone/>
            </a:pPr>
            <a:r>
              <a:rPr lang="en-IN" dirty="0"/>
              <a:t>E  →  TRUE  </a:t>
            </a:r>
          </a:p>
          <a:p>
            <a:pPr marL="0" indent="0">
              <a:buNone/>
            </a:pPr>
            <a:r>
              <a:rPr lang="en-IN" dirty="0"/>
              <a:t>E  →  FALSE  </a:t>
            </a:r>
          </a:p>
          <a:p>
            <a:pPr marL="0" indent="0">
              <a:buNone/>
            </a:pPr>
            <a:endParaRPr lang="en-US" dirty="0"/>
          </a:p>
          <a:p>
            <a:pPr marL="0" indent="0">
              <a:buNone/>
            </a:pPr>
            <a:r>
              <a:rPr lang="en-US" dirty="0"/>
              <a:t>The </a:t>
            </a:r>
            <a:r>
              <a:rPr lang="en-US" dirty="0" err="1"/>
              <a:t>relop</a:t>
            </a:r>
            <a:r>
              <a:rPr lang="en-US" dirty="0"/>
              <a:t> is denoted by &lt;, &gt;, &lt;, &gt;.</a:t>
            </a:r>
          </a:p>
          <a:p>
            <a:pPr marL="0" indent="0">
              <a:buNone/>
            </a:pPr>
            <a:br>
              <a:rPr lang="en-US" dirty="0"/>
            </a:br>
            <a:endParaRPr lang="en-IN" dirty="0"/>
          </a:p>
          <a:p>
            <a:pPr marL="0" indent="0">
              <a:buNone/>
            </a:pPr>
            <a:endParaRPr lang="en-IN" dirty="0"/>
          </a:p>
          <a:p>
            <a:pPr marL="0" indent="0">
              <a:buNone/>
            </a:pPr>
            <a:endParaRPr lang="en-US" dirty="0"/>
          </a:p>
          <a:p>
            <a:endParaRPr lang="en-IN" dirty="0"/>
          </a:p>
        </p:txBody>
      </p:sp>
    </p:spTree>
    <p:extLst>
      <p:ext uri="{BB962C8B-B14F-4D97-AF65-F5344CB8AC3E}">
        <p14:creationId xmlns:p14="http://schemas.microsoft.com/office/powerpoint/2010/main" val="345852520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920EE-37AF-4D0D-9476-B4187F55687E}"/>
              </a:ext>
            </a:extLst>
          </p:cNvPr>
          <p:cNvSpPr>
            <a:spLocks noGrp="1"/>
          </p:cNvSpPr>
          <p:nvPr>
            <p:ph type="title"/>
          </p:nvPr>
        </p:nvSpPr>
        <p:spPr>
          <a:xfrm>
            <a:off x="4110360" y="417251"/>
            <a:ext cx="7243439" cy="1273438"/>
          </a:xfrm>
        </p:spPr>
        <p:txBody>
          <a:bodyPr>
            <a:normAutofit/>
          </a:bodyPr>
          <a:lstStyle/>
          <a:p>
            <a:r>
              <a:rPr lang="en-US" sz="2800" dirty="0"/>
              <a:t>The AND </a:t>
            </a:r>
            <a:r>
              <a:rPr lang="en-US" sz="2800" dirty="0" err="1"/>
              <a:t>and</a:t>
            </a:r>
            <a:r>
              <a:rPr lang="en-US" sz="2800" dirty="0"/>
              <a:t> OR are left associated. NOT has the higher precedence then AND </a:t>
            </a:r>
            <a:r>
              <a:rPr lang="en-US" sz="2800" dirty="0" err="1"/>
              <a:t>and</a:t>
            </a:r>
            <a:r>
              <a:rPr lang="en-US" sz="2800" dirty="0"/>
              <a:t> lastly OR.</a:t>
            </a:r>
            <a:endParaRPr lang="en-IN" sz="2800" dirty="0"/>
          </a:p>
        </p:txBody>
      </p:sp>
      <p:graphicFrame>
        <p:nvGraphicFramePr>
          <p:cNvPr id="4" name="Content Placeholder 3">
            <a:extLst>
              <a:ext uri="{FF2B5EF4-FFF2-40B4-BE49-F238E27FC236}">
                <a16:creationId xmlns:a16="http://schemas.microsoft.com/office/drawing/2014/main" id="{4BCCA6D3-AF3C-4685-9F98-A6957F35983F}"/>
              </a:ext>
            </a:extLst>
          </p:cNvPr>
          <p:cNvGraphicFramePr>
            <a:graphicFrameLocks noGrp="1"/>
          </p:cNvGraphicFramePr>
          <p:nvPr>
            <p:ph idx="1"/>
            <p:extLst>
              <p:ext uri="{D42A27DB-BD31-4B8C-83A1-F6EECF244321}">
                <p14:modId xmlns:p14="http://schemas.microsoft.com/office/powerpoint/2010/main" val="2970851226"/>
              </p:ext>
            </p:extLst>
          </p:nvPr>
        </p:nvGraphicFramePr>
        <p:xfrm>
          <a:off x="4208016" y="1822408"/>
          <a:ext cx="7031114" cy="4818089"/>
        </p:xfrm>
        <a:graphic>
          <a:graphicData uri="http://schemas.openxmlformats.org/drawingml/2006/table">
            <a:tbl>
              <a:tblPr/>
              <a:tblGrid>
                <a:gridCol w="3515557">
                  <a:extLst>
                    <a:ext uri="{9D8B030D-6E8A-4147-A177-3AD203B41FA5}">
                      <a16:colId xmlns:a16="http://schemas.microsoft.com/office/drawing/2014/main" val="1470527274"/>
                    </a:ext>
                  </a:extLst>
                </a:gridCol>
                <a:gridCol w="3515557">
                  <a:extLst>
                    <a:ext uri="{9D8B030D-6E8A-4147-A177-3AD203B41FA5}">
                      <a16:colId xmlns:a16="http://schemas.microsoft.com/office/drawing/2014/main" val="1900611339"/>
                    </a:ext>
                  </a:extLst>
                </a:gridCol>
              </a:tblGrid>
              <a:tr h="252844">
                <a:tc>
                  <a:txBody>
                    <a:bodyPr/>
                    <a:lstStyle/>
                    <a:p>
                      <a:pPr algn="l" fontAlgn="t"/>
                      <a:r>
                        <a:rPr lang="en-IN" sz="900">
                          <a:solidFill>
                            <a:srgbClr val="000000"/>
                          </a:solidFill>
                          <a:effectLst/>
                          <a:latin typeface="times new roman" panose="02020603050405020304" pitchFamily="18" charset="0"/>
                        </a:rPr>
                        <a:t>Production rule</a:t>
                      </a:r>
                    </a:p>
                  </a:txBody>
                  <a:tcPr marL="45643" marR="45643" marT="45643" marB="45643">
                    <a:lnL w="7620" cap="flat" cmpd="sng" algn="ctr">
                      <a:solidFill>
                        <a:srgbClr val="885F5E"/>
                      </a:solidFill>
                      <a:prstDash val="solid"/>
                      <a:round/>
                      <a:headEnd type="none" w="med" len="med"/>
                      <a:tailEnd type="none" w="med" len="med"/>
                    </a:lnL>
                    <a:lnR w="7620" cap="flat" cmpd="sng" algn="ctr">
                      <a:solidFill>
                        <a:srgbClr val="885F5E"/>
                      </a:solidFill>
                      <a:prstDash val="solid"/>
                      <a:round/>
                      <a:headEnd type="none" w="med" len="med"/>
                      <a:tailEnd type="none" w="med" len="med"/>
                    </a:lnR>
                    <a:lnT w="7620" cap="flat" cmpd="sng" algn="ctr">
                      <a:solidFill>
                        <a:srgbClr val="885F5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tc>
                  <a:txBody>
                    <a:bodyPr/>
                    <a:lstStyle/>
                    <a:p>
                      <a:pPr algn="l" fontAlgn="t"/>
                      <a:r>
                        <a:rPr lang="en-IN" sz="900">
                          <a:solidFill>
                            <a:srgbClr val="000000"/>
                          </a:solidFill>
                          <a:effectLst/>
                          <a:latin typeface="times new roman" panose="02020603050405020304" pitchFamily="18" charset="0"/>
                        </a:rPr>
                        <a:t>Semantic actions</a:t>
                      </a:r>
                    </a:p>
                  </a:txBody>
                  <a:tcPr marL="45643" marR="45643" marT="45643" marB="45643">
                    <a:lnL w="7620" cap="flat" cmpd="sng" algn="ctr">
                      <a:solidFill>
                        <a:srgbClr val="885F5E"/>
                      </a:solidFill>
                      <a:prstDash val="solid"/>
                      <a:round/>
                      <a:headEnd type="none" w="med" len="med"/>
                      <a:tailEnd type="none" w="med" len="med"/>
                    </a:lnL>
                    <a:lnR w="7620" cap="flat" cmpd="sng" algn="ctr">
                      <a:solidFill>
                        <a:srgbClr val="885F5E"/>
                      </a:solidFill>
                      <a:prstDash val="solid"/>
                      <a:round/>
                      <a:headEnd type="none" w="med" len="med"/>
                      <a:tailEnd type="none" w="med" len="med"/>
                    </a:lnR>
                    <a:lnT w="7620" cap="flat" cmpd="sng" algn="ctr">
                      <a:solidFill>
                        <a:srgbClr val="885F5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2782507900"/>
                  </a:ext>
                </a:extLst>
              </a:tr>
              <a:tr h="673574">
                <a:tc>
                  <a:txBody>
                    <a:bodyPr/>
                    <a:lstStyle/>
                    <a:p>
                      <a:pPr algn="l" fontAlgn="t"/>
                      <a:r>
                        <a:rPr lang="en-IN" sz="900">
                          <a:solidFill>
                            <a:srgbClr val="000000"/>
                          </a:solidFill>
                          <a:effectLst/>
                          <a:latin typeface="verdana" panose="020B0604030504040204" pitchFamily="34" charset="0"/>
                        </a:rPr>
                        <a:t>E → E1 OR E2</a:t>
                      </a:r>
                    </a:p>
                  </a:txBody>
                  <a:tcPr marL="30429" marR="30429" marT="30429" marB="30429">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l" fontAlgn="t"/>
                      <a:r>
                        <a:rPr lang="en-IN" sz="900">
                          <a:solidFill>
                            <a:srgbClr val="000000"/>
                          </a:solidFill>
                          <a:effectLst/>
                          <a:latin typeface="verdana" panose="020B0604030504040204" pitchFamily="34" charset="0"/>
                        </a:rPr>
                        <a:t>{E.place = newtemp();</a:t>
                      </a:r>
                      <a:br>
                        <a:rPr lang="en-IN" sz="900">
                          <a:solidFill>
                            <a:srgbClr val="000000"/>
                          </a:solidFill>
                          <a:effectLst/>
                          <a:latin typeface="verdana" panose="020B0604030504040204" pitchFamily="34" charset="0"/>
                        </a:rPr>
                      </a:br>
                      <a:r>
                        <a:rPr lang="en-IN" sz="900">
                          <a:solidFill>
                            <a:srgbClr val="000000"/>
                          </a:solidFill>
                          <a:effectLst/>
                          <a:latin typeface="verdana" panose="020B0604030504040204" pitchFamily="34" charset="0"/>
                        </a:rPr>
                        <a:t>Emit (E.place ':=' E1.place 'OR' E2.place)</a:t>
                      </a:r>
                      <a:br>
                        <a:rPr lang="en-IN" sz="900">
                          <a:solidFill>
                            <a:srgbClr val="000000"/>
                          </a:solidFill>
                          <a:effectLst/>
                          <a:latin typeface="verdana" panose="020B0604030504040204" pitchFamily="34" charset="0"/>
                        </a:rPr>
                      </a:br>
                      <a:r>
                        <a:rPr lang="en-IN" sz="900">
                          <a:solidFill>
                            <a:srgbClr val="000000"/>
                          </a:solidFill>
                          <a:effectLst/>
                          <a:latin typeface="verdana" panose="020B0604030504040204" pitchFamily="34" charset="0"/>
                        </a:rPr>
                        <a:t>}</a:t>
                      </a:r>
                    </a:p>
                  </a:txBody>
                  <a:tcPr marL="30429" marR="30429" marT="30429" marB="30429">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241263184"/>
                  </a:ext>
                </a:extLst>
              </a:tr>
              <a:tr h="673574">
                <a:tc>
                  <a:txBody>
                    <a:bodyPr/>
                    <a:lstStyle/>
                    <a:p>
                      <a:pPr algn="l" fontAlgn="t"/>
                      <a:r>
                        <a:rPr lang="en-IN" sz="900">
                          <a:solidFill>
                            <a:srgbClr val="000000"/>
                          </a:solidFill>
                          <a:effectLst/>
                          <a:latin typeface="verdana" panose="020B0604030504040204" pitchFamily="34" charset="0"/>
                        </a:rPr>
                        <a:t>E → E1 + E2</a:t>
                      </a:r>
                    </a:p>
                  </a:txBody>
                  <a:tcPr marL="30429" marR="30429" marT="30429" marB="30429">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l" fontAlgn="t"/>
                      <a:r>
                        <a:rPr lang="en-IN" sz="900">
                          <a:solidFill>
                            <a:srgbClr val="000000"/>
                          </a:solidFill>
                          <a:effectLst/>
                          <a:latin typeface="verdana" panose="020B0604030504040204" pitchFamily="34" charset="0"/>
                        </a:rPr>
                        <a:t>{E.place = newtemp();</a:t>
                      </a:r>
                      <a:br>
                        <a:rPr lang="en-IN" sz="900">
                          <a:solidFill>
                            <a:srgbClr val="000000"/>
                          </a:solidFill>
                          <a:effectLst/>
                          <a:latin typeface="verdana" panose="020B0604030504040204" pitchFamily="34" charset="0"/>
                        </a:rPr>
                      </a:br>
                      <a:r>
                        <a:rPr lang="en-IN" sz="900">
                          <a:solidFill>
                            <a:srgbClr val="000000"/>
                          </a:solidFill>
                          <a:effectLst/>
                          <a:latin typeface="verdana" panose="020B0604030504040204" pitchFamily="34" charset="0"/>
                        </a:rPr>
                        <a:t>Emit (E.place ':=' E1.place 'AND' E2.place)</a:t>
                      </a:r>
                      <a:br>
                        <a:rPr lang="en-IN" sz="900">
                          <a:solidFill>
                            <a:srgbClr val="000000"/>
                          </a:solidFill>
                          <a:effectLst/>
                          <a:latin typeface="verdana" panose="020B0604030504040204" pitchFamily="34" charset="0"/>
                        </a:rPr>
                      </a:br>
                      <a:r>
                        <a:rPr lang="en-IN" sz="900">
                          <a:solidFill>
                            <a:srgbClr val="000000"/>
                          </a:solidFill>
                          <a:effectLst/>
                          <a:latin typeface="verdana" panose="020B0604030504040204" pitchFamily="34" charset="0"/>
                        </a:rPr>
                        <a:t>}</a:t>
                      </a:r>
                    </a:p>
                  </a:txBody>
                  <a:tcPr marL="30429" marR="30429" marT="30429" marB="30429">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625535678"/>
                  </a:ext>
                </a:extLst>
              </a:tr>
              <a:tr h="673574">
                <a:tc>
                  <a:txBody>
                    <a:bodyPr/>
                    <a:lstStyle/>
                    <a:p>
                      <a:pPr algn="l" fontAlgn="t"/>
                      <a:r>
                        <a:rPr lang="en-IN" sz="900" dirty="0">
                          <a:solidFill>
                            <a:srgbClr val="000000"/>
                          </a:solidFill>
                          <a:effectLst/>
                          <a:latin typeface="verdana" panose="020B0604030504040204" pitchFamily="34" charset="0"/>
                        </a:rPr>
                        <a:t>E → NOT E1</a:t>
                      </a:r>
                    </a:p>
                  </a:txBody>
                  <a:tcPr marL="30429" marR="30429" marT="30429" marB="30429">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900">
                          <a:solidFill>
                            <a:srgbClr val="000000"/>
                          </a:solidFill>
                          <a:effectLst/>
                          <a:latin typeface="verdana" panose="020B0604030504040204" pitchFamily="34" charset="0"/>
                        </a:rPr>
                        <a:t>{E.place = newtemp();</a:t>
                      </a:r>
                      <a:br>
                        <a:rPr lang="en-US" sz="900">
                          <a:solidFill>
                            <a:srgbClr val="000000"/>
                          </a:solidFill>
                          <a:effectLst/>
                          <a:latin typeface="verdana" panose="020B0604030504040204" pitchFamily="34" charset="0"/>
                        </a:rPr>
                      </a:br>
                      <a:r>
                        <a:rPr lang="en-US" sz="900">
                          <a:solidFill>
                            <a:srgbClr val="000000"/>
                          </a:solidFill>
                          <a:effectLst/>
                          <a:latin typeface="verdana" panose="020B0604030504040204" pitchFamily="34" charset="0"/>
                        </a:rPr>
                        <a:t> Emit (E.place ':=' 'NOT' E1.place)</a:t>
                      </a:r>
                      <a:br>
                        <a:rPr lang="en-US" sz="900">
                          <a:solidFill>
                            <a:srgbClr val="000000"/>
                          </a:solidFill>
                          <a:effectLst/>
                          <a:latin typeface="verdana" panose="020B0604030504040204" pitchFamily="34" charset="0"/>
                        </a:rPr>
                      </a:br>
                      <a:r>
                        <a:rPr lang="en-US" sz="900">
                          <a:solidFill>
                            <a:srgbClr val="000000"/>
                          </a:solidFill>
                          <a:effectLst/>
                          <a:latin typeface="verdana" panose="020B0604030504040204" pitchFamily="34" charset="0"/>
                        </a:rPr>
                        <a:t>}</a:t>
                      </a:r>
                    </a:p>
                  </a:txBody>
                  <a:tcPr marL="30429" marR="30429" marT="30429" marB="30429">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955141726"/>
                  </a:ext>
                </a:extLst>
              </a:tr>
              <a:tr h="219166">
                <a:tc>
                  <a:txBody>
                    <a:bodyPr/>
                    <a:lstStyle/>
                    <a:p>
                      <a:pPr algn="l" fontAlgn="t"/>
                      <a:r>
                        <a:rPr lang="en-IN" sz="900">
                          <a:solidFill>
                            <a:srgbClr val="000000"/>
                          </a:solidFill>
                          <a:effectLst/>
                          <a:latin typeface="verdana" panose="020B0604030504040204" pitchFamily="34" charset="0"/>
                        </a:rPr>
                        <a:t>E → (E1)</a:t>
                      </a:r>
                    </a:p>
                  </a:txBody>
                  <a:tcPr marL="30429" marR="30429" marT="30429" marB="30429">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l" fontAlgn="t"/>
                      <a:r>
                        <a:rPr lang="en-IN" sz="900">
                          <a:solidFill>
                            <a:srgbClr val="000000"/>
                          </a:solidFill>
                          <a:effectLst/>
                          <a:latin typeface="verdana" panose="020B0604030504040204" pitchFamily="34" charset="0"/>
                        </a:rPr>
                        <a:t>{E.place = E1.place}</a:t>
                      </a:r>
                    </a:p>
                  </a:txBody>
                  <a:tcPr marL="30429" marR="30429" marT="30429" marB="30429">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631793343"/>
                  </a:ext>
                </a:extLst>
              </a:tr>
              <a:tr h="1279791">
                <a:tc>
                  <a:txBody>
                    <a:bodyPr/>
                    <a:lstStyle/>
                    <a:p>
                      <a:pPr algn="l" fontAlgn="t"/>
                      <a:r>
                        <a:rPr lang="en-IN" sz="900">
                          <a:solidFill>
                            <a:srgbClr val="000000"/>
                          </a:solidFill>
                          <a:effectLst/>
                          <a:latin typeface="verdana" panose="020B0604030504040204" pitchFamily="34" charset="0"/>
                        </a:rPr>
                        <a:t>E → id relop id2</a:t>
                      </a:r>
                    </a:p>
                  </a:txBody>
                  <a:tcPr marL="30429" marR="30429" marT="30429" marB="30429">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l" fontAlgn="t"/>
                      <a:r>
                        <a:rPr lang="en-IN" sz="900">
                          <a:solidFill>
                            <a:srgbClr val="000000"/>
                          </a:solidFill>
                          <a:effectLst/>
                          <a:latin typeface="verdana" panose="020B0604030504040204" pitchFamily="34" charset="0"/>
                        </a:rPr>
                        <a:t>{E.place = newtemp();</a:t>
                      </a:r>
                      <a:br>
                        <a:rPr lang="en-IN" sz="900">
                          <a:solidFill>
                            <a:srgbClr val="000000"/>
                          </a:solidFill>
                          <a:effectLst/>
                          <a:latin typeface="verdana" panose="020B0604030504040204" pitchFamily="34" charset="0"/>
                        </a:rPr>
                      </a:br>
                      <a:r>
                        <a:rPr lang="en-IN" sz="900">
                          <a:solidFill>
                            <a:srgbClr val="000000"/>
                          </a:solidFill>
                          <a:effectLst/>
                          <a:latin typeface="verdana" panose="020B0604030504040204" pitchFamily="34" charset="0"/>
                        </a:rPr>
                        <a:t> Emit ('if' id1.place relop.op id2.place 'goto'</a:t>
                      </a:r>
                      <a:br>
                        <a:rPr lang="en-IN" sz="900">
                          <a:solidFill>
                            <a:srgbClr val="000000"/>
                          </a:solidFill>
                          <a:effectLst/>
                          <a:latin typeface="verdana" panose="020B0604030504040204" pitchFamily="34" charset="0"/>
                        </a:rPr>
                      </a:br>
                      <a:r>
                        <a:rPr lang="en-IN" sz="900">
                          <a:solidFill>
                            <a:srgbClr val="000000"/>
                          </a:solidFill>
                          <a:effectLst/>
                          <a:latin typeface="verdana" panose="020B0604030504040204" pitchFamily="34" charset="0"/>
                        </a:rPr>
                        <a:t> nextstar + 3);</a:t>
                      </a:r>
                      <a:br>
                        <a:rPr lang="en-IN" sz="900">
                          <a:solidFill>
                            <a:srgbClr val="000000"/>
                          </a:solidFill>
                          <a:effectLst/>
                          <a:latin typeface="verdana" panose="020B0604030504040204" pitchFamily="34" charset="0"/>
                        </a:rPr>
                      </a:br>
                      <a:r>
                        <a:rPr lang="en-IN" sz="900">
                          <a:solidFill>
                            <a:srgbClr val="000000"/>
                          </a:solidFill>
                          <a:effectLst/>
                          <a:latin typeface="verdana" panose="020B0604030504040204" pitchFamily="34" charset="0"/>
                        </a:rPr>
                        <a:t> EMIT (E.place ':=' '0')</a:t>
                      </a:r>
                      <a:br>
                        <a:rPr lang="en-IN" sz="900">
                          <a:solidFill>
                            <a:srgbClr val="000000"/>
                          </a:solidFill>
                          <a:effectLst/>
                          <a:latin typeface="verdana" panose="020B0604030504040204" pitchFamily="34" charset="0"/>
                        </a:rPr>
                      </a:br>
                      <a:r>
                        <a:rPr lang="en-IN" sz="900">
                          <a:solidFill>
                            <a:srgbClr val="000000"/>
                          </a:solidFill>
                          <a:effectLst/>
                          <a:latin typeface="verdana" panose="020B0604030504040204" pitchFamily="34" charset="0"/>
                        </a:rPr>
                        <a:t> EMIT ('goto' nextstat + 2)</a:t>
                      </a:r>
                      <a:br>
                        <a:rPr lang="en-IN" sz="900">
                          <a:solidFill>
                            <a:srgbClr val="000000"/>
                          </a:solidFill>
                          <a:effectLst/>
                          <a:latin typeface="verdana" panose="020B0604030504040204" pitchFamily="34" charset="0"/>
                        </a:rPr>
                      </a:br>
                      <a:r>
                        <a:rPr lang="en-IN" sz="900">
                          <a:solidFill>
                            <a:srgbClr val="000000"/>
                          </a:solidFill>
                          <a:effectLst/>
                          <a:latin typeface="verdana" panose="020B0604030504040204" pitchFamily="34" charset="0"/>
                        </a:rPr>
                        <a:t> EMIT (E.place ':=' '1')</a:t>
                      </a:r>
                      <a:br>
                        <a:rPr lang="en-IN" sz="900">
                          <a:solidFill>
                            <a:srgbClr val="000000"/>
                          </a:solidFill>
                          <a:effectLst/>
                          <a:latin typeface="verdana" panose="020B0604030504040204" pitchFamily="34" charset="0"/>
                        </a:rPr>
                      </a:br>
                      <a:r>
                        <a:rPr lang="en-IN" sz="900">
                          <a:solidFill>
                            <a:srgbClr val="000000"/>
                          </a:solidFill>
                          <a:effectLst/>
                          <a:latin typeface="verdana" panose="020B0604030504040204" pitchFamily="34" charset="0"/>
                        </a:rPr>
                        <a:t>}</a:t>
                      </a:r>
                    </a:p>
                  </a:txBody>
                  <a:tcPr marL="30429" marR="30429" marT="30429" marB="30429">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763075651"/>
                  </a:ext>
                </a:extLst>
              </a:tr>
              <a:tr h="522783">
                <a:tc>
                  <a:txBody>
                    <a:bodyPr/>
                    <a:lstStyle/>
                    <a:p>
                      <a:pPr algn="l" fontAlgn="t"/>
                      <a:r>
                        <a:rPr lang="en-IN" sz="900">
                          <a:solidFill>
                            <a:srgbClr val="000000"/>
                          </a:solidFill>
                          <a:effectLst/>
                          <a:latin typeface="verdana" panose="020B0604030504040204" pitchFamily="34" charset="0"/>
                        </a:rPr>
                        <a:t>E → TRUE</a:t>
                      </a:r>
                    </a:p>
                  </a:txBody>
                  <a:tcPr marL="30429" marR="30429" marT="30429" marB="30429">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l" fontAlgn="t"/>
                      <a:r>
                        <a:rPr lang="en-IN" sz="900">
                          <a:solidFill>
                            <a:srgbClr val="000000"/>
                          </a:solidFill>
                          <a:effectLst/>
                          <a:latin typeface="verdana" panose="020B0604030504040204" pitchFamily="34" charset="0"/>
                        </a:rPr>
                        <a:t>{E.place := newtemp();</a:t>
                      </a:r>
                      <a:br>
                        <a:rPr lang="en-IN" sz="900">
                          <a:solidFill>
                            <a:srgbClr val="000000"/>
                          </a:solidFill>
                          <a:effectLst/>
                          <a:latin typeface="verdana" panose="020B0604030504040204" pitchFamily="34" charset="0"/>
                        </a:rPr>
                      </a:br>
                      <a:r>
                        <a:rPr lang="en-IN" sz="900">
                          <a:solidFill>
                            <a:srgbClr val="000000"/>
                          </a:solidFill>
                          <a:effectLst/>
                          <a:latin typeface="verdana" panose="020B0604030504040204" pitchFamily="34" charset="0"/>
                        </a:rPr>
                        <a:t> Emit (E.place ':=' '1')</a:t>
                      </a:r>
                      <a:br>
                        <a:rPr lang="en-IN" sz="900">
                          <a:solidFill>
                            <a:srgbClr val="000000"/>
                          </a:solidFill>
                          <a:effectLst/>
                          <a:latin typeface="verdana" panose="020B0604030504040204" pitchFamily="34" charset="0"/>
                        </a:rPr>
                      </a:br>
                      <a:r>
                        <a:rPr lang="en-IN" sz="900">
                          <a:solidFill>
                            <a:srgbClr val="000000"/>
                          </a:solidFill>
                          <a:effectLst/>
                          <a:latin typeface="verdana" panose="020B0604030504040204" pitchFamily="34" charset="0"/>
                        </a:rPr>
                        <a:t>}</a:t>
                      </a:r>
                    </a:p>
                  </a:txBody>
                  <a:tcPr marL="30429" marR="30429" marT="30429" marB="30429">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856121031"/>
                  </a:ext>
                </a:extLst>
              </a:tr>
              <a:tr h="522783">
                <a:tc>
                  <a:txBody>
                    <a:bodyPr/>
                    <a:lstStyle/>
                    <a:p>
                      <a:pPr algn="l" fontAlgn="t"/>
                      <a:r>
                        <a:rPr lang="en-IN" sz="900">
                          <a:solidFill>
                            <a:srgbClr val="000000"/>
                          </a:solidFill>
                          <a:effectLst/>
                          <a:latin typeface="verdana" panose="020B0604030504040204" pitchFamily="34" charset="0"/>
                        </a:rPr>
                        <a:t>E → FALSE</a:t>
                      </a:r>
                    </a:p>
                  </a:txBody>
                  <a:tcPr marL="30429" marR="30429" marT="30429" marB="30429">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l" fontAlgn="t"/>
                      <a:r>
                        <a:rPr lang="en-IN" sz="900" dirty="0">
                          <a:solidFill>
                            <a:srgbClr val="000000"/>
                          </a:solidFill>
                          <a:effectLst/>
                          <a:latin typeface="verdana" panose="020B0604030504040204" pitchFamily="34" charset="0"/>
                        </a:rPr>
                        <a:t>{</a:t>
                      </a:r>
                      <a:r>
                        <a:rPr lang="en-IN" sz="900" dirty="0" err="1">
                          <a:solidFill>
                            <a:srgbClr val="000000"/>
                          </a:solidFill>
                          <a:effectLst/>
                          <a:latin typeface="verdana" panose="020B0604030504040204" pitchFamily="34" charset="0"/>
                        </a:rPr>
                        <a:t>E.place</a:t>
                      </a:r>
                      <a:r>
                        <a:rPr lang="en-IN" sz="900" dirty="0">
                          <a:solidFill>
                            <a:srgbClr val="000000"/>
                          </a:solidFill>
                          <a:effectLst/>
                          <a:latin typeface="verdana" panose="020B0604030504040204" pitchFamily="34" charset="0"/>
                        </a:rPr>
                        <a:t> := </a:t>
                      </a:r>
                      <a:r>
                        <a:rPr lang="en-IN" sz="900" dirty="0" err="1">
                          <a:solidFill>
                            <a:srgbClr val="000000"/>
                          </a:solidFill>
                          <a:effectLst/>
                          <a:latin typeface="verdana" panose="020B0604030504040204" pitchFamily="34" charset="0"/>
                        </a:rPr>
                        <a:t>newtemp</a:t>
                      </a:r>
                      <a:r>
                        <a:rPr lang="en-IN" sz="900" dirty="0">
                          <a:solidFill>
                            <a:srgbClr val="000000"/>
                          </a:solidFill>
                          <a:effectLst/>
                          <a:latin typeface="verdana" panose="020B0604030504040204" pitchFamily="34" charset="0"/>
                        </a:rPr>
                        <a:t>();</a:t>
                      </a:r>
                      <a:br>
                        <a:rPr lang="en-IN" sz="900" dirty="0">
                          <a:solidFill>
                            <a:srgbClr val="000000"/>
                          </a:solidFill>
                          <a:effectLst/>
                          <a:latin typeface="verdana" panose="020B0604030504040204" pitchFamily="34" charset="0"/>
                        </a:rPr>
                      </a:br>
                      <a:r>
                        <a:rPr lang="en-IN" sz="900" dirty="0">
                          <a:solidFill>
                            <a:srgbClr val="000000"/>
                          </a:solidFill>
                          <a:effectLst/>
                          <a:latin typeface="verdana" panose="020B0604030504040204" pitchFamily="34" charset="0"/>
                        </a:rPr>
                        <a:t> Emit (</a:t>
                      </a:r>
                      <a:r>
                        <a:rPr lang="en-IN" sz="900" dirty="0" err="1">
                          <a:solidFill>
                            <a:srgbClr val="000000"/>
                          </a:solidFill>
                          <a:effectLst/>
                          <a:latin typeface="verdana" panose="020B0604030504040204" pitchFamily="34" charset="0"/>
                        </a:rPr>
                        <a:t>E.place</a:t>
                      </a:r>
                      <a:r>
                        <a:rPr lang="en-IN" sz="900" dirty="0">
                          <a:solidFill>
                            <a:srgbClr val="000000"/>
                          </a:solidFill>
                          <a:effectLst/>
                          <a:latin typeface="verdana" panose="020B0604030504040204" pitchFamily="34" charset="0"/>
                        </a:rPr>
                        <a:t> ':=' '0')</a:t>
                      </a:r>
                      <a:br>
                        <a:rPr lang="en-IN" sz="900" dirty="0">
                          <a:solidFill>
                            <a:srgbClr val="000000"/>
                          </a:solidFill>
                          <a:effectLst/>
                          <a:latin typeface="verdana" panose="020B0604030504040204" pitchFamily="34" charset="0"/>
                        </a:rPr>
                      </a:br>
                      <a:r>
                        <a:rPr lang="en-IN" sz="900" dirty="0">
                          <a:solidFill>
                            <a:srgbClr val="000000"/>
                          </a:solidFill>
                          <a:effectLst/>
                          <a:latin typeface="verdana" panose="020B0604030504040204" pitchFamily="34" charset="0"/>
                        </a:rPr>
                        <a:t>}</a:t>
                      </a:r>
                    </a:p>
                  </a:txBody>
                  <a:tcPr marL="30429" marR="30429" marT="30429" marB="30429">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936175324"/>
                  </a:ext>
                </a:extLst>
              </a:tr>
            </a:tbl>
          </a:graphicData>
        </a:graphic>
      </p:graphicFrame>
    </p:spTree>
    <p:extLst>
      <p:ext uri="{BB962C8B-B14F-4D97-AF65-F5344CB8AC3E}">
        <p14:creationId xmlns:p14="http://schemas.microsoft.com/office/powerpoint/2010/main" val="181151341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5231706-E5DD-4D4B-8BDD-08105DE33EF6}"/>
              </a:ext>
            </a:extLst>
          </p:cNvPr>
          <p:cNvSpPr>
            <a:spLocks noGrp="1"/>
          </p:cNvSpPr>
          <p:nvPr>
            <p:ph idx="1"/>
          </p:nvPr>
        </p:nvSpPr>
        <p:spPr>
          <a:xfrm>
            <a:off x="3462290" y="1825625"/>
            <a:ext cx="7891509" cy="4351338"/>
          </a:xfrm>
        </p:spPr>
        <p:txBody>
          <a:bodyPr/>
          <a:lstStyle/>
          <a:p>
            <a:r>
              <a:rPr lang="en-US" dirty="0"/>
              <a:t>The EMIT function is used to generate the three address code and the </a:t>
            </a:r>
            <a:r>
              <a:rPr lang="en-US" dirty="0" err="1"/>
              <a:t>newtemp</a:t>
            </a:r>
            <a:r>
              <a:rPr lang="en-US" dirty="0"/>
              <a:t>( ) function is used to generate the temporary variables.</a:t>
            </a:r>
          </a:p>
          <a:p>
            <a:r>
              <a:rPr lang="en-US" dirty="0"/>
              <a:t>The E → id </a:t>
            </a:r>
            <a:r>
              <a:rPr lang="en-US" dirty="0" err="1"/>
              <a:t>relop</a:t>
            </a:r>
            <a:r>
              <a:rPr lang="en-US" dirty="0"/>
              <a:t> id2 contains the </a:t>
            </a:r>
            <a:r>
              <a:rPr lang="en-US" dirty="0" err="1"/>
              <a:t>next_state</a:t>
            </a:r>
            <a:r>
              <a:rPr lang="en-US" dirty="0"/>
              <a:t> and it gives the index of next three address statements in the output sequence.</a:t>
            </a:r>
          </a:p>
          <a:p>
            <a:endParaRPr lang="en-IN" dirty="0"/>
          </a:p>
        </p:txBody>
      </p:sp>
    </p:spTree>
    <p:extLst>
      <p:ext uri="{BB962C8B-B14F-4D97-AF65-F5344CB8AC3E}">
        <p14:creationId xmlns:p14="http://schemas.microsoft.com/office/powerpoint/2010/main" val="95826054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E4A4C8-52F2-4E0F-BFB8-B4371DB15691}"/>
              </a:ext>
            </a:extLst>
          </p:cNvPr>
          <p:cNvSpPr>
            <a:spLocks noGrp="1"/>
          </p:cNvSpPr>
          <p:nvPr>
            <p:ph type="title"/>
          </p:nvPr>
        </p:nvSpPr>
        <p:spPr>
          <a:xfrm>
            <a:off x="3488924" y="365125"/>
            <a:ext cx="7864876" cy="1325563"/>
          </a:xfrm>
        </p:spPr>
        <p:txBody>
          <a:bodyPr>
            <a:normAutofit/>
          </a:bodyPr>
          <a:lstStyle/>
          <a:p>
            <a:r>
              <a:rPr lang="en-US" sz="2800" dirty="0"/>
              <a:t>Here is the example which generates the three address code using the above translation scheme:</a:t>
            </a:r>
            <a:endParaRPr lang="en-IN" sz="2800" dirty="0"/>
          </a:p>
        </p:txBody>
      </p:sp>
      <p:sp>
        <p:nvSpPr>
          <p:cNvPr id="3" name="Content Placeholder 2">
            <a:extLst>
              <a:ext uri="{FF2B5EF4-FFF2-40B4-BE49-F238E27FC236}">
                <a16:creationId xmlns:a16="http://schemas.microsoft.com/office/drawing/2014/main" id="{787C82F3-7495-4162-A63A-94A8E163AACA}"/>
              </a:ext>
            </a:extLst>
          </p:cNvPr>
          <p:cNvSpPr>
            <a:spLocks noGrp="1"/>
          </p:cNvSpPr>
          <p:nvPr>
            <p:ph idx="1"/>
          </p:nvPr>
        </p:nvSpPr>
        <p:spPr>
          <a:xfrm>
            <a:off x="3657600" y="1825625"/>
            <a:ext cx="7696200" cy="4351338"/>
          </a:xfrm>
        </p:spPr>
        <p:txBody>
          <a:bodyPr>
            <a:normAutofit fontScale="55000" lnSpcReduction="20000"/>
          </a:bodyPr>
          <a:lstStyle/>
          <a:p>
            <a:r>
              <a:rPr lang="en-IN" dirty="0"/>
              <a:t>p&gt;q AND r&lt;s OR u&gt;v </a:t>
            </a:r>
          </a:p>
          <a:p>
            <a:r>
              <a:rPr lang="en-IN" dirty="0"/>
              <a:t>     100: </a:t>
            </a:r>
            <a:r>
              <a:rPr lang="en-IN" b="1" dirty="0"/>
              <a:t>if</a:t>
            </a:r>
            <a:r>
              <a:rPr lang="en-IN" dirty="0"/>
              <a:t> p&gt;q </a:t>
            </a:r>
            <a:r>
              <a:rPr lang="en-IN" b="1" dirty="0" err="1"/>
              <a:t>goto</a:t>
            </a:r>
            <a:r>
              <a:rPr lang="en-IN" dirty="0"/>
              <a:t> 103  </a:t>
            </a:r>
          </a:p>
          <a:p>
            <a:r>
              <a:rPr lang="en-IN" dirty="0"/>
              <a:t>     101: t1:=0  </a:t>
            </a:r>
          </a:p>
          <a:p>
            <a:r>
              <a:rPr lang="en-IN" dirty="0"/>
              <a:t>     102: </a:t>
            </a:r>
            <a:r>
              <a:rPr lang="en-IN" b="1" dirty="0" err="1"/>
              <a:t>goto</a:t>
            </a:r>
            <a:r>
              <a:rPr lang="en-IN" dirty="0"/>
              <a:t> 104  </a:t>
            </a:r>
          </a:p>
          <a:p>
            <a:r>
              <a:rPr lang="en-IN" dirty="0"/>
              <a:t>     103: t1:=1  </a:t>
            </a:r>
          </a:p>
          <a:p>
            <a:r>
              <a:rPr lang="en-IN" dirty="0"/>
              <a:t>     104: </a:t>
            </a:r>
            <a:r>
              <a:rPr lang="en-IN" b="1" dirty="0"/>
              <a:t>if</a:t>
            </a:r>
            <a:r>
              <a:rPr lang="en-IN" dirty="0"/>
              <a:t> r&lt; s </a:t>
            </a:r>
            <a:r>
              <a:rPr lang="en-IN" b="1" dirty="0" err="1"/>
              <a:t>goto</a:t>
            </a:r>
            <a:r>
              <a:rPr lang="en-IN" dirty="0"/>
              <a:t> 107  </a:t>
            </a:r>
          </a:p>
          <a:p>
            <a:r>
              <a:rPr lang="en-IN" dirty="0"/>
              <a:t>     105: t2:=0  </a:t>
            </a:r>
          </a:p>
          <a:p>
            <a:r>
              <a:rPr lang="en-IN" dirty="0"/>
              <a:t>     106: </a:t>
            </a:r>
            <a:r>
              <a:rPr lang="en-IN" b="1" dirty="0" err="1"/>
              <a:t>goto</a:t>
            </a:r>
            <a:r>
              <a:rPr lang="en-IN" dirty="0"/>
              <a:t> 108  </a:t>
            </a:r>
          </a:p>
          <a:p>
            <a:r>
              <a:rPr lang="en-IN" dirty="0"/>
              <a:t>     107: t2:=1  </a:t>
            </a:r>
          </a:p>
          <a:p>
            <a:r>
              <a:rPr lang="en-IN" dirty="0"/>
              <a:t>     108: </a:t>
            </a:r>
            <a:r>
              <a:rPr lang="en-IN" b="1" dirty="0"/>
              <a:t>if</a:t>
            </a:r>
            <a:r>
              <a:rPr lang="en-IN" dirty="0"/>
              <a:t> u&gt;v </a:t>
            </a:r>
            <a:r>
              <a:rPr lang="en-IN" b="1" dirty="0" err="1"/>
              <a:t>goto</a:t>
            </a:r>
            <a:r>
              <a:rPr lang="en-IN" dirty="0"/>
              <a:t> 111  </a:t>
            </a:r>
          </a:p>
          <a:p>
            <a:r>
              <a:rPr lang="en-IN" dirty="0"/>
              <a:t>     109: t3:=0  </a:t>
            </a:r>
          </a:p>
          <a:p>
            <a:r>
              <a:rPr lang="en-IN" dirty="0"/>
              <a:t>     110: </a:t>
            </a:r>
            <a:r>
              <a:rPr lang="en-IN" b="1" dirty="0" err="1"/>
              <a:t>goto</a:t>
            </a:r>
            <a:r>
              <a:rPr lang="en-IN" dirty="0"/>
              <a:t> 112  </a:t>
            </a:r>
          </a:p>
          <a:p>
            <a:r>
              <a:rPr lang="en-IN" dirty="0"/>
              <a:t>     111: t3:= 1  </a:t>
            </a:r>
          </a:p>
          <a:p>
            <a:r>
              <a:rPr lang="en-IN" dirty="0"/>
              <a:t>     112: t4:= t1 AND t2  </a:t>
            </a:r>
          </a:p>
          <a:p>
            <a:r>
              <a:rPr lang="en-IN" dirty="0"/>
              <a:t>     113: t5:= t4 OR t3  </a:t>
            </a:r>
          </a:p>
          <a:p>
            <a:endParaRPr lang="en-IN" dirty="0"/>
          </a:p>
        </p:txBody>
      </p:sp>
    </p:spTree>
    <p:extLst>
      <p:ext uri="{BB962C8B-B14F-4D97-AF65-F5344CB8AC3E}">
        <p14:creationId xmlns:p14="http://schemas.microsoft.com/office/powerpoint/2010/main" val="164893435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9FCC0-F098-40C9-89DB-79297EC40CC5}"/>
              </a:ext>
            </a:extLst>
          </p:cNvPr>
          <p:cNvSpPr>
            <a:spLocks noGrp="1"/>
          </p:cNvSpPr>
          <p:nvPr>
            <p:ph type="title"/>
          </p:nvPr>
        </p:nvSpPr>
        <p:spPr>
          <a:xfrm>
            <a:off x="3639844" y="365125"/>
            <a:ext cx="7713955" cy="1325563"/>
          </a:xfrm>
        </p:spPr>
        <p:txBody>
          <a:bodyPr/>
          <a:lstStyle/>
          <a:p>
            <a:pPr algn="ctr"/>
            <a:r>
              <a:rPr lang="en-US" sz="3600" b="1" u="sng" dirty="0"/>
              <a:t>Statements that alter the flow of control</a:t>
            </a:r>
            <a:br>
              <a:rPr lang="en-US" dirty="0"/>
            </a:br>
            <a:endParaRPr lang="en-IN" dirty="0"/>
          </a:p>
        </p:txBody>
      </p:sp>
      <p:sp>
        <p:nvSpPr>
          <p:cNvPr id="3" name="Content Placeholder 2">
            <a:extLst>
              <a:ext uri="{FF2B5EF4-FFF2-40B4-BE49-F238E27FC236}">
                <a16:creationId xmlns:a16="http://schemas.microsoft.com/office/drawing/2014/main" id="{DFCD8404-47ED-400B-9B4B-F96D47435287}"/>
              </a:ext>
            </a:extLst>
          </p:cNvPr>
          <p:cNvSpPr>
            <a:spLocks noGrp="1"/>
          </p:cNvSpPr>
          <p:nvPr>
            <p:ph idx="1"/>
          </p:nvPr>
        </p:nvSpPr>
        <p:spPr>
          <a:xfrm>
            <a:off x="3506680" y="1473693"/>
            <a:ext cx="7847120" cy="4703270"/>
          </a:xfrm>
        </p:spPr>
        <p:txBody>
          <a:bodyPr>
            <a:normAutofit fontScale="92500" lnSpcReduction="10000"/>
          </a:bodyPr>
          <a:lstStyle/>
          <a:p>
            <a:pPr marL="0" indent="0">
              <a:buNone/>
            </a:pPr>
            <a:r>
              <a:rPr lang="en-US" dirty="0"/>
              <a:t>The </a:t>
            </a:r>
            <a:r>
              <a:rPr lang="en-US" dirty="0" err="1"/>
              <a:t>goto</a:t>
            </a:r>
            <a:r>
              <a:rPr lang="en-US" dirty="0"/>
              <a:t> statement alters the flow of control. If we implement </a:t>
            </a:r>
            <a:r>
              <a:rPr lang="en-US" dirty="0" err="1"/>
              <a:t>goto</a:t>
            </a:r>
            <a:r>
              <a:rPr lang="en-US" dirty="0"/>
              <a:t> statements then we need to define a LABEL for a statement. A production can be added for this purpose:</a:t>
            </a:r>
          </a:p>
          <a:p>
            <a:pPr marL="0" indent="0">
              <a:buNone/>
            </a:pPr>
            <a:r>
              <a:rPr lang="en-IN" dirty="0"/>
              <a:t>S →     LABEL : S  </a:t>
            </a:r>
          </a:p>
          <a:p>
            <a:pPr marL="0" indent="0">
              <a:buNone/>
            </a:pPr>
            <a:r>
              <a:rPr lang="en-IN" dirty="0"/>
              <a:t>LABEL →     id  </a:t>
            </a:r>
          </a:p>
          <a:p>
            <a:pPr marL="0" indent="0">
              <a:buNone/>
            </a:pPr>
            <a:r>
              <a:rPr lang="en-US" dirty="0"/>
              <a:t>In this production system, semantic action is attached to record the LABEL and its value in the symbol table.</a:t>
            </a:r>
          </a:p>
          <a:p>
            <a:pPr marL="0" indent="0">
              <a:buNone/>
            </a:pPr>
            <a:r>
              <a:rPr lang="en-US" dirty="0"/>
              <a:t>Following grammar used to incorporate structure flow-of-control constructs:</a:t>
            </a:r>
          </a:p>
          <a:p>
            <a:pPr marL="0" indent="0">
              <a:buNone/>
            </a:pPr>
            <a:br>
              <a:rPr lang="en-US" dirty="0"/>
            </a:br>
            <a:endParaRPr lang="en-IN" dirty="0"/>
          </a:p>
          <a:p>
            <a:endParaRPr lang="en-IN" dirty="0"/>
          </a:p>
        </p:txBody>
      </p:sp>
    </p:spTree>
    <p:extLst>
      <p:ext uri="{BB962C8B-B14F-4D97-AF65-F5344CB8AC3E}">
        <p14:creationId xmlns:p14="http://schemas.microsoft.com/office/powerpoint/2010/main" val="78208550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7196F30-DAD8-4067-B862-2B09C57A057E}"/>
              </a:ext>
            </a:extLst>
          </p:cNvPr>
          <p:cNvSpPr>
            <a:spLocks noGrp="1"/>
          </p:cNvSpPr>
          <p:nvPr>
            <p:ph idx="1"/>
          </p:nvPr>
        </p:nvSpPr>
        <p:spPr>
          <a:xfrm>
            <a:off x="4554244" y="727969"/>
            <a:ext cx="6799555" cy="5448994"/>
          </a:xfrm>
        </p:spPr>
        <p:txBody>
          <a:bodyPr/>
          <a:lstStyle/>
          <a:p>
            <a:pPr marL="0" indent="0">
              <a:buNone/>
            </a:pPr>
            <a:r>
              <a:rPr lang="en-US" dirty="0"/>
              <a:t>S →  </a:t>
            </a:r>
            <a:r>
              <a:rPr lang="en-US" b="1" dirty="0"/>
              <a:t>if</a:t>
            </a:r>
            <a:r>
              <a:rPr lang="en-US" dirty="0"/>
              <a:t> E then S  </a:t>
            </a:r>
          </a:p>
          <a:p>
            <a:pPr marL="0" indent="0">
              <a:buNone/>
            </a:pPr>
            <a:r>
              <a:rPr lang="en-US" dirty="0"/>
              <a:t>S  →   </a:t>
            </a:r>
            <a:r>
              <a:rPr lang="en-US" b="1" dirty="0"/>
              <a:t>if</a:t>
            </a:r>
            <a:r>
              <a:rPr lang="en-US" dirty="0"/>
              <a:t> E then S </a:t>
            </a:r>
            <a:r>
              <a:rPr lang="en-US" b="1" dirty="0"/>
              <a:t>else</a:t>
            </a:r>
            <a:r>
              <a:rPr lang="en-US" dirty="0"/>
              <a:t> S  </a:t>
            </a:r>
          </a:p>
          <a:p>
            <a:pPr marL="0" indent="0">
              <a:buNone/>
            </a:pPr>
            <a:r>
              <a:rPr lang="en-US" dirty="0"/>
              <a:t>S →    </a:t>
            </a:r>
            <a:r>
              <a:rPr lang="en-US" b="1" dirty="0"/>
              <a:t>while</a:t>
            </a:r>
            <a:r>
              <a:rPr lang="en-US" dirty="0"/>
              <a:t> E </a:t>
            </a:r>
            <a:r>
              <a:rPr lang="en-US" b="1" dirty="0"/>
              <a:t>do</a:t>
            </a:r>
            <a:r>
              <a:rPr lang="en-US" dirty="0"/>
              <a:t> S  </a:t>
            </a:r>
          </a:p>
          <a:p>
            <a:pPr marL="0" indent="0">
              <a:buNone/>
            </a:pPr>
            <a:r>
              <a:rPr lang="en-US" dirty="0"/>
              <a:t>S →    begin L end  </a:t>
            </a:r>
          </a:p>
          <a:p>
            <a:pPr marL="0" indent="0">
              <a:buNone/>
            </a:pPr>
            <a:r>
              <a:rPr lang="en-US" dirty="0"/>
              <a:t>S→     A  </a:t>
            </a:r>
          </a:p>
          <a:p>
            <a:pPr marL="0" indent="0">
              <a:buNone/>
            </a:pPr>
            <a:r>
              <a:rPr lang="en-US" dirty="0"/>
              <a:t>L→    L ; S  </a:t>
            </a:r>
          </a:p>
          <a:p>
            <a:pPr marL="0" indent="0">
              <a:buNone/>
            </a:pPr>
            <a:r>
              <a:rPr lang="en-US" dirty="0"/>
              <a:t>L →   S  </a:t>
            </a:r>
          </a:p>
          <a:p>
            <a:pPr marL="0" indent="0">
              <a:buNone/>
            </a:pPr>
            <a:endParaRPr lang="en-US" dirty="0"/>
          </a:p>
          <a:p>
            <a:pPr marL="0" indent="0">
              <a:buNone/>
            </a:pPr>
            <a:r>
              <a:rPr lang="en-US" dirty="0"/>
              <a:t>Here, S is a statement, L is a statement-list, A is an assignment statement and E is a Boolean-valued expression.</a:t>
            </a:r>
          </a:p>
          <a:p>
            <a:endParaRPr lang="en-IN" dirty="0"/>
          </a:p>
        </p:txBody>
      </p:sp>
    </p:spTree>
    <p:extLst>
      <p:ext uri="{BB962C8B-B14F-4D97-AF65-F5344CB8AC3E}">
        <p14:creationId xmlns:p14="http://schemas.microsoft.com/office/powerpoint/2010/main" val="333099254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4FD313-269C-4E51-93EF-DFF134E1542A}"/>
              </a:ext>
            </a:extLst>
          </p:cNvPr>
          <p:cNvSpPr>
            <a:spLocks noGrp="1"/>
          </p:cNvSpPr>
          <p:nvPr>
            <p:ph type="title"/>
          </p:nvPr>
        </p:nvSpPr>
        <p:spPr>
          <a:xfrm>
            <a:off x="3462290" y="365125"/>
            <a:ext cx="7891509" cy="1325563"/>
          </a:xfrm>
        </p:spPr>
        <p:txBody>
          <a:bodyPr>
            <a:normAutofit fontScale="90000"/>
          </a:bodyPr>
          <a:lstStyle/>
          <a:p>
            <a:r>
              <a:rPr lang="en-US" sz="3100" b="1" u="sng" dirty="0"/>
              <a:t>Translation scheme for statement that alters flow of control</a:t>
            </a:r>
            <a:br>
              <a:rPr lang="en-US" b="1" u="sng" dirty="0"/>
            </a:br>
            <a:endParaRPr lang="en-IN" b="1" u="sng" dirty="0"/>
          </a:p>
        </p:txBody>
      </p:sp>
      <p:sp>
        <p:nvSpPr>
          <p:cNvPr id="3" name="Content Placeholder 2">
            <a:extLst>
              <a:ext uri="{FF2B5EF4-FFF2-40B4-BE49-F238E27FC236}">
                <a16:creationId xmlns:a16="http://schemas.microsoft.com/office/drawing/2014/main" id="{B292477A-7DC8-4C1C-AEC5-A18F7491D96B}"/>
              </a:ext>
            </a:extLst>
          </p:cNvPr>
          <p:cNvSpPr>
            <a:spLocks noGrp="1"/>
          </p:cNvSpPr>
          <p:nvPr>
            <p:ph idx="1"/>
          </p:nvPr>
        </p:nvSpPr>
        <p:spPr>
          <a:xfrm>
            <a:off x="3577700" y="1825625"/>
            <a:ext cx="7776099" cy="4351338"/>
          </a:xfrm>
        </p:spPr>
        <p:txBody>
          <a:bodyPr>
            <a:normAutofit lnSpcReduction="10000"/>
          </a:bodyPr>
          <a:lstStyle/>
          <a:p>
            <a:r>
              <a:rPr lang="en-US" dirty="0"/>
              <a:t>We introduce the marker non-terminal M as in case of grammar for Boolean expression.</a:t>
            </a:r>
          </a:p>
          <a:p>
            <a:r>
              <a:rPr lang="en-US" dirty="0"/>
              <a:t>This M is put before statement in both if then else. In case of while-do, we need to put M before E as we need to come back to it after executing S.</a:t>
            </a:r>
          </a:p>
          <a:p>
            <a:r>
              <a:rPr lang="en-US" dirty="0"/>
              <a:t>In case of if-then-else, if we evaluate E to be true, first S will be executed.</a:t>
            </a:r>
          </a:p>
          <a:p>
            <a:r>
              <a:rPr lang="en-US" dirty="0"/>
              <a:t>After this we should ensure that instead of second S, the code after the if-then else will be executed. Then we place another non-terminal marker N after first S.</a:t>
            </a:r>
          </a:p>
          <a:p>
            <a:endParaRPr lang="en-IN" dirty="0"/>
          </a:p>
        </p:txBody>
      </p:sp>
    </p:spTree>
    <p:extLst>
      <p:ext uri="{BB962C8B-B14F-4D97-AF65-F5344CB8AC3E}">
        <p14:creationId xmlns:p14="http://schemas.microsoft.com/office/powerpoint/2010/main" val="224047246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8D0555-275E-490C-9988-62D7B5C13093}"/>
              </a:ext>
            </a:extLst>
          </p:cNvPr>
          <p:cNvSpPr>
            <a:spLocks noGrp="1"/>
          </p:cNvSpPr>
          <p:nvPr>
            <p:ph type="title"/>
          </p:nvPr>
        </p:nvSpPr>
        <p:spPr>
          <a:xfrm>
            <a:off x="4509856" y="941032"/>
            <a:ext cx="6843944" cy="594805"/>
          </a:xfrm>
        </p:spPr>
        <p:txBody>
          <a:bodyPr>
            <a:normAutofit fontScale="90000"/>
          </a:bodyPr>
          <a:lstStyle/>
          <a:p>
            <a:r>
              <a:rPr lang="en-US" dirty="0"/>
              <a:t>The grammar is as follows:</a:t>
            </a:r>
            <a:br>
              <a:rPr lang="en-US" dirty="0"/>
            </a:br>
            <a:endParaRPr lang="en-IN" dirty="0"/>
          </a:p>
        </p:txBody>
      </p:sp>
      <p:sp>
        <p:nvSpPr>
          <p:cNvPr id="3" name="Content Placeholder 2">
            <a:extLst>
              <a:ext uri="{FF2B5EF4-FFF2-40B4-BE49-F238E27FC236}">
                <a16:creationId xmlns:a16="http://schemas.microsoft.com/office/drawing/2014/main" id="{F23EA692-0B01-4137-8060-335D4BC597D6}"/>
              </a:ext>
            </a:extLst>
          </p:cNvPr>
          <p:cNvSpPr>
            <a:spLocks noGrp="1"/>
          </p:cNvSpPr>
          <p:nvPr>
            <p:ph idx="1"/>
          </p:nvPr>
        </p:nvSpPr>
        <p:spPr>
          <a:xfrm>
            <a:off x="4669654" y="1825625"/>
            <a:ext cx="6684146" cy="4351338"/>
          </a:xfrm>
        </p:spPr>
        <p:txBody>
          <a:bodyPr>
            <a:normAutofit lnSpcReduction="10000"/>
          </a:bodyPr>
          <a:lstStyle/>
          <a:p>
            <a:pPr marL="0" indent="0">
              <a:buNone/>
            </a:pPr>
            <a:r>
              <a:rPr lang="en-US" dirty="0"/>
              <a:t>S →   </a:t>
            </a:r>
            <a:r>
              <a:rPr lang="en-US" b="1" dirty="0"/>
              <a:t>if</a:t>
            </a:r>
            <a:r>
              <a:rPr lang="en-US" dirty="0"/>
              <a:t> E then M S  </a:t>
            </a:r>
          </a:p>
          <a:p>
            <a:pPr marL="0" indent="0">
              <a:buNone/>
            </a:pPr>
            <a:r>
              <a:rPr lang="en-US" dirty="0"/>
              <a:t>S →    </a:t>
            </a:r>
            <a:r>
              <a:rPr lang="en-US" b="1" dirty="0"/>
              <a:t>if</a:t>
            </a:r>
            <a:r>
              <a:rPr lang="en-US" dirty="0"/>
              <a:t> E then M S </a:t>
            </a:r>
            <a:r>
              <a:rPr lang="en-US" b="1" dirty="0"/>
              <a:t>else</a:t>
            </a:r>
            <a:r>
              <a:rPr lang="en-US" dirty="0"/>
              <a:t> M S  </a:t>
            </a:r>
          </a:p>
          <a:p>
            <a:pPr marL="0" indent="0">
              <a:buNone/>
            </a:pPr>
            <a:r>
              <a:rPr lang="en-US" dirty="0"/>
              <a:t> S →    </a:t>
            </a:r>
            <a:r>
              <a:rPr lang="en-US" b="1" dirty="0"/>
              <a:t>while</a:t>
            </a:r>
            <a:r>
              <a:rPr lang="en-US" dirty="0"/>
              <a:t> M E </a:t>
            </a:r>
            <a:r>
              <a:rPr lang="en-US" b="1" dirty="0"/>
              <a:t>do</a:t>
            </a:r>
            <a:r>
              <a:rPr lang="en-US" dirty="0"/>
              <a:t> M S  </a:t>
            </a:r>
          </a:p>
          <a:p>
            <a:pPr marL="0" indent="0">
              <a:buNone/>
            </a:pPr>
            <a:r>
              <a:rPr lang="en-US" dirty="0"/>
              <a:t>S →    begin L end  </a:t>
            </a:r>
          </a:p>
          <a:p>
            <a:pPr marL="0" indent="0">
              <a:buNone/>
            </a:pPr>
            <a:r>
              <a:rPr lang="en-US" dirty="0"/>
              <a:t>S →    A  </a:t>
            </a:r>
          </a:p>
          <a:p>
            <a:pPr marL="0" indent="0">
              <a:buNone/>
            </a:pPr>
            <a:r>
              <a:rPr lang="en-US" dirty="0"/>
              <a:t>L→    L ; M S  </a:t>
            </a:r>
          </a:p>
          <a:p>
            <a:pPr marL="0" indent="0">
              <a:buNone/>
            </a:pPr>
            <a:r>
              <a:rPr lang="en-US" dirty="0"/>
              <a:t>L →   S  </a:t>
            </a:r>
          </a:p>
          <a:p>
            <a:pPr marL="0" indent="0">
              <a:buNone/>
            </a:pPr>
            <a:r>
              <a:rPr lang="en-US" dirty="0"/>
              <a:t>M →    ∈  </a:t>
            </a:r>
          </a:p>
          <a:p>
            <a:pPr marL="0" indent="0">
              <a:buNone/>
            </a:pPr>
            <a:r>
              <a:rPr lang="en-US" dirty="0"/>
              <a:t>N →    ∈  </a:t>
            </a:r>
          </a:p>
          <a:p>
            <a:endParaRPr lang="en-IN" dirty="0"/>
          </a:p>
        </p:txBody>
      </p:sp>
    </p:spTree>
    <p:extLst>
      <p:ext uri="{BB962C8B-B14F-4D97-AF65-F5344CB8AC3E}">
        <p14:creationId xmlns:p14="http://schemas.microsoft.com/office/powerpoint/2010/main" val="379580611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34AB0-E17E-4DD2-B3FA-9522A01CA92E}"/>
              </a:ext>
            </a:extLst>
          </p:cNvPr>
          <p:cNvSpPr>
            <a:spLocks noGrp="1"/>
          </p:cNvSpPr>
          <p:nvPr>
            <p:ph type="title"/>
          </p:nvPr>
        </p:nvSpPr>
        <p:spPr>
          <a:xfrm>
            <a:off x="3977196" y="1091953"/>
            <a:ext cx="7376604" cy="1065321"/>
          </a:xfrm>
        </p:spPr>
        <p:txBody>
          <a:bodyPr>
            <a:normAutofit fontScale="90000"/>
          </a:bodyPr>
          <a:lstStyle/>
          <a:p>
            <a:r>
              <a:rPr lang="en-US" sz="3100" dirty="0"/>
              <a:t>The translation scheme for this grammar is as follows:</a:t>
            </a:r>
            <a:br>
              <a:rPr lang="en-US" sz="3100" dirty="0"/>
            </a:br>
            <a:br>
              <a:rPr lang="en-US" dirty="0"/>
            </a:br>
            <a:endParaRPr lang="en-IN" dirty="0"/>
          </a:p>
        </p:txBody>
      </p:sp>
      <p:graphicFrame>
        <p:nvGraphicFramePr>
          <p:cNvPr id="4" name="Content Placeholder 3">
            <a:extLst>
              <a:ext uri="{FF2B5EF4-FFF2-40B4-BE49-F238E27FC236}">
                <a16:creationId xmlns:a16="http://schemas.microsoft.com/office/drawing/2014/main" id="{D045B321-A655-4E7A-A219-A78E46C4CA91}"/>
              </a:ext>
            </a:extLst>
          </p:cNvPr>
          <p:cNvGraphicFramePr>
            <a:graphicFrameLocks noGrp="1"/>
          </p:cNvGraphicFramePr>
          <p:nvPr>
            <p:ph idx="1"/>
            <p:extLst>
              <p:ext uri="{D42A27DB-BD31-4B8C-83A1-F6EECF244321}">
                <p14:modId xmlns:p14="http://schemas.microsoft.com/office/powerpoint/2010/main" val="42820286"/>
              </p:ext>
            </p:extLst>
          </p:nvPr>
        </p:nvGraphicFramePr>
        <p:xfrm>
          <a:off x="4110361" y="1544715"/>
          <a:ext cx="6826928" cy="5060271"/>
        </p:xfrm>
        <a:graphic>
          <a:graphicData uri="http://schemas.openxmlformats.org/drawingml/2006/table">
            <a:tbl>
              <a:tblPr/>
              <a:tblGrid>
                <a:gridCol w="3413464">
                  <a:extLst>
                    <a:ext uri="{9D8B030D-6E8A-4147-A177-3AD203B41FA5}">
                      <a16:colId xmlns:a16="http://schemas.microsoft.com/office/drawing/2014/main" val="788634192"/>
                    </a:ext>
                  </a:extLst>
                </a:gridCol>
                <a:gridCol w="3413464">
                  <a:extLst>
                    <a:ext uri="{9D8B030D-6E8A-4147-A177-3AD203B41FA5}">
                      <a16:colId xmlns:a16="http://schemas.microsoft.com/office/drawing/2014/main" val="1750243780"/>
                    </a:ext>
                  </a:extLst>
                </a:gridCol>
              </a:tblGrid>
              <a:tr h="266331">
                <a:tc>
                  <a:txBody>
                    <a:bodyPr/>
                    <a:lstStyle/>
                    <a:p>
                      <a:pPr algn="l" fontAlgn="t"/>
                      <a:r>
                        <a:rPr lang="en-IN" sz="900">
                          <a:solidFill>
                            <a:srgbClr val="000000"/>
                          </a:solidFill>
                          <a:effectLst/>
                          <a:latin typeface="times new roman" panose="02020603050405020304" pitchFamily="18" charset="0"/>
                        </a:rPr>
                        <a:t>Production rule</a:t>
                      </a:r>
                    </a:p>
                  </a:txBody>
                  <a:tcPr marL="45804" marR="45804" marT="45804" marB="45804">
                    <a:lnL w="7620" cap="flat" cmpd="sng" algn="ctr">
                      <a:solidFill>
                        <a:srgbClr val="E8FF48"/>
                      </a:solidFill>
                      <a:prstDash val="solid"/>
                      <a:round/>
                      <a:headEnd type="none" w="med" len="med"/>
                      <a:tailEnd type="none" w="med" len="med"/>
                    </a:lnL>
                    <a:lnR w="7620" cap="flat" cmpd="sng" algn="ctr">
                      <a:solidFill>
                        <a:srgbClr val="E8FF48"/>
                      </a:solidFill>
                      <a:prstDash val="solid"/>
                      <a:round/>
                      <a:headEnd type="none" w="med" len="med"/>
                      <a:tailEnd type="none" w="med" len="med"/>
                    </a:lnR>
                    <a:lnT w="7620" cap="flat" cmpd="sng" algn="ctr">
                      <a:solidFill>
                        <a:srgbClr val="E8FF48"/>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tc>
                  <a:txBody>
                    <a:bodyPr/>
                    <a:lstStyle/>
                    <a:p>
                      <a:pPr algn="l" fontAlgn="t"/>
                      <a:r>
                        <a:rPr lang="en-IN" sz="900">
                          <a:solidFill>
                            <a:srgbClr val="000000"/>
                          </a:solidFill>
                          <a:effectLst/>
                          <a:latin typeface="times new roman" panose="02020603050405020304" pitchFamily="18" charset="0"/>
                        </a:rPr>
                        <a:t>Semantic actions</a:t>
                      </a:r>
                    </a:p>
                  </a:txBody>
                  <a:tcPr marL="45804" marR="45804" marT="45804" marB="45804">
                    <a:lnL w="7620" cap="flat" cmpd="sng" algn="ctr">
                      <a:solidFill>
                        <a:srgbClr val="E8FF48"/>
                      </a:solidFill>
                      <a:prstDash val="solid"/>
                      <a:round/>
                      <a:headEnd type="none" w="med" len="med"/>
                      <a:tailEnd type="none" w="med" len="med"/>
                    </a:lnL>
                    <a:lnR w="7620" cap="flat" cmpd="sng" algn="ctr">
                      <a:solidFill>
                        <a:srgbClr val="E8FF48"/>
                      </a:solidFill>
                      <a:prstDash val="solid"/>
                      <a:round/>
                      <a:headEnd type="none" w="med" len="med"/>
                      <a:tailEnd type="none" w="med" len="med"/>
                    </a:lnR>
                    <a:lnT w="7620" cap="flat" cmpd="sng" algn="ctr">
                      <a:solidFill>
                        <a:srgbClr val="E8FF48"/>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4282326073"/>
                  </a:ext>
                </a:extLst>
              </a:tr>
              <a:tr h="710214">
                <a:tc>
                  <a:txBody>
                    <a:bodyPr/>
                    <a:lstStyle/>
                    <a:p>
                      <a:pPr algn="l" fontAlgn="t"/>
                      <a:r>
                        <a:rPr lang="en-US" sz="900">
                          <a:solidFill>
                            <a:srgbClr val="000000"/>
                          </a:solidFill>
                          <a:effectLst/>
                          <a:latin typeface="verdana" panose="020B0604030504040204" pitchFamily="34" charset="0"/>
                        </a:rPr>
                        <a:t>S → if E then M S1</a:t>
                      </a:r>
                    </a:p>
                  </a:txBody>
                  <a:tcPr marL="30536" marR="30536" marT="30536" marB="3053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l" fontAlgn="t"/>
                      <a:r>
                        <a:rPr lang="en-IN" sz="900">
                          <a:solidFill>
                            <a:srgbClr val="000000"/>
                          </a:solidFill>
                          <a:effectLst/>
                          <a:latin typeface="verdana" panose="020B0604030504040204" pitchFamily="34" charset="0"/>
                        </a:rPr>
                        <a:t>BACKPATCH (E.TRUE, M.QUAD)</a:t>
                      </a:r>
                      <a:br>
                        <a:rPr lang="en-IN" sz="900">
                          <a:solidFill>
                            <a:srgbClr val="000000"/>
                          </a:solidFill>
                          <a:effectLst/>
                          <a:latin typeface="verdana" panose="020B0604030504040204" pitchFamily="34" charset="0"/>
                        </a:rPr>
                      </a:br>
                      <a:r>
                        <a:rPr lang="en-IN" sz="900">
                          <a:solidFill>
                            <a:srgbClr val="000000"/>
                          </a:solidFill>
                          <a:effectLst/>
                          <a:latin typeface="verdana" panose="020B0604030504040204" pitchFamily="34" charset="0"/>
                        </a:rPr>
                        <a:t>S.NEXT = MERGE (E.FALSE, S1.NEXT)</a:t>
                      </a:r>
                    </a:p>
                  </a:txBody>
                  <a:tcPr marL="30536" marR="30536" marT="30536" marB="3053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630311733"/>
                  </a:ext>
                </a:extLst>
              </a:tr>
              <a:tr h="1029810">
                <a:tc>
                  <a:txBody>
                    <a:bodyPr/>
                    <a:lstStyle/>
                    <a:p>
                      <a:pPr algn="l" fontAlgn="t"/>
                      <a:r>
                        <a:rPr lang="en-US" sz="900">
                          <a:solidFill>
                            <a:srgbClr val="000000"/>
                          </a:solidFill>
                          <a:effectLst/>
                          <a:latin typeface="verdana" panose="020B0604030504040204" pitchFamily="34" charset="0"/>
                        </a:rPr>
                        <a:t>S → if E then M1 S1 else</a:t>
                      </a:r>
                      <a:br>
                        <a:rPr lang="en-US" sz="900">
                          <a:solidFill>
                            <a:srgbClr val="000000"/>
                          </a:solidFill>
                          <a:effectLst/>
                          <a:latin typeface="verdana" panose="020B0604030504040204" pitchFamily="34" charset="0"/>
                        </a:rPr>
                      </a:br>
                      <a:r>
                        <a:rPr lang="en-US" sz="900">
                          <a:solidFill>
                            <a:srgbClr val="000000"/>
                          </a:solidFill>
                          <a:effectLst/>
                          <a:latin typeface="verdana" panose="020B0604030504040204" pitchFamily="34" charset="0"/>
                        </a:rPr>
                        <a:t>M2 S2</a:t>
                      </a:r>
                    </a:p>
                  </a:txBody>
                  <a:tcPr marL="30536" marR="30536" marT="30536" marB="3053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900">
                          <a:solidFill>
                            <a:srgbClr val="000000"/>
                          </a:solidFill>
                          <a:effectLst/>
                          <a:latin typeface="verdana" panose="020B0604030504040204" pitchFamily="34" charset="0"/>
                        </a:rPr>
                        <a:t>BACKPATCH (E.TRUE, M1.QUAD)</a:t>
                      </a:r>
                      <a:br>
                        <a:rPr lang="en-US" sz="900">
                          <a:solidFill>
                            <a:srgbClr val="000000"/>
                          </a:solidFill>
                          <a:effectLst/>
                          <a:latin typeface="verdana" panose="020B0604030504040204" pitchFamily="34" charset="0"/>
                        </a:rPr>
                      </a:br>
                      <a:r>
                        <a:rPr lang="en-US" sz="900">
                          <a:solidFill>
                            <a:srgbClr val="000000"/>
                          </a:solidFill>
                          <a:effectLst/>
                          <a:latin typeface="verdana" panose="020B0604030504040204" pitchFamily="34" charset="0"/>
                        </a:rPr>
                        <a:t>BACKPATCH (E.FALSE, M2.QUAD)</a:t>
                      </a:r>
                      <a:br>
                        <a:rPr lang="en-US" sz="900">
                          <a:solidFill>
                            <a:srgbClr val="000000"/>
                          </a:solidFill>
                          <a:effectLst/>
                          <a:latin typeface="verdana" panose="020B0604030504040204" pitchFamily="34" charset="0"/>
                        </a:rPr>
                      </a:br>
                      <a:r>
                        <a:rPr lang="en-US" sz="900">
                          <a:solidFill>
                            <a:srgbClr val="000000"/>
                          </a:solidFill>
                          <a:effectLst/>
                          <a:latin typeface="verdana" panose="020B0604030504040204" pitchFamily="34" charset="0"/>
                        </a:rPr>
                        <a:t>S.NEXT = MERGE (S1.NEXT, N.NEXT, S2.NEXT)</a:t>
                      </a:r>
                    </a:p>
                  </a:txBody>
                  <a:tcPr marL="30536" marR="30536" marT="30536" marB="3053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3515892383"/>
                  </a:ext>
                </a:extLst>
              </a:tr>
              <a:tr h="1029810">
                <a:tc>
                  <a:txBody>
                    <a:bodyPr/>
                    <a:lstStyle/>
                    <a:p>
                      <a:pPr algn="l" fontAlgn="t"/>
                      <a:r>
                        <a:rPr lang="pt-BR" sz="900" dirty="0">
                          <a:solidFill>
                            <a:srgbClr val="000000"/>
                          </a:solidFill>
                          <a:effectLst/>
                          <a:latin typeface="verdana" panose="020B0604030504040204" pitchFamily="34" charset="0"/>
                        </a:rPr>
                        <a:t>S → while M1 E do M2 S1</a:t>
                      </a:r>
                    </a:p>
                  </a:txBody>
                  <a:tcPr marL="30536" marR="30536" marT="30536" marB="3053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l" fontAlgn="t"/>
                      <a:r>
                        <a:rPr lang="en-IN" sz="900">
                          <a:solidFill>
                            <a:srgbClr val="000000"/>
                          </a:solidFill>
                          <a:effectLst/>
                          <a:latin typeface="verdana" panose="020B0604030504040204" pitchFamily="34" charset="0"/>
                        </a:rPr>
                        <a:t>BACKPATCH (S1,NEXT, M1.QUAD)</a:t>
                      </a:r>
                      <a:br>
                        <a:rPr lang="en-IN" sz="900">
                          <a:solidFill>
                            <a:srgbClr val="000000"/>
                          </a:solidFill>
                          <a:effectLst/>
                          <a:latin typeface="verdana" panose="020B0604030504040204" pitchFamily="34" charset="0"/>
                        </a:rPr>
                      </a:br>
                      <a:r>
                        <a:rPr lang="en-IN" sz="900">
                          <a:solidFill>
                            <a:srgbClr val="000000"/>
                          </a:solidFill>
                          <a:effectLst/>
                          <a:latin typeface="verdana" panose="020B0604030504040204" pitchFamily="34" charset="0"/>
                        </a:rPr>
                        <a:t>BACKPATCH (E.TRUE, M2.QUAD)</a:t>
                      </a:r>
                      <a:br>
                        <a:rPr lang="en-IN" sz="900">
                          <a:solidFill>
                            <a:srgbClr val="000000"/>
                          </a:solidFill>
                          <a:effectLst/>
                          <a:latin typeface="verdana" panose="020B0604030504040204" pitchFamily="34" charset="0"/>
                        </a:rPr>
                      </a:br>
                      <a:r>
                        <a:rPr lang="en-IN" sz="900">
                          <a:solidFill>
                            <a:srgbClr val="000000"/>
                          </a:solidFill>
                          <a:effectLst/>
                          <a:latin typeface="verdana" panose="020B0604030504040204" pitchFamily="34" charset="0"/>
                        </a:rPr>
                        <a:t>S.NEXT = E.FALSE</a:t>
                      </a:r>
                      <a:br>
                        <a:rPr lang="en-IN" sz="900">
                          <a:solidFill>
                            <a:srgbClr val="000000"/>
                          </a:solidFill>
                          <a:effectLst/>
                          <a:latin typeface="verdana" panose="020B0604030504040204" pitchFamily="34" charset="0"/>
                        </a:rPr>
                      </a:br>
                      <a:r>
                        <a:rPr lang="en-IN" sz="900">
                          <a:solidFill>
                            <a:srgbClr val="000000"/>
                          </a:solidFill>
                          <a:effectLst/>
                          <a:latin typeface="verdana" panose="020B0604030504040204" pitchFamily="34" charset="0"/>
                        </a:rPr>
                        <a:t>GEN (goto M1.QUAD)</a:t>
                      </a:r>
                    </a:p>
                  </a:txBody>
                  <a:tcPr marL="30536" marR="30536" marT="30536" marB="3053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444508105"/>
                  </a:ext>
                </a:extLst>
              </a:tr>
              <a:tr h="230819">
                <a:tc>
                  <a:txBody>
                    <a:bodyPr/>
                    <a:lstStyle/>
                    <a:p>
                      <a:pPr algn="l" fontAlgn="t"/>
                      <a:r>
                        <a:rPr lang="en-IN" sz="900">
                          <a:solidFill>
                            <a:srgbClr val="000000"/>
                          </a:solidFill>
                          <a:effectLst/>
                          <a:latin typeface="verdana" panose="020B0604030504040204" pitchFamily="34" charset="0"/>
                        </a:rPr>
                        <a:t>S → begin L end</a:t>
                      </a:r>
                    </a:p>
                  </a:txBody>
                  <a:tcPr marL="30536" marR="30536" marT="30536" marB="3053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l" fontAlgn="t"/>
                      <a:r>
                        <a:rPr lang="en-IN" sz="900">
                          <a:solidFill>
                            <a:srgbClr val="000000"/>
                          </a:solidFill>
                          <a:effectLst/>
                          <a:latin typeface="verdana" panose="020B0604030504040204" pitchFamily="34" charset="0"/>
                        </a:rPr>
                        <a:t>S.NEXT = L.NEXT</a:t>
                      </a:r>
                    </a:p>
                  </a:txBody>
                  <a:tcPr marL="30536" marR="30536" marT="30536" marB="3053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499197332"/>
                  </a:ext>
                </a:extLst>
              </a:tr>
              <a:tr h="230819">
                <a:tc>
                  <a:txBody>
                    <a:bodyPr/>
                    <a:lstStyle/>
                    <a:p>
                      <a:pPr algn="l" fontAlgn="t"/>
                      <a:r>
                        <a:rPr lang="en-IN" sz="900">
                          <a:solidFill>
                            <a:srgbClr val="000000"/>
                          </a:solidFill>
                          <a:effectLst/>
                          <a:latin typeface="verdana" panose="020B0604030504040204" pitchFamily="34" charset="0"/>
                        </a:rPr>
                        <a:t>S → A</a:t>
                      </a:r>
                    </a:p>
                  </a:txBody>
                  <a:tcPr marL="30536" marR="30536" marT="30536" marB="3053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l" fontAlgn="t"/>
                      <a:r>
                        <a:rPr lang="en-IN" sz="900">
                          <a:solidFill>
                            <a:srgbClr val="000000"/>
                          </a:solidFill>
                          <a:effectLst/>
                          <a:latin typeface="verdana" panose="020B0604030504040204" pitchFamily="34" charset="0"/>
                        </a:rPr>
                        <a:t>S.NEXT = MAKELIST ()</a:t>
                      </a:r>
                    </a:p>
                  </a:txBody>
                  <a:tcPr marL="30536" marR="30536" marT="30536" marB="3053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443514862"/>
                  </a:ext>
                </a:extLst>
              </a:tr>
              <a:tr h="550415">
                <a:tc>
                  <a:txBody>
                    <a:bodyPr/>
                    <a:lstStyle/>
                    <a:p>
                      <a:pPr algn="l" fontAlgn="t"/>
                      <a:r>
                        <a:rPr lang="en-IN" sz="900">
                          <a:solidFill>
                            <a:srgbClr val="000000"/>
                          </a:solidFill>
                          <a:effectLst/>
                          <a:latin typeface="verdana" panose="020B0604030504040204" pitchFamily="34" charset="0"/>
                        </a:rPr>
                        <a:t>L → L ; M S</a:t>
                      </a:r>
                    </a:p>
                  </a:txBody>
                  <a:tcPr marL="30536" marR="30536" marT="30536" marB="3053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900">
                          <a:solidFill>
                            <a:srgbClr val="000000"/>
                          </a:solidFill>
                          <a:effectLst/>
                          <a:latin typeface="verdana" panose="020B0604030504040204" pitchFamily="34" charset="0"/>
                        </a:rPr>
                        <a:t>BACKPATCH (L1.NEXT, M.QUAD)</a:t>
                      </a:r>
                      <a:br>
                        <a:rPr lang="en-US" sz="900">
                          <a:solidFill>
                            <a:srgbClr val="000000"/>
                          </a:solidFill>
                          <a:effectLst/>
                          <a:latin typeface="verdana" panose="020B0604030504040204" pitchFamily="34" charset="0"/>
                        </a:rPr>
                      </a:br>
                      <a:r>
                        <a:rPr lang="en-US" sz="900">
                          <a:solidFill>
                            <a:srgbClr val="000000"/>
                          </a:solidFill>
                          <a:effectLst/>
                          <a:latin typeface="verdana" panose="020B0604030504040204" pitchFamily="34" charset="0"/>
                        </a:rPr>
                        <a:t>L.NEXT = S.NEXT</a:t>
                      </a:r>
                    </a:p>
                  </a:txBody>
                  <a:tcPr marL="30536" marR="30536" marT="30536" marB="3053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3040133092"/>
                  </a:ext>
                </a:extLst>
              </a:tr>
              <a:tr h="230819">
                <a:tc>
                  <a:txBody>
                    <a:bodyPr/>
                    <a:lstStyle/>
                    <a:p>
                      <a:pPr algn="l" fontAlgn="t"/>
                      <a:r>
                        <a:rPr lang="en-IN" sz="900">
                          <a:solidFill>
                            <a:srgbClr val="000000"/>
                          </a:solidFill>
                          <a:effectLst/>
                          <a:latin typeface="verdana" panose="020B0604030504040204" pitchFamily="34" charset="0"/>
                        </a:rPr>
                        <a:t>L → S</a:t>
                      </a:r>
                    </a:p>
                  </a:txBody>
                  <a:tcPr marL="30536" marR="30536" marT="30536" marB="3053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l" fontAlgn="t"/>
                      <a:r>
                        <a:rPr lang="en-IN" sz="900">
                          <a:solidFill>
                            <a:srgbClr val="000000"/>
                          </a:solidFill>
                          <a:effectLst/>
                          <a:latin typeface="verdana" panose="020B0604030504040204" pitchFamily="34" charset="0"/>
                        </a:rPr>
                        <a:t>L.NEXT = S.NEXT</a:t>
                      </a:r>
                    </a:p>
                  </a:txBody>
                  <a:tcPr marL="30536" marR="30536" marT="30536" marB="3053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55351808"/>
                  </a:ext>
                </a:extLst>
              </a:tr>
              <a:tr h="230819">
                <a:tc>
                  <a:txBody>
                    <a:bodyPr/>
                    <a:lstStyle/>
                    <a:p>
                      <a:pPr algn="l" fontAlgn="t"/>
                      <a:r>
                        <a:rPr lang="en-IN" sz="900">
                          <a:solidFill>
                            <a:srgbClr val="000000"/>
                          </a:solidFill>
                          <a:effectLst/>
                          <a:latin typeface="verdana" panose="020B0604030504040204" pitchFamily="34" charset="0"/>
                        </a:rPr>
                        <a:t>M → ∈</a:t>
                      </a:r>
                    </a:p>
                  </a:txBody>
                  <a:tcPr marL="30536" marR="30536" marT="30536" marB="3053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l" fontAlgn="t"/>
                      <a:r>
                        <a:rPr lang="en-IN" sz="900">
                          <a:solidFill>
                            <a:srgbClr val="000000"/>
                          </a:solidFill>
                          <a:effectLst/>
                          <a:latin typeface="verdana" panose="020B0604030504040204" pitchFamily="34" charset="0"/>
                        </a:rPr>
                        <a:t>M.QUAD = NEXTQUAD</a:t>
                      </a:r>
                    </a:p>
                  </a:txBody>
                  <a:tcPr marL="30536" marR="30536" marT="30536" marB="3053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995345229"/>
                  </a:ext>
                </a:extLst>
              </a:tr>
              <a:tr h="550415">
                <a:tc>
                  <a:txBody>
                    <a:bodyPr/>
                    <a:lstStyle/>
                    <a:p>
                      <a:pPr algn="l" fontAlgn="t"/>
                      <a:r>
                        <a:rPr lang="en-IN" sz="900">
                          <a:solidFill>
                            <a:srgbClr val="000000"/>
                          </a:solidFill>
                          <a:effectLst/>
                          <a:latin typeface="verdana" panose="020B0604030504040204" pitchFamily="34" charset="0"/>
                        </a:rPr>
                        <a:t>N→ ∈</a:t>
                      </a:r>
                    </a:p>
                  </a:txBody>
                  <a:tcPr marL="30536" marR="30536" marT="30536" marB="3053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l" fontAlgn="t"/>
                      <a:r>
                        <a:rPr lang="en-IN" sz="900" dirty="0">
                          <a:solidFill>
                            <a:srgbClr val="000000"/>
                          </a:solidFill>
                          <a:effectLst/>
                          <a:latin typeface="verdana" panose="020B0604030504040204" pitchFamily="34" charset="0"/>
                        </a:rPr>
                        <a:t>N.NEXT = MAKELIST (NEXTQUAD)</a:t>
                      </a:r>
                      <a:br>
                        <a:rPr lang="en-IN" sz="900" dirty="0">
                          <a:solidFill>
                            <a:srgbClr val="000000"/>
                          </a:solidFill>
                          <a:effectLst/>
                          <a:latin typeface="verdana" panose="020B0604030504040204" pitchFamily="34" charset="0"/>
                        </a:rPr>
                      </a:br>
                      <a:r>
                        <a:rPr lang="en-IN" sz="900" dirty="0">
                          <a:solidFill>
                            <a:srgbClr val="000000"/>
                          </a:solidFill>
                          <a:effectLst/>
                          <a:latin typeface="verdana" panose="020B0604030504040204" pitchFamily="34" charset="0"/>
                        </a:rPr>
                        <a:t>GEN (</a:t>
                      </a:r>
                      <a:r>
                        <a:rPr lang="en-IN" sz="900" dirty="0" err="1">
                          <a:solidFill>
                            <a:srgbClr val="000000"/>
                          </a:solidFill>
                          <a:effectLst/>
                          <a:latin typeface="verdana" panose="020B0604030504040204" pitchFamily="34" charset="0"/>
                        </a:rPr>
                        <a:t>goto</a:t>
                      </a:r>
                      <a:r>
                        <a:rPr lang="en-IN" sz="900" dirty="0">
                          <a:solidFill>
                            <a:srgbClr val="000000"/>
                          </a:solidFill>
                          <a:effectLst/>
                          <a:latin typeface="verdana" panose="020B0604030504040204" pitchFamily="34" charset="0"/>
                        </a:rPr>
                        <a:t>_)</a:t>
                      </a:r>
                    </a:p>
                  </a:txBody>
                  <a:tcPr marL="30536" marR="30536" marT="30536" marB="3053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85263473"/>
                  </a:ext>
                </a:extLst>
              </a:tr>
            </a:tbl>
          </a:graphicData>
        </a:graphic>
      </p:graphicFrame>
    </p:spTree>
    <p:extLst>
      <p:ext uri="{BB962C8B-B14F-4D97-AF65-F5344CB8AC3E}">
        <p14:creationId xmlns:p14="http://schemas.microsoft.com/office/powerpoint/2010/main" val="27627304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19357D-A78A-4EC0-9507-E34F4B47E87E}"/>
              </a:ext>
            </a:extLst>
          </p:cNvPr>
          <p:cNvSpPr>
            <a:spLocks noGrp="1"/>
          </p:cNvSpPr>
          <p:nvPr>
            <p:ph type="title"/>
          </p:nvPr>
        </p:nvSpPr>
        <p:spPr/>
        <p:txBody>
          <a:bodyPr/>
          <a:lstStyle/>
          <a:p>
            <a:pPr algn="ctr"/>
            <a:r>
              <a:rPr lang="en-IN" b="1" u="sng" dirty="0"/>
              <a:t>Postfix Translation</a:t>
            </a:r>
            <a:br>
              <a:rPr lang="en-IN" dirty="0"/>
            </a:br>
            <a:endParaRPr lang="en-IN" dirty="0"/>
          </a:p>
        </p:txBody>
      </p:sp>
      <p:sp>
        <p:nvSpPr>
          <p:cNvPr id="3" name="Content Placeholder 2">
            <a:extLst>
              <a:ext uri="{FF2B5EF4-FFF2-40B4-BE49-F238E27FC236}">
                <a16:creationId xmlns:a16="http://schemas.microsoft.com/office/drawing/2014/main" id="{37A2151A-2756-44FF-A4DB-31F99E4589DB}"/>
              </a:ext>
            </a:extLst>
          </p:cNvPr>
          <p:cNvSpPr>
            <a:spLocks noGrp="1"/>
          </p:cNvSpPr>
          <p:nvPr>
            <p:ph idx="1"/>
          </p:nvPr>
        </p:nvSpPr>
        <p:spPr>
          <a:xfrm>
            <a:off x="4030462" y="1825625"/>
            <a:ext cx="7323338" cy="4351338"/>
          </a:xfrm>
        </p:spPr>
        <p:txBody>
          <a:bodyPr/>
          <a:lstStyle/>
          <a:p>
            <a:pPr marL="0" indent="0">
              <a:buNone/>
            </a:pPr>
            <a:r>
              <a:rPr lang="en-US" dirty="0"/>
              <a:t>In a production A → α, the translation rule of A.CODE consists of the concatenation of the CODE translations of the non-terminals in α in the same order as the non-terminals appear in α.</a:t>
            </a:r>
          </a:p>
          <a:p>
            <a:pPr marL="0" indent="0">
              <a:buNone/>
            </a:pPr>
            <a:r>
              <a:rPr lang="en-US" dirty="0"/>
              <a:t>Production can be factored to achieve postfix form.</a:t>
            </a:r>
          </a:p>
          <a:p>
            <a:pPr marL="0" indent="0">
              <a:buNone/>
            </a:pPr>
            <a:r>
              <a:rPr lang="en-US" u="sng" dirty="0"/>
              <a:t>Postfix translation of while statement</a:t>
            </a:r>
          </a:p>
          <a:p>
            <a:pPr marL="0" indent="0">
              <a:buNone/>
            </a:pPr>
            <a:r>
              <a:rPr lang="en-US" dirty="0"/>
              <a:t>The production</a:t>
            </a:r>
          </a:p>
          <a:p>
            <a:pPr marL="0" indent="0">
              <a:buNone/>
            </a:pPr>
            <a:r>
              <a:rPr lang="pt-BR" dirty="0"/>
              <a:t>S   →  </a:t>
            </a:r>
            <a:r>
              <a:rPr lang="pt-BR" b="1" dirty="0"/>
              <a:t>while</a:t>
            </a:r>
            <a:r>
              <a:rPr lang="pt-BR" dirty="0"/>
              <a:t> M1 E </a:t>
            </a:r>
            <a:r>
              <a:rPr lang="pt-BR" b="1" dirty="0"/>
              <a:t>do</a:t>
            </a:r>
            <a:r>
              <a:rPr lang="pt-BR" dirty="0"/>
              <a:t> M2 S1  </a:t>
            </a:r>
            <a:endParaRPr lang="en-US" dirty="0"/>
          </a:p>
          <a:p>
            <a:endParaRPr lang="en-IN" dirty="0"/>
          </a:p>
        </p:txBody>
      </p:sp>
    </p:spTree>
    <p:extLst>
      <p:ext uri="{BB962C8B-B14F-4D97-AF65-F5344CB8AC3E}">
        <p14:creationId xmlns:p14="http://schemas.microsoft.com/office/powerpoint/2010/main" val="33829195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F93F99-0CEB-4686-B439-81CF10D8FC36}"/>
              </a:ext>
            </a:extLst>
          </p:cNvPr>
          <p:cNvSpPr>
            <a:spLocks noGrp="1"/>
          </p:cNvSpPr>
          <p:nvPr>
            <p:ph type="title"/>
          </p:nvPr>
        </p:nvSpPr>
        <p:spPr>
          <a:xfrm>
            <a:off x="3897296" y="1429305"/>
            <a:ext cx="7456503" cy="261383"/>
          </a:xfrm>
        </p:spPr>
        <p:txBody>
          <a:bodyPr>
            <a:normAutofit fontScale="90000"/>
          </a:bodyPr>
          <a:lstStyle/>
          <a:p>
            <a:r>
              <a:rPr lang="en-IN" dirty="0"/>
              <a:t>Example</a:t>
            </a:r>
            <a:br>
              <a:rPr lang="en-IN" dirty="0"/>
            </a:br>
            <a:br>
              <a:rPr lang="en-IN" dirty="0"/>
            </a:br>
            <a:r>
              <a:rPr lang="en-US" sz="2700" b="1" dirty="0" err="1"/>
              <a:t>E.val</a:t>
            </a:r>
            <a:r>
              <a:rPr lang="en-US" sz="2700" dirty="0"/>
              <a:t> is one of the attributes of E.</a:t>
            </a:r>
            <a:br>
              <a:rPr lang="en-IN" sz="2700" dirty="0"/>
            </a:br>
            <a:r>
              <a:rPr lang="en-US" sz="2700" b="1" dirty="0" err="1"/>
              <a:t>num.lexval</a:t>
            </a:r>
            <a:r>
              <a:rPr lang="en-US" sz="2700" dirty="0"/>
              <a:t> is the attribute returned by the lexical analyzer.</a:t>
            </a:r>
            <a:endParaRPr lang="en-IN" sz="2700" dirty="0"/>
          </a:p>
        </p:txBody>
      </p:sp>
      <p:sp>
        <p:nvSpPr>
          <p:cNvPr id="3" name="Content Placeholder 2">
            <a:extLst>
              <a:ext uri="{FF2B5EF4-FFF2-40B4-BE49-F238E27FC236}">
                <a16:creationId xmlns:a16="http://schemas.microsoft.com/office/drawing/2014/main" id="{1E09F316-031B-4188-A432-180C09EC7A7B}"/>
              </a:ext>
            </a:extLst>
          </p:cNvPr>
          <p:cNvSpPr>
            <a:spLocks noGrp="1"/>
          </p:cNvSpPr>
          <p:nvPr>
            <p:ph idx="1"/>
          </p:nvPr>
        </p:nvSpPr>
        <p:spPr/>
        <p:txBody>
          <a:bodyPr/>
          <a:lstStyle/>
          <a:p>
            <a:pPr marL="0" indent="0">
              <a:buNone/>
            </a:pPr>
            <a:endParaRPr lang="en-IN" dirty="0"/>
          </a:p>
          <a:p>
            <a:pPr marL="0" indent="0">
              <a:buNone/>
            </a:pPr>
            <a:endParaRPr lang="en-IN" dirty="0"/>
          </a:p>
          <a:p>
            <a:pPr marL="0" indent="0">
              <a:buNone/>
            </a:pPr>
            <a:endParaRPr lang="en-IN" dirty="0"/>
          </a:p>
        </p:txBody>
      </p:sp>
      <p:graphicFrame>
        <p:nvGraphicFramePr>
          <p:cNvPr id="4" name="Table 3">
            <a:extLst>
              <a:ext uri="{FF2B5EF4-FFF2-40B4-BE49-F238E27FC236}">
                <a16:creationId xmlns:a16="http://schemas.microsoft.com/office/drawing/2014/main" id="{47938618-C43E-4652-A638-CB6FAE47D835}"/>
              </a:ext>
            </a:extLst>
          </p:cNvPr>
          <p:cNvGraphicFramePr>
            <a:graphicFrameLocks noGrp="1"/>
          </p:cNvGraphicFramePr>
          <p:nvPr>
            <p:extLst>
              <p:ext uri="{D42A27DB-BD31-4B8C-83A1-F6EECF244321}">
                <p14:modId xmlns:p14="http://schemas.microsoft.com/office/powerpoint/2010/main" val="2814210567"/>
              </p:ext>
            </p:extLst>
          </p:nvPr>
        </p:nvGraphicFramePr>
        <p:xfrm>
          <a:off x="3959440" y="3009529"/>
          <a:ext cx="7066626" cy="3167436"/>
        </p:xfrm>
        <a:graphic>
          <a:graphicData uri="http://schemas.openxmlformats.org/drawingml/2006/table">
            <a:tbl>
              <a:tblPr/>
              <a:tblGrid>
                <a:gridCol w="3533313">
                  <a:extLst>
                    <a:ext uri="{9D8B030D-6E8A-4147-A177-3AD203B41FA5}">
                      <a16:colId xmlns:a16="http://schemas.microsoft.com/office/drawing/2014/main" val="3624862740"/>
                    </a:ext>
                  </a:extLst>
                </a:gridCol>
                <a:gridCol w="3533313">
                  <a:extLst>
                    <a:ext uri="{9D8B030D-6E8A-4147-A177-3AD203B41FA5}">
                      <a16:colId xmlns:a16="http://schemas.microsoft.com/office/drawing/2014/main" val="975691954"/>
                    </a:ext>
                  </a:extLst>
                </a:gridCol>
              </a:tblGrid>
              <a:tr h="510876">
                <a:tc>
                  <a:txBody>
                    <a:bodyPr/>
                    <a:lstStyle/>
                    <a:p>
                      <a:pPr algn="l" fontAlgn="t"/>
                      <a:r>
                        <a:rPr lang="en-IN">
                          <a:solidFill>
                            <a:srgbClr val="000000"/>
                          </a:solidFill>
                          <a:effectLst/>
                          <a:latin typeface="times new roman" panose="02020603050405020304" pitchFamily="18" charset="0"/>
                        </a:rPr>
                        <a:t>Production</a:t>
                      </a:r>
                    </a:p>
                  </a:txBody>
                  <a:tcPr marT="91440" marB="91440">
                    <a:lnL w="7620" cap="flat" cmpd="sng" algn="ctr">
                      <a:solidFill>
                        <a:srgbClr val="A8508B"/>
                      </a:solidFill>
                      <a:prstDash val="solid"/>
                      <a:round/>
                      <a:headEnd type="none" w="med" len="med"/>
                      <a:tailEnd type="none" w="med" len="med"/>
                    </a:lnL>
                    <a:lnR w="7620" cap="flat" cmpd="sng" algn="ctr">
                      <a:solidFill>
                        <a:srgbClr val="A8508B"/>
                      </a:solidFill>
                      <a:prstDash val="solid"/>
                      <a:round/>
                      <a:headEnd type="none" w="med" len="med"/>
                      <a:tailEnd type="none" w="med" len="med"/>
                    </a:lnR>
                    <a:lnT w="7620" cap="flat" cmpd="sng" algn="ctr">
                      <a:solidFill>
                        <a:srgbClr val="A8508B"/>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tc>
                  <a:txBody>
                    <a:bodyPr/>
                    <a:lstStyle/>
                    <a:p>
                      <a:pPr algn="l" fontAlgn="t"/>
                      <a:r>
                        <a:rPr lang="en-IN">
                          <a:solidFill>
                            <a:srgbClr val="000000"/>
                          </a:solidFill>
                          <a:effectLst/>
                          <a:latin typeface="times new roman" panose="02020603050405020304" pitchFamily="18" charset="0"/>
                        </a:rPr>
                        <a:t>Semantic Rules</a:t>
                      </a:r>
                    </a:p>
                  </a:txBody>
                  <a:tcPr marT="91440" marB="91440">
                    <a:lnL w="7620" cap="flat" cmpd="sng" algn="ctr">
                      <a:solidFill>
                        <a:srgbClr val="A8508B"/>
                      </a:solidFill>
                      <a:prstDash val="solid"/>
                      <a:round/>
                      <a:headEnd type="none" w="med" len="med"/>
                      <a:tailEnd type="none" w="med" len="med"/>
                    </a:lnL>
                    <a:lnR w="7620" cap="flat" cmpd="sng" algn="ctr">
                      <a:solidFill>
                        <a:srgbClr val="A8508B"/>
                      </a:solidFill>
                      <a:prstDash val="solid"/>
                      <a:round/>
                      <a:headEnd type="none" w="med" len="med"/>
                      <a:tailEnd type="none" w="med" len="med"/>
                    </a:lnR>
                    <a:lnT w="7620" cap="flat" cmpd="sng" algn="ctr">
                      <a:solidFill>
                        <a:srgbClr val="A8508B"/>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1346217771"/>
                  </a:ext>
                </a:extLst>
              </a:tr>
              <a:tr h="442760">
                <a:tc>
                  <a:txBody>
                    <a:bodyPr/>
                    <a:lstStyle/>
                    <a:p>
                      <a:pPr algn="l" fontAlgn="t"/>
                      <a:r>
                        <a:rPr lang="en-IN">
                          <a:solidFill>
                            <a:srgbClr val="000000"/>
                          </a:solidFill>
                          <a:effectLst/>
                          <a:latin typeface="verdana" panose="020B0604030504040204" pitchFamily="34" charset="0"/>
                        </a:rPr>
                        <a:t>E → E + T</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l" fontAlgn="t"/>
                      <a:r>
                        <a:rPr lang="en-IN" dirty="0" err="1">
                          <a:solidFill>
                            <a:srgbClr val="000000"/>
                          </a:solidFill>
                          <a:effectLst/>
                          <a:latin typeface="verdana" panose="020B0604030504040204" pitchFamily="34" charset="0"/>
                        </a:rPr>
                        <a:t>E.val</a:t>
                      </a:r>
                      <a:r>
                        <a:rPr lang="en-IN" dirty="0">
                          <a:solidFill>
                            <a:srgbClr val="000000"/>
                          </a:solidFill>
                          <a:effectLst/>
                          <a:latin typeface="verdana" panose="020B0604030504040204" pitchFamily="34" charset="0"/>
                        </a:rPr>
                        <a:t> := </a:t>
                      </a:r>
                      <a:r>
                        <a:rPr lang="en-IN" dirty="0" err="1">
                          <a:solidFill>
                            <a:srgbClr val="000000"/>
                          </a:solidFill>
                          <a:effectLst/>
                          <a:latin typeface="verdana" panose="020B0604030504040204" pitchFamily="34" charset="0"/>
                        </a:rPr>
                        <a:t>E.val</a:t>
                      </a:r>
                      <a:r>
                        <a:rPr lang="en-IN" dirty="0">
                          <a:solidFill>
                            <a:srgbClr val="000000"/>
                          </a:solidFill>
                          <a:effectLst/>
                          <a:latin typeface="verdana" panose="020B0604030504040204" pitchFamily="34" charset="0"/>
                        </a:rPr>
                        <a:t> + </a:t>
                      </a:r>
                      <a:r>
                        <a:rPr lang="en-IN" dirty="0" err="1">
                          <a:solidFill>
                            <a:srgbClr val="000000"/>
                          </a:solidFill>
                          <a:effectLst/>
                          <a:latin typeface="verdana" panose="020B0604030504040204" pitchFamily="34" charset="0"/>
                        </a:rPr>
                        <a:t>T.val</a:t>
                      </a:r>
                      <a:endParaRPr lang="en-IN" dirty="0">
                        <a:solidFill>
                          <a:srgbClr val="000000"/>
                        </a:solidFill>
                        <a:effectLst/>
                        <a:latin typeface="verdana" panose="020B0604030504040204" pitchFamily="34" charset="0"/>
                      </a:endParaRP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331268084"/>
                  </a:ext>
                </a:extLst>
              </a:tr>
              <a:tr h="442760">
                <a:tc>
                  <a:txBody>
                    <a:bodyPr/>
                    <a:lstStyle/>
                    <a:p>
                      <a:pPr algn="l" fontAlgn="t"/>
                      <a:r>
                        <a:rPr lang="en-IN">
                          <a:solidFill>
                            <a:srgbClr val="000000"/>
                          </a:solidFill>
                          <a:effectLst/>
                          <a:latin typeface="verdana" panose="020B0604030504040204" pitchFamily="34" charset="0"/>
                        </a:rPr>
                        <a:t>E → T</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l" fontAlgn="t"/>
                      <a:r>
                        <a:rPr lang="en-IN">
                          <a:solidFill>
                            <a:srgbClr val="000000"/>
                          </a:solidFill>
                          <a:effectLst/>
                          <a:latin typeface="verdana" panose="020B0604030504040204" pitchFamily="34" charset="0"/>
                        </a:rPr>
                        <a:t>E.val := T.val</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086027401"/>
                  </a:ext>
                </a:extLst>
              </a:tr>
              <a:tr h="442760">
                <a:tc>
                  <a:txBody>
                    <a:bodyPr/>
                    <a:lstStyle/>
                    <a:p>
                      <a:pPr algn="l" fontAlgn="t"/>
                      <a:r>
                        <a:rPr lang="en-IN">
                          <a:solidFill>
                            <a:srgbClr val="000000"/>
                          </a:solidFill>
                          <a:effectLst/>
                          <a:latin typeface="verdana" panose="020B0604030504040204" pitchFamily="34" charset="0"/>
                        </a:rPr>
                        <a:t>T → T * F</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l" fontAlgn="t"/>
                      <a:r>
                        <a:rPr lang="en-IN">
                          <a:solidFill>
                            <a:srgbClr val="000000"/>
                          </a:solidFill>
                          <a:effectLst/>
                          <a:latin typeface="verdana" panose="020B0604030504040204" pitchFamily="34" charset="0"/>
                        </a:rPr>
                        <a:t>T.val := T.val + F.val</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47525790"/>
                  </a:ext>
                </a:extLst>
              </a:tr>
              <a:tr h="442760">
                <a:tc>
                  <a:txBody>
                    <a:bodyPr/>
                    <a:lstStyle/>
                    <a:p>
                      <a:pPr algn="l" fontAlgn="t"/>
                      <a:r>
                        <a:rPr lang="en-IN">
                          <a:solidFill>
                            <a:srgbClr val="000000"/>
                          </a:solidFill>
                          <a:effectLst/>
                          <a:latin typeface="verdana" panose="020B0604030504040204" pitchFamily="34" charset="0"/>
                        </a:rPr>
                        <a:t>T → F</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l" fontAlgn="t"/>
                      <a:r>
                        <a:rPr lang="en-IN">
                          <a:solidFill>
                            <a:srgbClr val="000000"/>
                          </a:solidFill>
                          <a:effectLst/>
                          <a:latin typeface="verdana" panose="020B0604030504040204" pitchFamily="34" charset="0"/>
                        </a:rPr>
                        <a:t>T.val := F.val</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220142127"/>
                  </a:ext>
                </a:extLst>
              </a:tr>
              <a:tr h="442760">
                <a:tc>
                  <a:txBody>
                    <a:bodyPr/>
                    <a:lstStyle/>
                    <a:p>
                      <a:pPr algn="l" fontAlgn="t"/>
                      <a:r>
                        <a:rPr lang="en-IN">
                          <a:solidFill>
                            <a:srgbClr val="000000"/>
                          </a:solidFill>
                          <a:effectLst/>
                          <a:latin typeface="verdana" panose="020B0604030504040204" pitchFamily="34" charset="0"/>
                        </a:rPr>
                        <a:t>F → (F)</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l" fontAlgn="t"/>
                      <a:r>
                        <a:rPr lang="en-IN">
                          <a:solidFill>
                            <a:srgbClr val="000000"/>
                          </a:solidFill>
                          <a:effectLst/>
                          <a:latin typeface="verdana" panose="020B0604030504040204" pitchFamily="34" charset="0"/>
                        </a:rPr>
                        <a:t>F.val := F.val</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264965828"/>
                  </a:ext>
                </a:extLst>
              </a:tr>
              <a:tr h="442760">
                <a:tc>
                  <a:txBody>
                    <a:bodyPr/>
                    <a:lstStyle/>
                    <a:p>
                      <a:pPr algn="l" fontAlgn="t"/>
                      <a:r>
                        <a:rPr lang="en-IN">
                          <a:solidFill>
                            <a:srgbClr val="000000"/>
                          </a:solidFill>
                          <a:effectLst/>
                          <a:latin typeface="verdana" panose="020B0604030504040204" pitchFamily="34" charset="0"/>
                        </a:rPr>
                        <a:t>F → num</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l" fontAlgn="t"/>
                      <a:r>
                        <a:rPr lang="en-IN" dirty="0" err="1">
                          <a:solidFill>
                            <a:srgbClr val="000000"/>
                          </a:solidFill>
                          <a:effectLst/>
                          <a:latin typeface="verdana" panose="020B0604030504040204" pitchFamily="34" charset="0"/>
                        </a:rPr>
                        <a:t>F.val</a:t>
                      </a:r>
                      <a:r>
                        <a:rPr lang="en-IN" dirty="0">
                          <a:solidFill>
                            <a:srgbClr val="000000"/>
                          </a:solidFill>
                          <a:effectLst/>
                          <a:latin typeface="verdana" panose="020B0604030504040204" pitchFamily="34" charset="0"/>
                        </a:rPr>
                        <a:t> := </a:t>
                      </a:r>
                      <a:r>
                        <a:rPr lang="en-IN" dirty="0" err="1">
                          <a:solidFill>
                            <a:srgbClr val="000000"/>
                          </a:solidFill>
                          <a:effectLst/>
                          <a:latin typeface="verdana" panose="020B0604030504040204" pitchFamily="34" charset="0"/>
                        </a:rPr>
                        <a:t>num.lexval</a:t>
                      </a:r>
                      <a:endParaRPr lang="en-IN" dirty="0">
                        <a:solidFill>
                          <a:srgbClr val="000000"/>
                        </a:solidFill>
                        <a:effectLst/>
                        <a:latin typeface="verdana" panose="020B0604030504040204" pitchFamily="34" charset="0"/>
                      </a:endParaRP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4067632876"/>
                  </a:ext>
                </a:extLst>
              </a:tr>
            </a:tbl>
          </a:graphicData>
        </a:graphic>
      </p:graphicFrame>
    </p:spTree>
    <p:extLst>
      <p:ext uri="{BB962C8B-B14F-4D97-AF65-F5344CB8AC3E}">
        <p14:creationId xmlns:p14="http://schemas.microsoft.com/office/powerpoint/2010/main" val="240541718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9EB2191-770F-4DFB-A6D3-83A71614F751}"/>
              </a:ext>
            </a:extLst>
          </p:cNvPr>
          <p:cNvSpPr>
            <a:spLocks noGrp="1"/>
          </p:cNvSpPr>
          <p:nvPr>
            <p:ph idx="1"/>
          </p:nvPr>
        </p:nvSpPr>
        <p:spPr>
          <a:xfrm>
            <a:off x="4243526" y="656948"/>
            <a:ext cx="7110274" cy="3089429"/>
          </a:xfrm>
        </p:spPr>
        <p:txBody>
          <a:bodyPr>
            <a:normAutofit/>
          </a:bodyPr>
          <a:lstStyle/>
          <a:p>
            <a:pPr marL="0" indent="0">
              <a:buNone/>
            </a:pPr>
            <a:r>
              <a:rPr lang="en-IN" dirty="0"/>
              <a:t>Can be factored as: </a:t>
            </a:r>
          </a:p>
          <a:p>
            <a:pPr marL="0" indent="0">
              <a:buNone/>
            </a:pPr>
            <a:r>
              <a:rPr lang="pl-PL" dirty="0"/>
              <a:t>S →    C S1  </a:t>
            </a:r>
          </a:p>
          <a:p>
            <a:pPr marL="0" indent="0">
              <a:buNone/>
            </a:pPr>
            <a:r>
              <a:rPr lang="pl-PL" dirty="0"/>
              <a:t>C →    W E </a:t>
            </a:r>
            <a:r>
              <a:rPr lang="pl-PL" b="1" dirty="0"/>
              <a:t>do</a:t>
            </a:r>
            <a:r>
              <a:rPr lang="pl-PL" dirty="0"/>
              <a:t>  </a:t>
            </a:r>
          </a:p>
          <a:p>
            <a:pPr marL="0" indent="0">
              <a:buNone/>
            </a:pPr>
            <a:r>
              <a:rPr lang="pl-PL" dirty="0"/>
              <a:t>W →    </a:t>
            </a:r>
            <a:r>
              <a:rPr lang="pl-PL" b="1" dirty="0"/>
              <a:t>while</a:t>
            </a:r>
            <a:r>
              <a:rPr lang="pl-PL" dirty="0"/>
              <a:t>  </a:t>
            </a:r>
          </a:p>
          <a:p>
            <a:pPr marL="0" indent="0">
              <a:buNone/>
            </a:pPr>
            <a:endParaRPr lang="pl-PL" dirty="0"/>
          </a:p>
          <a:p>
            <a:pPr marL="0" indent="0">
              <a:buNone/>
            </a:pPr>
            <a:endParaRPr lang="en-IN" dirty="0"/>
          </a:p>
        </p:txBody>
      </p:sp>
      <p:graphicFrame>
        <p:nvGraphicFramePr>
          <p:cNvPr id="4" name="Table 3">
            <a:extLst>
              <a:ext uri="{FF2B5EF4-FFF2-40B4-BE49-F238E27FC236}">
                <a16:creationId xmlns:a16="http://schemas.microsoft.com/office/drawing/2014/main" id="{38A523A0-68FD-4C88-A717-BAD4C11311F6}"/>
              </a:ext>
            </a:extLst>
          </p:cNvPr>
          <p:cNvGraphicFramePr>
            <a:graphicFrameLocks noGrp="1"/>
          </p:cNvGraphicFramePr>
          <p:nvPr>
            <p:extLst>
              <p:ext uri="{D42A27DB-BD31-4B8C-83A1-F6EECF244321}">
                <p14:modId xmlns:p14="http://schemas.microsoft.com/office/powerpoint/2010/main" val="1945897762"/>
              </p:ext>
            </p:extLst>
          </p:nvPr>
        </p:nvGraphicFramePr>
        <p:xfrm>
          <a:off x="4314548" y="3923930"/>
          <a:ext cx="7039252" cy="2521256"/>
        </p:xfrm>
        <a:graphic>
          <a:graphicData uri="http://schemas.openxmlformats.org/drawingml/2006/table">
            <a:tbl>
              <a:tblPr/>
              <a:tblGrid>
                <a:gridCol w="3519626">
                  <a:extLst>
                    <a:ext uri="{9D8B030D-6E8A-4147-A177-3AD203B41FA5}">
                      <a16:colId xmlns:a16="http://schemas.microsoft.com/office/drawing/2014/main" val="3216270450"/>
                    </a:ext>
                  </a:extLst>
                </a:gridCol>
                <a:gridCol w="3519626">
                  <a:extLst>
                    <a:ext uri="{9D8B030D-6E8A-4147-A177-3AD203B41FA5}">
                      <a16:colId xmlns:a16="http://schemas.microsoft.com/office/drawing/2014/main" val="2544362766"/>
                    </a:ext>
                  </a:extLst>
                </a:gridCol>
              </a:tblGrid>
              <a:tr h="466899">
                <a:tc>
                  <a:txBody>
                    <a:bodyPr/>
                    <a:lstStyle/>
                    <a:p>
                      <a:pPr algn="l" fontAlgn="t"/>
                      <a:r>
                        <a:rPr lang="en-IN">
                          <a:solidFill>
                            <a:srgbClr val="000000"/>
                          </a:solidFill>
                          <a:effectLst/>
                          <a:latin typeface="times new roman" panose="02020603050405020304" pitchFamily="18" charset="0"/>
                        </a:rPr>
                        <a:t>Production Rule</a:t>
                      </a:r>
                    </a:p>
                  </a:txBody>
                  <a:tcPr marT="91440" marB="91440">
                    <a:lnL w="7620" cap="flat" cmpd="sng" algn="ctr">
                      <a:solidFill>
                        <a:srgbClr val="68B9AA"/>
                      </a:solidFill>
                      <a:prstDash val="solid"/>
                      <a:round/>
                      <a:headEnd type="none" w="med" len="med"/>
                      <a:tailEnd type="none" w="med" len="med"/>
                    </a:lnL>
                    <a:lnR w="7620" cap="flat" cmpd="sng" algn="ctr">
                      <a:solidFill>
                        <a:srgbClr val="68B9AA"/>
                      </a:solidFill>
                      <a:prstDash val="solid"/>
                      <a:round/>
                      <a:headEnd type="none" w="med" len="med"/>
                      <a:tailEnd type="none" w="med" len="med"/>
                    </a:lnR>
                    <a:lnT w="7620" cap="flat" cmpd="sng" algn="ctr">
                      <a:solidFill>
                        <a:srgbClr val="68B9AA"/>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tc>
                  <a:txBody>
                    <a:bodyPr/>
                    <a:lstStyle/>
                    <a:p>
                      <a:pPr algn="l" fontAlgn="t"/>
                      <a:r>
                        <a:rPr lang="en-IN">
                          <a:solidFill>
                            <a:srgbClr val="000000"/>
                          </a:solidFill>
                          <a:effectLst/>
                          <a:latin typeface="times new roman" panose="02020603050405020304" pitchFamily="18" charset="0"/>
                        </a:rPr>
                        <a:t>Semantic Action</a:t>
                      </a:r>
                    </a:p>
                  </a:txBody>
                  <a:tcPr marT="91440" marB="91440">
                    <a:lnL w="7620" cap="flat" cmpd="sng" algn="ctr">
                      <a:solidFill>
                        <a:srgbClr val="68B9AA"/>
                      </a:solidFill>
                      <a:prstDash val="solid"/>
                      <a:round/>
                      <a:headEnd type="none" w="med" len="med"/>
                      <a:tailEnd type="none" w="med" len="med"/>
                    </a:lnL>
                    <a:lnR w="7620" cap="flat" cmpd="sng" algn="ctr">
                      <a:solidFill>
                        <a:srgbClr val="68B9AA"/>
                      </a:solidFill>
                      <a:prstDash val="solid"/>
                      <a:round/>
                      <a:headEnd type="none" w="med" len="med"/>
                      <a:tailEnd type="none" w="med" len="med"/>
                    </a:lnR>
                    <a:lnT w="7620" cap="flat" cmpd="sng" algn="ctr">
                      <a:solidFill>
                        <a:srgbClr val="68B9AA"/>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2346341863"/>
                  </a:ext>
                </a:extLst>
              </a:tr>
              <a:tr h="404646">
                <a:tc>
                  <a:txBody>
                    <a:bodyPr/>
                    <a:lstStyle/>
                    <a:p>
                      <a:pPr algn="l" fontAlgn="t"/>
                      <a:r>
                        <a:rPr lang="en-IN">
                          <a:solidFill>
                            <a:srgbClr val="000000"/>
                          </a:solidFill>
                          <a:effectLst/>
                          <a:latin typeface="verdana" panose="020B0604030504040204" pitchFamily="34" charset="0"/>
                        </a:rPr>
                        <a:t>W → while</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l" fontAlgn="t"/>
                      <a:r>
                        <a:rPr lang="en-IN">
                          <a:solidFill>
                            <a:srgbClr val="000000"/>
                          </a:solidFill>
                          <a:effectLst/>
                          <a:latin typeface="verdana" panose="020B0604030504040204" pitchFamily="34" charset="0"/>
                        </a:rPr>
                        <a:t>W.QUAD = NEXTQUAD</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537030291"/>
                  </a:ext>
                </a:extLst>
              </a:tr>
              <a:tr h="404646">
                <a:tc>
                  <a:txBody>
                    <a:bodyPr/>
                    <a:lstStyle/>
                    <a:p>
                      <a:pPr algn="l" fontAlgn="t"/>
                      <a:r>
                        <a:rPr lang="en-IN" dirty="0">
                          <a:solidFill>
                            <a:srgbClr val="000000"/>
                          </a:solidFill>
                          <a:effectLst/>
                          <a:latin typeface="verdana" panose="020B0604030504040204" pitchFamily="34" charset="0"/>
                        </a:rPr>
                        <a:t>C → W E do</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l" fontAlgn="t"/>
                      <a:r>
                        <a:rPr lang="en-IN">
                          <a:solidFill>
                            <a:srgbClr val="000000"/>
                          </a:solidFill>
                          <a:effectLst/>
                          <a:latin typeface="verdana" panose="020B0604030504040204" pitchFamily="34" charset="0"/>
                        </a:rPr>
                        <a:t>C W E do</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989590861"/>
                  </a:ext>
                </a:extLst>
              </a:tr>
              <a:tr h="1245065">
                <a:tc>
                  <a:txBody>
                    <a:bodyPr/>
                    <a:lstStyle/>
                    <a:p>
                      <a:pPr algn="l" fontAlgn="t"/>
                      <a:r>
                        <a:rPr lang="en-IN">
                          <a:solidFill>
                            <a:srgbClr val="000000"/>
                          </a:solidFill>
                          <a:effectLst/>
                          <a:latin typeface="verdana" panose="020B0604030504040204" pitchFamily="34" charset="0"/>
                        </a:rPr>
                        <a:t>S→ C S1</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l" fontAlgn="t"/>
                      <a:r>
                        <a:rPr lang="en-IN" dirty="0">
                          <a:solidFill>
                            <a:srgbClr val="000000"/>
                          </a:solidFill>
                          <a:effectLst/>
                          <a:latin typeface="verdana" panose="020B0604030504040204" pitchFamily="34" charset="0"/>
                        </a:rPr>
                        <a:t>BACKPATCH (S1.NEXT, C.QUAD)</a:t>
                      </a:r>
                      <a:br>
                        <a:rPr lang="en-IN" dirty="0">
                          <a:solidFill>
                            <a:srgbClr val="000000"/>
                          </a:solidFill>
                          <a:effectLst/>
                          <a:latin typeface="verdana" panose="020B0604030504040204" pitchFamily="34" charset="0"/>
                        </a:rPr>
                      </a:br>
                      <a:r>
                        <a:rPr lang="en-IN" dirty="0">
                          <a:solidFill>
                            <a:srgbClr val="000000"/>
                          </a:solidFill>
                          <a:effectLst/>
                          <a:latin typeface="verdana" panose="020B0604030504040204" pitchFamily="34" charset="0"/>
                        </a:rPr>
                        <a:t>S.NEXT = C.FALSE</a:t>
                      </a:r>
                      <a:br>
                        <a:rPr lang="en-IN" dirty="0">
                          <a:solidFill>
                            <a:srgbClr val="000000"/>
                          </a:solidFill>
                          <a:effectLst/>
                          <a:latin typeface="verdana" panose="020B0604030504040204" pitchFamily="34" charset="0"/>
                        </a:rPr>
                      </a:br>
                      <a:r>
                        <a:rPr lang="en-IN" dirty="0">
                          <a:solidFill>
                            <a:srgbClr val="000000"/>
                          </a:solidFill>
                          <a:effectLst/>
                          <a:latin typeface="verdana" panose="020B0604030504040204" pitchFamily="34" charset="0"/>
                        </a:rPr>
                        <a:t>GEN (</a:t>
                      </a:r>
                      <a:r>
                        <a:rPr lang="en-IN" dirty="0" err="1">
                          <a:solidFill>
                            <a:srgbClr val="000000"/>
                          </a:solidFill>
                          <a:effectLst/>
                          <a:latin typeface="verdana" panose="020B0604030504040204" pitchFamily="34" charset="0"/>
                        </a:rPr>
                        <a:t>goto</a:t>
                      </a:r>
                      <a:r>
                        <a:rPr lang="en-IN" dirty="0">
                          <a:solidFill>
                            <a:srgbClr val="000000"/>
                          </a:solidFill>
                          <a:effectLst/>
                          <a:latin typeface="verdana" panose="020B0604030504040204" pitchFamily="34" charset="0"/>
                        </a:rPr>
                        <a:t> C.QUAD)</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95993703"/>
                  </a:ext>
                </a:extLst>
              </a:tr>
            </a:tbl>
          </a:graphicData>
        </a:graphic>
      </p:graphicFrame>
    </p:spTree>
    <p:extLst>
      <p:ext uri="{BB962C8B-B14F-4D97-AF65-F5344CB8AC3E}">
        <p14:creationId xmlns:p14="http://schemas.microsoft.com/office/powerpoint/2010/main" val="96404107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482166-97FC-48A4-AD80-DF3A755F8F31}"/>
              </a:ext>
            </a:extLst>
          </p:cNvPr>
          <p:cNvSpPr>
            <a:spLocks noGrp="1"/>
          </p:cNvSpPr>
          <p:nvPr>
            <p:ph type="title"/>
          </p:nvPr>
        </p:nvSpPr>
        <p:spPr>
          <a:xfrm>
            <a:off x="3453414" y="365125"/>
            <a:ext cx="7900386" cy="1325563"/>
          </a:xfrm>
        </p:spPr>
        <p:txBody>
          <a:bodyPr/>
          <a:lstStyle/>
          <a:p>
            <a:pPr algn="ctr"/>
            <a:r>
              <a:rPr lang="en-US" b="1" u="sng" dirty="0"/>
              <a:t>Postfix translation of for statement</a:t>
            </a:r>
            <a:br>
              <a:rPr lang="en-US" dirty="0"/>
            </a:br>
            <a:endParaRPr lang="en-IN" dirty="0"/>
          </a:p>
        </p:txBody>
      </p:sp>
      <p:sp>
        <p:nvSpPr>
          <p:cNvPr id="3" name="Content Placeholder 2">
            <a:extLst>
              <a:ext uri="{FF2B5EF4-FFF2-40B4-BE49-F238E27FC236}">
                <a16:creationId xmlns:a16="http://schemas.microsoft.com/office/drawing/2014/main" id="{1A061444-7D06-4D16-845A-008026B2704B}"/>
              </a:ext>
            </a:extLst>
          </p:cNvPr>
          <p:cNvSpPr>
            <a:spLocks noGrp="1"/>
          </p:cNvSpPr>
          <p:nvPr>
            <p:ph idx="1"/>
          </p:nvPr>
        </p:nvSpPr>
        <p:spPr>
          <a:xfrm>
            <a:off x="3657600" y="1825625"/>
            <a:ext cx="7696200" cy="4351338"/>
          </a:xfrm>
        </p:spPr>
        <p:txBody>
          <a:bodyPr/>
          <a:lstStyle/>
          <a:p>
            <a:pPr marL="0" indent="0">
              <a:buNone/>
            </a:pPr>
            <a:r>
              <a:rPr lang="en-IN" b="1" dirty="0"/>
              <a:t>The production</a:t>
            </a:r>
          </a:p>
          <a:p>
            <a:pPr marL="0" indent="0">
              <a:buNone/>
            </a:pPr>
            <a:r>
              <a:rPr lang="pt-BR" dirty="0"/>
              <a:t>S     </a:t>
            </a:r>
            <a:r>
              <a:rPr lang="pt-BR" b="1" dirty="0"/>
              <a:t>for</a:t>
            </a:r>
            <a:r>
              <a:rPr lang="pt-BR" dirty="0"/>
              <a:t> L = E1 step E2 to E3 </a:t>
            </a:r>
            <a:r>
              <a:rPr lang="pt-BR" b="1" dirty="0"/>
              <a:t>do</a:t>
            </a:r>
            <a:r>
              <a:rPr lang="pt-BR" dirty="0"/>
              <a:t> S1</a:t>
            </a:r>
          </a:p>
          <a:p>
            <a:pPr marL="0" indent="0">
              <a:buNone/>
            </a:pPr>
            <a:r>
              <a:rPr lang="en-IN" b="1" dirty="0"/>
              <a:t>Can be factored as</a:t>
            </a:r>
          </a:p>
          <a:p>
            <a:pPr marL="0" indent="0">
              <a:buNone/>
            </a:pPr>
            <a:r>
              <a:rPr lang="pt-BR" dirty="0"/>
              <a:t>F →    </a:t>
            </a:r>
            <a:r>
              <a:rPr lang="pt-BR" b="1" dirty="0"/>
              <a:t>for</a:t>
            </a:r>
            <a:r>
              <a:rPr lang="pt-BR" dirty="0"/>
              <a:t> L  </a:t>
            </a:r>
          </a:p>
          <a:p>
            <a:pPr marL="0" indent="0">
              <a:buNone/>
            </a:pPr>
            <a:r>
              <a:rPr lang="pt-BR" dirty="0"/>
              <a:t>T  →   F = E1 by E2 to E3 </a:t>
            </a:r>
            <a:r>
              <a:rPr lang="pt-BR" b="1" dirty="0"/>
              <a:t>do</a:t>
            </a:r>
            <a:r>
              <a:rPr lang="pt-BR" dirty="0"/>
              <a:t>  </a:t>
            </a:r>
          </a:p>
          <a:p>
            <a:pPr marL="0" indent="0">
              <a:buNone/>
            </a:pPr>
            <a:r>
              <a:rPr lang="pt-BR" dirty="0"/>
              <a:t>S  →   T S1  </a:t>
            </a:r>
          </a:p>
          <a:p>
            <a:pPr marL="0" indent="0">
              <a:buNone/>
            </a:pPr>
            <a:endParaRPr lang="en-IN" dirty="0"/>
          </a:p>
        </p:txBody>
      </p:sp>
    </p:spTree>
    <p:extLst>
      <p:ext uri="{BB962C8B-B14F-4D97-AF65-F5344CB8AC3E}">
        <p14:creationId xmlns:p14="http://schemas.microsoft.com/office/powerpoint/2010/main" val="247823203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B98F99-0C2E-49A8-BD0B-67A0A22DEE05}"/>
              </a:ext>
            </a:extLst>
          </p:cNvPr>
          <p:cNvSpPr>
            <a:spLocks noGrp="1"/>
          </p:cNvSpPr>
          <p:nvPr>
            <p:ph type="title"/>
          </p:nvPr>
        </p:nvSpPr>
        <p:spPr>
          <a:xfrm>
            <a:off x="3240350" y="763480"/>
            <a:ext cx="8113450" cy="927208"/>
          </a:xfrm>
        </p:spPr>
        <p:txBody>
          <a:bodyPr>
            <a:noAutofit/>
          </a:bodyPr>
          <a:lstStyle/>
          <a:p>
            <a:pPr algn="ctr"/>
            <a:r>
              <a:rPr lang="en-US" sz="3600" b="1" u="sng" dirty="0"/>
              <a:t>Array references in arithmetic expressions</a:t>
            </a:r>
            <a:br>
              <a:rPr lang="en-US" sz="3600" dirty="0"/>
            </a:br>
            <a:endParaRPr lang="en-IN" sz="3600" dirty="0"/>
          </a:p>
        </p:txBody>
      </p:sp>
      <p:sp>
        <p:nvSpPr>
          <p:cNvPr id="3" name="Content Placeholder 2">
            <a:extLst>
              <a:ext uri="{FF2B5EF4-FFF2-40B4-BE49-F238E27FC236}">
                <a16:creationId xmlns:a16="http://schemas.microsoft.com/office/drawing/2014/main" id="{52FF3897-A376-4972-A87D-5DC34146E12A}"/>
              </a:ext>
            </a:extLst>
          </p:cNvPr>
          <p:cNvSpPr>
            <a:spLocks noGrp="1"/>
          </p:cNvSpPr>
          <p:nvPr>
            <p:ph idx="1"/>
          </p:nvPr>
        </p:nvSpPr>
        <p:spPr>
          <a:xfrm>
            <a:off x="3320248" y="1825625"/>
            <a:ext cx="8033551" cy="4351338"/>
          </a:xfrm>
        </p:spPr>
        <p:txBody>
          <a:bodyPr/>
          <a:lstStyle/>
          <a:p>
            <a:pPr marL="0" indent="0">
              <a:buNone/>
            </a:pPr>
            <a:r>
              <a:rPr lang="en-US" dirty="0"/>
              <a:t>Elements of arrays can be accessed quickly if the elements are stored in a block of consecutive location. Array can be one dimensional or two dimensional.</a:t>
            </a:r>
          </a:p>
          <a:p>
            <a:pPr marL="0" indent="0">
              <a:buNone/>
            </a:pPr>
            <a:r>
              <a:rPr lang="en-US" dirty="0"/>
              <a:t>For one dimensional array:</a:t>
            </a:r>
          </a:p>
          <a:p>
            <a:pPr marL="0" indent="0">
              <a:buNone/>
            </a:pPr>
            <a:r>
              <a:rPr lang="en-US" dirty="0"/>
              <a:t>A: array[</a:t>
            </a:r>
            <a:r>
              <a:rPr lang="en-US" dirty="0" err="1"/>
              <a:t>low..high</a:t>
            </a:r>
            <a:r>
              <a:rPr lang="en-US" dirty="0"/>
              <a:t>] of the </a:t>
            </a:r>
            <a:r>
              <a:rPr lang="en-US" dirty="0" err="1"/>
              <a:t>ith</a:t>
            </a:r>
            <a:r>
              <a:rPr lang="en-US" dirty="0"/>
              <a:t> elements is at:  </a:t>
            </a:r>
          </a:p>
          <a:p>
            <a:pPr marL="0" indent="0">
              <a:buNone/>
            </a:pPr>
            <a:r>
              <a:rPr lang="en-US" dirty="0"/>
              <a:t>base + (</a:t>
            </a:r>
            <a:r>
              <a:rPr lang="en-US" dirty="0" err="1"/>
              <a:t>i</a:t>
            </a:r>
            <a:r>
              <a:rPr lang="en-US" dirty="0"/>
              <a:t>-low)*width → </a:t>
            </a:r>
            <a:r>
              <a:rPr lang="en-US" dirty="0" err="1"/>
              <a:t>i</a:t>
            </a:r>
            <a:r>
              <a:rPr lang="en-US" dirty="0"/>
              <a:t>*width + (base - low*width)  </a:t>
            </a:r>
          </a:p>
          <a:p>
            <a:pPr marL="0" indent="0">
              <a:buNone/>
            </a:pPr>
            <a:endParaRPr lang="en-US" dirty="0"/>
          </a:p>
          <a:p>
            <a:endParaRPr lang="en-IN" dirty="0"/>
          </a:p>
        </p:txBody>
      </p:sp>
    </p:spTree>
    <p:extLst>
      <p:ext uri="{BB962C8B-B14F-4D97-AF65-F5344CB8AC3E}">
        <p14:creationId xmlns:p14="http://schemas.microsoft.com/office/powerpoint/2010/main" val="85978871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1FD3240-C14D-48E0-B021-E4B2251F53AF}"/>
              </a:ext>
            </a:extLst>
          </p:cNvPr>
          <p:cNvSpPr>
            <a:spLocks noGrp="1"/>
          </p:cNvSpPr>
          <p:nvPr>
            <p:ph idx="1"/>
          </p:nvPr>
        </p:nvSpPr>
        <p:spPr>
          <a:xfrm>
            <a:off x="3524434" y="772357"/>
            <a:ext cx="7829365" cy="5404606"/>
          </a:xfrm>
        </p:spPr>
        <p:txBody>
          <a:bodyPr/>
          <a:lstStyle/>
          <a:p>
            <a:pPr marL="0" indent="0">
              <a:buNone/>
            </a:pPr>
            <a:r>
              <a:rPr lang="en-US" b="1" u="sng" dirty="0"/>
              <a:t>Multi-dimensional arrays:</a:t>
            </a:r>
          </a:p>
          <a:p>
            <a:pPr marL="0" indent="0">
              <a:buNone/>
            </a:pPr>
            <a:endParaRPr lang="en-US" b="1" u="sng" dirty="0"/>
          </a:p>
          <a:p>
            <a:pPr marL="0" indent="0">
              <a:buNone/>
            </a:pPr>
            <a:r>
              <a:rPr lang="en-US" dirty="0"/>
              <a:t>Row major or column major forms</a:t>
            </a:r>
          </a:p>
          <a:p>
            <a:pPr marL="0" indent="0">
              <a:buNone/>
            </a:pPr>
            <a:r>
              <a:rPr lang="en-US" dirty="0"/>
              <a:t>Row major: a[1,1], a[1,2], a[1,3], a[2,1], a[2,2], a[2,3]</a:t>
            </a:r>
          </a:p>
          <a:p>
            <a:pPr marL="0" indent="0">
              <a:buNone/>
            </a:pPr>
            <a:r>
              <a:rPr lang="en-US" dirty="0"/>
              <a:t>Column major: a[1,1], a[2,1], a[1, 2], a[2, 2],a[1, 3],a[2,3]</a:t>
            </a:r>
          </a:p>
          <a:p>
            <a:pPr marL="0" indent="0">
              <a:buNone/>
            </a:pPr>
            <a:r>
              <a:rPr lang="en-US" dirty="0"/>
              <a:t>In raw major form, the address of a[i1, i2] is</a:t>
            </a:r>
          </a:p>
          <a:p>
            <a:pPr marL="0" indent="0">
              <a:buNone/>
            </a:pPr>
            <a:r>
              <a:rPr lang="en-US" dirty="0"/>
              <a:t>Base+((i1-low1)*(high2-low2+1)+i2-low2)*width</a:t>
            </a:r>
          </a:p>
          <a:p>
            <a:endParaRPr lang="en-IN" dirty="0"/>
          </a:p>
        </p:txBody>
      </p:sp>
    </p:spTree>
    <p:extLst>
      <p:ext uri="{BB962C8B-B14F-4D97-AF65-F5344CB8AC3E}">
        <p14:creationId xmlns:p14="http://schemas.microsoft.com/office/powerpoint/2010/main" val="333602399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8C70D7F-ADA6-4FE0-ABCD-91AA483DB8DF}"/>
              </a:ext>
            </a:extLst>
          </p:cNvPr>
          <p:cNvSpPr>
            <a:spLocks noGrp="1"/>
          </p:cNvSpPr>
          <p:nvPr>
            <p:ph idx="1"/>
          </p:nvPr>
        </p:nvSpPr>
        <p:spPr>
          <a:xfrm>
            <a:off x="3497802" y="798990"/>
            <a:ext cx="7855998" cy="5377973"/>
          </a:xfrm>
        </p:spPr>
        <p:txBody>
          <a:bodyPr>
            <a:normAutofit fontScale="92500" lnSpcReduction="20000"/>
          </a:bodyPr>
          <a:lstStyle/>
          <a:p>
            <a:pPr marL="0" indent="0">
              <a:buNone/>
            </a:pPr>
            <a:r>
              <a:rPr lang="en-US" dirty="0"/>
              <a:t>Translation scheme for array elements</a:t>
            </a:r>
          </a:p>
          <a:p>
            <a:pPr marL="0" indent="0">
              <a:buNone/>
            </a:pPr>
            <a:r>
              <a:rPr lang="en-US" dirty="0"/>
              <a:t>Limit(array, j) returns </a:t>
            </a:r>
            <a:r>
              <a:rPr lang="en-US" dirty="0" err="1"/>
              <a:t>nj</a:t>
            </a:r>
            <a:r>
              <a:rPr lang="en-US" dirty="0"/>
              <a:t>=highj-lowj+1</a:t>
            </a:r>
          </a:p>
          <a:p>
            <a:pPr marL="0" indent="0">
              <a:buNone/>
            </a:pPr>
            <a:r>
              <a:rPr lang="en-US" dirty="0"/>
              <a:t>place: the temporary variables</a:t>
            </a:r>
          </a:p>
          <a:p>
            <a:pPr marL="0" indent="0">
              <a:buNone/>
            </a:pPr>
            <a:r>
              <a:rPr lang="en-US" dirty="0"/>
              <a:t>offset: offset from the base, null if not an array reference</a:t>
            </a:r>
          </a:p>
          <a:p>
            <a:pPr marL="0" indent="0">
              <a:buNone/>
            </a:pPr>
            <a:r>
              <a:rPr lang="en-US" b="1" dirty="0"/>
              <a:t>The production: </a:t>
            </a:r>
          </a:p>
          <a:p>
            <a:pPr marL="0" indent="0">
              <a:buNone/>
            </a:pPr>
            <a:r>
              <a:rPr lang="en-IN" dirty="0"/>
              <a:t>S  →  L := E  </a:t>
            </a:r>
          </a:p>
          <a:p>
            <a:pPr marL="0" indent="0">
              <a:buNone/>
            </a:pPr>
            <a:r>
              <a:rPr lang="en-IN" dirty="0"/>
              <a:t>E  →  E+E  </a:t>
            </a:r>
          </a:p>
          <a:p>
            <a:pPr marL="0" indent="0">
              <a:buNone/>
            </a:pPr>
            <a:r>
              <a:rPr lang="en-IN" dirty="0"/>
              <a:t>E  →  (E)  </a:t>
            </a:r>
          </a:p>
          <a:p>
            <a:pPr marL="0" indent="0">
              <a:buNone/>
            </a:pPr>
            <a:r>
              <a:rPr lang="en-IN" dirty="0"/>
              <a:t>E  →  L  </a:t>
            </a:r>
          </a:p>
          <a:p>
            <a:pPr marL="0" indent="0">
              <a:buNone/>
            </a:pPr>
            <a:r>
              <a:rPr lang="en-IN" dirty="0"/>
              <a:t>L  →  </a:t>
            </a:r>
            <a:r>
              <a:rPr lang="en-IN" dirty="0" err="1"/>
              <a:t>Elist</a:t>
            </a:r>
            <a:r>
              <a:rPr lang="en-IN" dirty="0"/>
              <a:t> ]  </a:t>
            </a:r>
          </a:p>
          <a:p>
            <a:pPr marL="0" indent="0">
              <a:buNone/>
            </a:pPr>
            <a:r>
              <a:rPr lang="en-IN" dirty="0"/>
              <a:t>L  →  id  </a:t>
            </a:r>
          </a:p>
          <a:p>
            <a:pPr marL="0" indent="0">
              <a:buNone/>
            </a:pPr>
            <a:r>
              <a:rPr lang="en-IN" dirty="0" err="1"/>
              <a:t>Elist</a:t>
            </a:r>
            <a:r>
              <a:rPr lang="en-IN" dirty="0"/>
              <a:t> →   </a:t>
            </a:r>
            <a:r>
              <a:rPr lang="en-IN" dirty="0" err="1"/>
              <a:t>Elist</a:t>
            </a:r>
            <a:r>
              <a:rPr lang="en-IN" dirty="0"/>
              <a:t>, E  </a:t>
            </a:r>
          </a:p>
          <a:p>
            <a:pPr marL="0" indent="0">
              <a:buNone/>
            </a:pPr>
            <a:r>
              <a:rPr lang="en-IN" dirty="0" err="1"/>
              <a:t>Elist</a:t>
            </a:r>
            <a:r>
              <a:rPr lang="en-IN" dirty="0"/>
              <a:t>  →   id[E  </a:t>
            </a:r>
          </a:p>
          <a:p>
            <a:pPr marL="0" indent="0">
              <a:buNone/>
            </a:pPr>
            <a:endParaRPr lang="en-US" dirty="0"/>
          </a:p>
          <a:p>
            <a:endParaRPr lang="en-IN" dirty="0"/>
          </a:p>
        </p:txBody>
      </p:sp>
    </p:spTree>
    <p:extLst>
      <p:ext uri="{BB962C8B-B14F-4D97-AF65-F5344CB8AC3E}">
        <p14:creationId xmlns:p14="http://schemas.microsoft.com/office/powerpoint/2010/main" val="17153449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E3C1AB-5AD1-4F6D-8AE0-A17F94B8DA2C}"/>
              </a:ext>
            </a:extLst>
          </p:cNvPr>
          <p:cNvSpPr>
            <a:spLocks noGrp="1"/>
          </p:cNvSpPr>
          <p:nvPr>
            <p:ph type="title"/>
          </p:nvPr>
        </p:nvSpPr>
        <p:spPr>
          <a:xfrm>
            <a:off x="2707690" y="365125"/>
            <a:ext cx="8646110" cy="1325563"/>
          </a:xfrm>
        </p:spPr>
        <p:txBody>
          <a:bodyPr>
            <a:normAutofit/>
          </a:bodyPr>
          <a:lstStyle/>
          <a:p>
            <a:r>
              <a:rPr lang="en-US" sz="2800" dirty="0"/>
              <a:t>A suitable transition scheme for array elements would be:</a:t>
            </a:r>
            <a:endParaRPr lang="en-IN" sz="2800" dirty="0"/>
          </a:p>
        </p:txBody>
      </p:sp>
      <p:graphicFrame>
        <p:nvGraphicFramePr>
          <p:cNvPr id="5" name="Content Placeholder 4">
            <a:extLst>
              <a:ext uri="{FF2B5EF4-FFF2-40B4-BE49-F238E27FC236}">
                <a16:creationId xmlns:a16="http://schemas.microsoft.com/office/drawing/2014/main" id="{6CEFC451-A311-45D1-BBBE-9F6552769378}"/>
              </a:ext>
            </a:extLst>
          </p:cNvPr>
          <p:cNvGraphicFramePr>
            <a:graphicFrameLocks noGrp="1"/>
          </p:cNvGraphicFramePr>
          <p:nvPr>
            <p:ph idx="1"/>
            <p:extLst>
              <p:ext uri="{D42A27DB-BD31-4B8C-83A1-F6EECF244321}">
                <p14:modId xmlns:p14="http://schemas.microsoft.com/office/powerpoint/2010/main" val="470941823"/>
              </p:ext>
            </p:extLst>
          </p:nvPr>
        </p:nvGraphicFramePr>
        <p:xfrm>
          <a:off x="2778711" y="1820920"/>
          <a:ext cx="8069802" cy="4354997"/>
        </p:xfrm>
        <a:graphic>
          <a:graphicData uri="http://schemas.openxmlformats.org/drawingml/2006/table">
            <a:tbl>
              <a:tblPr/>
              <a:tblGrid>
                <a:gridCol w="4034901">
                  <a:extLst>
                    <a:ext uri="{9D8B030D-6E8A-4147-A177-3AD203B41FA5}">
                      <a16:colId xmlns:a16="http://schemas.microsoft.com/office/drawing/2014/main" val="2473345875"/>
                    </a:ext>
                  </a:extLst>
                </a:gridCol>
                <a:gridCol w="4034901">
                  <a:extLst>
                    <a:ext uri="{9D8B030D-6E8A-4147-A177-3AD203B41FA5}">
                      <a16:colId xmlns:a16="http://schemas.microsoft.com/office/drawing/2014/main" val="184763281"/>
                    </a:ext>
                  </a:extLst>
                </a:gridCol>
              </a:tblGrid>
              <a:tr h="354729">
                <a:tc>
                  <a:txBody>
                    <a:bodyPr/>
                    <a:lstStyle/>
                    <a:p>
                      <a:pPr algn="l" fontAlgn="t"/>
                      <a:r>
                        <a:rPr lang="en-IN" sz="1400">
                          <a:solidFill>
                            <a:srgbClr val="000000"/>
                          </a:solidFill>
                          <a:effectLst/>
                          <a:latin typeface="times new roman" panose="02020603050405020304" pitchFamily="18" charset="0"/>
                        </a:rPr>
                        <a:t>Production Rule</a:t>
                      </a:r>
                    </a:p>
                  </a:txBody>
                  <a:tcPr marL="70946" marR="70946" marT="70946" marB="70946">
                    <a:lnL w="7620" cap="flat" cmpd="sng" algn="ctr">
                      <a:solidFill>
                        <a:srgbClr val="38E848"/>
                      </a:solidFill>
                      <a:prstDash val="solid"/>
                      <a:round/>
                      <a:headEnd type="none" w="med" len="med"/>
                      <a:tailEnd type="none" w="med" len="med"/>
                    </a:lnL>
                    <a:lnR w="7620" cap="flat" cmpd="sng" algn="ctr">
                      <a:solidFill>
                        <a:srgbClr val="38E848"/>
                      </a:solidFill>
                      <a:prstDash val="solid"/>
                      <a:round/>
                      <a:headEnd type="none" w="med" len="med"/>
                      <a:tailEnd type="none" w="med" len="med"/>
                    </a:lnR>
                    <a:lnT w="7620" cap="flat" cmpd="sng" algn="ctr">
                      <a:solidFill>
                        <a:srgbClr val="38E848"/>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tc>
                  <a:txBody>
                    <a:bodyPr/>
                    <a:lstStyle/>
                    <a:p>
                      <a:pPr algn="l" fontAlgn="t"/>
                      <a:r>
                        <a:rPr lang="en-IN" sz="1400">
                          <a:solidFill>
                            <a:srgbClr val="000000"/>
                          </a:solidFill>
                          <a:effectLst/>
                          <a:latin typeface="times new roman" panose="02020603050405020304" pitchFamily="18" charset="0"/>
                        </a:rPr>
                        <a:t>Semantic Action</a:t>
                      </a:r>
                    </a:p>
                  </a:txBody>
                  <a:tcPr marL="70946" marR="70946" marT="70946" marB="70946">
                    <a:lnL w="7620" cap="flat" cmpd="sng" algn="ctr">
                      <a:solidFill>
                        <a:srgbClr val="38E848"/>
                      </a:solidFill>
                      <a:prstDash val="solid"/>
                      <a:round/>
                      <a:headEnd type="none" w="med" len="med"/>
                      <a:tailEnd type="none" w="med" len="med"/>
                    </a:lnL>
                    <a:lnR w="7620" cap="flat" cmpd="sng" algn="ctr">
                      <a:solidFill>
                        <a:srgbClr val="38E848"/>
                      </a:solidFill>
                      <a:prstDash val="solid"/>
                      <a:round/>
                      <a:headEnd type="none" w="med" len="med"/>
                      <a:tailEnd type="none" w="med" len="med"/>
                    </a:lnR>
                    <a:lnT w="7620" cap="flat" cmpd="sng" algn="ctr">
                      <a:solidFill>
                        <a:srgbClr val="38E848"/>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4039324351"/>
                  </a:ext>
                </a:extLst>
              </a:tr>
              <a:tr h="1158780">
                <a:tc>
                  <a:txBody>
                    <a:bodyPr/>
                    <a:lstStyle/>
                    <a:p>
                      <a:pPr algn="l" fontAlgn="t"/>
                      <a:r>
                        <a:rPr lang="en-IN" sz="1400">
                          <a:solidFill>
                            <a:srgbClr val="000000"/>
                          </a:solidFill>
                          <a:effectLst/>
                          <a:latin typeface="verdana" panose="020B0604030504040204" pitchFamily="34" charset="0"/>
                        </a:rPr>
                        <a:t>S → L := E</a:t>
                      </a:r>
                    </a:p>
                  </a:txBody>
                  <a:tcPr marL="47297" marR="47297" marT="47297" marB="47297">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l" fontAlgn="t"/>
                      <a:r>
                        <a:rPr lang="en-IN" sz="1400">
                          <a:solidFill>
                            <a:srgbClr val="000000"/>
                          </a:solidFill>
                          <a:effectLst/>
                          <a:latin typeface="verdana" panose="020B0604030504040204" pitchFamily="34" charset="0"/>
                        </a:rPr>
                        <a:t>{if L.offset = null then emit(L.place ':=' E.place)</a:t>
                      </a:r>
                      <a:br>
                        <a:rPr lang="en-IN" sz="1400">
                          <a:solidFill>
                            <a:srgbClr val="000000"/>
                          </a:solidFill>
                          <a:effectLst/>
                          <a:latin typeface="verdana" panose="020B0604030504040204" pitchFamily="34" charset="0"/>
                        </a:rPr>
                      </a:br>
                      <a:r>
                        <a:rPr lang="en-IN" sz="1400">
                          <a:solidFill>
                            <a:srgbClr val="000000"/>
                          </a:solidFill>
                          <a:effectLst/>
                          <a:latin typeface="verdana" panose="020B0604030504040204" pitchFamily="34" charset="0"/>
                        </a:rPr>
                        <a:t> else EMIT (L.place'['L.offset ']' ':=' E.place);</a:t>
                      </a:r>
                      <a:br>
                        <a:rPr lang="en-IN" sz="1400">
                          <a:solidFill>
                            <a:srgbClr val="000000"/>
                          </a:solidFill>
                          <a:effectLst/>
                          <a:latin typeface="verdana" panose="020B0604030504040204" pitchFamily="34" charset="0"/>
                        </a:rPr>
                      </a:br>
                      <a:r>
                        <a:rPr lang="en-IN" sz="1400">
                          <a:solidFill>
                            <a:srgbClr val="000000"/>
                          </a:solidFill>
                          <a:effectLst/>
                          <a:latin typeface="verdana" panose="020B0604030504040204" pitchFamily="34" charset="0"/>
                        </a:rPr>
                        <a:t>}</a:t>
                      </a:r>
                    </a:p>
                  </a:txBody>
                  <a:tcPr marL="47297" marR="47297" marT="47297" marB="47297">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162533155"/>
                  </a:ext>
                </a:extLst>
              </a:tr>
              <a:tr h="945943">
                <a:tc>
                  <a:txBody>
                    <a:bodyPr/>
                    <a:lstStyle/>
                    <a:p>
                      <a:pPr algn="l" fontAlgn="t"/>
                      <a:r>
                        <a:rPr lang="en-IN" sz="1400">
                          <a:solidFill>
                            <a:srgbClr val="000000"/>
                          </a:solidFill>
                          <a:effectLst/>
                          <a:latin typeface="verdana" panose="020B0604030504040204" pitchFamily="34" charset="0"/>
                        </a:rPr>
                        <a:t>E → E+E</a:t>
                      </a:r>
                    </a:p>
                  </a:txBody>
                  <a:tcPr marL="47297" marR="47297" marT="47297" marB="47297">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l" fontAlgn="t"/>
                      <a:r>
                        <a:rPr lang="fr-FR" sz="1400">
                          <a:solidFill>
                            <a:srgbClr val="000000"/>
                          </a:solidFill>
                          <a:effectLst/>
                          <a:latin typeface="verdana" panose="020B0604030504040204" pitchFamily="34" charset="0"/>
                        </a:rPr>
                        <a:t>{E.place := newtemp;</a:t>
                      </a:r>
                      <a:br>
                        <a:rPr lang="fr-FR" sz="1400">
                          <a:solidFill>
                            <a:srgbClr val="000000"/>
                          </a:solidFill>
                          <a:effectLst/>
                          <a:latin typeface="verdana" panose="020B0604030504040204" pitchFamily="34" charset="0"/>
                        </a:rPr>
                      </a:br>
                      <a:r>
                        <a:rPr lang="fr-FR" sz="1400">
                          <a:solidFill>
                            <a:srgbClr val="000000"/>
                          </a:solidFill>
                          <a:effectLst/>
                          <a:latin typeface="verdana" panose="020B0604030504040204" pitchFamily="34" charset="0"/>
                        </a:rPr>
                        <a:t> EMIT (E.place ':=' E1.place '+' E2.place);</a:t>
                      </a:r>
                      <a:br>
                        <a:rPr lang="fr-FR" sz="1400">
                          <a:solidFill>
                            <a:srgbClr val="000000"/>
                          </a:solidFill>
                          <a:effectLst/>
                          <a:latin typeface="verdana" panose="020B0604030504040204" pitchFamily="34" charset="0"/>
                        </a:rPr>
                      </a:br>
                      <a:r>
                        <a:rPr lang="fr-FR" sz="1400">
                          <a:solidFill>
                            <a:srgbClr val="000000"/>
                          </a:solidFill>
                          <a:effectLst/>
                          <a:latin typeface="verdana" panose="020B0604030504040204" pitchFamily="34" charset="0"/>
                        </a:rPr>
                        <a:t>}</a:t>
                      </a:r>
                    </a:p>
                  </a:txBody>
                  <a:tcPr marL="47297" marR="47297" marT="47297" marB="47297">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294838334"/>
                  </a:ext>
                </a:extLst>
              </a:tr>
              <a:tr h="307431">
                <a:tc>
                  <a:txBody>
                    <a:bodyPr/>
                    <a:lstStyle/>
                    <a:p>
                      <a:pPr algn="l" fontAlgn="t"/>
                      <a:r>
                        <a:rPr lang="en-IN" sz="1400">
                          <a:solidFill>
                            <a:srgbClr val="000000"/>
                          </a:solidFill>
                          <a:effectLst/>
                          <a:latin typeface="verdana" panose="020B0604030504040204" pitchFamily="34" charset="0"/>
                        </a:rPr>
                        <a:t>E → (E)</a:t>
                      </a:r>
                    </a:p>
                  </a:txBody>
                  <a:tcPr marL="47297" marR="47297" marT="47297" marB="47297">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l" fontAlgn="t"/>
                      <a:r>
                        <a:rPr lang="en-IN" sz="1400">
                          <a:solidFill>
                            <a:srgbClr val="000000"/>
                          </a:solidFill>
                          <a:effectLst/>
                          <a:latin typeface="verdana" panose="020B0604030504040204" pitchFamily="34" charset="0"/>
                        </a:rPr>
                        <a:t>{E.place := E1.place;}</a:t>
                      </a:r>
                    </a:p>
                  </a:txBody>
                  <a:tcPr marL="47297" marR="47297" marT="47297" marB="47297">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457601986"/>
                  </a:ext>
                </a:extLst>
              </a:tr>
              <a:tr h="1584454">
                <a:tc>
                  <a:txBody>
                    <a:bodyPr/>
                    <a:lstStyle/>
                    <a:p>
                      <a:pPr algn="l" fontAlgn="t"/>
                      <a:r>
                        <a:rPr lang="en-IN" sz="1400">
                          <a:solidFill>
                            <a:srgbClr val="000000"/>
                          </a:solidFill>
                          <a:effectLst/>
                          <a:latin typeface="verdana" panose="020B0604030504040204" pitchFamily="34" charset="0"/>
                        </a:rPr>
                        <a:t>E → L</a:t>
                      </a:r>
                    </a:p>
                  </a:txBody>
                  <a:tcPr marL="47297" marR="47297" marT="47297" marB="47297">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l" fontAlgn="t"/>
                      <a:r>
                        <a:rPr lang="en-IN" sz="1400" dirty="0">
                          <a:solidFill>
                            <a:srgbClr val="000000"/>
                          </a:solidFill>
                          <a:effectLst/>
                          <a:latin typeface="verdana" panose="020B0604030504040204" pitchFamily="34" charset="0"/>
                        </a:rPr>
                        <a:t>{if </a:t>
                      </a:r>
                      <a:r>
                        <a:rPr lang="en-IN" sz="1400" dirty="0" err="1">
                          <a:solidFill>
                            <a:srgbClr val="000000"/>
                          </a:solidFill>
                          <a:effectLst/>
                          <a:latin typeface="verdana" panose="020B0604030504040204" pitchFamily="34" charset="0"/>
                        </a:rPr>
                        <a:t>L.offset</a:t>
                      </a:r>
                      <a:r>
                        <a:rPr lang="en-IN" sz="1400" dirty="0">
                          <a:solidFill>
                            <a:srgbClr val="000000"/>
                          </a:solidFill>
                          <a:effectLst/>
                          <a:latin typeface="verdana" panose="020B0604030504040204" pitchFamily="34" charset="0"/>
                        </a:rPr>
                        <a:t> = null then </a:t>
                      </a:r>
                      <a:r>
                        <a:rPr lang="en-IN" sz="1400" dirty="0" err="1">
                          <a:solidFill>
                            <a:srgbClr val="000000"/>
                          </a:solidFill>
                          <a:effectLst/>
                          <a:latin typeface="verdana" panose="020B0604030504040204" pitchFamily="34" charset="0"/>
                        </a:rPr>
                        <a:t>E.place</a:t>
                      </a:r>
                      <a:r>
                        <a:rPr lang="en-IN" sz="1400" dirty="0">
                          <a:solidFill>
                            <a:srgbClr val="000000"/>
                          </a:solidFill>
                          <a:effectLst/>
                          <a:latin typeface="verdana" panose="020B0604030504040204" pitchFamily="34" charset="0"/>
                        </a:rPr>
                        <a:t> = </a:t>
                      </a:r>
                      <a:r>
                        <a:rPr lang="en-IN" sz="1400" dirty="0" err="1">
                          <a:solidFill>
                            <a:srgbClr val="000000"/>
                          </a:solidFill>
                          <a:effectLst/>
                          <a:latin typeface="verdana" panose="020B0604030504040204" pitchFamily="34" charset="0"/>
                        </a:rPr>
                        <a:t>L.place</a:t>
                      </a:r>
                      <a:br>
                        <a:rPr lang="en-IN" sz="1400" dirty="0">
                          <a:solidFill>
                            <a:srgbClr val="000000"/>
                          </a:solidFill>
                          <a:effectLst/>
                          <a:latin typeface="verdana" panose="020B0604030504040204" pitchFamily="34" charset="0"/>
                        </a:rPr>
                      </a:br>
                      <a:r>
                        <a:rPr lang="en-IN" sz="1400" dirty="0">
                          <a:solidFill>
                            <a:srgbClr val="000000"/>
                          </a:solidFill>
                          <a:effectLst/>
                          <a:latin typeface="verdana" panose="020B0604030504040204" pitchFamily="34" charset="0"/>
                        </a:rPr>
                        <a:t>  else {</a:t>
                      </a:r>
                      <a:r>
                        <a:rPr lang="en-IN" sz="1400" dirty="0" err="1">
                          <a:solidFill>
                            <a:srgbClr val="000000"/>
                          </a:solidFill>
                          <a:effectLst/>
                          <a:latin typeface="verdana" panose="020B0604030504040204" pitchFamily="34" charset="0"/>
                        </a:rPr>
                        <a:t>E.place</a:t>
                      </a:r>
                      <a:r>
                        <a:rPr lang="en-IN" sz="1400" dirty="0">
                          <a:solidFill>
                            <a:srgbClr val="000000"/>
                          </a:solidFill>
                          <a:effectLst/>
                          <a:latin typeface="verdana" panose="020B0604030504040204" pitchFamily="34" charset="0"/>
                        </a:rPr>
                        <a:t> = </a:t>
                      </a:r>
                      <a:r>
                        <a:rPr lang="en-IN" sz="1400" dirty="0" err="1">
                          <a:solidFill>
                            <a:srgbClr val="000000"/>
                          </a:solidFill>
                          <a:effectLst/>
                          <a:latin typeface="verdana" panose="020B0604030504040204" pitchFamily="34" charset="0"/>
                        </a:rPr>
                        <a:t>newtemp</a:t>
                      </a:r>
                      <a:r>
                        <a:rPr lang="en-IN" sz="1400" dirty="0">
                          <a:solidFill>
                            <a:srgbClr val="000000"/>
                          </a:solidFill>
                          <a:effectLst/>
                          <a:latin typeface="verdana" panose="020B0604030504040204" pitchFamily="34" charset="0"/>
                        </a:rPr>
                        <a:t>;</a:t>
                      </a:r>
                      <a:br>
                        <a:rPr lang="en-IN" sz="1400" dirty="0">
                          <a:solidFill>
                            <a:srgbClr val="000000"/>
                          </a:solidFill>
                          <a:effectLst/>
                          <a:latin typeface="verdana" panose="020B0604030504040204" pitchFamily="34" charset="0"/>
                        </a:rPr>
                      </a:br>
                      <a:r>
                        <a:rPr lang="en-IN" sz="1400" dirty="0">
                          <a:solidFill>
                            <a:srgbClr val="000000"/>
                          </a:solidFill>
                          <a:effectLst/>
                          <a:latin typeface="verdana" panose="020B0604030504040204" pitchFamily="34" charset="0"/>
                        </a:rPr>
                        <a:t>  EMIT (</a:t>
                      </a:r>
                      <a:r>
                        <a:rPr lang="en-IN" sz="1400" dirty="0" err="1">
                          <a:solidFill>
                            <a:srgbClr val="000000"/>
                          </a:solidFill>
                          <a:effectLst/>
                          <a:latin typeface="verdana" panose="020B0604030504040204" pitchFamily="34" charset="0"/>
                        </a:rPr>
                        <a:t>E.place</a:t>
                      </a:r>
                      <a:r>
                        <a:rPr lang="en-IN" sz="1400" dirty="0">
                          <a:solidFill>
                            <a:srgbClr val="000000"/>
                          </a:solidFill>
                          <a:effectLst/>
                          <a:latin typeface="verdana" panose="020B0604030504040204" pitchFamily="34" charset="0"/>
                        </a:rPr>
                        <a:t> ':=' </a:t>
                      </a:r>
                      <a:r>
                        <a:rPr lang="en-IN" sz="1400" dirty="0" err="1">
                          <a:solidFill>
                            <a:srgbClr val="000000"/>
                          </a:solidFill>
                          <a:effectLst/>
                          <a:latin typeface="verdana" panose="020B0604030504040204" pitchFamily="34" charset="0"/>
                        </a:rPr>
                        <a:t>L.place</a:t>
                      </a:r>
                      <a:r>
                        <a:rPr lang="en-IN" sz="1400" dirty="0">
                          <a:solidFill>
                            <a:srgbClr val="000000"/>
                          </a:solidFill>
                          <a:effectLst/>
                          <a:latin typeface="verdana" panose="020B0604030504040204" pitchFamily="34" charset="0"/>
                        </a:rPr>
                        <a:t> '[' </a:t>
                      </a:r>
                      <a:r>
                        <a:rPr lang="en-IN" sz="1400" dirty="0" err="1">
                          <a:solidFill>
                            <a:srgbClr val="000000"/>
                          </a:solidFill>
                          <a:effectLst/>
                          <a:latin typeface="verdana" panose="020B0604030504040204" pitchFamily="34" charset="0"/>
                        </a:rPr>
                        <a:t>L.offset</a:t>
                      </a:r>
                      <a:r>
                        <a:rPr lang="en-IN" sz="1400" dirty="0">
                          <a:solidFill>
                            <a:srgbClr val="000000"/>
                          </a:solidFill>
                          <a:effectLst/>
                          <a:latin typeface="verdana" panose="020B0604030504040204" pitchFamily="34" charset="0"/>
                        </a:rPr>
                        <a:t> ']');</a:t>
                      </a:r>
                      <a:br>
                        <a:rPr lang="en-IN" sz="1400" dirty="0">
                          <a:solidFill>
                            <a:srgbClr val="000000"/>
                          </a:solidFill>
                          <a:effectLst/>
                          <a:latin typeface="verdana" panose="020B0604030504040204" pitchFamily="34" charset="0"/>
                        </a:rPr>
                      </a:br>
                      <a:r>
                        <a:rPr lang="en-IN" sz="1400" dirty="0">
                          <a:solidFill>
                            <a:srgbClr val="000000"/>
                          </a:solidFill>
                          <a:effectLst/>
                          <a:latin typeface="verdana" panose="020B0604030504040204" pitchFamily="34" charset="0"/>
                        </a:rPr>
                        <a:t>   }</a:t>
                      </a:r>
                      <a:br>
                        <a:rPr lang="en-IN" sz="1400" dirty="0">
                          <a:solidFill>
                            <a:srgbClr val="000000"/>
                          </a:solidFill>
                          <a:effectLst/>
                          <a:latin typeface="verdana" panose="020B0604030504040204" pitchFamily="34" charset="0"/>
                        </a:rPr>
                      </a:br>
                      <a:r>
                        <a:rPr lang="en-IN" sz="1400" dirty="0">
                          <a:solidFill>
                            <a:srgbClr val="000000"/>
                          </a:solidFill>
                          <a:effectLst/>
                          <a:latin typeface="verdana" panose="020B0604030504040204" pitchFamily="34" charset="0"/>
                        </a:rPr>
                        <a:t>}</a:t>
                      </a:r>
                    </a:p>
                  </a:txBody>
                  <a:tcPr marL="47297" marR="47297" marT="47297" marB="47297">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031414548"/>
                  </a:ext>
                </a:extLst>
              </a:tr>
            </a:tbl>
          </a:graphicData>
        </a:graphic>
      </p:graphicFrame>
    </p:spTree>
    <p:extLst>
      <p:ext uri="{BB962C8B-B14F-4D97-AF65-F5344CB8AC3E}">
        <p14:creationId xmlns:p14="http://schemas.microsoft.com/office/powerpoint/2010/main" val="58976499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9DA92860-3F85-4ABE-BD16-C96FB49DE787}"/>
              </a:ext>
            </a:extLst>
          </p:cNvPr>
          <p:cNvGraphicFramePr>
            <a:graphicFrameLocks noGrp="1"/>
          </p:cNvGraphicFramePr>
          <p:nvPr>
            <p:ph idx="1"/>
            <p:extLst>
              <p:ext uri="{D42A27DB-BD31-4B8C-83A1-F6EECF244321}">
                <p14:modId xmlns:p14="http://schemas.microsoft.com/office/powerpoint/2010/main" val="1429753960"/>
              </p:ext>
            </p:extLst>
          </p:nvPr>
        </p:nvGraphicFramePr>
        <p:xfrm>
          <a:off x="4314547" y="550415"/>
          <a:ext cx="7226424" cy="5717219"/>
        </p:xfrm>
        <a:graphic>
          <a:graphicData uri="http://schemas.openxmlformats.org/drawingml/2006/table">
            <a:tbl>
              <a:tblPr/>
              <a:tblGrid>
                <a:gridCol w="3613212">
                  <a:extLst>
                    <a:ext uri="{9D8B030D-6E8A-4147-A177-3AD203B41FA5}">
                      <a16:colId xmlns:a16="http://schemas.microsoft.com/office/drawing/2014/main" val="2658264468"/>
                    </a:ext>
                  </a:extLst>
                </a:gridCol>
                <a:gridCol w="3613212">
                  <a:extLst>
                    <a:ext uri="{9D8B030D-6E8A-4147-A177-3AD203B41FA5}">
                      <a16:colId xmlns:a16="http://schemas.microsoft.com/office/drawing/2014/main" val="3475442270"/>
                    </a:ext>
                  </a:extLst>
                </a:gridCol>
              </a:tblGrid>
              <a:tr h="1429305">
                <a:tc>
                  <a:txBody>
                    <a:bodyPr/>
                    <a:lstStyle/>
                    <a:p>
                      <a:pPr algn="l" fontAlgn="t"/>
                      <a:r>
                        <a:rPr lang="en-IN" sz="1100" dirty="0">
                          <a:solidFill>
                            <a:srgbClr val="000000"/>
                          </a:solidFill>
                          <a:effectLst/>
                          <a:latin typeface="verdana" panose="020B0604030504040204" pitchFamily="34" charset="0"/>
                        </a:rPr>
                        <a:t>L → </a:t>
                      </a:r>
                      <a:r>
                        <a:rPr lang="en-IN" sz="1100" dirty="0" err="1">
                          <a:solidFill>
                            <a:srgbClr val="000000"/>
                          </a:solidFill>
                          <a:effectLst/>
                          <a:latin typeface="verdana" panose="020B0604030504040204" pitchFamily="34" charset="0"/>
                        </a:rPr>
                        <a:t>Elist</a:t>
                      </a:r>
                      <a:r>
                        <a:rPr lang="en-IN" sz="1100" dirty="0">
                          <a:solidFill>
                            <a:srgbClr val="000000"/>
                          </a:solidFill>
                          <a:effectLst/>
                          <a:latin typeface="verdana" panose="020B0604030504040204" pitchFamily="34" charset="0"/>
                        </a:rPr>
                        <a:t> ]</a:t>
                      </a:r>
                    </a:p>
                  </a:txBody>
                  <a:tcPr marL="37512" marR="37512" marT="37512" marB="37512">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l" fontAlgn="t"/>
                      <a:r>
                        <a:rPr lang="en-IN" sz="1100">
                          <a:solidFill>
                            <a:srgbClr val="000000"/>
                          </a:solidFill>
                          <a:effectLst/>
                          <a:latin typeface="verdana" panose="020B0604030504040204" pitchFamily="34" charset="0"/>
                        </a:rPr>
                        <a:t>{L.place = newtemp; L.offset = newtemp;</a:t>
                      </a:r>
                      <a:br>
                        <a:rPr lang="en-IN" sz="1100">
                          <a:solidFill>
                            <a:srgbClr val="000000"/>
                          </a:solidFill>
                          <a:effectLst/>
                          <a:latin typeface="verdana" panose="020B0604030504040204" pitchFamily="34" charset="0"/>
                        </a:rPr>
                      </a:br>
                      <a:r>
                        <a:rPr lang="en-IN" sz="1100">
                          <a:solidFill>
                            <a:srgbClr val="000000"/>
                          </a:solidFill>
                          <a:effectLst/>
                          <a:latin typeface="verdana" panose="020B0604030504040204" pitchFamily="34" charset="0"/>
                        </a:rPr>
                        <a:t>  EMIT (L.place ':=' c(Elist.array));</a:t>
                      </a:r>
                      <a:br>
                        <a:rPr lang="en-IN" sz="1100">
                          <a:solidFill>
                            <a:srgbClr val="000000"/>
                          </a:solidFill>
                          <a:effectLst/>
                          <a:latin typeface="verdana" panose="020B0604030504040204" pitchFamily="34" charset="0"/>
                        </a:rPr>
                      </a:br>
                      <a:r>
                        <a:rPr lang="en-IN" sz="1100">
                          <a:solidFill>
                            <a:srgbClr val="000000"/>
                          </a:solidFill>
                          <a:effectLst/>
                          <a:latin typeface="verdana" panose="020B0604030504040204" pitchFamily="34" charset="0"/>
                        </a:rPr>
                        <a:t>  EMIT (L.offset ':=' Elist.place '*' width(Elist.array);</a:t>
                      </a:r>
                      <a:br>
                        <a:rPr lang="en-IN" sz="1100">
                          <a:solidFill>
                            <a:srgbClr val="000000"/>
                          </a:solidFill>
                          <a:effectLst/>
                          <a:latin typeface="verdana" panose="020B0604030504040204" pitchFamily="34" charset="0"/>
                        </a:rPr>
                      </a:br>
                      <a:r>
                        <a:rPr lang="en-IN" sz="1100">
                          <a:solidFill>
                            <a:srgbClr val="000000"/>
                          </a:solidFill>
                          <a:effectLst/>
                          <a:latin typeface="verdana" panose="020B0604030504040204" pitchFamily="34" charset="0"/>
                        </a:rPr>
                        <a:t>}</a:t>
                      </a:r>
                    </a:p>
                  </a:txBody>
                  <a:tcPr marL="37512" marR="37512" marT="37512" marB="37512">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132077954"/>
                  </a:ext>
                </a:extLst>
              </a:tr>
              <a:tr h="904551">
                <a:tc>
                  <a:txBody>
                    <a:bodyPr/>
                    <a:lstStyle/>
                    <a:p>
                      <a:pPr algn="l" fontAlgn="t"/>
                      <a:r>
                        <a:rPr lang="en-IN" sz="1100">
                          <a:solidFill>
                            <a:srgbClr val="000000"/>
                          </a:solidFill>
                          <a:effectLst/>
                          <a:latin typeface="verdana" panose="020B0604030504040204" pitchFamily="34" charset="0"/>
                        </a:rPr>
                        <a:t>L → id</a:t>
                      </a:r>
                    </a:p>
                  </a:txBody>
                  <a:tcPr marL="37512" marR="37512" marT="37512" marB="37512">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l" fontAlgn="t"/>
                      <a:r>
                        <a:rPr lang="en-IN" sz="1100" dirty="0">
                          <a:solidFill>
                            <a:srgbClr val="000000"/>
                          </a:solidFill>
                          <a:effectLst/>
                          <a:latin typeface="verdana" panose="020B0604030504040204" pitchFamily="34" charset="0"/>
                        </a:rPr>
                        <a:t>{</a:t>
                      </a:r>
                      <a:r>
                        <a:rPr lang="en-IN" sz="1100" dirty="0" err="1">
                          <a:solidFill>
                            <a:srgbClr val="000000"/>
                          </a:solidFill>
                          <a:effectLst/>
                          <a:latin typeface="verdana" panose="020B0604030504040204" pitchFamily="34" charset="0"/>
                        </a:rPr>
                        <a:t>L.place</a:t>
                      </a:r>
                      <a:r>
                        <a:rPr lang="en-IN" sz="1100" dirty="0">
                          <a:solidFill>
                            <a:srgbClr val="000000"/>
                          </a:solidFill>
                          <a:effectLst/>
                          <a:latin typeface="verdana" panose="020B0604030504040204" pitchFamily="34" charset="0"/>
                        </a:rPr>
                        <a:t> = lookup(id.name);</a:t>
                      </a:r>
                      <a:br>
                        <a:rPr lang="en-IN" sz="1100" dirty="0">
                          <a:solidFill>
                            <a:srgbClr val="000000"/>
                          </a:solidFill>
                          <a:effectLst/>
                          <a:latin typeface="verdana" panose="020B0604030504040204" pitchFamily="34" charset="0"/>
                        </a:rPr>
                      </a:br>
                      <a:r>
                        <a:rPr lang="en-IN" sz="1100" dirty="0">
                          <a:solidFill>
                            <a:srgbClr val="000000"/>
                          </a:solidFill>
                          <a:effectLst/>
                          <a:latin typeface="verdana" panose="020B0604030504040204" pitchFamily="34" charset="0"/>
                        </a:rPr>
                        <a:t>  </a:t>
                      </a:r>
                      <a:r>
                        <a:rPr lang="en-IN" sz="1100" dirty="0" err="1">
                          <a:solidFill>
                            <a:srgbClr val="000000"/>
                          </a:solidFill>
                          <a:effectLst/>
                          <a:latin typeface="verdana" panose="020B0604030504040204" pitchFamily="34" charset="0"/>
                        </a:rPr>
                        <a:t>L.offset</a:t>
                      </a:r>
                      <a:r>
                        <a:rPr lang="en-IN" sz="1100" dirty="0">
                          <a:solidFill>
                            <a:srgbClr val="000000"/>
                          </a:solidFill>
                          <a:effectLst/>
                          <a:latin typeface="verdana" panose="020B0604030504040204" pitchFamily="34" charset="0"/>
                        </a:rPr>
                        <a:t> = null;</a:t>
                      </a:r>
                      <a:br>
                        <a:rPr lang="en-IN" sz="1100" dirty="0">
                          <a:solidFill>
                            <a:srgbClr val="000000"/>
                          </a:solidFill>
                          <a:effectLst/>
                          <a:latin typeface="verdana" panose="020B0604030504040204" pitchFamily="34" charset="0"/>
                        </a:rPr>
                      </a:br>
                      <a:r>
                        <a:rPr lang="en-IN" sz="1100" dirty="0">
                          <a:solidFill>
                            <a:srgbClr val="000000"/>
                          </a:solidFill>
                          <a:effectLst/>
                          <a:latin typeface="verdana" panose="020B0604030504040204" pitchFamily="34" charset="0"/>
                        </a:rPr>
                        <a:t>}</a:t>
                      </a:r>
                    </a:p>
                  </a:txBody>
                  <a:tcPr marL="37512" marR="37512" marT="37512" marB="37512">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3911847629"/>
                  </a:ext>
                </a:extLst>
              </a:tr>
              <a:tr h="2216435">
                <a:tc>
                  <a:txBody>
                    <a:bodyPr/>
                    <a:lstStyle/>
                    <a:p>
                      <a:pPr algn="l" fontAlgn="t"/>
                      <a:r>
                        <a:rPr lang="en-IN" sz="1100" dirty="0" err="1">
                          <a:solidFill>
                            <a:srgbClr val="000000"/>
                          </a:solidFill>
                          <a:effectLst/>
                          <a:latin typeface="verdana" panose="020B0604030504040204" pitchFamily="34" charset="0"/>
                        </a:rPr>
                        <a:t>Elist</a:t>
                      </a:r>
                      <a:r>
                        <a:rPr lang="en-IN" sz="1100" dirty="0">
                          <a:solidFill>
                            <a:srgbClr val="000000"/>
                          </a:solidFill>
                          <a:effectLst/>
                          <a:latin typeface="verdana" panose="020B0604030504040204" pitchFamily="34" charset="0"/>
                        </a:rPr>
                        <a:t> → </a:t>
                      </a:r>
                      <a:r>
                        <a:rPr lang="en-IN" sz="1100" dirty="0" err="1">
                          <a:solidFill>
                            <a:srgbClr val="000000"/>
                          </a:solidFill>
                          <a:effectLst/>
                          <a:latin typeface="verdana" panose="020B0604030504040204" pitchFamily="34" charset="0"/>
                        </a:rPr>
                        <a:t>Elist</a:t>
                      </a:r>
                      <a:r>
                        <a:rPr lang="en-IN" sz="1100" dirty="0">
                          <a:solidFill>
                            <a:srgbClr val="000000"/>
                          </a:solidFill>
                          <a:effectLst/>
                          <a:latin typeface="verdana" panose="020B0604030504040204" pitchFamily="34" charset="0"/>
                        </a:rPr>
                        <a:t>, E</a:t>
                      </a:r>
                    </a:p>
                  </a:txBody>
                  <a:tcPr marL="37512" marR="37512" marT="37512" marB="37512">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l" fontAlgn="t"/>
                      <a:r>
                        <a:rPr lang="en-IN" sz="1100" dirty="0">
                          <a:solidFill>
                            <a:srgbClr val="000000"/>
                          </a:solidFill>
                          <a:effectLst/>
                          <a:latin typeface="verdana" panose="020B0604030504040204" pitchFamily="34" charset="0"/>
                        </a:rPr>
                        <a:t>{t := </a:t>
                      </a:r>
                      <a:r>
                        <a:rPr lang="en-IN" sz="1100" dirty="0" err="1">
                          <a:solidFill>
                            <a:srgbClr val="000000"/>
                          </a:solidFill>
                          <a:effectLst/>
                          <a:latin typeface="verdana" panose="020B0604030504040204" pitchFamily="34" charset="0"/>
                        </a:rPr>
                        <a:t>newtemp</a:t>
                      </a:r>
                      <a:r>
                        <a:rPr lang="en-IN" sz="1100" dirty="0">
                          <a:solidFill>
                            <a:srgbClr val="000000"/>
                          </a:solidFill>
                          <a:effectLst/>
                          <a:latin typeface="verdana" panose="020B0604030504040204" pitchFamily="34" charset="0"/>
                        </a:rPr>
                        <a:t>;</a:t>
                      </a:r>
                      <a:br>
                        <a:rPr lang="en-IN" sz="1100" dirty="0">
                          <a:solidFill>
                            <a:srgbClr val="000000"/>
                          </a:solidFill>
                          <a:effectLst/>
                          <a:latin typeface="verdana" panose="020B0604030504040204" pitchFamily="34" charset="0"/>
                        </a:rPr>
                      </a:br>
                      <a:r>
                        <a:rPr lang="en-IN" sz="1100" dirty="0">
                          <a:solidFill>
                            <a:srgbClr val="000000"/>
                          </a:solidFill>
                          <a:effectLst/>
                          <a:latin typeface="verdana" panose="020B0604030504040204" pitchFamily="34" charset="0"/>
                        </a:rPr>
                        <a:t>  m := Elist1.ndim + 1;</a:t>
                      </a:r>
                      <a:br>
                        <a:rPr lang="en-IN" sz="1100" dirty="0">
                          <a:solidFill>
                            <a:srgbClr val="000000"/>
                          </a:solidFill>
                          <a:effectLst/>
                          <a:latin typeface="verdana" panose="020B0604030504040204" pitchFamily="34" charset="0"/>
                        </a:rPr>
                      </a:br>
                      <a:r>
                        <a:rPr lang="en-IN" sz="1100" dirty="0">
                          <a:solidFill>
                            <a:srgbClr val="000000"/>
                          </a:solidFill>
                          <a:effectLst/>
                          <a:latin typeface="verdana" panose="020B0604030504040204" pitchFamily="34" charset="0"/>
                        </a:rPr>
                        <a:t>  EMIT (t ':=' Elist1.place '*' limit(Elist1.array, m));</a:t>
                      </a:r>
                      <a:br>
                        <a:rPr lang="en-IN" sz="1100" dirty="0">
                          <a:solidFill>
                            <a:srgbClr val="000000"/>
                          </a:solidFill>
                          <a:effectLst/>
                          <a:latin typeface="verdana" panose="020B0604030504040204" pitchFamily="34" charset="0"/>
                        </a:rPr>
                      </a:br>
                      <a:r>
                        <a:rPr lang="en-IN" sz="1100" dirty="0">
                          <a:solidFill>
                            <a:srgbClr val="000000"/>
                          </a:solidFill>
                          <a:effectLst/>
                          <a:latin typeface="verdana" panose="020B0604030504040204" pitchFamily="34" charset="0"/>
                        </a:rPr>
                        <a:t>  EMIT (t, ':=' t '+' </a:t>
                      </a:r>
                      <a:r>
                        <a:rPr lang="en-IN" sz="1100" dirty="0" err="1">
                          <a:solidFill>
                            <a:srgbClr val="000000"/>
                          </a:solidFill>
                          <a:effectLst/>
                          <a:latin typeface="verdana" panose="020B0604030504040204" pitchFamily="34" charset="0"/>
                        </a:rPr>
                        <a:t>E.place</a:t>
                      </a:r>
                      <a:r>
                        <a:rPr lang="en-IN" sz="1100" dirty="0">
                          <a:solidFill>
                            <a:srgbClr val="000000"/>
                          </a:solidFill>
                          <a:effectLst/>
                          <a:latin typeface="verdana" panose="020B0604030504040204" pitchFamily="34" charset="0"/>
                        </a:rPr>
                        <a:t>);</a:t>
                      </a:r>
                      <a:br>
                        <a:rPr lang="en-IN" sz="1100" dirty="0">
                          <a:solidFill>
                            <a:srgbClr val="000000"/>
                          </a:solidFill>
                          <a:effectLst/>
                          <a:latin typeface="verdana" panose="020B0604030504040204" pitchFamily="34" charset="0"/>
                        </a:rPr>
                      </a:br>
                      <a:r>
                        <a:rPr lang="en-IN" sz="1100" dirty="0">
                          <a:solidFill>
                            <a:srgbClr val="000000"/>
                          </a:solidFill>
                          <a:effectLst/>
                          <a:latin typeface="verdana" panose="020B0604030504040204" pitchFamily="34" charset="0"/>
                        </a:rPr>
                        <a:t>  </a:t>
                      </a:r>
                      <a:r>
                        <a:rPr lang="en-IN" sz="1100" dirty="0" err="1">
                          <a:solidFill>
                            <a:srgbClr val="000000"/>
                          </a:solidFill>
                          <a:effectLst/>
                          <a:latin typeface="verdana" panose="020B0604030504040204" pitchFamily="34" charset="0"/>
                        </a:rPr>
                        <a:t>Elist.array</a:t>
                      </a:r>
                      <a:r>
                        <a:rPr lang="en-IN" sz="1100" dirty="0">
                          <a:solidFill>
                            <a:srgbClr val="000000"/>
                          </a:solidFill>
                          <a:effectLst/>
                          <a:latin typeface="verdana" panose="020B0604030504040204" pitchFamily="34" charset="0"/>
                        </a:rPr>
                        <a:t> = Elist1.array;</a:t>
                      </a:r>
                      <a:br>
                        <a:rPr lang="en-IN" sz="1100" dirty="0">
                          <a:solidFill>
                            <a:srgbClr val="000000"/>
                          </a:solidFill>
                          <a:effectLst/>
                          <a:latin typeface="verdana" panose="020B0604030504040204" pitchFamily="34" charset="0"/>
                        </a:rPr>
                      </a:br>
                      <a:r>
                        <a:rPr lang="en-IN" sz="1100" dirty="0">
                          <a:solidFill>
                            <a:srgbClr val="000000"/>
                          </a:solidFill>
                          <a:effectLst/>
                          <a:latin typeface="verdana" panose="020B0604030504040204" pitchFamily="34" charset="0"/>
                        </a:rPr>
                        <a:t>  </a:t>
                      </a:r>
                      <a:r>
                        <a:rPr lang="en-IN" sz="1100" dirty="0" err="1">
                          <a:solidFill>
                            <a:srgbClr val="000000"/>
                          </a:solidFill>
                          <a:effectLst/>
                          <a:latin typeface="verdana" panose="020B0604030504040204" pitchFamily="34" charset="0"/>
                        </a:rPr>
                        <a:t>Elist.place</a:t>
                      </a:r>
                      <a:r>
                        <a:rPr lang="en-IN" sz="1100" dirty="0">
                          <a:solidFill>
                            <a:srgbClr val="000000"/>
                          </a:solidFill>
                          <a:effectLst/>
                          <a:latin typeface="verdana" panose="020B0604030504040204" pitchFamily="34" charset="0"/>
                        </a:rPr>
                        <a:t> := t;</a:t>
                      </a:r>
                      <a:br>
                        <a:rPr lang="en-IN" sz="1100" dirty="0">
                          <a:solidFill>
                            <a:srgbClr val="000000"/>
                          </a:solidFill>
                          <a:effectLst/>
                          <a:latin typeface="verdana" panose="020B0604030504040204" pitchFamily="34" charset="0"/>
                        </a:rPr>
                      </a:br>
                      <a:r>
                        <a:rPr lang="en-IN" sz="1100" dirty="0">
                          <a:solidFill>
                            <a:srgbClr val="000000"/>
                          </a:solidFill>
                          <a:effectLst/>
                          <a:latin typeface="verdana" panose="020B0604030504040204" pitchFamily="34" charset="0"/>
                        </a:rPr>
                        <a:t>  </a:t>
                      </a:r>
                      <a:r>
                        <a:rPr lang="en-IN" sz="1100" dirty="0" err="1">
                          <a:solidFill>
                            <a:srgbClr val="000000"/>
                          </a:solidFill>
                          <a:effectLst/>
                          <a:latin typeface="verdana" panose="020B0604030504040204" pitchFamily="34" charset="0"/>
                        </a:rPr>
                        <a:t>Elist.ndim</a:t>
                      </a:r>
                      <a:r>
                        <a:rPr lang="en-IN" sz="1100" dirty="0">
                          <a:solidFill>
                            <a:srgbClr val="000000"/>
                          </a:solidFill>
                          <a:effectLst/>
                          <a:latin typeface="verdana" panose="020B0604030504040204" pitchFamily="34" charset="0"/>
                        </a:rPr>
                        <a:t> := m;</a:t>
                      </a:r>
                      <a:br>
                        <a:rPr lang="en-IN" sz="1100" dirty="0">
                          <a:solidFill>
                            <a:srgbClr val="000000"/>
                          </a:solidFill>
                          <a:effectLst/>
                          <a:latin typeface="verdana" panose="020B0604030504040204" pitchFamily="34" charset="0"/>
                        </a:rPr>
                      </a:br>
                      <a:r>
                        <a:rPr lang="en-IN" sz="1100" dirty="0">
                          <a:solidFill>
                            <a:srgbClr val="000000"/>
                          </a:solidFill>
                          <a:effectLst/>
                          <a:latin typeface="verdana" panose="020B0604030504040204" pitchFamily="34" charset="0"/>
                        </a:rPr>
                        <a:t>}</a:t>
                      </a:r>
                    </a:p>
                  </a:txBody>
                  <a:tcPr marL="37512" marR="37512" marT="37512" marB="37512">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337288878"/>
                  </a:ext>
                </a:extLst>
              </a:tr>
              <a:tr h="1166928">
                <a:tc>
                  <a:txBody>
                    <a:bodyPr/>
                    <a:lstStyle/>
                    <a:p>
                      <a:pPr algn="l" fontAlgn="t"/>
                      <a:r>
                        <a:rPr lang="en-IN" sz="1100">
                          <a:solidFill>
                            <a:srgbClr val="000000"/>
                          </a:solidFill>
                          <a:effectLst/>
                          <a:latin typeface="verdana" panose="020B0604030504040204" pitchFamily="34" charset="0"/>
                        </a:rPr>
                        <a:t>Elist → id[E</a:t>
                      </a:r>
                    </a:p>
                  </a:txBody>
                  <a:tcPr marL="37512" marR="37512" marT="37512" marB="37512">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l" fontAlgn="t"/>
                      <a:r>
                        <a:rPr lang="en-IN" sz="1100" dirty="0">
                          <a:solidFill>
                            <a:srgbClr val="000000"/>
                          </a:solidFill>
                          <a:effectLst/>
                          <a:latin typeface="verdana" panose="020B0604030504040204" pitchFamily="34" charset="0"/>
                        </a:rPr>
                        <a:t>{</a:t>
                      </a:r>
                      <a:r>
                        <a:rPr lang="en-IN" sz="1100" dirty="0" err="1">
                          <a:solidFill>
                            <a:srgbClr val="000000"/>
                          </a:solidFill>
                          <a:effectLst/>
                          <a:latin typeface="verdana" panose="020B0604030504040204" pitchFamily="34" charset="0"/>
                        </a:rPr>
                        <a:t>Elist.array</a:t>
                      </a:r>
                      <a:r>
                        <a:rPr lang="en-IN" sz="1100" dirty="0">
                          <a:solidFill>
                            <a:srgbClr val="000000"/>
                          </a:solidFill>
                          <a:effectLst/>
                          <a:latin typeface="verdana" panose="020B0604030504040204" pitchFamily="34" charset="0"/>
                        </a:rPr>
                        <a:t> := lookup(id.name);</a:t>
                      </a:r>
                      <a:br>
                        <a:rPr lang="en-IN" sz="1100" dirty="0">
                          <a:solidFill>
                            <a:srgbClr val="000000"/>
                          </a:solidFill>
                          <a:effectLst/>
                          <a:latin typeface="verdana" panose="020B0604030504040204" pitchFamily="34" charset="0"/>
                        </a:rPr>
                      </a:br>
                      <a:r>
                        <a:rPr lang="en-IN" sz="1100" dirty="0">
                          <a:solidFill>
                            <a:srgbClr val="000000"/>
                          </a:solidFill>
                          <a:effectLst/>
                          <a:latin typeface="verdana" panose="020B0604030504040204" pitchFamily="34" charset="0"/>
                        </a:rPr>
                        <a:t>  </a:t>
                      </a:r>
                      <a:r>
                        <a:rPr lang="en-IN" sz="1100" dirty="0" err="1">
                          <a:solidFill>
                            <a:srgbClr val="000000"/>
                          </a:solidFill>
                          <a:effectLst/>
                          <a:latin typeface="verdana" panose="020B0604030504040204" pitchFamily="34" charset="0"/>
                        </a:rPr>
                        <a:t>Elist.place</a:t>
                      </a:r>
                      <a:r>
                        <a:rPr lang="en-IN" sz="1100" dirty="0">
                          <a:solidFill>
                            <a:srgbClr val="000000"/>
                          </a:solidFill>
                          <a:effectLst/>
                          <a:latin typeface="verdana" panose="020B0604030504040204" pitchFamily="34" charset="0"/>
                        </a:rPr>
                        <a:t> := </a:t>
                      </a:r>
                      <a:r>
                        <a:rPr lang="en-IN" sz="1100" dirty="0" err="1">
                          <a:solidFill>
                            <a:srgbClr val="000000"/>
                          </a:solidFill>
                          <a:effectLst/>
                          <a:latin typeface="verdana" panose="020B0604030504040204" pitchFamily="34" charset="0"/>
                        </a:rPr>
                        <a:t>E.place</a:t>
                      </a:r>
                      <a:br>
                        <a:rPr lang="en-IN" sz="1100" dirty="0">
                          <a:solidFill>
                            <a:srgbClr val="000000"/>
                          </a:solidFill>
                          <a:effectLst/>
                          <a:latin typeface="verdana" panose="020B0604030504040204" pitchFamily="34" charset="0"/>
                        </a:rPr>
                      </a:br>
                      <a:r>
                        <a:rPr lang="en-IN" sz="1100" dirty="0">
                          <a:solidFill>
                            <a:srgbClr val="000000"/>
                          </a:solidFill>
                          <a:effectLst/>
                          <a:latin typeface="verdana" panose="020B0604030504040204" pitchFamily="34" charset="0"/>
                        </a:rPr>
                        <a:t>  </a:t>
                      </a:r>
                      <a:r>
                        <a:rPr lang="en-IN" sz="1100" dirty="0" err="1">
                          <a:solidFill>
                            <a:srgbClr val="000000"/>
                          </a:solidFill>
                          <a:effectLst/>
                          <a:latin typeface="verdana" panose="020B0604030504040204" pitchFamily="34" charset="0"/>
                        </a:rPr>
                        <a:t>Elist.ndim</a:t>
                      </a:r>
                      <a:r>
                        <a:rPr lang="en-IN" sz="1100" dirty="0">
                          <a:solidFill>
                            <a:srgbClr val="000000"/>
                          </a:solidFill>
                          <a:effectLst/>
                          <a:latin typeface="verdana" panose="020B0604030504040204" pitchFamily="34" charset="0"/>
                        </a:rPr>
                        <a:t> := 1;</a:t>
                      </a:r>
                      <a:br>
                        <a:rPr lang="en-IN" sz="1100" dirty="0">
                          <a:solidFill>
                            <a:srgbClr val="000000"/>
                          </a:solidFill>
                          <a:effectLst/>
                          <a:latin typeface="verdana" panose="020B0604030504040204" pitchFamily="34" charset="0"/>
                        </a:rPr>
                      </a:br>
                      <a:r>
                        <a:rPr lang="en-IN" sz="1100" dirty="0">
                          <a:solidFill>
                            <a:srgbClr val="000000"/>
                          </a:solidFill>
                          <a:effectLst/>
                          <a:latin typeface="verdana" panose="020B0604030504040204" pitchFamily="34" charset="0"/>
                        </a:rPr>
                        <a:t>}</a:t>
                      </a:r>
                    </a:p>
                  </a:txBody>
                  <a:tcPr marL="37512" marR="37512" marT="37512" marB="37512">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029187006"/>
                  </a:ext>
                </a:extLst>
              </a:tr>
            </a:tbl>
          </a:graphicData>
        </a:graphic>
      </p:graphicFrame>
      <p:sp>
        <p:nvSpPr>
          <p:cNvPr id="5" name="Rectangle 4">
            <a:extLst>
              <a:ext uri="{FF2B5EF4-FFF2-40B4-BE49-F238E27FC236}">
                <a16:creationId xmlns:a16="http://schemas.microsoft.com/office/drawing/2014/main" id="{6E0DF783-FD8C-4AFC-A2A9-8D0A91BC00B0}"/>
              </a:ext>
            </a:extLst>
          </p:cNvPr>
          <p:cNvSpPr/>
          <p:nvPr/>
        </p:nvSpPr>
        <p:spPr>
          <a:xfrm>
            <a:off x="3773008" y="2551837"/>
            <a:ext cx="7430610" cy="2031325"/>
          </a:xfrm>
          <a:prstGeom prst="rect">
            <a:avLst/>
          </a:prstGeom>
        </p:spPr>
        <p:txBody>
          <a:bodyPr wrap="square">
            <a:spAutoFit/>
          </a:bodyPr>
          <a:lstStyle/>
          <a:p>
            <a:endParaRPr lang="en-US" b="0" i="0" dirty="0">
              <a:solidFill>
                <a:srgbClr val="610B4B"/>
              </a:solidFill>
              <a:effectLst/>
              <a:latin typeface="erdana"/>
            </a:endParaRPr>
          </a:p>
          <a:p>
            <a:endParaRPr lang="en-US" dirty="0">
              <a:solidFill>
                <a:srgbClr val="610B4B"/>
              </a:solidFill>
              <a:latin typeface="erdana"/>
            </a:endParaRPr>
          </a:p>
          <a:p>
            <a:endParaRPr lang="en-US" b="0" i="0" dirty="0">
              <a:solidFill>
                <a:srgbClr val="610B4B"/>
              </a:solidFill>
              <a:effectLst/>
              <a:latin typeface="erdana"/>
            </a:endParaRPr>
          </a:p>
          <a:p>
            <a:endParaRPr lang="en-US" dirty="0">
              <a:solidFill>
                <a:srgbClr val="610B4B"/>
              </a:solidFill>
              <a:latin typeface="erdana"/>
            </a:endParaRPr>
          </a:p>
          <a:p>
            <a:endParaRPr lang="en-US" b="0" i="0" dirty="0">
              <a:solidFill>
                <a:srgbClr val="610B4B"/>
              </a:solidFill>
              <a:effectLst/>
              <a:latin typeface="erdana"/>
            </a:endParaRPr>
          </a:p>
          <a:p>
            <a:endParaRPr lang="en-US" dirty="0">
              <a:solidFill>
                <a:srgbClr val="610B4B"/>
              </a:solidFill>
              <a:latin typeface="erdana"/>
            </a:endParaRPr>
          </a:p>
          <a:p>
            <a:endParaRPr lang="en-US" b="0" i="0" dirty="0">
              <a:solidFill>
                <a:srgbClr val="610B4B"/>
              </a:solidFill>
              <a:effectLst/>
              <a:latin typeface="erdana"/>
            </a:endParaRPr>
          </a:p>
        </p:txBody>
      </p:sp>
    </p:spTree>
    <p:extLst>
      <p:ext uri="{BB962C8B-B14F-4D97-AF65-F5344CB8AC3E}">
        <p14:creationId xmlns:p14="http://schemas.microsoft.com/office/powerpoint/2010/main" val="206004022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0DE99BA-43C4-42D4-92A2-4FC005D60606}"/>
              </a:ext>
            </a:extLst>
          </p:cNvPr>
          <p:cNvSpPr>
            <a:spLocks noGrp="1"/>
          </p:cNvSpPr>
          <p:nvPr>
            <p:ph idx="1"/>
          </p:nvPr>
        </p:nvSpPr>
        <p:spPr>
          <a:xfrm>
            <a:off x="3293616" y="1162975"/>
            <a:ext cx="8060184" cy="5013988"/>
          </a:xfrm>
        </p:spPr>
        <p:txBody>
          <a:bodyPr/>
          <a:lstStyle/>
          <a:p>
            <a:pPr marL="0" indent="0">
              <a:buNone/>
            </a:pPr>
            <a:r>
              <a:rPr lang="en-US" dirty="0">
                <a:solidFill>
                  <a:srgbClr val="610B4B"/>
                </a:solidFill>
                <a:latin typeface="erdana"/>
              </a:rPr>
              <a:t>where:</a:t>
            </a:r>
          </a:p>
          <a:p>
            <a:pPr marL="0" indent="0">
              <a:buNone/>
            </a:pPr>
            <a:r>
              <a:rPr lang="en-US" dirty="0" err="1">
                <a:solidFill>
                  <a:srgbClr val="000000"/>
                </a:solidFill>
                <a:latin typeface="verdana" panose="020B0604030504040204" pitchFamily="34" charset="0"/>
              </a:rPr>
              <a:t>ndim</a:t>
            </a:r>
            <a:r>
              <a:rPr lang="en-US" dirty="0">
                <a:solidFill>
                  <a:srgbClr val="000000"/>
                </a:solidFill>
                <a:latin typeface="verdana" panose="020B0604030504040204" pitchFamily="34" charset="0"/>
              </a:rPr>
              <a:t> denotes the number of dimensions.</a:t>
            </a:r>
          </a:p>
          <a:p>
            <a:endParaRPr lang="en-US" dirty="0">
              <a:solidFill>
                <a:srgbClr val="000000"/>
              </a:solidFill>
              <a:latin typeface="verdana" panose="020B0604030504040204" pitchFamily="34" charset="0"/>
            </a:endParaRPr>
          </a:p>
          <a:p>
            <a:pPr marL="0" indent="0">
              <a:buNone/>
            </a:pPr>
            <a:r>
              <a:rPr lang="en-US" dirty="0">
                <a:solidFill>
                  <a:srgbClr val="000000"/>
                </a:solidFill>
                <a:latin typeface="verdana" panose="020B0604030504040204" pitchFamily="34" charset="0"/>
              </a:rPr>
              <a:t>limit(array, </a:t>
            </a:r>
            <a:r>
              <a:rPr lang="en-US" dirty="0" err="1">
                <a:solidFill>
                  <a:srgbClr val="000000"/>
                </a:solidFill>
                <a:latin typeface="verdana" panose="020B0604030504040204" pitchFamily="34" charset="0"/>
              </a:rPr>
              <a:t>i</a:t>
            </a:r>
            <a:r>
              <a:rPr lang="en-US" dirty="0">
                <a:solidFill>
                  <a:srgbClr val="000000"/>
                </a:solidFill>
                <a:latin typeface="verdana" panose="020B0604030504040204" pitchFamily="34" charset="0"/>
              </a:rPr>
              <a:t>) function returns the upper limit along with the dimension of array</a:t>
            </a:r>
          </a:p>
          <a:p>
            <a:endParaRPr lang="en-US" dirty="0">
              <a:solidFill>
                <a:srgbClr val="000000"/>
              </a:solidFill>
              <a:latin typeface="verdana" panose="020B0604030504040204" pitchFamily="34" charset="0"/>
            </a:endParaRPr>
          </a:p>
          <a:p>
            <a:pPr marL="0" indent="0">
              <a:buNone/>
            </a:pPr>
            <a:r>
              <a:rPr lang="en-US" dirty="0">
                <a:solidFill>
                  <a:srgbClr val="000000"/>
                </a:solidFill>
                <a:latin typeface="verdana" panose="020B0604030504040204" pitchFamily="34" charset="0"/>
              </a:rPr>
              <a:t>width(array) returns the number of byte for one element of array.</a:t>
            </a:r>
          </a:p>
          <a:p>
            <a:endParaRPr lang="en-IN" dirty="0"/>
          </a:p>
        </p:txBody>
      </p:sp>
    </p:spTree>
    <p:extLst>
      <p:ext uri="{BB962C8B-B14F-4D97-AF65-F5344CB8AC3E}">
        <p14:creationId xmlns:p14="http://schemas.microsoft.com/office/powerpoint/2010/main" val="263154271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9C02E2-FD0C-4D52-A5A4-11374A80B895}"/>
              </a:ext>
            </a:extLst>
          </p:cNvPr>
          <p:cNvSpPr>
            <a:spLocks noGrp="1"/>
          </p:cNvSpPr>
          <p:nvPr>
            <p:ph type="title"/>
          </p:nvPr>
        </p:nvSpPr>
        <p:spPr/>
        <p:txBody>
          <a:bodyPr/>
          <a:lstStyle/>
          <a:p>
            <a:pPr algn="ctr"/>
            <a:r>
              <a:rPr lang="en-IN" b="1" u="sng" dirty="0"/>
              <a:t>Procedures call</a:t>
            </a:r>
            <a:br>
              <a:rPr lang="en-IN" dirty="0"/>
            </a:br>
            <a:endParaRPr lang="en-IN" dirty="0"/>
          </a:p>
        </p:txBody>
      </p:sp>
      <p:sp>
        <p:nvSpPr>
          <p:cNvPr id="3" name="Content Placeholder 2">
            <a:extLst>
              <a:ext uri="{FF2B5EF4-FFF2-40B4-BE49-F238E27FC236}">
                <a16:creationId xmlns:a16="http://schemas.microsoft.com/office/drawing/2014/main" id="{0D99CFFB-AC76-4E34-9CE9-A2666C624F45}"/>
              </a:ext>
            </a:extLst>
          </p:cNvPr>
          <p:cNvSpPr>
            <a:spLocks noGrp="1"/>
          </p:cNvSpPr>
          <p:nvPr>
            <p:ph idx="1"/>
          </p:nvPr>
        </p:nvSpPr>
        <p:spPr>
          <a:xfrm>
            <a:off x="3613212" y="1296140"/>
            <a:ext cx="7740588" cy="4880823"/>
          </a:xfrm>
        </p:spPr>
        <p:txBody>
          <a:bodyPr>
            <a:normAutofit/>
          </a:bodyPr>
          <a:lstStyle/>
          <a:p>
            <a:pPr marL="0" indent="0">
              <a:buNone/>
            </a:pPr>
            <a:r>
              <a:rPr lang="en-US" dirty="0"/>
              <a:t>Procedure is an important and frequently used programming construct for a compiler. It is used to generate good code for procedure calls and returns.</a:t>
            </a:r>
          </a:p>
          <a:p>
            <a:pPr marL="0" indent="0">
              <a:buNone/>
            </a:pPr>
            <a:r>
              <a:rPr lang="en-US" dirty="0"/>
              <a:t>Calling sequence:</a:t>
            </a:r>
          </a:p>
          <a:p>
            <a:pPr marL="0" indent="0">
              <a:buNone/>
            </a:pPr>
            <a:r>
              <a:rPr lang="en-US" dirty="0"/>
              <a:t>The translation for a call includes a sequence of actions taken on entry and exit from each procedure. Following actions take place in a calling sequence:</a:t>
            </a:r>
          </a:p>
          <a:p>
            <a:pPr marL="0" indent="0">
              <a:buNone/>
            </a:pPr>
            <a:r>
              <a:rPr lang="en-US" dirty="0"/>
              <a:t>When a procedure call occurs then space is allocated for activation record.</a:t>
            </a:r>
          </a:p>
          <a:p>
            <a:pPr marL="0" indent="0">
              <a:buNone/>
            </a:pPr>
            <a:r>
              <a:rPr lang="en-US" dirty="0"/>
              <a:t>Evaluate the argument of the called procedure.</a:t>
            </a:r>
          </a:p>
          <a:p>
            <a:endParaRPr lang="en-IN" dirty="0"/>
          </a:p>
        </p:txBody>
      </p:sp>
    </p:spTree>
    <p:extLst>
      <p:ext uri="{BB962C8B-B14F-4D97-AF65-F5344CB8AC3E}">
        <p14:creationId xmlns:p14="http://schemas.microsoft.com/office/powerpoint/2010/main" val="17636544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2307E05-54CE-49D0-980B-80A5E51F724A}"/>
              </a:ext>
            </a:extLst>
          </p:cNvPr>
          <p:cNvSpPr>
            <a:spLocks noGrp="1"/>
          </p:cNvSpPr>
          <p:nvPr>
            <p:ph idx="1"/>
          </p:nvPr>
        </p:nvSpPr>
        <p:spPr>
          <a:xfrm>
            <a:off x="3524434" y="932155"/>
            <a:ext cx="7829365" cy="5244808"/>
          </a:xfrm>
        </p:spPr>
        <p:txBody>
          <a:bodyPr/>
          <a:lstStyle/>
          <a:p>
            <a:pPr marL="0" indent="0">
              <a:buNone/>
            </a:pPr>
            <a:r>
              <a:rPr lang="en-US" dirty="0"/>
              <a:t>Establish the environment pointers to enable the called procedure to access data in enclosing blocks.</a:t>
            </a:r>
          </a:p>
          <a:p>
            <a:pPr marL="0" indent="0">
              <a:buNone/>
            </a:pPr>
            <a:r>
              <a:rPr lang="en-US" dirty="0"/>
              <a:t>Save the state of the calling procedure so that it can resume execution after the call.</a:t>
            </a:r>
          </a:p>
          <a:p>
            <a:pPr marL="0" indent="0">
              <a:buNone/>
            </a:pPr>
            <a:r>
              <a:rPr lang="en-US" dirty="0"/>
              <a:t>Also save the return address. It is the address of the location to which the called routine must transfer after it is finished.</a:t>
            </a:r>
          </a:p>
          <a:p>
            <a:pPr marL="0" indent="0">
              <a:buNone/>
            </a:pPr>
            <a:r>
              <a:rPr lang="en-US" dirty="0"/>
              <a:t>Finally generate a jump to the beginning of the code for the called procedure.</a:t>
            </a:r>
          </a:p>
          <a:p>
            <a:endParaRPr lang="en-IN" dirty="0"/>
          </a:p>
        </p:txBody>
      </p:sp>
    </p:spTree>
    <p:extLst>
      <p:ext uri="{BB962C8B-B14F-4D97-AF65-F5344CB8AC3E}">
        <p14:creationId xmlns:p14="http://schemas.microsoft.com/office/powerpoint/2010/main" val="4095090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320D2C-0DCE-460A-8812-ECD8EF014C0E}"/>
              </a:ext>
            </a:extLst>
          </p:cNvPr>
          <p:cNvSpPr>
            <a:spLocks noGrp="1"/>
          </p:cNvSpPr>
          <p:nvPr>
            <p:ph type="title"/>
          </p:nvPr>
        </p:nvSpPr>
        <p:spPr>
          <a:xfrm>
            <a:off x="4776186" y="896645"/>
            <a:ext cx="6577614" cy="794043"/>
          </a:xfrm>
        </p:spPr>
        <p:txBody>
          <a:bodyPr>
            <a:normAutofit fontScale="90000"/>
          </a:bodyPr>
          <a:lstStyle/>
          <a:p>
            <a:r>
              <a:rPr lang="en-IN" b="1" u="sng" dirty="0"/>
              <a:t>Syntax directed translation scheme</a:t>
            </a:r>
            <a:br>
              <a:rPr lang="en-IN" dirty="0"/>
            </a:br>
            <a:endParaRPr lang="en-IN" dirty="0"/>
          </a:p>
        </p:txBody>
      </p:sp>
      <p:sp>
        <p:nvSpPr>
          <p:cNvPr id="3" name="Content Placeholder 2">
            <a:extLst>
              <a:ext uri="{FF2B5EF4-FFF2-40B4-BE49-F238E27FC236}">
                <a16:creationId xmlns:a16="http://schemas.microsoft.com/office/drawing/2014/main" id="{40430992-F456-47E4-8571-8798DC0DC680}"/>
              </a:ext>
            </a:extLst>
          </p:cNvPr>
          <p:cNvSpPr>
            <a:spLocks noGrp="1"/>
          </p:cNvSpPr>
          <p:nvPr>
            <p:ph idx="1"/>
          </p:nvPr>
        </p:nvSpPr>
        <p:spPr>
          <a:xfrm>
            <a:off x="3133816" y="1825625"/>
            <a:ext cx="8219983" cy="4351338"/>
          </a:xfrm>
        </p:spPr>
        <p:txBody>
          <a:bodyPr/>
          <a:lstStyle/>
          <a:p>
            <a:r>
              <a:rPr lang="en-US" dirty="0"/>
              <a:t>The Syntax directed translation scheme is a context -free grammar.</a:t>
            </a:r>
          </a:p>
          <a:p>
            <a:r>
              <a:rPr lang="en-US" dirty="0"/>
              <a:t>The syntax directed translation scheme is used to evaluate the order of semantic rules.</a:t>
            </a:r>
          </a:p>
          <a:p>
            <a:r>
              <a:rPr lang="en-US" dirty="0"/>
              <a:t>In translation scheme, the semantic rules are embedded within the right side of the productions.</a:t>
            </a:r>
          </a:p>
          <a:p>
            <a:r>
              <a:rPr lang="en-US" dirty="0"/>
              <a:t>The position at which an action is to be executed is shown by enclosed between braces. It is written within the right side of the production.</a:t>
            </a:r>
          </a:p>
          <a:p>
            <a:endParaRPr lang="en-IN" dirty="0"/>
          </a:p>
        </p:txBody>
      </p:sp>
    </p:spTree>
    <p:extLst>
      <p:ext uri="{BB962C8B-B14F-4D97-AF65-F5344CB8AC3E}">
        <p14:creationId xmlns:p14="http://schemas.microsoft.com/office/powerpoint/2010/main" val="326172458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203F8A-B74A-4046-950E-09E6BF4BABD0}"/>
              </a:ext>
            </a:extLst>
          </p:cNvPr>
          <p:cNvSpPr>
            <a:spLocks noGrp="1"/>
          </p:cNvSpPr>
          <p:nvPr>
            <p:ph type="title"/>
          </p:nvPr>
        </p:nvSpPr>
        <p:spPr>
          <a:xfrm>
            <a:off x="4705164" y="452761"/>
            <a:ext cx="6648635" cy="1237927"/>
          </a:xfrm>
        </p:spPr>
        <p:txBody>
          <a:bodyPr>
            <a:normAutofit fontScale="90000"/>
          </a:bodyPr>
          <a:lstStyle/>
          <a:p>
            <a:r>
              <a:rPr lang="en-US" sz="2800" dirty="0"/>
              <a:t>Let us consider a grammar for a simple procedure call statement</a:t>
            </a:r>
            <a:br>
              <a:rPr lang="en-US" sz="2800" dirty="0"/>
            </a:br>
            <a:endParaRPr lang="en-IN" sz="2800" dirty="0"/>
          </a:p>
        </p:txBody>
      </p:sp>
      <p:sp>
        <p:nvSpPr>
          <p:cNvPr id="3" name="Content Placeholder 2">
            <a:extLst>
              <a:ext uri="{FF2B5EF4-FFF2-40B4-BE49-F238E27FC236}">
                <a16:creationId xmlns:a16="http://schemas.microsoft.com/office/drawing/2014/main" id="{7A382949-E7A4-475F-8AE9-B85A264CB04F}"/>
              </a:ext>
            </a:extLst>
          </p:cNvPr>
          <p:cNvSpPr>
            <a:spLocks noGrp="1"/>
          </p:cNvSpPr>
          <p:nvPr>
            <p:ph idx="1"/>
          </p:nvPr>
        </p:nvSpPr>
        <p:spPr>
          <a:xfrm>
            <a:off x="4811696" y="1171852"/>
            <a:ext cx="6542103" cy="5005111"/>
          </a:xfrm>
        </p:spPr>
        <p:txBody>
          <a:bodyPr/>
          <a:lstStyle/>
          <a:p>
            <a:pPr marL="0" indent="0">
              <a:buNone/>
            </a:pPr>
            <a:r>
              <a:rPr lang="en-IN" sz="2000" dirty="0"/>
              <a:t>S →    call id(</a:t>
            </a:r>
            <a:r>
              <a:rPr lang="en-IN" sz="2000" dirty="0" err="1"/>
              <a:t>Elist</a:t>
            </a:r>
            <a:r>
              <a:rPr lang="en-IN" sz="2000" dirty="0"/>
              <a:t>)  </a:t>
            </a:r>
          </a:p>
          <a:p>
            <a:pPr marL="0" indent="0">
              <a:buNone/>
            </a:pPr>
            <a:r>
              <a:rPr lang="en-IN" sz="2000" dirty="0" err="1"/>
              <a:t>Elist</a:t>
            </a:r>
            <a:r>
              <a:rPr lang="en-IN" sz="2000" dirty="0"/>
              <a:t> →   </a:t>
            </a:r>
            <a:r>
              <a:rPr lang="en-IN" sz="2000" dirty="0" err="1"/>
              <a:t>Elist</a:t>
            </a:r>
            <a:r>
              <a:rPr lang="en-IN" sz="2000" dirty="0"/>
              <a:t>, E  </a:t>
            </a:r>
          </a:p>
          <a:p>
            <a:pPr marL="0" indent="0">
              <a:buNone/>
            </a:pPr>
            <a:r>
              <a:rPr lang="en-IN" sz="2000" dirty="0" err="1"/>
              <a:t>Elist</a:t>
            </a:r>
            <a:r>
              <a:rPr lang="en-IN" sz="2000" dirty="0"/>
              <a:t> →  E  </a:t>
            </a:r>
          </a:p>
          <a:p>
            <a:pPr marL="0" indent="0">
              <a:buNone/>
            </a:pPr>
            <a:r>
              <a:rPr lang="en-US" sz="2000" dirty="0"/>
              <a:t>A suitable transition scheme for procedure call would be:</a:t>
            </a:r>
          </a:p>
          <a:p>
            <a:pPr marL="0" indent="0">
              <a:buNone/>
            </a:pPr>
            <a:r>
              <a:rPr lang="en-US" sz="2000" dirty="0"/>
              <a:t>Queue is used to store the list of parameters in the procedure call.</a:t>
            </a:r>
          </a:p>
          <a:p>
            <a:br>
              <a:rPr lang="en-US" dirty="0"/>
            </a:br>
            <a:endParaRPr lang="en-US" sz="2000" dirty="0"/>
          </a:p>
          <a:p>
            <a:pPr marL="0" indent="0">
              <a:buNone/>
            </a:pPr>
            <a:endParaRPr lang="en-IN" dirty="0"/>
          </a:p>
        </p:txBody>
      </p:sp>
      <p:graphicFrame>
        <p:nvGraphicFramePr>
          <p:cNvPr id="4" name="Table 3">
            <a:extLst>
              <a:ext uri="{FF2B5EF4-FFF2-40B4-BE49-F238E27FC236}">
                <a16:creationId xmlns:a16="http://schemas.microsoft.com/office/drawing/2014/main" id="{E20D0645-CD35-4F80-BE3E-D372A58A9325}"/>
              </a:ext>
            </a:extLst>
          </p:cNvPr>
          <p:cNvGraphicFramePr>
            <a:graphicFrameLocks noGrp="1"/>
          </p:cNvGraphicFramePr>
          <p:nvPr>
            <p:extLst>
              <p:ext uri="{D42A27DB-BD31-4B8C-83A1-F6EECF244321}">
                <p14:modId xmlns:p14="http://schemas.microsoft.com/office/powerpoint/2010/main" val="2976327708"/>
              </p:ext>
            </p:extLst>
          </p:nvPr>
        </p:nvGraphicFramePr>
        <p:xfrm>
          <a:off x="4882717" y="3566159"/>
          <a:ext cx="6577614" cy="3291840"/>
        </p:xfrm>
        <a:graphic>
          <a:graphicData uri="http://schemas.openxmlformats.org/drawingml/2006/table">
            <a:tbl>
              <a:tblPr/>
              <a:tblGrid>
                <a:gridCol w="3288807">
                  <a:extLst>
                    <a:ext uri="{9D8B030D-6E8A-4147-A177-3AD203B41FA5}">
                      <a16:colId xmlns:a16="http://schemas.microsoft.com/office/drawing/2014/main" val="1320592937"/>
                    </a:ext>
                  </a:extLst>
                </a:gridCol>
                <a:gridCol w="3288807">
                  <a:extLst>
                    <a:ext uri="{9D8B030D-6E8A-4147-A177-3AD203B41FA5}">
                      <a16:colId xmlns:a16="http://schemas.microsoft.com/office/drawing/2014/main" val="490351189"/>
                    </a:ext>
                  </a:extLst>
                </a:gridCol>
              </a:tblGrid>
              <a:tr h="395180">
                <a:tc>
                  <a:txBody>
                    <a:bodyPr/>
                    <a:lstStyle/>
                    <a:p>
                      <a:pPr algn="l" fontAlgn="t"/>
                      <a:r>
                        <a:rPr lang="en-IN">
                          <a:solidFill>
                            <a:srgbClr val="000000"/>
                          </a:solidFill>
                          <a:effectLst/>
                          <a:latin typeface="times new roman" panose="02020603050405020304" pitchFamily="18" charset="0"/>
                        </a:rPr>
                        <a:t>Production Rule</a:t>
                      </a:r>
                    </a:p>
                  </a:txBody>
                  <a:tcPr marT="91440" marB="91440">
                    <a:lnL w="7620" cap="flat" cmpd="sng" algn="ctr">
                      <a:solidFill>
                        <a:srgbClr val="D8991E"/>
                      </a:solidFill>
                      <a:prstDash val="solid"/>
                      <a:round/>
                      <a:headEnd type="none" w="med" len="med"/>
                      <a:tailEnd type="none" w="med" len="med"/>
                    </a:lnL>
                    <a:lnR w="7620" cap="flat" cmpd="sng" algn="ctr">
                      <a:solidFill>
                        <a:srgbClr val="D8991E"/>
                      </a:solidFill>
                      <a:prstDash val="solid"/>
                      <a:round/>
                      <a:headEnd type="none" w="med" len="med"/>
                      <a:tailEnd type="none" w="med" len="med"/>
                    </a:lnR>
                    <a:lnT w="7620" cap="flat" cmpd="sng" algn="ctr">
                      <a:solidFill>
                        <a:srgbClr val="D8991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tc>
                  <a:txBody>
                    <a:bodyPr/>
                    <a:lstStyle/>
                    <a:p>
                      <a:pPr algn="l" fontAlgn="t"/>
                      <a:r>
                        <a:rPr lang="en-IN">
                          <a:solidFill>
                            <a:srgbClr val="000000"/>
                          </a:solidFill>
                          <a:effectLst/>
                          <a:latin typeface="times new roman" panose="02020603050405020304" pitchFamily="18" charset="0"/>
                        </a:rPr>
                        <a:t>Semantic Action</a:t>
                      </a:r>
                    </a:p>
                  </a:txBody>
                  <a:tcPr marT="91440" marB="91440">
                    <a:lnL w="7620" cap="flat" cmpd="sng" algn="ctr">
                      <a:solidFill>
                        <a:srgbClr val="D8991E"/>
                      </a:solidFill>
                      <a:prstDash val="solid"/>
                      <a:round/>
                      <a:headEnd type="none" w="med" len="med"/>
                      <a:tailEnd type="none" w="med" len="med"/>
                    </a:lnL>
                    <a:lnR w="7620" cap="flat" cmpd="sng" algn="ctr">
                      <a:solidFill>
                        <a:srgbClr val="D8991E"/>
                      </a:solidFill>
                      <a:prstDash val="solid"/>
                      <a:round/>
                      <a:headEnd type="none" w="med" len="med"/>
                      <a:tailEnd type="none" w="med" len="med"/>
                    </a:lnR>
                    <a:lnT w="7620" cap="flat" cmpd="sng" algn="ctr">
                      <a:solidFill>
                        <a:srgbClr val="D8991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1908229416"/>
                  </a:ext>
                </a:extLst>
              </a:tr>
              <a:tr h="1053812">
                <a:tc>
                  <a:txBody>
                    <a:bodyPr/>
                    <a:lstStyle/>
                    <a:p>
                      <a:pPr algn="l" fontAlgn="t"/>
                      <a:r>
                        <a:rPr lang="en-IN" dirty="0">
                          <a:solidFill>
                            <a:srgbClr val="000000"/>
                          </a:solidFill>
                          <a:effectLst/>
                          <a:latin typeface="verdana" panose="020B0604030504040204" pitchFamily="34" charset="0"/>
                        </a:rPr>
                        <a:t>S → call id(</a:t>
                      </a:r>
                      <a:r>
                        <a:rPr lang="en-IN" dirty="0" err="1">
                          <a:solidFill>
                            <a:srgbClr val="000000"/>
                          </a:solidFill>
                          <a:effectLst/>
                          <a:latin typeface="verdana" panose="020B0604030504040204" pitchFamily="34" charset="0"/>
                        </a:rPr>
                        <a:t>Elist</a:t>
                      </a:r>
                      <a:r>
                        <a:rPr lang="en-IN" dirty="0">
                          <a:solidFill>
                            <a:srgbClr val="000000"/>
                          </a:solidFill>
                          <a:effectLst/>
                          <a:latin typeface="verdana" panose="020B0604030504040204" pitchFamily="34" charset="0"/>
                        </a:rPr>
                        <a:t>)</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l" fontAlgn="t"/>
                      <a:r>
                        <a:rPr lang="en-US">
                          <a:solidFill>
                            <a:srgbClr val="000000"/>
                          </a:solidFill>
                          <a:effectLst/>
                          <a:latin typeface="verdana" panose="020B0604030504040204" pitchFamily="34" charset="0"/>
                        </a:rPr>
                        <a:t>for each item p on QUEUE do</a:t>
                      </a:r>
                      <a:br>
                        <a:rPr lang="en-US">
                          <a:solidFill>
                            <a:srgbClr val="000000"/>
                          </a:solidFill>
                          <a:effectLst/>
                          <a:latin typeface="verdana" panose="020B0604030504040204" pitchFamily="34" charset="0"/>
                        </a:rPr>
                      </a:br>
                      <a:r>
                        <a:rPr lang="en-US">
                          <a:solidFill>
                            <a:srgbClr val="000000"/>
                          </a:solidFill>
                          <a:effectLst/>
                          <a:latin typeface="verdana" panose="020B0604030504040204" pitchFamily="34" charset="0"/>
                        </a:rPr>
                        <a:t>  GEN (param p)</a:t>
                      </a:r>
                      <a:br>
                        <a:rPr lang="en-US">
                          <a:solidFill>
                            <a:srgbClr val="000000"/>
                          </a:solidFill>
                          <a:effectLst/>
                          <a:latin typeface="verdana" panose="020B0604030504040204" pitchFamily="34" charset="0"/>
                        </a:rPr>
                      </a:br>
                      <a:r>
                        <a:rPr lang="en-US">
                          <a:solidFill>
                            <a:srgbClr val="000000"/>
                          </a:solidFill>
                          <a:effectLst/>
                          <a:latin typeface="verdana" panose="020B0604030504040204" pitchFamily="34" charset="0"/>
                        </a:rPr>
                        <a:t>    GEN (call id.PLACE)</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747434618"/>
                  </a:ext>
                </a:extLst>
              </a:tr>
              <a:tr h="579597">
                <a:tc>
                  <a:txBody>
                    <a:bodyPr/>
                    <a:lstStyle/>
                    <a:p>
                      <a:pPr algn="l" fontAlgn="t"/>
                      <a:r>
                        <a:rPr lang="en-IN" dirty="0" err="1">
                          <a:solidFill>
                            <a:srgbClr val="000000"/>
                          </a:solidFill>
                          <a:effectLst/>
                          <a:latin typeface="verdana" panose="020B0604030504040204" pitchFamily="34" charset="0"/>
                        </a:rPr>
                        <a:t>Elist</a:t>
                      </a:r>
                      <a:r>
                        <a:rPr lang="en-IN" dirty="0">
                          <a:solidFill>
                            <a:srgbClr val="000000"/>
                          </a:solidFill>
                          <a:effectLst/>
                          <a:latin typeface="verdana" panose="020B0604030504040204" pitchFamily="34" charset="0"/>
                        </a:rPr>
                        <a:t> → </a:t>
                      </a:r>
                      <a:r>
                        <a:rPr lang="en-IN" dirty="0" err="1">
                          <a:solidFill>
                            <a:srgbClr val="000000"/>
                          </a:solidFill>
                          <a:effectLst/>
                          <a:latin typeface="verdana" panose="020B0604030504040204" pitchFamily="34" charset="0"/>
                        </a:rPr>
                        <a:t>Elist</a:t>
                      </a:r>
                      <a:r>
                        <a:rPr lang="en-IN" dirty="0">
                          <a:solidFill>
                            <a:srgbClr val="000000"/>
                          </a:solidFill>
                          <a:effectLst/>
                          <a:latin typeface="verdana" panose="020B0604030504040204" pitchFamily="34" charset="0"/>
                        </a:rPr>
                        <a:t>, E</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l" fontAlgn="t"/>
                      <a:r>
                        <a:rPr lang="en-US" dirty="0">
                          <a:solidFill>
                            <a:srgbClr val="000000"/>
                          </a:solidFill>
                          <a:effectLst/>
                          <a:latin typeface="verdana" panose="020B0604030504040204" pitchFamily="34" charset="0"/>
                        </a:rPr>
                        <a:t>append E.PLACE to the end of QUEUE</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832249127"/>
                  </a:ext>
                </a:extLst>
              </a:tr>
              <a:tr h="816704">
                <a:tc>
                  <a:txBody>
                    <a:bodyPr/>
                    <a:lstStyle/>
                    <a:p>
                      <a:pPr algn="l" fontAlgn="t"/>
                      <a:r>
                        <a:rPr lang="en-IN">
                          <a:solidFill>
                            <a:srgbClr val="000000"/>
                          </a:solidFill>
                          <a:effectLst/>
                          <a:latin typeface="verdana" panose="020B0604030504040204" pitchFamily="34" charset="0"/>
                        </a:rPr>
                        <a:t>Elist → E</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l" fontAlgn="t"/>
                      <a:r>
                        <a:rPr lang="en-US" dirty="0">
                          <a:solidFill>
                            <a:srgbClr val="000000"/>
                          </a:solidFill>
                          <a:effectLst/>
                          <a:latin typeface="verdana" panose="020B0604030504040204" pitchFamily="34" charset="0"/>
                        </a:rPr>
                        <a:t>initialize QUEUE to contain only</a:t>
                      </a:r>
                      <a:br>
                        <a:rPr lang="en-US" dirty="0">
                          <a:solidFill>
                            <a:srgbClr val="000000"/>
                          </a:solidFill>
                          <a:effectLst/>
                          <a:latin typeface="verdana" panose="020B0604030504040204" pitchFamily="34" charset="0"/>
                        </a:rPr>
                      </a:br>
                      <a:r>
                        <a:rPr lang="en-US" dirty="0">
                          <a:solidFill>
                            <a:srgbClr val="000000"/>
                          </a:solidFill>
                          <a:effectLst/>
                          <a:latin typeface="verdana" panose="020B0604030504040204" pitchFamily="34" charset="0"/>
                        </a:rPr>
                        <a:t>   E.PLACE</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603758535"/>
                  </a:ext>
                </a:extLst>
              </a:tr>
            </a:tbl>
          </a:graphicData>
        </a:graphic>
      </p:graphicFrame>
    </p:spTree>
    <p:extLst>
      <p:ext uri="{BB962C8B-B14F-4D97-AF65-F5344CB8AC3E}">
        <p14:creationId xmlns:p14="http://schemas.microsoft.com/office/powerpoint/2010/main" val="291858378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4FD991-2C07-4566-9335-62A36EB99922}"/>
              </a:ext>
            </a:extLst>
          </p:cNvPr>
          <p:cNvSpPr>
            <a:spLocks noGrp="1"/>
          </p:cNvSpPr>
          <p:nvPr>
            <p:ph type="title"/>
          </p:nvPr>
        </p:nvSpPr>
        <p:spPr/>
        <p:txBody>
          <a:bodyPr/>
          <a:lstStyle/>
          <a:p>
            <a:pPr algn="ctr"/>
            <a:r>
              <a:rPr lang="en-IN" b="1" u="sng" dirty="0"/>
              <a:t>Declarations</a:t>
            </a:r>
            <a:br>
              <a:rPr lang="en-IN" dirty="0"/>
            </a:br>
            <a:endParaRPr lang="en-IN" dirty="0"/>
          </a:p>
        </p:txBody>
      </p:sp>
      <p:sp>
        <p:nvSpPr>
          <p:cNvPr id="3" name="Content Placeholder 2">
            <a:extLst>
              <a:ext uri="{FF2B5EF4-FFF2-40B4-BE49-F238E27FC236}">
                <a16:creationId xmlns:a16="http://schemas.microsoft.com/office/drawing/2014/main" id="{E7313725-F054-4874-B945-3A9FDCDAFA44}"/>
              </a:ext>
            </a:extLst>
          </p:cNvPr>
          <p:cNvSpPr>
            <a:spLocks noGrp="1"/>
          </p:cNvSpPr>
          <p:nvPr>
            <p:ph idx="1"/>
          </p:nvPr>
        </p:nvSpPr>
        <p:spPr>
          <a:xfrm>
            <a:off x="4074850" y="1825625"/>
            <a:ext cx="7278950" cy="4351338"/>
          </a:xfrm>
        </p:spPr>
        <p:txBody>
          <a:bodyPr>
            <a:normAutofit fontScale="92500" lnSpcReduction="10000"/>
          </a:bodyPr>
          <a:lstStyle/>
          <a:p>
            <a:pPr marL="0" indent="0">
              <a:buNone/>
            </a:pPr>
            <a:r>
              <a:rPr lang="en-US" dirty="0"/>
              <a:t>When we encounter declarations, we need to lay out storage for the declared variables.</a:t>
            </a:r>
          </a:p>
          <a:p>
            <a:pPr marL="0" indent="0">
              <a:buNone/>
            </a:pPr>
            <a:r>
              <a:rPr lang="en-US" dirty="0"/>
              <a:t>For every local name in a procedure, we create a ST(Symbol Table) entry containing:</a:t>
            </a:r>
          </a:p>
          <a:p>
            <a:pPr marL="0" indent="0">
              <a:buNone/>
            </a:pPr>
            <a:r>
              <a:rPr lang="en-US" dirty="0"/>
              <a:t>The type of the name</a:t>
            </a:r>
          </a:p>
          <a:p>
            <a:pPr marL="0" indent="0">
              <a:buNone/>
            </a:pPr>
            <a:r>
              <a:rPr lang="en-US" dirty="0"/>
              <a:t>How much storage the name requires</a:t>
            </a:r>
          </a:p>
          <a:p>
            <a:pPr marL="0" indent="0">
              <a:buNone/>
            </a:pPr>
            <a:r>
              <a:rPr lang="en-US" b="1" dirty="0"/>
              <a:t>The production:</a:t>
            </a:r>
          </a:p>
          <a:p>
            <a:pPr marL="0" indent="0">
              <a:buNone/>
            </a:pPr>
            <a:r>
              <a:rPr lang="en-IN" dirty="0"/>
              <a:t>D →    integer, id  </a:t>
            </a:r>
          </a:p>
          <a:p>
            <a:pPr marL="0" indent="0">
              <a:buNone/>
            </a:pPr>
            <a:r>
              <a:rPr lang="en-IN" dirty="0"/>
              <a:t>D  →   real, id  </a:t>
            </a:r>
          </a:p>
          <a:p>
            <a:pPr marL="0" indent="0">
              <a:buNone/>
            </a:pPr>
            <a:r>
              <a:rPr lang="en-IN" dirty="0"/>
              <a:t>D  →   D1, id  </a:t>
            </a:r>
          </a:p>
          <a:p>
            <a:endParaRPr lang="en-US" dirty="0"/>
          </a:p>
          <a:p>
            <a:endParaRPr lang="en-IN" dirty="0"/>
          </a:p>
        </p:txBody>
      </p:sp>
    </p:spTree>
    <p:extLst>
      <p:ext uri="{BB962C8B-B14F-4D97-AF65-F5344CB8AC3E}">
        <p14:creationId xmlns:p14="http://schemas.microsoft.com/office/powerpoint/2010/main" val="257856899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A2135C-00C6-4A81-9619-D7FB12455D5A}"/>
              </a:ext>
            </a:extLst>
          </p:cNvPr>
          <p:cNvSpPr>
            <a:spLocks noGrp="1"/>
          </p:cNvSpPr>
          <p:nvPr>
            <p:ph type="title"/>
          </p:nvPr>
        </p:nvSpPr>
        <p:spPr>
          <a:xfrm>
            <a:off x="3222594" y="1242874"/>
            <a:ext cx="8131206" cy="447814"/>
          </a:xfrm>
        </p:spPr>
        <p:txBody>
          <a:bodyPr>
            <a:normAutofit fontScale="90000"/>
          </a:bodyPr>
          <a:lstStyle/>
          <a:p>
            <a:br>
              <a:rPr lang="en-US" sz="2800" dirty="0"/>
            </a:br>
            <a:br>
              <a:rPr lang="en-US" sz="2800" dirty="0"/>
            </a:br>
            <a:br>
              <a:rPr lang="en-US" sz="2800" dirty="0"/>
            </a:br>
            <a:br>
              <a:rPr lang="en-US" sz="2800" dirty="0"/>
            </a:br>
            <a:br>
              <a:rPr lang="en-US" sz="2800" dirty="0"/>
            </a:br>
            <a:r>
              <a:rPr lang="en-US" sz="2800" dirty="0"/>
              <a:t>A suitable transition scheme for declarations would be:</a:t>
            </a:r>
            <a:br>
              <a:rPr lang="en-US" sz="2800" dirty="0"/>
            </a:br>
            <a:br>
              <a:rPr lang="en-US" sz="2800" dirty="0"/>
            </a:br>
            <a:br>
              <a:rPr lang="en-US" sz="2800" dirty="0"/>
            </a:br>
            <a:r>
              <a:rPr lang="en-US" sz="2700" b="1" dirty="0"/>
              <a:t>ENTER</a:t>
            </a:r>
            <a:r>
              <a:rPr lang="en-US" sz="2700" dirty="0"/>
              <a:t> is used to make the entry into symbol table and </a:t>
            </a:r>
            <a:r>
              <a:rPr lang="en-US" sz="2700" b="1" dirty="0"/>
              <a:t>ATTR</a:t>
            </a:r>
            <a:r>
              <a:rPr lang="en-US" sz="2700" dirty="0"/>
              <a:t> is used to trace the data type.</a:t>
            </a:r>
            <a:br>
              <a:rPr lang="en-US" sz="2700" dirty="0"/>
            </a:br>
            <a:br>
              <a:rPr lang="en-US" sz="2800" dirty="0"/>
            </a:br>
            <a:br>
              <a:rPr lang="en-US" sz="2800" dirty="0"/>
            </a:br>
            <a:br>
              <a:rPr lang="en-US" sz="2800" dirty="0"/>
            </a:br>
            <a:endParaRPr lang="en-IN" sz="2800" dirty="0"/>
          </a:p>
        </p:txBody>
      </p:sp>
      <p:graphicFrame>
        <p:nvGraphicFramePr>
          <p:cNvPr id="4" name="Content Placeholder 3">
            <a:extLst>
              <a:ext uri="{FF2B5EF4-FFF2-40B4-BE49-F238E27FC236}">
                <a16:creationId xmlns:a16="http://schemas.microsoft.com/office/drawing/2014/main" id="{5B76F8D3-679A-4BF0-93CF-CF17B4BF671F}"/>
              </a:ext>
            </a:extLst>
          </p:cNvPr>
          <p:cNvGraphicFramePr>
            <a:graphicFrameLocks noGrp="1"/>
          </p:cNvGraphicFramePr>
          <p:nvPr>
            <p:ph idx="1"/>
            <p:extLst>
              <p:ext uri="{D42A27DB-BD31-4B8C-83A1-F6EECF244321}">
                <p14:modId xmlns:p14="http://schemas.microsoft.com/office/powerpoint/2010/main" val="4291297076"/>
              </p:ext>
            </p:extLst>
          </p:nvPr>
        </p:nvGraphicFramePr>
        <p:xfrm>
          <a:off x="3364635" y="2805344"/>
          <a:ext cx="7696942" cy="3515558"/>
        </p:xfrm>
        <a:graphic>
          <a:graphicData uri="http://schemas.openxmlformats.org/drawingml/2006/table">
            <a:tbl>
              <a:tblPr/>
              <a:tblGrid>
                <a:gridCol w="3848471">
                  <a:extLst>
                    <a:ext uri="{9D8B030D-6E8A-4147-A177-3AD203B41FA5}">
                      <a16:colId xmlns:a16="http://schemas.microsoft.com/office/drawing/2014/main" val="749181051"/>
                    </a:ext>
                  </a:extLst>
                </a:gridCol>
                <a:gridCol w="3848471">
                  <a:extLst>
                    <a:ext uri="{9D8B030D-6E8A-4147-A177-3AD203B41FA5}">
                      <a16:colId xmlns:a16="http://schemas.microsoft.com/office/drawing/2014/main" val="417066065"/>
                    </a:ext>
                  </a:extLst>
                </a:gridCol>
              </a:tblGrid>
              <a:tr h="651029">
                <a:tc>
                  <a:txBody>
                    <a:bodyPr/>
                    <a:lstStyle/>
                    <a:p>
                      <a:pPr algn="l" fontAlgn="t"/>
                      <a:r>
                        <a:rPr lang="en-IN">
                          <a:solidFill>
                            <a:srgbClr val="000000"/>
                          </a:solidFill>
                          <a:effectLst/>
                          <a:latin typeface="times new roman" panose="02020603050405020304" pitchFamily="18" charset="0"/>
                        </a:rPr>
                        <a:t>roduction rule</a:t>
                      </a:r>
                    </a:p>
                  </a:txBody>
                  <a:tcPr marT="91440" marB="91440">
                    <a:lnL w="7620" cap="flat" cmpd="sng" algn="ctr">
                      <a:solidFill>
                        <a:srgbClr val="08DA31"/>
                      </a:solidFill>
                      <a:prstDash val="solid"/>
                      <a:round/>
                      <a:headEnd type="none" w="med" len="med"/>
                      <a:tailEnd type="none" w="med" len="med"/>
                    </a:lnL>
                    <a:lnR w="7620" cap="flat" cmpd="sng" algn="ctr">
                      <a:solidFill>
                        <a:srgbClr val="08DA31"/>
                      </a:solidFill>
                      <a:prstDash val="solid"/>
                      <a:round/>
                      <a:headEnd type="none" w="med" len="med"/>
                      <a:tailEnd type="none" w="med" len="med"/>
                    </a:lnR>
                    <a:lnT w="7620" cap="flat" cmpd="sng" algn="ctr">
                      <a:solidFill>
                        <a:srgbClr val="08DA31"/>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tc>
                  <a:txBody>
                    <a:bodyPr/>
                    <a:lstStyle/>
                    <a:p>
                      <a:pPr algn="l" fontAlgn="t"/>
                      <a:r>
                        <a:rPr lang="en-IN">
                          <a:solidFill>
                            <a:srgbClr val="000000"/>
                          </a:solidFill>
                          <a:effectLst/>
                          <a:latin typeface="times new roman" panose="02020603050405020304" pitchFamily="18" charset="0"/>
                        </a:rPr>
                        <a:t>Semantic action</a:t>
                      </a:r>
                    </a:p>
                  </a:txBody>
                  <a:tcPr marT="91440" marB="91440">
                    <a:lnL w="7620" cap="flat" cmpd="sng" algn="ctr">
                      <a:solidFill>
                        <a:srgbClr val="08DA31"/>
                      </a:solidFill>
                      <a:prstDash val="solid"/>
                      <a:round/>
                      <a:headEnd type="none" w="med" len="med"/>
                      <a:tailEnd type="none" w="med" len="med"/>
                    </a:lnL>
                    <a:lnR w="7620" cap="flat" cmpd="sng" algn="ctr">
                      <a:solidFill>
                        <a:srgbClr val="08DA31"/>
                      </a:solidFill>
                      <a:prstDash val="solid"/>
                      <a:round/>
                      <a:headEnd type="none" w="med" len="med"/>
                      <a:tailEnd type="none" w="med" len="med"/>
                    </a:lnR>
                    <a:lnT w="7620" cap="flat" cmpd="sng" algn="ctr">
                      <a:solidFill>
                        <a:srgbClr val="08DA31"/>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4270680800"/>
                  </a:ext>
                </a:extLst>
              </a:tr>
              <a:tr h="954843">
                <a:tc>
                  <a:txBody>
                    <a:bodyPr/>
                    <a:lstStyle/>
                    <a:p>
                      <a:pPr algn="l" fontAlgn="t"/>
                      <a:r>
                        <a:rPr lang="en-IN">
                          <a:solidFill>
                            <a:srgbClr val="000000"/>
                          </a:solidFill>
                          <a:effectLst/>
                          <a:latin typeface="verdana" panose="020B0604030504040204" pitchFamily="34" charset="0"/>
                        </a:rPr>
                        <a:t>D → integer, id</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l" fontAlgn="t"/>
                      <a:r>
                        <a:rPr lang="en-IN" dirty="0">
                          <a:solidFill>
                            <a:srgbClr val="000000"/>
                          </a:solidFill>
                          <a:effectLst/>
                          <a:latin typeface="verdana" panose="020B0604030504040204" pitchFamily="34" charset="0"/>
                        </a:rPr>
                        <a:t>ENTER (</a:t>
                      </a:r>
                      <a:r>
                        <a:rPr lang="en-IN" dirty="0" err="1">
                          <a:solidFill>
                            <a:srgbClr val="000000"/>
                          </a:solidFill>
                          <a:effectLst/>
                          <a:latin typeface="verdana" panose="020B0604030504040204" pitchFamily="34" charset="0"/>
                        </a:rPr>
                        <a:t>id.PLACE</a:t>
                      </a:r>
                      <a:r>
                        <a:rPr lang="en-IN" dirty="0">
                          <a:solidFill>
                            <a:srgbClr val="000000"/>
                          </a:solidFill>
                          <a:effectLst/>
                          <a:latin typeface="verdana" panose="020B0604030504040204" pitchFamily="34" charset="0"/>
                        </a:rPr>
                        <a:t>, integer)</a:t>
                      </a:r>
                      <a:br>
                        <a:rPr lang="en-IN" dirty="0">
                          <a:solidFill>
                            <a:srgbClr val="000000"/>
                          </a:solidFill>
                          <a:effectLst/>
                          <a:latin typeface="verdana" panose="020B0604030504040204" pitchFamily="34" charset="0"/>
                        </a:rPr>
                      </a:br>
                      <a:r>
                        <a:rPr lang="en-IN" dirty="0">
                          <a:solidFill>
                            <a:srgbClr val="000000"/>
                          </a:solidFill>
                          <a:effectLst/>
                          <a:latin typeface="verdana" panose="020B0604030504040204" pitchFamily="34" charset="0"/>
                        </a:rPr>
                        <a:t>  D.ATTR = integer</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553870956"/>
                  </a:ext>
                </a:extLst>
              </a:tr>
              <a:tr h="954843">
                <a:tc>
                  <a:txBody>
                    <a:bodyPr/>
                    <a:lstStyle/>
                    <a:p>
                      <a:pPr algn="l" fontAlgn="t"/>
                      <a:r>
                        <a:rPr lang="en-IN">
                          <a:solidFill>
                            <a:srgbClr val="000000"/>
                          </a:solidFill>
                          <a:effectLst/>
                          <a:latin typeface="verdana" panose="020B0604030504040204" pitchFamily="34" charset="0"/>
                        </a:rPr>
                        <a:t>D → real, id</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l" fontAlgn="t"/>
                      <a:r>
                        <a:rPr lang="en-IN">
                          <a:solidFill>
                            <a:srgbClr val="000000"/>
                          </a:solidFill>
                          <a:effectLst/>
                          <a:latin typeface="verdana" panose="020B0604030504040204" pitchFamily="34" charset="0"/>
                        </a:rPr>
                        <a:t>ENTER (id.PLACE, real)</a:t>
                      </a:r>
                      <a:br>
                        <a:rPr lang="en-IN">
                          <a:solidFill>
                            <a:srgbClr val="000000"/>
                          </a:solidFill>
                          <a:effectLst/>
                          <a:latin typeface="verdana" panose="020B0604030504040204" pitchFamily="34" charset="0"/>
                        </a:rPr>
                      </a:br>
                      <a:r>
                        <a:rPr lang="en-IN">
                          <a:solidFill>
                            <a:srgbClr val="000000"/>
                          </a:solidFill>
                          <a:effectLst/>
                          <a:latin typeface="verdana" panose="020B0604030504040204" pitchFamily="34" charset="0"/>
                        </a:rPr>
                        <a:t>  D.ATTR = real</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616854594"/>
                  </a:ext>
                </a:extLst>
              </a:tr>
              <a:tr h="954843">
                <a:tc>
                  <a:txBody>
                    <a:bodyPr/>
                    <a:lstStyle/>
                    <a:p>
                      <a:pPr algn="l" fontAlgn="t"/>
                      <a:r>
                        <a:rPr lang="en-IN" dirty="0">
                          <a:solidFill>
                            <a:srgbClr val="000000"/>
                          </a:solidFill>
                          <a:effectLst/>
                          <a:latin typeface="verdana" panose="020B0604030504040204" pitchFamily="34" charset="0"/>
                        </a:rPr>
                        <a:t>D → D1, id</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l" fontAlgn="t"/>
                      <a:r>
                        <a:rPr lang="en-IN" dirty="0">
                          <a:solidFill>
                            <a:srgbClr val="000000"/>
                          </a:solidFill>
                          <a:effectLst/>
                          <a:latin typeface="verdana" panose="020B0604030504040204" pitchFamily="34" charset="0"/>
                        </a:rPr>
                        <a:t>ENTER (</a:t>
                      </a:r>
                      <a:r>
                        <a:rPr lang="en-IN" dirty="0" err="1">
                          <a:solidFill>
                            <a:srgbClr val="000000"/>
                          </a:solidFill>
                          <a:effectLst/>
                          <a:latin typeface="verdana" panose="020B0604030504040204" pitchFamily="34" charset="0"/>
                        </a:rPr>
                        <a:t>id.PLACE</a:t>
                      </a:r>
                      <a:r>
                        <a:rPr lang="en-IN" dirty="0">
                          <a:solidFill>
                            <a:srgbClr val="000000"/>
                          </a:solidFill>
                          <a:effectLst/>
                          <a:latin typeface="verdana" panose="020B0604030504040204" pitchFamily="34" charset="0"/>
                        </a:rPr>
                        <a:t>, D1.ATTR)</a:t>
                      </a:r>
                      <a:br>
                        <a:rPr lang="en-IN" dirty="0">
                          <a:solidFill>
                            <a:srgbClr val="000000"/>
                          </a:solidFill>
                          <a:effectLst/>
                          <a:latin typeface="verdana" panose="020B0604030504040204" pitchFamily="34" charset="0"/>
                        </a:rPr>
                      </a:br>
                      <a:r>
                        <a:rPr lang="en-IN" dirty="0">
                          <a:solidFill>
                            <a:srgbClr val="000000"/>
                          </a:solidFill>
                          <a:effectLst/>
                          <a:latin typeface="verdana" panose="020B0604030504040204" pitchFamily="34" charset="0"/>
                        </a:rPr>
                        <a:t>  D.ATTR = D1.ATTR</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891254136"/>
                  </a:ext>
                </a:extLst>
              </a:tr>
            </a:tbl>
          </a:graphicData>
        </a:graphic>
      </p:graphicFrame>
    </p:spTree>
    <p:extLst>
      <p:ext uri="{BB962C8B-B14F-4D97-AF65-F5344CB8AC3E}">
        <p14:creationId xmlns:p14="http://schemas.microsoft.com/office/powerpoint/2010/main" val="322622524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A770FE-0149-4B39-9D83-E46882DED9B2}"/>
              </a:ext>
            </a:extLst>
          </p:cNvPr>
          <p:cNvSpPr>
            <a:spLocks noGrp="1"/>
          </p:cNvSpPr>
          <p:nvPr>
            <p:ph type="title"/>
          </p:nvPr>
        </p:nvSpPr>
        <p:spPr>
          <a:xfrm>
            <a:off x="3373514" y="365125"/>
            <a:ext cx="7980285" cy="1325563"/>
          </a:xfrm>
        </p:spPr>
        <p:txBody>
          <a:bodyPr/>
          <a:lstStyle/>
          <a:p>
            <a:pPr algn="ctr"/>
            <a:r>
              <a:rPr lang="en-IN" b="1" u="sng" dirty="0"/>
              <a:t>Case Statements</a:t>
            </a:r>
            <a:br>
              <a:rPr lang="en-IN" dirty="0"/>
            </a:br>
            <a:endParaRPr lang="en-IN" dirty="0"/>
          </a:p>
        </p:txBody>
      </p:sp>
      <p:sp>
        <p:nvSpPr>
          <p:cNvPr id="3" name="Content Placeholder 2">
            <a:extLst>
              <a:ext uri="{FF2B5EF4-FFF2-40B4-BE49-F238E27FC236}">
                <a16:creationId xmlns:a16="http://schemas.microsoft.com/office/drawing/2014/main" id="{B8AEB53E-DBF7-4468-9A95-207C9172CC13}"/>
              </a:ext>
            </a:extLst>
          </p:cNvPr>
          <p:cNvSpPr>
            <a:spLocks noGrp="1"/>
          </p:cNvSpPr>
          <p:nvPr>
            <p:ph idx="1"/>
          </p:nvPr>
        </p:nvSpPr>
        <p:spPr>
          <a:xfrm>
            <a:off x="3844030" y="1825625"/>
            <a:ext cx="7509769" cy="4351338"/>
          </a:xfrm>
        </p:spPr>
        <p:txBody>
          <a:bodyPr>
            <a:normAutofit fontScale="77500" lnSpcReduction="20000"/>
          </a:bodyPr>
          <a:lstStyle/>
          <a:p>
            <a:pPr marL="0" indent="0">
              <a:buNone/>
            </a:pPr>
            <a:r>
              <a:rPr lang="en-US" dirty="0"/>
              <a:t>Switch and case statement is available in a variety of languages. The syntax of case statement is as follows:</a:t>
            </a:r>
          </a:p>
          <a:p>
            <a:pPr marL="0" indent="0">
              <a:buNone/>
            </a:pPr>
            <a:r>
              <a:rPr lang="en-US" b="1" dirty="0"/>
              <a:t>switch</a:t>
            </a:r>
            <a:r>
              <a:rPr lang="en-US" dirty="0"/>
              <a:t> E  </a:t>
            </a:r>
          </a:p>
          <a:p>
            <a:pPr marL="0" indent="0">
              <a:buNone/>
            </a:pPr>
            <a:r>
              <a:rPr lang="en-US" dirty="0"/>
              <a:t>begin   </a:t>
            </a:r>
          </a:p>
          <a:p>
            <a:pPr marL="0" indent="0">
              <a:buNone/>
            </a:pPr>
            <a:r>
              <a:rPr lang="en-US" b="1" dirty="0"/>
              <a:t>case</a:t>
            </a:r>
            <a:r>
              <a:rPr lang="en-US" dirty="0"/>
              <a:t> V1: S1  </a:t>
            </a:r>
          </a:p>
          <a:p>
            <a:pPr marL="0" indent="0">
              <a:buNone/>
            </a:pPr>
            <a:r>
              <a:rPr lang="en-US" b="1" dirty="0"/>
              <a:t>case</a:t>
            </a:r>
            <a:r>
              <a:rPr lang="en-US" dirty="0"/>
              <a:t> V2: S2  </a:t>
            </a:r>
          </a:p>
          <a:p>
            <a:pPr marL="0" indent="0">
              <a:buNone/>
            </a:pPr>
            <a:r>
              <a:rPr lang="en-US" dirty="0"/>
              <a:t>                             .  </a:t>
            </a:r>
          </a:p>
          <a:p>
            <a:pPr marL="0" indent="0">
              <a:buNone/>
            </a:pPr>
            <a:r>
              <a:rPr lang="en-US" dirty="0"/>
              <a:t>                             .  </a:t>
            </a:r>
          </a:p>
          <a:p>
            <a:pPr marL="0" indent="0">
              <a:buNone/>
            </a:pPr>
            <a:r>
              <a:rPr lang="en-US" dirty="0"/>
              <a:t>                             .  </a:t>
            </a:r>
          </a:p>
          <a:p>
            <a:pPr marL="0" indent="0">
              <a:buNone/>
            </a:pPr>
            <a:r>
              <a:rPr lang="en-US" b="1" dirty="0"/>
              <a:t>case</a:t>
            </a:r>
            <a:r>
              <a:rPr lang="en-US" dirty="0"/>
              <a:t> Vn-1: Sn-1  </a:t>
            </a:r>
          </a:p>
          <a:p>
            <a:pPr marL="0" indent="0">
              <a:buNone/>
            </a:pPr>
            <a:r>
              <a:rPr lang="en-US" b="1" dirty="0"/>
              <a:t>default</a:t>
            </a:r>
            <a:r>
              <a:rPr lang="en-US" dirty="0"/>
              <a:t>: Sn  </a:t>
            </a:r>
          </a:p>
          <a:p>
            <a:pPr marL="0" indent="0">
              <a:buNone/>
            </a:pPr>
            <a:r>
              <a:rPr lang="en-US" dirty="0"/>
              <a:t>end  </a:t>
            </a:r>
          </a:p>
          <a:p>
            <a:pPr marL="0" indent="0">
              <a:buNone/>
            </a:pPr>
            <a:endParaRPr lang="en-IN" dirty="0"/>
          </a:p>
        </p:txBody>
      </p:sp>
    </p:spTree>
    <p:extLst>
      <p:ext uri="{BB962C8B-B14F-4D97-AF65-F5344CB8AC3E}">
        <p14:creationId xmlns:p14="http://schemas.microsoft.com/office/powerpoint/2010/main" val="204696461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C0D5D3-C888-43B9-8617-E7A802E49645}"/>
              </a:ext>
            </a:extLst>
          </p:cNvPr>
          <p:cNvSpPr>
            <a:spLocks noGrp="1"/>
          </p:cNvSpPr>
          <p:nvPr>
            <p:ph type="title"/>
          </p:nvPr>
        </p:nvSpPr>
        <p:spPr/>
        <p:txBody>
          <a:bodyPr/>
          <a:lstStyle/>
          <a:p>
            <a:r>
              <a:rPr lang="en-US" dirty="0"/>
              <a:t>                              </a:t>
            </a:r>
            <a:r>
              <a:rPr lang="en-US" sz="2800" dirty="0"/>
              <a:t>The translation scheme for this shown below:</a:t>
            </a:r>
            <a:endParaRPr lang="en-IN" sz="2800" dirty="0"/>
          </a:p>
        </p:txBody>
      </p:sp>
      <p:sp>
        <p:nvSpPr>
          <p:cNvPr id="3" name="Content Placeholder 2">
            <a:extLst>
              <a:ext uri="{FF2B5EF4-FFF2-40B4-BE49-F238E27FC236}">
                <a16:creationId xmlns:a16="http://schemas.microsoft.com/office/drawing/2014/main" id="{45BFAD7C-7ADD-4A92-B737-6D7E078943AA}"/>
              </a:ext>
            </a:extLst>
          </p:cNvPr>
          <p:cNvSpPr>
            <a:spLocks noGrp="1"/>
          </p:cNvSpPr>
          <p:nvPr>
            <p:ph idx="1"/>
          </p:nvPr>
        </p:nvSpPr>
        <p:spPr>
          <a:xfrm>
            <a:off x="4669654" y="1825625"/>
            <a:ext cx="6684146" cy="4351338"/>
          </a:xfrm>
        </p:spPr>
        <p:txBody>
          <a:bodyPr>
            <a:normAutofit fontScale="77500" lnSpcReduction="20000"/>
          </a:bodyPr>
          <a:lstStyle/>
          <a:p>
            <a:pPr marL="0" indent="0">
              <a:buNone/>
            </a:pPr>
            <a:r>
              <a:rPr lang="en-US" dirty="0"/>
              <a:t>   Code to evaluate E into T</a:t>
            </a:r>
          </a:p>
          <a:p>
            <a:pPr marL="0" indent="0">
              <a:buNone/>
            </a:pPr>
            <a:r>
              <a:rPr lang="en-US" b="1" dirty="0"/>
              <a:t>   </a:t>
            </a:r>
            <a:r>
              <a:rPr lang="en-US" b="1" dirty="0" err="1"/>
              <a:t>goto</a:t>
            </a:r>
            <a:r>
              <a:rPr lang="en-US" dirty="0"/>
              <a:t> TEST  </a:t>
            </a:r>
          </a:p>
          <a:p>
            <a:pPr marL="0" indent="0">
              <a:buNone/>
            </a:pPr>
            <a:r>
              <a:rPr lang="en-US" dirty="0"/>
              <a:t>                L1:         code </a:t>
            </a:r>
            <a:r>
              <a:rPr lang="en-US" b="1" dirty="0"/>
              <a:t>for</a:t>
            </a:r>
            <a:r>
              <a:rPr lang="en-US" dirty="0"/>
              <a:t> S1  </a:t>
            </a:r>
          </a:p>
          <a:p>
            <a:pPr marL="0" indent="0">
              <a:buNone/>
            </a:pPr>
            <a:r>
              <a:rPr lang="en-US" dirty="0"/>
              <a:t>                              </a:t>
            </a:r>
            <a:r>
              <a:rPr lang="en-US" b="1" dirty="0" err="1"/>
              <a:t>goto</a:t>
            </a:r>
            <a:r>
              <a:rPr lang="en-US" dirty="0"/>
              <a:t> NEXT  </a:t>
            </a:r>
          </a:p>
          <a:p>
            <a:pPr marL="0" indent="0">
              <a:buNone/>
            </a:pPr>
            <a:r>
              <a:rPr lang="en-US" dirty="0"/>
              <a:t>                L2:         code </a:t>
            </a:r>
            <a:r>
              <a:rPr lang="en-US" b="1" dirty="0"/>
              <a:t>for</a:t>
            </a:r>
            <a:r>
              <a:rPr lang="en-US" dirty="0"/>
              <a:t> S2  </a:t>
            </a:r>
          </a:p>
          <a:p>
            <a:pPr marL="0" indent="0">
              <a:buNone/>
            </a:pPr>
            <a:r>
              <a:rPr lang="en-US" dirty="0"/>
              <a:t>                              </a:t>
            </a:r>
            <a:r>
              <a:rPr lang="en-US" b="1" dirty="0" err="1"/>
              <a:t>goto</a:t>
            </a:r>
            <a:r>
              <a:rPr lang="en-US" dirty="0"/>
              <a:t> NEXT  </a:t>
            </a:r>
          </a:p>
          <a:p>
            <a:pPr marL="0" indent="0">
              <a:buNone/>
            </a:pPr>
            <a:r>
              <a:rPr lang="en-US" dirty="0"/>
              <a:t>                              .  </a:t>
            </a:r>
          </a:p>
          <a:p>
            <a:pPr marL="0" indent="0">
              <a:buNone/>
            </a:pPr>
            <a:r>
              <a:rPr lang="en-US" dirty="0"/>
              <a:t>                              .  </a:t>
            </a:r>
          </a:p>
          <a:p>
            <a:pPr marL="0" indent="0">
              <a:buNone/>
            </a:pPr>
            <a:r>
              <a:rPr lang="en-US" dirty="0"/>
              <a:t>                              .  </a:t>
            </a:r>
          </a:p>
          <a:p>
            <a:pPr marL="0" indent="0">
              <a:buNone/>
            </a:pPr>
            <a:r>
              <a:rPr lang="en-US" dirty="0"/>
              <a:t>                Ln-1:      code </a:t>
            </a:r>
            <a:r>
              <a:rPr lang="en-US" b="1" dirty="0"/>
              <a:t>for</a:t>
            </a:r>
            <a:r>
              <a:rPr lang="en-US" dirty="0"/>
              <a:t> Sn-1  </a:t>
            </a:r>
          </a:p>
          <a:p>
            <a:pPr marL="0" indent="0">
              <a:buNone/>
            </a:pPr>
            <a:r>
              <a:rPr lang="en-US" dirty="0"/>
              <a:t>                              </a:t>
            </a:r>
            <a:r>
              <a:rPr lang="en-US" b="1" dirty="0" err="1"/>
              <a:t>goto</a:t>
            </a:r>
            <a:r>
              <a:rPr lang="en-US" dirty="0"/>
              <a:t> NEXT  </a:t>
            </a:r>
          </a:p>
          <a:p>
            <a:pPr marL="0" indent="0">
              <a:buNone/>
            </a:pPr>
            <a:r>
              <a:rPr lang="en-US" dirty="0"/>
              <a:t>                Ln:         code </a:t>
            </a:r>
            <a:r>
              <a:rPr lang="en-US" b="1" dirty="0"/>
              <a:t>for</a:t>
            </a:r>
            <a:r>
              <a:rPr lang="en-US" dirty="0"/>
              <a:t> Sn  </a:t>
            </a:r>
          </a:p>
          <a:p>
            <a:pPr marL="0" indent="0">
              <a:buNone/>
            </a:pPr>
            <a:endParaRPr lang="en-US" dirty="0"/>
          </a:p>
          <a:p>
            <a:pPr marL="0" indent="0">
              <a:buNone/>
            </a:pPr>
            <a:endParaRPr lang="en-US" dirty="0"/>
          </a:p>
          <a:p>
            <a:endParaRPr lang="en-IN" dirty="0"/>
          </a:p>
        </p:txBody>
      </p:sp>
    </p:spTree>
    <p:extLst>
      <p:ext uri="{BB962C8B-B14F-4D97-AF65-F5344CB8AC3E}">
        <p14:creationId xmlns:p14="http://schemas.microsoft.com/office/powerpoint/2010/main" val="19390834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8DFADD9-70D8-438D-A048-9956EEBE86B3}"/>
              </a:ext>
            </a:extLst>
          </p:cNvPr>
          <p:cNvSpPr>
            <a:spLocks noGrp="1"/>
          </p:cNvSpPr>
          <p:nvPr>
            <p:ph idx="1"/>
          </p:nvPr>
        </p:nvSpPr>
        <p:spPr>
          <a:xfrm>
            <a:off x="4864963" y="1162975"/>
            <a:ext cx="6488836" cy="5013988"/>
          </a:xfrm>
        </p:spPr>
        <p:txBody>
          <a:bodyPr>
            <a:normAutofit/>
          </a:bodyPr>
          <a:lstStyle/>
          <a:p>
            <a:pPr marL="0" indent="0">
              <a:buNone/>
            </a:pPr>
            <a:r>
              <a:rPr lang="en-US" b="1" dirty="0" err="1"/>
              <a:t>goto</a:t>
            </a:r>
            <a:r>
              <a:rPr lang="en-US" dirty="0"/>
              <a:t> NEXT  </a:t>
            </a:r>
          </a:p>
          <a:p>
            <a:pPr marL="0" indent="0">
              <a:buNone/>
            </a:pPr>
            <a:r>
              <a:rPr lang="en-US" dirty="0"/>
              <a:t>                TEST:      </a:t>
            </a:r>
            <a:r>
              <a:rPr lang="en-US" b="1" dirty="0"/>
              <a:t>if</a:t>
            </a:r>
            <a:r>
              <a:rPr lang="en-US" dirty="0"/>
              <a:t> T = V1 </a:t>
            </a:r>
            <a:r>
              <a:rPr lang="en-US" b="1" dirty="0" err="1"/>
              <a:t>goto</a:t>
            </a:r>
            <a:r>
              <a:rPr lang="en-US" dirty="0"/>
              <a:t> L1       </a:t>
            </a:r>
          </a:p>
          <a:p>
            <a:pPr marL="0" indent="0">
              <a:buNone/>
            </a:pPr>
            <a:r>
              <a:rPr lang="en-US" dirty="0"/>
              <a:t>                               </a:t>
            </a:r>
            <a:r>
              <a:rPr lang="en-US" b="1" dirty="0"/>
              <a:t>if</a:t>
            </a:r>
            <a:r>
              <a:rPr lang="en-US" dirty="0"/>
              <a:t> T = V2goto L2  </a:t>
            </a:r>
          </a:p>
          <a:p>
            <a:pPr marL="0" indent="0">
              <a:buNone/>
            </a:pPr>
            <a:r>
              <a:rPr lang="en-US" dirty="0"/>
              <a:t>                               .  </a:t>
            </a:r>
          </a:p>
          <a:p>
            <a:pPr marL="0" indent="0">
              <a:buNone/>
            </a:pPr>
            <a:r>
              <a:rPr lang="en-US" dirty="0"/>
              <a:t>                               .  </a:t>
            </a:r>
          </a:p>
          <a:p>
            <a:pPr marL="0" indent="0">
              <a:buNone/>
            </a:pPr>
            <a:r>
              <a:rPr lang="en-US" dirty="0"/>
              <a:t>                               .  </a:t>
            </a:r>
          </a:p>
          <a:p>
            <a:pPr marL="0" indent="0">
              <a:buNone/>
            </a:pPr>
            <a:r>
              <a:rPr lang="en-US" dirty="0"/>
              <a:t>                               </a:t>
            </a:r>
            <a:r>
              <a:rPr lang="en-US" b="1" dirty="0"/>
              <a:t>if</a:t>
            </a:r>
            <a:r>
              <a:rPr lang="en-US" dirty="0"/>
              <a:t> T = Vn-1 </a:t>
            </a:r>
            <a:r>
              <a:rPr lang="en-US" b="1" dirty="0" err="1"/>
              <a:t>goto</a:t>
            </a:r>
            <a:r>
              <a:rPr lang="en-US" dirty="0"/>
              <a:t> Ln-1  </a:t>
            </a:r>
          </a:p>
          <a:p>
            <a:pPr marL="0" indent="0">
              <a:buNone/>
            </a:pPr>
            <a:r>
              <a:rPr lang="en-US" dirty="0"/>
              <a:t>                               </a:t>
            </a:r>
            <a:r>
              <a:rPr lang="en-US" b="1" dirty="0" err="1"/>
              <a:t>goto</a:t>
            </a:r>
            <a:r>
              <a:rPr lang="en-US" dirty="0"/>
              <a:t>   </a:t>
            </a:r>
          </a:p>
          <a:p>
            <a:pPr marL="0" indent="0">
              <a:buNone/>
            </a:pPr>
            <a:r>
              <a:rPr lang="en-US" dirty="0"/>
              <a:t>NEXT:  </a:t>
            </a:r>
          </a:p>
          <a:p>
            <a:endParaRPr lang="en-IN" dirty="0"/>
          </a:p>
        </p:txBody>
      </p:sp>
    </p:spTree>
    <p:extLst>
      <p:ext uri="{BB962C8B-B14F-4D97-AF65-F5344CB8AC3E}">
        <p14:creationId xmlns:p14="http://schemas.microsoft.com/office/powerpoint/2010/main" val="343883240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3C04280-785E-44AF-B341-2557D804C356}"/>
              </a:ext>
            </a:extLst>
          </p:cNvPr>
          <p:cNvSpPr>
            <a:spLocks noGrp="1"/>
          </p:cNvSpPr>
          <p:nvPr>
            <p:ph idx="1"/>
          </p:nvPr>
        </p:nvSpPr>
        <p:spPr>
          <a:xfrm>
            <a:off x="4403324" y="1825625"/>
            <a:ext cx="6950476" cy="4351338"/>
          </a:xfrm>
        </p:spPr>
        <p:txBody>
          <a:bodyPr/>
          <a:lstStyle/>
          <a:p>
            <a:pPr marL="0" indent="0">
              <a:buNone/>
            </a:pPr>
            <a:r>
              <a:rPr lang="en-US" dirty="0"/>
              <a:t>When switch keyword is seen then a new temporary T and two new labels test and next are generated.</a:t>
            </a:r>
          </a:p>
          <a:p>
            <a:pPr marL="0" indent="0">
              <a:buNone/>
            </a:pPr>
            <a:endParaRPr lang="en-US" dirty="0"/>
          </a:p>
          <a:p>
            <a:pPr marL="0" indent="0">
              <a:buNone/>
            </a:pPr>
            <a:r>
              <a:rPr lang="en-US" dirty="0"/>
              <a:t>When the case keyword occurs then for each case keyword, a new label Li is created and entered into the symbol table. The value of Vi of each case constant and a pointer to this symbol-table entry are placed on a stack.</a:t>
            </a:r>
          </a:p>
          <a:p>
            <a:endParaRPr lang="en-IN" dirty="0"/>
          </a:p>
        </p:txBody>
      </p:sp>
    </p:spTree>
    <p:extLst>
      <p:ext uri="{BB962C8B-B14F-4D97-AF65-F5344CB8AC3E}">
        <p14:creationId xmlns:p14="http://schemas.microsoft.com/office/powerpoint/2010/main" val="21390721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8F587F-E6C5-47ED-8BF1-83F9CCF08F8B}"/>
              </a:ext>
            </a:extLst>
          </p:cNvPr>
          <p:cNvSpPr>
            <a:spLocks noGrp="1"/>
          </p:cNvSpPr>
          <p:nvPr>
            <p:ph type="title"/>
          </p:nvPr>
        </p:nvSpPr>
        <p:spPr>
          <a:xfrm>
            <a:off x="5788240" y="365125"/>
            <a:ext cx="5565559" cy="1325563"/>
          </a:xfrm>
        </p:spPr>
        <p:txBody>
          <a:bodyPr/>
          <a:lstStyle/>
          <a:p>
            <a:r>
              <a:rPr lang="en-IN" b="1" u="sng" dirty="0"/>
              <a:t>Example</a:t>
            </a:r>
            <a:br>
              <a:rPr lang="en-IN" dirty="0"/>
            </a:br>
            <a:endParaRPr lang="en-IN" dirty="0"/>
          </a:p>
        </p:txBody>
      </p:sp>
      <p:graphicFrame>
        <p:nvGraphicFramePr>
          <p:cNvPr id="4" name="Content Placeholder 3">
            <a:extLst>
              <a:ext uri="{FF2B5EF4-FFF2-40B4-BE49-F238E27FC236}">
                <a16:creationId xmlns:a16="http://schemas.microsoft.com/office/drawing/2014/main" id="{8B04C833-D93C-4E5F-91E1-92B86164FFF5}"/>
              </a:ext>
            </a:extLst>
          </p:cNvPr>
          <p:cNvGraphicFramePr>
            <a:graphicFrameLocks noGrp="1"/>
          </p:cNvGraphicFramePr>
          <p:nvPr>
            <p:ph idx="1"/>
            <p:extLst>
              <p:ext uri="{D42A27DB-BD31-4B8C-83A1-F6EECF244321}">
                <p14:modId xmlns:p14="http://schemas.microsoft.com/office/powerpoint/2010/main" val="2313402868"/>
              </p:ext>
            </p:extLst>
          </p:nvPr>
        </p:nvGraphicFramePr>
        <p:xfrm>
          <a:off x="3790765" y="1455937"/>
          <a:ext cx="7732451" cy="4829456"/>
        </p:xfrm>
        <a:graphic>
          <a:graphicData uri="http://schemas.openxmlformats.org/drawingml/2006/table">
            <a:tbl>
              <a:tblPr/>
              <a:tblGrid>
                <a:gridCol w="3870664">
                  <a:extLst>
                    <a:ext uri="{9D8B030D-6E8A-4147-A177-3AD203B41FA5}">
                      <a16:colId xmlns:a16="http://schemas.microsoft.com/office/drawing/2014/main" val="435271453"/>
                    </a:ext>
                  </a:extLst>
                </a:gridCol>
                <a:gridCol w="3861787">
                  <a:extLst>
                    <a:ext uri="{9D8B030D-6E8A-4147-A177-3AD203B41FA5}">
                      <a16:colId xmlns:a16="http://schemas.microsoft.com/office/drawing/2014/main" val="2599970671"/>
                    </a:ext>
                  </a:extLst>
                </a:gridCol>
              </a:tblGrid>
              <a:tr h="710214">
                <a:tc>
                  <a:txBody>
                    <a:bodyPr/>
                    <a:lstStyle/>
                    <a:p>
                      <a:pPr algn="l" fontAlgn="t"/>
                      <a:r>
                        <a:rPr lang="en-IN">
                          <a:solidFill>
                            <a:srgbClr val="000000"/>
                          </a:solidFill>
                          <a:effectLst/>
                          <a:latin typeface="times new roman" panose="02020603050405020304" pitchFamily="18" charset="0"/>
                        </a:rPr>
                        <a:t>Production</a:t>
                      </a:r>
                    </a:p>
                  </a:txBody>
                  <a:tcPr marT="91440" marB="91440">
                    <a:lnL w="7620" cap="flat" cmpd="sng" algn="ctr">
                      <a:solidFill>
                        <a:srgbClr val="185317"/>
                      </a:solidFill>
                      <a:prstDash val="solid"/>
                      <a:round/>
                      <a:headEnd type="none" w="med" len="med"/>
                      <a:tailEnd type="none" w="med" len="med"/>
                    </a:lnL>
                    <a:lnR w="7620" cap="flat" cmpd="sng" algn="ctr">
                      <a:solidFill>
                        <a:srgbClr val="185317"/>
                      </a:solidFill>
                      <a:prstDash val="solid"/>
                      <a:round/>
                      <a:headEnd type="none" w="med" len="med"/>
                      <a:tailEnd type="none" w="med" len="med"/>
                    </a:lnR>
                    <a:lnT w="7620" cap="flat" cmpd="sng" algn="ctr">
                      <a:solidFill>
                        <a:srgbClr val="185317"/>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tc>
                  <a:txBody>
                    <a:bodyPr/>
                    <a:lstStyle/>
                    <a:p>
                      <a:pPr algn="l" fontAlgn="t"/>
                      <a:r>
                        <a:rPr lang="en-IN">
                          <a:solidFill>
                            <a:srgbClr val="000000"/>
                          </a:solidFill>
                          <a:effectLst/>
                          <a:latin typeface="times new roman" panose="02020603050405020304" pitchFamily="18" charset="0"/>
                        </a:rPr>
                        <a:t>Semantic Rules</a:t>
                      </a:r>
                    </a:p>
                  </a:txBody>
                  <a:tcPr marT="91440" marB="91440">
                    <a:lnL w="7620" cap="flat" cmpd="sng" algn="ctr">
                      <a:solidFill>
                        <a:srgbClr val="185317"/>
                      </a:solidFill>
                      <a:prstDash val="solid"/>
                      <a:round/>
                      <a:headEnd type="none" w="med" len="med"/>
                      <a:tailEnd type="none" w="med" len="med"/>
                    </a:lnL>
                    <a:lnR w="7620" cap="flat" cmpd="sng" algn="ctr">
                      <a:solidFill>
                        <a:srgbClr val="185317"/>
                      </a:solidFill>
                      <a:prstDash val="solid"/>
                      <a:round/>
                      <a:headEnd type="none" w="med" len="med"/>
                      <a:tailEnd type="none" w="med" len="med"/>
                    </a:lnR>
                    <a:lnT w="7620" cap="flat" cmpd="sng" algn="ctr">
                      <a:solidFill>
                        <a:srgbClr val="185317"/>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2682044235"/>
                  </a:ext>
                </a:extLst>
              </a:tr>
              <a:tr h="615519">
                <a:tc>
                  <a:txBody>
                    <a:bodyPr/>
                    <a:lstStyle/>
                    <a:p>
                      <a:pPr algn="l" fontAlgn="t"/>
                      <a:r>
                        <a:rPr lang="en-IN">
                          <a:solidFill>
                            <a:srgbClr val="000000"/>
                          </a:solidFill>
                          <a:effectLst/>
                          <a:latin typeface="verdana" panose="020B0604030504040204" pitchFamily="34" charset="0"/>
                        </a:rPr>
                        <a:t>S → E $</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l" fontAlgn="t"/>
                      <a:r>
                        <a:rPr lang="en-IN">
                          <a:solidFill>
                            <a:srgbClr val="000000"/>
                          </a:solidFill>
                          <a:effectLst/>
                          <a:latin typeface="verdana" panose="020B0604030504040204" pitchFamily="34" charset="0"/>
                        </a:rPr>
                        <a:t>{ printE.VAL }</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715427066"/>
                  </a:ext>
                </a:extLst>
              </a:tr>
              <a:tr h="615519">
                <a:tc>
                  <a:txBody>
                    <a:bodyPr/>
                    <a:lstStyle/>
                    <a:p>
                      <a:pPr algn="l" fontAlgn="t"/>
                      <a:r>
                        <a:rPr lang="en-IN">
                          <a:solidFill>
                            <a:srgbClr val="000000"/>
                          </a:solidFill>
                          <a:effectLst/>
                          <a:latin typeface="verdana" panose="020B0604030504040204" pitchFamily="34" charset="0"/>
                        </a:rPr>
                        <a:t>E → E + E</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l" fontAlgn="t"/>
                      <a:r>
                        <a:rPr lang="en-IN">
                          <a:solidFill>
                            <a:srgbClr val="000000"/>
                          </a:solidFill>
                          <a:effectLst/>
                          <a:latin typeface="verdana" panose="020B0604030504040204" pitchFamily="34" charset="0"/>
                        </a:rPr>
                        <a:t>{E.VAL := E.VAL + E.VAL }</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181084517"/>
                  </a:ext>
                </a:extLst>
              </a:tr>
              <a:tr h="615519">
                <a:tc>
                  <a:txBody>
                    <a:bodyPr/>
                    <a:lstStyle/>
                    <a:p>
                      <a:pPr algn="l" fontAlgn="t"/>
                      <a:r>
                        <a:rPr lang="en-IN">
                          <a:solidFill>
                            <a:srgbClr val="000000"/>
                          </a:solidFill>
                          <a:effectLst/>
                          <a:latin typeface="verdana" panose="020B0604030504040204" pitchFamily="34" charset="0"/>
                        </a:rPr>
                        <a:t>E → E * E</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l" fontAlgn="t"/>
                      <a:r>
                        <a:rPr lang="en-IN">
                          <a:solidFill>
                            <a:srgbClr val="000000"/>
                          </a:solidFill>
                          <a:effectLst/>
                          <a:latin typeface="verdana" panose="020B0604030504040204" pitchFamily="34" charset="0"/>
                        </a:rPr>
                        <a:t>{E.VAL := E.VAL * E.VAL }</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315360362"/>
                  </a:ext>
                </a:extLst>
              </a:tr>
              <a:tr h="615519">
                <a:tc>
                  <a:txBody>
                    <a:bodyPr/>
                    <a:lstStyle/>
                    <a:p>
                      <a:pPr algn="l" fontAlgn="t"/>
                      <a:r>
                        <a:rPr lang="en-IN">
                          <a:solidFill>
                            <a:srgbClr val="000000"/>
                          </a:solidFill>
                          <a:effectLst/>
                          <a:latin typeface="verdana" panose="020B0604030504040204" pitchFamily="34" charset="0"/>
                        </a:rPr>
                        <a:t>E → (E)</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l" fontAlgn="t"/>
                      <a:r>
                        <a:rPr lang="en-IN">
                          <a:solidFill>
                            <a:srgbClr val="000000"/>
                          </a:solidFill>
                          <a:effectLst/>
                          <a:latin typeface="verdana" panose="020B0604030504040204" pitchFamily="34" charset="0"/>
                        </a:rPr>
                        <a:t>{E.VAL := E.VAL }</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738769598"/>
                  </a:ext>
                </a:extLst>
              </a:tr>
              <a:tr h="615519">
                <a:tc>
                  <a:txBody>
                    <a:bodyPr/>
                    <a:lstStyle/>
                    <a:p>
                      <a:pPr algn="l" fontAlgn="t"/>
                      <a:r>
                        <a:rPr lang="en-IN">
                          <a:solidFill>
                            <a:srgbClr val="000000"/>
                          </a:solidFill>
                          <a:effectLst/>
                          <a:latin typeface="verdana" panose="020B0604030504040204" pitchFamily="34" charset="0"/>
                        </a:rPr>
                        <a:t>E → I</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l" fontAlgn="t"/>
                      <a:r>
                        <a:rPr lang="en-IN">
                          <a:solidFill>
                            <a:srgbClr val="000000"/>
                          </a:solidFill>
                          <a:effectLst/>
                          <a:latin typeface="verdana" panose="020B0604030504040204" pitchFamily="34" charset="0"/>
                        </a:rPr>
                        <a:t>{E.VAL := I.VAL }</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86364085"/>
                  </a:ext>
                </a:extLst>
              </a:tr>
              <a:tr h="1041647">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IN" dirty="0">
                          <a:solidFill>
                            <a:srgbClr val="000000"/>
                          </a:solidFill>
                          <a:effectLst/>
                          <a:latin typeface="verdana" panose="020B0604030504040204" pitchFamily="34" charset="0"/>
                        </a:rPr>
                        <a:t>I → digit</a:t>
                      </a:r>
                    </a:p>
                    <a:p>
                      <a:pPr algn="l" fontAlgn="t"/>
                      <a:endParaRPr lang="en-IN" dirty="0">
                        <a:solidFill>
                          <a:srgbClr val="000000"/>
                        </a:solidFill>
                        <a:effectLst/>
                        <a:latin typeface="verdana" panose="020B0604030504040204" pitchFamily="34" charset="0"/>
                      </a:endParaRP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IN" dirty="0">
                          <a:solidFill>
                            <a:srgbClr val="000000"/>
                          </a:solidFill>
                          <a:effectLst/>
                          <a:latin typeface="verdana" panose="020B0604030504040204" pitchFamily="34" charset="0"/>
                        </a:rPr>
                        <a:t>{ I.VAL:= LEXVAL}</a:t>
                      </a:r>
                    </a:p>
                    <a:p>
                      <a:pPr algn="l" fontAlgn="t"/>
                      <a:endParaRPr lang="en-IN" dirty="0">
                        <a:solidFill>
                          <a:srgbClr val="000000"/>
                        </a:solidFill>
                        <a:effectLst/>
                        <a:latin typeface="verdana" panose="020B0604030504040204" pitchFamily="34" charset="0"/>
                      </a:endParaRP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861109423"/>
                  </a:ext>
                </a:extLst>
              </a:tr>
            </a:tbl>
          </a:graphicData>
        </a:graphic>
      </p:graphicFrame>
    </p:spTree>
    <p:extLst>
      <p:ext uri="{BB962C8B-B14F-4D97-AF65-F5344CB8AC3E}">
        <p14:creationId xmlns:p14="http://schemas.microsoft.com/office/powerpoint/2010/main" val="28564505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43E501-6510-4C95-8A7D-DEA6D370EC1A}"/>
              </a:ext>
            </a:extLst>
          </p:cNvPr>
          <p:cNvSpPr>
            <a:spLocks noGrp="1"/>
          </p:cNvSpPr>
          <p:nvPr>
            <p:ph type="title"/>
          </p:nvPr>
        </p:nvSpPr>
        <p:spPr>
          <a:xfrm>
            <a:off x="3728620" y="681037"/>
            <a:ext cx="7625179" cy="2195328"/>
          </a:xfrm>
        </p:spPr>
        <p:txBody>
          <a:bodyPr>
            <a:normAutofit/>
          </a:bodyPr>
          <a:lstStyle/>
          <a:p>
            <a:pPr algn="ctr"/>
            <a:r>
              <a:rPr lang="en-US" b="1" u="sng" dirty="0"/>
              <a:t>Implementation of Syntax directed translation</a:t>
            </a:r>
            <a:br>
              <a:rPr lang="en-US" dirty="0"/>
            </a:br>
            <a:endParaRPr lang="en-IN" dirty="0"/>
          </a:p>
        </p:txBody>
      </p:sp>
      <p:sp>
        <p:nvSpPr>
          <p:cNvPr id="3" name="Content Placeholder 2">
            <a:extLst>
              <a:ext uri="{FF2B5EF4-FFF2-40B4-BE49-F238E27FC236}">
                <a16:creationId xmlns:a16="http://schemas.microsoft.com/office/drawing/2014/main" id="{D894B31A-098D-4D9F-9B8D-AE9F487DB02E}"/>
              </a:ext>
            </a:extLst>
          </p:cNvPr>
          <p:cNvSpPr>
            <a:spLocks noGrp="1"/>
          </p:cNvSpPr>
          <p:nvPr>
            <p:ph idx="1"/>
          </p:nvPr>
        </p:nvSpPr>
        <p:spPr>
          <a:xfrm>
            <a:off x="4012706" y="2956263"/>
            <a:ext cx="7341093" cy="3220699"/>
          </a:xfrm>
        </p:spPr>
        <p:txBody>
          <a:bodyPr/>
          <a:lstStyle/>
          <a:p>
            <a:r>
              <a:rPr lang="en-US" dirty="0"/>
              <a:t>Syntax direct translation is implemented by constructing a parse tree and performing the actions in a left to right depth first order.</a:t>
            </a:r>
          </a:p>
          <a:p>
            <a:r>
              <a:rPr lang="en-US" dirty="0"/>
              <a:t>SDT is implementing by parse the input and produce a parse tree as a result.</a:t>
            </a:r>
          </a:p>
          <a:p>
            <a:endParaRPr lang="en-IN" dirty="0"/>
          </a:p>
        </p:txBody>
      </p:sp>
    </p:spTree>
    <p:extLst>
      <p:ext uri="{BB962C8B-B14F-4D97-AF65-F5344CB8AC3E}">
        <p14:creationId xmlns:p14="http://schemas.microsoft.com/office/powerpoint/2010/main" val="1116564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2E0DFC-89CC-46F1-BE26-83F2866DB52E}"/>
              </a:ext>
            </a:extLst>
          </p:cNvPr>
          <p:cNvSpPr>
            <a:spLocks noGrp="1"/>
          </p:cNvSpPr>
          <p:nvPr>
            <p:ph type="title"/>
          </p:nvPr>
        </p:nvSpPr>
        <p:spPr>
          <a:xfrm>
            <a:off x="6096000" y="365125"/>
            <a:ext cx="5257800" cy="1325563"/>
          </a:xfrm>
        </p:spPr>
        <p:txBody>
          <a:bodyPr/>
          <a:lstStyle/>
          <a:p>
            <a:r>
              <a:rPr lang="en-IN" dirty="0"/>
              <a:t>Example</a:t>
            </a:r>
            <a:br>
              <a:rPr lang="en-IN" dirty="0"/>
            </a:br>
            <a:endParaRPr lang="en-IN" dirty="0"/>
          </a:p>
        </p:txBody>
      </p:sp>
      <p:graphicFrame>
        <p:nvGraphicFramePr>
          <p:cNvPr id="4" name="Content Placeholder 3">
            <a:extLst>
              <a:ext uri="{FF2B5EF4-FFF2-40B4-BE49-F238E27FC236}">
                <a16:creationId xmlns:a16="http://schemas.microsoft.com/office/drawing/2014/main" id="{26BDAA30-34CB-4209-B0E9-0F4008F3C5FC}"/>
              </a:ext>
            </a:extLst>
          </p:cNvPr>
          <p:cNvGraphicFramePr>
            <a:graphicFrameLocks noGrp="1"/>
          </p:cNvGraphicFramePr>
          <p:nvPr>
            <p:ph idx="1"/>
            <p:extLst>
              <p:ext uri="{D42A27DB-BD31-4B8C-83A1-F6EECF244321}">
                <p14:modId xmlns:p14="http://schemas.microsoft.com/office/powerpoint/2010/main" val="926801756"/>
              </p:ext>
            </p:extLst>
          </p:nvPr>
        </p:nvGraphicFramePr>
        <p:xfrm>
          <a:off x="3773010" y="1500325"/>
          <a:ext cx="7412854" cy="4545367"/>
        </p:xfrm>
        <a:graphic>
          <a:graphicData uri="http://schemas.openxmlformats.org/drawingml/2006/table">
            <a:tbl>
              <a:tblPr/>
              <a:tblGrid>
                <a:gridCol w="3662038">
                  <a:extLst>
                    <a:ext uri="{9D8B030D-6E8A-4147-A177-3AD203B41FA5}">
                      <a16:colId xmlns:a16="http://schemas.microsoft.com/office/drawing/2014/main" val="696720403"/>
                    </a:ext>
                  </a:extLst>
                </a:gridCol>
                <a:gridCol w="3750816">
                  <a:extLst>
                    <a:ext uri="{9D8B030D-6E8A-4147-A177-3AD203B41FA5}">
                      <a16:colId xmlns:a16="http://schemas.microsoft.com/office/drawing/2014/main" val="1431388445"/>
                    </a:ext>
                  </a:extLst>
                </a:gridCol>
              </a:tblGrid>
              <a:tr h="733123">
                <a:tc>
                  <a:txBody>
                    <a:bodyPr/>
                    <a:lstStyle/>
                    <a:p>
                      <a:pPr algn="l" fontAlgn="t"/>
                      <a:r>
                        <a:rPr lang="en-IN">
                          <a:solidFill>
                            <a:srgbClr val="000000"/>
                          </a:solidFill>
                          <a:effectLst/>
                          <a:latin typeface="times new roman" panose="02020603050405020304" pitchFamily="18" charset="0"/>
                        </a:rPr>
                        <a:t>Production</a:t>
                      </a:r>
                    </a:p>
                  </a:txBody>
                  <a:tcPr marT="91440" marB="91440">
                    <a:lnL w="7620" cap="flat" cmpd="sng" algn="ctr">
                      <a:solidFill>
                        <a:srgbClr val="189A3C"/>
                      </a:solidFill>
                      <a:prstDash val="solid"/>
                      <a:round/>
                      <a:headEnd type="none" w="med" len="med"/>
                      <a:tailEnd type="none" w="med" len="med"/>
                    </a:lnL>
                    <a:lnR w="7620" cap="flat" cmpd="sng" algn="ctr">
                      <a:solidFill>
                        <a:srgbClr val="189A3C"/>
                      </a:solidFill>
                      <a:prstDash val="solid"/>
                      <a:round/>
                      <a:headEnd type="none" w="med" len="med"/>
                      <a:tailEnd type="none" w="med" len="med"/>
                    </a:lnR>
                    <a:lnT w="7620" cap="flat" cmpd="sng" algn="ctr">
                      <a:solidFill>
                        <a:srgbClr val="189A3C"/>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tc>
                  <a:txBody>
                    <a:bodyPr/>
                    <a:lstStyle/>
                    <a:p>
                      <a:pPr algn="l" fontAlgn="t"/>
                      <a:r>
                        <a:rPr lang="en-IN">
                          <a:solidFill>
                            <a:srgbClr val="000000"/>
                          </a:solidFill>
                          <a:effectLst/>
                          <a:latin typeface="times new roman" panose="02020603050405020304" pitchFamily="18" charset="0"/>
                        </a:rPr>
                        <a:t>Semantic Rules</a:t>
                      </a:r>
                    </a:p>
                  </a:txBody>
                  <a:tcPr marT="91440" marB="91440">
                    <a:lnL w="7620" cap="flat" cmpd="sng" algn="ctr">
                      <a:solidFill>
                        <a:srgbClr val="189A3C"/>
                      </a:solidFill>
                      <a:prstDash val="solid"/>
                      <a:round/>
                      <a:headEnd type="none" w="med" len="med"/>
                      <a:tailEnd type="none" w="med" len="med"/>
                    </a:lnL>
                    <a:lnR w="7620" cap="flat" cmpd="sng" algn="ctr">
                      <a:solidFill>
                        <a:srgbClr val="189A3C"/>
                      </a:solidFill>
                      <a:prstDash val="solid"/>
                      <a:round/>
                      <a:headEnd type="none" w="med" len="med"/>
                      <a:tailEnd type="none" w="med" len="med"/>
                    </a:lnR>
                    <a:lnT w="7620" cap="flat" cmpd="sng" algn="ctr">
                      <a:solidFill>
                        <a:srgbClr val="189A3C"/>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852019145"/>
                  </a:ext>
                </a:extLst>
              </a:tr>
              <a:tr h="635374">
                <a:tc>
                  <a:txBody>
                    <a:bodyPr/>
                    <a:lstStyle/>
                    <a:p>
                      <a:pPr algn="l" fontAlgn="t"/>
                      <a:r>
                        <a:rPr lang="en-IN">
                          <a:solidFill>
                            <a:srgbClr val="000000"/>
                          </a:solidFill>
                          <a:effectLst/>
                          <a:latin typeface="verdana" panose="020B0604030504040204" pitchFamily="34" charset="0"/>
                        </a:rPr>
                        <a:t>S → E $</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l" fontAlgn="t"/>
                      <a:r>
                        <a:rPr lang="en-IN">
                          <a:solidFill>
                            <a:srgbClr val="000000"/>
                          </a:solidFill>
                          <a:effectLst/>
                          <a:latin typeface="verdana" panose="020B0604030504040204" pitchFamily="34" charset="0"/>
                        </a:rPr>
                        <a:t>{ printE.VAL }</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32265785"/>
                  </a:ext>
                </a:extLst>
              </a:tr>
              <a:tr h="635374">
                <a:tc>
                  <a:txBody>
                    <a:bodyPr/>
                    <a:lstStyle/>
                    <a:p>
                      <a:pPr algn="l" fontAlgn="t"/>
                      <a:r>
                        <a:rPr lang="en-IN">
                          <a:solidFill>
                            <a:srgbClr val="000000"/>
                          </a:solidFill>
                          <a:effectLst/>
                          <a:latin typeface="verdana" panose="020B0604030504040204" pitchFamily="34" charset="0"/>
                        </a:rPr>
                        <a:t>E → E + E</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l" fontAlgn="t"/>
                      <a:r>
                        <a:rPr lang="en-IN">
                          <a:solidFill>
                            <a:srgbClr val="000000"/>
                          </a:solidFill>
                          <a:effectLst/>
                          <a:latin typeface="verdana" panose="020B0604030504040204" pitchFamily="34" charset="0"/>
                        </a:rPr>
                        <a:t>{E.VAL := E.VAL + E.VAL }</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442195458"/>
                  </a:ext>
                </a:extLst>
              </a:tr>
              <a:tr h="635374">
                <a:tc>
                  <a:txBody>
                    <a:bodyPr/>
                    <a:lstStyle/>
                    <a:p>
                      <a:pPr algn="l" fontAlgn="t"/>
                      <a:r>
                        <a:rPr lang="en-IN">
                          <a:solidFill>
                            <a:srgbClr val="000000"/>
                          </a:solidFill>
                          <a:effectLst/>
                          <a:latin typeface="verdana" panose="020B0604030504040204" pitchFamily="34" charset="0"/>
                        </a:rPr>
                        <a:t>E → E * E</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l" fontAlgn="t"/>
                      <a:r>
                        <a:rPr lang="en-IN" dirty="0">
                          <a:solidFill>
                            <a:srgbClr val="000000"/>
                          </a:solidFill>
                          <a:effectLst/>
                          <a:latin typeface="verdana" panose="020B0604030504040204" pitchFamily="34" charset="0"/>
                        </a:rPr>
                        <a:t>{E.VAL := E.VAL * E.VAL }</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128433726"/>
                  </a:ext>
                </a:extLst>
              </a:tr>
              <a:tr h="635374">
                <a:tc>
                  <a:txBody>
                    <a:bodyPr/>
                    <a:lstStyle/>
                    <a:p>
                      <a:pPr algn="l" fontAlgn="t"/>
                      <a:r>
                        <a:rPr lang="en-IN">
                          <a:solidFill>
                            <a:srgbClr val="000000"/>
                          </a:solidFill>
                          <a:effectLst/>
                          <a:latin typeface="verdana" panose="020B0604030504040204" pitchFamily="34" charset="0"/>
                        </a:rPr>
                        <a:t>E → (E)</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l" fontAlgn="t"/>
                      <a:r>
                        <a:rPr lang="en-IN">
                          <a:solidFill>
                            <a:srgbClr val="000000"/>
                          </a:solidFill>
                          <a:effectLst/>
                          <a:latin typeface="verdana" panose="020B0604030504040204" pitchFamily="34" charset="0"/>
                        </a:rPr>
                        <a:t>{E.VAL := E.VAL }</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13718247"/>
                  </a:ext>
                </a:extLst>
              </a:tr>
              <a:tr h="635374">
                <a:tc>
                  <a:txBody>
                    <a:bodyPr/>
                    <a:lstStyle/>
                    <a:p>
                      <a:pPr algn="l" fontAlgn="t"/>
                      <a:r>
                        <a:rPr lang="en-IN">
                          <a:solidFill>
                            <a:srgbClr val="000000"/>
                          </a:solidFill>
                          <a:effectLst/>
                          <a:latin typeface="verdana" panose="020B0604030504040204" pitchFamily="34" charset="0"/>
                        </a:rPr>
                        <a:t>E → I</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l" fontAlgn="t"/>
                      <a:r>
                        <a:rPr lang="en-IN">
                          <a:solidFill>
                            <a:srgbClr val="000000"/>
                          </a:solidFill>
                          <a:effectLst/>
                          <a:latin typeface="verdana" panose="020B0604030504040204" pitchFamily="34" charset="0"/>
                        </a:rPr>
                        <a:t>{E.VAL := I.VAL }</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670566371"/>
                  </a:ext>
                </a:extLst>
              </a:tr>
              <a:tr h="635374">
                <a:tc>
                  <a:txBody>
                    <a:bodyPr/>
                    <a:lstStyle/>
                    <a:p>
                      <a:pPr algn="l" fontAlgn="t"/>
                      <a:r>
                        <a:rPr lang="en-IN" dirty="0">
                          <a:solidFill>
                            <a:srgbClr val="000000"/>
                          </a:solidFill>
                          <a:effectLst/>
                          <a:latin typeface="verdana" panose="020B0604030504040204" pitchFamily="34" charset="0"/>
                        </a:rPr>
                        <a:t>I → digit</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l" fontAlgn="t"/>
                      <a:r>
                        <a:rPr lang="en-IN" dirty="0">
                          <a:solidFill>
                            <a:srgbClr val="000000"/>
                          </a:solidFill>
                          <a:effectLst/>
                          <a:latin typeface="verdana" panose="020B0604030504040204" pitchFamily="34" charset="0"/>
                        </a:rPr>
                        <a:t>{ I.VAL:= LEXVAL}</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4027831525"/>
                  </a:ext>
                </a:extLst>
              </a:tr>
            </a:tbl>
          </a:graphicData>
        </a:graphic>
      </p:graphicFrame>
    </p:spTree>
    <p:extLst>
      <p:ext uri="{BB962C8B-B14F-4D97-AF65-F5344CB8AC3E}">
        <p14:creationId xmlns:p14="http://schemas.microsoft.com/office/powerpoint/2010/main" val="23147789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A7DC45-0704-409C-957F-21E3618CB35A}"/>
              </a:ext>
            </a:extLst>
          </p:cNvPr>
          <p:cNvSpPr>
            <a:spLocks noGrp="1"/>
          </p:cNvSpPr>
          <p:nvPr>
            <p:ph type="title"/>
          </p:nvPr>
        </p:nvSpPr>
        <p:spPr>
          <a:xfrm>
            <a:off x="5069150" y="1340528"/>
            <a:ext cx="6284650" cy="350160"/>
          </a:xfrm>
        </p:spPr>
        <p:txBody>
          <a:bodyPr>
            <a:normAutofit fontScale="90000"/>
          </a:bodyPr>
          <a:lstStyle/>
          <a:p>
            <a:r>
              <a:rPr lang="en-IN" b="1" u="sng" dirty="0"/>
              <a:t>Parse tree for SDT:</a:t>
            </a:r>
            <a:br>
              <a:rPr lang="en-IN" b="1" u="sng" dirty="0"/>
            </a:br>
            <a:br>
              <a:rPr lang="en-IN" b="1" u="sng" dirty="0"/>
            </a:br>
            <a:endParaRPr lang="en-IN" b="1" u="sng" dirty="0"/>
          </a:p>
        </p:txBody>
      </p:sp>
      <p:pic>
        <p:nvPicPr>
          <p:cNvPr id="5122" name="Picture 2" descr="Implementation of Syntax directed translation">
            <a:extLst>
              <a:ext uri="{FF2B5EF4-FFF2-40B4-BE49-F238E27FC236}">
                <a16:creationId xmlns:a16="http://schemas.microsoft.com/office/drawing/2014/main" id="{29BC50FE-1E29-4DE9-9977-C961F8A19B6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941685" y="1340528"/>
            <a:ext cx="7324077" cy="44299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887315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1019</TotalTime>
  <Words>4870</Words>
  <Application>Microsoft Office PowerPoint</Application>
  <PresentationFormat>Widescreen</PresentationFormat>
  <Paragraphs>495</Paragraphs>
  <Slides>56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56</vt:i4>
      </vt:variant>
    </vt:vector>
  </HeadingPairs>
  <TitlesOfParts>
    <vt:vector size="64" baseType="lpstr">
      <vt:lpstr>Arial</vt:lpstr>
      <vt:lpstr>Arial Unicode MS</vt:lpstr>
      <vt:lpstr>Calibri</vt:lpstr>
      <vt:lpstr>Calibri Light</vt:lpstr>
      <vt:lpstr>erdana</vt:lpstr>
      <vt:lpstr>times new roman</vt:lpstr>
      <vt:lpstr>verdana</vt:lpstr>
      <vt:lpstr>Office Theme</vt:lpstr>
      <vt:lpstr>PowerPoint Presentation</vt:lpstr>
      <vt:lpstr>In syntax directed translation, along with the grammar we associate some informal notations and these notations are called as semantic rules. So we can say that Grammar + semantic rule = SDT (syntax directed translation)   </vt:lpstr>
      <vt:lpstr>PowerPoint Presentation</vt:lpstr>
      <vt:lpstr>Example  E.val is one of the attributes of E. num.lexval is the attribute returned by the lexical analyzer.</vt:lpstr>
      <vt:lpstr>Syntax directed translation scheme </vt:lpstr>
      <vt:lpstr>Example </vt:lpstr>
      <vt:lpstr>Implementation of Syntax directed translation </vt:lpstr>
      <vt:lpstr>Example </vt:lpstr>
      <vt:lpstr>Parse tree for SDT:  </vt:lpstr>
      <vt:lpstr>Intermediate code </vt:lpstr>
      <vt:lpstr>PowerPoint Presentation</vt:lpstr>
      <vt:lpstr>Intermediate representation </vt:lpstr>
      <vt:lpstr>Postfix Notation </vt:lpstr>
      <vt:lpstr> Example  Production </vt:lpstr>
      <vt:lpstr>Parse tree and Syntax tree </vt:lpstr>
      <vt:lpstr>PowerPoint Presentation</vt:lpstr>
      <vt:lpstr>A sentence id + id * id would have the following syntax tree:  </vt:lpstr>
      <vt:lpstr>PowerPoint Presentation</vt:lpstr>
      <vt:lpstr>Three address code </vt:lpstr>
      <vt:lpstr>    Example Given Ex pression: a := (-c * b) + (-c * d)   Three-address code is as follows:  </vt:lpstr>
      <vt:lpstr>t is used as registers in the target program.</vt:lpstr>
      <vt:lpstr>PowerPoint Presentation</vt:lpstr>
      <vt:lpstr>Example </vt:lpstr>
      <vt:lpstr>PowerPoint Presentation</vt:lpstr>
      <vt:lpstr>Triples </vt:lpstr>
      <vt:lpstr>Example: </vt:lpstr>
      <vt:lpstr>Translation of Assignment Statements </vt:lpstr>
      <vt:lpstr>The translation scheme of above grammar is given below:</vt:lpstr>
      <vt:lpstr>PowerPoint Presentation</vt:lpstr>
      <vt:lpstr>Boolean expressions </vt:lpstr>
      <vt:lpstr>The AND and OR are left associated. NOT has the higher precedence then AND and lastly OR.</vt:lpstr>
      <vt:lpstr>PowerPoint Presentation</vt:lpstr>
      <vt:lpstr>Here is the example which generates the three address code using the above translation scheme:</vt:lpstr>
      <vt:lpstr>Statements that alter the flow of control </vt:lpstr>
      <vt:lpstr>PowerPoint Presentation</vt:lpstr>
      <vt:lpstr>Translation scheme for statement that alters flow of control </vt:lpstr>
      <vt:lpstr>The grammar is as follows: </vt:lpstr>
      <vt:lpstr>The translation scheme for this grammar is as follows:  </vt:lpstr>
      <vt:lpstr>Postfix Translation </vt:lpstr>
      <vt:lpstr>PowerPoint Presentation</vt:lpstr>
      <vt:lpstr>Postfix translation of for statement </vt:lpstr>
      <vt:lpstr>Array references in arithmetic expressions </vt:lpstr>
      <vt:lpstr>PowerPoint Presentation</vt:lpstr>
      <vt:lpstr>PowerPoint Presentation</vt:lpstr>
      <vt:lpstr>A suitable transition scheme for array elements would be:</vt:lpstr>
      <vt:lpstr>PowerPoint Presentation</vt:lpstr>
      <vt:lpstr>PowerPoint Presentation</vt:lpstr>
      <vt:lpstr>Procedures call </vt:lpstr>
      <vt:lpstr>PowerPoint Presentation</vt:lpstr>
      <vt:lpstr>Let us consider a grammar for a simple procedure call statement </vt:lpstr>
      <vt:lpstr>Declarations </vt:lpstr>
      <vt:lpstr>     A suitable transition scheme for declarations would be:   ENTER is used to make the entry into symbol table and ATTR is used to trace the data type.    </vt:lpstr>
      <vt:lpstr>Case Statements </vt:lpstr>
      <vt:lpstr>                              The translation scheme for this shown below:</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Ekamjot Singh</dc:creator>
  <cp:lastModifiedBy>Ekamjot Singh</cp:lastModifiedBy>
  <cp:revision>42</cp:revision>
  <dcterms:created xsi:type="dcterms:W3CDTF">2020-03-03T06:31:40Z</dcterms:created>
  <dcterms:modified xsi:type="dcterms:W3CDTF">2020-03-13T09:00:28Z</dcterms:modified>
</cp:coreProperties>
</file>