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97"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95" r:id="rId30"/>
    <p:sldId id="298" r:id="rId31"/>
    <p:sldId id="299" r:id="rId32"/>
    <p:sldId id="300" r:id="rId33"/>
    <p:sldId id="301" r:id="rId34"/>
    <p:sldId id="302" r:id="rId35"/>
    <p:sldId id="289"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4257D-A1C9-4DB3-8608-094D8B1543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B8F7D3-400E-4D7F-84F0-3382F78EE9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B5CE07-1C81-45DA-99D9-C6AC525C59BC}"/>
              </a:ext>
            </a:extLst>
          </p:cNvPr>
          <p:cNvSpPr>
            <a:spLocks noGrp="1"/>
          </p:cNvSpPr>
          <p:nvPr>
            <p:ph type="dt" sz="half" idx="10"/>
          </p:nvPr>
        </p:nvSpPr>
        <p:spPr/>
        <p:txBody>
          <a:bodyPr/>
          <a:lstStyle/>
          <a:p>
            <a:fld id="{9F5B3ABA-44E1-4F72-BC2A-6160ED8B250A}" type="datetimeFigureOut">
              <a:rPr lang="en-IN" smtClean="0"/>
              <a:t>26-03-2020</a:t>
            </a:fld>
            <a:endParaRPr lang="en-IN"/>
          </a:p>
        </p:txBody>
      </p:sp>
      <p:sp>
        <p:nvSpPr>
          <p:cNvPr id="5" name="Footer Placeholder 4">
            <a:extLst>
              <a:ext uri="{FF2B5EF4-FFF2-40B4-BE49-F238E27FC236}">
                <a16:creationId xmlns:a16="http://schemas.microsoft.com/office/drawing/2014/main" id="{4C03DCDD-5C78-4E56-9057-CCE05F2C42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1444FB-408A-47C2-BC08-28BEA2096259}"/>
              </a:ext>
            </a:extLst>
          </p:cNvPr>
          <p:cNvSpPr>
            <a:spLocks noGrp="1"/>
          </p:cNvSpPr>
          <p:nvPr>
            <p:ph type="sldNum" sz="quarter" idx="12"/>
          </p:nvPr>
        </p:nvSpPr>
        <p:spPr/>
        <p:txBody>
          <a:bodyPr/>
          <a:lstStyle/>
          <a:p>
            <a:fld id="{4A7402D0-7B4B-40C2-A5BC-B2BB74A100FE}" type="slidenum">
              <a:rPr lang="en-IN" smtClean="0"/>
              <a:t>‹#›</a:t>
            </a:fld>
            <a:endParaRPr lang="en-IN"/>
          </a:p>
        </p:txBody>
      </p:sp>
    </p:spTree>
    <p:extLst>
      <p:ext uri="{BB962C8B-B14F-4D97-AF65-F5344CB8AC3E}">
        <p14:creationId xmlns:p14="http://schemas.microsoft.com/office/powerpoint/2010/main" val="2656180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91ED6-9E71-4D8F-A293-F9EB3E61F8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7EFE45-0634-4E8A-B452-DF0261A5D5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35362E-7C35-493E-9FB7-4685F1C338DE}"/>
              </a:ext>
            </a:extLst>
          </p:cNvPr>
          <p:cNvSpPr>
            <a:spLocks noGrp="1"/>
          </p:cNvSpPr>
          <p:nvPr>
            <p:ph type="dt" sz="half" idx="10"/>
          </p:nvPr>
        </p:nvSpPr>
        <p:spPr/>
        <p:txBody>
          <a:bodyPr/>
          <a:lstStyle/>
          <a:p>
            <a:fld id="{9F5B3ABA-44E1-4F72-BC2A-6160ED8B250A}" type="datetimeFigureOut">
              <a:rPr lang="en-IN" smtClean="0"/>
              <a:t>26-03-2020</a:t>
            </a:fld>
            <a:endParaRPr lang="en-IN"/>
          </a:p>
        </p:txBody>
      </p:sp>
      <p:sp>
        <p:nvSpPr>
          <p:cNvPr id="5" name="Footer Placeholder 4">
            <a:extLst>
              <a:ext uri="{FF2B5EF4-FFF2-40B4-BE49-F238E27FC236}">
                <a16:creationId xmlns:a16="http://schemas.microsoft.com/office/drawing/2014/main" id="{01FC454F-DB31-4083-809E-87FCA1AE55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78525D-4E93-4EA2-A74D-B312DA062B0E}"/>
              </a:ext>
            </a:extLst>
          </p:cNvPr>
          <p:cNvSpPr>
            <a:spLocks noGrp="1"/>
          </p:cNvSpPr>
          <p:nvPr>
            <p:ph type="sldNum" sz="quarter" idx="12"/>
          </p:nvPr>
        </p:nvSpPr>
        <p:spPr/>
        <p:txBody>
          <a:bodyPr/>
          <a:lstStyle/>
          <a:p>
            <a:fld id="{4A7402D0-7B4B-40C2-A5BC-B2BB74A100FE}" type="slidenum">
              <a:rPr lang="en-IN" smtClean="0"/>
              <a:t>‹#›</a:t>
            </a:fld>
            <a:endParaRPr lang="en-IN"/>
          </a:p>
        </p:txBody>
      </p:sp>
    </p:spTree>
    <p:extLst>
      <p:ext uri="{BB962C8B-B14F-4D97-AF65-F5344CB8AC3E}">
        <p14:creationId xmlns:p14="http://schemas.microsoft.com/office/powerpoint/2010/main" val="393864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DF71A8-D7D9-4040-BF60-654AFFCBA3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90D1AF-6197-41D2-81A7-19BD55A9DC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543D4C-926B-42F3-898B-DFD89ED7464C}"/>
              </a:ext>
            </a:extLst>
          </p:cNvPr>
          <p:cNvSpPr>
            <a:spLocks noGrp="1"/>
          </p:cNvSpPr>
          <p:nvPr>
            <p:ph type="dt" sz="half" idx="10"/>
          </p:nvPr>
        </p:nvSpPr>
        <p:spPr/>
        <p:txBody>
          <a:bodyPr/>
          <a:lstStyle/>
          <a:p>
            <a:fld id="{9F5B3ABA-44E1-4F72-BC2A-6160ED8B250A}" type="datetimeFigureOut">
              <a:rPr lang="en-IN" smtClean="0"/>
              <a:t>26-03-2020</a:t>
            </a:fld>
            <a:endParaRPr lang="en-IN"/>
          </a:p>
        </p:txBody>
      </p:sp>
      <p:sp>
        <p:nvSpPr>
          <p:cNvPr id="5" name="Footer Placeholder 4">
            <a:extLst>
              <a:ext uri="{FF2B5EF4-FFF2-40B4-BE49-F238E27FC236}">
                <a16:creationId xmlns:a16="http://schemas.microsoft.com/office/drawing/2014/main" id="{79AD0E38-BCAA-4926-B8AA-21868A0E4B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C098C6-7A12-4553-8B41-55CFBA731181}"/>
              </a:ext>
            </a:extLst>
          </p:cNvPr>
          <p:cNvSpPr>
            <a:spLocks noGrp="1"/>
          </p:cNvSpPr>
          <p:nvPr>
            <p:ph type="sldNum" sz="quarter" idx="12"/>
          </p:nvPr>
        </p:nvSpPr>
        <p:spPr/>
        <p:txBody>
          <a:bodyPr/>
          <a:lstStyle/>
          <a:p>
            <a:fld id="{4A7402D0-7B4B-40C2-A5BC-B2BB74A100FE}" type="slidenum">
              <a:rPr lang="en-IN" smtClean="0"/>
              <a:t>‹#›</a:t>
            </a:fld>
            <a:endParaRPr lang="en-IN"/>
          </a:p>
        </p:txBody>
      </p:sp>
    </p:spTree>
    <p:extLst>
      <p:ext uri="{BB962C8B-B14F-4D97-AF65-F5344CB8AC3E}">
        <p14:creationId xmlns:p14="http://schemas.microsoft.com/office/powerpoint/2010/main" val="3137249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66F4-B76F-4A13-B7A3-BBE63D76C5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776C87-1608-4476-AF58-B450FAADC4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4D9DA0-9F48-41E2-997D-E5987945251D}"/>
              </a:ext>
            </a:extLst>
          </p:cNvPr>
          <p:cNvSpPr>
            <a:spLocks noGrp="1"/>
          </p:cNvSpPr>
          <p:nvPr>
            <p:ph type="dt" sz="half" idx="10"/>
          </p:nvPr>
        </p:nvSpPr>
        <p:spPr/>
        <p:txBody>
          <a:bodyPr/>
          <a:lstStyle/>
          <a:p>
            <a:fld id="{9F5B3ABA-44E1-4F72-BC2A-6160ED8B250A}" type="datetimeFigureOut">
              <a:rPr lang="en-IN" smtClean="0"/>
              <a:t>26-03-2020</a:t>
            </a:fld>
            <a:endParaRPr lang="en-IN"/>
          </a:p>
        </p:txBody>
      </p:sp>
      <p:sp>
        <p:nvSpPr>
          <p:cNvPr id="5" name="Footer Placeholder 4">
            <a:extLst>
              <a:ext uri="{FF2B5EF4-FFF2-40B4-BE49-F238E27FC236}">
                <a16:creationId xmlns:a16="http://schemas.microsoft.com/office/drawing/2014/main" id="{8BD467E9-DD94-401D-8445-D8C0A5C10C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4BFD5D-22F9-4763-9779-5D715A133133}"/>
              </a:ext>
            </a:extLst>
          </p:cNvPr>
          <p:cNvSpPr>
            <a:spLocks noGrp="1"/>
          </p:cNvSpPr>
          <p:nvPr>
            <p:ph type="sldNum" sz="quarter" idx="12"/>
          </p:nvPr>
        </p:nvSpPr>
        <p:spPr/>
        <p:txBody>
          <a:bodyPr/>
          <a:lstStyle/>
          <a:p>
            <a:fld id="{4A7402D0-7B4B-40C2-A5BC-B2BB74A100FE}" type="slidenum">
              <a:rPr lang="en-IN" smtClean="0"/>
              <a:t>‹#›</a:t>
            </a:fld>
            <a:endParaRPr lang="en-IN"/>
          </a:p>
        </p:txBody>
      </p:sp>
    </p:spTree>
    <p:extLst>
      <p:ext uri="{BB962C8B-B14F-4D97-AF65-F5344CB8AC3E}">
        <p14:creationId xmlns:p14="http://schemas.microsoft.com/office/powerpoint/2010/main" val="350905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07F0-9B72-4ACB-8A53-15DD4BC36B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279B7A-0685-4F89-9CA7-23C640ADBF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55F4F6-D124-4E4D-BF8C-AA6922E1D5DD}"/>
              </a:ext>
            </a:extLst>
          </p:cNvPr>
          <p:cNvSpPr>
            <a:spLocks noGrp="1"/>
          </p:cNvSpPr>
          <p:nvPr>
            <p:ph type="dt" sz="half" idx="10"/>
          </p:nvPr>
        </p:nvSpPr>
        <p:spPr/>
        <p:txBody>
          <a:bodyPr/>
          <a:lstStyle/>
          <a:p>
            <a:fld id="{9F5B3ABA-44E1-4F72-BC2A-6160ED8B250A}" type="datetimeFigureOut">
              <a:rPr lang="en-IN" smtClean="0"/>
              <a:t>26-03-2020</a:t>
            </a:fld>
            <a:endParaRPr lang="en-IN"/>
          </a:p>
        </p:txBody>
      </p:sp>
      <p:sp>
        <p:nvSpPr>
          <p:cNvPr id="5" name="Footer Placeholder 4">
            <a:extLst>
              <a:ext uri="{FF2B5EF4-FFF2-40B4-BE49-F238E27FC236}">
                <a16:creationId xmlns:a16="http://schemas.microsoft.com/office/drawing/2014/main" id="{A8EA6F16-0047-4403-8229-769236AA8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1EEFB-5EA1-4C5F-87B1-D2DBC2B5CC89}"/>
              </a:ext>
            </a:extLst>
          </p:cNvPr>
          <p:cNvSpPr>
            <a:spLocks noGrp="1"/>
          </p:cNvSpPr>
          <p:nvPr>
            <p:ph type="sldNum" sz="quarter" idx="12"/>
          </p:nvPr>
        </p:nvSpPr>
        <p:spPr/>
        <p:txBody>
          <a:bodyPr/>
          <a:lstStyle/>
          <a:p>
            <a:fld id="{4A7402D0-7B4B-40C2-A5BC-B2BB74A100FE}" type="slidenum">
              <a:rPr lang="en-IN" smtClean="0"/>
              <a:t>‹#›</a:t>
            </a:fld>
            <a:endParaRPr lang="en-IN"/>
          </a:p>
        </p:txBody>
      </p:sp>
    </p:spTree>
    <p:extLst>
      <p:ext uri="{BB962C8B-B14F-4D97-AF65-F5344CB8AC3E}">
        <p14:creationId xmlns:p14="http://schemas.microsoft.com/office/powerpoint/2010/main" val="373121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C949-D294-4F25-9CC2-60F138EAB3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6B63B4-91C4-4B6D-9CA4-53D3473288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C19555-509D-4640-BB2E-252C4502C6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9AC1B8-699A-4C69-9BA7-39370344AC9A}"/>
              </a:ext>
            </a:extLst>
          </p:cNvPr>
          <p:cNvSpPr>
            <a:spLocks noGrp="1"/>
          </p:cNvSpPr>
          <p:nvPr>
            <p:ph type="dt" sz="half" idx="10"/>
          </p:nvPr>
        </p:nvSpPr>
        <p:spPr/>
        <p:txBody>
          <a:bodyPr/>
          <a:lstStyle/>
          <a:p>
            <a:fld id="{9F5B3ABA-44E1-4F72-BC2A-6160ED8B250A}" type="datetimeFigureOut">
              <a:rPr lang="en-IN" smtClean="0"/>
              <a:t>26-03-2020</a:t>
            </a:fld>
            <a:endParaRPr lang="en-IN"/>
          </a:p>
        </p:txBody>
      </p:sp>
      <p:sp>
        <p:nvSpPr>
          <p:cNvPr id="6" name="Footer Placeholder 5">
            <a:extLst>
              <a:ext uri="{FF2B5EF4-FFF2-40B4-BE49-F238E27FC236}">
                <a16:creationId xmlns:a16="http://schemas.microsoft.com/office/drawing/2014/main" id="{D6C463E8-04FA-49F1-9DF1-C78C898BB6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23F777-8005-4F87-BFE6-DAD1589D36F0}"/>
              </a:ext>
            </a:extLst>
          </p:cNvPr>
          <p:cNvSpPr>
            <a:spLocks noGrp="1"/>
          </p:cNvSpPr>
          <p:nvPr>
            <p:ph type="sldNum" sz="quarter" idx="12"/>
          </p:nvPr>
        </p:nvSpPr>
        <p:spPr/>
        <p:txBody>
          <a:bodyPr/>
          <a:lstStyle/>
          <a:p>
            <a:fld id="{4A7402D0-7B4B-40C2-A5BC-B2BB74A100FE}" type="slidenum">
              <a:rPr lang="en-IN" smtClean="0"/>
              <a:t>‹#›</a:t>
            </a:fld>
            <a:endParaRPr lang="en-IN"/>
          </a:p>
        </p:txBody>
      </p:sp>
    </p:spTree>
    <p:extLst>
      <p:ext uri="{BB962C8B-B14F-4D97-AF65-F5344CB8AC3E}">
        <p14:creationId xmlns:p14="http://schemas.microsoft.com/office/powerpoint/2010/main" val="3892693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5AE9-9F2B-4DCF-852C-BD1B4B20B7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48B7C5-BF2D-40E9-95F2-DAE15B2E11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6D67FE-705D-46FC-AC9A-01209BCA65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40F802-F440-4258-BD6A-6AA64A488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E1E14D-2C66-4F0E-8F92-186425A37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2A2170-2E9B-4E0A-969F-198DA0A9DB6E}"/>
              </a:ext>
            </a:extLst>
          </p:cNvPr>
          <p:cNvSpPr>
            <a:spLocks noGrp="1"/>
          </p:cNvSpPr>
          <p:nvPr>
            <p:ph type="dt" sz="half" idx="10"/>
          </p:nvPr>
        </p:nvSpPr>
        <p:spPr/>
        <p:txBody>
          <a:bodyPr/>
          <a:lstStyle/>
          <a:p>
            <a:fld id="{9F5B3ABA-44E1-4F72-BC2A-6160ED8B250A}" type="datetimeFigureOut">
              <a:rPr lang="en-IN" smtClean="0"/>
              <a:t>26-03-2020</a:t>
            </a:fld>
            <a:endParaRPr lang="en-IN"/>
          </a:p>
        </p:txBody>
      </p:sp>
      <p:sp>
        <p:nvSpPr>
          <p:cNvPr id="8" name="Footer Placeholder 7">
            <a:extLst>
              <a:ext uri="{FF2B5EF4-FFF2-40B4-BE49-F238E27FC236}">
                <a16:creationId xmlns:a16="http://schemas.microsoft.com/office/drawing/2014/main" id="{F48F2F9B-73FF-41C6-BF1C-77D11E51BC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A3C13A-8207-458E-9BF0-55B6EF37901E}"/>
              </a:ext>
            </a:extLst>
          </p:cNvPr>
          <p:cNvSpPr>
            <a:spLocks noGrp="1"/>
          </p:cNvSpPr>
          <p:nvPr>
            <p:ph type="sldNum" sz="quarter" idx="12"/>
          </p:nvPr>
        </p:nvSpPr>
        <p:spPr/>
        <p:txBody>
          <a:bodyPr/>
          <a:lstStyle/>
          <a:p>
            <a:fld id="{4A7402D0-7B4B-40C2-A5BC-B2BB74A100FE}" type="slidenum">
              <a:rPr lang="en-IN" smtClean="0"/>
              <a:t>‹#›</a:t>
            </a:fld>
            <a:endParaRPr lang="en-IN"/>
          </a:p>
        </p:txBody>
      </p:sp>
    </p:spTree>
    <p:extLst>
      <p:ext uri="{BB962C8B-B14F-4D97-AF65-F5344CB8AC3E}">
        <p14:creationId xmlns:p14="http://schemas.microsoft.com/office/powerpoint/2010/main" val="287976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032D-ECD6-4223-B63F-9CA4E07E07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B0A7EB-BF91-4B6B-9704-242F715EB681}"/>
              </a:ext>
            </a:extLst>
          </p:cNvPr>
          <p:cNvSpPr>
            <a:spLocks noGrp="1"/>
          </p:cNvSpPr>
          <p:nvPr>
            <p:ph type="dt" sz="half" idx="10"/>
          </p:nvPr>
        </p:nvSpPr>
        <p:spPr/>
        <p:txBody>
          <a:bodyPr/>
          <a:lstStyle/>
          <a:p>
            <a:fld id="{9F5B3ABA-44E1-4F72-BC2A-6160ED8B250A}" type="datetimeFigureOut">
              <a:rPr lang="en-IN" smtClean="0"/>
              <a:t>26-03-2020</a:t>
            </a:fld>
            <a:endParaRPr lang="en-IN"/>
          </a:p>
        </p:txBody>
      </p:sp>
      <p:sp>
        <p:nvSpPr>
          <p:cNvPr id="4" name="Footer Placeholder 3">
            <a:extLst>
              <a:ext uri="{FF2B5EF4-FFF2-40B4-BE49-F238E27FC236}">
                <a16:creationId xmlns:a16="http://schemas.microsoft.com/office/drawing/2014/main" id="{D2E26799-2633-4CC6-8BAF-5EBFA03757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92F590-572C-478F-8FBB-8EFC98F4E10E}"/>
              </a:ext>
            </a:extLst>
          </p:cNvPr>
          <p:cNvSpPr>
            <a:spLocks noGrp="1"/>
          </p:cNvSpPr>
          <p:nvPr>
            <p:ph type="sldNum" sz="quarter" idx="12"/>
          </p:nvPr>
        </p:nvSpPr>
        <p:spPr/>
        <p:txBody>
          <a:bodyPr/>
          <a:lstStyle/>
          <a:p>
            <a:fld id="{4A7402D0-7B4B-40C2-A5BC-B2BB74A100FE}" type="slidenum">
              <a:rPr lang="en-IN" smtClean="0"/>
              <a:t>‹#›</a:t>
            </a:fld>
            <a:endParaRPr lang="en-IN"/>
          </a:p>
        </p:txBody>
      </p:sp>
    </p:spTree>
    <p:extLst>
      <p:ext uri="{BB962C8B-B14F-4D97-AF65-F5344CB8AC3E}">
        <p14:creationId xmlns:p14="http://schemas.microsoft.com/office/powerpoint/2010/main" val="195409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B4ACDA-B504-4C9B-A978-38FCB1BDDC04}"/>
              </a:ext>
            </a:extLst>
          </p:cNvPr>
          <p:cNvSpPr>
            <a:spLocks noGrp="1"/>
          </p:cNvSpPr>
          <p:nvPr>
            <p:ph type="dt" sz="half" idx="10"/>
          </p:nvPr>
        </p:nvSpPr>
        <p:spPr/>
        <p:txBody>
          <a:bodyPr/>
          <a:lstStyle/>
          <a:p>
            <a:fld id="{9F5B3ABA-44E1-4F72-BC2A-6160ED8B250A}" type="datetimeFigureOut">
              <a:rPr lang="en-IN" smtClean="0"/>
              <a:t>26-03-2020</a:t>
            </a:fld>
            <a:endParaRPr lang="en-IN"/>
          </a:p>
        </p:txBody>
      </p:sp>
      <p:sp>
        <p:nvSpPr>
          <p:cNvPr id="3" name="Footer Placeholder 2">
            <a:extLst>
              <a:ext uri="{FF2B5EF4-FFF2-40B4-BE49-F238E27FC236}">
                <a16:creationId xmlns:a16="http://schemas.microsoft.com/office/drawing/2014/main" id="{77832B50-5B45-442B-9C21-3126D6EBB5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20686A-8410-4FC0-8FE6-A2EFE98797E1}"/>
              </a:ext>
            </a:extLst>
          </p:cNvPr>
          <p:cNvSpPr>
            <a:spLocks noGrp="1"/>
          </p:cNvSpPr>
          <p:nvPr>
            <p:ph type="sldNum" sz="quarter" idx="12"/>
          </p:nvPr>
        </p:nvSpPr>
        <p:spPr/>
        <p:txBody>
          <a:bodyPr/>
          <a:lstStyle/>
          <a:p>
            <a:fld id="{4A7402D0-7B4B-40C2-A5BC-B2BB74A100FE}" type="slidenum">
              <a:rPr lang="en-IN" smtClean="0"/>
              <a:t>‹#›</a:t>
            </a:fld>
            <a:endParaRPr lang="en-IN"/>
          </a:p>
        </p:txBody>
      </p:sp>
    </p:spTree>
    <p:extLst>
      <p:ext uri="{BB962C8B-B14F-4D97-AF65-F5344CB8AC3E}">
        <p14:creationId xmlns:p14="http://schemas.microsoft.com/office/powerpoint/2010/main" val="412015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EB57-E756-447E-8E1F-A3F0FF92B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98033B-6BFA-4E56-BF00-38FE3AC97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251AA0-0513-49EA-94AD-00BD1F564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6746A-D573-453D-B6CE-FB02C0230433}"/>
              </a:ext>
            </a:extLst>
          </p:cNvPr>
          <p:cNvSpPr>
            <a:spLocks noGrp="1"/>
          </p:cNvSpPr>
          <p:nvPr>
            <p:ph type="dt" sz="half" idx="10"/>
          </p:nvPr>
        </p:nvSpPr>
        <p:spPr/>
        <p:txBody>
          <a:bodyPr/>
          <a:lstStyle/>
          <a:p>
            <a:fld id="{9F5B3ABA-44E1-4F72-BC2A-6160ED8B250A}" type="datetimeFigureOut">
              <a:rPr lang="en-IN" smtClean="0"/>
              <a:t>26-03-2020</a:t>
            </a:fld>
            <a:endParaRPr lang="en-IN"/>
          </a:p>
        </p:txBody>
      </p:sp>
      <p:sp>
        <p:nvSpPr>
          <p:cNvPr id="6" name="Footer Placeholder 5">
            <a:extLst>
              <a:ext uri="{FF2B5EF4-FFF2-40B4-BE49-F238E27FC236}">
                <a16:creationId xmlns:a16="http://schemas.microsoft.com/office/drawing/2014/main" id="{41C4CC36-446C-4E50-A683-EA54C84B3D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112A31-DD7E-4E63-B79F-539BAEC89758}"/>
              </a:ext>
            </a:extLst>
          </p:cNvPr>
          <p:cNvSpPr>
            <a:spLocks noGrp="1"/>
          </p:cNvSpPr>
          <p:nvPr>
            <p:ph type="sldNum" sz="quarter" idx="12"/>
          </p:nvPr>
        </p:nvSpPr>
        <p:spPr/>
        <p:txBody>
          <a:bodyPr/>
          <a:lstStyle/>
          <a:p>
            <a:fld id="{4A7402D0-7B4B-40C2-A5BC-B2BB74A100FE}" type="slidenum">
              <a:rPr lang="en-IN" smtClean="0"/>
              <a:t>‹#›</a:t>
            </a:fld>
            <a:endParaRPr lang="en-IN"/>
          </a:p>
        </p:txBody>
      </p:sp>
    </p:spTree>
    <p:extLst>
      <p:ext uri="{BB962C8B-B14F-4D97-AF65-F5344CB8AC3E}">
        <p14:creationId xmlns:p14="http://schemas.microsoft.com/office/powerpoint/2010/main" val="3732118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1F6FC-F5A8-4BF0-B248-F8EAF1D12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A48FA76-41C2-450D-8FED-483C25012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E59063-B802-4DDD-84F8-EE6E30DF0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0EEFC5-DB21-44F6-BBC2-5A46EFBBEE10}"/>
              </a:ext>
            </a:extLst>
          </p:cNvPr>
          <p:cNvSpPr>
            <a:spLocks noGrp="1"/>
          </p:cNvSpPr>
          <p:nvPr>
            <p:ph type="dt" sz="half" idx="10"/>
          </p:nvPr>
        </p:nvSpPr>
        <p:spPr/>
        <p:txBody>
          <a:bodyPr/>
          <a:lstStyle/>
          <a:p>
            <a:fld id="{9F5B3ABA-44E1-4F72-BC2A-6160ED8B250A}" type="datetimeFigureOut">
              <a:rPr lang="en-IN" smtClean="0"/>
              <a:t>26-03-2020</a:t>
            </a:fld>
            <a:endParaRPr lang="en-IN"/>
          </a:p>
        </p:txBody>
      </p:sp>
      <p:sp>
        <p:nvSpPr>
          <p:cNvPr id="6" name="Footer Placeholder 5">
            <a:extLst>
              <a:ext uri="{FF2B5EF4-FFF2-40B4-BE49-F238E27FC236}">
                <a16:creationId xmlns:a16="http://schemas.microsoft.com/office/drawing/2014/main" id="{6757D1EE-4F16-4638-AFF5-DCB02C98D4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9ACE5A-D521-4D6E-8A3A-7D71A82DF8AA}"/>
              </a:ext>
            </a:extLst>
          </p:cNvPr>
          <p:cNvSpPr>
            <a:spLocks noGrp="1"/>
          </p:cNvSpPr>
          <p:nvPr>
            <p:ph type="sldNum" sz="quarter" idx="12"/>
          </p:nvPr>
        </p:nvSpPr>
        <p:spPr/>
        <p:txBody>
          <a:bodyPr/>
          <a:lstStyle/>
          <a:p>
            <a:fld id="{4A7402D0-7B4B-40C2-A5BC-B2BB74A100FE}" type="slidenum">
              <a:rPr lang="en-IN" smtClean="0"/>
              <a:t>‹#›</a:t>
            </a:fld>
            <a:endParaRPr lang="en-IN"/>
          </a:p>
        </p:txBody>
      </p:sp>
    </p:spTree>
    <p:extLst>
      <p:ext uri="{BB962C8B-B14F-4D97-AF65-F5344CB8AC3E}">
        <p14:creationId xmlns:p14="http://schemas.microsoft.com/office/powerpoint/2010/main" val="2336340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F5A686-FD08-4676-9336-57DFFFEFF5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C4BDB7-B162-4452-95F4-0915D1E565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B8667E-5812-4F32-A192-8147F2AFA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B3ABA-44E1-4F72-BC2A-6160ED8B250A}" type="datetimeFigureOut">
              <a:rPr lang="en-IN" smtClean="0"/>
              <a:t>26-03-2020</a:t>
            </a:fld>
            <a:endParaRPr lang="en-IN"/>
          </a:p>
        </p:txBody>
      </p:sp>
      <p:sp>
        <p:nvSpPr>
          <p:cNvPr id="5" name="Footer Placeholder 4">
            <a:extLst>
              <a:ext uri="{FF2B5EF4-FFF2-40B4-BE49-F238E27FC236}">
                <a16:creationId xmlns:a16="http://schemas.microsoft.com/office/drawing/2014/main" id="{3E534A40-7C6B-4958-ABF0-6F76B78F7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E29802-DD15-4768-A1D5-007E6CBE71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402D0-7B4B-40C2-A5BC-B2BB74A100FE}" type="slidenum">
              <a:rPr lang="en-IN" smtClean="0"/>
              <a:t>‹#›</a:t>
            </a:fld>
            <a:endParaRPr lang="en-IN"/>
          </a:p>
        </p:txBody>
      </p:sp>
    </p:spTree>
    <p:extLst>
      <p:ext uri="{BB962C8B-B14F-4D97-AF65-F5344CB8AC3E}">
        <p14:creationId xmlns:p14="http://schemas.microsoft.com/office/powerpoint/2010/main" val="3679495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162F-18B8-41FE-B16A-175247501366}"/>
              </a:ext>
            </a:extLst>
          </p:cNvPr>
          <p:cNvSpPr>
            <a:spLocks noGrp="1"/>
          </p:cNvSpPr>
          <p:nvPr>
            <p:ph type="ctrTitle"/>
          </p:nvPr>
        </p:nvSpPr>
        <p:spPr/>
        <p:txBody>
          <a:bodyPr/>
          <a:lstStyle/>
          <a:p>
            <a:r>
              <a:rPr lang="en-IN" dirty="0"/>
              <a:t>Unit 4</a:t>
            </a:r>
          </a:p>
        </p:txBody>
      </p:sp>
      <p:sp>
        <p:nvSpPr>
          <p:cNvPr id="3" name="Subtitle 2">
            <a:extLst>
              <a:ext uri="{FF2B5EF4-FFF2-40B4-BE49-F238E27FC236}">
                <a16:creationId xmlns:a16="http://schemas.microsoft.com/office/drawing/2014/main" id="{1D3CEFD5-0A1C-42A6-B830-3DAA8AB29C78}"/>
              </a:ext>
            </a:extLst>
          </p:cNvPr>
          <p:cNvSpPr>
            <a:spLocks noGrp="1"/>
          </p:cNvSpPr>
          <p:nvPr>
            <p:ph type="subTitle" idx="1"/>
          </p:nvPr>
        </p:nvSpPr>
        <p:spPr/>
        <p:txBody>
          <a:bodyPr>
            <a:normAutofit/>
          </a:bodyPr>
          <a:lstStyle/>
          <a:p>
            <a:r>
              <a:rPr lang="en-IN" sz="4000" b="1" dirty="0"/>
              <a:t>Symbol Table</a:t>
            </a:r>
          </a:p>
        </p:txBody>
      </p:sp>
    </p:spTree>
    <p:extLst>
      <p:ext uri="{BB962C8B-B14F-4D97-AF65-F5344CB8AC3E}">
        <p14:creationId xmlns:p14="http://schemas.microsoft.com/office/powerpoint/2010/main" val="2863134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E85477-56D7-41B7-B2DA-F9C1936B43E9}"/>
              </a:ext>
            </a:extLst>
          </p:cNvPr>
          <p:cNvSpPr>
            <a:spLocks noGrp="1"/>
          </p:cNvSpPr>
          <p:nvPr>
            <p:ph idx="1"/>
          </p:nvPr>
        </p:nvSpPr>
        <p:spPr>
          <a:xfrm>
            <a:off x="3742440" y="719091"/>
            <a:ext cx="4364611" cy="5457872"/>
          </a:xfrm>
        </p:spPr>
        <p:txBody>
          <a:bodyPr>
            <a:normAutofit fontScale="55000" lnSpcReduction="20000"/>
          </a:bodyPr>
          <a:lstStyle/>
          <a:p>
            <a:pPr marL="0" indent="0">
              <a:buNone/>
            </a:pPr>
            <a:r>
              <a:rPr lang="en-IN" b="1" dirty="0"/>
              <a:t>int</a:t>
            </a:r>
            <a:r>
              <a:rPr lang="en-IN" dirty="0"/>
              <a:t> value=10;  </a:t>
            </a:r>
          </a:p>
          <a:p>
            <a:pPr marL="0" indent="0">
              <a:buNone/>
            </a:pPr>
            <a:r>
              <a:rPr lang="en-IN" dirty="0"/>
              <a:t>  </a:t>
            </a:r>
          </a:p>
          <a:p>
            <a:pPr marL="0" indent="0">
              <a:buNone/>
            </a:pPr>
            <a:r>
              <a:rPr lang="en-IN" b="1" dirty="0"/>
              <a:t>void</a:t>
            </a:r>
            <a:r>
              <a:rPr lang="en-IN" dirty="0"/>
              <a:t> </a:t>
            </a:r>
            <a:r>
              <a:rPr lang="en-IN" dirty="0" err="1"/>
              <a:t>sum_num</a:t>
            </a:r>
            <a:r>
              <a:rPr lang="en-IN" dirty="0"/>
              <a:t>()  </a:t>
            </a:r>
          </a:p>
          <a:p>
            <a:pPr marL="0" indent="0">
              <a:buNone/>
            </a:pPr>
            <a:r>
              <a:rPr lang="en-IN" dirty="0"/>
              <a:t>    {  </a:t>
            </a:r>
          </a:p>
          <a:p>
            <a:pPr marL="0" indent="0">
              <a:buNone/>
            </a:pPr>
            <a:r>
              <a:rPr lang="en-IN" dirty="0"/>
              <a:t>       </a:t>
            </a:r>
            <a:r>
              <a:rPr lang="en-IN" b="1" dirty="0"/>
              <a:t>int</a:t>
            </a:r>
            <a:r>
              <a:rPr lang="en-IN" dirty="0"/>
              <a:t> num_1;  </a:t>
            </a:r>
          </a:p>
          <a:p>
            <a:pPr marL="0" indent="0">
              <a:buNone/>
            </a:pPr>
            <a:r>
              <a:rPr lang="en-IN" dirty="0"/>
              <a:t>       </a:t>
            </a:r>
            <a:r>
              <a:rPr lang="en-IN" b="1" dirty="0"/>
              <a:t>int</a:t>
            </a:r>
            <a:r>
              <a:rPr lang="en-IN" dirty="0"/>
              <a:t> num_2;  </a:t>
            </a:r>
          </a:p>
          <a:p>
            <a:pPr marL="0" indent="0">
              <a:buNone/>
            </a:pPr>
            <a:r>
              <a:rPr lang="en-IN" dirty="0"/>
              <a:t>  </a:t>
            </a:r>
          </a:p>
          <a:p>
            <a:pPr marL="0" indent="0">
              <a:buNone/>
            </a:pPr>
            <a:r>
              <a:rPr lang="en-IN" dirty="0"/>
              <a:t>            {  </a:t>
            </a:r>
          </a:p>
          <a:p>
            <a:pPr marL="0" indent="0">
              <a:buNone/>
            </a:pPr>
            <a:r>
              <a:rPr lang="en-IN" dirty="0"/>
              <a:t>             </a:t>
            </a:r>
            <a:r>
              <a:rPr lang="en-IN" b="1" dirty="0"/>
              <a:t>int</a:t>
            </a:r>
            <a:r>
              <a:rPr lang="en-IN" dirty="0"/>
              <a:t> num_3;  </a:t>
            </a:r>
          </a:p>
          <a:p>
            <a:pPr marL="0" indent="0">
              <a:buNone/>
            </a:pPr>
            <a:r>
              <a:rPr lang="en-IN" dirty="0"/>
              <a:t>             </a:t>
            </a:r>
            <a:r>
              <a:rPr lang="en-IN" b="1" dirty="0"/>
              <a:t>int</a:t>
            </a:r>
            <a:r>
              <a:rPr lang="en-IN" dirty="0"/>
              <a:t> num_4;  </a:t>
            </a:r>
          </a:p>
          <a:p>
            <a:pPr marL="0" indent="0">
              <a:buNone/>
            </a:pPr>
            <a:r>
              <a:rPr lang="en-IN" dirty="0"/>
              <a:t>            }  </a:t>
            </a:r>
          </a:p>
          <a:p>
            <a:pPr marL="0" indent="0">
              <a:buNone/>
            </a:pPr>
            <a:r>
              <a:rPr lang="en-IN" dirty="0"/>
              <a:t>  </a:t>
            </a:r>
          </a:p>
          <a:p>
            <a:pPr marL="0" indent="0">
              <a:buNone/>
            </a:pPr>
            <a:r>
              <a:rPr lang="en-IN" dirty="0"/>
              <a:t>       </a:t>
            </a:r>
            <a:r>
              <a:rPr lang="en-IN" b="1" dirty="0"/>
              <a:t>int</a:t>
            </a:r>
            <a:r>
              <a:rPr lang="en-IN" dirty="0"/>
              <a:t> num_5;  </a:t>
            </a:r>
          </a:p>
          <a:p>
            <a:pPr marL="0" indent="0">
              <a:buNone/>
            </a:pPr>
            <a:r>
              <a:rPr lang="en-IN" dirty="0"/>
              <a:t>  </a:t>
            </a:r>
          </a:p>
          <a:p>
            <a:pPr marL="0" indent="0">
              <a:buNone/>
            </a:pPr>
            <a:r>
              <a:rPr lang="en-IN" dirty="0"/>
              <a:t>            {  </a:t>
            </a:r>
          </a:p>
          <a:p>
            <a:pPr marL="0" indent="0">
              <a:buNone/>
            </a:pPr>
            <a:r>
              <a:rPr lang="en-IN" dirty="0"/>
              <a:t>             </a:t>
            </a:r>
            <a:r>
              <a:rPr lang="en-IN" dirty="0" err="1"/>
              <a:t>int_num</a:t>
            </a:r>
            <a:r>
              <a:rPr lang="en-IN" dirty="0"/>
              <a:t> 6;  </a:t>
            </a:r>
          </a:p>
          <a:p>
            <a:pPr marL="0" indent="0">
              <a:buNone/>
            </a:pPr>
            <a:r>
              <a:rPr lang="en-IN" dirty="0"/>
              <a:t>             </a:t>
            </a:r>
            <a:r>
              <a:rPr lang="en-IN" dirty="0" err="1"/>
              <a:t>int_num</a:t>
            </a:r>
            <a:r>
              <a:rPr lang="en-IN" dirty="0"/>
              <a:t> 7;  </a:t>
            </a:r>
          </a:p>
          <a:p>
            <a:pPr marL="0" indent="0">
              <a:buNone/>
            </a:pPr>
            <a:r>
              <a:rPr lang="en-IN" dirty="0"/>
              <a:t>            }  </a:t>
            </a:r>
          </a:p>
          <a:p>
            <a:pPr marL="0" indent="0">
              <a:buNone/>
            </a:pPr>
            <a:r>
              <a:rPr lang="en-IN" dirty="0"/>
              <a:t>     }  </a:t>
            </a:r>
          </a:p>
          <a:p>
            <a:endParaRPr lang="en-IN" dirty="0"/>
          </a:p>
        </p:txBody>
      </p:sp>
    </p:spTree>
    <p:extLst>
      <p:ext uri="{BB962C8B-B14F-4D97-AF65-F5344CB8AC3E}">
        <p14:creationId xmlns:p14="http://schemas.microsoft.com/office/powerpoint/2010/main" val="1332119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44F7E-C031-4E0C-BF60-EE431AE6D6F3}"/>
              </a:ext>
            </a:extLst>
          </p:cNvPr>
          <p:cNvSpPr>
            <a:spLocks noGrp="1"/>
          </p:cNvSpPr>
          <p:nvPr>
            <p:ph idx="1"/>
          </p:nvPr>
        </p:nvSpPr>
        <p:spPr>
          <a:xfrm>
            <a:off x="3882614" y="992137"/>
            <a:ext cx="5539409" cy="5156546"/>
          </a:xfrm>
        </p:spPr>
        <p:txBody>
          <a:bodyPr>
            <a:normAutofit fontScale="92500" lnSpcReduction="20000"/>
          </a:bodyPr>
          <a:lstStyle/>
          <a:p>
            <a:pPr marL="0" indent="0">
              <a:buNone/>
            </a:pPr>
            <a:r>
              <a:rPr lang="en-IN" dirty="0"/>
              <a:t>Void </a:t>
            </a:r>
            <a:r>
              <a:rPr lang="en-IN" dirty="0" err="1"/>
              <a:t>sum_id</a:t>
            </a:r>
            <a:r>
              <a:rPr lang="en-IN" dirty="0"/>
              <a:t>  </a:t>
            </a:r>
          </a:p>
          <a:p>
            <a:pPr marL="0" indent="0">
              <a:buNone/>
            </a:pPr>
            <a:r>
              <a:rPr lang="en-IN" dirty="0"/>
              <a:t>     {  </a:t>
            </a:r>
          </a:p>
          <a:p>
            <a:pPr marL="0" indent="0">
              <a:buNone/>
            </a:pPr>
            <a:r>
              <a:rPr lang="en-IN" dirty="0"/>
              <a:t>       </a:t>
            </a:r>
            <a:r>
              <a:rPr lang="en-IN" b="1" dirty="0"/>
              <a:t>int</a:t>
            </a:r>
            <a:r>
              <a:rPr lang="en-IN" dirty="0"/>
              <a:t> id_1;  </a:t>
            </a:r>
          </a:p>
          <a:p>
            <a:pPr marL="0" indent="0">
              <a:buNone/>
            </a:pPr>
            <a:r>
              <a:rPr lang="en-IN" dirty="0"/>
              <a:t>       </a:t>
            </a:r>
            <a:r>
              <a:rPr lang="en-IN" b="1" dirty="0"/>
              <a:t>int</a:t>
            </a:r>
            <a:r>
              <a:rPr lang="en-IN" dirty="0"/>
              <a:t> id_2;  </a:t>
            </a:r>
          </a:p>
          <a:p>
            <a:pPr marL="0" indent="0">
              <a:buNone/>
            </a:pPr>
            <a:r>
              <a:rPr lang="en-IN" dirty="0"/>
              <a:t>  </a:t>
            </a:r>
          </a:p>
          <a:p>
            <a:pPr marL="0" indent="0">
              <a:buNone/>
            </a:pPr>
            <a:r>
              <a:rPr lang="en-IN" dirty="0"/>
              <a:t>            {  </a:t>
            </a:r>
          </a:p>
          <a:p>
            <a:pPr marL="0" indent="0">
              <a:buNone/>
            </a:pPr>
            <a:r>
              <a:rPr lang="en-IN" dirty="0"/>
              <a:t>             </a:t>
            </a:r>
            <a:r>
              <a:rPr lang="en-IN" b="1" dirty="0"/>
              <a:t>int</a:t>
            </a:r>
            <a:r>
              <a:rPr lang="en-IN" dirty="0"/>
              <a:t> id_3;  </a:t>
            </a:r>
          </a:p>
          <a:p>
            <a:pPr marL="0" indent="0">
              <a:buNone/>
            </a:pPr>
            <a:r>
              <a:rPr lang="en-IN" dirty="0"/>
              <a:t>             </a:t>
            </a:r>
            <a:r>
              <a:rPr lang="en-IN" b="1" dirty="0"/>
              <a:t>int</a:t>
            </a:r>
            <a:r>
              <a:rPr lang="en-IN" dirty="0"/>
              <a:t> id_4;  </a:t>
            </a:r>
          </a:p>
          <a:p>
            <a:pPr marL="0" indent="0">
              <a:buNone/>
            </a:pPr>
            <a:r>
              <a:rPr lang="en-IN" dirty="0"/>
              <a:t>            }  </a:t>
            </a:r>
          </a:p>
          <a:p>
            <a:pPr marL="0" indent="0">
              <a:buNone/>
            </a:pPr>
            <a:r>
              <a:rPr lang="en-IN" dirty="0"/>
              <a:t>  </a:t>
            </a:r>
          </a:p>
          <a:p>
            <a:pPr marL="0" indent="0">
              <a:buNone/>
            </a:pPr>
            <a:r>
              <a:rPr lang="en-IN" dirty="0"/>
              <a:t>       </a:t>
            </a:r>
            <a:r>
              <a:rPr lang="en-IN" b="1" dirty="0"/>
              <a:t>int</a:t>
            </a:r>
            <a:r>
              <a:rPr lang="en-IN" dirty="0"/>
              <a:t> num_5;  </a:t>
            </a:r>
          </a:p>
          <a:p>
            <a:pPr marL="0" indent="0">
              <a:buNone/>
            </a:pPr>
            <a:r>
              <a:rPr lang="en-IN" dirty="0"/>
              <a:t>     }  </a:t>
            </a:r>
          </a:p>
          <a:p>
            <a:endParaRPr lang="en-IN" dirty="0"/>
          </a:p>
        </p:txBody>
      </p:sp>
    </p:spTree>
    <p:extLst>
      <p:ext uri="{BB962C8B-B14F-4D97-AF65-F5344CB8AC3E}">
        <p14:creationId xmlns:p14="http://schemas.microsoft.com/office/powerpoint/2010/main" val="2877458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45F7-E268-43CA-9CE1-566F0679284A}"/>
              </a:ext>
            </a:extLst>
          </p:cNvPr>
          <p:cNvSpPr>
            <a:spLocks noGrp="1"/>
          </p:cNvSpPr>
          <p:nvPr>
            <p:ph type="title"/>
          </p:nvPr>
        </p:nvSpPr>
        <p:spPr/>
        <p:txBody>
          <a:bodyPr>
            <a:normAutofit/>
          </a:bodyPr>
          <a:lstStyle/>
          <a:p>
            <a:r>
              <a:rPr lang="en-US" sz="2800" dirty="0"/>
              <a:t>The above grammar can be represented in a hierarchical data structure of symbol tables:</a:t>
            </a:r>
            <a:endParaRPr lang="en-IN" sz="2800" dirty="0"/>
          </a:p>
        </p:txBody>
      </p:sp>
      <p:pic>
        <p:nvPicPr>
          <p:cNvPr id="1026" name="Picture 2" descr="Data structure for symbol table">
            <a:extLst>
              <a:ext uri="{FF2B5EF4-FFF2-40B4-BE49-F238E27FC236}">
                <a16:creationId xmlns:a16="http://schemas.microsoft.com/office/drawing/2014/main" id="{0751CCF4-A4DF-461B-B17F-FF74898E32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29126" y="1038687"/>
            <a:ext cx="7918882" cy="5138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95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FBB3-EA99-4E90-8ACD-30666FDF7A0E}"/>
              </a:ext>
            </a:extLst>
          </p:cNvPr>
          <p:cNvSpPr>
            <a:spLocks noGrp="1"/>
          </p:cNvSpPr>
          <p:nvPr>
            <p:ph type="title"/>
          </p:nvPr>
        </p:nvSpPr>
        <p:spPr>
          <a:xfrm>
            <a:off x="1864311" y="365125"/>
            <a:ext cx="9489488" cy="2170685"/>
          </a:xfrm>
        </p:spPr>
        <p:txBody>
          <a:bodyPr>
            <a:normAutofit/>
          </a:bodyPr>
          <a:lstStyle/>
          <a:p>
            <a:br>
              <a:rPr lang="en-US" sz="2800" dirty="0">
                <a:latin typeface="+mn-lt"/>
              </a:rPr>
            </a:br>
            <a:r>
              <a:rPr lang="en-US" sz="2600" dirty="0">
                <a:latin typeface="+mn-lt"/>
              </a:rPr>
              <a:t>The global symbol table contains one global variable and two procedure names. The name mentioned in the </a:t>
            </a:r>
            <a:r>
              <a:rPr lang="en-US" sz="2600" dirty="0" err="1">
                <a:latin typeface="+mn-lt"/>
              </a:rPr>
              <a:t>sum_num</a:t>
            </a:r>
            <a:r>
              <a:rPr lang="en-US" sz="2600" dirty="0">
                <a:latin typeface="+mn-lt"/>
              </a:rPr>
              <a:t> table is not available for </a:t>
            </a:r>
            <a:r>
              <a:rPr lang="en-US" sz="2600" dirty="0" err="1">
                <a:latin typeface="+mn-lt"/>
              </a:rPr>
              <a:t>sum_id</a:t>
            </a:r>
            <a:r>
              <a:rPr lang="en-US" sz="2600" dirty="0">
                <a:latin typeface="+mn-lt"/>
              </a:rPr>
              <a:t> and its child tables.</a:t>
            </a:r>
            <a:endParaRPr lang="en-IN" sz="2600" dirty="0">
              <a:latin typeface="+mn-lt"/>
            </a:endParaRPr>
          </a:p>
        </p:txBody>
      </p:sp>
      <p:sp>
        <p:nvSpPr>
          <p:cNvPr id="3" name="Content Placeholder 2">
            <a:extLst>
              <a:ext uri="{FF2B5EF4-FFF2-40B4-BE49-F238E27FC236}">
                <a16:creationId xmlns:a16="http://schemas.microsoft.com/office/drawing/2014/main" id="{D11531F4-1179-47B7-9320-6D53B6058507}"/>
              </a:ext>
            </a:extLst>
          </p:cNvPr>
          <p:cNvSpPr>
            <a:spLocks noGrp="1"/>
          </p:cNvSpPr>
          <p:nvPr>
            <p:ph idx="1"/>
          </p:nvPr>
        </p:nvSpPr>
        <p:spPr>
          <a:xfrm>
            <a:off x="1734532" y="2667785"/>
            <a:ext cx="9619268" cy="3509177"/>
          </a:xfrm>
        </p:spPr>
        <p:txBody>
          <a:bodyPr>
            <a:normAutofit fontScale="92500" lnSpcReduction="10000"/>
          </a:bodyPr>
          <a:lstStyle/>
          <a:p>
            <a:pPr marL="0" indent="0">
              <a:buNone/>
            </a:pPr>
            <a:r>
              <a:rPr lang="en-US" dirty="0"/>
              <a:t>Data structure hierarchy of symbol table is stored in the semantic analyzer. If you want to search the name in the symbol table then you can search it using the following algorithm:</a:t>
            </a:r>
          </a:p>
          <a:p>
            <a:r>
              <a:rPr lang="en-US" dirty="0"/>
              <a:t>First a symbol is searched in the current symbol table.</a:t>
            </a:r>
          </a:p>
          <a:p>
            <a:r>
              <a:rPr lang="en-US" dirty="0"/>
              <a:t>If the name is found then search is completed else the name will be searched in the symbol table of parent until,</a:t>
            </a:r>
          </a:p>
          <a:p>
            <a:pPr marL="0" indent="0">
              <a:buNone/>
            </a:pPr>
            <a:r>
              <a:rPr lang="en-US" dirty="0"/>
              <a:t>   The name is found or global symbol is searched.</a:t>
            </a:r>
          </a:p>
          <a:p>
            <a:pPr marL="0" indent="0">
              <a:buNone/>
            </a:pPr>
            <a:br>
              <a:rPr lang="en-US" dirty="0"/>
            </a:br>
            <a:endParaRPr lang="en-IN" dirty="0"/>
          </a:p>
        </p:txBody>
      </p:sp>
    </p:spTree>
    <p:extLst>
      <p:ext uri="{BB962C8B-B14F-4D97-AF65-F5344CB8AC3E}">
        <p14:creationId xmlns:p14="http://schemas.microsoft.com/office/powerpoint/2010/main" val="22134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3666-8FD7-4BEA-840D-DAE1D8046286}"/>
              </a:ext>
            </a:extLst>
          </p:cNvPr>
          <p:cNvSpPr>
            <a:spLocks noGrp="1"/>
          </p:cNvSpPr>
          <p:nvPr>
            <p:ph type="title"/>
          </p:nvPr>
        </p:nvSpPr>
        <p:spPr>
          <a:xfrm>
            <a:off x="2507530" y="365125"/>
            <a:ext cx="8846270" cy="1325563"/>
          </a:xfrm>
        </p:spPr>
        <p:txBody>
          <a:bodyPr/>
          <a:lstStyle/>
          <a:p>
            <a:r>
              <a:rPr lang="en-IN" dirty="0"/>
              <a:t>Representing Scope Information</a:t>
            </a:r>
            <a:br>
              <a:rPr lang="en-IN" dirty="0"/>
            </a:br>
            <a:endParaRPr lang="en-IN" dirty="0"/>
          </a:p>
        </p:txBody>
      </p:sp>
      <p:sp>
        <p:nvSpPr>
          <p:cNvPr id="3" name="Content Placeholder 2">
            <a:extLst>
              <a:ext uri="{FF2B5EF4-FFF2-40B4-BE49-F238E27FC236}">
                <a16:creationId xmlns:a16="http://schemas.microsoft.com/office/drawing/2014/main" id="{A2376386-08F8-44AD-B5A4-66BDDE4DAE0B}"/>
              </a:ext>
            </a:extLst>
          </p:cNvPr>
          <p:cNvSpPr>
            <a:spLocks noGrp="1"/>
          </p:cNvSpPr>
          <p:nvPr>
            <p:ph idx="1"/>
          </p:nvPr>
        </p:nvSpPr>
        <p:spPr>
          <a:xfrm>
            <a:off x="810705" y="1825625"/>
            <a:ext cx="10543095" cy="4351338"/>
          </a:xfrm>
        </p:spPr>
        <p:txBody>
          <a:bodyPr>
            <a:normAutofit lnSpcReduction="10000"/>
          </a:bodyPr>
          <a:lstStyle/>
          <a:p>
            <a:pPr marL="0" indent="0" algn="just">
              <a:buNone/>
            </a:pPr>
            <a:r>
              <a:rPr lang="en-US" dirty="0"/>
              <a:t>In the source program, every name possesses a region of validity, called the scope of that name.</a:t>
            </a:r>
          </a:p>
          <a:p>
            <a:pPr marL="0" indent="0" algn="just">
              <a:buNone/>
            </a:pPr>
            <a:r>
              <a:rPr lang="en-US" dirty="0"/>
              <a:t>The rules in a block-structured language are as follows:</a:t>
            </a:r>
          </a:p>
          <a:p>
            <a:pPr algn="just"/>
            <a:r>
              <a:rPr lang="en-US" dirty="0"/>
              <a:t>If a name declared within block B then it will be valid only within B.</a:t>
            </a:r>
          </a:p>
          <a:p>
            <a:pPr algn="just"/>
            <a:r>
              <a:rPr lang="en-US" dirty="0"/>
              <a:t>If B1 block is nested within B2 then the name that is valid for block B2 is also valid for B1 unless the name's identifier is re-declared in B1.</a:t>
            </a:r>
          </a:p>
          <a:p>
            <a:pPr algn="just"/>
            <a:r>
              <a:rPr lang="en-US" dirty="0"/>
              <a:t>These scope rules need a more complicated organization of symbol table than a list of associations between names and attributes.</a:t>
            </a:r>
          </a:p>
          <a:p>
            <a:pPr algn="just"/>
            <a:r>
              <a:rPr lang="en-US" dirty="0"/>
              <a:t>Tables are organized into stack and each table contains the list of names and their associated attributes.</a:t>
            </a:r>
          </a:p>
          <a:p>
            <a:endParaRPr lang="en-IN" dirty="0"/>
          </a:p>
        </p:txBody>
      </p:sp>
    </p:spTree>
    <p:extLst>
      <p:ext uri="{BB962C8B-B14F-4D97-AF65-F5344CB8AC3E}">
        <p14:creationId xmlns:p14="http://schemas.microsoft.com/office/powerpoint/2010/main" val="2604671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3A47F-CEA5-4243-84B4-E2EFC8F002E0}"/>
              </a:ext>
            </a:extLst>
          </p:cNvPr>
          <p:cNvSpPr>
            <a:spLocks noGrp="1"/>
          </p:cNvSpPr>
          <p:nvPr>
            <p:ph idx="1"/>
          </p:nvPr>
        </p:nvSpPr>
        <p:spPr/>
        <p:txBody>
          <a:bodyPr/>
          <a:lstStyle/>
          <a:p>
            <a:pPr algn="just"/>
            <a:r>
              <a:rPr lang="en-US" dirty="0"/>
              <a:t>Whenever a new block is entered then a new table is entered onto the stack. The new table holds the name that is declared as local to this block.</a:t>
            </a:r>
          </a:p>
          <a:p>
            <a:pPr algn="just"/>
            <a:r>
              <a:rPr lang="en-US" dirty="0"/>
              <a:t>When the declaration is compiled then the table is searched for a name.</a:t>
            </a:r>
          </a:p>
          <a:p>
            <a:pPr algn="just"/>
            <a:r>
              <a:rPr lang="en-US" dirty="0"/>
              <a:t>If the name is not found in the table then the new name is inserted.</a:t>
            </a:r>
          </a:p>
          <a:p>
            <a:pPr algn="just"/>
            <a:r>
              <a:rPr lang="en-US" dirty="0"/>
              <a:t>When the name's reference is translated then each table is searched, starting from the each table on the stack.</a:t>
            </a:r>
          </a:p>
          <a:p>
            <a:endParaRPr lang="en-IN" dirty="0"/>
          </a:p>
        </p:txBody>
      </p:sp>
    </p:spTree>
    <p:extLst>
      <p:ext uri="{BB962C8B-B14F-4D97-AF65-F5344CB8AC3E}">
        <p14:creationId xmlns:p14="http://schemas.microsoft.com/office/powerpoint/2010/main" val="2293780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170C-F3F9-4F3C-820B-B545174889D1}"/>
              </a:ext>
            </a:extLst>
          </p:cNvPr>
          <p:cNvSpPr>
            <a:spLocks noGrp="1"/>
          </p:cNvSpPr>
          <p:nvPr>
            <p:ph type="title"/>
          </p:nvPr>
        </p:nvSpPr>
        <p:spPr>
          <a:xfrm>
            <a:off x="2068496" y="568171"/>
            <a:ext cx="9285303" cy="1122517"/>
          </a:xfrm>
        </p:spPr>
        <p:txBody>
          <a:bodyPr>
            <a:normAutofit fontScale="90000"/>
          </a:bodyPr>
          <a:lstStyle/>
          <a:p>
            <a:r>
              <a:rPr lang="en-IN" dirty="0"/>
              <a:t>                For example</a:t>
            </a:r>
            <a:br>
              <a:rPr lang="en-IN" dirty="0"/>
            </a:br>
            <a:endParaRPr lang="en-IN" dirty="0"/>
          </a:p>
        </p:txBody>
      </p:sp>
      <p:sp>
        <p:nvSpPr>
          <p:cNvPr id="3" name="Content Placeholder 2">
            <a:extLst>
              <a:ext uri="{FF2B5EF4-FFF2-40B4-BE49-F238E27FC236}">
                <a16:creationId xmlns:a16="http://schemas.microsoft.com/office/drawing/2014/main" id="{939ADB03-8F85-471C-931D-60FF82E20A10}"/>
              </a:ext>
            </a:extLst>
          </p:cNvPr>
          <p:cNvSpPr>
            <a:spLocks noGrp="1"/>
          </p:cNvSpPr>
          <p:nvPr>
            <p:ph idx="1"/>
          </p:nvPr>
        </p:nvSpPr>
        <p:spPr>
          <a:xfrm>
            <a:off x="3874416" y="1287262"/>
            <a:ext cx="7479383" cy="4889701"/>
          </a:xfrm>
        </p:spPr>
        <p:txBody>
          <a:bodyPr>
            <a:normAutofit fontScale="85000" lnSpcReduction="20000"/>
          </a:bodyPr>
          <a:lstStyle/>
          <a:p>
            <a:pPr marL="0" indent="0">
              <a:buNone/>
            </a:pPr>
            <a:r>
              <a:rPr lang="en-IN" b="1" dirty="0"/>
              <a:t>int</a:t>
            </a:r>
            <a:r>
              <a:rPr lang="en-IN" dirty="0"/>
              <a:t> x;  </a:t>
            </a:r>
          </a:p>
          <a:p>
            <a:pPr marL="0" indent="0">
              <a:buNone/>
            </a:pPr>
            <a:r>
              <a:rPr lang="en-IN" b="1" dirty="0"/>
              <a:t>void</a:t>
            </a:r>
            <a:r>
              <a:rPr lang="en-IN" dirty="0"/>
              <a:t> f(</a:t>
            </a:r>
            <a:r>
              <a:rPr lang="en-IN" b="1" dirty="0"/>
              <a:t>int</a:t>
            </a:r>
            <a:r>
              <a:rPr lang="en-IN" dirty="0"/>
              <a:t> m) {  </a:t>
            </a:r>
          </a:p>
          <a:p>
            <a:pPr marL="0" indent="0">
              <a:buNone/>
            </a:pPr>
            <a:r>
              <a:rPr lang="en-IN" dirty="0"/>
              <a:t>    </a:t>
            </a:r>
            <a:r>
              <a:rPr lang="en-IN" b="1" dirty="0"/>
              <a:t>float</a:t>
            </a:r>
            <a:r>
              <a:rPr lang="en-IN" dirty="0"/>
              <a:t> x, y;  </a:t>
            </a:r>
          </a:p>
          <a:p>
            <a:pPr marL="0" indent="0">
              <a:buNone/>
            </a:pPr>
            <a:r>
              <a:rPr lang="en-IN" dirty="0"/>
              <a:t>{  </a:t>
            </a:r>
          </a:p>
          <a:p>
            <a:pPr marL="0" indent="0">
              <a:buNone/>
            </a:pPr>
            <a:r>
              <a:rPr lang="en-IN" dirty="0"/>
              <a:t>            </a:t>
            </a:r>
            <a:r>
              <a:rPr lang="en-IN" b="1" dirty="0"/>
              <a:t>int</a:t>
            </a:r>
            <a:r>
              <a:rPr lang="en-IN" dirty="0"/>
              <a:t> </a:t>
            </a:r>
            <a:r>
              <a:rPr lang="en-IN" dirty="0" err="1"/>
              <a:t>i</a:t>
            </a:r>
            <a:r>
              <a:rPr lang="en-IN" dirty="0"/>
              <a:t>, j;  </a:t>
            </a:r>
          </a:p>
          <a:p>
            <a:pPr marL="0" indent="0">
              <a:buNone/>
            </a:pPr>
            <a:r>
              <a:rPr lang="en-IN" dirty="0"/>
              <a:t>            </a:t>
            </a:r>
            <a:r>
              <a:rPr lang="en-IN" b="1" dirty="0"/>
              <a:t>int</a:t>
            </a:r>
            <a:r>
              <a:rPr lang="en-IN" dirty="0"/>
              <a:t> u, v;  </a:t>
            </a:r>
          </a:p>
          <a:p>
            <a:pPr marL="0" indent="0">
              <a:buNone/>
            </a:pPr>
            <a:r>
              <a:rPr lang="en-IN" dirty="0"/>
              <a:t>}  </a:t>
            </a:r>
          </a:p>
          <a:p>
            <a:pPr marL="0" indent="0">
              <a:buNone/>
            </a:pPr>
            <a:r>
              <a:rPr lang="en-IN" dirty="0"/>
              <a:t>}  </a:t>
            </a:r>
          </a:p>
          <a:p>
            <a:pPr marL="0" indent="0">
              <a:buNone/>
            </a:pPr>
            <a:r>
              <a:rPr lang="en-IN" b="1" dirty="0"/>
              <a:t>int</a:t>
            </a:r>
            <a:r>
              <a:rPr lang="en-IN" dirty="0"/>
              <a:t> g (</a:t>
            </a:r>
            <a:r>
              <a:rPr lang="en-IN" b="1" dirty="0"/>
              <a:t>int</a:t>
            </a:r>
            <a:r>
              <a:rPr lang="en-IN" dirty="0"/>
              <a:t> n)  </a:t>
            </a:r>
          </a:p>
          <a:p>
            <a:pPr marL="0" indent="0">
              <a:buNone/>
            </a:pPr>
            <a:r>
              <a:rPr lang="en-IN" dirty="0"/>
              <a:t>{  </a:t>
            </a:r>
          </a:p>
          <a:p>
            <a:pPr marL="0" indent="0">
              <a:buNone/>
            </a:pPr>
            <a:r>
              <a:rPr lang="en-IN" dirty="0"/>
              <a:t>      bool t;  </a:t>
            </a:r>
          </a:p>
          <a:p>
            <a:pPr marL="0" indent="0">
              <a:buNone/>
            </a:pPr>
            <a:r>
              <a:rPr lang="en-IN" dirty="0"/>
              <a:t>}  </a:t>
            </a:r>
          </a:p>
          <a:p>
            <a:endParaRPr lang="en-IN" dirty="0"/>
          </a:p>
        </p:txBody>
      </p:sp>
    </p:spTree>
    <p:extLst>
      <p:ext uri="{BB962C8B-B14F-4D97-AF65-F5344CB8AC3E}">
        <p14:creationId xmlns:p14="http://schemas.microsoft.com/office/powerpoint/2010/main" val="922004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presenting Scope Information">
            <a:extLst>
              <a:ext uri="{FF2B5EF4-FFF2-40B4-BE49-F238E27FC236}">
                <a16:creationId xmlns:a16="http://schemas.microsoft.com/office/drawing/2014/main" id="{C25E6048-5F9C-4637-AC03-2F0D91DBA8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3805" y="648070"/>
            <a:ext cx="9064101" cy="44832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FE0D917-16ED-4672-98E6-FEDD474E96DF}"/>
              </a:ext>
            </a:extLst>
          </p:cNvPr>
          <p:cNvSpPr/>
          <p:nvPr/>
        </p:nvSpPr>
        <p:spPr>
          <a:xfrm>
            <a:off x="3764132" y="2828836"/>
            <a:ext cx="8034290" cy="4247317"/>
          </a:xfrm>
          <a:prstGeom prst="rect">
            <a:avLst/>
          </a:prstGeom>
        </p:spPr>
        <p:txBody>
          <a:bodyPr wrap="square">
            <a:spAutoFit/>
          </a:bodyPr>
          <a:lstStyle/>
          <a:p>
            <a:endParaRPr lang="en-US" b="1" i="0" dirty="0">
              <a:solidFill>
                <a:srgbClr val="000000"/>
              </a:solidFill>
              <a:effectLst/>
              <a:latin typeface="verdana" panose="020B0604030504040204" pitchFamily="34" charset="0"/>
            </a:endParaRPr>
          </a:p>
          <a:p>
            <a:endParaRPr lang="en-US" b="1" dirty="0">
              <a:solidFill>
                <a:srgbClr val="000000"/>
              </a:solidFill>
              <a:latin typeface="verdana" panose="020B0604030504040204" pitchFamily="34" charset="0"/>
            </a:endParaRPr>
          </a:p>
          <a:p>
            <a:endParaRPr lang="en-US" b="1" i="0" dirty="0">
              <a:solidFill>
                <a:srgbClr val="000000"/>
              </a:solidFill>
              <a:effectLst/>
              <a:latin typeface="verdana" panose="020B0604030504040204" pitchFamily="34" charset="0"/>
            </a:endParaRPr>
          </a:p>
          <a:p>
            <a:endParaRPr lang="en-US" b="1" dirty="0">
              <a:solidFill>
                <a:srgbClr val="000000"/>
              </a:solidFill>
              <a:latin typeface="verdana" panose="020B0604030504040204" pitchFamily="34" charset="0"/>
            </a:endParaRPr>
          </a:p>
          <a:p>
            <a:endParaRPr lang="en-US" b="1" i="0" dirty="0">
              <a:solidFill>
                <a:srgbClr val="000000"/>
              </a:solidFill>
              <a:effectLst/>
              <a:latin typeface="verdana" panose="020B0604030504040204" pitchFamily="34" charset="0"/>
            </a:endParaRPr>
          </a:p>
          <a:p>
            <a:endParaRPr lang="en-US" b="1" dirty="0">
              <a:solidFill>
                <a:srgbClr val="000000"/>
              </a:solidFill>
              <a:latin typeface="verdana" panose="020B0604030504040204" pitchFamily="34" charset="0"/>
            </a:endParaRPr>
          </a:p>
          <a:p>
            <a:endParaRPr lang="en-US" b="1" i="0" dirty="0">
              <a:solidFill>
                <a:srgbClr val="000000"/>
              </a:solidFill>
              <a:effectLst/>
              <a:latin typeface="verdana" panose="020B0604030504040204" pitchFamily="34" charset="0"/>
            </a:endParaRPr>
          </a:p>
          <a:p>
            <a:endParaRPr lang="en-US" b="1" dirty="0">
              <a:solidFill>
                <a:srgbClr val="000000"/>
              </a:solidFill>
              <a:latin typeface="verdana" panose="020B0604030504040204" pitchFamily="34" charset="0"/>
            </a:endParaRPr>
          </a:p>
          <a:p>
            <a:endParaRPr lang="en-US" b="1" i="0" dirty="0">
              <a:solidFill>
                <a:srgbClr val="000000"/>
              </a:solidFill>
              <a:effectLst/>
              <a:latin typeface="verdana" panose="020B0604030504040204" pitchFamily="34" charset="0"/>
            </a:endParaRPr>
          </a:p>
          <a:p>
            <a:endParaRPr lang="en-US" b="1" dirty="0">
              <a:solidFill>
                <a:srgbClr val="000000"/>
              </a:solidFill>
              <a:latin typeface="verdana" panose="020B0604030504040204" pitchFamily="34" charset="0"/>
            </a:endParaRPr>
          </a:p>
          <a:p>
            <a:endParaRPr lang="en-US" b="1" i="0" dirty="0">
              <a:solidFill>
                <a:srgbClr val="000000"/>
              </a:solidFill>
              <a:effectLst/>
              <a:latin typeface="verdana" panose="020B0604030504040204" pitchFamily="34" charset="0"/>
            </a:endParaRPr>
          </a:p>
          <a:p>
            <a:r>
              <a:rPr lang="en-US" b="1" i="0" dirty="0">
                <a:solidFill>
                  <a:srgbClr val="000000"/>
                </a:solidFill>
                <a:effectLst/>
                <a:latin typeface="verdana" panose="020B0604030504040204" pitchFamily="34" charset="0"/>
              </a:rPr>
              <a:t>Fig:</a:t>
            </a:r>
            <a:r>
              <a:rPr lang="en-US" b="0" i="0" dirty="0">
                <a:solidFill>
                  <a:srgbClr val="000000"/>
                </a:solidFill>
                <a:effectLst/>
                <a:latin typeface="verdana" panose="020B0604030504040204" pitchFamily="34" charset="0"/>
              </a:rPr>
              <a:t> Symbol table organization that complies with static scope information rules</a:t>
            </a:r>
          </a:p>
          <a:p>
            <a:br>
              <a:rPr lang="en-US" b="0" i="0" dirty="0">
                <a:solidFill>
                  <a:srgbClr val="000000"/>
                </a:solidFill>
                <a:effectLst/>
                <a:latin typeface="verdana" panose="020B0604030504040204" pitchFamily="34" charset="0"/>
              </a:rPr>
            </a:br>
            <a:endParaRPr lang="en-IN" dirty="0"/>
          </a:p>
        </p:txBody>
      </p:sp>
    </p:spTree>
    <p:extLst>
      <p:ext uri="{BB962C8B-B14F-4D97-AF65-F5344CB8AC3E}">
        <p14:creationId xmlns:p14="http://schemas.microsoft.com/office/powerpoint/2010/main" val="3287250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C245-8365-493F-ACAF-B0DCE6E0DE8F}"/>
              </a:ext>
            </a:extLst>
          </p:cNvPr>
          <p:cNvSpPr>
            <a:spLocks noGrp="1"/>
          </p:cNvSpPr>
          <p:nvPr>
            <p:ph type="title"/>
          </p:nvPr>
        </p:nvSpPr>
        <p:spPr>
          <a:xfrm>
            <a:off x="3524435" y="365125"/>
            <a:ext cx="4714043" cy="1325563"/>
          </a:xfrm>
        </p:spPr>
        <p:txBody>
          <a:bodyPr>
            <a:normAutofit fontScale="90000"/>
          </a:bodyPr>
          <a:lstStyle/>
          <a:p>
            <a:r>
              <a:rPr lang="en-IN" dirty="0"/>
              <a:t>Storage Organization</a:t>
            </a:r>
            <a:br>
              <a:rPr lang="en-IN" dirty="0"/>
            </a:br>
            <a:endParaRPr lang="en-IN" dirty="0"/>
          </a:p>
        </p:txBody>
      </p:sp>
      <p:sp>
        <p:nvSpPr>
          <p:cNvPr id="3" name="Content Placeholder 2">
            <a:extLst>
              <a:ext uri="{FF2B5EF4-FFF2-40B4-BE49-F238E27FC236}">
                <a16:creationId xmlns:a16="http://schemas.microsoft.com/office/drawing/2014/main" id="{A422E714-8CC1-4E05-B81F-3CA9D48A38B2}"/>
              </a:ext>
            </a:extLst>
          </p:cNvPr>
          <p:cNvSpPr>
            <a:spLocks noGrp="1"/>
          </p:cNvSpPr>
          <p:nvPr>
            <p:ph idx="1"/>
          </p:nvPr>
        </p:nvSpPr>
        <p:spPr>
          <a:xfrm>
            <a:off x="1677880" y="1825625"/>
            <a:ext cx="7164279" cy="3980371"/>
          </a:xfrm>
        </p:spPr>
        <p:txBody>
          <a:bodyPr>
            <a:normAutofit lnSpcReduction="10000"/>
          </a:bodyPr>
          <a:lstStyle/>
          <a:p>
            <a:pPr algn="just"/>
            <a:r>
              <a:rPr lang="en-US" dirty="0"/>
              <a:t>When the target program executes then it runs in its own logical address space in which the value of each program has a location.</a:t>
            </a:r>
          </a:p>
          <a:p>
            <a:pPr marL="0" indent="0" algn="just">
              <a:buNone/>
            </a:pPr>
            <a:endParaRPr lang="en-US" dirty="0"/>
          </a:p>
          <a:p>
            <a:pPr algn="just"/>
            <a:r>
              <a:rPr lang="en-US" dirty="0"/>
              <a:t>The logical address space is shared among the compiler, operating system and target machine for management and organization. The operating system is used to map the logical address into physical address which is usually spread throughout the memory.</a:t>
            </a:r>
          </a:p>
          <a:p>
            <a:endParaRPr lang="en-IN" dirty="0"/>
          </a:p>
        </p:txBody>
      </p:sp>
    </p:spTree>
    <p:extLst>
      <p:ext uri="{BB962C8B-B14F-4D97-AF65-F5344CB8AC3E}">
        <p14:creationId xmlns:p14="http://schemas.microsoft.com/office/powerpoint/2010/main" val="2756505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A486-D26E-4039-B68A-6EAB9F7455FE}"/>
              </a:ext>
            </a:extLst>
          </p:cNvPr>
          <p:cNvSpPr>
            <a:spLocks noGrp="1"/>
          </p:cNvSpPr>
          <p:nvPr>
            <p:ph type="title"/>
          </p:nvPr>
        </p:nvSpPr>
        <p:spPr>
          <a:xfrm>
            <a:off x="2272683" y="365125"/>
            <a:ext cx="6276514" cy="1325563"/>
          </a:xfrm>
        </p:spPr>
        <p:txBody>
          <a:bodyPr>
            <a:normAutofit fontScale="90000"/>
          </a:bodyPr>
          <a:lstStyle/>
          <a:p>
            <a:r>
              <a:rPr lang="en-IN" dirty="0"/>
              <a:t>Subdivision of Run-time Memory:</a:t>
            </a:r>
            <a:br>
              <a:rPr lang="en-IN" dirty="0"/>
            </a:br>
            <a:endParaRPr lang="en-IN" dirty="0"/>
          </a:p>
        </p:txBody>
      </p:sp>
      <p:pic>
        <p:nvPicPr>
          <p:cNvPr id="3074" name="Picture 2" descr="Storage Organization">
            <a:extLst>
              <a:ext uri="{FF2B5EF4-FFF2-40B4-BE49-F238E27FC236}">
                <a16:creationId xmlns:a16="http://schemas.microsoft.com/office/drawing/2014/main" id="{2FC28160-DD1F-4597-8C7C-93DA377503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2683" y="1390738"/>
            <a:ext cx="5069150" cy="4076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66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D1BE3-B19B-4391-B8C8-EA4C3AEA6D79}"/>
              </a:ext>
            </a:extLst>
          </p:cNvPr>
          <p:cNvSpPr>
            <a:spLocks noGrp="1"/>
          </p:cNvSpPr>
          <p:nvPr>
            <p:ph idx="1"/>
          </p:nvPr>
        </p:nvSpPr>
        <p:spPr>
          <a:xfrm>
            <a:off x="1527142" y="1825625"/>
            <a:ext cx="9826658" cy="4351338"/>
          </a:xfrm>
        </p:spPr>
        <p:txBody>
          <a:bodyPr/>
          <a:lstStyle/>
          <a:p>
            <a:pPr algn="just"/>
            <a:r>
              <a:rPr lang="en-US" dirty="0"/>
              <a:t>Symbol table is an important data structure used in a compiler.</a:t>
            </a:r>
          </a:p>
          <a:p>
            <a:pPr algn="just"/>
            <a:r>
              <a:rPr lang="en-US" dirty="0"/>
              <a:t>Symbol table is used to store the information about the occurrence of various entities such as objects, classes, variable name, interface, function name etc. it is used by both the analysis and synthesis phases.</a:t>
            </a:r>
          </a:p>
          <a:p>
            <a:endParaRPr lang="en-IN" dirty="0"/>
          </a:p>
        </p:txBody>
      </p:sp>
    </p:spTree>
    <p:extLst>
      <p:ext uri="{BB962C8B-B14F-4D97-AF65-F5344CB8AC3E}">
        <p14:creationId xmlns:p14="http://schemas.microsoft.com/office/powerpoint/2010/main" val="1782998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2C9118-A101-4B1D-8564-A55EFD2978EA}"/>
              </a:ext>
            </a:extLst>
          </p:cNvPr>
          <p:cNvSpPr>
            <a:spLocks noGrp="1"/>
          </p:cNvSpPr>
          <p:nvPr>
            <p:ph idx="1"/>
          </p:nvPr>
        </p:nvSpPr>
        <p:spPr>
          <a:xfrm>
            <a:off x="1589102" y="1207366"/>
            <a:ext cx="7696941" cy="5058377"/>
          </a:xfrm>
        </p:spPr>
        <p:txBody>
          <a:bodyPr>
            <a:normAutofit/>
          </a:bodyPr>
          <a:lstStyle/>
          <a:p>
            <a:pPr algn="just"/>
            <a:r>
              <a:rPr lang="en-US" dirty="0"/>
              <a:t>Runtime storage comes into blocks, where a byte is used to show the smallest unit of addressable memory. Using the four bytes a machine word can form. Object of multibyte is stored in consecutive bytes and gives the first byte address.</a:t>
            </a:r>
          </a:p>
          <a:p>
            <a:pPr algn="just"/>
            <a:r>
              <a:rPr lang="en-US" dirty="0"/>
              <a:t>Run-time storage can be subdivided to hold the different components of an executing program:</a:t>
            </a:r>
          </a:p>
          <a:p>
            <a:pPr marL="0" indent="0">
              <a:buNone/>
            </a:pPr>
            <a:r>
              <a:rPr lang="en-US" dirty="0"/>
              <a:t>   1. Generated executable code</a:t>
            </a:r>
          </a:p>
          <a:p>
            <a:pPr marL="0" indent="0">
              <a:buNone/>
            </a:pPr>
            <a:r>
              <a:rPr lang="en-US" dirty="0"/>
              <a:t>   2. Static data objects</a:t>
            </a:r>
          </a:p>
          <a:p>
            <a:pPr marL="0" indent="0">
              <a:buNone/>
            </a:pPr>
            <a:r>
              <a:rPr lang="en-US" dirty="0"/>
              <a:t>   3. Dynamic data-object- heap</a:t>
            </a:r>
          </a:p>
          <a:p>
            <a:pPr marL="0" indent="0">
              <a:buNone/>
            </a:pPr>
            <a:r>
              <a:rPr lang="en-US" dirty="0"/>
              <a:t>   4. Automatic data objects- stack</a:t>
            </a:r>
          </a:p>
          <a:p>
            <a:endParaRPr lang="en-US" dirty="0"/>
          </a:p>
          <a:p>
            <a:endParaRPr lang="en-IN" dirty="0"/>
          </a:p>
        </p:txBody>
      </p:sp>
    </p:spTree>
    <p:extLst>
      <p:ext uri="{BB962C8B-B14F-4D97-AF65-F5344CB8AC3E}">
        <p14:creationId xmlns:p14="http://schemas.microsoft.com/office/powerpoint/2010/main" val="2885847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AC44-BD45-4E1C-B167-79C4A00CA467}"/>
              </a:ext>
            </a:extLst>
          </p:cNvPr>
          <p:cNvSpPr>
            <a:spLocks noGrp="1"/>
          </p:cNvSpPr>
          <p:nvPr>
            <p:ph type="title"/>
          </p:nvPr>
        </p:nvSpPr>
        <p:spPr>
          <a:xfrm>
            <a:off x="1677880" y="1012054"/>
            <a:ext cx="9675920" cy="678634"/>
          </a:xfrm>
        </p:spPr>
        <p:txBody>
          <a:bodyPr>
            <a:normAutofit fontScale="90000"/>
          </a:bodyPr>
          <a:lstStyle/>
          <a:p>
            <a:r>
              <a:rPr lang="en-IN" dirty="0"/>
              <a:t>Activation Record</a:t>
            </a:r>
            <a:br>
              <a:rPr lang="en-IN" dirty="0"/>
            </a:br>
            <a:endParaRPr lang="en-IN" dirty="0"/>
          </a:p>
        </p:txBody>
      </p:sp>
      <p:sp>
        <p:nvSpPr>
          <p:cNvPr id="3" name="Content Placeholder 2">
            <a:extLst>
              <a:ext uri="{FF2B5EF4-FFF2-40B4-BE49-F238E27FC236}">
                <a16:creationId xmlns:a16="http://schemas.microsoft.com/office/drawing/2014/main" id="{907C4666-355C-4B4B-B9BA-086217152922}"/>
              </a:ext>
            </a:extLst>
          </p:cNvPr>
          <p:cNvSpPr>
            <a:spLocks noGrp="1"/>
          </p:cNvSpPr>
          <p:nvPr>
            <p:ph idx="1"/>
          </p:nvPr>
        </p:nvSpPr>
        <p:spPr>
          <a:xfrm>
            <a:off x="736848" y="1825625"/>
            <a:ext cx="8123067" cy="4351338"/>
          </a:xfrm>
        </p:spPr>
        <p:txBody>
          <a:bodyPr>
            <a:normAutofit fontScale="92500" lnSpcReduction="10000"/>
          </a:bodyPr>
          <a:lstStyle/>
          <a:p>
            <a:pPr algn="just"/>
            <a:r>
              <a:rPr lang="en-US" dirty="0"/>
              <a:t>Control stack is a run time stack which is used to keep track of the live procedure activations i.e. it is used to find out the procedures whose execution have not been completed.</a:t>
            </a:r>
          </a:p>
          <a:p>
            <a:pPr algn="just"/>
            <a:r>
              <a:rPr lang="en-US" dirty="0"/>
              <a:t>When it is called (activation begins) then the procedure name will push on to the stack and when it returns (activation ends) then it will popped.</a:t>
            </a:r>
          </a:p>
          <a:p>
            <a:pPr algn="just"/>
            <a:r>
              <a:rPr lang="en-US" dirty="0"/>
              <a:t>Activation record is used to manage the information needed by a single execution of a procedure.</a:t>
            </a:r>
          </a:p>
          <a:p>
            <a:pPr algn="just"/>
            <a:r>
              <a:rPr lang="en-US" dirty="0"/>
              <a:t>An activation record is pushed into the stack when a procedure is called and it is popped when the control returns to the caller function.</a:t>
            </a:r>
          </a:p>
          <a:p>
            <a:endParaRPr lang="en-IN" dirty="0"/>
          </a:p>
        </p:txBody>
      </p:sp>
    </p:spTree>
    <p:extLst>
      <p:ext uri="{BB962C8B-B14F-4D97-AF65-F5344CB8AC3E}">
        <p14:creationId xmlns:p14="http://schemas.microsoft.com/office/powerpoint/2010/main" val="1327285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FD1035-AA83-4D26-AB1B-4884AC9F9AB0}"/>
              </a:ext>
            </a:extLst>
          </p:cNvPr>
          <p:cNvSpPr>
            <a:spLocks noGrp="1"/>
          </p:cNvSpPr>
          <p:nvPr>
            <p:ph idx="1"/>
          </p:nvPr>
        </p:nvSpPr>
        <p:spPr>
          <a:xfrm>
            <a:off x="603682" y="367134"/>
            <a:ext cx="10750117" cy="5809829"/>
          </a:xfrm>
        </p:spPr>
        <p:txBody>
          <a:bodyPr/>
          <a:lstStyle/>
          <a:p>
            <a:pPr marL="0" indent="0">
              <a:buNone/>
            </a:pPr>
            <a:endParaRPr lang="en-US" dirty="0"/>
          </a:p>
          <a:p>
            <a:pPr marL="0" indent="0">
              <a:buNone/>
            </a:pPr>
            <a:r>
              <a:rPr lang="en-US" dirty="0"/>
              <a:t>The diagram below shows the contents of activation records:</a:t>
            </a:r>
          </a:p>
          <a:p>
            <a:pPr marL="0" indent="0">
              <a:buNone/>
            </a:pPr>
            <a:br>
              <a:rPr lang="en-US" dirty="0"/>
            </a:br>
            <a:endParaRPr lang="en-IN" dirty="0"/>
          </a:p>
        </p:txBody>
      </p:sp>
      <p:pic>
        <p:nvPicPr>
          <p:cNvPr id="4098" name="Picture 2" descr="Activation Record">
            <a:extLst>
              <a:ext uri="{FF2B5EF4-FFF2-40B4-BE49-F238E27FC236}">
                <a16:creationId xmlns:a16="http://schemas.microsoft.com/office/drawing/2014/main" id="{BA8181DF-FA3B-479D-8F6D-2A457570A7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029" y="1464816"/>
            <a:ext cx="2823099" cy="3969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38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9D5E20-A10D-4166-A53C-47388FF8EFE3}"/>
              </a:ext>
            </a:extLst>
          </p:cNvPr>
          <p:cNvSpPr>
            <a:spLocks noGrp="1"/>
          </p:cNvSpPr>
          <p:nvPr>
            <p:ph idx="1"/>
          </p:nvPr>
        </p:nvSpPr>
        <p:spPr>
          <a:xfrm>
            <a:off x="1322773" y="1171853"/>
            <a:ext cx="7874494" cy="5388746"/>
          </a:xfrm>
        </p:spPr>
        <p:txBody>
          <a:bodyPr>
            <a:normAutofit fontScale="92500" lnSpcReduction="20000"/>
          </a:bodyPr>
          <a:lstStyle/>
          <a:p>
            <a:pPr algn="just"/>
            <a:r>
              <a:rPr lang="en-US" b="1" dirty="0"/>
              <a:t>Return Value:</a:t>
            </a:r>
            <a:r>
              <a:rPr lang="en-US" dirty="0"/>
              <a:t> It is used by calling procedure to return a value to calling procedure.</a:t>
            </a:r>
          </a:p>
          <a:p>
            <a:pPr algn="just"/>
            <a:r>
              <a:rPr lang="en-US" b="1" dirty="0"/>
              <a:t>Actual Parameter:</a:t>
            </a:r>
            <a:r>
              <a:rPr lang="en-US" dirty="0"/>
              <a:t> It is used by calling procedures to supply parameters to the called procedures.</a:t>
            </a:r>
          </a:p>
          <a:p>
            <a:pPr algn="just"/>
            <a:r>
              <a:rPr lang="en-US" b="1" dirty="0"/>
              <a:t>Control Link:</a:t>
            </a:r>
            <a:r>
              <a:rPr lang="en-US" dirty="0"/>
              <a:t> It points to activation record of the caller.</a:t>
            </a:r>
          </a:p>
          <a:p>
            <a:pPr algn="just"/>
            <a:r>
              <a:rPr lang="en-US" b="1" dirty="0"/>
              <a:t>Access Link:</a:t>
            </a:r>
            <a:r>
              <a:rPr lang="en-US" dirty="0"/>
              <a:t> It is used to refer to non-local data held in other activation records.</a:t>
            </a:r>
          </a:p>
          <a:p>
            <a:pPr algn="just"/>
            <a:r>
              <a:rPr lang="en-US" b="1" dirty="0"/>
              <a:t>Saved Machine Status:</a:t>
            </a:r>
            <a:r>
              <a:rPr lang="en-US" dirty="0"/>
              <a:t> It holds the information about status of machine before the procedure is called.</a:t>
            </a:r>
          </a:p>
          <a:p>
            <a:pPr algn="just"/>
            <a:r>
              <a:rPr lang="en-US" b="1" dirty="0"/>
              <a:t>Local Data:</a:t>
            </a:r>
            <a:r>
              <a:rPr lang="en-US" dirty="0"/>
              <a:t> It holds the data that is local to the execution of the procedure.</a:t>
            </a:r>
          </a:p>
          <a:p>
            <a:pPr algn="just"/>
            <a:r>
              <a:rPr lang="en-US" b="1" dirty="0"/>
              <a:t>Temporaries:</a:t>
            </a:r>
            <a:r>
              <a:rPr lang="en-US" dirty="0"/>
              <a:t> It stores the value that arises in the evaluation of an expression.</a:t>
            </a:r>
          </a:p>
          <a:p>
            <a:pPr marL="0" indent="0">
              <a:buNone/>
            </a:pPr>
            <a:br>
              <a:rPr lang="en-US" dirty="0"/>
            </a:br>
            <a:endParaRPr lang="en-IN" dirty="0"/>
          </a:p>
        </p:txBody>
      </p:sp>
    </p:spTree>
    <p:extLst>
      <p:ext uri="{BB962C8B-B14F-4D97-AF65-F5344CB8AC3E}">
        <p14:creationId xmlns:p14="http://schemas.microsoft.com/office/powerpoint/2010/main" val="829143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3442-AFF1-4253-BA82-7F59FE522497}"/>
              </a:ext>
            </a:extLst>
          </p:cNvPr>
          <p:cNvSpPr>
            <a:spLocks noGrp="1"/>
          </p:cNvSpPr>
          <p:nvPr>
            <p:ph type="title"/>
          </p:nvPr>
        </p:nvSpPr>
        <p:spPr>
          <a:xfrm>
            <a:off x="1305017" y="1003177"/>
            <a:ext cx="7253057" cy="687511"/>
          </a:xfrm>
        </p:spPr>
        <p:txBody>
          <a:bodyPr>
            <a:normAutofit fontScale="90000"/>
          </a:bodyPr>
          <a:lstStyle/>
          <a:p>
            <a:r>
              <a:rPr lang="en-IN" dirty="0"/>
              <a:t>Storage Allocation  </a:t>
            </a:r>
            <a:br>
              <a:rPr lang="en-IN" dirty="0"/>
            </a:br>
            <a:endParaRPr lang="en-IN" dirty="0"/>
          </a:p>
        </p:txBody>
      </p:sp>
      <p:sp>
        <p:nvSpPr>
          <p:cNvPr id="3" name="Content Placeholder 2">
            <a:extLst>
              <a:ext uri="{FF2B5EF4-FFF2-40B4-BE49-F238E27FC236}">
                <a16:creationId xmlns:a16="http://schemas.microsoft.com/office/drawing/2014/main" id="{246328E1-23D9-4E8B-BCCF-106D5B1EAA50}"/>
              </a:ext>
            </a:extLst>
          </p:cNvPr>
          <p:cNvSpPr>
            <a:spLocks noGrp="1"/>
          </p:cNvSpPr>
          <p:nvPr>
            <p:ph idx="1"/>
          </p:nvPr>
        </p:nvSpPr>
        <p:spPr>
          <a:xfrm>
            <a:off x="1393794" y="1825625"/>
            <a:ext cx="7625919" cy="4351338"/>
          </a:xfrm>
        </p:spPr>
        <p:txBody>
          <a:bodyPr/>
          <a:lstStyle/>
          <a:p>
            <a:pPr marL="0" indent="0">
              <a:buNone/>
            </a:pPr>
            <a:r>
              <a:rPr lang="en-US" dirty="0"/>
              <a:t>The different ways to allocate memory are:</a:t>
            </a:r>
          </a:p>
          <a:p>
            <a:pPr marL="0" indent="0">
              <a:buNone/>
            </a:pPr>
            <a:r>
              <a:rPr lang="en-US" dirty="0"/>
              <a:t>1. Static storage allocation</a:t>
            </a:r>
          </a:p>
          <a:p>
            <a:pPr marL="0" indent="0">
              <a:buNone/>
            </a:pPr>
            <a:r>
              <a:rPr lang="en-US" dirty="0"/>
              <a:t>2. Stack storage allocation</a:t>
            </a:r>
          </a:p>
          <a:p>
            <a:pPr marL="0" indent="0">
              <a:buNone/>
            </a:pPr>
            <a:r>
              <a:rPr lang="en-US" dirty="0"/>
              <a:t>3. Heap storage allocation</a:t>
            </a:r>
          </a:p>
          <a:p>
            <a:endParaRPr lang="en-IN" dirty="0"/>
          </a:p>
        </p:txBody>
      </p:sp>
    </p:spTree>
    <p:extLst>
      <p:ext uri="{BB962C8B-B14F-4D97-AF65-F5344CB8AC3E}">
        <p14:creationId xmlns:p14="http://schemas.microsoft.com/office/powerpoint/2010/main" val="1556571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FE65-25AC-4154-8E54-3AE951B60F36}"/>
              </a:ext>
            </a:extLst>
          </p:cNvPr>
          <p:cNvSpPr>
            <a:spLocks noGrp="1"/>
          </p:cNvSpPr>
          <p:nvPr>
            <p:ph type="title"/>
          </p:nvPr>
        </p:nvSpPr>
        <p:spPr>
          <a:xfrm>
            <a:off x="1606858" y="365125"/>
            <a:ext cx="6533965" cy="1325563"/>
          </a:xfrm>
        </p:spPr>
        <p:txBody>
          <a:bodyPr/>
          <a:lstStyle/>
          <a:p>
            <a:r>
              <a:rPr lang="en-US" dirty="0"/>
              <a:t>Static storage allocation  </a:t>
            </a:r>
            <a:br>
              <a:rPr lang="en-US" dirty="0"/>
            </a:br>
            <a:endParaRPr lang="en-IN" dirty="0"/>
          </a:p>
        </p:txBody>
      </p:sp>
      <p:sp>
        <p:nvSpPr>
          <p:cNvPr id="3" name="Content Placeholder 2">
            <a:extLst>
              <a:ext uri="{FF2B5EF4-FFF2-40B4-BE49-F238E27FC236}">
                <a16:creationId xmlns:a16="http://schemas.microsoft.com/office/drawing/2014/main" id="{ABA8F342-967B-4E2A-8F3E-833A21DE7D62}"/>
              </a:ext>
            </a:extLst>
          </p:cNvPr>
          <p:cNvSpPr>
            <a:spLocks noGrp="1"/>
          </p:cNvSpPr>
          <p:nvPr>
            <p:ph idx="1"/>
          </p:nvPr>
        </p:nvSpPr>
        <p:spPr>
          <a:xfrm>
            <a:off x="1473693" y="1189608"/>
            <a:ext cx="7625920" cy="4987355"/>
          </a:xfrm>
        </p:spPr>
        <p:txBody>
          <a:bodyPr>
            <a:normAutofit fontScale="92500"/>
          </a:bodyPr>
          <a:lstStyle/>
          <a:p>
            <a:pPr algn="just"/>
            <a:r>
              <a:rPr lang="en-US" dirty="0"/>
              <a:t>In static allocation, names are bound to storage locations.</a:t>
            </a:r>
          </a:p>
          <a:p>
            <a:pPr algn="just"/>
            <a:r>
              <a:rPr lang="en-US" dirty="0"/>
              <a:t>If memory is created at compile time then the memory will be created in static area and only once.</a:t>
            </a:r>
          </a:p>
          <a:p>
            <a:pPr algn="just"/>
            <a:r>
              <a:rPr lang="en-US" dirty="0"/>
              <a:t>Static allocation supports the dynamic data structure that means memory is created only at compile time and deallocated after program completion.</a:t>
            </a:r>
          </a:p>
          <a:p>
            <a:pPr algn="just"/>
            <a:r>
              <a:rPr lang="en-US" dirty="0"/>
              <a:t>The drawback with static storage allocation is that the size and position of data objects should be known at compile time.</a:t>
            </a:r>
          </a:p>
          <a:p>
            <a:pPr algn="just"/>
            <a:r>
              <a:rPr lang="en-US" dirty="0"/>
              <a:t>Another drawback is restriction of the recursion procedure.</a:t>
            </a:r>
          </a:p>
          <a:p>
            <a:endParaRPr lang="en-IN" dirty="0"/>
          </a:p>
        </p:txBody>
      </p:sp>
    </p:spTree>
    <p:extLst>
      <p:ext uri="{BB962C8B-B14F-4D97-AF65-F5344CB8AC3E}">
        <p14:creationId xmlns:p14="http://schemas.microsoft.com/office/powerpoint/2010/main" val="345616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BB90D-8E45-413A-AA38-8FB3E0536084}"/>
              </a:ext>
            </a:extLst>
          </p:cNvPr>
          <p:cNvSpPr>
            <a:spLocks noGrp="1"/>
          </p:cNvSpPr>
          <p:nvPr>
            <p:ph type="title"/>
          </p:nvPr>
        </p:nvSpPr>
        <p:spPr>
          <a:xfrm>
            <a:off x="1376040" y="861134"/>
            <a:ext cx="5805995" cy="829554"/>
          </a:xfrm>
        </p:spPr>
        <p:txBody>
          <a:bodyPr>
            <a:normAutofit fontScale="90000"/>
          </a:bodyPr>
          <a:lstStyle/>
          <a:p>
            <a:r>
              <a:rPr lang="en-IN" dirty="0"/>
              <a:t>Stack Storage Allocation </a:t>
            </a:r>
            <a:br>
              <a:rPr lang="en-IN" dirty="0"/>
            </a:br>
            <a:endParaRPr lang="en-IN" dirty="0"/>
          </a:p>
        </p:txBody>
      </p:sp>
      <p:sp>
        <p:nvSpPr>
          <p:cNvPr id="3" name="Content Placeholder 2">
            <a:extLst>
              <a:ext uri="{FF2B5EF4-FFF2-40B4-BE49-F238E27FC236}">
                <a16:creationId xmlns:a16="http://schemas.microsoft.com/office/drawing/2014/main" id="{75BA5B52-F134-481B-BAE1-D77F4582ED9E}"/>
              </a:ext>
            </a:extLst>
          </p:cNvPr>
          <p:cNvSpPr>
            <a:spLocks noGrp="1"/>
          </p:cNvSpPr>
          <p:nvPr>
            <p:ph idx="1"/>
          </p:nvPr>
        </p:nvSpPr>
        <p:spPr>
          <a:xfrm>
            <a:off x="1056443" y="1825625"/>
            <a:ext cx="8673483" cy="4351338"/>
          </a:xfrm>
        </p:spPr>
        <p:txBody>
          <a:bodyPr/>
          <a:lstStyle/>
          <a:p>
            <a:pPr algn="just"/>
            <a:r>
              <a:rPr lang="en-US" dirty="0"/>
              <a:t>In static storage allocation, storage is organized as a stack.</a:t>
            </a:r>
          </a:p>
          <a:p>
            <a:pPr algn="just"/>
            <a:r>
              <a:rPr lang="en-US" dirty="0"/>
              <a:t>An activation record is pushed into the stack when activation begins and it is popped when the activation end.</a:t>
            </a:r>
          </a:p>
          <a:p>
            <a:pPr algn="just"/>
            <a:r>
              <a:rPr lang="en-US" dirty="0"/>
              <a:t>Activation record contains the locals so that they are bound to fresh storage in each activation record. The value of locals is deleted when the activation ends.</a:t>
            </a:r>
          </a:p>
          <a:p>
            <a:pPr algn="just"/>
            <a:r>
              <a:rPr lang="en-US" dirty="0"/>
              <a:t>It works on the basis of last-in-first-out (LIFO) and this allocation supports the recursion process.</a:t>
            </a:r>
          </a:p>
          <a:p>
            <a:endParaRPr lang="en-IN" dirty="0"/>
          </a:p>
        </p:txBody>
      </p:sp>
    </p:spTree>
    <p:extLst>
      <p:ext uri="{BB962C8B-B14F-4D97-AF65-F5344CB8AC3E}">
        <p14:creationId xmlns:p14="http://schemas.microsoft.com/office/powerpoint/2010/main" val="1025456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C4500-FB64-4CA9-98B2-BFFAB720FB8B}"/>
              </a:ext>
            </a:extLst>
          </p:cNvPr>
          <p:cNvSpPr>
            <a:spLocks noGrp="1"/>
          </p:cNvSpPr>
          <p:nvPr>
            <p:ph type="title"/>
          </p:nvPr>
        </p:nvSpPr>
        <p:spPr>
          <a:xfrm>
            <a:off x="949912" y="949911"/>
            <a:ext cx="7412854" cy="740777"/>
          </a:xfrm>
        </p:spPr>
        <p:txBody>
          <a:bodyPr>
            <a:normAutofit fontScale="90000"/>
          </a:bodyPr>
          <a:lstStyle/>
          <a:p>
            <a:r>
              <a:rPr lang="en-IN" dirty="0"/>
              <a:t>Heap Storage Allocation</a:t>
            </a:r>
            <a:br>
              <a:rPr lang="en-IN" dirty="0"/>
            </a:br>
            <a:endParaRPr lang="en-IN" dirty="0"/>
          </a:p>
        </p:txBody>
      </p:sp>
      <p:sp>
        <p:nvSpPr>
          <p:cNvPr id="3" name="Content Placeholder 2">
            <a:extLst>
              <a:ext uri="{FF2B5EF4-FFF2-40B4-BE49-F238E27FC236}">
                <a16:creationId xmlns:a16="http://schemas.microsoft.com/office/drawing/2014/main" id="{DC2D0E90-3846-427F-A976-AACFC91F8B56}"/>
              </a:ext>
            </a:extLst>
          </p:cNvPr>
          <p:cNvSpPr>
            <a:spLocks noGrp="1"/>
          </p:cNvSpPr>
          <p:nvPr>
            <p:ph idx="1"/>
          </p:nvPr>
        </p:nvSpPr>
        <p:spPr>
          <a:xfrm>
            <a:off x="674703" y="1825625"/>
            <a:ext cx="8256233" cy="4351338"/>
          </a:xfrm>
        </p:spPr>
        <p:txBody>
          <a:bodyPr/>
          <a:lstStyle/>
          <a:p>
            <a:pPr algn="just"/>
            <a:r>
              <a:rPr lang="en-US" dirty="0"/>
              <a:t>Heap allocation is the most flexible allocation scheme.</a:t>
            </a:r>
          </a:p>
          <a:p>
            <a:pPr algn="just"/>
            <a:r>
              <a:rPr lang="en-US" dirty="0"/>
              <a:t>Allocation and deallocation of memory can be done at any time and at any place depending upon the user's requirement.</a:t>
            </a:r>
          </a:p>
          <a:p>
            <a:pPr algn="just"/>
            <a:r>
              <a:rPr lang="en-US" dirty="0"/>
              <a:t>Heap allocation is used to allocate memory to the variables dynamically and when the variables are no more used then claim it back.</a:t>
            </a:r>
          </a:p>
          <a:p>
            <a:pPr algn="just"/>
            <a:r>
              <a:rPr lang="en-US" dirty="0"/>
              <a:t>Heap storage allocation supports the recursion process.</a:t>
            </a:r>
          </a:p>
          <a:p>
            <a:endParaRPr lang="en-IN" dirty="0"/>
          </a:p>
        </p:txBody>
      </p:sp>
    </p:spTree>
    <p:extLst>
      <p:ext uri="{BB962C8B-B14F-4D97-AF65-F5344CB8AC3E}">
        <p14:creationId xmlns:p14="http://schemas.microsoft.com/office/powerpoint/2010/main" val="995808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3E78-954A-4BCA-A9D4-307F475FD9CA}"/>
              </a:ext>
            </a:extLst>
          </p:cNvPr>
          <p:cNvSpPr>
            <a:spLocks noGrp="1"/>
          </p:cNvSpPr>
          <p:nvPr>
            <p:ph type="title"/>
          </p:nvPr>
        </p:nvSpPr>
        <p:spPr>
          <a:xfrm>
            <a:off x="1269507" y="1206631"/>
            <a:ext cx="10084293" cy="484057"/>
          </a:xfrm>
        </p:spPr>
        <p:txBody>
          <a:bodyPr>
            <a:normAutofit fontScale="90000"/>
          </a:bodyPr>
          <a:lstStyle/>
          <a:p>
            <a:r>
              <a:rPr lang="en-IN" dirty="0"/>
              <a:t>Example :</a:t>
            </a:r>
            <a:br>
              <a:rPr lang="en-IN" dirty="0"/>
            </a:br>
            <a:endParaRPr lang="en-IN" dirty="0"/>
          </a:p>
        </p:txBody>
      </p:sp>
      <p:sp>
        <p:nvSpPr>
          <p:cNvPr id="3" name="Content Placeholder 2">
            <a:extLst>
              <a:ext uri="{FF2B5EF4-FFF2-40B4-BE49-F238E27FC236}">
                <a16:creationId xmlns:a16="http://schemas.microsoft.com/office/drawing/2014/main" id="{7EC94495-7BB1-491A-B99D-4CC99BE1158E}"/>
              </a:ext>
            </a:extLst>
          </p:cNvPr>
          <p:cNvSpPr>
            <a:spLocks noGrp="1"/>
          </p:cNvSpPr>
          <p:nvPr>
            <p:ph idx="1"/>
          </p:nvPr>
        </p:nvSpPr>
        <p:spPr>
          <a:xfrm>
            <a:off x="2104008" y="1825625"/>
            <a:ext cx="6720396" cy="4351338"/>
          </a:xfrm>
        </p:spPr>
        <p:txBody>
          <a:bodyPr>
            <a:normAutofit/>
          </a:bodyPr>
          <a:lstStyle/>
          <a:p>
            <a:pPr marL="0" indent="0">
              <a:buNone/>
            </a:pPr>
            <a:r>
              <a:rPr lang="en-US" dirty="0"/>
              <a:t>fact (int n)   </a:t>
            </a:r>
          </a:p>
          <a:p>
            <a:pPr marL="0" indent="0">
              <a:buNone/>
            </a:pPr>
            <a:r>
              <a:rPr lang="en-US" dirty="0"/>
              <a:t>{  </a:t>
            </a:r>
          </a:p>
          <a:p>
            <a:pPr marL="0" indent="0">
              <a:buNone/>
            </a:pPr>
            <a:r>
              <a:rPr lang="en-US" dirty="0"/>
              <a:t>   if (n</a:t>
            </a:r>
            <a:r>
              <a:rPr lang="en-US" b="1" dirty="0"/>
              <a:t>&lt;</a:t>
            </a:r>
            <a:r>
              <a:rPr lang="en-US" dirty="0"/>
              <a:t>=1)  </a:t>
            </a:r>
          </a:p>
          <a:p>
            <a:pPr marL="0" indent="0">
              <a:buNone/>
            </a:pPr>
            <a:r>
              <a:rPr lang="en-US" dirty="0"/>
              <a:t>       return 1;  </a:t>
            </a:r>
          </a:p>
          <a:p>
            <a:pPr marL="0" indent="0">
              <a:buNone/>
            </a:pPr>
            <a:r>
              <a:rPr lang="en-US" dirty="0"/>
              <a:t>   else   </a:t>
            </a:r>
          </a:p>
          <a:p>
            <a:pPr marL="0" indent="0">
              <a:buNone/>
            </a:pPr>
            <a:r>
              <a:rPr lang="en-US" dirty="0"/>
              <a:t>       return (n * fact(n-1));  </a:t>
            </a:r>
          </a:p>
          <a:p>
            <a:pPr marL="0" indent="0">
              <a:buNone/>
            </a:pPr>
            <a:r>
              <a:rPr lang="en-US" dirty="0"/>
              <a:t>}  </a:t>
            </a:r>
          </a:p>
          <a:p>
            <a:pPr marL="0" indent="0">
              <a:buNone/>
            </a:pPr>
            <a:r>
              <a:rPr lang="en-US" dirty="0"/>
              <a:t>fact (6)  </a:t>
            </a:r>
          </a:p>
          <a:p>
            <a:endParaRPr lang="en-IN" dirty="0"/>
          </a:p>
        </p:txBody>
      </p:sp>
    </p:spTree>
    <p:extLst>
      <p:ext uri="{BB962C8B-B14F-4D97-AF65-F5344CB8AC3E}">
        <p14:creationId xmlns:p14="http://schemas.microsoft.com/office/powerpoint/2010/main" val="1257251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3B5E0-661D-40E0-BACF-B0A2039D342F}"/>
              </a:ext>
            </a:extLst>
          </p:cNvPr>
          <p:cNvSpPr>
            <a:spLocks noGrp="1"/>
          </p:cNvSpPr>
          <p:nvPr>
            <p:ph type="title"/>
          </p:nvPr>
        </p:nvSpPr>
        <p:spPr>
          <a:xfrm>
            <a:off x="435006" y="365125"/>
            <a:ext cx="8238477" cy="1325563"/>
          </a:xfrm>
        </p:spPr>
        <p:txBody>
          <a:bodyPr>
            <a:normAutofit/>
          </a:bodyPr>
          <a:lstStyle/>
          <a:p>
            <a:r>
              <a:rPr lang="en-US" sz="3600" dirty="0"/>
              <a:t>The dynamic allocation is as follows:</a:t>
            </a:r>
            <a:endParaRPr lang="en-IN" sz="3600" dirty="0"/>
          </a:p>
        </p:txBody>
      </p:sp>
      <p:pic>
        <p:nvPicPr>
          <p:cNvPr id="1026" name="Picture 2" descr="Storage Allocation">
            <a:extLst>
              <a:ext uri="{FF2B5EF4-FFF2-40B4-BE49-F238E27FC236}">
                <a16:creationId xmlns:a16="http://schemas.microsoft.com/office/drawing/2014/main" id="{7B48A1D5-D9D3-4B19-AAF4-F8CDFB9A4F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7050" y="1233996"/>
            <a:ext cx="6702640" cy="432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66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09B8-42A6-4AC7-9D6A-1F9286B8B9E0}"/>
              </a:ext>
            </a:extLst>
          </p:cNvPr>
          <p:cNvSpPr>
            <a:spLocks noGrp="1"/>
          </p:cNvSpPr>
          <p:nvPr>
            <p:ph type="title"/>
          </p:nvPr>
        </p:nvSpPr>
        <p:spPr>
          <a:xfrm>
            <a:off x="2271860" y="365125"/>
            <a:ext cx="9081939" cy="1325563"/>
          </a:xfrm>
        </p:spPr>
        <p:txBody>
          <a:bodyPr>
            <a:normAutofit/>
          </a:bodyPr>
          <a:lstStyle/>
          <a:p>
            <a:r>
              <a:rPr lang="en-US" sz="3600" dirty="0"/>
              <a:t>The symbol table used for following purposes:</a:t>
            </a:r>
            <a:endParaRPr lang="en-IN" sz="3600" dirty="0"/>
          </a:p>
        </p:txBody>
      </p:sp>
      <p:sp>
        <p:nvSpPr>
          <p:cNvPr id="3" name="Content Placeholder 2">
            <a:extLst>
              <a:ext uri="{FF2B5EF4-FFF2-40B4-BE49-F238E27FC236}">
                <a16:creationId xmlns:a16="http://schemas.microsoft.com/office/drawing/2014/main" id="{8A0DFC58-7B23-4C4F-B760-0D9E30C27E5A}"/>
              </a:ext>
            </a:extLst>
          </p:cNvPr>
          <p:cNvSpPr>
            <a:spLocks noGrp="1"/>
          </p:cNvSpPr>
          <p:nvPr>
            <p:ph idx="1"/>
          </p:nvPr>
        </p:nvSpPr>
        <p:spPr>
          <a:xfrm>
            <a:off x="2177592" y="1825625"/>
            <a:ext cx="9176208" cy="4351338"/>
          </a:xfrm>
        </p:spPr>
        <p:txBody>
          <a:bodyPr/>
          <a:lstStyle/>
          <a:p>
            <a:r>
              <a:rPr lang="en-US" dirty="0"/>
              <a:t>It is used to store the name of all entities in a structured form at one place.</a:t>
            </a:r>
          </a:p>
          <a:p>
            <a:r>
              <a:rPr lang="en-US" dirty="0"/>
              <a:t>It is used to verify if a variable has been declared.</a:t>
            </a:r>
          </a:p>
          <a:p>
            <a:r>
              <a:rPr lang="en-US" dirty="0"/>
              <a:t>It is used to determine the scope of a name.</a:t>
            </a:r>
          </a:p>
          <a:p>
            <a:r>
              <a:rPr lang="en-US" dirty="0"/>
              <a:t>It is used to implement type checking by verifying assignments and expressions in the source code are semantically correct.</a:t>
            </a:r>
          </a:p>
          <a:p>
            <a:endParaRPr lang="en-IN" dirty="0"/>
          </a:p>
        </p:txBody>
      </p:sp>
    </p:spTree>
    <p:extLst>
      <p:ext uri="{BB962C8B-B14F-4D97-AF65-F5344CB8AC3E}">
        <p14:creationId xmlns:p14="http://schemas.microsoft.com/office/powerpoint/2010/main" val="534275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9CAE-E698-47C4-A349-5C9C770A63D8}"/>
              </a:ext>
            </a:extLst>
          </p:cNvPr>
          <p:cNvSpPr>
            <a:spLocks noGrp="1"/>
          </p:cNvSpPr>
          <p:nvPr>
            <p:ph type="title"/>
          </p:nvPr>
        </p:nvSpPr>
        <p:spPr>
          <a:xfrm>
            <a:off x="1470580" y="867266"/>
            <a:ext cx="6102073" cy="823422"/>
          </a:xfrm>
        </p:spPr>
        <p:txBody>
          <a:bodyPr>
            <a:normAutofit fontScale="90000"/>
          </a:bodyPr>
          <a:lstStyle/>
          <a:p>
            <a:r>
              <a:rPr lang="en-IN" dirty="0"/>
              <a:t>Lexical Error</a:t>
            </a:r>
            <a:br>
              <a:rPr lang="en-IN" dirty="0"/>
            </a:br>
            <a:endParaRPr lang="en-IN" dirty="0"/>
          </a:p>
        </p:txBody>
      </p:sp>
      <p:sp>
        <p:nvSpPr>
          <p:cNvPr id="3" name="Content Placeholder 2">
            <a:extLst>
              <a:ext uri="{FF2B5EF4-FFF2-40B4-BE49-F238E27FC236}">
                <a16:creationId xmlns:a16="http://schemas.microsoft.com/office/drawing/2014/main" id="{0928FD11-81AE-4AA2-B796-9729F4820527}"/>
              </a:ext>
            </a:extLst>
          </p:cNvPr>
          <p:cNvSpPr>
            <a:spLocks noGrp="1"/>
          </p:cNvSpPr>
          <p:nvPr>
            <p:ph idx="1"/>
          </p:nvPr>
        </p:nvSpPr>
        <p:spPr>
          <a:xfrm>
            <a:off x="1470580" y="1825625"/>
            <a:ext cx="7220659" cy="4351338"/>
          </a:xfrm>
        </p:spPr>
        <p:txBody>
          <a:bodyPr/>
          <a:lstStyle/>
          <a:p>
            <a:pPr algn="just"/>
            <a:r>
              <a:rPr lang="en-US" dirty="0"/>
              <a:t>During the lexical analysis phase this type of error can be detected.</a:t>
            </a:r>
          </a:p>
          <a:p>
            <a:pPr algn="just"/>
            <a:r>
              <a:rPr lang="en-US" dirty="0"/>
              <a:t>Lexical error is a sequence of characters that does not match the pattern of any token. Lexical phase error is found during the execution of the program.</a:t>
            </a:r>
          </a:p>
          <a:p>
            <a:endParaRPr lang="en-IN" dirty="0"/>
          </a:p>
        </p:txBody>
      </p:sp>
    </p:spTree>
    <p:extLst>
      <p:ext uri="{BB962C8B-B14F-4D97-AF65-F5344CB8AC3E}">
        <p14:creationId xmlns:p14="http://schemas.microsoft.com/office/powerpoint/2010/main" val="3576301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6D902-CE72-4328-940E-859D8363E3B8}"/>
              </a:ext>
            </a:extLst>
          </p:cNvPr>
          <p:cNvSpPr>
            <a:spLocks noGrp="1"/>
          </p:cNvSpPr>
          <p:nvPr>
            <p:ph idx="1"/>
          </p:nvPr>
        </p:nvSpPr>
        <p:spPr>
          <a:xfrm>
            <a:off x="1118586" y="952107"/>
            <a:ext cx="7457243" cy="5224856"/>
          </a:xfrm>
        </p:spPr>
        <p:txBody>
          <a:bodyPr/>
          <a:lstStyle/>
          <a:p>
            <a:pPr marL="0" indent="0">
              <a:buNone/>
            </a:pPr>
            <a:r>
              <a:rPr lang="en-US" dirty="0"/>
              <a:t>Lexical phase error can be:</a:t>
            </a:r>
          </a:p>
          <a:p>
            <a:pPr marL="0" indent="0">
              <a:buNone/>
            </a:pPr>
            <a:endParaRPr lang="en-US" dirty="0"/>
          </a:p>
          <a:p>
            <a:r>
              <a:rPr lang="en-US" dirty="0"/>
              <a:t>Spelling error.</a:t>
            </a:r>
          </a:p>
          <a:p>
            <a:r>
              <a:rPr lang="en-US" dirty="0"/>
              <a:t>Exceeding length of identifier or numeric constants.</a:t>
            </a:r>
          </a:p>
          <a:p>
            <a:r>
              <a:rPr lang="en-US" dirty="0"/>
              <a:t>Appearance of illegal characters.</a:t>
            </a:r>
          </a:p>
          <a:p>
            <a:r>
              <a:rPr lang="en-US" dirty="0"/>
              <a:t>To remove the character that should be present.</a:t>
            </a:r>
          </a:p>
          <a:p>
            <a:r>
              <a:rPr lang="en-US" dirty="0"/>
              <a:t>To replace a character with an incorrect character.</a:t>
            </a:r>
          </a:p>
          <a:p>
            <a:pPr marL="0" indent="0">
              <a:buNone/>
            </a:pPr>
            <a:endParaRPr lang="en-IN" dirty="0"/>
          </a:p>
        </p:txBody>
      </p:sp>
    </p:spTree>
    <p:extLst>
      <p:ext uri="{BB962C8B-B14F-4D97-AF65-F5344CB8AC3E}">
        <p14:creationId xmlns:p14="http://schemas.microsoft.com/office/powerpoint/2010/main" val="2841252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4E7214-D7A5-4DA7-948B-0F821625B291}"/>
              </a:ext>
            </a:extLst>
          </p:cNvPr>
          <p:cNvSpPr>
            <a:spLocks noGrp="1"/>
          </p:cNvSpPr>
          <p:nvPr>
            <p:ph idx="1"/>
          </p:nvPr>
        </p:nvSpPr>
        <p:spPr>
          <a:xfrm>
            <a:off x="1189608" y="848412"/>
            <a:ext cx="7155402" cy="5328551"/>
          </a:xfrm>
        </p:spPr>
        <p:txBody>
          <a:bodyPr>
            <a:normAutofit fontScale="92500" lnSpcReduction="10000"/>
          </a:bodyPr>
          <a:lstStyle/>
          <a:p>
            <a:pPr marL="0" indent="0">
              <a:buNone/>
            </a:pPr>
            <a:r>
              <a:rPr lang="en-US" dirty="0"/>
              <a:t>Example:</a:t>
            </a:r>
          </a:p>
          <a:p>
            <a:pPr marL="0" indent="0">
              <a:buNone/>
            </a:pPr>
            <a:r>
              <a:rPr lang="en-US" dirty="0"/>
              <a:t>void main()  </a:t>
            </a:r>
          </a:p>
          <a:p>
            <a:pPr marL="0" indent="0">
              <a:buNone/>
            </a:pPr>
            <a:r>
              <a:rPr lang="en-US" dirty="0"/>
              <a:t>{  </a:t>
            </a:r>
          </a:p>
          <a:p>
            <a:pPr marL="0" indent="0">
              <a:buNone/>
            </a:pPr>
            <a:r>
              <a:rPr lang="en-US" dirty="0"/>
              <a:t>     int x=10, y=20;  </a:t>
            </a:r>
          </a:p>
          <a:p>
            <a:pPr marL="0" indent="0">
              <a:buNone/>
            </a:pPr>
            <a:r>
              <a:rPr lang="en-US" dirty="0"/>
              <a:t>     char * a;  </a:t>
            </a:r>
          </a:p>
          <a:p>
            <a:pPr marL="0" indent="0">
              <a:buNone/>
            </a:pPr>
            <a:r>
              <a:rPr lang="en-US" dirty="0"/>
              <a:t>     a= &amp;x;  </a:t>
            </a:r>
          </a:p>
          <a:p>
            <a:pPr marL="0" indent="0">
              <a:buNone/>
            </a:pPr>
            <a:r>
              <a:rPr lang="en-US" dirty="0"/>
              <a:t>     x= 1xab;  </a:t>
            </a:r>
          </a:p>
          <a:p>
            <a:pPr marL="0" indent="0">
              <a:buNone/>
            </a:pPr>
            <a:r>
              <a:rPr lang="en-US" dirty="0"/>
              <a:t>}  </a:t>
            </a:r>
          </a:p>
          <a:p>
            <a:pPr marL="0" indent="0">
              <a:buNone/>
            </a:pPr>
            <a:r>
              <a:rPr lang="en-US" dirty="0"/>
              <a:t>In this code, 1xab is neither a number nor an identifier. So this code will show the lexical error.</a:t>
            </a:r>
          </a:p>
          <a:p>
            <a:pPr marL="0" indent="0">
              <a:buNone/>
            </a:pPr>
            <a:br>
              <a:rPr lang="en-US" dirty="0"/>
            </a:br>
            <a:endParaRPr lang="en-IN" dirty="0"/>
          </a:p>
        </p:txBody>
      </p:sp>
    </p:spTree>
    <p:extLst>
      <p:ext uri="{BB962C8B-B14F-4D97-AF65-F5344CB8AC3E}">
        <p14:creationId xmlns:p14="http://schemas.microsoft.com/office/powerpoint/2010/main" val="1526643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D52A-6CED-452D-A695-67D42ACC1CC9}"/>
              </a:ext>
            </a:extLst>
          </p:cNvPr>
          <p:cNvSpPr>
            <a:spLocks noGrp="1"/>
          </p:cNvSpPr>
          <p:nvPr>
            <p:ph type="title"/>
          </p:nvPr>
        </p:nvSpPr>
        <p:spPr>
          <a:xfrm>
            <a:off x="1464816" y="365125"/>
            <a:ext cx="6294267" cy="1325563"/>
          </a:xfrm>
        </p:spPr>
        <p:txBody>
          <a:bodyPr/>
          <a:lstStyle/>
          <a:p>
            <a:r>
              <a:rPr lang="en-IN" dirty="0"/>
              <a:t>Syntax Error</a:t>
            </a:r>
            <a:br>
              <a:rPr lang="en-IN" dirty="0"/>
            </a:br>
            <a:endParaRPr lang="en-IN" dirty="0"/>
          </a:p>
        </p:txBody>
      </p:sp>
      <p:sp>
        <p:nvSpPr>
          <p:cNvPr id="3" name="Content Placeholder 2">
            <a:extLst>
              <a:ext uri="{FF2B5EF4-FFF2-40B4-BE49-F238E27FC236}">
                <a16:creationId xmlns:a16="http://schemas.microsoft.com/office/drawing/2014/main" id="{224F93D9-647E-4E5D-BE25-E90A26493FFC}"/>
              </a:ext>
            </a:extLst>
          </p:cNvPr>
          <p:cNvSpPr>
            <a:spLocks noGrp="1"/>
          </p:cNvSpPr>
          <p:nvPr>
            <p:ph idx="1"/>
          </p:nvPr>
        </p:nvSpPr>
        <p:spPr>
          <a:xfrm>
            <a:off x="1296139" y="1366887"/>
            <a:ext cx="7981025" cy="4487158"/>
          </a:xfrm>
        </p:spPr>
        <p:txBody>
          <a:bodyPr>
            <a:normAutofit fontScale="92500" lnSpcReduction="10000"/>
          </a:bodyPr>
          <a:lstStyle/>
          <a:p>
            <a:pPr marL="0" indent="0" algn="just">
              <a:buNone/>
            </a:pPr>
            <a:r>
              <a:rPr lang="en-US" dirty="0"/>
              <a:t>During the syntax analysis phase, this type of error appears. Syntax error is found during the execution of the program.</a:t>
            </a:r>
          </a:p>
          <a:p>
            <a:pPr marL="0" indent="0" algn="just">
              <a:buNone/>
            </a:pPr>
            <a:r>
              <a:rPr lang="en-US" dirty="0"/>
              <a:t>Some syntax error can be :</a:t>
            </a:r>
          </a:p>
          <a:p>
            <a:pPr algn="just"/>
            <a:r>
              <a:rPr lang="en-US" dirty="0"/>
              <a:t>Error in structure</a:t>
            </a:r>
          </a:p>
          <a:p>
            <a:pPr algn="just"/>
            <a:r>
              <a:rPr lang="en-US" dirty="0"/>
              <a:t>Missing operators</a:t>
            </a:r>
          </a:p>
          <a:p>
            <a:pPr algn="just"/>
            <a:r>
              <a:rPr lang="en-US" dirty="0"/>
              <a:t>Unbalanced parenthesis</a:t>
            </a:r>
          </a:p>
          <a:p>
            <a:pPr marL="0" indent="0" algn="just">
              <a:buNone/>
            </a:pPr>
            <a:r>
              <a:rPr lang="en-US" dirty="0"/>
              <a:t>When an invalid calculation enters into a calculator then a syntax error can also occurs. This can be caused by entering several decimal points in one number or by opening brackets without closing them.</a:t>
            </a:r>
          </a:p>
          <a:p>
            <a:endParaRPr lang="en-IN" dirty="0"/>
          </a:p>
        </p:txBody>
      </p:sp>
    </p:spTree>
    <p:extLst>
      <p:ext uri="{BB962C8B-B14F-4D97-AF65-F5344CB8AC3E}">
        <p14:creationId xmlns:p14="http://schemas.microsoft.com/office/powerpoint/2010/main" val="2550786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0F6CF-D415-4946-958F-8D65D7AC1D89}"/>
              </a:ext>
            </a:extLst>
          </p:cNvPr>
          <p:cNvSpPr>
            <a:spLocks noGrp="1"/>
          </p:cNvSpPr>
          <p:nvPr>
            <p:ph idx="1"/>
          </p:nvPr>
        </p:nvSpPr>
        <p:spPr>
          <a:xfrm>
            <a:off x="665825" y="1029810"/>
            <a:ext cx="8744506" cy="5147153"/>
          </a:xfrm>
        </p:spPr>
        <p:txBody>
          <a:bodyPr/>
          <a:lstStyle/>
          <a:p>
            <a:pPr marL="0" indent="0">
              <a:buNone/>
            </a:pPr>
            <a:r>
              <a:rPr lang="en-US" b="1" dirty="0"/>
              <a:t>       For example  :  Using  “=" when "==" is needed.</a:t>
            </a:r>
          </a:p>
          <a:p>
            <a:pPr marL="0" indent="0">
              <a:buNone/>
            </a:pPr>
            <a:endParaRPr lang="en-US" dirty="0"/>
          </a:p>
          <a:p>
            <a:pPr marL="0" indent="0">
              <a:buNone/>
            </a:pPr>
            <a:r>
              <a:rPr lang="en-US" dirty="0"/>
              <a:t>     16   if (number=200)  </a:t>
            </a:r>
          </a:p>
          <a:p>
            <a:pPr marL="0" indent="0">
              <a:buNone/>
            </a:pPr>
            <a:r>
              <a:rPr lang="en-US" dirty="0"/>
              <a:t>     17         </a:t>
            </a:r>
            <a:r>
              <a:rPr lang="en-US" dirty="0" err="1"/>
              <a:t>cout</a:t>
            </a:r>
            <a:r>
              <a:rPr lang="en-US" dirty="0"/>
              <a:t> </a:t>
            </a:r>
            <a:r>
              <a:rPr lang="en-US" b="1" dirty="0"/>
              <a:t>&lt;&lt;</a:t>
            </a:r>
            <a:r>
              <a:rPr lang="en-US" dirty="0"/>
              <a:t> "number is equal to 200";  </a:t>
            </a:r>
          </a:p>
          <a:p>
            <a:pPr marL="0" indent="0">
              <a:buNone/>
            </a:pPr>
            <a:r>
              <a:rPr lang="en-US" dirty="0"/>
              <a:t>     18   else   </a:t>
            </a:r>
          </a:p>
          <a:p>
            <a:pPr marL="0" indent="0">
              <a:buNone/>
            </a:pPr>
            <a:r>
              <a:rPr lang="en-US" dirty="0"/>
              <a:t>     19      </a:t>
            </a:r>
            <a:r>
              <a:rPr lang="en-US" dirty="0" err="1"/>
              <a:t>cout</a:t>
            </a:r>
            <a:r>
              <a:rPr lang="en-US" dirty="0"/>
              <a:t> </a:t>
            </a:r>
            <a:r>
              <a:rPr lang="en-US" b="1" dirty="0"/>
              <a:t>&lt;&lt;</a:t>
            </a:r>
            <a:r>
              <a:rPr lang="en-US" dirty="0"/>
              <a:t> "number is not equal to 200"  </a:t>
            </a:r>
          </a:p>
          <a:p>
            <a:endParaRPr lang="en-IN" dirty="0"/>
          </a:p>
        </p:txBody>
      </p:sp>
    </p:spTree>
    <p:extLst>
      <p:ext uri="{BB962C8B-B14F-4D97-AF65-F5344CB8AC3E}">
        <p14:creationId xmlns:p14="http://schemas.microsoft.com/office/powerpoint/2010/main" val="58005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0CACE-64E8-4F25-B90F-F2A9CE61DFE3}"/>
              </a:ext>
            </a:extLst>
          </p:cNvPr>
          <p:cNvSpPr>
            <a:spLocks noGrp="1"/>
          </p:cNvSpPr>
          <p:nvPr>
            <p:ph idx="1"/>
          </p:nvPr>
        </p:nvSpPr>
        <p:spPr>
          <a:xfrm>
            <a:off x="781235" y="958788"/>
            <a:ext cx="7759083" cy="5218175"/>
          </a:xfrm>
        </p:spPr>
        <p:txBody>
          <a:bodyPr>
            <a:normAutofit/>
          </a:bodyPr>
          <a:lstStyle/>
          <a:p>
            <a:pPr algn="just"/>
            <a:r>
              <a:rPr lang="en-US" dirty="0"/>
              <a:t>The following warning message will be displayed by many compilers : </a:t>
            </a:r>
          </a:p>
          <a:p>
            <a:pPr algn="just"/>
            <a:r>
              <a:rPr lang="en-US" b="1" dirty="0"/>
              <a:t>Syntax Warning:</a:t>
            </a:r>
            <a:r>
              <a:rPr lang="en-US" dirty="0"/>
              <a:t> assignment operator used in if expression line 16 of program firstprog.cpp</a:t>
            </a:r>
          </a:p>
          <a:p>
            <a:pPr algn="just"/>
            <a:r>
              <a:rPr lang="en-US" dirty="0"/>
              <a:t>In this code, if expression used the equal sign which is actually an assignment operator not the relational operator which tests for equality.</a:t>
            </a:r>
          </a:p>
          <a:p>
            <a:pPr algn="just"/>
            <a:r>
              <a:rPr lang="en-US" dirty="0"/>
              <a:t>Due to the assignment operator, number is set to 200 and the expression number=200 are always true because the expression's value is actually 200. For this example the correct code would be:</a:t>
            </a:r>
          </a:p>
          <a:p>
            <a:pPr algn="just"/>
            <a:r>
              <a:rPr lang="en-US" dirty="0"/>
              <a:t>16   </a:t>
            </a:r>
            <a:r>
              <a:rPr lang="en-US" b="1" dirty="0"/>
              <a:t>if</a:t>
            </a:r>
            <a:r>
              <a:rPr lang="en-US" dirty="0"/>
              <a:t> (number==200)  </a:t>
            </a:r>
          </a:p>
          <a:p>
            <a:endParaRPr lang="en-IN" dirty="0"/>
          </a:p>
        </p:txBody>
      </p:sp>
    </p:spTree>
    <p:extLst>
      <p:ext uri="{BB962C8B-B14F-4D97-AF65-F5344CB8AC3E}">
        <p14:creationId xmlns:p14="http://schemas.microsoft.com/office/powerpoint/2010/main" val="3442448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14765-1D34-4A7B-BA71-31898D76645D}"/>
              </a:ext>
            </a:extLst>
          </p:cNvPr>
          <p:cNvSpPr>
            <a:spLocks noGrp="1"/>
          </p:cNvSpPr>
          <p:nvPr>
            <p:ph idx="1"/>
          </p:nvPr>
        </p:nvSpPr>
        <p:spPr>
          <a:xfrm>
            <a:off x="1003177" y="923827"/>
            <a:ext cx="8522564" cy="4882169"/>
          </a:xfrm>
        </p:spPr>
        <p:txBody>
          <a:bodyPr>
            <a:normAutofit/>
          </a:bodyPr>
          <a:lstStyle/>
          <a:p>
            <a:pPr marL="0" indent="0">
              <a:buNone/>
            </a:pPr>
            <a:endParaRPr lang="en-US" dirty="0"/>
          </a:p>
          <a:p>
            <a:pPr marL="0" indent="0">
              <a:buNone/>
            </a:pPr>
            <a:r>
              <a:rPr lang="en-US" b="1" dirty="0"/>
              <a:t>Example 2: Missing semicolon:</a:t>
            </a:r>
            <a:endParaRPr lang="en-US" dirty="0"/>
          </a:p>
          <a:p>
            <a:pPr marL="0" indent="0">
              <a:buNone/>
            </a:pPr>
            <a:r>
              <a:rPr lang="en-US" b="1" dirty="0"/>
              <a:t>int</a:t>
            </a:r>
            <a:r>
              <a:rPr lang="en-US" dirty="0"/>
              <a:t> a = 5          // semicolon is missing  </a:t>
            </a:r>
          </a:p>
          <a:p>
            <a:pPr marL="0" indent="0">
              <a:buNone/>
            </a:pPr>
            <a:r>
              <a:rPr lang="en-US" b="1" dirty="0"/>
              <a:t>Compiler message:</a:t>
            </a:r>
            <a:endParaRPr lang="en-US" dirty="0"/>
          </a:p>
          <a:p>
            <a:pPr marL="0" indent="0">
              <a:buNone/>
            </a:pPr>
            <a:r>
              <a:rPr lang="en-US" dirty="0"/>
              <a:t>ab.java:20: ';' expected  </a:t>
            </a:r>
          </a:p>
          <a:p>
            <a:pPr marL="0" indent="0">
              <a:buNone/>
            </a:pPr>
            <a:r>
              <a:rPr lang="en-US" b="1" dirty="0"/>
              <a:t>int</a:t>
            </a:r>
            <a:r>
              <a:rPr lang="en-US" dirty="0"/>
              <a:t> a = 5  </a:t>
            </a:r>
          </a:p>
          <a:p>
            <a:pPr marL="0" indent="0">
              <a:buNone/>
            </a:pPr>
            <a:r>
              <a:rPr lang="en-US" b="1" dirty="0"/>
              <a:t>Example 3: Errors in expressions:</a:t>
            </a:r>
            <a:endParaRPr lang="en-US" dirty="0"/>
          </a:p>
          <a:p>
            <a:pPr marL="0" indent="0">
              <a:buNone/>
            </a:pPr>
            <a:r>
              <a:rPr lang="en-US" dirty="0"/>
              <a:t>x = (3 + 5;  // missing closing parenthesis ')'  </a:t>
            </a:r>
          </a:p>
          <a:p>
            <a:pPr marL="0" indent="0">
              <a:buNone/>
            </a:pPr>
            <a:r>
              <a:rPr lang="en-US" dirty="0"/>
              <a:t>y = 3 + * 5;   // missing argument between '+' and '*'  </a:t>
            </a:r>
          </a:p>
          <a:p>
            <a:endParaRPr lang="en-IN" dirty="0"/>
          </a:p>
        </p:txBody>
      </p:sp>
    </p:spTree>
    <p:extLst>
      <p:ext uri="{BB962C8B-B14F-4D97-AF65-F5344CB8AC3E}">
        <p14:creationId xmlns:p14="http://schemas.microsoft.com/office/powerpoint/2010/main" val="1402611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4E09-C600-4A8E-8E67-65019C74C77C}"/>
              </a:ext>
            </a:extLst>
          </p:cNvPr>
          <p:cNvSpPr>
            <a:spLocks noGrp="1"/>
          </p:cNvSpPr>
          <p:nvPr>
            <p:ph type="title"/>
          </p:nvPr>
        </p:nvSpPr>
        <p:spPr>
          <a:xfrm>
            <a:off x="838200" y="365125"/>
            <a:ext cx="4301971" cy="1325563"/>
          </a:xfrm>
        </p:spPr>
        <p:txBody>
          <a:bodyPr/>
          <a:lstStyle/>
          <a:p>
            <a:r>
              <a:rPr lang="en-US" dirty="0"/>
              <a:t>Semantic Error</a:t>
            </a:r>
            <a:br>
              <a:rPr lang="en-US" dirty="0"/>
            </a:br>
            <a:endParaRPr lang="en-IN" dirty="0"/>
          </a:p>
        </p:txBody>
      </p:sp>
      <p:sp>
        <p:nvSpPr>
          <p:cNvPr id="3" name="Content Placeholder 2">
            <a:extLst>
              <a:ext uri="{FF2B5EF4-FFF2-40B4-BE49-F238E27FC236}">
                <a16:creationId xmlns:a16="http://schemas.microsoft.com/office/drawing/2014/main" id="{A2C5B18D-795E-4301-9AD2-8AB4F594881A}"/>
              </a:ext>
            </a:extLst>
          </p:cNvPr>
          <p:cNvSpPr>
            <a:spLocks noGrp="1"/>
          </p:cNvSpPr>
          <p:nvPr>
            <p:ph idx="1"/>
          </p:nvPr>
        </p:nvSpPr>
        <p:spPr>
          <a:xfrm>
            <a:off x="838200" y="1131216"/>
            <a:ext cx="8003959" cy="5045747"/>
          </a:xfrm>
        </p:spPr>
        <p:txBody>
          <a:bodyPr/>
          <a:lstStyle/>
          <a:p>
            <a:pPr marL="0" indent="0">
              <a:buNone/>
            </a:pPr>
            <a:endParaRPr lang="en-US" dirty="0"/>
          </a:p>
          <a:p>
            <a:pPr algn="just"/>
            <a:r>
              <a:rPr lang="en-US" dirty="0"/>
              <a:t>During the semantic analysis phase, this type of error appears. These types of error are detected at compile time.</a:t>
            </a:r>
          </a:p>
          <a:p>
            <a:pPr algn="just"/>
            <a:r>
              <a:rPr lang="en-US" dirty="0"/>
              <a:t>Most of the compile time errors are scope and declaration error. </a:t>
            </a:r>
            <a:r>
              <a:rPr lang="en-US" b="1" dirty="0"/>
              <a:t>For example:</a:t>
            </a:r>
            <a:r>
              <a:rPr lang="en-US" dirty="0"/>
              <a:t> undeclared or multiple declared identifiers. Type mismatch is another compile time error.</a:t>
            </a:r>
          </a:p>
          <a:p>
            <a:pPr algn="just"/>
            <a:r>
              <a:rPr lang="en-US" dirty="0"/>
              <a:t>The semantic error can arises using the wrong variable or using wrong operator or doing operation in wrong order.</a:t>
            </a:r>
          </a:p>
          <a:p>
            <a:endParaRPr lang="en-IN" dirty="0"/>
          </a:p>
        </p:txBody>
      </p:sp>
    </p:spTree>
    <p:extLst>
      <p:ext uri="{BB962C8B-B14F-4D97-AF65-F5344CB8AC3E}">
        <p14:creationId xmlns:p14="http://schemas.microsoft.com/office/powerpoint/2010/main" val="1519972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8867E-E532-4072-BFF0-7AEF8910BF72}"/>
              </a:ext>
            </a:extLst>
          </p:cNvPr>
          <p:cNvSpPr>
            <a:spLocks noGrp="1"/>
          </p:cNvSpPr>
          <p:nvPr>
            <p:ph idx="1"/>
          </p:nvPr>
        </p:nvSpPr>
        <p:spPr>
          <a:xfrm>
            <a:off x="923278" y="1074656"/>
            <a:ext cx="7874493" cy="5102307"/>
          </a:xfrm>
        </p:spPr>
        <p:txBody>
          <a:bodyPr>
            <a:normAutofit fontScale="92500" lnSpcReduction="20000"/>
          </a:bodyPr>
          <a:lstStyle/>
          <a:p>
            <a:pPr marL="0" indent="0">
              <a:buNone/>
            </a:pPr>
            <a:r>
              <a:rPr lang="en-US" dirty="0"/>
              <a:t>Some semantic error can be :</a:t>
            </a:r>
          </a:p>
          <a:p>
            <a:pPr marL="0" indent="0">
              <a:buNone/>
            </a:pPr>
            <a:r>
              <a:rPr lang="en-US" dirty="0"/>
              <a:t>Incompatible types of operands</a:t>
            </a:r>
          </a:p>
          <a:p>
            <a:pPr marL="0" indent="0">
              <a:buNone/>
            </a:pPr>
            <a:r>
              <a:rPr lang="en-US" dirty="0"/>
              <a:t>Undeclared variable</a:t>
            </a:r>
          </a:p>
          <a:p>
            <a:pPr marL="0" indent="0">
              <a:buNone/>
            </a:pPr>
            <a:r>
              <a:rPr lang="en-US" dirty="0"/>
              <a:t>Not matching of actual argument with formal argument</a:t>
            </a:r>
          </a:p>
          <a:p>
            <a:pPr marL="0" indent="0">
              <a:buNone/>
            </a:pPr>
            <a:r>
              <a:rPr lang="en-US" b="1" dirty="0"/>
              <a:t>Example 1:</a:t>
            </a:r>
            <a:r>
              <a:rPr lang="en-US" dirty="0"/>
              <a:t> Use of a non-initialized variable:</a:t>
            </a:r>
          </a:p>
          <a:p>
            <a:pPr marL="0" indent="0">
              <a:buNone/>
            </a:pPr>
            <a:r>
              <a:rPr lang="en-US" dirty="0"/>
              <a:t>int </a:t>
            </a:r>
            <a:r>
              <a:rPr lang="en-US" dirty="0" err="1"/>
              <a:t>i</a:t>
            </a:r>
            <a:r>
              <a:rPr lang="en-US" dirty="0"/>
              <a:t>;  </a:t>
            </a:r>
          </a:p>
          <a:p>
            <a:pPr marL="0" indent="0">
              <a:buNone/>
            </a:pPr>
            <a:r>
              <a:rPr lang="en-US" dirty="0"/>
              <a:t>void f (int m)   </a:t>
            </a:r>
          </a:p>
          <a:p>
            <a:pPr marL="0" indent="0">
              <a:buNone/>
            </a:pPr>
            <a:r>
              <a:rPr lang="en-US" dirty="0"/>
              <a:t>{  </a:t>
            </a:r>
          </a:p>
          <a:p>
            <a:pPr marL="0" indent="0">
              <a:buNone/>
            </a:pPr>
            <a:r>
              <a:rPr lang="en-US" dirty="0"/>
              <a:t>      m=t;  </a:t>
            </a:r>
          </a:p>
          <a:p>
            <a:pPr marL="0" indent="0">
              <a:buNone/>
            </a:pPr>
            <a:r>
              <a:rPr lang="en-US" dirty="0"/>
              <a:t>}  </a:t>
            </a:r>
          </a:p>
          <a:p>
            <a:pPr marL="0" indent="0">
              <a:buNone/>
            </a:pPr>
            <a:r>
              <a:rPr lang="en-US" dirty="0"/>
              <a:t>In this code, t is undeclared that's why it shows the semantic error.</a:t>
            </a:r>
          </a:p>
          <a:p>
            <a:endParaRPr lang="en-IN" dirty="0"/>
          </a:p>
        </p:txBody>
      </p:sp>
    </p:spTree>
    <p:extLst>
      <p:ext uri="{BB962C8B-B14F-4D97-AF65-F5344CB8AC3E}">
        <p14:creationId xmlns:p14="http://schemas.microsoft.com/office/powerpoint/2010/main" val="1203055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361680-F970-4160-92F9-D0B0269D42DA}"/>
              </a:ext>
            </a:extLst>
          </p:cNvPr>
          <p:cNvSpPr>
            <a:spLocks noGrp="1"/>
          </p:cNvSpPr>
          <p:nvPr>
            <p:ph idx="1"/>
          </p:nvPr>
        </p:nvSpPr>
        <p:spPr>
          <a:xfrm>
            <a:off x="1263193" y="1825625"/>
            <a:ext cx="7792030" cy="4351338"/>
          </a:xfrm>
        </p:spPr>
        <p:txBody>
          <a:bodyPr>
            <a:normAutofit lnSpcReduction="10000"/>
          </a:bodyPr>
          <a:lstStyle/>
          <a:p>
            <a:pPr marL="0" indent="0">
              <a:buNone/>
            </a:pPr>
            <a:r>
              <a:rPr lang="en-US" b="1" dirty="0"/>
              <a:t>Example 2:</a:t>
            </a:r>
            <a:r>
              <a:rPr lang="en-US" dirty="0"/>
              <a:t> Type incompatibility :</a:t>
            </a:r>
          </a:p>
          <a:p>
            <a:pPr marL="0" indent="0">
              <a:buNone/>
            </a:pPr>
            <a:r>
              <a:rPr lang="en-US" b="1" dirty="0"/>
              <a:t>int</a:t>
            </a:r>
            <a:r>
              <a:rPr lang="en-US" dirty="0"/>
              <a:t> a = "hello";      // the types String and int are not compatible  </a:t>
            </a:r>
          </a:p>
          <a:p>
            <a:pPr marL="0" indent="0">
              <a:buNone/>
            </a:pPr>
            <a:r>
              <a:rPr lang="en-US" b="1" dirty="0"/>
              <a:t>Example 3:</a:t>
            </a:r>
            <a:r>
              <a:rPr lang="en-US" dirty="0"/>
              <a:t> Errors in expressions:</a:t>
            </a:r>
          </a:p>
          <a:p>
            <a:pPr marL="0" indent="0">
              <a:buNone/>
            </a:pPr>
            <a:r>
              <a:rPr lang="en-US" dirty="0"/>
              <a:t>String s = "...";  </a:t>
            </a:r>
          </a:p>
          <a:p>
            <a:pPr marL="0" indent="0">
              <a:buNone/>
            </a:pPr>
            <a:r>
              <a:rPr lang="en-US" b="1" dirty="0"/>
              <a:t>int</a:t>
            </a:r>
            <a:r>
              <a:rPr lang="en-US" dirty="0"/>
              <a:t> a = 5 - s;     // the -operator does not support arguments of type String  </a:t>
            </a:r>
          </a:p>
          <a:p>
            <a:pPr marL="0" indent="0">
              <a:buNone/>
            </a:pPr>
            <a:br>
              <a:rPr lang="en-US" dirty="0"/>
            </a:br>
            <a:endParaRPr lang="en-IN" dirty="0"/>
          </a:p>
        </p:txBody>
      </p:sp>
    </p:spTree>
    <p:extLst>
      <p:ext uri="{BB962C8B-B14F-4D97-AF65-F5344CB8AC3E}">
        <p14:creationId xmlns:p14="http://schemas.microsoft.com/office/powerpoint/2010/main" val="324256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42D378-3436-4203-89C1-BA265A9A7673}"/>
              </a:ext>
            </a:extLst>
          </p:cNvPr>
          <p:cNvSpPr>
            <a:spLocks noGrp="1"/>
          </p:cNvSpPr>
          <p:nvPr>
            <p:ph idx="1"/>
          </p:nvPr>
        </p:nvSpPr>
        <p:spPr>
          <a:xfrm>
            <a:off x="2422688" y="1065320"/>
            <a:ext cx="8931111" cy="5111643"/>
          </a:xfrm>
        </p:spPr>
        <p:txBody>
          <a:bodyPr/>
          <a:lstStyle/>
          <a:p>
            <a:r>
              <a:rPr lang="en-US" dirty="0"/>
              <a:t>A symbol table can either be linear or a hash table. Using the following format, it maintains the entry for each name.</a:t>
            </a:r>
          </a:p>
          <a:p>
            <a:pPr marL="0" indent="0">
              <a:buNone/>
            </a:pPr>
            <a:r>
              <a:rPr lang="en-IN" dirty="0"/>
              <a:t>  &lt;symbol name, type, attribute&gt;  </a:t>
            </a:r>
          </a:p>
          <a:p>
            <a:r>
              <a:rPr lang="en-US" dirty="0"/>
              <a:t>For example, suppose a variable store the information about the following variable declaration:</a:t>
            </a:r>
          </a:p>
          <a:p>
            <a:pPr marL="0" indent="0">
              <a:buNone/>
            </a:pPr>
            <a:r>
              <a:rPr lang="en-IN" b="1" dirty="0"/>
              <a:t>   static</a:t>
            </a:r>
            <a:r>
              <a:rPr lang="en-IN" dirty="0"/>
              <a:t> </a:t>
            </a:r>
            <a:r>
              <a:rPr lang="en-IN" b="1" dirty="0"/>
              <a:t>int</a:t>
            </a:r>
            <a:r>
              <a:rPr lang="en-IN" dirty="0"/>
              <a:t> salary   </a:t>
            </a:r>
          </a:p>
          <a:p>
            <a:pPr marL="0" indent="0">
              <a:buNone/>
            </a:pPr>
            <a:r>
              <a:rPr lang="en-US" dirty="0"/>
              <a:t>   then, it stores an entry in the following format:</a:t>
            </a:r>
          </a:p>
          <a:p>
            <a:pPr marL="0" indent="0">
              <a:buNone/>
            </a:pPr>
            <a:r>
              <a:rPr lang="en-IN" dirty="0"/>
              <a:t>   &lt;salary, </a:t>
            </a:r>
            <a:r>
              <a:rPr lang="en-IN" b="1" dirty="0"/>
              <a:t>int</a:t>
            </a:r>
            <a:r>
              <a:rPr lang="en-IN" dirty="0"/>
              <a:t>, </a:t>
            </a:r>
            <a:r>
              <a:rPr lang="en-IN" b="1" dirty="0"/>
              <a:t>static</a:t>
            </a:r>
            <a:r>
              <a:rPr lang="en-IN" dirty="0"/>
              <a:t>&gt;  </a:t>
            </a:r>
          </a:p>
          <a:p>
            <a:pPr marL="0" indent="0">
              <a:buNone/>
            </a:pPr>
            <a:r>
              <a:rPr lang="en-US" dirty="0"/>
              <a:t>   The clause attribute contains the entries related to the   </a:t>
            </a:r>
          </a:p>
          <a:p>
            <a:pPr marL="0" indent="0">
              <a:buNone/>
            </a:pPr>
            <a:r>
              <a:rPr lang="en-US" dirty="0"/>
              <a:t>   name.   </a:t>
            </a:r>
            <a:endParaRPr lang="en-IN" dirty="0"/>
          </a:p>
        </p:txBody>
      </p:sp>
    </p:spTree>
    <p:extLst>
      <p:ext uri="{BB962C8B-B14F-4D97-AF65-F5344CB8AC3E}">
        <p14:creationId xmlns:p14="http://schemas.microsoft.com/office/powerpoint/2010/main" val="283886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0D7BA-F0A2-4E0A-931C-30A7C775B7BE}"/>
              </a:ext>
            </a:extLst>
          </p:cNvPr>
          <p:cNvSpPr>
            <a:spLocks noGrp="1"/>
          </p:cNvSpPr>
          <p:nvPr>
            <p:ph type="title"/>
          </p:nvPr>
        </p:nvSpPr>
        <p:spPr>
          <a:xfrm>
            <a:off x="2234152" y="365125"/>
            <a:ext cx="9119647" cy="1325563"/>
          </a:xfrm>
        </p:spPr>
        <p:txBody>
          <a:bodyPr/>
          <a:lstStyle/>
          <a:p>
            <a:r>
              <a:rPr lang="en-IN" dirty="0"/>
              <a:t>Implementation</a:t>
            </a:r>
            <a:br>
              <a:rPr lang="en-IN" dirty="0"/>
            </a:br>
            <a:endParaRPr lang="en-IN" dirty="0"/>
          </a:p>
        </p:txBody>
      </p:sp>
      <p:sp>
        <p:nvSpPr>
          <p:cNvPr id="3" name="Content Placeholder 2">
            <a:extLst>
              <a:ext uri="{FF2B5EF4-FFF2-40B4-BE49-F238E27FC236}">
                <a16:creationId xmlns:a16="http://schemas.microsoft.com/office/drawing/2014/main" id="{DCD2B2F0-2807-4059-98EC-04212C1788E3}"/>
              </a:ext>
            </a:extLst>
          </p:cNvPr>
          <p:cNvSpPr>
            <a:spLocks noGrp="1"/>
          </p:cNvSpPr>
          <p:nvPr>
            <p:ph idx="1"/>
          </p:nvPr>
        </p:nvSpPr>
        <p:spPr>
          <a:xfrm>
            <a:off x="2055042" y="1825625"/>
            <a:ext cx="9298757" cy="4351338"/>
          </a:xfrm>
        </p:spPr>
        <p:txBody>
          <a:bodyPr/>
          <a:lstStyle/>
          <a:p>
            <a:r>
              <a:rPr lang="en-US" dirty="0"/>
              <a:t>The symbol table can be implemented in the unordered list if the compiler is used to handle the small amount of data.</a:t>
            </a:r>
          </a:p>
          <a:p>
            <a:r>
              <a:rPr lang="en-US" dirty="0"/>
              <a:t>A symbol table can be implemented in one of the following techniques:</a:t>
            </a:r>
          </a:p>
          <a:p>
            <a:r>
              <a:rPr lang="en-US" dirty="0"/>
              <a:t>Linear (sorted or unsorted) list</a:t>
            </a:r>
          </a:p>
          <a:p>
            <a:r>
              <a:rPr lang="en-US" dirty="0"/>
              <a:t>Hash table</a:t>
            </a:r>
          </a:p>
          <a:p>
            <a:r>
              <a:rPr lang="en-US" dirty="0"/>
              <a:t>Binary search tree</a:t>
            </a:r>
          </a:p>
          <a:p>
            <a:pPr marL="0" indent="0">
              <a:buNone/>
            </a:pPr>
            <a:r>
              <a:rPr lang="en-US" dirty="0"/>
              <a:t>Symbol table are mostly implemented as hash table.</a:t>
            </a:r>
          </a:p>
          <a:p>
            <a:endParaRPr lang="en-IN" dirty="0"/>
          </a:p>
        </p:txBody>
      </p:sp>
    </p:spTree>
    <p:extLst>
      <p:ext uri="{BB962C8B-B14F-4D97-AF65-F5344CB8AC3E}">
        <p14:creationId xmlns:p14="http://schemas.microsoft.com/office/powerpoint/2010/main" val="332051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CEBC-46CF-4B11-82D8-2C97DC533A0C}"/>
              </a:ext>
            </a:extLst>
          </p:cNvPr>
          <p:cNvSpPr>
            <a:spLocks noGrp="1"/>
          </p:cNvSpPr>
          <p:nvPr>
            <p:ph type="title"/>
          </p:nvPr>
        </p:nvSpPr>
        <p:spPr>
          <a:xfrm>
            <a:off x="3751868" y="985421"/>
            <a:ext cx="7601932" cy="705267"/>
          </a:xfrm>
        </p:spPr>
        <p:txBody>
          <a:bodyPr>
            <a:normAutofit fontScale="90000"/>
          </a:bodyPr>
          <a:lstStyle/>
          <a:p>
            <a:r>
              <a:rPr lang="en-IN" dirty="0"/>
              <a:t>Operations </a:t>
            </a:r>
            <a:br>
              <a:rPr lang="en-IN" dirty="0"/>
            </a:br>
            <a:endParaRPr lang="en-IN" dirty="0"/>
          </a:p>
        </p:txBody>
      </p:sp>
      <p:sp>
        <p:nvSpPr>
          <p:cNvPr id="3" name="Content Placeholder 2">
            <a:extLst>
              <a:ext uri="{FF2B5EF4-FFF2-40B4-BE49-F238E27FC236}">
                <a16:creationId xmlns:a16="http://schemas.microsoft.com/office/drawing/2014/main" id="{D67F51E2-6EDE-41E2-BA1D-32FE7216F095}"/>
              </a:ext>
            </a:extLst>
          </p:cNvPr>
          <p:cNvSpPr>
            <a:spLocks noGrp="1"/>
          </p:cNvSpPr>
          <p:nvPr>
            <p:ph idx="1"/>
          </p:nvPr>
        </p:nvSpPr>
        <p:spPr>
          <a:xfrm>
            <a:off x="2045616" y="1825625"/>
            <a:ext cx="9308184" cy="4351338"/>
          </a:xfrm>
        </p:spPr>
        <p:txBody>
          <a:bodyPr>
            <a:normAutofit fontScale="92500" lnSpcReduction="10000"/>
          </a:bodyPr>
          <a:lstStyle/>
          <a:p>
            <a:pPr marL="0" indent="0" algn="just">
              <a:buNone/>
            </a:pPr>
            <a:r>
              <a:rPr lang="en-US" dirty="0"/>
              <a:t>   The symbol table provides the following operations:</a:t>
            </a:r>
          </a:p>
          <a:p>
            <a:pPr marL="0" indent="0" algn="just">
              <a:buNone/>
            </a:pPr>
            <a:r>
              <a:rPr lang="en-IN" dirty="0"/>
              <a:t>   Insert ()</a:t>
            </a:r>
          </a:p>
          <a:p>
            <a:pPr algn="just"/>
            <a:r>
              <a:rPr lang="en-US" dirty="0"/>
              <a:t>Insert () operation is more frequently used in the analysis phase when the tokens are identified and names are stored in the table.</a:t>
            </a:r>
          </a:p>
          <a:p>
            <a:pPr algn="just"/>
            <a:r>
              <a:rPr lang="en-US" dirty="0"/>
              <a:t>The insert() operation is used to insert the information in the symbol table like the unique name occurring in the source code.</a:t>
            </a:r>
          </a:p>
          <a:p>
            <a:pPr algn="just"/>
            <a:r>
              <a:rPr lang="en-US" dirty="0"/>
              <a:t>In the source code, the attribute for a symbol is the information associated with that symbol. The information contains the state, value, type and scope about the symbol.</a:t>
            </a:r>
          </a:p>
          <a:p>
            <a:pPr algn="just"/>
            <a:r>
              <a:rPr lang="en-US" dirty="0"/>
              <a:t>The insert () function takes the symbol and its value in the form of argument.</a:t>
            </a:r>
          </a:p>
          <a:p>
            <a:pPr marL="0" indent="0">
              <a:buNone/>
            </a:pPr>
            <a:endParaRPr lang="en-IN" dirty="0"/>
          </a:p>
          <a:p>
            <a:endParaRPr lang="en-IN" dirty="0"/>
          </a:p>
        </p:txBody>
      </p:sp>
    </p:spTree>
    <p:extLst>
      <p:ext uri="{BB962C8B-B14F-4D97-AF65-F5344CB8AC3E}">
        <p14:creationId xmlns:p14="http://schemas.microsoft.com/office/powerpoint/2010/main" val="42360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5BC45-3B04-47AA-A10E-8DFC2B8FA898}"/>
              </a:ext>
            </a:extLst>
          </p:cNvPr>
          <p:cNvSpPr>
            <a:spLocks noGrp="1"/>
          </p:cNvSpPr>
          <p:nvPr>
            <p:ph type="title"/>
          </p:nvPr>
        </p:nvSpPr>
        <p:spPr>
          <a:xfrm>
            <a:off x="2564090" y="1322773"/>
            <a:ext cx="8789709" cy="367915"/>
          </a:xfrm>
        </p:spPr>
        <p:txBody>
          <a:bodyPr>
            <a:normAutofit fontScale="90000"/>
          </a:bodyPr>
          <a:lstStyle/>
          <a:p>
            <a:r>
              <a:rPr lang="en-IN" dirty="0"/>
              <a:t>For example</a:t>
            </a:r>
            <a:br>
              <a:rPr lang="en-IN" dirty="0"/>
            </a:br>
            <a:endParaRPr lang="en-IN" dirty="0"/>
          </a:p>
        </p:txBody>
      </p:sp>
      <p:sp>
        <p:nvSpPr>
          <p:cNvPr id="3" name="Content Placeholder 2">
            <a:extLst>
              <a:ext uri="{FF2B5EF4-FFF2-40B4-BE49-F238E27FC236}">
                <a16:creationId xmlns:a16="http://schemas.microsoft.com/office/drawing/2014/main" id="{0B1C46E0-D922-4634-A584-B0C22CA3C14C}"/>
              </a:ext>
            </a:extLst>
          </p:cNvPr>
          <p:cNvSpPr>
            <a:spLocks noGrp="1"/>
          </p:cNvSpPr>
          <p:nvPr>
            <p:ph idx="1"/>
          </p:nvPr>
        </p:nvSpPr>
        <p:spPr>
          <a:xfrm>
            <a:off x="2648932" y="1825625"/>
            <a:ext cx="8704868" cy="4351338"/>
          </a:xfrm>
        </p:spPr>
        <p:txBody>
          <a:bodyPr>
            <a:normAutofit fontScale="77500" lnSpcReduction="20000"/>
          </a:bodyPr>
          <a:lstStyle/>
          <a:p>
            <a:r>
              <a:rPr lang="en-US" b="1" dirty="0"/>
              <a:t>int</a:t>
            </a:r>
            <a:r>
              <a:rPr lang="en-US" dirty="0"/>
              <a:t> x;  </a:t>
            </a:r>
          </a:p>
          <a:p>
            <a:pPr marL="0" indent="0">
              <a:buNone/>
            </a:pPr>
            <a:r>
              <a:rPr lang="en-US" dirty="0"/>
              <a:t>Should be processed by the compiler as:</a:t>
            </a:r>
          </a:p>
          <a:p>
            <a:pPr marL="0" indent="0">
              <a:buNone/>
            </a:pPr>
            <a:r>
              <a:rPr lang="en-US" dirty="0"/>
              <a:t>insert (x, </a:t>
            </a:r>
            <a:r>
              <a:rPr lang="en-US" b="1" dirty="0"/>
              <a:t>int</a:t>
            </a:r>
            <a:r>
              <a:rPr lang="en-US" dirty="0"/>
              <a:t>) </a:t>
            </a:r>
          </a:p>
          <a:p>
            <a:pPr marL="0" indent="0">
              <a:buNone/>
            </a:pPr>
            <a:r>
              <a:rPr lang="en-US" dirty="0"/>
              <a:t> </a:t>
            </a:r>
          </a:p>
          <a:p>
            <a:r>
              <a:rPr lang="en-IN" dirty="0"/>
              <a:t>lookup()</a:t>
            </a:r>
          </a:p>
          <a:p>
            <a:pPr marL="0" indent="0">
              <a:buNone/>
            </a:pPr>
            <a:r>
              <a:rPr lang="en-US" dirty="0"/>
              <a:t>In the symbol table, lookup() operation is used to search a name. It is used to determine:</a:t>
            </a:r>
          </a:p>
          <a:p>
            <a:pPr marL="0" indent="0">
              <a:buNone/>
            </a:pPr>
            <a:r>
              <a:rPr lang="en-US" dirty="0"/>
              <a:t>The existence of symbol in the table.</a:t>
            </a:r>
          </a:p>
          <a:p>
            <a:pPr marL="0" indent="0">
              <a:buNone/>
            </a:pPr>
            <a:r>
              <a:rPr lang="en-US" dirty="0"/>
              <a:t>The declaration of the symbol before it is used.</a:t>
            </a:r>
          </a:p>
          <a:p>
            <a:pPr marL="0" indent="0">
              <a:buNone/>
            </a:pPr>
            <a:r>
              <a:rPr lang="en-US" dirty="0"/>
              <a:t>Check whether the name is used in the scope.</a:t>
            </a:r>
          </a:p>
          <a:p>
            <a:pPr marL="0" indent="0">
              <a:buNone/>
            </a:pPr>
            <a:r>
              <a:rPr lang="en-US" dirty="0"/>
              <a:t>Initialization of the symbol.</a:t>
            </a:r>
          </a:p>
          <a:p>
            <a:pPr marL="0" indent="0">
              <a:buNone/>
            </a:pPr>
            <a:r>
              <a:rPr lang="en-US" dirty="0"/>
              <a:t>Checking whether the name is declared multiple times.</a:t>
            </a:r>
          </a:p>
          <a:p>
            <a:endParaRPr lang="en-IN" dirty="0"/>
          </a:p>
          <a:p>
            <a:endParaRPr lang="en-IN" dirty="0"/>
          </a:p>
        </p:txBody>
      </p:sp>
    </p:spTree>
    <p:extLst>
      <p:ext uri="{BB962C8B-B14F-4D97-AF65-F5344CB8AC3E}">
        <p14:creationId xmlns:p14="http://schemas.microsoft.com/office/powerpoint/2010/main" val="3883387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8AC11D-EA1A-47CC-8F28-ADCFEF8B0659}"/>
              </a:ext>
            </a:extLst>
          </p:cNvPr>
          <p:cNvSpPr>
            <a:spLocks noGrp="1"/>
          </p:cNvSpPr>
          <p:nvPr>
            <p:ph idx="1"/>
          </p:nvPr>
        </p:nvSpPr>
        <p:spPr>
          <a:xfrm>
            <a:off x="2488676" y="1825625"/>
            <a:ext cx="8865124" cy="4351338"/>
          </a:xfrm>
        </p:spPr>
        <p:txBody>
          <a:bodyPr/>
          <a:lstStyle/>
          <a:p>
            <a:r>
              <a:rPr lang="en-US" dirty="0"/>
              <a:t>The basic format of lookup() function is as follows:</a:t>
            </a:r>
          </a:p>
          <a:p>
            <a:pPr marL="0" indent="0">
              <a:buNone/>
            </a:pPr>
            <a:r>
              <a:rPr lang="en-IN" dirty="0"/>
              <a:t>    lookup (symbol)  </a:t>
            </a:r>
          </a:p>
          <a:p>
            <a:pPr marL="0" indent="0">
              <a:buNone/>
            </a:pPr>
            <a:r>
              <a:rPr lang="en-US" dirty="0"/>
              <a:t>   This format is varies according to the programming    </a:t>
            </a:r>
          </a:p>
          <a:p>
            <a:pPr marL="0" indent="0">
              <a:buNone/>
            </a:pPr>
            <a:r>
              <a:rPr lang="en-US" dirty="0"/>
              <a:t>    language.    </a:t>
            </a:r>
            <a:endParaRPr lang="en-IN" dirty="0"/>
          </a:p>
        </p:txBody>
      </p:sp>
    </p:spTree>
    <p:extLst>
      <p:ext uri="{BB962C8B-B14F-4D97-AF65-F5344CB8AC3E}">
        <p14:creationId xmlns:p14="http://schemas.microsoft.com/office/powerpoint/2010/main" val="206633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5BC3-0843-40F9-BF05-BEB7063664E8}"/>
              </a:ext>
            </a:extLst>
          </p:cNvPr>
          <p:cNvSpPr>
            <a:spLocks noGrp="1"/>
          </p:cNvSpPr>
          <p:nvPr>
            <p:ph type="title"/>
          </p:nvPr>
        </p:nvSpPr>
        <p:spPr>
          <a:xfrm>
            <a:off x="2648932" y="1145219"/>
            <a:ext cx="8704868" cy="545469"/>
          </a:xfrm>
        </p:spPr>
        <p:txBody>
          <a:bodyPr>
            <a:normAutofit fontScale="90000"/>
          </a:bodyPr>
          <a:lstStyle/>
          <a:p>
            <a:r>
              <a:rPr lang="en-US" dirty="0"/>
              <a:t>Data structure for symbol table</a:t>
            </a:r>
            <a:br>
              <a:rPr lang="en-US" dirty="0"/>
            </a:br>
            <a:endParaRPr lang="en-IN" dirty="0"/>
          </a:p>
        </p:txBody>
      </p:sp>
      <p:sp>
        <p:nvSpPr>
          <p:cNvPr id="3" name="Content Placeholder 2">
            <a:extLst>
              <a:ext uri="{FF2B5EF4-FFF2-40B4-BE49-F238E27FC236}">
                <a16:creationId xmlns:a16="http://schemas.microsoft.com/office/drawing/2014/main" id="{97AE1631-DA93-4F94-8E73-98B5F78B7592}"/>
              </a:ext>
            </a:extLst>
          </p:cNvPr>
          <p:cNvSpPr>
            <a:spLocks noGrp="1"/>
          </p:cNvSpPr>
          <p:nvPr>
            <p:ph idx="1"/>
          </p:nvPr>
        </p:nvSpPr>
        <p:spPr>
          <a:xfrm>
            <a:off x="2318994" y="1825625"/>
            <a:ext cx="9034806" cy="4351338"/>
          </a:xfrm>
        </p:spPr>
        <p:txBody>
          <a:bodyPr/>
          <a:lstStyle/>
          <a:p>
            <a:pPr algn="just"/>
            <a:r>
              <a:rPr lang="en-US" dirty="0"/>
              <a:t>A compiler contains two type of symbol table: global symbol table and scope symbol table.</a:t>
            </a:r>
          </a:p>
          <a:p>
            <a:pPr algn="just"/>
            <a:r>
              <a:rPr lang="en-US" dirty="0"/>
              <a:t>Global symbol table can be accessed by all the procedures and scope symbol table.</a:t>
            </a:r>
          </a:p>
          <a:p>
            <a:pPr algn="just"/>
            <a:r>
              <a:rPr lang="en-US" dirty="0"/>
              <a:t>The scope of a name and symbol table is arranged in the hierarchy structure as shown below:</a:t>
            </a:r>
          </a:p>
        </p:txBody>
      </p:sp>
    </p:spTree>
    <p:extLst>
      <p:ext uri="{BB962C8B-B14F-4D97-AF65-F5344CB8AC3E}">
        <p14:creationId xmlns:p14="http://schemas.microsoft.com/office/powerpoint/2010/main" val="1346142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TotalTime>
  <Words>2637</Words>
  <Application>Microsoft Office PowerPoint</Application>
  <PresentationFormat>Widescreen</PresentationFormat>
  <Paragraphs>253</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verdana</vt:lpstr>
      <vt:lpstr>Office Theme</vt:lpstr>
      <vt:lpstr>Unit 4</vt:lpstr>
      <vt:lpstr>PowerPoint Presentation</vt:lpstr>
      <vt:lpstr>The symbol table used for following purposes:</vt:lpstr>
      <vt:lpstr>PowerPoint Presentation</vt:lpstr>
      <vt:lpstr>Implementation </vt:lpstr>
      <vt:lpstr>Operations  </vt:lpstr>
      <vt:lpstr>For example </vt:lpstr>
      <vt:lpstr>PowerPoint Presentation</vt:lpstr>
      <vt:lpstr>Data structure for symbol table </vt:lpstr>
      <vt:lpstr>PowerPoint Presentation</vt:lpstr>
      <vt:lpstr>PowerPoint Presentation</vt:lpstr>
      <vt:lpstr>The above grammar can be represented in a hierarchical data structure of symbol tables:</vt:lpstr>
      <vt:lpstr> The global symbol table contains one global variable and two procedure names. The name mentioned in the sum_num table is not available for sum_id and its child tables.</vt:lpstr>
      <vt:lpstr>Representing Scope Information </vt:lpstr>
      <vt:lpstr>PowerPoint Presentation</vt:lpstr>
      <vt:lpstr>                For example </vt:lpstr>
      <vt:lpstr>PowerPoint Presentation</vt:lpstr>
      <vt:lpstr>Storage Organization </vt:lpstr>
      <vt:lpstr>Subdivision of Run-time Memory: </vt:lpstr>
      <vt:lpstr>PowerPoint Presentation</vt:lpstr>
      <vt:lpstr>Activation Record </vt:lpstr>
      <vt:lpstr>PowerPoint Presentation</vt:lpstr>
      <vt:lpstr>PowerPoint Presentation</vt:lpstr>
      <vt:lpstr>Storage Allocation   </vt:lpstr>
      <vt:lpstr>Static storage allocation   </vt:lpstr>
      <vt:lpstr>Stack Storage Allocation  </vt:lpstr>
      <vt:lpstr>Heap Storage Allocation </vt:lpstr>
      <vt:lpstr>Example : </vt:lpstr>
      <vt:lpstr>The dynamic allocation is as follows:</vt:lpstr>
      <vt:lpstr>Lexical Error </vt:lpstr>
      <vt:lpstr>PowerPoint Presentation</vt:lpstr>
      <vt:lpstr>PowerPoint Presentation</vt:lpstr>
      <vt:lpstr>Syntax Error </vt:lpstr>
      <vt:lpstr>PowerPoint Presentation</vt:lpstr>
      <vt:lpstr>PowerPoint Presentation</vt:lpstr>
      <vt:lpstr>PowerPoint Presentation</vt:lpstr>
      <vt:lpstr>Semantic Error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Ekamjot Singh</dc:creator>
  <cp:lastModifiedBy>Ekamjot Singh</cp:lastModifiedBy>
  <cp:revision>50</cp:revision>
  <dcterms:created xsi:type="dcterms:W3CDTF">2020-03-21T13:07:36Z</dcterms:created>
  <dcterms:modified xsi:type="dcterms:W3CDTF">2020-03-26T17:04:09Z</dcterms:modified>
</cp:coreProperties>
</file>