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97" r:id="rId3"/>
    <p:sldId id="258" r:id="rId4"/>
    <p:sldId id="259" r:id="rId5"/>
    <p:sldId id="298" r:id="rId6"/>
    <p:sldId id="260" r:id="rId7"/>
    <p:sldId id="261" r:id="rId8"/>
    <p:sldId id="262" r:id="rId9"/>
    <p:sldId id="263" r:id="rId10"/>
    <p:sldId id="264" r:id="rId11"/>
    <p:sldId id="270" r:id="rId12"/>
    <p:sldId id="265" r:id="rId13"/>
    <p:sldId id="267" r:id="rId14"/>
    <p:sldId id="268" r:id="rId15"/>
    <p:sldId id="269" r:id="rId16"/>
    <p:sldId id="271" r:id="rId17"/>
    <p:sldId id="312" r:id="rId18"/>
    <p:sldId id="275" r:id="rId19"/>
    <p:sldId id="276" r:id="rId20"/>
    <p:sldId id="277" r:id="rId21"/>
    <p:sldId id="278" r:id="rId22"/>
    <p:sldId id="279" r:id="rId23"/>
    <p:sldId id="280" r:id="rId24"/>
    <p:sldId id="282" r:id="rId25"/>
    <p:sldId id="283" r:id="rId26"/>
    <p:sldId id="284" r:id="rId27"/>
    <p:sldId id="285" r:id="rId28"/>
    <p:sldId id="313"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74" d="100"/>
          <a:sy n="74" d="100"/>
        </p:scale>
        <p:origin x="7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5E61C-A560-4005-9137-4599A440FAB1}" type="datetimeFigureOut">
              <a:rPr lang="en-IN" smtClean="0"/>
              <a:t>05-04-2020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C9418-764A-4D78-871A-4AFB61265CBD}" type="slidenum">
              <a:rPr lang="en-IN" smtClean="0"/>
              <a:t>‹#›</a:t>
            </a:fld>
            <a:endParaRPr lang="en-IN"/>
          </a:p>
        </p:txBody>
      </p:sp>
    </p:spTree>
    <p:extLst>
      <p:ext uri="{BB962C8B-B14F-4D97-AF65-F5344CB8AC3E}">
        <p14:creationId xmlns:p14="http://schemas.microsoft.com/office/powerpoint/2010/main" val="138196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10CC-CCFB-4939-8C35-9F4879F62A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402987-35D2-43AB-A0A7-7FB7C31A3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A7FA8F-62FE-4067-BD2F-A0A5B3F080AC}"/>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5" name="Footer Placeholder 4">
            <a:extLst>
              <a:ext uri="{FF2B5EF4-FFF2-40B4-BE49-F238E27FC236}">
                <a16:creationId xmlns:a16="http://schemas.microsoft.com/office/drawing/2014/main" id="{CAA11FEC-0803-4447-9A00-345448B84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A7616-1618-4BDE-AE45-D08E03F7B219}"/>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204092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7529-9F36-463E-AA74-7EAE419652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2EC453-8B76-40E4-BA3F-7A7E7E669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377F4-0C29-4F88-84F0-9AA3675E62CD}"/>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5" name="Footer Placeholder 4">
            <a:extLst>
              <a:ext uri="{FF2B5EF4-FFF2-40B4-BE49-F238E27FC236}">
                <a16:creationId xmlns:a16="http://schemas.microsoft.com/office/drawing/2014/main" id="{1A26A961-D7BF-4A70-9847-328597FB0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1E732-6101-4432-94E2-FD715452A646}"/>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64687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2B4E8-4435-419F-AC33-F31D94BC9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A71A2D-F51C-4AF4-9648-90D591735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D4E8E8-8900-4F84-98D4-25D223C3A155}"/>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5" name="Footer Placeholder 4">
            <a:extLst>
              <a:ext uri="{FF2B5EF4-FFF2-40B4-BE49-F238E27FC236}">
                <a16:creationId xmlns:a16="http://schemas.microsoft.com/office/drawing/2014/main" id="{8290BCE7-BD51-4271-8D95-FF041EB21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B6FE3-67EB-4864-8ED6-9C023E08A40C}"/>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346286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8F2A-D8B7-400C-ABAC-2AB871A68D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3264A-F466-4A05-933A-4ECB172CA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28291-FD80-4173-9F6C-62BADE6731A3}"/>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5" name="Footer Placeholder 4">
            <a:extLst>
              <a:ext uri="{FF2B5EF4-FFF2-40B4-BE49-F238E27FC236}">
                <a16:creationId xmlns:a16="http://schemas.microsoft.com/office/drawing/2014/main" id="{EE8272E0-96FE-4E7B-9A8E-93997AD9A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70209-25A1-434E-84C4-51C3287CA441}"/>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243295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ECB2-1332-4748-B064-BC220C813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EEFEB5-C1E1-4A8F-8EED-68FA6D9C3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BC6BF-E8A9-4808-B1E6-2541D8CAAFD9}"/>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5" name="Footer Placeholder 4">
            <a:extLst>
              <a:ext uri="{FF2B5EF4-FFF2-40B4-BE49-F238E27FC236}">
                <a16:creationId xmlns:a16="http://schemas.microsoft.com/office/drawing/2014/main" id="{0F8F89F2-6491-497A-85C3-0384DD97E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4A010-5D5D-4768-8955-2038880E573F}"/>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61808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F2DB-0DC2-4BDF-9FA2-D1EC53A94F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DE9FA9-5ABB-4FDD-9387-7A1B7214D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F95CD7-F08E-4EDB-92B7-A51517C58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624C8F-C17D-47D1-8312-2C282D1A2881}"/>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6" name="Footer Placeholder 5">
            <a:extLst>
              <a:ext uri="{FF2B5EF4-FFF2-40B4-BE49-F238E27FC236}">
                <a16:creationId xmlns:a16="http://schemas.microsoft.com/office/drawing/2014/main" id="{3EFD35A7-CD73-4432-BB39-EE387B854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DF428-E53C-44EF-8489-3969A998A66A}"/>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140714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A2B-83ED-4F66-BF6D-897B98B053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08BE3-562E-4C24-967C-BC2494FFA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B7162-1541-47AC-B008-C30BD4982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00424A-9BFE-43CD-B0EA-C60A8AEBC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544181-637A-4C4B-982C-F71851E5F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A19E93-78A5-4907-9F65-8AE7710C3DEB}"/>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8" name="Footer Placeholder 7">
            <a:extLst>
              <a:ext uri="{FF2B5EF4-FFF2-40B4-BE49-F238E27FC236}">
                <a16:creationId xmlns:a16="http://schemas.microsoft.com/office/drawing/2014/main" id="{ECDFC75A-2B94-410B-A50F-0AC0D6D3A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D90F2E-AF7D-4BBA-AE05-9678435AA055}"/>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332556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8F5F-D81E-49AB-9C5D-6B5E0927F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59A405-40D4-4B41-A317-B97DC64EA14E}"/>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4" name="Footer Placeholder 3">
            <a:extLst>
              <a:ext uri="{FF2B5EF4-FFF2-40B4-BE49-F238E27FC236}">
                <a16:creationId xmlns:a16="http://schemas.microsoft.com/office/drawing/2014/main" id="{EDF1A78D-4138-4D74-8C26-B2236F1272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333659-B024-4903-80C3-37BFA3034D19}"/>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183167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38034-8BAC-41B2-8F84-802FD1EEF481}"/>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3" name="Footer Placeholder 2">
            <a:extLst>
              <a:ext uri="{FF2B5EF4-FFF2-40B4-BE49-F238E27FC236}">
                <a16:creationId xmlns:a16="http://schemas.microsoft.com/office/drawing/2014/main" id="{5BE69DAB-1456-4687-9398-C12BE709B4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872D1C-E896-4B34-94F0-414E69D2D6B6}"/>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28595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7643-D812-494D-9B4E-6525D429C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03E12D-C504-4909-B04B-066A8B992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DFCA72-229F-4ECD-A774-F9509F62C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56E2C-38D6-4BDD-9FF8-C7DA804AE618}"/>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6" name="Footer Placeholder 5">
            <a:extLst>
              <a:ext uri="{FF2B5EF4-FFF2-40B4-BE49-F238E27FC236}">
                <a16:creationId xmlns:a16="http://schemas.microsoft.com/office/drawing/2014/main" id="{0EF3851F-0B61-4442-AA47-B027EECD8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B59800-2FA1-4519-8CA9-56A0CDF5ADA5}"/>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277994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A0C7-8234-4925-AC14-956DDC98F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B40398-2A0B-4DE2-8D3A-2E5615923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B549B6-4746-47B4-A84B-9B0F700CC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937D2-6C30-4663-B0F0-28BF605FB997}"/>
              </a:ext>
            </a:extLst>
          </p:cNvPr>
          <p:cNvSpPr>
            <a:spLocks noGrp="1"/>
          </p:cNvSpPr>
          <p:nvPr>
            <p:ph type="dt" sz="half" idx="10"/>
          </p:nvPr>
        </p:nvSpPr>
        <p:spPr/>
        <p:txBody>
          <a:bodyPr/>
          <a:lstStyle/>
          <a:p>
            <a:fld id="{7CDC0139-8A05-4E2E-87BA-D25347754C49}" type="datetimeFigureOut">
              <a:rPr lang="en-IN" smtClean="0"/>
              <a:t>05-04-2020</a:t>
            </a:fld>
            <a:endParaRPr lang="en-IN"/>
          </a:p>
        </p:txBody>
      </p:sp>
      <p:sp>
        <p:nvSpPr>
          <p:cNvPr id="6" name="Footer Placeholder 5">
            <a:extLst>
              <a:ext uri="{FF2B5EF4-FFF2-40B4-BE49-F238E27FC236}">
                <a16:creationId xmlns:a16="http://schemas.microsoft.com/office/drawing/2014/main" id="{99C73DB7-CBF6-41F3-A8B1-04458C298B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55AE5-0F37-4EDB-8A59-420BB879E7B7}"/>
              </a:ext>
            </a:extLst>
          </p:cNvPr>
          <p:cNvSpPr>
            <a:spLocks noGrp="1"/>
          </p:cNvSpPr>
          <p:nvPr>
            <p:ph type="sldNum" sz="quarter" idx="12"/>
          </p:nvPr>
        </p:nvSpPr>
        <p:spPr/>
        <p:txBody>
          <a:bodyPr/>
          <a:lstStyle/>
          <a:p>
            <a:fld id="{AE8A0270-19BB-4B4B-BB2D-FBD7B2A08287}" type="slidenum">
              <a:rPr lang="en-IN" smtClean="0"/>
              <a:t>‹#›</a:t>
            </a:fld>
            <a:endParaRPr lang="en-IN"/>
          </a:p>
        </p:txBody>
      </p:sp>
    </p:spTree>
    <p:extLst>
      <p:ext uri="{BB962C8B-B14F-4D97-AF65-F5344CB8AC3E}">
        <p14:creationId xmlns:p14="http://schemas.microsoft.com/office/powerpoint/2010/main" val="15439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50B0E-F0A8-4860-B93F-B28E64E49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67624-3F35-4533-BB90-F795DE6B0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45DE1-1191-47D1-A64B-9E0B23D35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C0139-8A05-4E2E-87BA-D25347754C49}" type="datetimeFigureOut">
              <a:rPr lang="en-IN" smtClean="0"/>
              <a:t>05-04-2020</a:t>
            </a:fld>
            <a:endParaRPr lang="en-IN"/>
          </a:p>
        </p:txBody>
      </p:sp>
      <p:sp>
        <p:nvSpPr>
          <p:cNvPr id="5" name="Footer Placeholder 4">
            <a:extLst>
              <a:ext uri="{FF2B5EF4-FFF2-40B4-BE49-F238E27FC236}">
                <a16:creationId xmlns:a16="http://schemas.microsoft.com/office/drawing/2014/main" id="{B5BEE927-CFEB-441A-A351-6DD3022EA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FA87BD-91D8-4DBA-BBD8-2998632F7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A0270-19BB-4B4B-BB2D-FBD7B2A08287}" type="slidenum">
              <a:rPr lang="en-IN" smtClean="0"/>
              <a:t>‹#›</a:t>
            </a:fld>
            <a:endParaRPr lang="en-IN"/>
          </a:p>
        </p:txBody>
      </p:sp>
    </p:spTree>
    <p:extLst>
      <p:ext uri="{BB962C8B-B14F-4D97-AF65-F5344CB8AC3E}">
        <p14:creationId xmlns:p14="http://schemas.microsoft.com/office/powerpoint/2010/main" val="735884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DA5B-FF4E-4ADB-B1D3-FF9B888BCB06}"/>
              </a:ext>
            </a:extLst>
          </p:cNvPr>
          <p:cNvSpPr>
            <a:spLocks noGrp="1"/>
          </p:cNvSpPr>
          <p:nvPr>
            <p:ph type="ctrTitle"/>
          </p:nvPr>
        </p:nvSpPr>
        <p:spPr>
          <a:xfrm>
            <a:off x="1524000" y="672662"/>
            <a:ext cx="9144000" cy="4435366"/>
          </a:xfrm>
        </p:spPr>
        <p:txBody>
          <a:bodyPr>
            <a:normAutofit/>
          </a:bodyPr>
          <a:lstStyle/>
          <a:p>
            <a:r>
              <a:rPr lang="en-IN" dirty="0"/>
              <a:t>Unit 5</a:t>
            </a:r>
            <a:br>
              <a:rPr lang="en-IN" dirty="0"/>
            </a:br>
            <a:r>
              <a:rPr lang="en-IN" dirty="0"/>
              <a:t>Code Generation </a:t>
            </a:r>
            <a:br>
              <a:rPr lang="en-IN" dirty="0"/>
            </a:br>
            <a:r>
              <a:rPr lang="en-IN" dirty="0"/>
              <a:t>and </a:t>
            </a:r>
            <a:br>
              <a:rPr lang="en-IN" dirty="0"/>
            </a:br>
            <a:r>
              <a:rPr lang="en-IN" dirty="0"/>
              <a:t>Code Optimization</a:t>
            </a:r>
          </a:p>
        </p:txBody>
      </p:sp>
    </p:spTree>
    <p:extLst>
      <p:ext uri="{BB962C8B-B14F-4D97-AF65-F5344CB8AC3E}">
        <p14:creationId xmlns:p14="http://schemas.microsoft.com/office/powerpoint/2010/main" val="166415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34BB-5B60-4AF8-BDB4-2AE9E93DFD2F}"/>
              </a:ext>
            </a:extLst>
          </p:cNvPr>
          <p:cNvSpPr>
            <a:spLocks noGrp="1"/>
          </p:cNvSpPr>
          <p:nvPr>
            <p:ph type="title"/>
          </p:nvPr>
        </p:nvSpPr>
        <p:spPr>
          <a:xfrm>
            <a:off x="838200" y="903767"/>
            <a:ext cx="5605130" cy="786921"/>
          </a:xfrm>
        </p:spPr>
        <p:txBody>
          <a:bodyPr>
            <a:normAutofit fontScale="90000"/>
          </a:bodyPr>
          <a:lstStyle/>
          <a:p>
            <a:r>
              <a:rPr lang="en-IN" dirty="0"/>
              <a:t>2. Target program :</a:t>
            </a:r>
            <a:br>
              <a:rPr lang="en-IN" dirty="0"/>
            </a:br>
            <a:endParaRPr lang="en-IN" dirty="0"/>
          </a:p>
        </p:txBody>
      </p:sp>
      <p:sp>
        <p:nvSpPr>
          <p:cNvPr id="3" name="Content Placeholder 2">
            <a:extLst>
              <a:ext uri="{FF2B5EF4-FFF2-40B4-BE49-F238E27FC236}">
                <a16:creationId xmlns:a16="http://schemas.microsoft.com/office/drawing/2014/main" id="{7B162660-752B-4BDB-B4BD-6FE429053F2A}"/>
              </a:ext>
            </a:extLst>
          </p:cNvPr>
          <p:cNvSpPr>
            <a:spLocks noGrp="1"/>
          </p:cNvSpPr>
          <p:nvPr>
            <p:ph idx="1"/>
          </p:nvPr>
        </p:nvSpPr>
        <p:spPr>
          <a:xfrm>
            <a:off x="838200" y="1825625"/>
            <a:ext cx="8763000" cy="4351338"/>
          </a:xfrm>
        </p:spPr>
        <p:txBody>
          <a:bodyPr>
            <a:normAutofit lnSpcReduction="10000"/>
          </a:bodyPr>
          <a:lstStyle/>
          <a:p>
            <a:pPr marL="0" indent="0" algn="just">
              <a:buNone/>
            </a:pPr>
            <a:r>
              <a:rPr lang="en-US" dirty="0"/>
              <a:t>The target program is the output of the code generator. The output can be:</a:t>
            </a:r>
          </a:p>
          <a:p>
            <a:pPr marL="0" indent="0" algn="just">
              <a:buNone/>
            </a:pPr>
            <a:r>
              <a:rPr lang="en-US" dirty="0"/>
              <a:t>a) </a:t>
            </a:r>
            <a:r>
              <a:rPr lang="en-US" b="1" dirty="0"/>
              <a:t>Assembly language:</a:t>
            </a:r>
            <a:r>
              <a:rPr lang="en-US" dirty="0"/>
              <a:t> It allows subprogram to be separately compiled.</a:t>
            </a:r>
          </a:p>
          <a:p>
            <a:pPr marL="0" indent="0" algn="just">
              <a:buNone/>
            </a:pPr>
            <a:endParaRPr lang="en-US" dirty="0"/>
          </a:p>
          <a:p>
            <a:pPr marL="0" indent="0" algn="just">
              <a:buNone/>
            </a:pPr>
            <a:r>
              <a:rPr lang="en-US" dirty="0"/>
              <a:t>b) </a:t>
            </a:r>
            <a:r>
              <a:rPr lang="en-US" b="1" dirty="0"/>
              <a:t>Relocatable machine language:</a:t>
            </a:r>
            <a:r>
              <a:rPr lang="en-US" dirty="0"/>
              <a:t> It makes the process of code generation easier.</a:t>
            </a:r>
          </a:p>
          <a:p>
            <a:pPr marL="0" indent="0" algn="just">
              <a:buNone/>
            </a:pPr>
            <a:endParaRPr lang="en-US" dirty="0"/>
          </a:p>
          <a:p>
            <a:pPr marL="0" indent="0" algn="just">
              <a:buNone/>
            </a:pPr>
            <a:r>
              <a:rPr lang="en-US" dirty="0"/>
              <a:t>c) </a:t>
            </a:r>
            <a:r>
              <a:rPr lang="en-US" b="1" dirty="0"/>
              <a:t>Absolute machine language:</a:t>
            </a:r>
            <a:r>
              <a:rPr lang="en-US" dirty="0"/>
              <a:t> It can be placed in a fixed location in memory and can be executed immediately.</a:t>
            </a:r>
          </a:p>
          <a:p>
            <a:endParaRPr lang="en-IN" dirty="0"/>
          </a:p>
        </p:txBody>
      </p:sp>
    </p:spTree>
    <p:extLst>
      <p:ext uri="{BB962C8B-B14F-4D97-AF65-F5344CB8AC3E}">
        <p14:creationId xmlns:p14="http://schemas.microsoft.com/office/powerpoint/2010/main" val="392305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7426-67BC-4DEA-9EB7-5F914167DAE2}"/>
              </a:ext>
            </a:extLst>
          </p:cNvPr>
          <p:cNvSpPr>
            <a:spLocks noGrp="1"/>
          </p:cNvSpPr>
          <p:nvPr>
            <p:ph type="title"/>
          </p:nvPr>
        </p:nvSpPr>
        <p:spPr>
          <a:xfrm>
            <a:off x="838200" y="365125"/>
            <a:ext cx="6562060" cy="1325563"/>
          </a:xfrm>
        </p:spPr>
        <p:txBody>
          <a:bodyPr/>
          <a:lstStyle/>
          <a:p>
            <a:r>
              <a:rPr lang="en-IN" dirty="0"/>
              <a:t>3. Memory management</a:t>
            </a:r>
            <a:br>
              <a:rPr lang="en-IN" dirty="0"/>
            </a:br>
            <a:endParaRPr lang="en-IN" dirty="0"/>
          </a:p>
        </p:txBody>
      </p:sp>
      <p:sp>
        <p:nvSpPr>
          <p:cNvPr id="3" name="Content Placeholder 2">
            <a:extLst>
              <a:ext uri="{FF2B5EF4-FFF2-40B4-BE49-F238E27FC236}">
                <a16:creationId xmlns:a16="http://schemas.microsoft.com/office/drawing/2014/main" id="{3C3CF299-1A63-4FC9-999A-D342699FBF73}"/>
              </a:ext>
            </a:extLst>
          </p:cNvPr>
          <p:cNvSpPr>
            <a:spLocks noGrp="1"/>
          </p:cNvSpPr>
          <p:nvPr>
            <p:ph idx="1"/>
          </p:nvPr>
        </p:nvSpPr>
        <p:spPr>
          <a:xfrm>
            <a:off x="838200" y="1825625"/>
            <a:ext cx="8199474" cy="4351338"/>
          </a:xfrm>
        </p:spPr>
        <p:txBody>
          <a:bodyPr/>
          <a:lstStyle/>
          <a:p>
            <a:pPr algn="just"/>
            <a:r>
              <a:rPr lang="en-US" dirty="0"/>
              <a:t>During code generation process the symbol table entries have to be mapped to actual addresses and levels have to be mapped to instruction address.</a:t>
            </a:r>
          </a:p>
          <a:p>
            <a:pPr algn="just"/>
            <a:r>
              <a:rPr lang="en-US" dirty="0"/>
              <a:t>Mapping name in the source program to address of data is co-operating done by the front end and code generator.</a:t>
            </a:r>
          </a:p>
          <a:p>
            <a:pPr algn="just"/>
            <a:r>
              <a:rPr lang="en-US" dirty="0"/>
              <a:t>Local variables are stack allocation in the activation record while global variables are in static area.</a:t>
            </a:r>
          </a:p>
          <a:p>
            <a:endParaRPr lang="en-IN" dirty="0"/>
          </a:p>
        </p:txBody>
      </p:sp>
    </p:spTree>
    <p:extLst>
      <p:ext uri="{BB962C8B-B14F-4D97-AF65-F5344CB8AC3E}">
        <p14:creationId xmlns:p14="http://schemas.microsoft.com/office/powerpoint/2010/main" val="332101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ACC8-9892-43D4-9A5C-179FA2280AA2}"/>
              </a:ext>
            </a:extLst>
          </p:cNvPr>
          <p:cNvSpPr>
            <a:spLocks noGrp="1"/>
          </p:cNvSpPr>
          <p:nvPr>
            <p:ph type="title"/>
          </p:nvPr>
        </p:nvSpPr>
        <p:spPr/>
        <p:txBody>
          <a:bodyPr/>
          <a:lstStyle/>
          <a:p>
            <a:r>
              <a:rPr lang="en-IN" dirty="0"/>
              <a:t>4. Instruction selection:</a:t>
            </a:r>
            <a:br>
              <a:rPr lang="en-IN" dirty="0"/>
            </a:br>
            <a:endParaRPr lang="en-IN" dirty="0"/>
          </a:p>
        </p:txBody>
      </p:sp>
      <p:sp>
        <p:nvSpPr>
          <p:cNvPr id="3" name="Content Placeholder 2">
            <a:extLst>
              <a:ext uri="{FF2B5EF4-FFF2-40B4-BE49-F238E27FC236}">
                <a16:creationId xmlns:a16="http://schemas.microsoft.com/office/drawing/2014/main" id="{42376681-E2A9-42A9-8911-1FCE630DAA45}"/>
              </a:ext>
            </a:extLst>
          </p:cNvPr>
          <p:cNvSpPr>
            <a:spLocks noGrp="1"/>
          </p:cNvSpPr>
          <p:nvPr>
            <p:ph idx="1"/>
          </p:nvPr>
        </p:nvSpPr>
        <p:spPr>
          <a:xfrm>
            <a:off x="1166649" y="1825625"/>
            <a:ext cx="8785426" cy="3545161"/>
          </a:xfrm>
        </p:spPr>
        <p:txBody>
          <a:bodyPr/>
          <a:lstStyle/>
          <a:p>
            <a:r>
              <a:rPr lang="en-US" dirty="0"/>
              <a:t>Nature of instruction set of the target machine should be complete and uniform.</a:t>
            </a:r>
          </a:p>
          <a:p>
            <a:r>
              <a:rPr lang="en-US" dirty="0"/>
              <a:t>When you consider the efficiency of target machine then the instruction speed and machine idioms are important factors.</a:t>
            </a:r>
          </a:p>
          <a:p>
            <a:r>
              <a:rPr lang="en-US" dirty="0"/>
              <a:t>The quality of the generated code can be determined by its speed and size.</a:t>
            </a:r>
          </a:p>
          <a:p>
            <a:endParaRPr lang="en-IN" dirty="0"/>
          </a:p>
        </p:txBody>
      </p:sp>
    </p:spTree>
    <p:extLst>
      <p:ext uri="{BB962C8B-B14F-4D97-AF65-F5344CB8AC3E}">
        <p14:creationId xmlns:p14="http://schemas.microsoft.com/office/powerpoint/2010/main" val="211910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3788-6620-4934-AF07-9D0432D3DBCE}"/>
              </a:ext>
            </a:extLst>
          </p:cNvPr>
          <p:cNvSpPr>
            <a:spLocks noGrp="1"/>
          </p:cNvSpPr>
          <p:nvPr>
            <p:ph type="title"/>
          </p:nvPr>
        </p:nvSpPr>
        <p:spPr>
          <a:xfrm>
            <a:off x="838200" y="365125"/>
            <a:ext cx="5839047" cy="1325563"/>
          </a:xfrm>
        </p:spPr>
        <p:txBody>
          <a:bodyPr/>
          <a:lstStyle/>
          <a:p>
            <a:r>
              <a:rPr lang="en-IN" dirty="0"/>
              <a:t>5. Register allocation</a:t>
            </a:r>
            <a:br>
              <a:rPr lang="en-IN" dirty="0"/>
            </a:br>
            <a:endParaRPr lang="en-IN" dirty="0"/>
          </a:p>
        </p:txBody>
      </p:sp>
      <p:sp>
        <p:nvSpPr>
          <p:cNvPr id="3" name="Content Placeholder 2">
            <a:extLst>
              <a:ext uri="{FF2B5EF4-FFF2-40B4-BE49-F238E27FC236}">
                <a16:creationId xmlns:a16="http://schemas.microsoft.com/office/drawing/2014/main" id="{82425262-1755-439B-BB29-F52939BE5808}"/>
              </a:ext>
            </a:extLst>
          </p:cNvPr>
          <p:cNvSpPr>
            <a:spLocks noGrp="1"/>
          </p:cNvSpPr>
          <p:nvPr>
            <p:ph idx="1"/>
          </p:nvPr>
        </p:nvSpPr>
        <p:spPr>
          <a:xfrm>
            <a:off x="838200" y="1275907"/>
            <a:ext cx="8296922" cy="4901056"/>
          </a:xfrm>
        </p:spPr>
        <p:txBody>
          <a:bodyPr>
            <a:normAutofit lnSpcReduction="10000"/>
          </a:bodyPr>
          <a:lstStyle/>
          <a:p>
            <a:pPr algn="just"/>
            <a:r>
              <a:rPr lang="en-US" dirty="0"/>
              <a:t>Register can be accessed faster than memory. The instructions involving operands in register are shorter and faster than those involving in memory operand.</a:t>
            </a:r>
          </a:p>
          <a:p>
            <a:pPr marL="0" indent="0" algn="just">
              <a:buNone/>
            </a:pPr>
            <a:r>
              <a:rPr lang="en-US" dirty="0"/>
              <a:t>   The following sub problems arise when we use  </a:t>
            </a:r>
          </a:p>
          <a:p>
            <a:pPr marL="0" indent="0" algn="just">
              <a:buNone/>
            </a:pPr>
            <a:r>
              <a:rPr lang="en-US" dirty="0"/>
              <a:t>   registers:</a:t>
            </a:r>
          </a:p>
          <a:p>
            <a:pPr algn="just"/>
            <a:r>
              <a:rPr lang="en-US" b="1" dirty="0"/>
              <a:t>Register allocation:</a:t>
            </a:r>
            <a:r>
              <a:rPr lang="en-US" dirty="0"/>
              <a:t> In register allocation, we select the set of variables that will reside in register.</a:t>
            </a:r>
          </a:p>
          <a:p>
            <a:pPr algn="just"/>
            <a:r>
              <a:rPr lang="en-US" b="1" dirty="0"/>
              <a:t>Register assignment:</a:t>
            </a:r>
            <a:r>
              <a:rPr lang="en-US" dirty="0"/>
              <a:t> In Register assignment, we pick the register that contains variable.</a:t>
            </a:r>
          </a:p>
          <a:p>
            <a:pPr algn="just"/>
            <a:r>
              <a:rPr lang="en-US" dirty="0"/>
              <a:t>Certain machine requires even-odd pairs of registers for some operands and result.</a:t>
            </a:r>
          </a:p>
          <a:p>
            <a:endParaRPr lang="en-IN" dirty="0"/>
          </a:p>
        </p:txBody>
      </p:sp>
    </p:spTree>
    <p:extLst>
      <p:ext uri="{BB962C8B-B14F-4D97-AF65-F5344CB8AC3E}">
        <p14:creationId xmlns:p14="http://schemas.microsoft.com/office/powerpoint/2010/main" val="184189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C007A-1CB4-4992-936C-5984F60A9AF1}"/>
              </a:ext>
            </a:extLst>
          </p:cNvPr>
          <p:cNvSpPr>
            <a:spLocks noGrp="1"/>
          </p:cNvSpPr>
          <p:nvPr>
            <p:ph idx="1"/>
          </p:nvPr>
        </p:nvSpPr>
        <p:spPr>
          <a:xfrm>
            <a:off x="721242" y="893379"/>
            <a:ext cx="8624777" cy="5283584"/>
          </a:xfrm>
        </p:spPr>
        <p:txBody>
          <a:bodyPr/>
          <a:lstStyle/>
          <a:p>
            <a:pPr marL="0" indent="0">
              <a:buNone/>
            </a:pPr>
            <a:r>
              <a:rPr lang="en-US" dirty="0"/>
              <a:t>For example:</a:t>
            </a:r>
          </a:p>
          <a:p>
            <a:pPr marL="0" indent="0">
              <a:buNone/>
            </a:pPr>
            <a:r>
              <a:rPr lang="en-US" dirty="0"/>
              <a:t>Consider the following division instruction of the form:</a:t>
            </a:r>
          </a:p>
          <a:p>
            <a:pPr marL="0" indent="0">
              <a:buNone/>
            </a:pPr>
            <a:r>
              <a:rPr lang="en-US" dirty="0"/>
              <a:t>D x, y  </a:t>
            </a:r>
          </a:p>
          <a:p>
            <a:pPr marL="0" indent="0">
              <a:buNone/>
            </a:pPr>
            <a:r>
              <a:rPr lang="en-US" dirty="0"/>
              <a:t>Where,</a:t>
            </a:r>
          </a:p>
          <a:p>
            <a:pPr marL="0" indent="0">
              <a:buNone/>
            </a:pPr>
            <a:r>
              <a:rPr lang="en-US" b="1" dirty="0"/>
              <a:t>x</a:t>
            </a:r>
            <a:r>
              <a:rPr lang="en-US" dirty="0"/>
              <a:t> is the dividend even register in even/odd register pair</a:t>
            </a:r>
          </a:p>
          <a:p>
            <a:pPr marL="0" indent="0">
              <a:buNone/>
            </a:pPr>
            <a:r>
              <a:rPr lang="en-US" b="1" dirty="0"/>
              <a:t>y</a:t>
            </a:r>
            <a:r>
              <a:rPr lang="en-US" dirty="0"/>
              <a:t> is the divisor</a:t>
            </a:r>
          </a:p>
          <a:p>
            <a:pPr marL="0" indent="0">
              <a:buNone/>
            </a:pPr>
            <a:r>
              <a:rPr lang="en-US" b="1" dirty="0"/>
              <a:t>Even register</a:t>
            </a:r>
            <a:r>
              <a:rPr lang="en-US" dirty="0"/>
              <a:t> is used to hold the reminder.</a:t>
            </a:r>
          </a:p>
          <a:p>
            <a:pPr marL="0" indent="0">
              <a:buNone/>
            </a:pPr>
            <a:r>
              <a:rPr lang="en-US" b="1" dirty="0"/>
              <a:t>Odd register</a:t>
            </a:r>
            <a:r>
              <a:rPr lang="en-US" dirty="0"/>
              <a:t> is used to hold the quotient.</a:t>
            </a:r>
          </a:p>
          <a:p>
            <a:endParaRPr lang="en-IN" dirty="0"/>
          </a:p>
        </p:txBody>
      </p:sp>
    </p:spTree>
    <p:extLst>
      <p:ext uri="{BB962C8B-B14F-4D97-AF65-F5344CB8AC3E}">
        <p14:creationId xmlns:p14="http://schemas.microsoft.com/office/powerpoint/2010/main" val="230295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9549-ACB2-4D84-938F-029DE860B51A}"/>
              </a:ext>
            </a:extLst>
          </p:cNvPr>
          <p:cNvSpPr>
            <a:spLocks noGrp="1"/>
          </p:cNvSpPr>
          <p:nvPr>
            <p:ph type="title"/>
          </p:nvPr>
        </p:nvSpPr>
        <p:spPr>
          <a:xfrm>
            <a:off x="838200" y="584791"/>
            <a:ext cx="5594498" cy="1105897"/>
          </a:xfrm>
        </p:spPr>
        <p:txBody>
          <a:bodyPr>
            <a:normAutofit fontScale="90000"/>
          </a:bodyPr>
          <a:lstStyle/>
          <a:p>
            <a:r>
              <a:rPr lang="en-IN" dirty="0"/>
              <a:t>6. Evaluation order</a:t>
            </a:r>
            <a:br>
              <a:rPr lang="en-IN" dirty="0"/>
            </a:br>
            <a:endParaRPr lang="en-IN" dirty="0"/>
          </a:p>
        </p:txBody>
      </p:sp>
      <p:sp>
        <p:nvSpPr>
          <p:cNvPr id="3" name="Content Placeholder 2">
            <a:extLst>
              <a:ext uri="{FF2B5EF4-FFF2-40B4-BE49-F238E27FC236}">
                <a16:creationId xmlns:a16="http://schemas.microsoft.com/office/drawing/2014/main" id="{D5D483A3-9072-4227-861E-9E46C8CCEF9F}"/>
              </a:ext>
            </a:extLst>
          </p:cNvPr>
          <p:cNvSpPr>
            <a:spLocks noGrp="1"/>
          </p:cNvSpPr>
          <p:nvPr>
            <p:ph idx="1"/>
          </p:nvPr>
        </p:nvSpPr>
        <p:spPr>
          <a:xfrm>
            <a:off x="1033272" y="1825625"/>
            <a:ext cx="8217054" cy="4351338"/>
          </a:xfrm>
        </p:spPr>
        <p:txBody>
          <a:bodyPr/>
          <a:lstStyle/>
          <a:p>
            <a:pPr marL="0" indent="0" algn="just">
              <a:buNone/>
            </a:pPr>
            <a:r>
              <a:rPr lang="en-US" dirty="0"/>
              <a:t>The efficiency of the target code can be affected by the order in which the computations are performed. Some computation orders need fewer registers to hold results of intermediate than others.</a:t>
            </a: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1B2664B2-2F4B-4D84-A115-0E77022FC6B3}"/>
                  </a:ext>
                </a:extLst>
              </p:cNvPr>
              <p:cNvGraphicFramePr>
                <a:graphicFrameLocks noChangeAspect="1"/>
              </p:cNvGraphicFramePr>
              <p:nvPr>
                <p:extLst>
                  <p:ext uri="{D42A27DB-BD31-4B8C-83A1-F6EECF244321}">
                    <p14:modId xmlns:p14="http://schemas.microsoft.com/office/powerpoint/2010/main" val="1736622146"/>
                  </p:ext>
                </p:extLst>
              </p:nvPr>
            </p:nvGraphicFramePr>
            <p:xfrm>
              <a:off x="-2269905" y="3605330"/>
              <a:ext cx="3048000" cy="1714500"/>
            </p:xfrm>
            <a:graphic>
              <a:graphicData uri="http://schemas.microsoft.com/office/powerpoint/2016/slidezoom">
                <pslz:sldZm>
                  <pslz:sldZmObj sldId="269" cId="4086381275">
                    <pslz:zmPr id="{2FEF19E9-A6DE-40BE-8C77-94BC4C594EE9}"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1B2664B2-2F4B-4D84-A115-0E77022FC6B3}"/>
                  </a:ext>
                </a:extLst>
              </p:cNvPr>
              <p:cNvPicPr>
                <a:picLocks noGrp="1" noRot="1" noChangeAspect="1" noMove="1" noResize="1" noEditPoints="1" noAdjustHandles="1" noChangeArrowheads="1" noChangeShapeType="1"/>
              </p:cNvPicPr>
              <p:nvPr/>
            </p:nvPicPr>
            <p:blipFill>
              <a:blip r:embed="rId4"/>
              <a:stretch>
                <a:fillRect/>
              </a:stretch>
            </p:blipFill>
            <p:spPr>
              <a:xfrm>
                <a:off x="-2269905" y="36053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08638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9CCE-A774-4B3D-A366-C3FD0A1F0DDC}"/>
              </a:ext>
            </a:extLst>
          </p:cNvPr>
          <p:cNvSpPr>
            <a:spLocks noGrp="1"/>
          </p:cNvSpPr>
          <p:nvPr>
            <p:ph type="title"/>
          </p:nvPr>
        </p:nvSpPr>
        <p:spPr>
          <a:xfrm>
            <a:off x="838200" y="1060704"/>
            <a:ext cx="7638288" cy="620840"/>
          </a:xfrm>
        </p:spPr>
        <p:txBody>
          <a:bodyPr>
            <a:normAutofit fontScale="90000"/>
          </a:bodyPr>
          <a:lstStyle/>
          <a:p>
            <a:pPr algn="ctr"/>
            <a:r>
              <a:rPr lang="en-IN" b="1" u="sng" dirty="0"/>
              <a:t>Target Machine</a:t>
            </a:r>
            <a:br>
              <a:rPr lang="en-IN" dirty="0"/>
            </a:br>
            <a:endParaRPr lang="en-IN" dirty="0"/>
          </a:p>
        </p:txBody>
      </p:sp>
      <p:sp>
        <p:nvSpPr>
          <p:cNvPr id="3" name="Content Placeholder 2">
            <a:extLst>
              <a:ext uri="{FF2B5EF4-FFF2-40B4-BE49-F238E27FC236}">
                <a16:creationId xmlns:a16="http://schemas.microsoft.com/office/drawing/2014/main" id="{AB10EFA9-00DF-4D0F-9BCE-406D1D3A19FB}"/>
              </a:ext>
            </a:extLst>
          </p:cNvPr>
          <p:cNvSpPr>
            <a:spLocks noGrp="1"/>
          </p:cNvSpPr>
          <p:nvPr>
            <p:ph idx="1"/>
          </p:nvPr>
        </p:nvSpPr>
        <p:spPr>
          <a:xfrm>
            <a:off x="838200" y="1825625"/>
            <a:ext cx="7638288" cy="4351338"/>
          </a:xfrm>
        </p:spPr>
        <p:txBody>
          <a:bodyPr>
            <a:normAutofit/>
          </a:bodyPr>
          <a:lstStyle/>
          <a:p>
            <a:pPr algn="just"/>
            <a:r>
              <a:rPr lang="en-US" dirty="0"/>
              <a:t>The target computer is a type of byte-addressable machine. It has 4 bytes to a word.</a:t>
            </a:r>
          </a:p>
          <a:p>
            <a:pPr algn="just"/>
            <a:r>
              <a:rPr lang="en-US" dirty="0"/>
              <a:t>The target machine has n general purpose registers, R0, R1,...., Rn-1. It also has two-address instructions of the form:</a:t>
            </a:r>
          </a:p>
          <a:p>
            <a:pPr marL="0" indent="0" algn="just">
              <a:buNone/>
            </a:pPr>
            <a:r>
              <a:rPr lang="en-US" dirty="0"/>
              <a:t>   op source, destination  </a:t>
            </a:r>
          </a:p>
          <a:p>
            <a:pPr marL="0" indent="0" algn="just">
              <a:buNone/>
            </a:pPr>
            <a:r>
              <a:rPr lang="en-US" dirty="0"/>
              <a:t>   Where, op is used as an op-code and source and   </a:t>
            </a:r>
          </a:p>
          <a:p>
            <a:pPr marL="0" indent="0" algn="just">
              <a:buNone/>
            </a:pPr>
            <a:r>
              <a:rPr lang="en-US" dirty="0"/>
              <a:t>   destination are used as a data field.</a:t>
            </a:r>
          </a:p>
          <a:p>
            <a:pPr algn="just"/>
            <a:endParaRPr lang="en-IN" dirty="0"/>
          </a:p>
        </p:txBody>
      </p:sp>
    </p:spTree>
    <p:extLst>
      <p:ext uri="{BB962C8B-B14F-4D97-AF65-F5344CB8AC3E}">
        <p14:creationId xmlns:p14="http://schemas.microsoft.com/office/powerpoint/2010/main" val="296285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21B74-9990-41ED-A3B6-A17F088C93EB}"/>
              </a:ext>
            </a:extLst>
          </p:cNvPr>
          <p:cNvSpPr>
            <a:spLocks noGrp="1"/>
          </p:cNvSpPr>
          <p:nvPr>
            <p:ph idx="1"/>
          </p:nvPr>
        </p:nvSpPr>
        <p:spPr>
          <a:xfrm>
            <a:off x="838200" y="1399032"/>
            <a:ext cx="8278368" cy="4777931"/>
          </a:xfrm>
        </p:spPr>
        <p:txBody>
          <a:bodyPr/>
          <a:lstStyle/>
          <a:p>
            <a:r>
              <a:rPr lang="en-US" dirty="0"/>
              <a:t>It has the following op-codes:</a:t>
            </a:r>
            <a:br>
              <a:rPr lang="en-US" dirty="0"/>
            </a:br>
            <a:r>
              <a:rPr lang="en-US" dirty="0"/>
              <a:t>  ADD (add source to destination)</a:t>
            </a:r>
            <a:br>
              <a:rPr lang="en-US" dirty="0"/>
            </a:br>
            <a:r>
              <a:rPr lang="en-US" dirty="0"/>
              <a:t>  SUB (subtract source from destination)</a:t>
            </a:r>
            <a:br>
              <a:rPr lang="en-US" dirty="0"/>
            </a:br>
            <a:r>
              <a:rPr lang="en-US" dirty="0"/>
              <a:t>  MOV (move source to destination)</a:t>
            </a:r>
          </a:p>
          <a:p>
            <a:pPr algn="just"/>
            <a:r>
              <a:rPr lang="en-US" dirty="0"/>
              <a:t>The source and destination of an instruction can be specified by the combination of registers and memory location with address modes.</a:t>
            </a:r>
          </a:p>
          <a:p>
            <a:endParaRPr lang="en-IN" dirty="0"/>
          </a:p>
        </p:txBody>
      </p:sp>
    </p:spTree>
    <p:extLst>
      <p:ext uri="{BB962C8B-B14F-4D97-AF65-F5344CB8AC3E}">
        <p14:creationId xmlns:p14="http://schemas.microsoft.com/office/powerpoint/2010/main" val="52961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B8C0-0249-44CF-AC38-2AC87C9528E1}"/>
              </a:ext>
            </a:extLst>
          </p:cNvPr>
          <p:cNvSpPr>
            <a:spLocks noGrp="1"/>
          </p:cNvSpPr>
          <p:nvPr>
            <p:ph type="title"/>
          </p:nvPr>
        </p:nvSpPr>
        <p:spPr/>
        <p:txBody>
          <a:bodyPr>
            <a:normAutofit fontScale="90000"/>
          </a:bodyPr>
          <a:lstStyle/>
          <a:p>
            <a:br>
              <a:rPr lang="en-IN" dirty="0"/>
            </a:br>
            <a:r>
              <a:rPr lang="en-IN" dirty="0"/>
              <a:t>RUN-TIME STORAGE MANAGEMENT</a:t>
            </a:r>
            <a:br>
              <a:rPr lang="en-IN" dirty="0"/>
            </a:br>
            <a:endParaRPr lang="en-IN" dirty="0"/>
          </a:p>
        </p:txBody>
      </p:sp>
      <p:sp>
        <p:nvSpPr>
          <p:cNvPr id="3" name="Content Placeholder 2">
            <a:extLst>
              <a:ext uri="{FF2B5EF4-FFF2-40B4-BE49-F238E27FC236}">
                <a16:creationId xmlns:a16="http://schemas.microsoft.com/office/drawing/2014/main" id="{86405047-A965-43D9-BA9D-1B18CE9BD3F2}"/>
              </a:ext>
            </a:extLst>
          </p:cNvPr>
          <p:cNvSpPr>
            <a:spLocks noGrp="1"/>
          </p:cNvSpPr>
          <p:nvPr>
            <p:ph idx="1"/>
          </p:nvPr>
        </p:nvSpPr>
        <p:spPr>
          <a:xfrm>
            <a:off x="838200" y="1825625"/>
            <a:ext cx="8039470" cy="4351338"/>
          </a:xfrm>
        </p:spPr>
        <p:txBody>
          <a:bodyPr>
            <a:normAutofit lnSpcReduction="10000"/>
          </a:bodyPr>
          <a:lstStyle/>
          <a:p>
            <a:r>
              <a:rPr lang="en-US" dirty="0"/>
              <a:t>The information which required during an execution of a procedure is kept in a block of storage called an activation record. The activation record includes storage for names local to the procedure.</a:t>
            </a:r>
          </a:p>
          <a:p>
            <a:r>
              <a:rPr lang="en-US" dirty="0"/>
              <a:t>We can describe address in the target code using the following ways:</a:t>
            </a:r>
          </a:p>
          <a:p>
            <a:pPr marL="0" indent="0">
              <a:buNone/>
            </a:pPr>
            <a:r>
              <a:rPr lang="en-US" dirty="0"/>
              <a:t>   1. Static allocation</a:t>
            </a:r>
          </a:p>
          <a:p>
            <a:pPr marL="0" indent="0">
              <a:buNone/>
            </a:pPr>
            <a:r>
              <a:rPr lang="en-US" dirty="0"/>
              <a:t>   2. Stack allocation</a:t>
            </a:r>
          </a:p>
          <a:p>
            <a:r>
              <a:rPr lang="en-US" dirty="0"/>
              <a:t>In static allocation, the position of an activation record is fixed in memory at compile time.</a:t>
            </a:r>
          </a:p>
          <a:p>
            <a:endParaRPr lang="en-US" dirty="0"/>
          </a:p>
          <a:p>
            <a:endParaRPr lang="en-IN" dirty="0"/>
          </a:p>
        </p:txBody>
      </p:sp>
    </p:spTree>
    <p:extLst>
      <p:ext uri="{BB962C8B-B14F-4D97-AF65-F5344CB8AC3E}">
        <p14:creationId xmlns:p14="http://schemas.microsoft.com/office/powerpoint/2010/main" val="151014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2B7FF-87F7-4495-B0B5-97114B49A3E9}"/>
              </a:ext>
            </a:extLst>
          </p:cNvPr>
          <p:cNvSpPr>
            <a:spLocks noGrp="1"/>
          </p:cNvSpPr>
          <p:nvPr>
            <p:ph idx="1"/>
          </p:nvPr>
        </p:nvSpPr>
        <p:spPr>
          <a:xfrm>
            <a:off x="838200" y="949911"/>
            <a:ext cx="7071804" cy="5227052"/>
          </a:xfrm>
        </p:spPr>
        <p:txBody>
          <a:bodyPr>
            <a:normAutofit fontScale="85000" lnSpcReduction="20000"/>
          </a:bodyPr>
          <a:lstStyle/>
          <a:p>
            <a:pPr algn="just"/>
            <a:r>
              <a:rPr lang="en-US" dirty="0"/>
              <a:t>In the stack allocation, for each execution of a procedure a new activation record is pushed onto the stack. When the activation ends then the record is popped.</a:t>
            </a:r>
          </a:p>
          <a:p>
            <a:pPr algn="just"/>
            <a:r>
              <a:rPr lang="en-US" dirty="0"/>
              <a:t>For the run-time allocation and deallocation of activation records the following three-address statements are associated:</a:t>
            </a:r>
          </a:p>
          <a:p>
            <a:pPr marL="0" indent="0" algn="just">
              <a:buNone/>
            </a:pPr>
            <a:r>
              <a:rPr lang="en-US" dirty="0"/>
              <a:t>    1. Call</a:t>
            </a:r>
          </a:p>
          <a:p>
            <a:pPr marL="0" indent="0" algn="just">
              <a:buNone/>
            </a:pPr>
            <a:r>
              <a:rPr lang="en-US" dirty="0"/>
              <a:t>    2. Return</a:t>
            </a:r>
          </a:p>
          <a:p>
            <a:pPr marL="0" indent="0" algn="just">
              <a:buNone/>
            </a:pPr>
            <a:r>
              <a:rPr lang="en-US" dirty="0"/>
              <a:t>    3. Halt</a:t>
            </a:r>
          </a:p>
          <a:p>
            <a:pPr algn="just"/>
            <a:r>
              <a:rPr lang="en-US" dirty="0"/>
              <a:t> We assume that the run-time memory is divided into       </a:t>
            </a:r>
          </a:p>
          <a:p>
            <a:pPr marL="0" indent="0" algn="just">
              <a:buNone/>
            </a:pPr>
            <a:r>
              <a:rPr lang="en-US" dirty="0"/>
              <a:t>     areas for:</a:t>
            </a:r>
          </a:p>
          <a:p>
            <a:pPr marL="0" indent="0" algn="just">
              <a:buNone/>
            </a:pPr>
            <a:r>
              <a:rPr lang="en-US" dirty="0"/>
              <a:t>    1. Code</a:t>
            </a:r>
          </a:p>
          <a:p>
            <a:pPr marL="0" indent="0" algn="just">
              <a:buNone/>
            </a:pPr>
            <a:r>
              <a:rPr lang="en-US" dirty="0"/>
              <a:t>    2. Static data</a:t>
            </a:r>
          </a:p>
          <a:p>
            <a:pPr marL="0" indent="0" algn="just">
              <a:buNone/>
            </a:pPr>
            <a:r>
              <a:rPr lang="en-US" dirty="0"/>
              <a:t>    3. Stack</a:t>
            </a:r>
          </a:p>
          <a:p>
            <a:endParaRPr lang="en-IN" dirty="0"/>
          </a:p>
        </p:txBody>
      </p:sp>
    </p:spTree>
    <p:extLst>
      <p:ext uri="{BB962C8B-B14F-4D97-AF65-F5344CB8AC3E}">
        <p14:creationId xmlns:p14="http://schemas.microsoft.com/office/powerpoint/2010/main" val="27551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EC0-007E-46D5-AC59-47BE662B49A3}"/>
              </a:ext>
            </a:extLst>
          </p:cNvPr>
          <p:cNvSpPr>
            <a:spLocks noGrp="1"/>
          </p:cNvSpPr>
          <p:nvPr>
            <p:ph type="title"/>
          </p:nvPr>
        </p:nvSpPr>
        <p:spPr>
          <a:xfrm>
            <a:off x="1531088" y="365125"/>
            <a:ext cx="9822712" cy="1325563"/>
          </a:xfrm>
        </p:spPr>
        <p:txBody>
          <a:bodyPr/>
          <a:lstStyle/>
          <a:p>
            <a:r>
              <a:rPr lang="en-IN" dirty="0"/>
              <a:t>Code Generator</a:t>
            </a:r>
          </a:p>
        </p:txBody>
      </p:sp>
      <p:sp>
        <p:nvSpPr>
          <p:cNvPr id="3" name="Content Placeholder 2">
            <a:extLst>
              <a:ext uri="{FF2B5EF4-FFF2-40B4-BE49-F238E27FC236}">
                <a16:creationId xmlns:a16="http://schemas.microsoft.com/office/drawing/2014/main" id="{CB5A6815-4FA1-455A-B922-C5A9EB103B58}"/>
              </a:ext>
            </a:extLst>
          </p:cNvPr>
          <p:cNvSpPr>
            <a:spLocks noGrp="1"/>
          </p:cNvSpPr>
          <p:nvPr>
            <p:ph idx="1"/>
          </p:nvPr>
        </p:nvSpPr>
        <p:spPr>
          <a:xfrm>
            <a:off x="1531088" y="1825625"/>
            <a:ext cx="7378996" cy="4351338"/>
          </a:xfrm>
        </p:spPr>
        <p:txBody>
          <a:bodyPr>
            <a:normAutofit lnSpcReduction="10000"/>
          </a:bodyPr>
          <a:lstStyle/>
          <a:p>
            <a:pPr marL="0" indent="0" algn="just">
              <a:buNone/>
            </a:pPr>
            <a:r>
              <a:rPr lang="en-US" dirty="0"/>
              <a:t>Code generator is used to produce the target code for three-address statements. It uses registers to store the operands of the three address statement</a:t>
            </a:r>
          </a:p>
          <a:p>
            <a:pPr marL="0" indent="0" algn="just">
              <a:buNone/>
            </a:pPr>
            <a:r>
              <a:rPr lang="en-US" dirty="0"/>
              <a:t>Example:</a:t>
            </a:r>
          </a:p>
          <a:p>
            <a:pPr marL="0" indent="0" algn="just">
              <a:buNone/>
            </a:pPr>
            <a:r>
              <a:rPr lang="en-US" dirty="0"/>
              <a:t>Consider the three address statement x:= y + z. It can have the following sequence of codes : </a:t>
            </a:r>
          </a:p>
          <a:p>
            <a:pPr marL="0" indent="0" algn="just">
              <a:buNone/>
            </a:pPr>
            <a:r>
              <a:rPr lang="en-IN" dirty="0"/>
              <a:t>           MOV z, R</a:t>
            </a:r>
            <a:r>
              <a:rPr lang="en-IN" baseline="-25000" dirty="0"/>
              <a:t>0</a:t>
            </a:r>
            <a:endParaRPr lang="en-IN" dirty="0"/>
          </a:p>
          <a:p>
            <a:pPr marL="0" indent="0" algn="just">
              <a:buNone/>
            </a:pPr>
            <a:r>
              <a:rPr lang="en-IN" dirty="0"/>
              <a:t>           ADD y, R</a:t>
            </a:r>
            <a:r>
              <a:rPr lang="en-IN" baseline="-25000" dirty="0"/>
              <a:t>0</a:t>
            </a:r>
            <a:endParaRPr lang="en-IN" dirty="0"/>
          </a:p>
          <a:p>
            <a:pPr marL="0" indent="0" algn="just">
              <a:buNone/>
            </a:pPr>
            <a:r>
              <a:rPr lang="en-IN" dirty="0"/>
              <a:t> </a:t>
            </a:r>
          </a:p>
          <a:p>
            <a:pPr marL="0" indent="0">
              <a:buNone/>
            </a:pPr>
            <a:endParaRPr lang="en-US" dirty="0"/>
          </a:p>
          <a:p>
            <a:endParaRPr lang="en-IN" dirty="0"/>
          </a:p>
        </p:txBody>
      </p:sp>
    </p:spTree>
    <p:extLst>
      <p:ext uri="{BB962C8B-B14F-4D97-AF65-F5344CB8AC3E}">
        <p14:creationId xmlns:p14="http://schemas.microsoft.com/office/powerpoint/2010/main" val="380732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AACA-9B43-4826-AC45-8B032991DD7D}"/>
              </a:ext>
            </a:extLst>
          </p:cNvPr>
          <p:cNvSpPr>
            <a:spLocks noGrp="1"/>
          </p:cNvSpPr>
          <p:nvPr>
            <p:ph type="title"/>
          </p:nvPr>
        </p:nvSpPr>
        <p:spPr>
          <a:xfrm>
            <a:off x="838200" y="745723"/>
            <a:ext cx="10515600" cy="944965"/>
          </a:xfrm>
        </p:spPr>
        <p:txBody>
          <a:bodyPr>
            <a:normAutofit fontScale="90000"/>
          </a:bodyPr>
          <a:lstStyle/>
          <a:p>
            <a:r>
              <a:rPr lang="en-IN" dirty="0"/>
              <a:t>Static allocation:</a:t>
            </a:r>
            <a:br>
              <a:rPr lang="en-IN" dirty="0"/>
            </a:br>
            <a:endParaRPr lang="en-IN" dirty="0"/>
          </a:p>
        </p:txBody>
      </p:sp>
      <p:sp>
        <p:nvSpPr>
          <p:cNvPr id="3" name="Content Placeholder 2">
            <a:extLst>
              <a:ext uri="{FF2B5EF4-FFF2-40B4-BE49-F238E27FC236}">
                <a16:creationId xmlns:a16="http://schemas.microsoft.com/office/drawing/2014/main" id="{B3FEEEDC-9078-4F7C-8FDC-8FC7236E92F7}"/>
              </a:ext>
            </a:extLst>
          </p:cNvPr>
          <p:cNvSpPr>
            <a:spLocks noGrp="1"/>
          </p:cNvSpPr>
          <p:nvPr>
            <p:ph idx="1"/>
          </p:nvPr>
        </p:nvSpPr>
        <p:spPr>
          <a:xfrm>
            <a:off x="838200" y="1760939"/>
            <a:ext cx="8492231" cy="4351338"/>
          </a:xfrm>
        </p:spPr>
        <p:txBody>
          <a:bodyPr>
            <a:normAutofit fontScale="92500" lnSpcReduction="20000"/>
          </a:bodyPr>
          <a:lstStyle/>
          <a:p>
            <a:pPr marL="0" indent="0">
              <a:buNone/>
            </a:pPr>
            <a:r>
              <a:rPr lang="en-US" dirty="0"/>
              <a:t>1. Implementation of call statement :</a:t>
            </a:r>
          </a:p>
          <a:p>
            <a:pPr marL="0" indent="0">
              <a:buNone/>
            </a:pPr>
            <a:r>
              <a:rPr lang="en-US" dirty="0"/>
              <a:t>The following code is needed to implement static allocation:</a:t>
            </a:r>
          </a:p>
          <a:p>
            <a:pPr marL="0" indent="0">
              <a:buNone/>
            </a:pPr>
            <a:r>
              <a:rPr lang="en-US" dirty="0"/>
              <a:t>MOV #here + 20, </a:t>
            </a:r>
            <a:r>
              <a:rPr lang="en-US" dirty="0" err="1"/>
              <a:t>callee.static_area</a:t>
            </a:r>
            <a:r>
              <a:rPr lang="en-US" dirty="0"/>
              <a:t>     /*it saves return address*/</a:t>
            </a:r>
          </a:p>
          <a:p>
            <a:pPr marL="0" indent="0">
              <a:buNone/>
            </a:pPr>
            <a:r>
              <a:rPr lang="en-US" dirty="0"/>
              <a:t>GOTO </a:t>
            </a:r>
            <a:r>
              <a:rPr lang="en-US" dirty="0" err="1"/>
              <a:t>callee.code_area</a:t>
            </a:r>
            <a:r>
              <a:rPr lang="en-US" dirty="0"/>
              <a:t>   /* It transfers control to the target code for the called procedure*/  </a:t>
            </a:r>
          </a:p>
          <a:p>
            <a:pPr marL="0" indent="0">
              <a:buNone/>
            </a:pPr>
            <a:r>
              <a:rPr lang="en-US" dirty="0"/>
              <a:t>Where,</a:t>
            </a:r>
          </a:p>
          <a:p>
            <a:pPr marL="0" indent="0">
              <a:buNone/>
            </a:pPr>
            <a:r>
              <a:rPr lang="en-US" b="1" dirty="0" err="1"/>
              <a:t>callee.static_area</a:t>
            </a:r>
            <a:r>
              <a:rPr lang="en-US" dirty="0"/>
              <a:t> shows the address of the activation record.</a:t>
            </a:r>
          </a:p>
          <a:p>
            <a:pPr marL="0" indent="0">
              <a:buNone/>
            </a:pPr>
            <a:r>
              <a:rPr lang="en-US" b="1" dirty="0" err="1"/>
              <a:t>callee.code_area</a:t>
            </a:r>
            <a:r>
              <a:rPr lang="en-US" dirty="0"/>
              <a:t> shows the address of the first instruction for called procedure.</a:t>
            </a:r>
          </a:p>
          <a:p>
            <a:pPr marL="0" indent="0">
              <a:buNone/>
            </a:pPr>
            <a:r>
              <a:rPr lang="en-US" b="1" dirty="0"/>
              <a:t>#here + 20</a:t>
            </a:r>
            <a:r>
              <a:rPr lang="en-US" dirty="0"/>
              <a:t> literal are used to return address of the instruction following GOTO.</a:t>
            </a:r>
          </a:p>
          <a:p>
            <a:endParaRPr lang="en-IN" dirty="0"/>
          </a:p>
        </p:txBody>
      </p:sp>
    </p:spTree>
    <p:extLst>
      <p:ext uri="{BB962C8B-B14F-4D97-AF65-F5344CB8AC3E}">
        <p14:creationId xmlns:p14="http://schemas.microsoft.com/office/powerpoint/2010/main" val="358374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E6DA-D99B-4CD1-BAA0-CE561797BADA}"/>
              </a:ext>
            </a:extLst>
          </p:cNvPr>
          <p:cNvSpPr>
            <a:spLocks noGrp="1"/>
          </p:cNvSpPr>
          <p:nvPr>
            <p:ph type="title"/>
          </p:nvPr>
        </p:nvSpPr>
        <p:spPr/>
        <p:txBody>
          <a:bodyPr>
            <a:normAutofit/>
          </a:bodyPr>
          <a:lstStyle/>
          <a:p>
            <a:r>
              <a:rPr lang="en-US" sz="2800" dirty="0">
                <a:latin typeface="+mn-lt"/>
              </a:rPr>
              <a:t>2. Implementation of return statement:</a:t>
            </a:r>
            <a:br>
              <a:rPr lang="en-US" sz="2800" dirty="0">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8BB9D0A-3500-4F04-BF33-BF1F92DEEDD3}"/>
              </a:ext>
            </a:extLst>
          </p:cNvPr>
          <p:cNvSpPr>
            <a:spLocks noGrp="1"/>
          </p:cNvSpPr>
          <p:nvPr>
            <p:ph idx="1"/>
          </p:nvPr>
        </p:nvSpPr>
        <p:spPr>
          <a:xfrm>
            <a:off x="838200" y="1690688"/>
            <a:ext cx="7853039" cy="4486275"/>
          </a:xfrm>
        </p:spPr>
        <p:txBody>
          <a:bodyPr/>
          <a:lstStyle/>
          <a:p>
            <a:pPr marL="0" indent="0">
              <a:buNone/>
            </a:pPr>
            <a:r>
              <a:rPr lang="en-US" dirty="0"/>
              <a:t>The following code is needed to implement return from procedure </a:t>
            </a:r>
            <a:r>
              <a:rPr lang="en-US" dirty="0" err="1"/>
              <a:t>callee</a:t>
            </a:r>
            <a:r>
              <a:rPr lang="en-US" dirty="0"/>
              <a:t>:</a:t>
            </a:r>
          </a:p>
          <a:p>
            <a:pPr marL="0" indent="0">
              <a:buNone/>
            </a:pPr>
            <a:r>
              <a:rPr lang="en-US" dirty="0"/>
              <a:t>GOTO * </a:t>
            </a:r>
            <a:r>
              <a:rPr lang="en-US" dirty="0" err="1"/>
              <a:t>callee.static_area</a:t>
            </a:r>
            <a:r>
              <a:rPr lang="en-US" dirty="0"/>
              <a:t>  </a:t>
            </a:r>
          </a:p>
          <a:p>
            <a:pPr marL="0" indent="0">
              <a:buNone/>
            </a:pPr>
            <a:r>
              <a:rPr lang="en-US" dirty="0"/>
              <a:t>It is used to transfer the control to the address that is saved at the beginning of the activation record.</a:t>
            </a:r>
          </a:p>
          <a:p>
            <a:endParaRPr lang="en-IN" dirty="0"/>
          </a:p>
        </p:txBody>
      </p:sp>
    </p:spTree>
    <p:extLst>
      <p:ext uri="{BB962C8B-B14F-4D97-AF65-F5344CB8AC3E}">
        <p14:creationId xmlns:p14="http://schemas.microsoft.com/office/powerpoint/2010/main" val="10955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C87-3FBC-4414-950D-BC9CF85B2DBC}"/>
              </a:ext>
            </a:extLst>
          </p:cNvPr>
          <p:cNvSpPr>
            <a:spLocks noGrp="1"/>
          </p:cNvSpPr>
          <p:nvPr>
            <p:ph type="title"/>
          </p:nvPr>
        </p:nvSpPr>
        <p:spPr>
          <a:xfrm>
            <a:off x="838200" y="365125"/>
            <a:ext cx="10515600" cy="1894599"/>
          </a:xfrm>
        </p:spPr>
        <p:txBody>
          <a:bodyPr>
            <a:normAutofit/>
          </a:bodyPr>
          <a:lstStyle/>
          <a:p>
            <a:br>
              <a:rPr lang="en-US" dirty="0"/>
            </a:br>
            <a:r>
              <a:rPr lang="en-US" sz="3100" dirty="0"/>
              <a:t>3. Implementation of action statement:</a:t>
            </a:r>
            <a:br>
              <a:rPr lang="en-US" sz="3100" dirty="0"/>
            </a:br>
            <a:endParaRPr lang="en-IN" sz="3100" dirty="0"/>
          </a:p>
        </p:txBody>
      </p:sp>
      <p:sp>
        <p:nvSpPr>
          <p:cNvPr id="3" name="Content Placeholder 2">
            <a:extLst>
              <a:ext uri="{FF2B5EF4-FFF2-40B4-BE49-F238E27FC236}">
                <a16:creationId xmlns:a16="http://schemas.microsoft.com/office/drawing/2014/main" id="{37755E1A-376D-428A-9476-4E9334F23F79}"/>
              </a:ext>
            </a:extLst>
          </p:cNvPr>
          <p:cNvSpPr>
            <a:spLocks noGrp="1"/>
          </p:cNvSpPr>
          <p:nvPr>
            <p:ph idx="1"/>
          </p:nvPr>
        </p:nvSpPr>
        <p:spPr>
          <a:xfrm>
            <a:off x="798786" y="1261241"/>
            <a:ext cx="7812554" cy="4915722"/>
          </a:xfrm>
        </p:spPr>
        <p:txBody>
          <a:bodyPr/>
          <a:lstStyle/>
          <a:p>
            <a:pPr marL="0" indent="0">
              <a:buNone/>
            </a:pPr>
            <a:r>
              <a:rPr lang="en-US" dirty="0"/>
              <a:t>   </a:t>
            </a:r>
          </a:p>
          <a:p>
            <a:pPr marL="0" indent="0">
              <a:buNone/>
            </a:pPr>
            <a:r>
              <a:rPr lang="en-US" sz="2400" dirty="0"/>
              <a:t>The ACTION instruction is used to implement action statement.</a:t>
            </a:r>
          </a:p>
          <a:p>
            <a:pPr marL="0" indent="0">
              <a:buNone/>
            </a:pPr>
            <a:endParaRPr lang="en-US" sz="4400" dirty="0">
              <a:latin typeface="+mj-lt"/>
            </a:endParaRPr>
          </a:p>
          <a:p>
            <a:pPr marL="0" indent="0">
              <a:buNone/>
            </a:pPr>
            <a:r>
              <a:rPr lang="en-US" dirty="0"/>
              <a:t>4. Implementation of halt statement :</a:t>
            </a:r>
          </a:p>
          <a:p>
            <a:pPr marL="0" indent="0">
              <a:buNone/>
            </a:pPr>
            <a:r>
              <a:rPr lang="en-US" sz="2400" dirty="0"/>
              <a:t>The HALT statement is the final instruction that is used to return the control to the operating system.</a:t>
            </a:r>
          </a:p>
          <a:p>
            <a:endParaRPr lang="en-IN" dirty="0"/>
          </a:p>
        </p:txBody>
      </p:sp>
    </p:spTree>
    <p:extLst>
      <p:ext uri="{BB962C8B-B14F-4D97-AF65-F5344CB8AC3E}">
        <p14:creationId xmlns:p14="http://schemas.microsoft.com/office/powerpoint/2010/main" val="9171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750C-80EE-4548-85BF-CE255E065DD3}"/>
              </a:ext>
            </a:extLst>
          </p:cNvPr>
          <p:cNvSpPr>
            <a:spLocks noGrp="1"/>
          </p:cNvSpPr>
          <p:nvPr>
            <p:ph type="title"/>
          </p:nvPr>
        </p:nvSpPr>
        <p:spPr/>
        <p:txBody>
          <a:bodyPr>
            <a:normAutofit fontScale="90000"/>
          </a:bodyPr>
          <a:lstStyle/>
          <a:p>
            <a:br>
              <a:rPr lang="en-IN" dirty="0"/>
            </a:br>
            <a:r>
              <a:rPr lang="en-IN" dirty="0"/>
              <a:t>Stack allocation :</a:t>
            </a:r>
            <a:br>
              <a:rPr lang="en-IN" dirty="0"/>
            </a:br>
            <a:endParaRPr lang="en-IN" dirty="0"/>
          </a:p>
        </p:txBody>
      </p:sp>
      <p:sp>
        <p:nvSpPr>
          <p:cNvPr id="3" name="Content Placeholder 2">
            <a:extLst>
              <a:ext uri="{FF2B5EF4-FFF2-40B4-BE49-F238E27FC236}">
                <a16:creationId xmlns:a16="http://schemas.microsoft.com/office/drawing/2014/main" id="{CA9D1918-2AD7-46E5-ABEC-4FE694C6DC82}"/>
              </a:ext>
            </a:extLst>
          </p:cNvPr>
          <p:cNvSpPr>
            <a:spLocks noGrp="1"/>
          </p:cNvSpPr>
          <p:nvPr>
            <p:ph idx="1"/>
          </p:nvPr>
        </p:nvSpPr>
        <p:spPr>
          <a:xfrm>
            <a:off x="838200" y="1825625"/>
            <a:ext cx="8430087" cy="4351338"/>
          </a:xfrm>
        </p:spPr>
        <p:txBody>
          <a:bodyPr/>
          <a:lstStyle/>
          <a:p>
            <a:pPr algn="just"/>
            <a:r>
              <a:rPr lang="en-US" dirty="0"/>
              <a:t>Using the relative address, static allocation can become stack allocation for storage in activation records.</a:t>
            </a:r>
          </a:p>
          <a:p>
            <a:pPr algn="just"/>
            <a:r>
              <a:rPr lang="en-US" dirty="0"/>
              <a:t>In stack allocation, register is used to store the position of activation record so words in activation records can be accessed as offsets from the value in this register.</a:t>
            </a:r>
          </a:p>
          <a:p>
            <a:pPr algn="just"/>
            <a:r>
              <a:rPr lang="en-US" dirty="0"/>
              <a:t>The following code is needed to implement stack allocation :</a:t>
            </a:r>
          </a:p>
          <a:p>
            <a:endParaRPr lang="en-IN" dirty="0"/>
          </a:p>
        </p:txBody>
      </p:sp>
    </p:spTree>
    <p:extLst>
      <p:ext uri="{BB962C8B-B14F-4D97-AF65-F5344CB8AC3E}">
        <p14:creationId xmlns:p14="http://schemas.microsoft.com/office/powerpoint/2010/main" val="117088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88324-95D5-443E-8FAC-5BFF7D0C4BFA}"/>
              </a:ext>
            </a:extLst>
          </p:cNvPr>
          <p:cNvSpPr>
            <a:spLocks noGrp="1"/>
          </p:cNvSpPr>
          <p:nvPr>
            <p:ph idx="1"/>
          </p:nvPr>
        </p:nvSpPr>
        <p:spPr>
          <a:xfrm>
            <a:off x="838200" y="1189608"/>
            <a:ext cx="8598763" cy="4987355"/>
          </a:xfrm>
        </p:spPr>
        <p:txBody>
          <a:bodyPr>
            <a:normAutofit fontScale="92500" lnSpcReduction="10000"/>
          </a:bodyPr>
          <a:lstStyle/>
          <a:p>
            <a:pPr marL="0" indent="0">
              <a:buNone/>
            </a:pPr>
            <a:r>
              <a:rPr lang="en-US" dirty="0"/>
              <a:t>1. Initialization of stack:</a:t>
            </a:r>
          </a:p>
          <a:p>
            <a:pPr marL="0" indent="0">
              <a:buNone/>
            </a:pPr>
            <a:r>
              <a:rPr lang="en-US" dirty="0"/>
              <a:t>     MOV #</a:t>
            </a:r>
            <a:r>
              <a:rPr lang="en-US" dirty="0" err="1"/>
              <a:t>stackstart</a:t>
            </a:r>
            <a:r>
              <a:rPr lang="en-US" dirty="0"/>
              <a:t> , SP    /*initializes stack*/  </a:t>
            </a:r>
          </a:p>
          <a:p>
            <a:pPr marL="0" indent="0">
              <a:buNone/>
            </a:pPr>
            <a:r>
              <a:rPr lang="en-US" dirty="0"/>
              <a:t>     HALT                             /*terminate execution*/  </a:t>
            </a:r>
          </a:p>
          <a:p>
            <a:pPr marL="0" indent="0">
              <a:buNone/>
            </a:pPr>
            <a:r>
              <a:rPr lang="en-US" dirty="0"/>
              <a:t>2. Implementation of Call statement:</a:t>
            </a:r>
          </a:p>
          <a:p>
            <a:pPr marL="0" indent="0">
              <a:buNone/>
            </a:pPr>
            <a:r>
              <a:rPr lang="en-US" dirty="0"/>
              <a:t>    ADD #</a:t>
            </a:r>
            <a:r>
              <a:rPr lang="en-US" dirty="0" err="1"/>
              <a:t>caller.recordsize</a:t>
            </a:r>
            <a:r>
              <a:rPr lang="en-US" dirty="0"/>
              <a:t>, SP      /* increment stack pointer */   </a:t>
            </a:r>
          </a:p>
          <a:p>
            <a:pPr marL="0" indent="0">
              <a:buNone/>
            </a:pPr>
            <a:r>
              <a:rPr lang="en-US" dirty="0"/>
              <a:t>    MOV #here + 16, *SP                  /*Save return address */   </a:t>
            </a:r>
          </a:p>
          <a:p>
            <a:pPr marL="0" indent="0">
              <a:buNone/>
            </a:pPr>
            <a:r>
              <a:rPr lang="en-US" dirty="0"/>
              <a:t>    GOTO </a:t>
            </a:r>
            <a:r>
              <a:rPr lang="en-US" dirty="0" err="1"/>
              <a:t>callee.code_area</a:t>
            </a:r>
            <a:r>
              <a:rPr lang="en-US" dirty="0"/>
              <a:t>  </a:t>
            </a:r>
          </a:p>
          <a:p>
            <a:pPr marL="0" indent="0">
              <a:buNone/>
            </a:pPr>
            <a:r>
              <a:rPr lang="en-US" dirty="0"/>
              <a:t>    Where,</a:t>
            </a:r>
          </a:p>
          <a:p>
            <a:pPr marL="0" indent="0">
              <a:buNone/>
            </a:pPr>
            <a:r>
              <a:rPr lang="en-US" b="1" dirty="0"/>
              <a:t>    </a:t>
            </a:r>
            <a:r>
              <a:rPr lang="en-US" b="1" dirty="0" err="1"/>
              <a:t>caller.recordsize</a:t>
            </a:r>
            <a:r>
              <a:rPr lang="en-US" dirty="0"/>
              <a:t> is the size of the activation record</a:t>
            </a:r>
          </a:p>
          <a:p>
            <a:pPr marL="0" indent="0">
              <a:buNone/>
            </a:pPr>
            <a:r>
              <a:rPr lang="en-US" b="1" dirty="0"/>
              <a:t>    #here + 16</a:t>
            </a:r>
            <a:r>
              <a:rPr lang="en-US" dirty="0"/>
              <a:t> is the address of the instruction following  </a:t>
            </a:r>
          </a:p>
          <a:p>
            <a:pPr marL="0" indent="0">
              <a:buNone/>
            </a:pPr>
            <a:r>
              <a:rPr lang="en-US" dirty="0"/>
              <a:t>    the </a:t>
            </a:r>
            <a:r>
              <a:rPr lang="en-US" b="1" dirty="0"/>
              <a:t>GOTO</a:t>
            </a:r>
            <a:endParaRPr lang="en-US" dirty="0"/>
          </a:p>
          <a:p>
            <a:endParaRPr lang="en-IN" dirty="0"/>
          </a:p>
        </p:txBody>
      </p:sp>
    </p:spTree>
    <p:extLst>
      <p:ext uri="{BB962C8B-B14F-4D97-AF65-F5344CB8AC3E}">
        <p14:creationId xmlns:p14="http://schemas.microsoft.com/office/powerpoint/2010/main" val="2036289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D631B-C341-4103-8366-8F221B3F681F}"/>
              </a:ext>
            </a:extLst>
          </p:cNvPr>
          <p:cNvSpPr>
            <a:spLocks noGrp="1"/>
          </p:cNvSpPr>
          <p:nvPr>
            <p:ph idx="1"/>
          </p:nvPr>
        </p:nvSpPr>
        <p:spPr>
          <a:xfrm>
            <a:off x="838200" y="1825625"/>
            <a:ext cx="8909482" cy="4351338"/>
          </a:xfrm>
        </p:spPr>
        <p:txBody>
          <a:bodyPr/>
          <a:lstStyle/>
          <a:p>
            <a:pPr marL="0" indent="0">
              <a:buNone/>
            </a:pPr>
            <a:r>
              <a:rPr lang="en-US" dirty="0"/>
              <a:t>3. Implementation of Return statement:</a:t>
            </a:r>
          </a:p>
          <a:p>
            <a:pPr marL="0" indent="0">
              <a:buNone/>
            </a:pPr>
            <a:r>
              <a:rPr lang="en-US" dirty="0"/>
              <a:t>GOTO *0 ( SP ) /*return to the caller */   </a:t>
            </a:r>
          </a:p>
          <a:p>
            <a:pPr marL="0" indent="0">
              <a:buNone/>
            </a:pPr>
            <a:r>
              <a:rPr lang="en-US" dirty="0"/>
              <a:t>SUB #</a:t>
            </a:r>
            <a:r>
              <a:rPr lang="en-US" dirty="0" err="1"/>
              <a:t>caller.recordsize</a:t>
            </a:r>
            <a:r>
              <a:rPr lang="en-US" dirty="0"/>
              <a:t>, SP           /*decrement SP and restore to previous value */  </a:t>
            </a:r>
          </a:p>
          <a:p>
            <a:endParaRPr lang="en-IN" dirty="0"/>
          </a:p>
        </p:txBody>
      </p:sp>
    </p:spTree>
    <p:extLst>
      <p:ext uri="{BB962C8B-B14F-4D97-AF65-F5344CB8AC3E}">
        <p14:creationId xmlns:p14="http://schemas.microsoft.com/office/powerpoint/2010/main" val="399189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019A-5D59-46A1-A8C8-A9E302A6A19C}"/>
              </a:ext>
            </a:extLst>
          </p:cNvPr>
          <p:cNvSpPr>
            <a:spLocks noGrp="1"/>
          </p:cNvSpPr>
          <p:nvPr>
            <p:ph type="title"/>
          </p:nvPr>
        </p:nvSpPr>
        <p:spPr>
          <a:xfrm>
            <a:off x="1367160" y="365125"/>
            <a:ext cx="9986639" cy="1325563"/>
          </a:xfrm>
        </p:spPr>
        <p:txBody>
          <a:bodyPr/>
          <a:lstStyle/>
          <a:p>
            <a:r>
              <a:rPr lang="en-IN" dirty="0"/>
              <a:t>Basic Block: </a:t>
            </a:r>
            <a:br>
              <a:rPr lang="en-IN" dirty="0"/>
            </a:br>
            <a:endParaRPr lang="en-IN" dirty="0"/>
          </a:p>
        </p:txBody>
      </p:sp>
      <p:sp>
        <p:nvSpPr>
          <p:cNvPr id="3" name="Content Placeholder 2">
            <a:extLst>
              <a:ext uri="{FF2B5EF4-FFF2-40B4-BE49-F238E27FC236}">
                <a16:creationId xmlns:a16="http://schemas.microsoft.com/office/drawing/2014/main" id="{FDA31FEA-A9F5-4200-818D-ABF0E124CE8D}"/>
              </a:ext>
            </a:extLst>
          </p:cNvPr>
          <p:cNvSpPr>
            <a:spLocks noGrp="1"/>
          </p:cNvSpPr>
          <p:nvPr>
            <p:ph idx="1"/>
          </p:nvPr>
        </p:nvSpPr>
        <p:spPr>
          <a:xfrm>
            <a:off x="1040524" y="1313895"/>
            <a:ext cx="8192253" cy="4863068"/>
          </a:xfrm>
        </p:spPr>
        <p:txBody>
          <a:bodyPr>
            <a:normAutofit fontScale="92500" lnSpcReduction="10000"/>
          </a:bodyPr>
          <a:lstStyle/>
          <a:p>
            <a:pPr algn="just"/>
            <a:r>
              <a:rPr lang="en-US" dirty="0"/>
              <a:t>Basic block contains a sequence of statement. The flow of control enters at the beginning of the statement and leave at the end without any halt (except may be the last instruction of the block).</a:t>
            </a:r>
          </a:p>
          <a:p>
            <a:pPr algn="just"/>
            <a:r>
              <a:rPr lang="en-US" dirty="0"/>
              <a:t>The following sequence of three address statements forms a basic block:</a:t>
            </a:r>
          </a:p>
          <a:p>
            <a:pPr marL="0" indent="0">
              <a:buNone/>
            </a:pPr>
            <a:r>
              <a:rPr lang="fr-FR" dirty="0"/>
              <a:t>    t1:= x * x  </a:t>
            </a:r>
          </a:p>
          <a:p>
            <a:pPr marL="0" indent="0">
              <a:buNone/>
            </a:pPr>
            <a:r>
              <a:rPr lang="fr-FR" dirty="0"/>
              <a:t>    t2:= x * y  </a:t>
            </a:r>
          </a:p>
          <a:p>
            <a:pPr marL="0" indent="0">
              <a:buNone/>
            </a:pPr>
            <a:r>
              <a:rPr lang="fr-FR" dirty="0"/>
              <a:t>    t3:= 2 * t2  </a:t>
            </a:r>
          </a:p>
          <a:p>
            <a:pPr marL="0" indent="0">
              <a:buNone/>
            </a:pPr>
            <a:r>
              <a:rPr lang="fr-FR" dirty="0"/>
              <a:t>    t4:= t1 + t3  </a:t>
            </a:r>
          </a:p>
          <a:p>
            <a:pPr marL="0" indent="0">
              <a:buNone/>
            </a:pPr>
            <a:r>
              <a:rPr lang="fr-FR" dirty="0"/>
              <a:t>    t5:= y * y  </a:t>
            </a:r>
          </a:p>
          <a:p>
            <a:pPr marL="0" indent="0">
              <a:buNone/>
            </a:pPr>
            <a:r>
              <a:rPr lang="fr-FR" dirty="0"/>
              <a:t>    t6:= t4 + t5  </a:t>
            </a:r>
          </a:p>
          <a:p>
            <a:endParaRPr lang="en-IN" dirty="0"/>
          </a:p>
        </p:txBody>
      </p:sp>
    </p:spTree>
    <p:extLst>
      <p:ext uri="{BB962C8B-B14F-4D97-AF65-F5344CB8AC3E}">
        <p14:creationId xmlns:p14="http://schemas.microsoft.com/office/powerpoint/2010/main" val="1075558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298B-1D3D-4914-842E-0B238BD2ADF2}"/>
              </a:ext>
            </a:extLst>
          </p:cNvPr>
          <p:cNvSpPr>
            <a:spLocks noGrp="1"/>
          </p:cNvSpPr>
          <p:nvPr>
            <p:ph type="title"/>
          </p:nvPr>
        </p:nvSpPr>
        <p:spPr/>
        <p:txBody>
          <a:bodyPr/>
          <a:lstStyle/>
          <a:p>
            <a:r>
              <a:rPr lang="en-IN" dirty="0"/>
              <a:t>Basic block construction:</a:t>
            </a:r>
            <a:br>
              <a:rPr lang="en-IN" dirty="0"/>
            </a:br>
            <a:endParaRPr lang="en-IN" dirty="0"/>
          </a:p>
        </p:txBody>
      </p:sp>
      <p:sp>
        <p:nvSpPr>
          <p:cNvPr id="3" name="Content Placeholder 2">
            <a:extLst>
              <a:ext uri="{FF2B5EF4-FFF2-40B4-BE49-F238E27FC236}">
                <a16:creationId xmlns:a16="http://schemas.microsoft.com/office/drawing/2014/main" id="{C897A54A-8F6B-4A40-BF71-ABB8BBBD8D7A}"/>
              </a:ext>
            </a:extLst>
          </p:cNvPr>
          <p:cNvSpPr>
            <a:spLocks noGrp="1"/>
          </p:cNvSpPr>
          <p:nvPr>
            <p:ph idx="1"/>
          </p:nvPr>
        </p:nvSpPr>
        <p:spPr>
          <a:xfrm>
            <a:off x="838200" y="1825625"/>
            <a:ext cx="8918359" cy="4351338"/>
          </a:xfrm>
        </p:spPr>
        <p:txBody>
          <a:bodyPr>
            <a:normAutofit/>
          </a:bodyPr>
          <a:lstStyle/>
          <a:p>
            <a:pPr marL="0" indent="0">
              <a:buNone/>
            </a:pPr>
            <a:r>
              <a:rPr lang="en-US" b="1" dirty="0"/>
              <a:t>Algorithm:</a:t>
            </a:r>
            <a:r>
              <a:rPr lang="en-US" dirty="0"/>
              <a:t> Partition into basic blocks</a:t>
            </a:r>
          </a:p>
          <a:p>
            <a:r>
              <a:rPr lang="en-US" b="1" dirty="0"/>
              <a:t>Input:</a:t>
            </a:r>
            <a:r>
              <a:rPr lang="en-US" dirty="0"/>
              <a:t> It contains the sequence of three address statements</a:t>
            </a:r>
          </a:p>
          <a:p>
            <a:r>
              <a:rPr lang="en-US" b="1" dirty="0"/>
              <a:t>Output:</a:t>
            </a:r>
            <a:r>
              <a:rPr lang="en-US" dirty="0"/>
              <a:t> it contains a list of basic blocks with each three address statement in exactly one block</a:t>
            </a:r>
          </a:p>
          <a:p>
            <a:r>
              <a:rPr lang="en-US" b="1" dirty="0"/>
              <a:t>Method:</a:t>
            </a:r>
            <a:r>
              <a:rPr lang="en-US" dirty="0"/>
              <a:t> First identify the leader in the code. The rules for finding leaders are as follows:</a:t>
            </a:r>
          </a:p>
          <a:p>
            <a:pPr marL="0" indent="0">
              <a:buNone/>
            </a:pPr>
            <a:r>
              <a:rPr lang="en-US" dirty="0"/>
              <a:t>   The first statement is a leader.</a:t>
            </a:r>
          </a:p>
          <a:p>
            <a:pPr marL="0" indent="0">
              <a:buNone/>
            </a:pPr>
            <a:r>
              <a:rPr lang="en-US" dirty="0"/>
              <a:t>   </a:t>
            </a:r>
            <a:endParaRPr lang="en-IN" dirty="0"/>
          </a:p>
        </p:txBody>
      </p:sp>
    </p:spTree>
    <p:extLst>
      <p:ext uri="{BB962C8B-B14F-4D97-AF65-F5344CB8AC3E}">
        <p14:creationId xmlns:p14="http://schemas.microsoft.com/office/powerpoint/2010/main" val="676521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5724E-6112-4CAA-84D1-24B0FC7B32A6}"/>
              </a:ext>
            </a:extLst>
          </p:cNvPr>
          <p:cNvSpPr>
            <a:spLocks noGrp="1"/>
          </p:cNvSpPr>
          <p:nvPr>
            <p:ph idx="1"/>
          </p:nvPr>
        </p:nvSpPr>
        <p:spPr>
          <a:xfrm>
            <a:off x="838199" y="1056443"/>
            <a:ext cx="8057225" cy="5120520"/>
          </a:xfrm>
        </p:spPr>
        <p:txBody>
          <a:bodyPr>
            <a:normAutofit/>
          </a:bodyPr>
          <a:lstStyle/>
          <a:p>
            <a:pPr marL="0" indent="0" algn="just">
              <a:buNone/>
            </a:pPr>
            <a:r>
              <a:rPr lang="en-US" dirty="0"/>
              <a:t>Statement L is a leader if there is an conditional or unconditional </a:t>
            </a:r>
            <a:r>
              <a:rPr lang="en-US" dirty="0" err="1"/>
              <a:t>goto</a:t>
            </a:r>
            <a:r>
              <a:rPr lang="en-US" dirty="0"/>
              <a:t> statement like:    </a:t>
            </a:r>
          </a:p>
          <a:p>
            <a:pPr marL="0" indent="0" algn="just">
              <a:buNone/>
            </a:pPr>
            <a:r>
              <a:rPr lang="en-US" dirty="0"/>
              <a:t>   if....</a:t>
            </a:r>
            <a:r>
              <a:rPr lang="en-US" dirty="0" err="1"/>
              <a:t>goto</a:t>
            </a:r>
            <a:r>
              <a:rPr lang="en-US" dirty="0"/>
              <a:t> L or </a:t>
            </a:r>
            <a:r>
              <a:rPr lang="en-US" dirty="0" err="1"/>
              <a:t>goto</a:t>
            </a:r>
            <a:r>
              <a:rPr lang="en-US" dirty="0"/>
              <a:t> L</a:t>
            </a:r>
          </a:p>
          <a:p>
            <a:pPr marL="0" indent="0" algn="just">
              <a:buNone/>
            </a:pPr>
            <a:r>
              <a:rPr lang="en-US" dirty="0"/>
              <a:t>   Instruction L is a leader if it immediately follows a </a:t>
            </a:r>
            <a:r>
              <a:rPr lang="en-US" dirty="0" err="1"/>
              <a:t>goto</a:t>
            </a:r>
            <a:r>
              <a:rPr lang="en-US" dirty="0"/>
              <a:t> or conditional </a:t>
            </a:r>
            <a:r>
              <a:rPr lang="en-US" dirty="0" err="1"/>
              <a:t>goto</a:t>
            </a:r>
            <a:r>
              <a:rPr lang="en-US" dirty="0"/>
              <a:t> statement    </a:t>
            </a:r>
          </a:p>
          <a:p>
            <a:pPr marL="0" indent="0" algn="just">
              <a:buNone/>
            </a:pPr>
            <a:r>
              <a:rPr lang="en-US" dirty="0"/>
              <a:t>   like: if </a:t>
            </a:r>
            <a:r>
              <a:rPr lang="en-US" dirty="0" err="1"/>
              <a:t>goto</a:t>
            </a:r>
            <a:r>
              <a:rPr lang="en-US" dirty="0"/>
              <a:t> B or </a:t>
            </a:r>
            <a:r>
              <a:rPr lang="en-US" dirty="0" err="1"/>
              <a:t>goto</a:t>
            </a:r>
            <a:r>
              <a:rPr lang="en-US" dirty="0"/>
              <a:t> B</a:t>
            </a:r>
          </a:p>
          <a:p>
            <a:pPr marL="0" indent="0" algn="just">
              <a:buNone/>
            </a:pPr>
            <a:r>
              <a:rPr lang="en-US" dirty="0"/>
              <a:t>   For each leader, its basic block consists of the leader and all statement up to. It doesn't include the next leader or end of the program.</a:t>
            </a:r>
          </a:p>
          <a:p>
            <a:pPr marL="0" indent="0" algn="just">
              <a:buNone/>
            </a:pPr>
            <a:r>
              <a:rPr lang="en-US" dirty="0"/>
              <a:t>  Consider the following source code for dot product of two vectors a and b of length 10:</a:t>
            </a:r>
          </a:p>
          <a:p>
            <a:endParaRPr lang="en-IN" dirty="0"/>
          </a:p>
        </p:txBody>
      </p:sp>
    </p:spTree>
    <p:extLst>
      <p:ext uri="{BB962C8B-B14F-4D97-AF65-F5344CB8AC3E}">
        <p14:creationId xmlns:p14="http://schemas.microsoft.com/office/powerpoint/2010/main" val="1364083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E866F-FA06-4791-A1D3-A437DFD2DDEF}"/>
              </a:ext>
            </a:extLst>
          </p:cNvPr>
          <p:cNvSpPr>
            <a:spLocks noGrp="1"/>
          </p:cNvSpPr>
          <p:nvPr>
            <p:ph idx="1"/>
          </p:nvPr>
        </p:nvSpPr>
        <p:spPr>
          <a:xfrm>
            <a:off x="1860330" y="1240221"/>
            <a:ext cx="8628994" cy="4936742"/>
          </a:xfrm>
        </p:spPr>
        <p:txBody>
          <a:bodyPr>
            <a:normAutofit/>
          </a:bodyPr>
          <a:lstStyle/>
          <a:p>
            <a:pPr marL="0" indent="0">
              <a:buNone/>
            </a:pPr>
            <a:r>
              <a:rPr lang="en-IN" dirty="0"/>
              <a:t>begin   </a:t>
            </a:r>
          </a:p>
          <a:p>
            <a:pPr marL="0" indent="0">
              <a:buNone/>
            </a:pPr>
            <a:r>
              <a:rPr lang="en-IN" dirty="0"/>
              <a:t>           prod :=0;   </a:t>
            </a:r>
          </a:p>
          <a:p>
            <a:pPr marL="0" indent="0">
              <a:buNone/>
            </a:pPr>
            <a:r>
              <a:rPr lang="en-IN" dirty="0"/>
              <a:t>i:=1;   </a:t>
            </a:r>
          </a:p>
          <a:p>
            <a:pPr marL="0" indent="0">
              <a:buNone/>
            </a:pPr>
            <a:r>
              <a:rPr lang="en-IN" dirty="0"/>
              <a:t>do begin   </a:t>
            </a:r>
          </a:p>
          <a:p>
            <a:pPr marL="0" indent="0">
              <a:buNone/>
            </a:pPr>
            <a:r>
              <a:rPr lang="en-IN" dirty="0"/>
              <a:t>prod :=prod+ a[</a:t>
            </a:r>
            <a:r>
              <a:rPr lang="en-IN" dirty="0" err="1"/>
              <a:t>i</a:t>
            </a:r>
            <a:r>
              <a:rPr lang="en-IN" dirty="0"/>
              <a:t>] * b[</a:t>
            </a:r>
            <a:r>
              <a:rPr lang="en-IN" dirty="0" err="1"/>
              <a:t>i</a:t>
            </a:r>
            <a:r>
              <a:rPr lang="en-IN" dirty="0"/>
              <a:t>];   </a:t>
            </a:r>
          </a:p>
          <a:p>
            <a:pPr marL="0" indent="0">
              <a:buNone/>
            </a:pPr>
            <a:r>
              <a:rPr lang="en-IN" dirty="0" err="1"/>
              <a:t>i</a:t>
            </a:r>
            <a:r>
              <a:rPr lang="en-IN" dirty="0"/>
              <a:t> :=i+1;   </a:t>
            </a:r>
          </a:p>
          <a:p>
            <a:pPr marL="0" indent="0">
              <a:buNone/>
            </a:pPr>
            <a:r>
              <a:rPr lang="en-IN" dirty="0"/>
              <a:t>end   </a:t>
            </a:r>
          </a:p>
          <a:p>
            <a:pPr marL="0" indent="0">
              <a:buNone/>
            </a:pPr>
            <a:r>
              <a:rPr lang="en-IN" dirty="0"/>
              <a:t>while </a:t>
            </a:r>
            <a:r>
              <a:rPr lang="en-IN" dirty="0" err="1"/>
              <a:t>i</a:t>
            </a:r>
            <a:r>
              <a:rPr lang="en-IN" dirty="0"/>
              <a:t> </a:t>
            </a:r>
            <a:r>
              <a:rPr lang="en-IN" b="1" dirty="0"/>
              <a:t>&lt;</a:t>
            </a:r>
            <a:r>
              <a:rPr lang="en-IN" dirty="0"/>
              <a:t>= 10   </a:t>
            </a:r>
          </a:p>
          <a:p>
            <a:pPr marL="0" indent="0">
              <a:buNone/>
            </a:pPr>
            <a:r>
              <a:rPr lang="en-IN" dirty="0"/>
              <a:t>end  </a:t>
            </a:r>
          </a:p>
          <a:p>
            <a:endParaRPr lang="en-IN" dirty="0"/>
          </a:p>
        </p:txBody>
      </p:sp>
    </p:spTree>
    <p:extLst>
      <p:ext uri="{BB962C8B-B14F-4D97-AF65-F5344CB8AC3E}">
        <p14:creationId xmlns:p14="http://schemas.microsoft.com/office/powerpoint/2010/main" val="22271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1B7A-21B9-4176-83E2-160D376ABB27}"/>
              </a:ext>
            </a:extLst>
          </p:cNvPr>
          <p:cNvSpPr>
            <a:spLocks noGrp="1"/>
          </p:cNvSpPr>
          <p:nvPr>
            <p:ph type="title"/>
          </p:nvPr>
        </p:nvSpPr>
        <p:spPr>
          <a:xfrm>
            <a:off x="838200" y="914400"/>
            <a:ext cx="7625316" cy="776288"/>
          </a:xfrm>
        </p:spPr>
        <p:txBody>
          <a:bodyPr>
            <a:normAutofit fontScale="90000"/>
          </a:bodyPr>
          <a:lstStyle/>
          <a:p>
            <a:r>
              <a:rPr lang="en-IN" dirty="0"/>
              <a:t>Register and Address Descriptors:</a:t>
            </a:r>
            <a:br>
              <a:rPr lang="en-IN" dirty="0"/>
            </a:br>
            <a:endParaRPr lang="en-IN" dirty="0"/>
          </a:p>
        </p:txBody>
      </p:sp>
      <p:sp>
        <p:nvSpPr>
          <p:cNvPr id="3" name="Content Placeholder 2">
            <a:extLst>
              <a:ext uri="{FF2B5EF4-FFF2-40B4-BE49-F238E27FC236}">
                <a16:creationId xmlns:a16="http://schemas.microsoft.com/office/drawing/2014/main" id="{FF2DFBD5-FE49-4D0A-BD31-E2D6661DB6D9}"/>
              </a:ext>
            </a:extLst>
          </p:cNvPr>
          <p:cNvSpPr>
            <a:spLocks noGrp="1"/>
          </p:cNvSpPr>
          <p:nvPr>
            <p:ph idx="1"/>
          </p:nvPr>
        </p:nvSpPr>
        <p:spPr>
          <a:xfrm>
            <a:off x="838201" y="1825625"/>
            <a:ext cx="7976190" cy="4351338"/>
          </a:xfrm>
        </p:spPr>
        <p:txBody>
          <a:bodyPr/>
          <a:lstStyle/>
          <a:p>
            <a:pPr algn="just"/>
            <a:r>
              <a:rPr lang="en-US" dirty="0"/>
              <a:t>A register descriptor contains the track of what is currently in each register. The register descriptors show that all the registers are initially empty.</a:t>
            </a:r>
          </a:p>
          <a:p>
            <a:pPr algn="just"/>
            <a:r>
              <a:rPr lang="en-US" dirty="0"/>
              <a:t>An address descriptor is used to store the location where current value of the name can be found at run time.</a:t>
            </a:r>
          </a:p>
          <a:p>
            <a:endParaRPr lang="en-IN" dirty="0"/>
          </a:p>
        </p:txBody>
      </p:sp>
    </p:spTree>
    <p:extLst>
      <p:ext uri="{BB962C8B-B14F-4D97-AF65-F5344CB8AC3E}">
        <p14:creationId xmlns:p14="http://schemas.microsoft.com/office/powerpoint/2010/main" val="233310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86AD9-D660-4B1F-9AD0-694D09F8B951}"/>
              </a:ext>
            </a:extLst>
          </p:cNvPr>
          <p:cNvSpPr>
            <a:spLocks noGrp="1"/>
          </p:cNvSpPr>
          <p:nvPr>
            <p:ph idx="1"/>
          </p:nvPr>
        </p:nvSpPr>
        <p:spPr>
          <a:xfrm>
            <a:off x="838200" y="966952"/>
            <a:ext cx="10515600" cy="5210011"/>
          </a:xfrm>
        </p:spPr>
        <p:txBody>
          <a:bodyPr>
            <a:normAutofit fontScale="70000" lnSpcReduction="20000"/>
          </a:bodyPr>
          <a:lstStyle/>
          <a:p>
            <a:r>
              <a:rPr lang="en-IN" dirty="0"/>
              <a:t>The three address code for the above source program is given below:</a:t>
            </a:r>
          </a:p>
          <a:p>
            <a:r>
              <a:rPr lang="en-IN" b="1" dirty="0"/>
              <a:t>B1</a:t>
            </a:r>
            <a:endParaRPr lang="en-IN" dirty="0"/>
          </a:p>
          <a:p>
            <a:r>
              <a:rPr lang="en-IN" dirty="0"/>
              <a:t>(1) prod := 0   </a:t>
            </a:r>
          </a:p>
          <a:p>
            <a:r>
              <a:rPr lang="en-IN" dirty="0"/>
              <a:t>(2) </a:t>
            </a:r>
            <a:r>
              <a:rPr lang="en-IN" dirty="0" err="1"/>
              <a:t>i</a:t>
            </a:r>
            <a:r>
              <a:rPr lang="en-IN" dirty="0"/>
              <a:t> := 1  </a:t>
            </a:r>
          </a:p>
          <a:p>
            <a:r>
              <a:rPr lang="en-IN" b="1" dirty="0"/>
              <a:t>B2</a:t>
            </a:r>
            <a:endParaRPr lang="en-IN" dirty="0"/>
          </a:p>
          <a:p>
            <a:r>
              <a:rPr lang="en-IN" dirty="0"/>
              <a:t>(3) t1 := 4* </a:t>
            </a:r>
            <a:r>
              <a:rPr lang="en-IN" dirty="0" err="1"/>
              <a:t>i</a:t>
            </a:r>
            <a:r>
              <a:rPr lang="en-IN" dirty="0"/>
              <a:t>   </a:t>
            </a:r>
          </a:p>
          <a:p>
            <a:r>
              <a:rPr lang="en-IN" dirty="0"/>
              <a:t>(4) t2 := a[t1]   </a:t>
            </a:r>
          </a:p>
          <a:p>
            <a:r>
              <a:rPr lang="en-IN" dirty="0"/>
              <a:t>(5) t3 := 4* </a:t>
            </a:r>
            <a:r>
              <a:rPr lang="en-IN" dirty="0" err="1"/>
              <a:t>i</a:t>
            </a:r>
            <a:r>
              <a:rPr lang="en-IN" dirty="0"/>
              <a:t>   </a:t>
            </a:r>
          </a:p>
          <a:p>
            <a:r>
              <a:rPr lang="en-IN" dirty="0"/>
              <a:t>(6) t4 := b[t3]   </a:t>
            </a:r>
          </a:p>
          <a:p>
            <a:r>
              <a:rPr lang="en-IN" dirty="0"/>
              <a:t>(7) t5 := t2*t4   </a:t>
            </a:r>
          </a:p>
          <a:p>
            <a:r>
              <a:rPr lang="en-IN" dirty="0"/>
              <a:t>(8) t6 := prod+t5   </a:t>
            </a:r>
          </a:p>
          <a:p>
            <a:r>
              <a:rPr lang="en-IN" dirty="0"/>
              <a:t>(9) prod := t6   </a:t>
            </a:r>
          </a:p>
          <a:p>
            <a:r>
              <a:rPr lang="en-IN" dirty="0"/>
              <a:t>(10)    t7 := i+1   </a:t>
            </a:r>
          </a:p>
          <a:p>
            <a:r>
              <a:rPr lang="en-IN" dirty="0"/>
              <a:t>(11)    </a:t>
            </a:r>
            <a:r>
              <a:rPr lang="en-IN" dirty="0" err="1"/>
              <a:t>i</a:t>
            </a:r>
            <a:r>
              <a:rPr lang="en-IN" dirty="0"/>
              <a:t> := t7   </a:t>
            </a:r>
          </a:p>
          <a:p>
            <a:r>
              <a:rPr lang="en-IN" dirty="0"/>
              <a:t>(12)    if </a:t>
            </a:r>
            <a:r>
              <a:rPr lang="en-IN" dirty="0" err="1"/>
              <a:t>i</a:t>
            </a:r>
            <a:r>
              <a:rPr lang="en-IN" b="1" dirty="0"/>
              <a:t>&lt;</a:t>
            </a:r>
            <a:r>
              <a:rPr lang="en-IN" dirty="0"/>
              <a:t>=10 </a:t>
            </a:r>
            <a:r>
              <a:rPr lang="en-IN" dirty="0" err="1"/>
              <a:t>goto</a:t>
            </a:r>
            <a:r>
              <a:rPr lang="en-IN" dirty="0"/>
              <a:t> (3)      </a:t>
            </a:r>
          </a:p>
          <a:p>
            <a:endParaRPr lang="en-IN" dirty="0"/>
          </a:p>
        </p:txBody>
      </p:sp>
    </p:spTree>
    <p:extLst>
      <p:ext uri="{BB962C8B-B14F-4D97-AF65-F5344CB8AC3E}">
        <p14:creationId xmlns:p14="http://schemas.microsoft.com/office/powerpoint/2010/main" val="1696817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47BAE-F5EF-4756-9724-12293450DE8C}"/>
              </a:ext>
            </a:extLst>
          </p:cNvPr>
          <p:cNvSpPr>
            <a:spLocks noGrp="1"/>
          </p:cNvSpPr>
          <p:nvPr>
            <p:ph idx="1"/>
          </p:nvPr>
        </p:nvSpPr>
        <p:spPr>
          <a:xfrm>
            <a:off x="1355834" y="1825625"/>
            <a:ext cx="9997966" cy="4351338"/>
          </a:xfrm>
        </p:spPr>
        <p:txBody>
          <a:bodyPr/>
          <a:lstStyle/>
          <a:p>
            <a:pPr marL="0" indent="0">
              <a:buNone/>
            </a:pPr>
            <a:r>
              <a:rPr lang="en-US" dirty="0"/>
              <a:t>Basic block B1 contains the statement (1) to (2)</a:t>
            </a:r>
          </a:p>
          <a:p>
            <a:pPr marL="0" indent="0">
              <a:buNone/>
            </a:pPr>
            <a:r>
              <a:rPr lang="en-US" dirty="0"/>
              <a:t>Basic block B2 contains the statement (3) to (12)</a:t>
            </a:r>
          </a:p>
          <a:p>
            <a:endParaRPr lang="en-IN" dirty="0"/>
          </a:p>
        </p:txBody>
      </p:sp>
    </p:spTree>
    <p:extLst>
      <p:ext uri="{BB962C8B-B14F-4D97-AF65-F5344CB8AC3E}">
        <p14:creationId xmlns:p14="http://schemas.microsoft.com/office/powerpoint/2010/main" val="955458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C259-4DCE-4C2E-AAC6-5AA232611D00}"/>
              </a:ext>
            </a:extLst>
          </p:cNvPr>
          <p:cNvSpPr>
            <a:spLocks noGrp="1"/>
          </p:cNvSpPr>
          <p:nvPr>
            <p:ph type="title"/>
          </p:nvPr>
        </p:nvSpPr>
        <p:spPr>
          <a:xfrm>
            <a:off x="1047564" y="878889"/>
            <a:ext cx="10306235" cy="811799"/>
          </a:xfrm>
        </p:spPr>
        <p:txBody>
          <a:bodyPr>
            <a:normAutofit fontScale="90000"/>
          </a:bodyPr>
          <a:lstStyle/>
          <a:p>
            <a:r>
              <a:rPr lang="en-IN" dirty="0"/>
              <a:t>Flow Graph</a:t>
            </a:r>
            <a:br>
              <a:rPr lang="en-IN" dirty="0"/>
            </a:br>
            <a:endParaRPr lang="en-IN" dirty="0"/>
          </a:p>
        </p:txBody>
      </p:sp>
      <p:sp>
        <p:nvSpPr>
          <p:cNvPr id="3" name="Content Placeholder 2">
            <a:extLst>
              <a:ext uri="{FF2B5EF4-FFF2-40B4-BE49-F238E27FC236}">
                <a16:creationId xmlns:a16="http://schemas.microsoft.com/office/drawing/2014/main" id="{8FC84386-940D-494E-B230-D033CC3F760C}"/>
              </a:ext>
            </a:extLst>
          </p:cNvPr>
          <p:cNvSpPr>
            <a:spLocks noGrp="1"/>
          </p:cNvSpPr>
          <p:nvPr>
            <p:ph idx="1"/>
          </p:nvPr>
        </p:nvSpPr>
        <p:spPr>
          <a:xfrm>
            <a:off x="838200" y="1825625"/>
            <a:ext cx="7666608" cy="4351338"/>
          </a:xfrm>
        </p:spPr>
        <p:txBody>
          <a:bodyPr/>
          <a:lstStyle/>
          <a:p>
            <a:r>
              <a:rPr lang="en-US" dirty="0"/>
              <a:t>Flow graph is a directed graph. It contains the flow of control information for the set of basic block.</a:t>
            </a:r>
          </a:p>
          <a:p>
            <a:r>
              <a:rPr lang="en-US" dirty="0"/>
              <a:t>A control flow graph is used to depict that how the program control is being parsed among the blocks. It is useful in the loop optimization.</a:t>
            </a:r>
          </a:p>
          <a:p>
            <a:r>
              <a:rPr lang="en-US" dirty="0"/>
              <a:t>Flow graph for the vector dot product is given as follows:</a:t>
            </a:r>
          </a:p>
          <a:p>
            <a:endParaRPr lang="en-IN" dirty="0"/>
          </a:p>
        </p:txBody>
      </p:sp>
    </p:spTree>
    <p:extLst>
      <p:ext uri="{BB962C8B-B14F-4D97-AF65-F5344CB8AC3E}">
        <p14:creationId xmlns:p14="http://schemas.microsoft.com/office/powerpoint/2010/main" val="155146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low Graph">
            <a:extLst>
              <a:ext uri="{FF2B5EF4-FFF2-40B4-BE49-F238E27FC236}">
                <a16:creationId xmlns:a16="http://schemas.microsoft.com/office/drawing/2014/main" id="{0B6624FC-1FE2-4C26-AFD7-40C73CC00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103" y="1012055"/>
            <a:ext cx="6241003" cy="4918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816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F3D97-704B-4B61-91DB-7CB6292CC105}"/>
              </a:ext>
            </a:extLst>
          </p:cNvPr>
          <p:cNvSpPr>
            <a:spLocks noGrp="1"/>
          </p:cNvSpPr>
          <p:nvPr>
            <p:ph idx="1"/>
          </p:nvPr>
        </p:nvSpPr>
        <p:spPr>
          <a:xfrm>
            <a:off x="838200" y="1825625"/>
            <a:ext cx="7515687" cy="4351338"/>
          </a:xfrm>
        </p:spPr>
        <p:txBody>
          <a:bodyPr/>
          <a:lstStyle/>
          <a:p>
            <a:r>
              <a:rPr lang="en-US" dirty="0"/>
              <a:t>Block B1 is the initial node. Block B2 immediately follows B1, so from B2 to B1 there is an edge.</a:t>
            </a:r>
          </a:p>
          <a:p>
            <a:r>
              <a:rPr lang="en-US" dirty="0"/>
              <a:t>The target of jump from last statement of B1 is the first statement B2, so from B1 to B2 there is an edge.</a:t>
            </a:r>
          </a:p>
          <a:p>
            <a:r>
              <a:rPr lang="en-US" dirty="0"/>
              <a:t>B2 is a successor of B1 and B1 is the predecessor of B2.</a:t>
            </a:r>
          </a:p>
          <a:p>
            <a:endParaRPr lang="en-IN" dirty="0"/>
          </a:p>
        </p:txBody>
      </p:sp>
    </p:spTree>
    <p:extLst>
      <p:ext uri="{BB962C8B-B14F-4D97-AF65-F5344CB8AC3E}">
        <p14:creationId xmlns:p14="http://schemas.microsoft.com/office/powerpoint/2010/main" val="2897500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2FBA-1372-4C52-A314-559F3FE3B9C0}"/>
              </a:ext>
            </a:extLst>
          </p:cNvPr>
          <p:cNvSpPr>
            <a:spLocks noGrp="1"/>
          </p:cNvSpPr>
          <p:nvPr>
            <p:ph type="title"/>
          </p:nvPr>
        </p:nvSpPr>
        <p:spPr>
          <a:xfrm>
            <a:off x="967666" y="958788"/>
            <a:ext cx="10386134" cy="731900"/>
          </a:xfrm>
        </p:spPr>
        <p:txBody>
          <a:bodyPr>
            <a:normAutofit fontScale="90000"/>
          </a:bodyPr>
          <a:lstStyle/>
          <a:p>
            <a:r>
              <a:rPr lang="en-IN" dirty="0"/>
              <a:t>Optimization of Basic Blocks:</a:t>
            </a:r>
            <a:br>
              <a:rPr lang="en-IN" dirty="0"/>
            </a:br>
            <a:endParaRPr lang="en-IN" dirty="0"/>
          </a:p>
        </p:txBody>
      </p:sp>
      <p:sp>
        <p:nvSpPr>
          <p:cNvPr id="3" name="Content Placeholder 2">
            <a:extLst>
              <a:ext uri="{FF2B5EF4-FFF2-40B4-BE49-F238E27FC236}">
                <a16:creationId xmlns:a16="http://schemas.microsoft.com/office/drawing/2014/main" id="{04499DBA-E281-46C8-ACF6-D7B25A13CE03}"/>
              </a:ext>
            </a:extLst>
          </p:cNvPr>
          <p:cNvSpPr>
            <a:spLocks noGrp="1"/>
          </p:cNvSpPr>
          <p:nvPr>
            <p:ph idx="1"/>
          </p:nvPr>
        </p:nvSpPr>
        <p:spPr>
          <a:xfrm>
            <a:off x="838200" y="1825625"/>
            <a:ext cx="7817528" cy="4351338"/>
          </a:xfrm>
        </p:spPr>
        <p:txBody>
          <a:bodyPr/>
          <a:lstStyle/>
          <a:p>
            <a:r>
              <a:rPr lang="en-US" dirty="0"/>
              <a:t>Optimization process can be applied on a basic block. While optimization, we don't need to change the set of expressions computed by the block.</a:t>
            </a:r>
          </a:p>
          <a:p>
            <a:r>
              <a:rPr lang="en-US" dirty="0"/>
              <a:t>There are two type of basic block optimization. These are as follows:</a:t>
            </a:r>
          </a:p>
          <a:p>
            <a:pPr marL="0" indent="0">
              <a:buNone/>
            </a:pPr>
            <a:r>
              <a:rPr lang="en-US" dirty="0"/>
              <a:t>    1. Structure-Preserving Transformations</a:t>
            </a:r>
          </a:p>
          <a:p>
            <a:pPr marL="0" indent="0">
              <a:buNone/>
            </a:pPr>
            <a:r>
              <a:rPr lang="en-US" dirty="0"/>
              <a:t>    2. Algebraic Transformations</a:t>
            </a:r>
          </a:p>
          <a:p>
            <a:endParaRPr lang="en-IN" dirty="0"/>
          </a:p>
        </p:txBody>
      </p:sp>
    </p:spTree>
    <p:extLst>
      <p:ext uri="{BB962C8B-B14F-4D97-AF65-F5344CB8AC3E}">
        <p14:creationId xmlns:p14="http://schemas.microsoft.com/office/powerpoint/2010/main" val="1701709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3DD9C-0FD7-4998-BB8C-3701619F8347}"/>
              </a:ext>
            </a:extLst>
          </p:cNvPr>
          <p:cNvSpPr>
            <a:spLocks noGrp="1"/>
          </p:cNvSpPr>
          <p:nvPr>
            <p:ph idx="1"/>
          </p:nvPr>
        </p:nvSpPr>
        <p:spPr/>
        <p:txBody>
          <a:bodyPr/>
          <a:lstStyle/>
          <a:p>
            <a:pPr marL="0" indent="0">
              <a:buNone/>
            </a:pPr>
            <a:r>
              <a:rPr lang="en-US" dirty="0"/>
              <a:t>1. Structure preserving transformations:</a:t>
            </a:r>
          </a:p>
          <a:p>
            <a:pPr marL="0" indent="0">
              <a:buNone/>
            </a:pPr>
            <a:r>
              <a:rPr lang="en-US" dirty="0"/>
              <a:t>The primary Structure-Preserving Transformation on basic blocks is as follows:</a:t>
            </a:r>
          </a:p>
          <a:p>
            <a:r>
              <a:rPr lang="en-US" dirty="0"/>
              <a:t>Common sub-expression elimination</a:t>
            </a:r>
          </a:p>
          <a:p>
            <a:r>
              <a:rPr lang="en-US" dirty="0"/>
              <a:t>Dead code elimination</a:t>
            </a:r>
          </a:p>
          <a:p>
            <a:r>
              <a:rPr lang="en-US" dirty="0"/>
              <a:t>Renaming of temporary variables</a:t>
            </a:r>
          </a:p>
          <a:p>
            <a:r>
              <a:rPr lang="en-US" dirty="0"/>
              <a:t>Interchange of two independent adjacent statements</a:t>
            </a:r>
          </a:p>
          <a:p>
            <a:pPr marL="0" indent="0">
              <a:buNone/>
            </a:pPr>
            <a:endParaRPr lang="en-US" dirty="0"/>
          </a:p>
          <a:p>
            <a:endParaRPr lang="en-IN" dirty="0"/>
          </a:p>
        </p:txBody>
      </p:sp>
    </p:spTree>
    <p:extLst>
      <p:ext uri="{BB962C8B-B14F-4D97-AF65-F5344CB8AC3E}">
        <p14:creationId xmlns:p14="http://schemas.microsoft.com/office/powerpoint/2010/main" val="1332361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D13D-9C6A-47DE-AE00-E735AA958EF0}"/>
              </a:ext>
            </a:extLst>
          </p:cNvPr>
          <p:cNvSpPr>
            <a:spLocks noGrp="1"/>
          </p:cNvSpPr>
          <p:nvPr>
            <p:ph type="title"/>
          </p:nvPr>
        </p:nvSpPr>
        <p:spPr>
          <a:xfrm>
            <a:off x="838200" y="365125"/>
            <a:ext cx="9522041" cy="1325563"/>
          </a:xfrm>
        </p:spPr>
        <p:txBody>
          <a:bodyPr/>
          <a:lstStyle/>
          <a:p>
            <a:r>
              <a:rPr lang="en-IN" dirty="0"/>
              <a:t>(a) Common sub-expression elimination:</a:t>
            </a:r>
            <a:br>
              <a:rPr lang="en-IN" dirty="0"/>
            </a:br>
            <a:endParaRPr lang="en-IN" dirty="0"/>
          </a:p>
        </p:txBody>
      </p:sp>
      <p:sp>
        <p:nvSpPr>
          <p:cNvPr id="3" name="Content Placeholder 2">
            <a:extLst>
              <a:ext uri="{FF2B5EF4-FFF2-40B4-BE49-F238E27FC236}">
                <a16:creationId xmlns:a16="http://schemas.microsoft.com/office/drawing/2014/main" id="{A7134B2F-190D-45F8-9BE4-ABD68FF03225}"/>
              </a:ext>
            </a:extLst>
          </p:cNvPr>
          <p:cNvSpPr>
            <a:spLocks noGrp="1"/>
          </p:cNvSpPr>
          <p:nvPr>
            <p:ph idx="1"/>
          </p:nvPr>
        </p:nvSpPr>
        <p:spPr>
          <a:xfrm>
            <a:off x="838200" y="1825625"/>
            <a:ext cx="9371120" cy="4351338"/>
          </a:xfrm>
        </p:spPr>
        <p:txBody>
          <a:bodyPr/>
          <a:lstStyle/>
          <a:p>
            <a:r>
              <a:rPr lang="en-US" dirty="0"/>
              <a:t>In the common sub-expression, you don't need to be computed it over and over again. Instead of this you can compute it once and kept in store from where it's referenced when encountered again.</a:t>
            </a:r>
          </a:p>
          <a:p>
            <a:pPr marL="0" indent="0">
              <a:buNone/>
            </a:pPr>
            <a:r>
              <a:rPr lang="pt-BR" dirty="0"/>
              <a:t>   a : = b + c  </a:t>
            </a:r>
          </a:p>
          <a:p>
            <a:pPr marL="0" indent="0">
              <a:buNone/>
            </a:pPr>
            <a:r>
              <a:rPr lang="pt-BR" dirty="0"/>
              <a:t>   b : = a - d   </a:t>
            </a:r>
          </a:p>
          <a:p>
            <a:pPr marL="0" indent="0">
              <a:buNone/>
            </a:pPr>
            <a:r>
              <a:rPr lang="pt-BR" dirty="0"/>
              <a:t>   c : = b + c                          </a:t>
            </a:r>
          </a:p>
          <a:p>
            <a:pPr marL="0" indent="0">
              <a:buNone/>
            </a:pPr>
            <a:r>
              <a:rPr lang="pt-BR" dirty="0"/>
              <a:t>   d : = a - d  </a:t>
            </a:r>
          </a:p>
          <a:p>
            <a:endParaRPr lang="en-IN" dirty="0"/>
          </a:p>
        </p:txBody>
      </p:sp>
    </p:spTree>
    <p:extLst>
      <p:ext uri="{BB962C8B-B14F-4D97-AF65-F5344CB8AC3E}">
        <p14:creationId xmlns:p14="http://schemas.microsoft.com/office/powerpoint/2010/main" val="3199040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CECCA-2C41-4918-A136-7AD912522789}"/>
              </a:ext>
            </a:extLst>
          </p:cNvPr>
          <p:cNvSpPr>
            <a:spLocks noGrp="1"/>
          </p:cNvSpPr>
          <p:nvPr>
            <p:ph idx="1"/>
          </p:nvPr>
        </p:nvSpPr>
        <p:spPr/>
        <p:txBody>
          <a:bodyPr/>
          <a:lstStyle/>
          <a:p>
            <a:pPr marL="0" indent="0">
              <a:buNone/>
            </a:pPr>
            <a:r>
              <a:rPr lang="en-US" dirty="0"/>
              <a:t>In the above expression, the second and forth expression computed the same expression. So the block can be transformed as follows:</a:t>
            </a:r>
          </a:p>
          <a:p>
            <a:pPr marL="0" indent="0">
              <a:buNone/>
            </a:pPr>
            <a:r>
              <a:rPr lang="en-US" dirty="0"/>
              <a:t>a : = b + c   </a:t>
            </a:r>
          </a:p>
          <a:p>
            <a:pPr marL="0" indent="0">
              <a:buNone/>
            </a:pPr>
            <a:r>
              <a:rPr lang="en-US" dirty="0"/>
              <a:t>b : = a - d                                                         </a:t>
            </a:r>
          </a:p>
          <a:p>
            <a:pPr marL="0" indent="0">
              <a:buNone/>
            </a:pPr>
            <a:r>
              <a:rPr lang="en-US" dirty="0"/>
              <a:t>c : = b + c  </a:t>
            </a:r>
          </a:p>
          <a:p>
            <a:pPr marL="0" indent="0">
              <a:buNone/>
            </a:pPr>
            <a:r>
              <a:rPr lang="en-US" dirty="0"/>
              <a:t>d : = b  </a:t>
            </a:r>
          </a:p>
          <a:p>
            <a:endParaRPr lang="en-IN" dirty="0"/>
          </a:p>
        </p:txBody>
      </p:sp>
    </p:spTree>
    <p:extLst>
      <p:ext uri="{BB962C8B-B14F-4D97-AF65-F5344CB8AC3E}">
        <p14:creationId xmlns:p14="http://schemas.microsoft.com/office/powerpoint/2010/main" val="4164459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08DA-92F9-4607-9F18-99EA390FB089}"/>
              </a:ext>
            </a:extLst>
          </p:cNvPr>
          <p:cNvSpPr>
            <a:spLocks noGrp="1"/>
          </p:cNvSpPr>
          <p:nvPr>
            <p:ph type="title"/>
          </p:nvPr>
        </p:nvSpPr>
        <p:spPr/>
        <p:txBody>
          <a:bodyPr/>
          <a:lstStyle/>
          <a:p>
            <a:r>
              <a:rPr lang="en-US" dirty="0"/>
              <a:t>(b) Dead-code elimination</a:t>
            </a:r>
            <a:br>
              <a:rPr lang="en-US" dirty="0"/>
            </a:br>
            <a:endParaRPr lang="en-IN" dirty="0"/>
          </a:p>
        </p:txBody>
      </p:sp>
      <p:sp>
        <p:nvSpPr>
          <p:cNvPr id="3" name="Content Placeholder 2">
            <a:extLst>
              <a:ext uri="{FF2B5EF4-FFF2-40B4-BE49-F238E27FC236}">
                <a16:creationId xmlns:a16="http://schemas.microsoft.com/office/drawing/2014/main" id="{57C013F6-47C8-403D-A869-C2EC41631D52}"/>
              </a:ext>
            </a:extLst>
          </p:cNvPr>
          <p:cNvSpPr>
            <a:spLocks noGrp="1"/>
          </p:cNvSpPr>
          <p:nvPr>
            <p:ph idx="1"/>
          </p:nvPr>
        </p:nvSpPr>
        <p:spPr/>
        <p:txBody>
          <a:bodyPr/>
          <a:lstStyle/>
          <a:p>
            <a:r>
              <a:rPr lang="en-US" dirty="0"/>
              <a:t>It is possible that a program contains a large amount of dead code.</a:t>
            </a:r>
          </a:p>
          <a:p>
            <a:r>
              <a:rPr lang="en-US" dirty="0"/>
              <a:t>This can be caused when once declared and defined once and forget to remove them in this case they serve no purpose.</a:t>
            </a:r>
          </a:p>
          <a:p>
            <a:r>
              <a:rPr lang="en-US" dirty="0"/>
              <a:t>Suppose the statement x:= y + z appears in a block and x is dead symbol that means it will never subsequently used. Then without changing the value of the basic block you can safely remove this statement.</a:t>
            </a:r>
          </a:p>
          <a:p>
            <a:endParaRPr lang="en-IN" dirty="0"/>
          </a:p>
        </p:txBody>
      </p:sp>
    </p:spTree>
    <p:extLst>
      <p:ext uri="{BB962C8B-B14F-4D97-AF65-F5344CB8AC3E}">
        <p14:creationId xmlns:p14="http://schemas.microsoft.com/office/powerpoint/2010/main" val="376988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AC86-BE4C-4FBC-B118-9FBF367D00A0}"/>
              </a:ext>
            </a:extLst>
          </p:cNvPr>
          <p:cNvSpPr>
            <a:spLocks noGrp="1"/>
          </p:cNvSpPr>
          <p:nvPr>
            <p:ph type="title"/>
          </p:nvPr>
        </p:nvSpPr>
        <p:spPr/>
        <p:txBody>
          <a:bodyPr>
            <a:normAutofit fontScale="90000"/>
          </a:bodyPr>
          <a:lstStyle/>
          <a:p>
            <a:br>
              <a:rPr lang="en-IN" dirty="0"/>
            </a:br>
            <a:br>
              <a:rPr lang="en-IN" dirty="0"/>
            </a:br>
            <a:r>
              <a:rPr lang="en-IN" dirty="0"/>
              <a:t>A code-generation algorithm:</a:t>
            </a:r>
            <a:br>
              <a:rPr lang="en-IN" dirty="0"/>
            </a:br>
            <a:endParaRPr lang="en-IN" dirty="0"/>
          </a:p>
        </p:txBody>
      </p:sp>
      <p:sp>
        <p:nvSpPr>
          <p:cNvPr id="3" name="Content Placeholder 2">
            <a:extLst>
              <a:ext uri="{FF2B5EF4-FFF2-40B4-BE49-F238E27FC236}">
                <a16:creationId xmlns:a16="http://schemas.microsoft.com/office/drawing/2014/main" id="{2A6189DC-2B9D-4B29-BF70-3BAFA3295765}"/>
              </a:ext>
            </a:extLst>
          </p:cNvPr>
          <p:cNvSpPr>
            <a:spLocks noGrp="1"/>
          </p:cNvSpPr>
          <p:nvPr>
            <p:ph idx="1"/>
          </p:nvPr>
        </p:nvSpPr>
        <p:spPr>
          <a:xfrm>
            <a:off x="838200" y="1825625"/>
            <a:ext cx="8114414" cy="3915956"/>
          </a:xfrm>
        </p:spPr>
        <p:txBody>
          <a:bodyPr>
            <a:normAutofit fontScale="92500" lnSpcReduction="10000"/>
          </a:bodyPr>
          <a:lstStyle/>
          <a:p>
            <a:pPr marL="0" indent="0" algn="just">
              <a:buNone/>
            </a:pPr>
            <a:r>
              <a:rPr lang="en-US" dirty="0"/>
              <a:t>The algorithm takes a sequence of three-address statements as input. For each three address statement of the form a:= b op c perform the various actions. These are as follows:</a:t>
            </a:r>
          </a:p>
          <a:p>
            <a:pPr marL="0" indent="0" algn="just">
              <a:buNone/>
            </a:pPr>
            <a:r>
              <a:rPr lang="en-US" dirty="0"/>
              <a:t>1. Invoke a function </a:t>
            </a:r>
            <a:r>
              <a:rPr lang="en-US" dirty="0" err="1"/>
              <a:t>getreg</a:t>
            </a:r>
            <a:r>
              <a:rPr lang="en-US" dirty="0"/>
              <a:t> to find out the location L where the result of computation b op c should be stored.</a:t>
            </a:r>
          </a:p>
          <a:p>
            <a:pPr marL="0" indent="0" algn="just">
              <a:buNone/>
            </a:pPr>
            <a:r>
              <a:rPr lang="en-US" dirty="0"/>
              <a:t>2. Consult the address description for y to determine y'. If the value of y is currently in memory and register both then prefer the register y' . If the value of y is not already in L then generate the instruction </a:t>
            </a:r>
            <a:r>
              <a:rPr lang="en-US" b="1" dirty="0"/>
              <a:t>MOV y' , L</a:t>
            </a:r>
            <a:r>
              <a:rPr lang="en-US" dirty="0"/>
              <a:t> to place a copy of y in L.</a:t>
            </a:r>
          </a:p>
          <a:p>
            <a:pPr marL="0" indent="0">
              <a:buNone/>
            </a:pPr>
            <a:endParaRPr lang="en-IN" dirty="0"/>
          </a:p>
        </p:txBody>
      </p:sp>
    </p:spTree>
    <p:extLst>
      <p:ext uri="{BB962C8B-B14F-4D97-AF65-F5344CB8AC3E}">
        <p14:creationId xmlns:p14="http://schemas.microsoft.com/office/powerpoint/2010/main" val="1341272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D6B0-0D3D-4CB8-B5D0-4E0D694D6F7F}"/>
              </a:ext>
            </a:extLst>
          </p:cNvPr>
          <p:cNvSpPr>
            <a:spLocks noGrp="1"/>
          </p:cNvSpPr>
          <p:nvPr>
            <p:ph type="title"/>
          </p:nvPr>
        </p:nvSpPr>
        <p:spPr/>
        <p:txBody>
          <a:bodyPr/>
          <a:lstStyle/>
          <a:p>
            <a:r>
              <a:rPr lang="en-IN" dirty="0"/>
              <a:t>(c) Renaming temporary variables</a:t>
            </a:r>
            <a:br>
              <a:rPr lang="en-IN" dirty="0"/>
            </a:br>
            <a:endParaRPr lang="en-IN" dirty="0"/>
          </a:p>
        </p:txBody>
      </p:sp>
      <p:sp>
        <p:nvSpPr>
          <p:cNvPr id="3" name="Content Placeholder 2">
            <a:extLst>
              <a:ext uri="{FF2B5EF4-FFF2-40B4-BE49-F238E27FC236}">
                <a16:creationId xmlns:a16="http://schemas.microsoft.com/office/drawing/2014/main" id="{78C523A0-4C31-4B13-B368-6B933BAAE600}"/>
              </a:ext>
            </a:extLst>
          </p:cNvPr>
          <p:cNvSpPr>
            <a:spLocks noGrp="1"/>
          </p:cNvSpPr>
          <p:nvPr>
            <p:ph idx="1"/>
          </p:nvPr>
        </p:nvSpPr>
        <p:spPr>
          <a:xfrm>
            <a:off x="838200" y="1825625"/>
            <a:ext cx="8048348" cy="4351338"/>
          </a:xfrm>
        </p:spPr>
        <p:txBody>
          <a:bodyPr/>
          <a:lstStyle/>
          <a:p>
            <a:r>
              <a:rPr lang="en-US" dirty="0"/>
              <a:t>A statement t:= b + c can be changed to u:= b + c where t is a temporary variable and u is a new temporary variable. All the instance of t can be replaced with the u without changing the basic block value.</a:t>
            </a:r>
            <a:endParaRPr lang="en-IN" dirty="0"/>
          </a:p>
        </p:txBody>
      </p:sp>
    </p:spTree>
    <p:extLst>
      <p:ext uri="{BB962C8B-B14F-4D97-AF65-F5344CB8AC3E}">
        <p14:creationId xmlns:p14="http://schemas.microsoft.com/office/powerpoint/2010/main" val="3318469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F70D-5CD0-48E6-AEFE-373CA897FAD9}"/>
              </a:ext>
            </a:extLst>
          </p:cNvPr>
          <p:cNvSpPr>
            <a:spLocks noGrp="1"/>
          </p:cNvSpPr>
          <p:nvPr>
            <p:ph type="title"/>
          </p:nvPr>
        </p:nvSpPr>
        <p:spPr/>
        <p:txBody>
          <a:bodyPr/>
          <a:lstStyle/>
          <a:p>
            <a:r>
              <a:rPr lang="en-IN" dirty="0"/>
              <a:t>(d) Interchange of statement</a:t>
            </a:r>
            <a:br>
              <a:rPr lang="en-IN" dirty="0"/>
            </a:br>
            <a:endParaRPr lang="en-IN" dirty="0"/>
          </a:p>
        </p:txBody>
      </p:sp>
      <p:sp>
        <p:nvSpPr>
          <p:cNvPr id="3" name="Content Placeholder 2">
            <a:extLst>
              <a:ext uri="{FF2B5EF4-FFF2-40B4-BE49-F238E27FC236}">
                <a16:creationId xmlns:a16="http://schemas.microsoft.com/office/drawing/2014/main" id="{3071D429-DAB5-4E68-80FC-D9F86D449FA3}"/>
              </a:ext>
            </a:extLst>
          </p:cNvPr>
          <p:cNvSpPr>
            <a:spLocks noGrp="1"/>
          </p:cNvSpPr>
          <p:nvPr>
            <p:ph idx="1"/>
          </p:nvPr>
        </p:nvSpPr>
        <p:spPr>
          <a:xfrm>
            <a:off x="838200" y="1825625"/>
            <a:ext cx="8678662" cy="4351338"/>
          </a:xfrm>
        </p:spPr>
        <p:txBody>
          <a:bodyPr/>
          <a:lstStyle/>
          <a:p>
            <a:r>
              <a:rPr lang="en-US" dirty="0"/>
              <a:t>Suppose a block has the following two adjacent statements:</a:t>
            </a:r>
          </a:p>
          <a:p>
            <a:pPr marL="0" indent="0">
              <a:buNone/>
            </a:pPr>
            <a:r>
              <a:rPr lang="en-US" dirty="0"/>
              <a:t>    t1 : = b + c   </a:t>
            </a:r>
          </a:p>
          <a:p>
            <a:pPr marL="0" indent="0">
              <a:buNone/>
            </a:pPr>
            <a:r>
              <a:rPr lang="en-US" dirty="0"/>
              <a:t>    t2 : = x + y  </a:t>
            </a:r>
          </a:p>
          <a:p>
            <a:r>
              <a:rPr lang="en-US" dirty="0"/>
              <a:t>These two statements can be interchanged without affecting the value of block when value of t1 does not affect the value of t2.</a:t>
            </a:r>
          </a:p>
          <a:p>
            <a:endParaRPr lang="en-IN" dirty="0"/>
          </a:p>
        </p:txBody>
      </p:sp>
    </p:spTree>
    <p:extLst>
      <p:ext uri="{BB962C8B-B14F-4D97-AF65-F5344CB8AC3E}">
        <p14:creationId xmlns:p14="http://schemas.microsoft.com/office/powerpoint/2010/main" val="3743480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4140-1FB5-438D-AB8E-4FBE62F03434}"/>
              </a:ext>
            </a:extLst>
          </p:cNvPr>
          <p:cNvSpPr>
            <a:spLocks noGrp="1"/>
          </p:cNvSpPr>
          <p:nvPr>
            <p:ph type="title"/>
          </p:nvPr>
        </p:nvSpPr>
        <p:spPr>
          <a:xfrm>
            <a:off x="838200" y="1296140"/>
            <a:ext cx="10515600" cy="394548"/>
          </a:xfrm>
        </p:spPr>
        <p:txBody>
          <a:bodyPr>
            <a:normAutofit fontScale="90000"/>
          </a:bodyPr>
          <a:lstStyle/>
          <a:p>
            <a:r>
              <a:rPr lang="en-IN" dirty="0"/>
              <a:t>2. Algebraic transformations:</a:t>
            </a:r>
            <a:br>
              <a:rPr lang="en-IN" dirty="0"/>
            </a:br>
            <a:endParaRPr lang="en-IN" dirty="0"/>
          </a:p>
        </p:txBody>
      </p:sp>
      <p:sp>
        <p:nvSpPr>
          <p:cNvPr id="3" name="Content Placeholder 2">
            <a:extLst>
              <a:ext uri="{FF2B5EF4-FFF2-40B4-BE49-F238E27FC236}">
                <a16:creationId xmlns:a16="http://schemas.microsoft.com/office/drawing/2014/main" id="{619D9EFA-C84F-4C90-A681-5264AD544A04}"/>
              </a:ext>
            </a:extLst>
          </p:cNvPr>
          <p:cNvSpPr>
            <a:spLocks noGrp="1"/>
          </p:cNvSpPr>
          <p:nvPr>
            <p:ph idx="1"/>
          </p:nvPr>
        </p:nvSpPr>
        <p:spPr>
          <a:xfrm>
            <a:off x="838201" y="1825625"/>
            <a:ext cx="8367944" cy="4351338"/>
          </a:xfrm>
        </p:spPr>
        <p:txBody>
          <a:bodyPr>
            <a:normAutofit/>
          </a:bodyPr>
          <a:lstStyle/>
          <a:p>
            <a:pPr algn="just"/>
            <a:r>
              <a:rPr lang="en-US" dirty="0"/>
              <a:t>In the algebraic transformation, we can change the set of expression into an algebraically equivalent set. Thus the expression x:= x + 0 or x:= x *1 can be eliminated from a basic block without changing the set of expression.</a:t>
            </a:r>
          </a:p>
          <a:p>
            <a:pPr algn="just"/>
            <a:r>
              <a:rPr lang="en-US" dirty="0"/>
              <a:t>Constant folding is a class of related optimization. Here at compile time, we evaluate constant expressions and replace the constant expression by their values. Thus the expression 5*2.7 would be replaced by 13.5.</a:t>
            </a:r>
          </a:p>
          <a:p>
            <a:endParaRPr lang="en-IN" dirty="0"/>
          </a:p>
        </p:txBody>
      </p:sp>
    </p:spTree>
    <p:extLst>
      <p:ext uri="{BB962C8B-B14F-4D97-AF65-F5344CB8AC3E}">
        <p14:creationId xmlns:p14="http://schemas.microsoft.com/office/powerpoint/2010/main" val="2402646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8E98E-3EAE-475B-8DBB-7D147512D293}"/>
              </a:ext>
            </a:extLst>
          </p:cNvPr>
          <p:cNvSpPr>
            <a:spLocks noGrp="1"/>
          </p:cNvSpPr>
          <p:nvPr>
            <p:ph idx="1"/>
          </p:nvPr>
        </p:nvSpPr>
        <p:spPr>
          <a:xfrm>
            <a:off x="838200" y="1825625"/>
            <a:ext cx="8421210" cy="4351338"/>
          </a:xfrm>
        </p:spPr>
        <p:txBody>
          <a:bodyPr/>
          <a:lstStyle/>
          <a:p>
            <a:pPr algn="just"/>
            <a:r>
              <a:rPr lang="en-US" dirty="0"/>
              <a:t>Sometimes the unexpected common sub expression is generated by the relational operators like &lt;=, &gt;=, &lt;, &gt;, +, = etc.</a:t>
            </a:r>
          </a:p>
          <a:p>
            <a:pPr algn="just"/>
            <a:r>
              <a:rPr lang="en-US" dirty="0"/>
              <a:t>Sometimes associative expression is applied to expose common sub expression without changing the basic block value. </a:t>
            </a:r>
            <a:endParaRPr lang="en-IN" dirty="0"/>
          </a:p>
        </p:txBody>
      </p:sp>
    </p:spTree>
    <p:extLst>
      <p:ext uri="{BB962C8B-B14F-4D97-AF65-F5344CB8AC3E}">
        <p14:creationId xmlns:p14="http://schemas.microsoft.com/office/powerpoint/2010/main" val="164413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DB2B2-C2F2-45F2-95D2-55EB22E8F08A}"/>
              </a:ext>
            </a:extLst>
          </p:cNvPr>
          <p:cNvSpPr>
            <a:spLocks noGrp="1"/>
          </p:cNvSpPr>
          <p:nvPr>
            <p:ph idx="1"/>
          </p:nvPr>
        </p:nvSpPr>
        <p:spPr>
          <a:xfrm>
            <a:off x="838200" y="1109709"/>
            <a:ext cx="8643151" cy="5067254"/>
          </a:xfrm>
        </p:spPr>
        <p:txBody>
          <a:bodyPr/>
          <a:lstStyle/>
          <a:p>
            <a:pPr marL="0" indent="0">
              <a:buNone/>
            </a:pPr>
            <a:r>
              <a:rPr lang="en-US" dirty="0"/>
              <a:t>if the source code has the assignments</a:t>
            </a:r>
          </a:p>
          <a:p>
            <a:pPr marL="0" indent="0">
              <a:buNone/>
            </a:pPr>
            <a:r>
              <a:rPr lang="en-US" dirty="0"/>
              <a:t>a:= b + c  </a:t>
            </a:r>
          </a:p>
          <a:p>
            <a:pPr marL="0" indent="0">
              <a:buNone/>
            </a:pPr>
            <a:r>
              <a:rPr lang="en-US" dirty="0"/>
              <a:t>e:= c +d +b  </a:t>
            </a:r>
          </a:p>
          <a:p>
            <a:pPr marL="0" indent="0">
              <a:buNone/>
            </a:pPr>
            <a:r>
              <a:rPr lang="en-US" dirty="0"/>
              <a:t>The following intermediate code may be generated:</a:t>
            </a:r>
          </a:p>
          <a:p>
            <a:pPr marL="0" indent="0">
              <a:buNone/>
            </a:pPr>
            <a:r>
              <a:rPr lang="en-US" dirty="0"/>
              <a:t>a:= b + c  </a:t>
            </a:r>
          </a:p>
          <a:p>
            <a:pPr marL="0" indent="0">
              <a:buNone/>
            </a:pPr>
            <a:r>
              <a:rPr lang="en-US" dirty="0"/>
              <a:t> t:= c +d  </a:t>
            </a:r>
          </a:p>
          <a:p>
            <a:pPr marL="0" indent="0">
              <a:buNone/>
            </a:pPr>
            <a:r>
              <a:rPr lang="en-US" dirty="0"/>
              <a:t> e:= t + b  </a:t>
            </a:r>
          </a:p>
          <a:p>
            <a:endParaRPr lang="en-IN" dirty="0"/>
          </a:p>
        </p:txBody>
      </p:sp>
    </p:spTree>
    <p:extLst>
      <p:ext uri="{BB962C8B-B14F-4D97-AF65-F5344CB8AC3E}">
        <p14:creationId xmlns:p14="http://schemas.microsoft.com/office/powerpoint/2010/main" val="1476202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54CE-6FAE-493B-B680-4C4416245FB5}"/>
              </a:ext>
            </a:extLst>
          </p:cNvPr>
          <p:cNvSpPr>
            <a:spLocks noGrp="1"/>
          </p:cNvSpPr>
          <p:nvPr>
            <p:ph type="title"/>
          </p:nvPr>
        </p:nvSpPr>
        <p:spPr>
          <a:xfrm>
            <a:off x="838200" y="365125"/>
            <a:ext cx="8305800" cy="1325563"/>
          </a:xfrm>
        </p:spPr>
        <p:txBody>
          <a:bodyPr>
            <a:normAutofit fontScale="90000"/>
          </a:bodyPr>
          <a:lstStyle/>
          <a:p>
            <a:r>
              <a:rPr lang="en-IN" dirty="0"/>
              <a:t>  Machine-Independent Optimization</a:t>
            </a:r>
            <a:br>
              <a:rPr lang="en-IN" dirty="0"/>
            </a:br>
            <a:endParaRPr lang="en-IN" dirty="0"/>
          </a:p>
        </p:txBody>
      </p:sp>
      <p:sp>
        <p:nvSpPr>
          <p:cNvPr id="3" name="Content Placeholder 2">
            <a:extLst>
              <a:ext uri="{FF2B5EF4-FFF2-40B4-BE49-F238E27FC236}">
                <a16:creationId xmlns:a16="http://schemas.microsoft.com/office/drawing/2014/main" id="{D9BCF7E4-1140-4253-AAF3-BEA9DA51FACC}"/>
              </a:ext>
            </a:extLst>
          </p:cNvPr>
          <p:cNvSpPr>
            <a:spLocks noGrp="1"/>
          </p:cNvSpPr>
          <p:nvPr>
            <p:ph idx="1"/>
          </p:nvPr>
        </p:nvSpPr>
        <p:spPr>
          <a:xfrm>
            <a:off x="838200" y="1825625"/>
            <a:ext cx="8714173" cy="4351338"/>
          </a:xfrm>
        </p:spPr>
        <p:txBody>
          <a:bodyPr>
            <a:normAutofit/>
          </a:bodyPr>
          <a:lstStyle/>
          <a:p>
            <a:pPr algn="just"/>
            <a:r>
              <a:rPr lang="en-US" dirty="0"/>
              <a:t>Machine independent optimization attempts to improve the intermediate code to get a better target code. The part of the code which is transformed here does not involve any absolute memory location or any CPU registers.</a:t>
            </a:r>
          </a:p>
          <a:p>
            <a:pPr algn="just"/>
            <a:r>
              <a:rPr lang="en-US" dirty="0"/>
              <a:t>The process of intermediate code generation introduces much inefficiency like: using variable instead of constants, extra copies of variable, repeated evaluation of expression. Through the code optimization, you can remove such efficiencies and improves code.</a:t>
            </a:r>
          </a:p>
          <a:p>
            <a:pPr algn="just"/>
            <a:endParaRPr lang="en-IN" dirty="0"/>
          </a:p>
        </p:txBody>
      </p:sp>
    </p:spTree>
    <p:extLst>
      <p:ext uri="{BB962C8B-B14F-4D97-AF65-F5344CB8AC3E}">
        <p14:creationId xmlns:p14="http://schemas.microsoft.com/office/powerpoint/2010/main" val="442475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5FF60-9B6E-45B6-85B7-6C328026AA66}"/>
              </a:ext>
            </a:extLst>
          </p:cNvPr>
          <p:cNvSpPr>
            <a:spLocks noGrp="1"/>
          </p:cNvSpPr>
          <p:nvPr>
            <p:ph idx="1"/>
          </p:nvPr>
        </p:nvSpPr>
        <p:spPr>
          <a:xfrm>
            <a:off x="838200" y="1012054"/>
            <a:ext cx="8261412" cy="5164909"/>
          </a:xfrm>
        </p:spPr>
        <p:txBody>
          <a:bodyPr/>
          <a:lstStyle/>
          <a:p>
            <a:pPr algn="just"/>
            <a:r>
              <a:rPr lang="en-US" dirty="0"/>
              <a:t>It can change the structure of program sometimes of beyond recognition like: unrolls loops, inline functions, eliminates some variables that are programmer defined.</a:t>
            </a:r>
          </a:p>
          <a:p>
            <a:pPr marL="0" indent="0">
              <a:buNone/>
            </a:pPr>
            <a:r>
              <a:rPr lang="en-IN" dirty="0"/>
              <a:t>  (1) Compile Time Evaluation:</a:t>
            </a:r>
          </a:p>
          <a:p>
            <a:pPr marL="0" indent="0">
              <a:buNone/>
            </a:pPr>
            <a:r>
              <a:rPr lang="en-US" dirty="0"/>
              <a:t>       (a) z = 5*(45.0/5.0)*r</a:t>
            </a:r>
            <a:br>
              <a:rPr lang="en-US" dirty="0"/>
            </a:br>
            <a:r>
              <a:rPr lang="en-US" dirty="0"/>
              <a:t>             Perform 5*(45.0/5.0)*r at compile time.</a:t>
            </a:r>
          </a:p>
          <a:p>
            <a:pPr marL="0" indent="0">
              <a:buNone/>
            </a:pPr>
            <a:r>
              <a:rPr lang="en-US" dirty="0"/>
              <a:t>       (b) x = 5.7</a:t>
            </a:r>
            <a:br>
              <a:rPr lang="en-US" dirty="0"/>
            </a:br>
            <a:r>
              <a:rPr lang="en-US" dirty="0"/>
              <a:t>             y = x/3.6</a:t>
            </a:r>
            <a:br>
              <a:rPr lang="en-US" dirty="0"/>
            </a:br>
            <a:r>
              <a:rPr lang="en-US" dirty="0"/>
              <a:t>            Evaluate x/3.6 as 5.7/3.6 at compile time.</a:t>
            </a:r>
          </a:p>
          <a:p>
            <a:endParaRPr lang="en-IN" dirty="0"/>
          </a:p>
        </p:txBody>
      </p:sp>
    </p:spTree>
    <p:extLst>
      <p:ext uri="{BB962C8B-B14F-4D97-AF65-F5344CB8AC3E}">
        <p14:creationId xmlns:p14="http://schemas.microsoft.com/office/powerpoint/2010/main" val="2406646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04B9-F6FA-4758-AF98-FCBBD18D01BA}"/>
              </a:ext>
            </a:extLst>
          </p:cNvPr>
          <p:cNvSpPr>
            <a:spLocks noGrp="1"/>
          </p:cNvSpPr>
          <p:nvPr>
            <p:ph type="title"/>
          </p:nvPr>
        </p:nvSpPr>
        <p:spPr/>
        <p:txBody>
          <a:bodyPr/>
          <a:lstStyle/>
          <a:p>
            <a:r>
              <a:rPr lang="en-IN" dirty="0"/>
              <a:t>(2) Variable Propagation:</a:t>
            </a:r>
            <a:br>
              <a:rPr lang="en-IN" dirty="0"/>
            </a:br>
            <a:endParaRPr lang="en-IN" dirty="0"/>
          </a:p>
        </p:txBody>
      </p:sp>
      <p:sp>
        <p:nvSpPr>
          <p:cNvPr id="3" name="Content Placeholder 2">
            <a:extLst>
              <a:ext uri="{FF2B5EF4-FFF2-40B4-BE49-F238E27FC236}">
                <a16:creationId xmlns:a16="http://schemas.microsoft.com/office/drawing/2014/main" id="{24E1B5A4-F63F-4E92-8B14-7566FA2F6BF2}"/>
              </a:ext>
            </a:extLst>
          </p:cNvPr>
          <p:cNvSpPr>
            <a:spLocks noGrp="1"/>
          </p:cNvSpPr>
          <p:nvPr>
            <p:ph idx="1"/>
          </p:nvPr>
        </p:nvSpPr>
        <p:spPr>
          <a:xfrm>
            <a:off x="1455938" y="1225118"/>
            <a:ext cx="7767961" cy="4927107"/>
          </a:xfrm>
        </p:spPr>
        <p:txBody>
          <a:bodyPr>
            <a:normAutofit fontScale="92500" lnSpcReduction="20000"/>
          </a:bodyPr>
          <a:lstStyle/>
          <a:p>
            <a:pPr marL="0" indent="0">
              <a:buNone/>
            </a:pPr>
            <a:r>
              <a:rPr lang="en-US" dirty="0"/>
              <a:t>Before Optimization the code is:</a:t>
            </a:r>
          </a:p>
          <a:p>
            <a:pPr marL="0" indent="0">
              <a:buNone/>
            </a:pPr>
            <a:r>
              <a:rPr lang="en-US" dirty="0"/>
              <a:t>c = a * b                                                </a:t>
            </a:r>
          </a:p>
          <a:p>
            <a:pPr marL="0" indent="0">
              <a:buNone/>
            </a:pPr>
            <a:r>
              <a:rPr lang="en-US" dirty="0"/>
              <a:t>x = a                                                   </a:t>
            </a:r>
          </a:p>
          <a:p>
            <a:pPr marL="0" indent="0">
              <a:buNone/>
            </a:pPr>
            <a:r>
              <a:rPr lang="en-US" dirty="0"/>
              <a:t>till                                                            </a:t>
            </a:r>
          </a:p>
          <a:p>
            <a:pPr marL="0" indent="0">
              <a:buNone/>
            </a:pPr>
            <a:r>
              <a:rPr lang="en-US" dirty="0"/>
              <a:t>d = x * b + 4   </a:t>
            </a:r>
          </a:p>
          <a:p>
            <a:pPr marL="0" indent="0">
              <a:buNone/>
            </a:pPr>
            <a:r>
              <a:rPr lang="en-US" dirty="0"/>
              <a:t>After Optimization the code is:</a:t>
            </a:r>
          </a:p>
          <a:p>
            <a:pPr marL="0" indent="0">
              <a:buNone/>
            </a:pPr>
            <a:r>
              <a:rPr lang="en-US" dirty="0"/>
              <a:t>c = a * b    </a:t>
            </a:r>
          </a:p>
          <a:p>
            <a:pPr marL="0" indent="0">
              <a:buNone/>
            </a:pPr>
            <a:r>
              <a:rPr lang="en-US" dirty="0"/>
              <a:t>x = a  </a:t>
            </a:r>
          </a:p>
          <a:p>
            <a:pPr marL="0" indent="0">
              <a:buNone/>
            </a:pPr>
            <a:r>
              <a:rPr lang="en-US" dirty="0"/>
              <a:t>till  </a:t>
            </a:r>
          </a:p>
          <a:p>
            <a:pPr marL="0" indent="0">
              <a:buNone/>
            </a:pPr>
            <a:r>
              <a:rPr lang="en-US" dirty="0"/>
              <a:t>d = a * b + 4  </a:t>
            </a:r>
          </a:p>
          <a:p>
            <a:pPr marL="0" indent="0">
              <a:buNone/>
            </a:pPr>
            <a:r>
              <a:rPr lang="en-US" dirty="0"/>
              <a:t>Here, after variable propagation a*b and x*b identified as common sub expression.</a:t>
            </a:r>
          </a:p>
          <a:p>
            <a:endParaRPr lang="en-IN" dirty="0"/>
          </a:p>
        </p:txBody>
      </p:sp>
    </p:spTree>
    <p:extLst>
      <p:ext uri="{BB962C8B-B14F-4D97-AF65-F5344CB8AC3E}">
        <p14:creationId xmlns:p14="http://schemas.microsoft.com/office/powerpoint/2010/main" val="2704092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6AD3-2AD3-4C8A-8225-2CD4CC1A6D80}"/>
              </a:ext>
            </a:extLst>
          </p:cNvPr>
          <p:cNvSpPr>
            <a:spLocks noGrp="1"/>
          </p:cNvSpPr>
          <p:nvPr>
            <p:ph type="title"/>
          </p:nvPr>
        </p:nvSpPr>
        <p:spPr/>
        <p:txBody>
          <a:bodyPr/>
          <a:lstStyle/>
          <a:p>
            <a:r>
              <a:rPr lang="en-IN" dirty="0"/>
              <a:t>(3) Dead code elimination:</a:t>
            </a:r>
            <a:br>
              <a:rPr lang="en-IN" dirty="0"/>
            </a:br>
            <a:endParaRPr lang="en-IN" dirty="0"/>
          </a:p>
        </p:txBody>
      </p:sp>
      <p:sp>
        <p:nvSpPr>
          <p:cNvPr id="3" name="Content Placeholder 2">
            <a:extLst>
              <a:ext uri="{FF2B5EF4-FFF2-40B4-BE49-F238E27FC236}">
                <a16:creationId xmlns:a16="http://schemas.microsoft.com/office/drawing/2014/main" id="{206BF793-7818-4EF1-BDFB-3F2223E9C27A}"/>
              </a:ext>
            </a:extLst>
          </p:cNvPr>
          <p:cNvSpPr>
            <a:spLocks noGrp="1"/>
          </p:cNvSpPr>
          <p:nvPr>
            <p:ph idx="1"/>
          </p:nvPr>
        </p:nvSpPr>
        <p:spPr>
          <a:xfrm>
            <a:off x="1606858" y="1275907"/>
            <a:ext cx="6818051" cy="4901056"/>
          </a:xfrm>
        </p:spPr>
        <p:txBody>
          <a:bodyPr>
            <a:normAutofit fontScale="92500" lnSpcReduction="20000"/>
          </a:bodyPr>
          <a:lstStyle/>
          <a:p>
            <a:pPr marL="0" indent="0">
              <a:buNone/>
            </a:pPr>
            <a:r>
              <a:rPr lang="en-US" dirty="0"/>
              <a:t>Before elimination the code is:</a:t>
            </a:r>
          </a:p>
          <a:p>
            <a:pPr marL="0" indent="0">
              <a:buNone/>
            </a:pPr>
            <a:r>
              <a:rPr lang="en-US" dirty="0"/>
              <a:t>c = a * b                                                  </a:t>
            </a:r>
          </a:p>
          <a:p>
            <a:pPr marL="0" indent="0">
              <a:buNone/>
            </a:pPr>
            <a:r>
              <a:rPr lang="en-US" dirty="0"/>
              <a:t>x = b                                                 </a:t>
            </a:r>
          </a:p>
          <a:p>
            <a:pPr marL="0" indent="0">
              <a:buNone/>
            </a:pPr>
            <a:r>
              <a:rPr lang="en-US" dirty="0"/>
              <a:t>till                                                          </a:t>
            </a:r>
          </a:p>
          <a:p>
            <a:pPr marL="0" indent="0">
              <a:buNone/>
            </a:pPr>
            <a:r>
              <a:rPr lang="en-US" dirty="0"/>
              <a:t>d = a * b + 4    </a:t>
            </a:r>
          </a:p>
          <a:p>
            <a:pPr marL="0" indent="0">
              <a:buNone/>
            </a:pPr>
            <a:r>
              <a:rPr lang="en-US" dirty="0"/>
              <a:t>After elimination the code is:</a:t>
            </a:r>
          </a:p>
          <a:p>
            <a:pPr marL="0" indent="0">
              <a:buNone/>
            </a:pPr>
            <a:r>
              <a:rPr lang="en-US" dirty="0"/>
              <a:t>c = a * b  </a:t>
            </a:r>
          </a:p>
          <a:p>
            <a:pPr marL="0" indent="0">
              <a:buNone/>
            </a:pPr>
            <a:r>
              <a:rPr lang="en-US" dirty="0"/>
              <a:t>till  </a:t>
            </a:r>
          </a:p>
          <a:p>
            <a:pPr marL="0" indent="0">
              <a:buNone/>
            </a:pPr>
            <a:r>
              <a:rPr lang="en-US" dirty="0"/>
              <a:t>d = a * b + 4  </a:t>
            </a:r>
          </a:p>
          <a:p>
            <a:pPr marL="0" indent="0">
              <a:buNone/>
            </a:pPr>
            <a:r>
              <a:rPr lang="en-US" dirty="0"/>
              <a:t>Here, x= b is a dead state because it will never subsequently used in the program. So, we can eliminate this state.</a:t>
            </a:r>
          </a:p>
          <a:p>
            <a:endParaRPr lang="en-IN" dirty="0"/>
          </a:p>
        </p:txBody>
      </p:sp>
    </p:spTree>
    <p:extLst>
      <p:ext uri="{BB962C8B-B14F-4D97-AF65-F5344CB8AC3E}">
        <p14:creationId xmlns:p14="http://schemas.microsoft.com/office/powerpoint/2010/main" val="415292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5205-DA95-4531-88F8-817FB0333795}"/>
              </a:ext>
            </a:extLst>
          </p:cNvPr>
          <p:cNvSpPr>
            <a:spLocks noGrp="1"/>
          </p:cNvSpPr>
          <p:nvPr>
            <p:ph type="title"/>
          </p:nvPr>
        </p:nvSpPr>
        <p:spPr/>
        <p:txBody>
          <a:bodyPr/>
          <a:lstStyle/>
          <a:p>
            <a:r>
              <a:rPr lang="en-IN" dirty="0"/>
              <a:t>(4) Code Motion:</a:t>
            </a:r>
            <a:br>
              <a:rPr lang="en-IN" dirty="0"/>
            </a:br>
            <a:endParaRPr lang="en-IN" dirty="0"/>
          </a:p>
        </p:txBody>
      </p:sp>
      <p:sp>
        <p:nvSpPr>
          <p:cNvPr id="3" name="Content Placeholder 2">
            <a:extLst>
              <a:ext uri="{FF2B5EF4-FFF2-40B4-BE49-F238E27FC236}">
                <a16:creationId xmlns:a16="http://schemas.microsoft.com/office/drawing/2014/main" id="{2CE21298-DB8A-454B-89EF-B400534C6DA8}"/>
              </a:ext>
            </a:extLst>
          </p:cNvPr>
          <p:cNvSpPr>
            <a:spLocks noGrp="1"/>
          </p:cNvSpPr>
          <p:nvPr>
            <p:ph idx="1"/>
          </p:nvPr>
        </p:nvSpPr>
        <p:spPr>
          <a:xfrm>
            <a:off x="1642368" y="1376039"/>
            <a:ext cx="6418555" cy="4838330"/>
          </a:xfrm>
        </p:spPr>
        <p:txBody>
          <a:bodyPr>
            <a:normAutofit fontScale="70000" lnSpcReduction="20000"/>
          </a:bodyPr>
          <a:lstStyle/>
          <a:p>
            <a:pPr marL="0" indent="0">
              <a:buNone/>
            </a:pPr>
            <a:r>
              <a:rPr lang="en-US" dirty="0"/>
              <a:t>It reduces the evaluation frequency of expression.</a:t>
            </a:r>
          </a:p>
          <a:p>
            <a:pPr marL="0" indent="0">
              <a:buNone/>
            </a:pPr>
            <a:r>
              <a:rPr lang="en-US" dirty="0"/>
              <a:t>It brings loop invariant statements out of the loop.</a:t>
            </a:r>
          </a:p>
          <a:p>
            <a:pPr marL="0" indent="0">
              <a:buNone/>
            </a:pPr>
            <a:r>
              <a:rPr lang="en-US" dirty="0"/>
              <a:t>do  </a:t>
            </a:r>
          </a:p>
          <a:p>
            <a:pPr marL="0" indent="0">
              <a:buNone/>
            </a:pPr>
            <a:r>
              <a:rPr lang="en-US" dirty="0"/>
              <a:t>{  </a:t>
            </a:r>
          </a:p>
          <a:p>
            <a:pPr marL="0" indent="0">
              <a:buNone/>
            </a:pPr>
            <a:r>
              <a:rPr lang="en-US" dirty="0"/>
              <a:t>   item = 10;  </a:t>
            </a:r>
          </a:p>
          <a:p>
            <a:pPr marL="0" indent="0">
              <a:buNone/>
            </a:pPr>
            <a:r>
              <a:rPr lang="en-US" dirty="0"/>
              <a:t>   </a:t>
            </a:r>
            <a:r>
              <a:rPr lang="en-US" dirty="0" err="1"/>
              <a:t>valuevalue</a:t>
            </a:r>
            <a:r>
              <a:rPr lang="en-US" dirty="0"/>
              <a:t> = value + item;   </a:t>
            </a:r>
          </a:p>
          <a:p>
            <a:pPr marL="0" indent="0">
              <a:buNone/>
            </a:pPr>
            <a:r>
              <a:rPr lang="en-US" dirty="0"/>
              <a:t>} while(value</a:t>
            </a:r>
            <a:r>
              <a:rPr lang="en-US" b="1" dirty="0"/>
              <a:t>&lt;100</a:t>
            </a:r>
            <a:r>
              <a:rPr lang="en-US" dirty="0"/>
              <a:t>);  </a:t>
            </a:r>
          </a:p>
          <a:p>
            <a:pPr marL="0" indent="0">
              <a:buNone/>
            </a:pPr>
            <a:r>
              <a:rPr lang="en-US" dirty="0"/>
              <a:t>      </a:t>
            </a:r>
          </a:p>
          <a:p>
            <a:pPr marL="0" indent="0">
              <a:buNone/>
            </a:pPr>
            <a:r>
              <a:rPr lang="en-US" dirty="0"/>
              <a:t>//This code can be further optimized as  </a:t>
            </a:r>
          </a:p>
          <a:p>
            <a:pPr marL="0" indent="0">
              <a:buNone/>
            </a:pPr>
            <a:r>
              <a:rPr lang="en-US" dirty="0"/>
              <a:t>  item = 10;  </a:t>
            </a:r>
          </a:p>
          <a:p>
            <a:pPr marL="0" indent="0">
              <a:buNone/>
            </a:pPr>
            <a:r>
              <a:rPr lang="en-US" dirty="0"/>
              <a:t>do  </a:t>
            </a:r>
          </a:p>
          <a:p>
            <a:pPr marL="0" indent="0">
              <a:buNone/>
            </a:pPr>
            <a:r>
              <a:rPr lang="en-US" dirty="0"/>
              <a:t>{  </a:t>
            </a:r>
          </a:p>
          <a:p>
            <a:pPr marL="0" indent="0">
              <a:buNone/>
            </a:pPr>
            <a:r>
              <a:rPr lang="en-US" dirty="0"/>
              <a:t>   </a:t>
            </a:r>
            <a:r>
              <a:rPr lang="en-US" dirty="0" err="1"/>
              <a:t>valuevalue</a:t>
            </a:r>
            <a:r>
              <a:rPr lang="en-US" dirty="0"/>
              <a:t> = value + item;   </a:t>
            </a:r>
          </a:p>
          <a:p>
            <a:pPr marL="0" indent="0">
              <a:buNone/>
            </a:pPr>
            <a:r>
              <a:rPr lang="en-US" dirty="0"/>
              <a:t>} while(value</a:t>
            </a:r>
            <a:r>
              <a:rPr lang="en-US" b="1" dirty="0"/>
              <a:t>&lt;100</a:t>
            </a:r>
            <a:r>
              <a:rPr lang="en-US" dirty="0"/>
              <a:t>);  </a:t>
            </a:r>
          </a:p>
          <a:p>
            <a:endParaRPr lang="en-IN" dirty="0"/>
          </a:p>
        </p:txBody>
      </p:sp>
    </p:spTree>
    <p:extLst>
      <p:ext uri="{BB962C8B-B14F-4D97-AF65-F5344CB8AC3E}">
        <p14:creationId xmlns:p14="http://schemas.microsoft.com/office/powerpoint/2010/main" val="329414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AA089-692D-4680-BFF8-78D8A5BB4E21}"/>
              </a:ext>
            </a:extLst>
          </p:cNvPr>
          <p:cNvSpPr>
            <a:spLocks noGrp="1"/>
          </p:cNvSpPr>
          <p:nvPr>
            <p:ph idx="1"/>
          </p:nvPr>
        </p:nvSpPr>
        <p:spPr>
          <a:xfrm>
            <a:off x="838200" y="1020726"/>
            <a:ext cx="8784265" cy="5156237"/>
          </a:xfrm>
        </p:spPr>
        <p:txBody>
          <a:bodyPr/>
          <a:lstStyle/>
          <a:p>
            <a:pPr marL="0" indent="0" algn="just">
              <a:buNone/>
            </a:pPr>
            <a:r>
              <a:rPr lang="en-US" dirty="0"/>
              <a:t>3. Generate the instruction </a:t>
            </a:r>
            <a:r>
              <a:rPr lang="en-US" b="1" dirty="0"/>
              <a:t>OP z' , L</a:t>
            </a:r>
            <a:r>
              <a:rPr lang="en-US" dirty="0"/>
              <a:t> where z' is used to show the current location of z. if z is in both then prefer a register to a memory location. Update the address descriptor of x to indicate that x is in location L. If x is in L then update its descriptor and remove x from all other descriptor.</a:t>
            </a:r>
          </a:p>
          <a:p>
            <a:pPr marL="0" indent="0" algn="just">
              <a:buNone/>
            </a:pPr>
            <a:r>
              <a:rPr lang="en-US" dirty="0"/>
              <a:t>4. If the current value of y or z have no next uses or not live on exit from the block or in register then alter the register descriptor to indicate that after execution of x : = y op z those register will no longer contain y or z.</a:t>
            </a:r>
          </a:p>
          <a:p>
            <a:endParaRPr lang="en-IN" dirty="0"/>
          </a:p>
        </p:txBody>
      </p:sp>
    </p:spTree>
    <p:extLst>
      <p:ext uri="{BB962C8B-B14F-4D97-AF65-F5344CB8AC3E}">
        <p14:creationId xmlns:p14="http://schemas.microsoft.com/office/powerpoint/2010/main" val="3720530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1C9C-4752-4813-A2E3-3143D48F8E62}"/>
              </a:ext>
            </a:extLst>
          </p:cNvPr>
          <p:cNvSpPr>
            <a:spLocks noGrp="1"/>
          </p:cNvSpPr>
          <p:nvPr>
            <p:ph type="title"/>
          </p:nvPr>
        </p:nvSpPr>
        <p:spPr>
          <a:xfrm>
            <a:off x="838200" y="365125"/>
            <a:ext cx="9601940" cy="1325563"/>
          </a:xfrm>
        </p:spPr>
        <p:txBody>
          <a:bodyPr>
            <a:normAutofit fontScale="90000"/>
          </a:bodyPr>
          <a:lstStyle/>
          <a:p>
            <a:r>
              <a:rPr lang="en-US" dirty="0"/>
              <a:t>(5) Induction Variable and Strength Reduction:</a:t>
            </a:r>
            <a:br>
              <a:rPr lang="en-US" dirty="0"/>
            </a:br>
            <a:endParaRPr lang="en-IN" dirty="0"/>
          </a:p>
        </p:txBody>
      </p:sp>
      <p:sp>
        <p:nvSpPr>
          <p:cNvPr id="3" name="Content Placeholder 2">
            <a:extLst>
              <a:ext uri="{FF2B5EF4-FFF2-40B4-BE49-F238E27FC236}">
                <a16:creationId xmlns:a16="http://schemas.microsoft.com/office/drawing/2014/main" id="{EE189768-C95D-4A27-84D5-91767E01248E}"/>
              </a:ext>
            </a:extLst>
          </p:cNvPr>
          <p:cNvSpPr>
            <a:spLocks noGrp="1"/>
          </p:cNvSpPr>
          <p:nvPr>
            <p:ph idx="1"/>
          </p:nvPr>
        </p:nvSpPr>
        <p:spPr>
          <a:xfrm>
            <a:off x="1305016" y="1825625"/>
            <a:ext cx="8966447" cy="4351338"/>
          </a:xfrm>
        </p:spPr>
        <p:txBody>
          <a:bodyPr/>
          <a:lstStyle/>
          <a:p>
            <a:pPr algn="just"/>
            <a:r>
              <a:rPr lang="en-US" dirty="0"/>
              <a:t>Strength reduction is used to replace the high strength operator by the low strength.</a:t>
            </a:r>
          </a:p>
          <a:p>
            <a:pPr algn="just"/>
            <a:r>
              <a:rPr lang="en-US" dirty="0"/>
              <a:t>An induction variable is used in loop for the following kind of assignment like </a:t>
            </a:r>
            <a:r>
              <a:rPr lang="en-US" dirty="0" err="1"/>
              <a:t>i</a:t>
            </a:r>
            <a:r>
              <a:rPr lang="en-US" dirty="0"/>
              <a:t> = </a:t>
            </a:r>
            <a:r>
              <a:rPr lang="en-US" dirty="0" err="1"/>
              <a:t>i</a:t>
            </a:r>
            <a:r>
              <a:rPr lang="en-US" dirty="0"/>
              <a:t> + constant.</a:t>
            </a:r>
          </a:p>
          <a:p>
            <a:endParaRPr lang="en-IN" dirty="0"/>
          </a:p>
        </p:txBody>
      </p:sp>
    </p:spTree>
    <p:extLst>
      <p:ext uri="{BB962C8B-B14F-4D97-AF65-F5344CB8AC3E}">
        <p14:creationId xmlns:p14="http://schemas.microsoft.com/office/powerpoint/2010/main" val="1494928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C6EA1-19F0-4D53-B7C3-4B284E4CB697}"/>
              </a:ext>
            </a:extLst>
          </p:cNvPr>
          <p:cNvSpPr>
            <a:spLocks noGrp="1"/>
          </p:cNvSpPr>
          <p:nvPr>
            <p:ph idx="1"/>
          </p:nvPr>
        </p:nvSpPr>
        <p:spPr>
          <a:xfrm>
            <a:off x="1606857" y="1020726"/>
            <a:ext cx="7448365" cy="5156237"/>
          </a:xfrm>
        </p:spPr>
        <p:txBody>
          <a:bodyPr>
            <a:normAutofit fontScale="77500" lnSpcReduction="20000"/>
          </a:bodyPr>
          <a:lstStyle/>
          <a:p>
            <a:pPr marL="0" indent="0">
              <a:buNone/>
            </a:pPr>
            <a:r>
              <a:rPr lang="en-US" dirty="0"/>
              <a:t>Before reduction the code is:</a:t>
            </a:r>
          </a:p>
          <a:p>
            <a:pPr marL="0" indent="0">
              <a:buNone/>
            </a:pPr>
            <a:r>
              <a:rPr lang="en-US" dirty="0" err="1"/>
              <a:t>i</a:t>
            </a:r>
            <a:r>
              <a:rPr lang="en-US" dirty="0"/>
              <a:t> = 1;                                                    </a:t>
            </a:r>
          </a:p>
          <a:p>
            <a:pPr marL="0" indent="0">
              <a:buNone/>
            </a:pPr>
            <a:r>
              <a:rPr lang="en-US" b="1" dirty="0"/>
              <a:t>while</a:t>
            </a:r>
            <a:r>
              <a:rPr lang="en-US" dirty="0"/>
              <a:t>(</a:t>
            </a:r>
            <a:r>
              <a:rPr lang="en-US" dirty="0" err="1"/>
              <a:t>i</a:t>
            </a:r>
            <a:r>
              <a:rPr lang="en-US" dirty="0"/>
              <a:t>&lt;10)                                                </a:t>
            </a:r>
          </a:p>
          <a:p>
            <a:pPr marL="0" indent="0">
              <a:buNone/>
            </a:pPr>
            <a:r>
              <a:rPr lang="en-US" dirty="0"/>
              <a:t>{                                                        </a:t>
            </a:r>
          </a:p>
          <a:p>
            <a:pPr marL="0" indent="0">
              <a:buNone/>
            </a:pPr>
            <a:r>
              <a:rPr lang="en-US" dirty="0"/>
              <a:t>    y = </a:t>
            </a:r>
            <a:r>
              <a:rPr lang="en-US" dirty="0" err="1"/>
              <a:t>i</a:t>
            </a:r>
            <a:r>
              <a:rPr lang="en-US" dirty="0"/>
              <a:t> * 4;   </a:t>
            </a:r>
          </a:p>
          <a:p>
            <a:pPr marL="0" indent="0">
              <a:buNone/>
            </a:pPr>
            <a:r>
              <a:rPr lang="en-US" dirty="0"/>
              <a:t>}  </a:t>
            </a:r>
          </a:p>
          <a:p>
            <a:pPr marL="0" indent="0">
              <a:buNone/>
            </a:pPr>
            <a:r>
              <a:rPr lang="en-US" dirty="0"/>
              <a:t>After Reduction the code is:</a:t>
            </a:r>
          </a:p>
          <a:p>
            <a:pPr marL="0" indent="0">
              <a:buNone/>
            </a:pPr>
            <a:r>
              <a:rPr lang="en-US" dirty="0" err="1"/>
              <a:t>i</a:t>
            </a:r>
            <a:r>
              <a:rPr lang="en-US" dirty="0"/>
              <a:t> = 1  </a:t>
            </a:r>
          </a:p>
          <a:p>
            <a:pPr marL="0" indent="0">
              <a:buNone/>
            </a:pPr>
            <a:r>
              <a:rPr lang="en-US" dirty="0"/>
              <a:t>t = 4  </a:t>
            </a:r>
          </a:p>
          <a:p>
            <a:pPr marL="0" indent="0">
              <a:buNone/>
            </a:pPr>
            <a:r>
              <a:rPr lang="en-US" dirty="0"/>
              <a:t>{   </a:t>
            </a:r>
          </a:p>
          <a:p>
            <a:pPr marL="0" indent="0">
              <a:buNone/>
            </a:pPr>
            <a:r>
              <a:rPr lang="en-US" dirty="0"/>
              <a:t>   </a:t>
            </a:r>
            <a:r>
              <a:rPr lang="en-US" b="1" dirty="0"/>
              <a:t>while</a:t>
            </a:r>
            <a:r>
              <a:rPr lang="en-US" dirty="0"/>
              <a:t>( t&lt;40)   </a:t>
            </a:r>
          </a:p>
          <a:p>
            <a:pPr marL="0" indent="0">
              <a:buNone/>
            </a:pPr>
            <a:r>
              <a:rPr lang="en-US" dirty="0"/>
              <a:t>  y = t;   </a:t>
            </a:r>
          </a:p>
          <a:p>
            <a:pPr marL="0" indent="0">
              <a:buNone/>
            </a:pPr>
            <a:r>
              <a:rPr lang="en-US" dirty="0"/>
              <a:t>  t = t + 4;  </a:t>
            </a:r>
          </a:p>
          <a:p>
            <a:pPr marL="0" indent="0">
              <a:buNone/>
            </a:pPr>
            <a:r>
              <a:rPr lang="en-US" dirty="0"/>
              <a:t>}  </a:t>
            </a:r>
          </a:p>
          <a:p>
            <a:endParaRPr lang="en-IN" dirty="0"/>
          </a:p>
        </p:txBody>
      </p:sp>
    </p:spTree>
    <p:extLst>
      <p:ext uri="{BB962C8B-B14F-4D97-AF65-F5344CB8AC3E}">
        <p14:creationId xmlns:p14="http://schemas.microsoft.com/office/powerpoint/2010/main" val="2221142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FACC-05BB-488E-BB16-17F16D380073}"/>
              </a:ext>
            </a:extLst>
          </p:cNvPr>
          <p:cNvSpPr>
            <a:spLocks noGrp="1"/>
          </p:cNvSpPr>
          <p:nvPr>
            <p:ph type="title"/>
          </p:nvPr>
        </p:nvSpPr>
        <p:spPr>
          <a:xfrm>
            <a:off x="838200" y="365125"/>
            <a:ext cx="9726227" cy="1325563"/>
          </a:xfrm>
        </p:spPr>
        <p:txBody>
          <a:bodyPr>
            <a:normAutofit fontScale="90000"/>
          </a:bodyPr>
          <a:lstStyle/>
          <a:p>
            <a:pPr algn="ctr"/>
            <a:br>
              <a:rPr lang="en-IN" dirty="0"/>
            </a:br>
            <a:r>
              <a:rPr lang="en-IN" dirty="0"/>
              <a:t>Loop Optimization</a:t>
            </a:r>
            <a:br>
              <a:rPr lang="en-IN" dirty="0"/>
            </a:br>
            <a:endParaRPr lang="en-IN" dirty="0"/>
          </a:p>
        </p:txBody>
      </p:sp>
      <p:sp>
        <p:nvSpPr>
          <p:cNvPr id="3" name="Content Placeholder 2">
            <a:extLst>
              <a:ext uri="{FF2B5EF4-FFF2-40B4-BE49-F238E27FC236}">
                <a16:creationId xmlns:a16="http://schemas.microsoft.com/office/drawing/2014/main" id="{5E4F77E5-8411-43CF-A16F-FFEECECA13BE}"/>
              </a:ext>
            </a:extLst>
          </p:cNvPr>
          <p:cNvSpPr>
            <a:spLocks noGrp="1"/>
          </p:cNvSpPr>
          <p:nvPr>
            <p:ph idx="1"/>
          </p:nvPr>
        </p:nvSpPr>
        <p:spPr>
          <a:xfrm>
            <a:off x="838200" y="1825625"/>
            <a:ext cx="8723050" cy="4351338"/>
          </a:xfrm>
        </p:spPr>
        <p:txBody>
          <a:bodyPr/>
          <a:lstStyle/>
          <a:p>
            <a:pPr algn="just"/>
            <a:r>
              <a:rPr lang="en-US" dirty="0"/>
              <a:t>Loop optimization is most valuable machine-independent optimization because program's inner loop takes bulk to time of a programmer.</a:t>
            </a:r>
          </a:p>
          <a:p>
            <a:pPr algn="just"/>
            <a:r>
              <a:rPr lang="en-US" dirty="0"/>
              <a:t>If we decrease the number of instructions in an inner loop then the running time of a program may be improved even if we increase the amount of code outside that loop.</a:t>
            </a:r>
          </a:p>
          <a:p>
            <a:endParaRPr lang="en-IN" dirty="0"/>
          </a:p>
        </p:txBody>
      </p:sp>
    </p:spTree>
    <p:extLst>
      <p:ext uri="{BB962C8B-B14F-4D97-AF65-F5344CB8AC3E}">
        <p14:creationId xmlns:p14="http://schemas.microsoft.com/office/powerpoint/2010/main" val="3309304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8FE18-C31E-4709-9E79-3C9267FAC360}"/>
              </a:ext>
            </a:extLst>
          </p:cNvPr>
          <p:cNvSpPr>
            <a:spLocks noGrp="1"/>
          </p:cNvSpPr>
          <p:nvPr>
            <p:ph idx="1"/>
          </p:nvPr>
        </p:nvSpPr>
        <p:spPr>
          <a:xfrm>
            <a:off x="838200" y="1562469"/>
            <a:ext cx="7968449" cy="4614493"/>
          </a:xfrm>
        </p:spPr>
        <p:txBody>
          <a:bodyPr>
            <a:normAutofit/>
          </a:bodyPr>
          <a:lstStyle/>
          <a:p>
            <a:pPr marL="0" indent="0">
              <a:buNone/>
            </a:pPr>
            <a:r>
              <a:rPr lang="en-US" dirty="0"/>
              <a:t>For loop optimization the following three techniques are important:</a:t>
            </a:r>
            <a:endParaRPr lang="en-IN" dirty="0"/>
          </a:p>
        </p:txBody>
      </p:sp>
      <p:sp>
        <p:nvSpPr>
          <p:cNvPr id="4" name="Rectangle 3">
            <a:extLst>
              <a:ext uri="{FF2B5EF4-FFF2-40B4-BE49-F238E27FC236}">
                <a16:creationId xmlns:a16="http://schemas.microsoft.com/office/drawing/2014/main" id="{5FE648E7-F45E-4497-A8E7-09069B5C3FA7}"/>
              </a:ext>
            </a:extLst>
          </p:cNvPr>
          <p:cNvSpPr/>
          <p:nvPr/>
        </p:nvSpPr>
        <p:spPr>
          <a:xfrm>
            <a:off x="932155" y="2967335"/>
            <a:ext cx="8993080" cy="1200329"/>
          </a:xfrm>
          <a:prstGeom prst="rect">
            <a:avLst/>
          </a:prstGeom>
        </p:spPr>
        <p:txBody>
          <a:bodyPr wrap="square">
            <a:spAutoFit/>
          </a:bodyPr>
          <a:lstStyle/>
          <a:p>
            <a:pPr>
              <a:buFont typeface="+mj-lt"/>
              <a:buAutoNum type="arabicPeriod"/>
            </a:pPr>
            <a:r>
              <a:rPr lang="en-IN" sz="2400" dirty="0">
                <a:solidFill>
                  <a:srgbClr val="000000"/>
                </a:solidFill>
                <a:latin typeface="verdana" panose="020B0604030504040204" pitchFamily="34" charset="0"/>
              </a:rPr>
              <a:t>Code motion</a:t>
            </a:r>
          </a:p>
          <a:p>
            <a:pPr>
              <a:buFont typeface="+mj-lt"/>
              <a:buAutoNum type="arabicPeriod"/>
            </a:pPr>
            <a:r>
              <a:rPr lang="en-IN" sz="2400" dirty="0">
                <a:solidFill>
                  <a:srgbClr val="000000"/>
                </a:solidFill>
                <a:latin typeface="verdana" panose="020B0604030504040204" pitchFamily="34" charset="0"/>
              </a:rPr>
              <a:t>Induction-variable elimination</a:t>
            </a:r>
          </a:p>
          <a:p>
            <a:pPr>
              <a:buFont typeface="+mj-lt"/>
              <a:buAutoNum type="arabicPeriod"/>
            </a:pPr>
            <a:r>
              <a:rPr lang="en-IN" sz="2400" dirty="0">
                <a:solidFill>
                  <a:srgbClr val="000000"/>
                </a:solidFill>
                <a:latin typeface="verdana" panose="020B0604030504040204" pitchFamily="34" charset="0"/>
              </a:rPr>
              <a:t>Strength reduction</a:t>
            </a:r>
            <a:endParaRPr lang="en-IN"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7885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070A-B699-432C-BC8F-AB61D04F5402}"/>
              </a:ext>
            </a:extLst>
          </p:cNvPr>
          <p:cNvSpPr>
            <a:spLocks noGrp="1"/>
          </p:cNvSpPr>
          <p:nvPr>
            <p:ph type="title"/>
          </p:nvPr>
        </p:nvSpPr>
        <p:spPr/>
        <p:txBody>
          <a:bodyPr/>
          <a:lstStyle/>
          <a:p>
            <a:r>
              <a:rPr lang="en-IN" dirty="0"/>
              <a:t>1.Code Motion:</a:t>
            </a:r>
            <a:br>
              <a:rPr lang="en-IN" dirty="0"/>
            </a:br>
            <a:endParaRPr lang="en-IN" dirty="0"/>
          </a:p>
        </p:txBody>
      </p:sp>
      <p:sp>
        <p:nvSpPr>
          <p:cNvPr id="3" name="Content Placeholder 2">
            <a:extLst>
              <a:ext uri="{FF2B5EF4-FFF2-40B4-BE49-F238E27FC236}">
                <a16:creationId xmlns:a16="http://schemas.microsoft.com/office/drawing/2014/main" id="{0D3787F2-61E1-443D-A65A-476FBFB4AD24}"/>
              </a:ext>
            </a:extLst>
          </p:cNvPr>
          <p:cNvSpPr>
            <a:spLocks noGrp="1"/>
          </p:cNvSpPr>
          <p:nvPr>
            <p:ph idx="1"/>
          </p:nvPr>
        </p:nvSpPr>
        <p:spPr>
          <a:xfrm>
            <a:off x="838200" y="1074198"/>
            <a:ext cx="8714173" cy="5102765"/>
          </a:xfrm>
        </p:spPr>
        <p:txBody>
          <a:bodyPr>
            <a:normAutofit lnSpcReduction="10000"/>
          </a:bodyPr>
          <a:lstStyle/>
          <a:p>
            <a:pPr marL="0" indent="0" algn="just">
              <a:buNone/>
            </a:pPr>
            <a:r>
              <a:rPr lang="en-US" dirty="0"/>
              <a:t>Code motion is used to decrease the amount of code in loop. This transformation takes a statement or expression which can be moved outside the loop body without affecting the semantics of the program.</a:t>
            </a:r>
          </a:p>
          <a:p>
            <a:pPr marL="0" indent="0" algn="just">
              <a:buNone/>
            </a:pPr>
            <a:r>
              <a:rPr lang="en-US" dirty="0"/>
              <a:t>For example</a:t>
            </a:r>
          </a:p>
          <a:p>
            <a:pPr marL="0" indent="0" algn="just">
              <a:buNone/>
            </a:pPr>
            <a:r>
              <a:rPr lang="en-US" dirty="0"/>
              <a:t>In the while statement, the limit-2 equation is a loop invariant equation.</a:t>
            </a:r>
          </a:p>
          <a:p>
            <a:pPr marL="0" indent="0" algn="just">
              <a:buNone/>
            </a:pPr>
            <a:r>
              <a:rPr lang="en-US" b="1" dirty="0"/>
              <a:t>while</a:t>
            </a:r>
            <a:r>
              <a:rPr lang="en-US" dirty="0"/>
              <a:t> (</a:t>
            </a:r>
            <a:r>
              <a:rPr lang="en-US" dirty="0" err="1"/>
              <a:t>i</a:t>
            </a:r>
            <a:r>
              <a:rPr lang="en-US" dirty="0"/>
              <a:t>&lt;=limit-2)     /*statement does not change limit*/  </a:t>
            </a:r>
          </a:p>
          <a:p>
            <a:pPr marL="0" indent="0" algn="just">
              <a:buNone/>
            </a:pPr>
            <a:r>
              <a:rPr lang="en-US" dirty="0"/>
              <a:t>After code motion the result is as follows:  </a:t>
            </a:r>
          </a:p>
          <a:p>
            <a:pPr marL="0" indent="0" algn="just">
              <a:buNone/>
            </a:pPr>
            <a:r>
              <a:rPr lang="en-US" dirty="0"/>
              <a:t>          a= limit-2;  </a:t>
            </a:r>
          </a:p>
          <a:p>
            <a:pPr marL="0" indent="0" algn="just">
              <a:buNone/>
            </a:pPr>
            <a:r>
              <a:rPr lang="en-US" dirty="0"/>
              <a:t>          </a:t>
            </a:r>
            <a:r>
              <a:rPr lang="en-US" b="1" dirty="0"/>
              <a:t>while</a:t>
            </a:r>
            <a:r>
              <a:rPr lang="en-US" dirty="0"/>
              <a:t>(</a:t>
            </a:r>
            <a:r>
              <a:rPr lang="en-US" dirty="0" err="1"/>
              <a:t>i</a:t>
            </a:r>
            <a:r>
              <a:rPr lang="en-US" dirty="0"/>
              <a:t>&lt;=a)    /*statement does not change limit or a*/  </a:t>
            </a:r>
          </a:p>
          <a:p>
            <a:endParaRPr lang="en-IN" dirty="0"/>
          </a:p>
        </p:txBody>
      </p:sp>
    </p:spTree>
    <p:extLst>
      <p:ext uri="{BB962C8B-B14F-4D97-AF65-F5344CB8AC3E}">
        <p14:creationId xmlns:p14="http://schemas.microsoft.com/office/powerpoint/2010/main" val="1858527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EC36-3CC4-415D-9CC3-BB7788B79AA1}"/>
              </a:ext>
            </a:extLst>
          </p:cNvPr>
          <p:cNvSpPr>
            <a:spLocks noGrp="1"/>
          </p:cNvSpPr>
          <p:nvPr>
            <p:ph type="title"/>
          </p:nvPr>
        </p:nvSpPr>
        <p:spPr>
          <a:xfrm>
            <a:off x="838200" y="681037"/>
            <a:ext cx="10515600" cy="1009651"/>
          </a:xfrm>
        </p:spPr>
        <p:txBody>
          <a:bodyPr>
            <a:normAutofit fontScale="90000"/>
          </a:bodyPr>
          <a:lstStyle/>
          <a:p>
            <a:r>
              <a:rPr lang="en-IN" dirty="0"/>
              <a:t>2.Induction-Variable Elimination</a:t>
            </a:r>
            <a:br>
              <a:rPr lang="en-IN" dirty="0"/>
            </a:br>
            <a:endParaRPr lang="en-IN" dirty="0"/>
          </a:p>
        </p:txBody>
      </p:sp>
      <p:sp>
        <p:nvSpPr>
          <p:cNvPr id="3" name="Content Placeholder 2">
            <a:extLst>
              <a:ext uri="{FF2B5EF4-FFF2-40B4-BE49-F238E27FC236}">
                <a16:creationId xmlns:a16="http://schemas.microsoft.com/office/drawing/2014/main" id="{788C4249-ABE7-4283-AED1-5072397492B7}"/>
              </a:ext>
            </a:extLst>
          </p:cNvPr>
          <p:cNvSpPr>
            <a:spLocks noGrp="1"/>
          </p:cNvSpPr>
          <p:nvPr>
            <p:ph idx="1"/>
          </p:nvPr>
        </p:nvSpPr>
        <p:spPr>
          <a:xfrm>
            <a:off x="838200" y="1825625"/>
            <a:ext cx="7666607" cy="4351338"/>
          </a:xfrm>
        </p:spPr>
        <p:txBody>
          <a:bodyPr>
            <a:normAutofit/>
          </a:bodyPr>
          <a:lstStyle/>
          <a:p>
            <a:pPr algn="just"/>
            <a:r>
              <a:rPr lang="en-US" dirty="0"/>
              <a:t>Induction variable elimination is used to replace variable from inner loop.</a:t>
            </a:r>
          </a:p>
          <a:p>
            <a:pPr algn="just"/>
            <a:r>
              <a:rPr lang="en-US" dirty="0"/>
              <a:t>It can reduce the number of additions in a loop. It improves both code space and run time performance.</a:t>
            </a:r>
          </a:p>
          <a:p>
            <a:pPr algn="just"/>
            <a:r>
              <a:rPr lang="en-US" dirty="0"/>
              <a:t>In next figure, we can replace the assignment t4:=4*j by t4:=t4-4. The only problem which will be arose that t4 does not have a value when we enter block B2 for the first time. So we place a relation t4=4*j on entry to the block B2.</a:t>
            </a:r>
            <a:endParaRPr lang="en-IN" dirty="0"/>
          </a:p>
        </p:txBody>
      </p:sp>
    </p:spTree>
    <p:extLst>
      <p:ext uri="{BB962C8B-B14F-4D97-AF65-F5344CB8AC3E}">
        <p14:creationId xmlns:p14="http://schemas.microsoft.com/office/powerpoint/2010/main" val="803012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op Optimization">
            <a:extLst>
              <a:ext uri="{FF2B5EF4-FFF2-40B4-BE49-F238E27FC236}">
                <a16:creationId xmlns:a16="http://schemas.microsoft.com/office/drawing/2014/main" id="{BA7D70E6-3893-42F9-AD4C-27481CBBA6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0628" y="1065320"/>
            <a:ext cx="6951217" cy="511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201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22C6-D3DB-4B9F-9D80-98C4CE985BC5}"/>
              </a:ext>
            </a:extLst>
          </p:cNvPr>
          <p:cNvSpPr>
            <a:spLocks noGrp="1"/>
          </p:cNvSpPr>
          <p:nvPr>
            <p:ph type="title"/>
          </p:nvPr>
        </p:nvSpPr>
        <p:spPr>
          <a:xfrm>
            <a:off x="838200" y="585926"/>
            <a:ext cx="10515600" cy="1104762"/>
          </a:xfrm>
        </p:spPr>
        <p:txBody>
          <a:bodyPr>
            <a:normAutofit fontScale="90000"/>
          </a:bodyPr>
          <a:lstStyle/>
          <a:p>
            <a:r>
              <a:rPr lang="en-IN" dirty="0"/>
              <a:t>3.Reduction in Strength</a:t>
            </a:r>
            <a:br>
              <a:rPr lang="en-IN" dirty="0"/>
            </a:br>
            <a:endParaRPr lang="en-IN" dirty="0"/>
          </a:p>
        </p:txBody>
      </p:sp>
      <p:sp>
        <p:nvSpPr>
          <p:cNvPr id="3" name="Content Placeholder 2">
            <a:extLst>
              <a:ext uri="{FF2B5EF4-FFF2-40B4-BE49-F238E27FC236}">
                <a16:creationId xmlns:a16="http://schemas.microsoft.com/office/drawing/2014/main" id="{2E521C6F-A0CF-4729-B935-037C0EE9219C}"/>
              </a:ext>
            </a:extLst>
          </p:cNvPr>
          <p:cNvSpPr>
            <a:spLocks noGrp="1"/>
          </p:cNvSpPr>
          <p:nvPr>
            <p:ph idx="1"/>
          </p:nvPr>
        </p:nvSpPr>
        <p:spPr>
          <a:xfrm>
            <a:off x="838200" y="1828800"/>
            <a:ext cx="9584184" cy="3409025"/>
          </a:xfrm>
        </p:spPr>
        <p:txBody>
          <a:bodyPr/>
          <a:lstStyle/>
          <a:p>
            <a:r>
              <a:rPr lang="en-US" dirty="0"/>
              <a:t>Strength reduction is used to replace the expensive operation by the cheaper once on the target machine.</a:t>
            </a:r>
          </a:p>
          <a:p>
            <a:r>
              <a:rPr lang="en-US" dirty="0"/>
              <a:t>Addition of a constant is cheaper than a multiplication. So we can replace multiplication with an addition within the loop.</a:t>
            </a:r>
          </a:p>
          <a:p>
            <a:r>
              <a:rPr lang="en-US" dirty="0"/>
              <a:t>Multiplication is cheaper than exponentiation. So we can replace exponentiation with multiplication within the loop.</a:t>
            </a:r>
          </a:p>
          <a:p>
            <a:endParaRPr lang="en-IN" dirty="0"/>
          </a:p>
        </p:txBody>
      </p:sp>
    </p:spTree>
    <p:extLst>
      <p:ext uri="{BB962C8B-B14F-4D97-AF65-F5344CB8AC3E}">
        <p14:creationId xmlns:p14="http://schemas.microsoft.com/office/powerpoint/2010/main" val="3384012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6D28D-8D4B-4FD4-8A52-49F2F461B1A9}"/>
              </a:ext>
            </a:extLst>
          </p:cNvPr>
          <p:cNvSpPr>
            <a:spLocks noGrp="1"/>
          </p:cNvSpPr>
          <p:nvPr>
            <p:ph idx="1"/>
          </p:nvPr>
        </p:nvSpPr>
        <p:spPr>
          <a:xfrm>
            <a:off x="1393794" y="1340528"/>
            <a:ext cx="6498455" cy="4836435"/>
          </a:xfrm>
        </p:spPr>
        <p:txBody>
          <a:bodyPr/>
          <a:lstStyle/>
          <a:p>
            <a:pPr marL="0" indent="0">
              <a:buNone/>
            </a:pPr>
            <a:r>
              <a:rPr lang="en-IN" dirty="0"/>
              <a:t>Example:</a:t>
            </a:r>
          </a:p>
          <a:p>
            <a:pPr marL="0" indent="0">
              <a:buNone/>
            </a:pPr>
            <a:r>
              <a:rPr lang="en-IN" b="1" dirty="0"/>
              <a:t>                while</a:t>
            </a:r>
            <a:r>
              <a:rPr lang="en-IN" dirty="0"/>
              <a:t> (</a:t>
            </a:r>
            <a:r>
              <a:rPr lang="en-IN" dirty="0" err="1"/>
              <a:t>i</a:t>
            </a:r>
            <a:r>
              <a:rPr lang="en-IN" dirty="0"/>
              <a:t>&lt;10)  </a:t>
            </a:r>
          </a:p>
          <a:p>
            <a:pPr marL="0" indent="0">
              <a:buNone/>
            </a:pPr>
            <a:r>
              <a:rPr lang="en-IN" dirty="0"/>
              <a:t>                {  </a:t>
            </a:r>
          </a:p>
          <a:p>
            <a:pPr marL="0" indent="0">
              <a:buNone/>
            </a:pPr>
            <a:r>
              <a:rPr lang="en-IN" dirty="0"/>
              <a:t>                 j= 3 * i+1;  </a:t>
            </a:r>
          </a:p>
          <a:p>
            <a:pPr marL="0" indent="0">
              <a:buNone/>
            </a:pPr>
            <a:r>
              <a:rPr lang="en-IN" dirty="0"/>
              <a:t>                a[j]=a[j]-2;  </a:t>
            </a:r>
          </a:p>
          <a:p>
            <a:pPr marL="0" indent="0">
              <a:buNone/>
            </a:pPr>
            <a:r>
              <a:rPr lang="en-IN" dirty="0"/>
              <a:t>                </a:t>
            </a:r>
            <a:r>
              <a:rPr lang="en-IN" dirty="0" err="1"/>
              <a:t>i</a:t>
            </a:r>
            <a:r>
              <a:rPr lang="en-IN" dirty="0"/>
              <a:t>=i+2;  </a:t>
            </a:r>
          </a:p>
          <a:p>
            <a:pPr marL="0" indent="0">
              <a:buNone/>
            </a:pPr>
            <a:r>
              <a:rPr lang="en-IN" dirty="0"/>
              <a:t>                }  </a:t>
            </a:r>
          </a:p>
          <a:p>
            <a:endParaRPr lang="en-IN" dirty="0"/>
          </a:p>
        </p:txBody>
      </p:sp>
    </p:spTree>
    <p:extLst>
      <p:ext uri="{BB962C8B-B14F-4D97-AF65-F5344CB8AC3E}">
        <p14:creationId xmlns:p14="http://schemas.microsoft.com/office/powerpoint/2010/main" val="2226399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E469F-29E5-492B-A7C9-FA3F9978FC62}"/>
              </a:ext>
            </a:extLst>
          </p:cNvPr>
          <p:cNvSpPr>
            <a:spLocks noGrp="1"/>
          </p:cNvSpPr>
          <p:nvPr>
            <p:ph idx="1"/>
          </p:nvPr>
        </p:nvSpPr>
        <p:spPr>
          <a:xfrm>
            <a:off x="1553592" y="1154097"/>
            <a:ext cx="8487052" cy="5022866"/>
          </a:xfrm>
        </p:spPr>
        <p:txBody>
          <a:bodyPr>
            <a:normAutofit fontScale="92500" lnSpcReduction="20000"/>
          </a:bodyPr>
          <a:lstStyle/>
          <a:p>
            <a:pPr marL="0" indent="0">
              <a:buNone/>
            </a:pPr>
            <a:r>
              <a:rPr lang="en-US" dirty="0"/>
              <a:t>After strength reduction the code will be:</a:t>
            </a:r>
          </a:p>
          <a:p>
            <a:pPr marL="0" indent="0">
              <a:buNone/>
            </a:pPr>
            <a:r>
              <a:rPr lang="en-US" dirty="0"/>
              <a:t>s= 3*i+1;  </a:t>
            </a:r>
          </a:p>
          <a:p>
            <a:pPr marL="0" indent="0">
              <a:buNone/>
            </a:pPr>
            <a:r>
              <a:rPr lang="en-US" dirty="0"/>
              <a:t>      </a:t>
            </a:r>
            <a:r>
              <a:rPr lang="en-US" b="1" dirty="0"/>
              <a:t>while</a:t>
            </a:r>
            <a:r>
              <a:rPr lang="en-US" dirty="0"/>
              <a:t> (</a:t>
            </a:r>
            <a:r>
              <a:rPr lang="en-US" dirty="0" err="1"/>
              <a:t>i</a:t>
            </a:r>
            <a:r>
              <a:rPr lang="en-US" dirty="0"/>
              <a:t>&lt;10)  </a:t>
            </a:r>
          </a:p>
          <a:p>
            <a:pPr marL="0" indent="0">
              <a:buNone/>
            </a:pPr>
            <a:r>
              <a:rPr lang="en-US" dirty="0"/>
              <a:t>       {  </a:t>
            </a:r>
          </a:p>
          <a:p>
            <a:pPr marL="0" indent="0">
              <a:buNone/>
            </a:pPr>
            <a:r>
              <a:rPr lang="en-US" dirty="0"/>
              <a:t>            j=s;  </a:t>
            </a:r>
          </a:p>
          <a:p>
            <a:pPr marL="0" indent="0">
              <a:buNone/>
            </a:pPr>
            <a:r>
              <a:rPr lang="en-US" dirty="0"/>
              <a:t>            a[j]= a[j]-2;  </a:t>
            </a:r>
          </a:p>
          <a:p>
            <a:pPr marL="0" indent="0">
              <a:buNone/>
            </a:pPr>
            <a:r>
              <a:rPr lang="en-US" dirty="0"/>
              <a:t>            </a:t>
            </a:r>
            <a:r>
              <a:rPr lang="en-US" dirty="0" err="1"/>
              <a:t>i</a:t>
            </a:r>
            <a:r>
              <a:rPr lang="en-US" dirty="0"/>
              <a:t>=i+2;  </a:t>
            </a:r>
          </a:p>
          <a:p>
            <a:pPr marL="0" indent="0">
              <a:buNone/>
            </a:pPr>
            <a:r>
              <a:rPr lang="en-US" dirty="0"/>
              <a:t>            s=s+6;  </a:t>
            </a:r>
          </a:p>
          <a:p>
            <a:pPr marL="0" indent="0">
              <a:buNone/>
            </a:pPr>
            <a:r>
              <a:rPr lang="en-US" dirty="0"/>
              <a:t>       }  </a:t>
            </a:r>
          </a:p>
          <a:p>
            <a:pPr marL="0" indent="0">
              <a:buNone/>
            </a:pPr>
            <a:r>
              <a:rPr lang="en-US" dirty="0"/>
              <a:t>In the above code, it is cheaper to compute s=s+6 than j=3 *</a:t>
            </a:r>
            <a:r>
              <a:rPr lang="en-US" dirty="0" err="1"/>
              <a:t>i</a:t>
            </a:r>
            <a:endParaRPr lang="en-US" dirty="0"/>
          </a:p>
          <a:p>
            <a:pPr marL="0" indent="0">
              <a:buNone/>
            </a:pPr>
            <a:br>
              <a:rPr lang="en-US" dirty="0"/>
            </a:br>
            <a:endParaRPr lang="en-IN" dirty="0"/>
          </a:p>
        </p:txBody>
      </p:sp>
    </p:spTree>
    <p:extLst>
      <p:ext uri="{BB962C8B-B14F-4D97-AF65-F5344CB8AC3E}">
        <p14:creationId xmlns:p14="http://schemas.microsoft.com/office/powerpoint/2010/main" val="146767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234-A803-4E2E-81E7-F7BD563E35E2}"/>
              </a:ext>
            </a:extLst>
          </p:cNvPr>
          <p:cNvSpPr>
            <a:spLocks noGrp="1"/>
          </p:cNvSpPr>
          <p:nvPr>
            <p:ph type="title"/>
          </p:nvPr>
        </p:nvSpPr>
        <p:spPr>
          <a:xfrm>
            <a:off x="838200" y="1010093"/>
            <a:ext cx="8911856" cy="680595"/>
          </a:xfrm>
        </p:spPr>
        <p:txBody>
          <a:bodyPr>
            <a:normAutofit fontScale="90000"/>
          </a:bodyPr>
          <a:lstStyle/>
          <a:p>
            <a:r>
              <a:rPr lang="en-US" dirty="0"/>
              <a:t>Generating Code for Assignment Statements:</a:t>
            </a:r>
            <a:br>
              <a:rPr lang="en-US" dirty="0"/>
            </a:br>
            <a:endParaRPr lang="en-IN" dirty="0"/>
          </a:p>
        </p:txBody>
      </p:sp>
      <p:sp>
        <p:nvSpPr>
          <p:cNvPr id="3" name="Content Placeholder 2">
            <a:extLst>
              <a:ext uri="{FF2B5EF4-FFF2-40B4-BE49-F238E27FC236}">
                <a16:creationId xmlns:a16="http://schemas.microsoft.com/office/drawing/2014/main" id="{22738147-D2A3-43AC-9A93-BE929C1B5C02}"/>
              </a:ext>
            </a:extLst>
          </p:cNvPr>
          <p:cNvSpPr>
            <a:spLocks noGrp="1"/>
          </p:cNvSpPr>
          <p:nvPr>
            <p:ph idx="1"/>
          </p:nvPr>
        </p:nvSpPr>
        <p:spPr>
          <a:xfrm>
            <a:off x="1723697" y="1825625"/>
            <a:ext cx="6569698" cy="3765878"/>
          </a:xfrm>
        </p:spPr>
        <p:txBody>
          <a:bodyPr/>
          <a:lstStyle/>
          <a:p>
            <a:pPr marL="0" indent="0" algn="just">
              <a:buNone/>
            </a:pPr>
            <a:r>
              <a:rPr lang="en-US" dirty="0"/>
              <a:t>The assignment statement d:= (a-b) + (a-c) + (a-c) can be translated into the following sequence of three address code : </a:t>
            </a:r>
          </a:p>
          <a:p>
            <a:pPr marL="0" indent="0">
              <a:buNone/>
            </a:pPr>
            <a:r>
              <a:rPr lang="pl-PL" dirty="0"/>
              <a:t>t:= a-b  </a:t>
            </a:r>
          </a:p>
          <a:p>
            <a:pPr marL="0" indent="0">
              <a:buNone/>
            </a:pPr>
            <a:r>
              <a:rPr lang="pl-PL" dirty="0"/>
              <a:t>u:= a-c  </a:t>
            </a:r>
          </a:p>
          <a:p>
            <a:pPr marL="0" indent="0">
              <a:buNone/>
            </a:pPr>
            <a:r>
              <a:rPr lang="pl-PL" dirty="0"/>
              <a:t>v:= t +u   </a:t>
            </a:r>
            <a:endParaRPr lang="en-IN" dirty="0"/>
          </a:p>
          <a:p>
            <a:pPr marL="0" indent="0">
              <a:buNone/>
            </a:pPr>
            <a:r>
              <a:rPr lang="pl-PL" dirty="0"/>
              <a:t>d:= v+u  </a:t>
            </a:r>
          </a:p>
          <a:p>
            <a:pPr marL="0" indent="0">
              <a:buNone/>
            </a:pPr>
            <a:endParaRPr lang="en-IN" dirty="0"/>
          </a:p>
        </p:txBody>
      </p:sp>
    </p:spTree>
    <p:extLst>
      <p:ext uri="{BB962C8B-B14F-4D97-AF65-F5344CB8AC3E}">
        <p14:creationId xmlns:p14="http://schemas.microsoft.com/office/powerpoint/2010/main" val="2866518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057E-04A0-4EE7-9AB7-8F6E103F981D}"/>
              </a:ext>
            </a:extLst>
          </p:cNvPr>
          <p:cNvSpPr>
            <a:spLocks noGrp="1"/>
          </p:cNvSpPr>
          <p:nvPr>
            <p:ph type="title"/>
          </p:nvPr>
        </p:nvSpPr>
        <p:spPr>
          <a:xfrm>
            <a:off x="1376038" y="365125"/>
            <a:ext cx="9977761" cy="1325563"/>
          </a:xfrm>
        </p:spPr>
        <p:txBody>
          <a:bodyPr>
            <a:normAutofit fontScale="90000"/>
          </a:bodyPr>
          <a:lstStyle/>
          <a:p>
            <a:br>
              <a:rPr lang="en-IN" dirty="0"/>
            </a:br>
            <a:r>
              <a:rPr lang="en-IN" dirty="0"/>
              <a:t>DAG representation for basic blocks</a:t>
            </a:r>
            <a:br>
              <a:rPr lang="en-IN" dirty="0"/>
            </a:br>
            <a:endParaRPr lang="en-IN" dirty="0"/>
          </a:p>
        </p:txBody>
      </p:sp>
      <p:sp>
        <p:nvSpPr>
          <p:cNvPr id="3" name="Content Placeholder 2">
            <a:extLst>
              <a:ext uri="{FF2B5EF4-FFF2-40B4-BE49-F238E27FC236}">
                <a16:creationId xmlns:a16="http://schemas.microsoft.com/office/drawing/2014/main" id="{8C72068E-238F-4A87-AF0F-D3CAC3A4B690}"/>
              </a:ext>
            </a:extLst>
          </p:cNvPr>
          <p:cNvSpPr>
            <a:spLocks noGrp="1"/>
          </p:cNvSpPr>
          <p:nvPr>
            <p:ph idx="1"/>
          </p:nvPr>
        </p:nvSpPr>
        <p:spPr>
          <a:xfrm>
            <a:off x="838200" y="1825625"/>
            <a:ext cx="8509986" cy="4351338"/>
          </a:xfrm>
        </p:spPr>
        <p:txBody>
          <a:bodyPr>
            <a:normAutofit fontScale="85000" lnSpcReduction="20000"/>
          </a:bodyPr>
          <a:lstStyle/>
          <a:p>
            <a:pPr algn="just"/>
            <a:r>
              <a:rPr lang="en-US" dirty="0"/>
              <a:t>A DAG for basic block is a directed acyclic graph with the following labels on nodes:</a:t>
            </a:r>
          </a:p>
          <a:p>
            <a:pPr algn="just"/>
            <a:r>
              <a:rPr lang="en-US" dirty="0"/>
              <a:t>The leaves of graph are labeled by unique identifier and that identifier can be variable names or constants.</a:t>
            </a:r>
          </a:p>
          <a:p>
            <a:pPr algn="just"/>
            <a:r>
              <a:rPr lang="en-US" dirty="0"/>
              <a:t>Interior nodes of the graph is labeled by an operator symbol.</a:t>
            </a:r>
          </a:p>
          <a:p>
            <a:pPr algn="just"/>
            <a:r>
              <a:rPr lang="en-US" dirty="0"/>
              <a:t>Nodes are also given a sequence of identifiers for labels to store the computed value.</a:t>
            </a:r>
          </a:p>
          <a:p>
            <a:pPr algn="just"/>
            <a:r>
              <a:rPr lang="en-US" dirty="0"/>
              <a:t>DAGs are a type of data structure. It is used to implement transformations on basic blocks.</a:t>
            </a:r>
          </a:p>
          <a:p>
            <a:pPr algn="just"/>
            <a:r>
              <a:rPr lang="en-US" dirty="0"/>
              <a:t>DAG provides a good way to determine the common sub-expression.</a:t>
            </a:r>
          </a:p>
          <a:p>
            <a:pPr algn="just"/>
            <a:r>
              <a:rPr lang="en-US" dirty="0"/>
              <a:t>It gives a picture representation of how the value computed by the statement is used in subsequent statements.</a:t>
            </a:r>
          </a:p>
          <a:p>
            <a:endParaRPr lang="en-IN" dirty="0"/>
          </a:p>
        </p:txBody>
      </p:sp>
    </p:spTree>
    <p:extLst>
      <p:ext uri="{BB962C8B-B14F-4D97-AF65-F5344CB8AC3E}">
        <p14:creationId xmlns:p14="http://schemas.microsoft.com/office/powerpoint/2010/main" val="336095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5BDD-E652-442C-B784-0C64DE4473AD}"/>
              </a:ext>
            </a:extLst>
          </p:cNvPr>
          <p:cNvSpPr>
            <a:spLocks noGrp="1"/>
          </p:cNvSpPr>
          <p:nvPr>
            <p:ph type="title"/>
          </p:nvPr>
        </p:nvSpPr>
        <p:spPr>
          <a:xfrm>
            <a:off x="838200" y="1145219"/>
            <a:ext cx="10515600" cy="545469"/>
          </a:xfrm>
        </p:spPr>
        <p:txBody>
          <a:bodyPr>
            <a:normAutofit fontScale="90000"/>
          </a:bodyPr>
          <a:lstStyle/>
          <a:p>
            <a:r>
              <a:rPr lang="en-US" dirty="0"/>
              <a:t>Algorithm for construction of DAG</a:t>
            </a:r>
            <a:br>
              <a:rPr lang="en-US" dirty="0"/>
            </a:br>
            <a:endParaRPr lang="en-IN" dirty="0"/>
          </a:p>
        </p:txBody>
      </p:sp>
      <p:sp>
        <p:nvSpPr>
          <p:cNvPr id="3" name="Content Placeholder 2">
            <a:extLst>
              <a:ext uri="{FF2B5EF4-FFF2-40B4-BE49-F238E27FC236}">
                <a16:creationId xmlns:a16="http://schemas.microsoft.com/office/drawing/2014/main" id="{B033E28D-2FD2-408F-8E50-8A8B9FA43D50}"/>
              </a:ext>
            </a:extLst>
          </p:cNvPr>
          <p:cNvSpPr>
            <a:spLocks noGrp="1"/>
          </p:cNvSpPr>
          <p:nvPr>
            <p:ph idx="1"/>
          </p:nvPr>
        </p:nvSpPr>
        <p:spPr>
          <a:xfrm>
            <a:off x="838200" y="1825625"/>
            <a:ext cx="8003959" cy="4351338"/>
          </a:xfrm>
        </p:spPr>
        <p:txBody>
          <a:bodyPr/>
          <a:lstStyle/>
          <a:p>
            <a:pPr marL="0" indent="0">
              <a:buNone/>
            </a:pPr>
            <a:r>
              <a:rPr lang="en-US" b="1" dirty="0" err="1"/>
              <a:t>Input:</a:t>
            </a:r>
            <a:r>
              <a:rPr lang="en-US" dirty="0" err="1"/>
              <a:t>It</a:t>
            </a:r>
            <a:r>
              <a:rPr lang="en-US" dirty="0"/>
              <a:t> contains a basic block</a:t>
            </a:r>
          </a:p>
          <a:p>
            <a:pPr marL="0" indent="0">
              <a:buNone/>
            </a:pPr>
            <a:r>
              <a:rPr lang="en-US" b="1" dirty="0"/>
              <a:t>Output:</a:t>
            </a:r>
            <a:r>
              <a:rPr lang="en-US" dirty="0"/>
              <a:t> It contains the following information:</a:t>
            </a:r>
          </a:p>
          <a:p>
            <a:pPr marL="0" indent="0">
              <a:buNone/>
            </a:pPr>
            <a:r>
              <a:rPr lang="en-US" dirty="0"/>
              <a:t>Each node contains a label. For leaves, the label is an identifier.</a:t>
            </a:r>
          </a:p>
          <a:p>
            <a:pPr marL="0" indent="0">
              <a:buNone/>
            </a:pPr>
            <a:r>
              <a:rPr lang="en-US" dirty="0"/>
              <a:t>Each node contains a list of attached identifiers to hold the computed values.</a:t>
            </a:r>
          </a:p>
          <a:p>
            <a:endParaRPr lang="en-IN" dirty="0"/>
          </a:p>
        </p:txBody>
      </p:sp>
    </p:spTree>
    <p:extLst>
      <p:ext uri="{BB962C8B-B14F-4D97-AF65-F5344CB8AC3E}">
        <p14:creationId xmlns:p14="http://schemas.microsoft.com/office/powerpoint/2010/main" val="1955192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206E2-2DD5-4787-94F7-86F97CEBB4FF}"/>
              </a:ext>
            </a:extLst>
          </p:cNvPr>
          <p:cNvSpPr>
            <a:spLocks noGrp="1"/>
          </p:cNvSpPr>
          <p:nvPr>
            <p:ph idx="1"/>
          </p:nvPr>
        </p:nvSpPr>
        <p:spPr>
          <a:xfrm>
            <a:off x="838200" y="896645"/>
            <a:ext cx="10515600" cy="5280318"/>
          </a:xfrm>
        </p:spPr>
        <p:txBody>
          <a:bodyPr/>
          <a:lstStyle/>
          <a:p>
            <a:pPr marL="0" indent="0">
              <a:buNone/>
            </a:pPr>
            <a:r>
              <a:rPr lang="en-US" dirty="0"/>
              <a:t>   Case (</a:t>
            </a:r>
            <a:r>
              <a:rPr lang="en-US" dirty="0" err="1"/>
              <a:t>i</a:t>
            </a:r>
            <a:r>
              <a:rPr lang="en-US" dirty="0"/>
              <a:t>)  x:= y OP z  </a:t>
            </a:r>
          </a:p>
          <a:p>
            <a:pPr marL="0" indent="0">
              <a:buNone/>
            </a:pPr>
            <a:r>
              <a:rPr lang="en-US" dirty="0"/>
              <a:t>   Case (ii) x:= OP y  </a:t>
            </a:r>
          </a:p>
          <a:p>
            <a:pPr marL="0" indent="0">
              <a:buNone/>
            </a:pPr>
            <a:r>
              <a:rPr lang="en-US" dirty="0"/>
              <a:t>   Case (iii) x:= y  </a:t>
            </a:r>
          </a:p>
          <a:p>
            <a:endParaRPr lang="en-IN" dirty="0"/>
          </a:p>
        </p:txBody>
      </p:sp>
    </p:spTree>
    <p:extLst>
      <p:ext uri="{BB962C8B-B14F-4D97-AF65-F5344CB8AC3E}">
        <p14:creationId xmlns:p14="http://schemas.microsoft.com/office/powerpoint/2010/main" val="215930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541D8-7790-4110-B774-22D7C032F338}"/>
              </a:ext>
            </a:extLst>
          </p:cNvPr>
          <p:cNvSpPr>
            <a:spLocks noGrp="1"/>
          </p:cNvSpPr>
          <p:nvPr>
            <p:ph idx="1"/>
          </p:nvPr>
        </p:nvSpPr>
        <p:spPr>
          <a:xfrm>
            <a:off x="838200" y="932155"/>
            <a:ext cx="9495408" cy="5244808"/>
          </a:xfrm>
        </p:spPr>
        <p:txBody>
          <a:bodyPr>
            <a:normAutofit fontScale="92500" lnSpcReduction="10000"/>
          </a:bodyPr>
          <a:lstStyle/>
          <a:p>
            <a:pPr marL="0" indent="0">
              <a:buNone/>
            </a:pPr>
            <a:r>
              <a:rPr lang="en-US" dirty="0"/>
              <a:t>Method:</a:t>
            </a:r>
          </a:p>
          <a:p>
            <a:pPr marL="0" indent="0">
              <a:buNone/>
            </a:pPr>
            <a:r>
              <a:rPr lang="en-US" b="1" dirty="0"/>
              <a:t>Step 1:</a:t>
            </a:r>
            <a:endParaRPr lang="en-US" dirty="0"/>
          </a:p>
          <a:p>
            <a:pPr marL="0" indent="0">
              <a:buNone/>
            </a:pPr>
            <a:r>
              <a:rPr lang="en-US" dirty="0"/>
              <a:t>If y operand is undefined then create node(y).</a:t>
            </a:r>
          </a:p>
          <a:p>
            <a:pPr marL="0" indent="0">
              <a:buNone/>
            </a:pPr>
            <a:r>
              <a:rPr lang="en-US" dirty="0"/>
              <a:t>If z operand is undefined then for case(</a:t>
            </a:r>
            <a:r>
              <a:rPr lang="en-US" dirty="0" err="1"/>
              <a:t>i</a:t>
            </a:r>
            <a:r>
              <a:rPr lang="en-US" dirty="0"/>
              <a:t>) create node(z).</a:t>
            </a:r>
          </a:p>
          <a:p>
            <a:pPr marL="0" indent="0">
              <a:buNone/>
            </a:pPr>
            <a:r>
              <a:rPr lang="en-US" b="1" dirty="0"/>
              <a:t>Step 2:</a:t>
            </a:r>
            <a:endParaRPr lang="en-US" dirty="0"/>
          </a:p>
          <a:p>
            <a:pPr marL="0" indent="0">
              <a:buNone/>
            </a:pPr>
            <a:r>
              <a:rPr lang="en-US" dirty="0"/>
              <a:t>For case(</a:t>
            </a:r>
            <a:r>
              <a:rPr lang="en-US" dirty="0" err="1"/>
              <a:t>i</a:t>
            </a:r>
            <a:r>
              <a:rPr lang="en-US" dirty="0"/>
              <a:t>), create node(OP) whose right child is node(z) and left child is node(y).</a:t>
            </a:r>
          </a:p>
          <a:p>
            <a:pPr marL="0" indent="0">
              <a:buNone/>
            </a:pPr>
            <a:r>
              <a:rPr lang="en-US" dirty="0"/>
              <a:t>For case(ii), check whether there is node(OP) with one child node(y).</a:t>
            </a:r>
          </a:p>
          <a:p>
            <a:pPr marL="0" indent="0">
              <a:buNone/>
            </a:pPr>
            <a:r>
              <a:rPr lang="en-US" dirty="0"/>
              <a:t>For case(iii), node n will be node(y).</a:t>
            </a:r>
          </a:p>
          <a:p>
            <a:pPr marL="0" indent="0">
              <a:buNone/>
            </a:pPr>
            <a:r>
              <a:rPr lang="en-US" b="1" dirty="0"/>
              <a:t>Output:</a:t>
            </a:r>
            <a:endParaRPr lang="en-US" dirty="0"/>
          </a:p>
          <a:p>
            <a:pPr marL="0" indent="0">
              <a:buNone/>
            </a:pPr>
            <a:r>
              <a:rPr lang="en-US" dirty="0"/>
              <a:t>For node(x) delete x from the list of identifiers. Append x to attached identifiers list for the node n found in step 2. Finally set node(x) to n.</a:t>
            </a:r>
          </a:p>
          <a:p>
            <a:endParaRPr lang="en-IN" dirty="0"/>
          </a:p>
        </p:txBody>
      </p:sp>
    </p:spTree>
    <p:extLst>
      <p:ext uri="{BB962C8B-B14F-4D97-AF65-F5344CB8AC3E}">
        <p14:creationId xmlns:p14="http://schemas.microsoft.com/office/powerpoint/2010/main" val="23173240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F378D-2AD7-4FA1-B0B2-C9FA799CD725}"/>
              </a:ext>
            </a:extLst>
          </p:cNvPr>
          <p:cNvSpPr>
            <a:spLocks noGrp="1"/>
          </p:cNvSpPr>
          <p:nvPr>
            <p:ph idx="1"/>
          </p:nvPr>
        </p:nvSpPr>
        <p:spPr>
          <a:xfrm>
            <a:off x="1713390" y="896645"/>
            <a:ext cx="6773662" cy="5280318"/>
          </a:xfrm>
        </p:spPr>
        <p:txBody>
          <a:bodyPr>
            <a:normAutofit fontScale="92500" lnSpcReduction="20000"/>
          </a:bodyPr>
          <a:lstStyle/>
          <a:p>
            <a:pPr marL="0" indent="0">
              <a:buNone/>
            </a:pPr>
            <a:r>
              <a:rPr lang="en-US" dirty="0"/>
              <a:t>Example:</a:t>
            </a:r>
          </a:p>
          <a:p>
            <a:pPr marL="0" indent="0">
              <a:buNone/>
            </a:pPr>
            <a:r>
              <a:rPr lang="en-US" dirty="0"/>
              <a:t>Consider the following three address statement:</a:t>
            </a:r>
          </a:p>
          <a:p>
            <a:pPr marL="0" indent="0">
              <a:buNone/>
            </a:pPr>
            <a:r>
              <a:rPr lang="en-US" dirty="0"/>
              <a:t>S1:= 4 * </a:t>
            </a:r>
            <a:r>
              <a:rPr lang="en-US" dirty="0" err="1"/>
              <a:t>i</a:t>
            </a:r>
            <a:r>
              <a:rPr lang="en-US" dirty="0"/>
              <a:t>  </a:t>
            </a:r>
          </a:p>
          <a:p>
            <a:pPr marL="0" indent="0">
              <a:buNone/>
            </a:pPr>
            <a:r>
              <a:rPr lang="en-US" dirty="0"/>
              <a:t>S2:= a[S1]  </a:t>
            </a:r>
          </a:p>
          <a:p>
            <a:pPr marL="0" indent="0">
              <a:buNone/>
            </a:pPr>
            <a:r>
              <a:rPr lang="en-US" dirty="0"/>
              <a:t>S3:= 4 * </a:t>
            </a:r>
            <a:r>
              <a:rPr lang="en-US" dirty="0" err="1"/>
              <a:t>i</a:t>
            </a:r>
            <a:r>
              <a:rPr lang="en-US" dirty="0"/>
              <a:t>  </a:t>
            </a:r>
          </a:p>
          <a:p>
            <a:pPr marL="0" indent="0">
              <a:buNone/>
            </a:pPr>
            <a:r>
              <a:rPr lang="en-US" dirty="0"/>
              <a:t>S4:= b[S3]    </a:t>
            </a:r>
          </a:p>
          <a:p>
            <a:pPr marL="0" indent="0">
              <a:buNone/>
            </a:pPr>
            <a:r>
              <a:rPr lang="en-US" dirty="0"/>
              <a:t>S5:= s2 * S4  </a:t>
            </a:r>
          </a:p>
          <a:p>
            <a:pPr marL="0" indent="0">
              <a:buNone/>
            </a:pPr>
            <a:r>
              <a:rPr lang="en-US" dirty="0"/>
              <a:t>S6:= prod + S5  </a:t>
            </a:r>
          </a:p>
          <a:p>
            <a:pPr marL="0" indent="0">
              <a:buNone/>
            </a:pPr>
            <a:r>
              <a:rPr lang="en-US" dirty="0"/>
              <a:t>Prod:= s6  </a:t>
            </a:r>
          </a:p>
          <a:p>
            <a:pPr marL="0" indent="0">
              <a:buNone/>
            </a:pPr>
            <a:r>
              <a:rPr lang="en-US" dirty="0"/>
              <a:t>S7:= i+1  </a:t>
            </a:r>
          </a:p>
          <a:p>
            <a:pPr marL="0" indent="0">
              <a:buNone/>
            </a:pPr>
            <a:r>
              <a:rPr lang="en-US" dirty="0" err="1"/>
              <a:t>i</a:t>
            </a:r>
            <a:r>
              <a:rPr lang="en-US" dirty="0"/>
              <a:t> := S7  </a:t>
            </a:r>
          </a:p>
          <a:p>
            <a:pPr marL="0" indent="0">
              <a:buNone/>
            </a:pPr>
            <a:r>
              <a:rPr lang="en-US" b="1" dirty="0"/>
              <a:t>if</a:t>
            </a:r>
            <a:r>
              <a:rPr lang="en-US" dirty="0"/>
              <a:t> </a:t>
            </a:r>
            <a:r>
              <a:rPr lang="en-US" dirty="0" err="1"/>
              <a:t>i</a:t>
            </a:r>
            <a:r>
              <a:rPr lang="en-US" dirty="0"/>
              <a:t>&lt;= 20 </a:t>
            </a:r>
            <a:r>
              <a:rPr lang="en-US" b="1" dirty="0" err="1"/>
              <a:t>goto</a:t>
            </a:r>
            <a:r>
              <a:rPr lang="en-US" dirty="0"/>
              <a:t> (1)   </a:t>
            </a:r>
          </a:p>
          <a:p>
            <a:endParaRPr lang="en-IN" dirty="0"/>
          </a:p>
        </p:txBody>
      </p:sp>
    </p:spTree>
    <p:extLst>
      <p:ext uri="{BB962C8B-B14F-4D97-AF65-F5344CB8AC3E}">
        <p14:creationId xmlns:p14="http://schemas.microsoft.com/office/powerpoint/2010/main" val="122633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B17F-BC34-4CEB-86A0-2E134A1C08A5}"/>
              </a:ext>
            </a:extLst>
          </p:cNvPr>
          <p:cNvSpPr>
            <a:spLocks noGrp="1"/>
          </p:cNvSpPr>
          <p:nvPr>
            <p:ph type="title"/>
          </p:nvPr>
        </p:nvSpPr>
        <p:spPr/>
        <p:txBody>
          <a:bodyPr/>
          <a:lstStyle/>
          <a:p>
            <a:r>
              <a:rPr lang="en-IN" dirty="0"/>
              <a:t>Stages in DAG Construction:</a:t>
            </a:r>
            <a:br>
              <a:rPr lang="en-IN" dirty="0"/>
            </a:br>
            <a:endParaRPr lang="en-IN" dirty="0"/>
          </a:p>
        </p:txBody>
      </p:sp>
      <p:pic>
        <p:nvPicPr>
          <p:cNvPr id="2050" name="Picture 2" descr="DAG representation for basic blocks">
            <a:extLst>
              <a:ext uri="{FF2B5EF4-FFF2-40B4-BE49-F238E27FC236}">
                <a16:creationId xmlns:a16="http://schemas.microsoft.com/office/drawing/2014/main" id="{7ADA50D7-57A7-4005-8E17-59C88C3D7B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87262"/>
            <a:ext cx="3449715" cy="48649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G representation for basic blocks 1">
            <a:extLst>
              <a:ext uri="{FF2B5EF4-FFF2-40B4-BE49-F238E27FC236}">
                <a16:creationId xmlns:a16="http://schemas.microsoft.com/office/drawing/2014/main" id="{3D1E2CF1-6CF6-45CE-9FD9-B46A2A7FC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17" y="1287261"/>
            <a:ext cx="4074851" cy="441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1876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G representation for basic blocks 2">
            <a:extLst>
              <a:ext uri="{FF2B5EF4-FFF2-40B4-BE49-F238E27FC236}">
                <a16:creationId xmlns:a16="http://schemas.microsoft.com/office/drawing/2014/main" id="{7F6D3EB2-8D18-434C-B519-F095897743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927" y="1091953"/>
            <a:ext cx="4421080" cy="48191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G representation for basic blocks 3">
            <a:extLst>
              <a:ext uri="{FF2B5EF4-FFF2-40B4-BE49-F238E27FC236}">
                <a16:creationId xmlns:a16="http://schemas.microsoft.com/office/drawing/2014/main" id="{B1379EF4-0454-4516-AAB0-C313000C7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007" y="1091952"/>
            <a:ext cx="4536488" cy="525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854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G representation for basic blocks 4">
            <a:extLst>
              <a:ext uri="{FF2B5EF4-FFF2-40B4-BE49-F238E27FC236}">
                <a16:creationId xmlns:a16="http://schemas.microsoft.com/office/drawing/2014/main" id="{907E2F40-CD3D-4663-B34A-2E4F97832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693" y="985421"/>
            <a:ext cx="7199790" cy="519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2283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G representation for basic blocks 5">
            <a:extLst>
              <a:ext uri="{FF2B5EF4-FFF2-40B4-BE49-F238E27FC236}">
                <a16:creationId xmlns:a16="http://schemas.microsoft.com/office/drawing/2014/main" id="{747DB424-610F-41AC-AE74-9D4A005451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219" y="1020931"/>
            <a:ext cx="7705818" cy="51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461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G representation for basic blocks 6">
            <a:extLst>
              <a:ext uri="{FF2B5EF4-FFF2-40B4-BE49-F238E27FC236}">
                <a16:creationId xmlns:a16="http://schemas.microsoft.com/office/drawing/2014/main" id="{AC1C2E0D-3E94-4B19-99B7-1A9DD78CEA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803" y="550416"/>
            <a:ext cx="7714695" cy="612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9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9284-5888-4708-9B8C-A6574E6F2E74}"/>
              </a:ext>
            </a:extLst>
          </p:cNvPr>
          <p:cNvSpPr>
            <a:spLocks noGrp="1"/>
          </p:cNvSpPr>
          <p:nvPr>
            <p:ph type="title"/>
          </p:nvPr>
        </p:nvSpPr>
        <p:spPr>
          <a:xfrm>
            <a:off x="838200" y="365125"/>
            <a:ext cx="8975651" cy="1325563"/>
          </a:xfrm>
        </p:spPr>
        <p:txBody>
          <a:bodyPr>
            <a:normAutofit/>
          </a:bodyPr>
          <a:lstStyle/>
          <a:p>
            <a:r>
              <a:rPr lang="en-US" sz="3600" dirty="0"/>
              <a:t>Code sequence for the example is as follows:</a:t>
            </a:r>
            <a:endParaRPr lang="en-IN" sz="3600" dirty="0"/>
          </a:p>
        </p:txBody>
      </p:sp>
      <p:graphicFrame>
        <p:nvGraphicFramePr>
          <p:cNvPr id="4" name="Content Placeholder 3">
            <a:extLst>
              <a:ext uri="{FF2B5EF4-FFF2-40B4-BE49-F238E27FC236}">
                <a16:creationId xmlns:a16="http://schemas.microsoft.com/office/drawing/2014/main" id="{F3A6E335-65E4-4E4E-A123-D16F6C1AD146}"/>
              </a:ext>
            </a:extLst>
          </p:cNvPr>
          <p:cNvGraphicFramePr>
            <a:graphicFrameLocks noGrp="1"/>
          </p:cNvGraphicFramePr>
          <p:nvPr>
            <p:ph idx="1"/>
            <p:extLst>
              <p:ext uri="{D42A27DB-BD31-4B8C-83A1-F6EECF244321}">
                <p14:modId xmlns:p14="http://schemas.microsoft.com/office/powerpoint/2010/main" val="1051090397"/>
              </p:ext>
            </p:extLst>
          </p:nvPr>
        </p:nvGraphicFramePr>
        <p:xfrm>
          <a:off x="1177159" y="1555531"/>
          <a:ext cx="7562804" cy="4618354"/>
        </p:xfrm>
        <a:graphic>
          <a:graphicData uri="http://schemas.openxmlformats.org/drawingml/2006/table">
            <a:tbl>
              <a:tblPr/>
              <a:tblGrid>
                <a:gridCol w="1890701">
                  <a:extLst>
                    <a:ext uri="{9D8B030D-6E8A-4147-A177-3AD203B41FA5}">
                      <a16:colId xmlns:a16="http://schemas.microsoft.com/office/drawing/2014/main" val="1200958560"/>
                    </a:ext>
                  </a:extLst>
                </a:gridCol>
                <a:gridCol w="1890701">
                  <a:extLst>
                    <a:ext uri="{9D8B030D-6E8A-4147-A177-3AD203B41FA5}">
                      <a16:colId xmlns:a16="http://schemas.microsoft.com/office/drawing/2014/main" val="2807361664"/>
                    </a:ext>
                  </a:extLst>
                </a:gridCol>
                <a:gridCol w="1890701">
                  <a:extLst>
                    <a:ext uri="{9D8B030D-6E8A-4147-A177-3AD203B41FA5}">
                      <a16:colId xmlns:a16="http://schemas.microsoft.com/office/drawing/2014/main" val="847744057"/>
                    </a:ext>
                  </a:extLst>
                </a:gridCol>
                <a:gridCol w="1890701">
                  <a:extLst>
                    <a:ext uri="{9D8B030D-6E8A-4147-A177-3AD203B41FA5}">
                      <a16:colId xmlns:a16="http://schemas.microsoft.com/office/drawing/2014/main" val="74102774"/>
                    </a:ext>
                  </a:extLst>
                </a:gridCol>
              </a:tblGrid>
              <a:tr h="966942">
                <a:tc>
                  <a:txBody>
                    <a:bodyPr/>
                    <a:lstStyle/>
                    <a:p>
                      <a:pPr algn="l" fontAlgn="t"/>
                      <a:r>
                        <a:rPr lang="en-IN">
                          <a:solidFill>
                            <a:srgbClr val="000000"/>
                          </a:solidFill>
                          <a:effectLst/>
                          <a:latin typeface="times new roman" panose="02020603050405020304" pitchFamily="18" charset="0"/>
                        </a:rPr>
                        <a:t>Statement</a:t>
                      </a:r>
                    </a:p>
                  </a:txBody>
                  <a:tcPr marT="91440" marB="91440">
                    <a:lnL w="7620" cap="flat" cmpd="sng" algn="ctr">
                      <a:solidFill>
                        <a:srgbClr val="C8FE36"/>
                      </a:solidFill>
                      <a:prstDash val="solid"/>
                      <a:round/>
                      <a:headEnd type="none" w="med" len="med"/>
                      <a:tailEnd type="none" w="med" len="med"/>
                    </a:lnL>
                    <a:lnR w="7620" cap="flat" cmpd="sng" algn="ctr">
                      <a:solidFill>
                        <a:srgbClr val="C8FE36"/>
                      </a:solidFill>
                      <a:prstDash val="solid"/>
                      <a:round/>
                      <a:headEnd type="none" w="med" len="med"/>
                      <a:tailEnd type="none" w="med" len="med"/>
                    </a:lnR>
                    <a:lnT w="7620" cap="flat" cmpd="sng" algn="ctr">
                      <a:solidFill>
                        <a:srgbClr val="C8FE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Code Generated</a:t>
                      </a:r>
                    </a:p>
                  </a:txBody>
                  <a:tcPr marT="91440" marB="91440">
                    <a:lnL w="7620" cap="flat" cmpd="sng" algn="ctr">
                      <a:solidFill>
                        <a:srgbClr val="C8FE36"/>
                      </a:solidFill>
                      <a:prstDash val="solid"/>
                      <a:round/>
                      <a:headEnd type="none" w="med" len="med"/>
                      <a:tailEnd type="none" w="med" len="med"/>
                    </a:lnL>
                    <a:lnR w="7620" cap="flat" cmpd="sng" algn="ctr">
                      <a:solidFill>
                        <a:srgbClr val="C8FE36"/>
                      </a:solidFill>
                      <a:prstDash val="solid"/>
                      <a:round/>
                      <a:headEnd type="none" w="med" len="med"/>
                      <a:tailEnd type="none" w="med" len="med"/>
                    </a:lnR>
                    <a:lnT w="7620" cap="flat" cmpd="sng" algn="ctr">
                      <a:solidFill>
                        <a:srgbClr val="C8FE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Register descriptor</a:t>
                      </a:r>
                      <a:br>
                        <a:rPr lang="en-IN">
                          <a:solidFill>
                            <a:srgbClr val="000000"/>
                          </a:solidFill>
                          <a:effectLst/>
                          <a:latin typeface="times new roman" panose="02020603050405020304" pitchFamily="18" charset="0"/>
                        </a:rPr>
                      </a:br>
                      <a:r>
                        <a:rPr lang="en-IN">
                          <a:solidFill>
                            <a:srgbClr val="000000"/>
                          </a:solidFill>
                          <a:effectLst/>
                          <a:latin typeface="times new roman" panose="02020603050405020304" pitchFamily="18" charset="0"/>
                        </a:rPr>
                        <a:t>Register empty</a:t>
                      </a:r>
                    </a:p>
                  </a:txBody>
                  <a:tcPr marT="91440" marB="91440">
                    <a:lnL w="7620" cap="flat" cmpd="sng" algn="ctr">
                      <a:solidFill>
                        <a:srgbClr val="C8FE36"/>
                      </a:solidFill>
                      <a:prstDash val="solid"/>
                      <a:round/>
                      <a:headEnd type="none" w="med" len="med"/>
                      <a:tailEnd type="none" w="med" len="med"/>
                    </a:lnL>
                    <a:lnR w="7620" cap="flat" cmpd="sng" algn="ctr">
                      <a:solidFill>
                        <a:srgbClr val="C8FE36"/>
                      </a:solidFill>
                      <a:prstDash val="solid"/>
                      <a:round/>
                      <a:headEnd type="none" w="med" len="med"/>
                      <a:tailEnd type="none" w="med" len="med"/>
                    </a:lnR>
                    <a:lnT w="7620" cap="flat" cmpd="sng" algn="ctr">
                      <a:solidFill>
                        <a:srgbClr val="C8FE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Address descriptor</a:t>
                      </a:r>
                    </a:p>
                  </a:txBody>
                  <a:tcPr marT="91440" marB="91440">
                    <a:lnL w="7620" cap="flat" cmpd="sng" algn="ctr">
                      <a:solidFill>
                        <a:srgbClr val="C8FE36"/>
                      </a:solidFill>
                      <a:prstDash val="solid"/>
                      <a:round/>
                      <a:headEnd type="none" w="med" len="med"/>
                      <a:tailEnd type="none" w="med" len="med"/>
                    </a:lnL>
                    <a:lnR w="7620" cap="flat" cmpd="sng" algn="ctr">
                      <a:solidFill>
                        <a:srgbClr val="C8FE36"/>
                      </a:solidFill>
                      <a:prstDash val="solid"/>
                      <a:round/>
                      <a:headEnd type="none" w="med" len="med"/>
                      <a:tailEnd type="none" w="med" len="med"/>
                    </a:lnR>
                    <a:lnT w="7620" cap="flat" cmpd="sng" algn="ctr">
                      <a:solidFill>
                        <a:srgbClr val="C8FE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86556639"/>
                  </a:ext>
                </a:extLst>
              </a:tr>
              <a:tr h="819333">
                <a:tc>
                  <a:txBody>
                    <a:bodyPr/>
                    <a:lstStyle/>
                    <a:p>
                      <a:pPr algn="l" fontAlgn="t"/>
                      <a:r>
                        <a:rPr lang="en-IN">
                          <a:solidFill>
                            <a:srgbClr val="000000"/>
                          </a:solidFill>
                          <a:effectLst/>
                          <a:latin typeface="verdana" panose="020B0604030504040204" pitchFamily="34" charset="0"/>
                        </a:rPr>
                        <a:t>t:= a - 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pt-BR">
                          <a:solidFill>
                            <a:srgbClr val="000000"/>
                          </a:solidFill>
                          <a:effectLst/>
                          <a:latin typeface="verdana" panose="020B0604030504040204" pitchFamily="34" charset="0"/>
                        </a:rPr>
                        <a:t>MOV a, R0</a:t>
                      </a:r>
                      <a:br>
                        <a:rPr lang="pt-BR">
                          <a:solidFill>
                            <a:srgbClr val="000000"/>
                          </a:solidFill>
                          <a:effectLst/>
                          <a:latin typeface="verdana" panose="020B0604030504040204" pitchFamily="34" charset="0"/>
                        </a:rPr>
                      </a:br>
                      <a:r>
                        <a:rPr lang="pt-BR">
                          <a:solidFill>
                            <a:srgbClr val="000000"/>
                          </a:solidFill>
                          <a:effectLst/>
                          <a:latin typeface="verdana" panose="020B0604030504040204" pitchFamily="34" charset="0"/>
                        </a:rPr>
                        <a:t>SUB b, R0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R0 contains 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t in R0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8163318"/>
                  </a:ext>
                </a:extLst>
              </a:tr>
              <a:tr h="819333">
                <a:tc>
                  <a:txBody>
                    <a:bodyPr/>
                    <a:lstStyle/>
                    <a:p>
                      <a:pPr algn="l" fontAlgn="t"/>
                      <a:r>
                        <a:rPr lang="en-IN">
                          <a:solidFill>
                            <a:srgbClr val="000000"/>
                          </a:solidFill>
                          <a:effectLst/>
                          <a:latin typeface="verdana" panose="020B0604030504040204" pitchFamily="34" charset="0"/>
                        </a:rPr>
                        <a:t>u:= a -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pt-BR">
                          <a:solidFill>
                            <a:srgbClr val="000000"/>
                          </a:solidFill>
                          <a:effectLst/>
                          <a:latin typeface="verdana" panose="020B0604030504040204" pitchFamily="34" charset="0"/>
                        </a:rPr>
                        <a:t>MOV a, R1</a:t>
                      </a:r>
                      <a:br>
                        <a:rPr lang="pt-BR">
                          <a:solidFill>
                            <a:srgbClr val="000000"/>
                          </a:solidFill>
                          <a:effectLst/>
                          <a:latin typeface="verdana" panose="020B0604030504040204" pitchFamily="34" charset="0"/>
                        </a:rPr>
                      </a:br>
                      <a:r>
                        <a:rPr lang="pt-BR">
                          <a:solidFill>
                            <a:srgbClr val="000000"/>
                          </a:solidFill>
                          <a:effectLst/>
                          <a:latin typeface="verdana" panose="020B0604030504040204" pitchFamily="34" charset="0"/>
                        </a:rPr>
                        <a:t>SUB c, R1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fr-FR" dirty="0">
                          <a:solidFill>
                            <a:srgbClr val="000000"/>
                          </a:solidFill>
                          <a:effectLst/>
                          <a:latin typeface="verdana" panose="020B0604030504040204" pitchFamily="34" charset="0"/>
                        </a:rPr>
                        <a:t>R0 contains t</a:t>
                      </a:r>
                      <a:br>
                        <a:rPr lang="fr-FR" dirty="0">
                          <a:solidFill>
                            <a:srgbClr val="000000"/>
                          </a:solidFill>
                          <a:effectLst/>
                          <a:latin typeface="verdana" panose="020B0604030504040204" pitchFamily="34" charset="0"/>
                        </a:rPr>
                      </a:br>
                      <a:r>
                        <a:rPr lang="fr-FR" dirty="0">
                          <a:solidFill>
                            <a:srgbClr val="000000"/>
                          </a:solidFill>
                          <a:effectLst/>
                          <a:latin typeface="verdana" panose="020B0604030504040204" pitchFamily="34" charset="0"/>
                        </a:rPr>
                        <a:t>R1 contains u</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de-DE" dirty="0">
                          <a:solidFill>
                            <a:srgbClr val="000000"/>
                          </a:solidFill>
                          <a:effectLst/>
                          <a:latin typeface="verdana" panose="020B0604030504040204" pitchFamily="34" charset="0"/>
                        </a:rPr>
                        <a:t>t in R0</a:t>
                      </a:r>
                      <a:br>
                        <a:rPr lang="de-DE" dirty="0">
                          <a:solidFill>
                            <a:srgbClr val="000000"/>
                          </a:solidFill>
                          <a:effectLst/>
                          <a:latin typeface="verdana" panose="020B0604030504040204" pitchFamily="34" charset="0"/>
                        </a:rPr>
                      </a:br>
                      <a:r>
                        <a:rPr lang="de-DE" dirty="0">
                          <a:solidFill>
                            <a:srgbClr val="000000"/>
                          </a:solidFill>
                          <a:effectLst/>
                          <a:latin typeface="verdana" panose="020B0604030504040204" pitchFamily="34" charset="0"/>
                        </a:rPr>
                        <a:t>u in R1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3954406"/>
                  </a:ext>
                </a:extLst>
              </a:tr>
              <a:tr h="819333">
                <a:tc>
                  <a:txBody>
                    <a:bodyPr/>
                    <a:lstStyle/>
                    <a:p>
                      <a:pPr algn="l" fontAlgn="t"/>
                      <a:r>
                        <a:rPr lang="en-IN">
                          <a:solidFill>
                            <a:srgbClr val="000000"/>
                          </a:solidFill>
                          <a:effectLst/>
                          <a:latin typeface="verdana" panose="020B0604030504040204" pitchFamily="34" charset="0"/>
                        </a:rPr>
                        <a:t>v:= t + u</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ADD R1, R0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b="0" i="0" kern="1200" dirty="0">
                          <a:solidFill>
                            <a:schemeClr val="tx1"/>
                          </a:solidFill>
                          <a:effectLst/>
                          <a:latin typeface="Verdana" panose="020B0604030504040204" pitchFamily="34" charset="0"/>
                          <a:ea typeface="Verdana" panose="020B0604030504040204" pitchFamily="34" charset="0"/>
                          <a:cs typeface="+mn-cs"/>
                        </a:rPr>
                        <a:t>R0 contains v</a:t>
                      </a:r>
                      <a:br>
                        <a:rPr lang="en-IN" sz="1800" dirty="0">
                          <a:latin typeface="Verdana" panose="020B0604030504040204" pitchFamily="34" charset="0"/>
                          <a:ea typeface="Verdana" panose="020B0604030504040204" pitchFamily="34" charset="0"/>
                        </a:rPr>
                      </a:br>
                      <a:r>
                        <a:rPr lang="en-IN" sz="1800" b="0" i="0" kern="1200" dirty="0">
                          <a:solidFill>
                            <a:schemeClr val="tx1"/>
                          </a:solidFill>
                          <a:effectLst/>
                          <a:latin typeface="Verdana" panose="020B0604030504040204" pitchFamily="34" charset="0"/>
                          <a:ea typeface="Verdana" panose="020B0604030504040204" pitchFamily="34" charset="0"/>
                          <a:cs typeface="+mn-cs"/>
                        </a:rPr>
                        <a:t>R1 contains u</a:t>
                      </a:r>
                      <a:endParaRPr lang="en-IN" sz="1800" dirty="0">
                        <a:solidFill>
                          <a:srgbClr val="000000"/>
                        </a:solidFill>
                        <a:effectLst/>
                        <a:latin typeface="Verdana" panose="020B0604030504040204" pitchFamily="34" charset="0"/>
                        <a:ea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nl-NL" dirty="0">
                          <a:solidFill>
                            <a:srgbClr val="000000"/>
                          </a:solidFill>
                          <a:effectLst/>
                          <a:latin typeface="verdana" panose="020B0604030504040204" pitchFamily="34" charset="0"/>
                        </a:rPr>
                        <a:t>v in R1</a:t>
                      </a:r>
                      <a:br>
                        <a:rPr lang="nl-NL" dirty="0">
                          <a:solidFill>
                            <a:srgbClr val="000000"/>
                          </a:solidFill>
                          <a:effectLst/>
                          <a:latin typeface="verdana" panose="020B0604030504040204" pitchFamily="34" charset="0"/>
                        </a:rPr>
                      </a:br>
                      <a:r>
                        <a:rPr lang="nl-NL" dirty="0">
                          <a:solidFill>
                            <a:srgbClr val="000000"/>
                          </a:solidFill>
                          <a:effectLst/>
                          <a:latin typeface="verdana" panose="020B0604030504040204" pitchFamily="34" charset="0"/>
                        </a:rPr>
                        <a:t>u in R1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9938308"/>
                  </a:ext>
                </a:extLst>
              </a:tr>
              <a:tr h="1154515">
                <a:tc>
                  <a:txBody>
                    <a:bodyPr/>
                    <a:lstStyle/>
                    <a:p>
                      <a:pPr algn="l" fontAlgn="t"/>
                      <a:r>
                        <a:rPr lang="en-IN">
                          <a:solidFill>
                            <a:srgbClr val="000000"/>
                          </a:solidFill>
                          <a:effectLst/>
                          <a:latin typeface="verdana" panose="020B0604030504040204" pitchFamily="34" charset="0"/>
                        </a:rPr>
                        <a:t>d:= v + u</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pt-BR">
                          <a:solidFill>
                            <a:srgbClr val="000000"/>
                          </a:solidFill>
                          <a:effectLst/>
                          <a:latin typeface="verdana" panose="020B0604030504040204" pitchFamily="34" charset="0"/>
                        </a:rPr>
                        <a:t>ADD R1, R0</a:t>
                      </a:r>
                      <a:br>
                        <a:rPr lang="pt-BR">
                          <a:solidFill>
                            <a:srgbClr val="000000"/>
                          </a:solidFill>
                          <a:effectLst/>
                          <a:latin typeface="verdana" panose="020B0604030504040204" pitchFamily="34" charset="0"/>
                        </a:rPr>
                      </a:br>
                      <a:r>
                        <a:rPr lang="pt-BR">
                          <a:solidFill>
                            <a:srgbClr val="000000"/>
                          </a:solidFill>
                          <a:effectLst/>
                          <a:latin typeface="verdana" panose="020B0604030504040204" pitchFamily="34" charset="0"/>
                        </a:rPr>
                        <a:t>MOV R0, 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R0 contains 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d in R0</a:t>
                      </a:r>
                      <a:br>
                        <a:rPr lang="en-US" dirty="0">
                          <a:solidFill>
                            <a:srgbClr val="000000"/>
                          </a:solidFill>
                          <a:effectLst/>
                          <a:latin typeface="verdana" panose="020B0604030504040204" pitchFamily="34" charset="0"/>
                        </a:rPr>
                      </a:br>
                      <a:r>
                        <a:rPr lang="en-US" dirty="0">
                          <a:solidFill>
                            <a:srgbClr val="000000"/>
                          </a:solidFill>
                          <a:effectLst/>
                          <a:latin typeface="verdana" panose="020B0604030504040204" pitchFamily="34" charset="0"/>
                        </a:rPr>
                        <a:t>d in R0 and memory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9566312"/>
                  </a:ext>
                </a:extLst>
              </a:tr>
            </a:tbl>
          </a:graphicData>
        </a:graphic>
      </p:graphicFrame>
    </p:spTree>
    <p:extLst>
      <p:ext uri="{BB962C8B-B14F-4D97-AF65-F5344CB8AC3E}">
        <p14:creationId xmlns:p14="http://schemas.microsoft.com/office/powerpoint/2010/main" val="20819891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AG representation for basic blocks 7">
            <a:extLst>
              <a:ext uri="{FF2B5EF4-FFF2-40B4-BE49-F238E27FC236}">
                <a16:creationId xmlns:a16="http://schemas.microsoft.com/office/drawing/2014/main" id="{51C31B15-4F8A-4F35-B1D5-AB611A186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219" y="1100831"/>
            <a:ext cx="7279690" cy="5076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312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1455-8183-41E5-87CF-18223538BACC}"/>
              </a:ext>
            </a:extLst>
          </p:cNvPr>
          <p:cNvSpPr>
            <a:spLocks noGrp="1"/>
          </p:cNvSpPr>
          <p:nvPr>
            <p:ph type="title"/>
          </p:nvPr>
        </p:nvSpPr>
        <p:spPr>
          <a:xfrm>
            <a:off x="838200" y="365125"/>
            <a:ext cx="8474476" cy="1325563"/>
          </a:xfrm>
        </p:spPr>
        <p:txBody>
          <a:bodyPr/>
          <a:lstStyle/>
          <a:p>
            <a:pPr algn="ctr"/>
            <a:r>
              <a:rPr lang="en-IN" dirty="0"/>
              <a:t>Global data flow analysis</a:t>
            </a:r>
            <a:br>
              <a:rPr lang="en-IN" dirty="0"/>
            </a:br>
            <a:endParaRPr lang="en-IN" dirty="0"/>
          </a:p>
        </p:txBody>
      </p:sp>
      <p:sp>
        <p:nvSpPr>
          <p:cNvPr id="3" name="Content Placeholder 2">
            <a:extLst>
              <a:ext uri="{FF2B5EF4-FFF2-40B4-BE49-F238E27FC236}">
                <a16:creationId xmlns:a16="http://schemas.microsoft.com/office/drawing/2014/main" id="{B200EBEE-4C0E-4075-ACC4-DB83318E9468}"/>
              </a:ext>
            </a:extLst>
          </p:cNvPr>
          <p:cNvSpPr>
            <a:spLocks noGrp="1"/>
          </p:cNvSpPr>
          <p:nvPr>
            <p:ph idx="1"/>
          </p:nvPr>
        </p:nvSpPr>
        <p:spPr>
          <a:xfrm>
            <a:off x="838200" y="1278384"/>
            <a:ext cx="7723909" cy="4898579"/>
          </a:xfrm>
        </p:spPr>
        <p:txBody>
          <a:bodyPr>
            <a:normAutofit/>
          </a:bodyPr>
          <a:lstStyle/>
          <a:p>
            <a:pPr algn="just"/>
            <a:r>
              <a:rPr lang="en-US" dirty="0"/>
              <a:t>To efficiently optimize the code compiler collects all the information about the program and distribute this information to each block of the flow graph. This process is known as data-flow graph analysis.</a:t>
            </a:r>
          </a:p>
          <a:p>
            <a:pPr algn="just"/>
            <a:r>
              <a:rPr lang="en-US" dirty="0"/>
              <a:t>Certain optimization can only be achieved by examining the entire program. It can't be achieve by examining just a portion of the program.</a:t>
            </a:r>
          </a:p>
          <a:p>
            <a:pPr algn="just"/>
            <a:r>
              <a:rPr lang="en-US" dirty="0"/>
              <a:t>Here using the value of the variable, we try to find out that which definition of a variable is applicable in a statement.</a:t>
            </a:r>
          </a:p>
          <a:p>
            <a:endParaRPr lang="en-IN" dirty="0"/>
          </a:p>
        </p:txBody>
      </p:sp>
    </p:spTree>
    <p:extLst>
      <p:ext uri="{BB962C8B-B14F-4D97-AF65-F5344CB8AC3E}">
        <p14:creationId xmlns:p14="http://schemas.microsoft.com/office/powerpoint/2010/main" val="33316836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4D25A-D781-4EB7-B05D-0D3424B3C99C}"/>
              </a:ext>
            </a:extLst>
          </p:cNvPr>
          <p:cNvSpPr>
            <a:spLocks noGrp="1"/>
          </p:cNvSpPr>
          <p:nvPr>
            <p:ph idx="1"/>
          </p:nvPr>
        </p:nvSpPr>
        <p:spPr>
          <a:xfrm>
            <a:off x="1154096" y="887767"/>
            <a:ext cx="7065113" cy="5289196"/>
          </a:xfrm>
        </p:spPr>
        <p:txBody>
          <a:bodyPr/>
          <a:lstStyle/>
          <a:p>
            <a:pPr marL="0" indent="0" algn="just">
              <a:buNone/>
            </a:pPr>
            <a:r>
              <a:rPr lang="en-US" dirty="0"/>
              <a:t>Based on the local information a compiler can perform some optimizations. For example, consider the following code:</a:t>
            </a:r>
          </a:p>
          <a:p>
            <a:pPr marL="0" indent="0" algn="just">
              <a:buNone/>
            </a:pPr>
            <a:r>
              <a:rPr lang="en-US" dirty="0"/>
              <a:t>x = a + b;  </a:t>
            </a:r>
          </a:p>
          <a:p>
            <a:pPr marL="0" indent="0" algn="just">
              <a:buNone/>
            </a:pPr>
            <a:r>
              <a:rPr lang="en-US" dirty="0"/>
              <a:t>x = 6 * 3  </a:t>
            </a:r>
          </a:p>
          <a:p>
            <a:pPr marL="0" indent="0" algn="just">
              <a:buNone/>
            </a:pPr>
            <a:r>
              <a:rPr lang="en-US" dirty="0"/>
              <a:t>In this code, the first assignment of x is useless. The value computer for x is never used in the program.</a:t>
            </a:r>
          </a:p>
          <a:p>
            <a:pPr marL="0" indent="0" algn="just">
              <a:buNone/>
            </a:pPr>
            <a:r>
              <a:rPr lang="en-US" dirty="0"/>
              <a:t>At compile time the expression 6*3 will be computed, simplifying the second assignment statement to x = 18;</a:t>
            </a:r>
          </a:p>
          <a:p>
            <a:endParaRPr lang="en-IN" dirty="0"/>
          </a:p>
        </p:txBody>
      </p:sp>
    </p:spTree>
    <p:extLst>
      <p:ext uri="{BB962C8B-B14F-4D97-AF65-F5344CB8AC3E}">
        <p14:creationId xmlns:p14="http://schemas.microsoft.com/office/powerpoint/2010/main" val="7261519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FAD88-ED67-4948-80EA-1DB63DFB285D}"/>
              </a:ext>
            </a:extLst>
          </p:cNvPr>
          <p:cNvSpPr>
            <a:spLocks noGrp="1"/>
          </p:cNvSpPr>
          <p:nvPr>
            <p:ph idx="1"/>
          </p:nvPr>
        </p:nvSpPr>
        <p:spPr>
          <a:xfrm>
            <a:off x="1491448" y="861134"/>
            <a:ext cx="9862351" cy="5315829"/>
          </a:xfrm>
        </p:spPr>
        <p:txBody>
          <a:bodyPr/>
          <a:lstStyle/>
          <a:p>
            <a:pPr marL="0" indent="0">
              <a:buNone/>
            </a:pPr>
            <a:r>
              <a:rPr lang="en-US" dirty="0"/>
              <a:t>Some optimization needs more global information. For example, consider the following code:</a:t>
            </a:r>
          </a:p>
          <a:p>
            <a:pPr marL="0" indent="0">
              <a:buNone/>
            </a:pPr>
            <a:r>
              <a:rPr lang="en-US" dirty="0"/>
              <a:t>   a = 1;  </a:t>
            </a:r>
          </a:p>
          <a:p>
            <a:pPr marL="0" indent="0">
              <a:buNone/>
            </a:pPr>
            <a:r>
              <a:rPr lang="en-US" dirty="0"/>
              <a:t>   b = 2;  </a:t>
            </a:r>
          </a:p>
          <a:p>
            <a:pPr marL="0" indent="0">
              <a:buNone/>
            </a:pPr>
            <a:r>
              <a:rPr lang="en-US" dirty="0"/>
              <a:t>   c = 3;  </a:t>
            </a:r>
          </a:p>
          <a:p>
            <a:pPr marL="0" indent="0">
              <a:buNone/>
            </a:pPr>
            <a:r>
              <a:rPr lang="en-US" dirty="0"/>
              <a:t>   </a:t>
            </a:r>
            <a:r>
              <a:rPr lang="en-US" b="1" dirty="0"/>
              <a:t>if</a:t>
            </a:r>
            <a:r>
              <a:rPr lang="en-US" dirty="0"/>
              <a:t> (....) x = a + 5;  </a:t>
            </a:r>
          </a:p>
          <a:p>
            <a:pPr marL="0" indent="0">
              <a:buNone/>
            </a:pPr>
            <a:r>
              <a:rPr lang="en-US" dirty="0"/>
              <a:t>   </a:t>
            </a:r>
            <a:r>
              <a:rPr lang="en-US" b="1" dirty="0"/>
              <a:t>else</a:t>
            </a:r>
            <a:r>
              <a:rPr lang="en-US" dirty="0"/>
              <a:t> x = b + 4;  </a:t>
            </a:r>
          </a:p>
          <a:p>
            <a:pPr marL="0" indent="0">
              <a:buNone/>
            </a:pPr>
            <a:r>
              <a:rPr lang="en-US" dirty="0"/>
              <a:t>   c = x + 1;  </a:t>
            </a:r>
          </a:p>
          <a:p>
            <a:endParaRPr lang="en-IN" dirty="0"/>
          </a:p>
        </p:txBody>
      </p:sp>
    </p:spTree>
    <p:extLst>
      <p:ext uri="{BB962C8B-B14F-4D97-AF65-F5344CB8AC3E}">
        <p14:creationId xmlns:p14="http://schemas.microsoft.com/office/powerpoint/2010/main" val="37873465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9F196-4C3B-420C-A5AF-883601495075}"/>
              </a:ext>
            </a:extLst>
          </p:cNvPr>
          <p:cNvSpPr>
            <a:spLocks noGrp="1"/>
          </p:cNvSpPr>
          <p:nvPr>
            <p:ph idx="1"/>
          </p:nvPr>
        </p:nvSpPr>
        <p:spPr>
          <a:xfrm>
            <a:off x="838201" y="1198485"/>
            <a:ext cx="7848599" cy="4978478"/>
          </a:xfrm>
        </p:spPr>
        <p:txBody>
          <a:bodyPr>
            <a:normAutofit fontScale="85000" lnSpcReduction="10000"/>
          </a:bodyPr>
          <a:lstStyle/>
          <a:p>
            <a:pPr algn="just"/>
            <a:r>
              <a:rPr lang="en-US" dirty="0"/>
              <a:t>In this code, at line 3 the initial assignment is useless and x +1 expression can be simplified as 7.</a:t>
            </a:r>
          </a:p>
          <a:p>
            <a:pPr algn="just"/>
            <a:r>
              <a:rPr lang="en-US" dirty="0"/>
              <a:t>But it is less obvious that how a compiler can discover these facts by looking only at one or two consecutive statements. A more global analysis is required so that the compiler knows the following things at each point in the program:</a:t>
            </a:r>
          </a:p>
          <a:p>
            <a:pPr algn="just"/>
            <a:r>
              <a:rPr lang="en-US" dirty="0"/>
              <a:t>Which variables are guaranteed to have constant values</a:t>
            </a:r>
          </a:p>
          <a:p>
            <a:pPr algn="just"/>
            <a:r>
              <a:rPr lang="en-US" dirty="0"/>
              <a:t>Which variables will be used before being redefined</a:t>
            </a:r>
          </a:p>
          <a:p>
            <a:pPr algn="just"/>
            <a:r>
              <a:rPr lang="en-US" dirty="0"/>
              <a:t>Data flow analysis is used to discover this kind of property. The data flow analysis can be performed on the program's control flow graph (CFG).</a:t>
            </a:r>
          </a:p>
          <a:p>
            <a:pPr algn="just"/>
            <a:r>
              <a:rPr lang="en-US" dirty="0"/>
              <a:t>The control flow graph of a program is used to determine those parts of a program to which a particular value assigned to a variable might propagate.</a:t>
            </a:r>
          </a:p>
          <a:p>
            <a:endParaRPr lang="en-IN" dirty="0"/>
          </a:p>
        </p:txBody>
      </p:sp>
    </p:spTree>
    <p:extLst>
      <p:ext uri="{BB962C8B-B14F-4D97-AF65-F5344CB8AC3E}">
        <p14:creationId xmlns:p14="http://schemas.microsoft.com/office/powerpoint/2010/main" val="264877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0A8F-52CA-4B97-A31F-F683EB09E814}"/>
              </a:ext>
            </a:extLst>
          </p:cNvPr>
          <p:cNvSpPr>
            <a:spLocks noGrp="1"/>
          </p:cNvSpPr>
          <p:nvPr>
            <p:ph type="title"/>
          </p:nvPr>
        </p:nvSpPr>
        <p:spPr/>
        <p:txBody>
          <a:bodyPr/>
          <a:lstStyle/>
          <a:p>
            <a:r>
              <a:rPr lang="en-IN" dirty="0"/>
              <a:t>Design Issues : </a:t>
            </a:r>
            <a:br>
              <a:rPr lang="en-IN" dirty="0"/>
            </a:br>
            <a:endParaRPr lang="en-IN" dirty="0"/>
          </a:p>
        </p:txBody>
      </p:sp>
      <p:sp>
        <p:nvSpPr>
          <p:cNvPr id="3" name="Content Placeholder 2">
            <a:extLst>
              <a:ext uri="{FF2B5EF4-FFF2-40B4-BE49-F238E27FC236}">
                <a16:creationId xmlns:a16="http://schemas.microsoft.com/office/drawing/2014/main" id="{2839B5EC-B495-417D-BBBB-C034EEEA1370}"/>
              </a:ext>
            </a:extLst>
          </p:cNvPr>
          <p:cNvSpPr>
            <a:spLocks noGrp="1"/>
          </p:cNvSpPr>
          <p:nvPr>
            <p:ph idx="1"/>
          </p:nvPr>
        </p:nvSpPr>
        <p:spPr/>
        <p:txBody>
          <a:bodyPr/>
          <a:lstStyle/>
          <a:p>
            <a:pPr marL="0" indent="0">
              <a:buNone/>
            </a:pPr>
            <a:r>
              <a:rPr lang="en-US" dirty="0"/>
              <a:t>In the code generation phase, various issues can arises :</a:t>
            </a:r>
          </a:p>
          <a:p>
            <a:pPr marL="0" indent="0">
              <a:buNone/>
            </a:pPr>
            <a:r>
              <a:rPr lang="en-US" dirty="0"/>
              <a:t>1. Input to the code generator</a:t>
            </a:r>
          </a:p>
          <a:p>
            <a:pPr marL="0" indent="0">
              <a:buNone/>
            </a:pPr>
            <a:r>
              <a:rPr lang="en-US" dirty="0"/>
              <a:t>2. Target program</a:t>
            </a:r>
          </a:p>
          <a:p>
            <a:pPr marL="0" indent="0">
              <a:buNone/>
            </a:pPr>
            <a:r>
              <a:rPr lang="en-US" dirty="0"/>
              <a:t>3. Memory management</a:t>
            </a:r>
          </a:p>
          <a:p>
            <a:pPr marL="0" indent="0">
              <a:buNone/>
            </a:pPr>
            <a:r>
              <a:rPr lang="en-US" dirty="0"/>
              <a:t>4. Instruction selection</a:t>
            </a:r>
          </a:p>
          <a:p>
            <a:pPr marL="0" indent="0">
              <a:buNone/>
            </a:pPr>
            <a:r>
              <a:rPr lang="en-US" dirty="0"/>
              <a:t>5. Register allocation</a:t>
            </a:r>
          </a:p>
          <a:p>
            <a:pPr marL="0" indent="0">
              <a:buNone/>
            </a:pPr>
            <a:r>
              <a:rPr lang="en-US" dirty="0"/>
              <a:t>6. Evaluation order</a:t>
            </a:r>
          </a:p>
          <a:p>
            <a:endParaRPr lang="en-IN" dirty="0"/>
          </a:p>
        </p:txBody>
      </p:sp>
    </p:spTree>
    <p:extLst>
      <p:ext uri="{BB962C8B-B14F-4D97-AF65-F5344CB8AC3E}">
        <p14:creationId xmlns:p14="http://schemas.microsoft.com/office/powerpoint/2010/main" val="363864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2C28-B9E8-4915-98F9-8BDC5C14D47E}"/>
              </a:ext>
            </a:extLst>
          </p:cNvPr>
          <p:cNvSpPr>
            <a:spLocks noGrp="1"/>
          </p:cNvSpPr>
          <p:nvPr>
            <p:ph type="title"/>
          </p:nvPr>
        </p:nvSpPr>
        <p:spPr/>
        <p:txBody>
          <a:bodyPr/>
          <a:lstStyle/>
          <a:p>
            <a:r>
              <a:rPr lang="en-US" dirty="0"/>
              <a:t>1.Input to the code generator</a:t>
            </a:r>
            <a:br>
              <a:rPr lang="en-US" dirty="0"/>
            </a:br>
            <a:endParaRPr lang="en-IN" dirty="0"/>
          </a:p>
        </p:txBody>
      </p:sp>
      <p:sp>
        <p:nvSpPr>
          <p:cNvPr id="3" name="Content Placeholder 2">
            <a:extLst>
              <a:ext uri="{FF2B5EF4-FFF2-40B4-BE49-F238E27FC236}">
                <a16:creationId xmlns:a16="http://schemas.microsoft.com/office/drawing/2014/main" id="{49BE97FB-2BFD-4536-8E1A-A9F342FB0FAC}"/>
              </a:ext>
            </a:extLst>
          </p:cNvPr>
          <p:cNvSpPr>
            <a:spLocks noGrp="1"/>
          </p:cNvSpPr>
          <p:nvPr>
            <p:ph idx="1"/>
          </p:nvPr>
        </p:nvSpPr>
        <p:spPr>
          <a:xfrm>
            <a:off x="838200" y="1825625"/>
            <a:ext cx="8288045" cy="4351338"/>
          </a:xfrm>
        </p:spPr>
        <p:txBody>
          <a:bodyPr>
            <a:normAutofit fontScale="92500" lnSpcReduction="20000"/>
          </a:bodyPr>
          <a:lstStyle/>
          <a:p>
            <a:pPr algn="just"/>
            <a:r>
              <a:rPr lang="en-US" dirty="0"/>
              <a:t>The input to the code generator contains the intermediate representation of the source program and the information of the symbol table. The source program is produced by the front end.</a:t>
            </a:r>
          </a:p>
          <a:p>
            <a:r>
              <a:rPr lang="en-US" dirty="0"/>
              <a:t>Intermediate representation has the several choices:</a:t>
            </a:r>
            <a:br>
              <a:rPr lang="en-US" dirty="0"/>
            </a:br>
            <a:r>
              <a:rPr lang="en-US" dirty="0"/>
              <a:t>  a) Postfix notation</a:t>
            </a:r>
            <a:br>
              <a:rPr lang="en-US" dirty="0"/>
            </a:br>
            <a:r>
              <a:rPr lang="en-US" dirty="0"/>
              <a:t>  b) Syntax tree</a:t>
            </a:r>
            <a:br>
              <a:rPr lang="en-US" dirty="0"/>
            </a:br>
            <a:r>
              <a:rPr lang="en-US" dirty="0"/>
              <a:t>  c) Three address code</a:t>
            </a:r>
          </a:p>
          <a:p>
            <a:pPr algn="just"/>
            <a:r>
              <a:rPr lang="en-US" dirty="0"/>
              <a:t>We assume front end produces low-level intermediate representation i.e. values of names in it can directly manipulated by the machine instructions.</a:t>
            </a:r>
          </a:p>
          <a:p>
            <a:pPr algn="just"/>
            <a:r>
              <a:rPr lang="en-US" dirty="0"/>
              <a:t>The code generation phase needs complete error-free intermediate code as an input requires.</a:t>
            </a:r>
          </a:p>
          <a:p>
            <a:endParaRPr lang="en-IN" dirty="0"/>
          </a:p>
        </p:txBody>
      </p:sp>
    </p:spTree>
    <p:extLst>
      <p:ext uri="{BB962C8B-B14F-4D97-AF65-F5344CB8AC3E}">
        <p14:creationId xmlns:p14="http://schemas.microsoft.com/office/powerpoint/2010/main" val="4010460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4748</Words>
  <Application>Microsoft Office PowerPoint</Application>
  <PresentationFormat>Widescreen</PresentationFormat>
  <Paragraphs>414</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times new roman</vt:lpstr>
      <vt:lpstr>Verdana</vt:lpstr>
      <vt:lpstr>Verdana</vt:lpstr>
      <vt:lpstr>Office Theme</vt:lpstr>
      <vt:lpstr>Unit 5 Code Generation  and  Code Optimization</vt:lpstr>
      <vt:lpstr>Code Generator</vt:lpstr>
      <vt:lpstr>Register and Address Descriptors: </vt:lpstr>
      <vt:lpstr>  A code-generation algorithm: </vt:lpstr>
      <vt:lpstr>PowerPoint Presentation</vt:lpstr>
      <vt:lpstr>Generating Code for Assignment Statements: </vt:lpstr>
      <vt:lpstr>Code sequence for the example is as follows:</vt:lpstr>
      <vt:lpstr>Design Issues :  </vt:lpstr>
      <vt:lpstr>1.Input to the code generator </vt:lpstr>
      <vt:lpstr>2. Target program : </vt:lpstr>
      <vt:lpstr>3. Memory management </vt:lpstr>
      <vt:lpstr>4. Instruction selection: </vt:lpstr>
      <vt:lpstr>5. Register allocation </vt:lpstr>
      <vt:lpstr>PowerPoint Presentation</vt:lpstr>
      <vt:lpstr>6. Evaluation order </vt:lpstr>
      <vt:lpstr>Target Machine </vt:lpstr>
      <vt:lpstr>PowerPoint Presentation</vt:lpstr>
      <vt:lpstr> RUN-TIME STORAGE MANAGEMENT </vt:lpstr>
      <vt:lpstr>PowerPoint Presentation</vt:lpstr>
      <vt:lpstr>Static allocation: </vt:lpstr>
      <vt:lpstr>2. Implementation of return statement: </vt:lpstr>
      <vt:lpstr> 3. Implementation of action statement: </vt:lpstr>
      <vt:lpstr> Stack allocation : </vt:lpstr>
      <vt:lpstr>PowerPoint Presentation</vt:lpstr>
      <vt:lpstr>PowerPoint Presentation</vt:lpstr>
      <vt:lpstr>Basic Block:  </vt:lpstr>
      <vt:lpstr>Basic block construction: </vt:lpstr>
      <vt:lpstr>PowerPoint Presentation</vt:lpstr>
      <vt:lpstr>PowerPoint Presentation</vt:lpstr>
      <vt:lpstr>PowerPoint Presentation</vt:lpstr>
      <vt:lpstr>PowerPoint Presentation</vt:lpstr>
      <vt:lpstr>Flow Graph </vt:lpstr>
      <vt:lpstr>PowerPoint Presentation</vt:lpstr>
      <vt:lpstr>PowerPoint Presentation</vt:lpstr>
      <vt:lpstr>Optimization of Basic Blocks: </vt:lpstr>
      <vt:lpstr>PowerPoint Presentation</vt:lpstr>
      <vt:lpstr>(a) Common sub-expression elimination: </vt:lpstr>
      <vt:lpstr>PowerPoint Presentation</vt:lpstr>
      <vt:lpstr>(b) Dead-code elimination </vt:lpstr>
      <vt:lpstr>(c) Renaming temporary variables </vt:lpstr>
      <vt:lpstr>(d) Interchange of statement </vt:lpstr>
      <vt:lpstr>2. Algebraic transformations: </vt:lpstr>
      <vt:lpstr>PowerPoint Presentation</vt:lpstr>
      <vt:lpstr>PowerPoint Presentation</vt:lpstr>
      <vt:lpstr>  Machine-Independent Optimization </vt:lpstr>
      <vt:lpstr>PowerPoint Presentation</vt:lpstr>
      <vt:lpstr>(2) Variable Propagation: </vt:lpstr>
      <vt:lpstr>(3) Dead code elimination: </vt:lpstr>
      <vt:lpstr>(4) Code Motion: </vt:lpstr>
      <vt:lpstr>(5) Induction Variable and Strength Reduction: </vt:lpstr>
      <vt:lpstr>PowerPoint Presentation</vt:lpstr>
      <vt:lpstr> Loop Optimization </vt:lpstr>
      <vt:lpstr>PowerPoint Presentation</vt:lpstr>
      <vt:lpstr>1.Code Motion: </vt:lpstr>
      <vt:lpstr>2.Induction-Variable Elimination </vt:lpstr>
      <vt:lpstr>PowerPoint Presentation</vt:lpstr>
      <vt:lpstr>3.Reduction in Strength </vt:lpstr>
      <vt:lpstr>PowerPoint Presentation</vt:lpstr>
      <vt:lpstr>PowerPoint Presentation</vt:lpstr>
      <vt:lpstr> DAG representation for basic blocks </vt:lpstr>
      <vt:lpstr>Algorithm for construction of DAG </vt:lpstr>
      <vt:lpstr>PowerPoint Presentation</vt:lpstr>
      <vt:lpstr>PowerPoint Presentation</vt:lpstr>
      <vt:lpstr>PowerPoint Presentation</vt:lpstr>
      <vt:lpstr>Stages in DAG Construction: </vt:lpstr>
      <vt:lpstr>PowerPoint Presentation</vt:lpstr>
      <vt:lpstr>PowerPoint Presentation</vt:lpstr>
      <vt:lpstr>PowerPoint Presentation</vt:lpstr>
      <vt:lpstr>PowerPoint Presentation</vt:lpstr>
      <vt:lpstr>PowerPoint Presentation</vt:lpstr>
      <vt:lpstr>Global data flow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Ekamjot Singh</dc:creator>
  <cp:lastModifiedBy>Ekamjot Singh</cp:lastModifiedBy>
  <cp:revision>97</cp:revision>
  <dcterms:created xsi:type="dcterms:W3CDTF">2020-03-21T17:49:09Z</dcterms:created>
  <dcterms:modified xsi:type="dcterms:W3CDTF">2020-04-05T12:48:30Z</dcterms:modified>
</cp:coreProperties>
</file>