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76" r:id="rId5"/>
    <p:sldId id="258" r:id="rId6"/>
    <p:sldId id="268" r:id="rId7"/>
    <p:sldId id="265" r:id="rId8"/>
    <p:sldId id="269" r:id="rId9"/>
    <p:sldId id="273" r:id="rId10"/>
    <p:sldId id="267" r:id="rId11"/>
    <p:sldId id="259" r:id="rId12"/>
    <p:sldId id="260" r:id="rId13"/>
    <p:sldId id="261" r:id="rId14"/>
    <p:sldId id="262" r:id="rId15"/>
    <p:sldId id="263" r:id="rId16"/>
    <p:sldId id="264" r:id="rId17"/>
    <p:sldId id="270" r:id="rId18"/>
    <p:sldId id="275"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7DE386-CB02-4FA7-AD64-7F2B855B6215}" v="951" dt="2020-04-15T06:42:11.450"/>
    <p1510:client id="{8F526BEF-A388-4A06-BE3D-BD32BE699260}" v="339" dt="2020-04-15T06:55:56.3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8" d="100"/>
          <a:sy n="88" d="100"/>
        </p:scale>
        <p:origin x="-624" y="-96"/>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FE6475-3258-4546-AD83-6E868D1134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CDBE6F8-2C9B-1247-AAD2-CF5B70B8F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AA45026-AC88-854E-A9AB-E4B1A5242022}"/>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5" name="Footer Placeholder 4">
            <a:extLst>
              <a:ext uri="{FF2B5EF4-FFF2-40B4-BE49-F238E27FC236}">
                <a16:creationId xmlns:a16="http://schemas.microsoft.com/office/drawing/2014/main" xmlns="" id="{02925B63-F41A-6046-97BC-2F9B1A853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D1D4E43-922E-704A-8B20-FD6E1AD3A97A}"/>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575274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F1FF91-77E4-FC4B-86E7-3B806B86A9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7C31384D-D5C8-4749-BAB5-5E70A89963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CD077E6-7A75-DE4B-9C80-13D01CBAA248}"/>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5" name="Footer Placeholder 4">
            <a:extLst>
              <a:ext uri="{FF2B5EF4-FFF2-40B4-BE49-F238E27FC236}">
                <a16:creationId xmlns:a16="http://schemas.microsoft.com/office/drawing/2014/main" xmlns="" id="{B6C4AB51-CC8E-6A4A-A793-C935157F33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7DA8B3C-DF1C-7B4F-ACA9-220E86B383AE}"/>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175876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01D521D-186F-7B40-87B3-29E95FC64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DD05C95-1F24-4E43-80ED-6B1D9697EB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01A8CB1-8FF2-F848-A3DA-FD76EB88C576}"/>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5" name="Footer Placeholder 4">
            <a:extLst>
              <a:ext uri="{FF2B5EF4-FFF2-40B4-BE49-F238E27FC236}">
                <a16:creationId xmlns:a16="http://schemas.microsoft.com/office/drawing/2014/main" xmlns="" id="{D285D37B-FCC7-6B42-A8EC-EB80A34F1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F8BF6D7-142C-014B-B37C-803744DC863F}"/>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1742408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60198-AF5A-0C43-88FB-D1B0A8F31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B373435-1C7C-5743-BD6C-F0F790FF7A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0435097-A5B2-784D-9195-E762978DB709}"/>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5" name="Footer Placeholder 4">
            <a:extLst>
              <a:ext uri="{FF2B5EF4-FFF2-40B4-BE49-F238E27FC236}">
                <a16:creationId xmlns:a16="http://schemas.microsoft.com/office/drawing/2014/main" xmlns="" id="{E33C517C-3EB7-6D44-9CF5-B10E101592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4603E22-823D-6747-9E07-4841E7E6CE87}"/>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87647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BA4DD1-0E79-4D4C-8025-53D10D1657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BA81C7CD-617B-F349-BC18-97B8A560F5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8A37F64-83AD-BA4D-B3A2-5B509184EE47}"/>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5" name="Footer Placeholder 4">
            <a:extLst>
              <a:ext uri="{FF2B5EF4-FFF2-40B4-BE49-F238E27FC236}">
                <a16:creationId xmlns:a16="http://schemas.microsoft.com/office/drawing/2014/main" xmlns="" id="{78793915-26BC-8B41-8DA6-9AAFE278B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B3FB022-6C3C-D94D-9AD6-026B6199BE30}"/>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345771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E2FA57-CEF3-3D42-B58B-4733DA562A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4EB4B42F-38C1-EF44-8AF9-2ED33B3C0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DA04EA77-B781-5B45-88FF-E92B865DB0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98B1EC56-B9B4-8C40-B37B-6349A7C2A7AE}"/>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6" name="Footer Placeholder 5">
            <a:extLst>
              <a:ext uri="{FF2B5EF4-FFF2-40B4-BE49-F238E27FC236}">
                <a16:creationId xmlns:a16="http://schemas.microsoft.com/office/drawing/2014/main" xmlns="" id="{256B2850-5B56-7745-B673-4767563B8B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8FE9225F-B24D-544D-8201-8D39A74E9545}"/>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4145406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A82950-DCBC-9545-93D6-5B8B77E282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019DBC5-F1E6-854C-907C-3EDB4F3783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F1CEF8D-575A-2A46-89DC-84A225366E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287DFFAA-8B69-FE4D-95E7-D22014289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92120B2-5D3C-0F4F-BA31-B012D74D3A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9FA0CE53-BAB7-B04C-9BD3-4BBC8F89533A}"/>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8" name="Footer Placeholder 7">
            <a:extLst>
              <a:ext uri="{FF2B5EF4-FFF2-40B4-BE49-F238E27FC236}">
                <a16:creationId xmlns:a16="http://schemas.microsoft.com/office/drawing/2014/main" xmlns="" id="{AFB20A13-F6D5-2E43-9618-ED084E52BD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F744BEFA-0ADC-EB4C-8F08-4E5B18FE0A59}"/>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3748804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F4F52E-E7DB-7849-8A6E-3E23977C5B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4F0951E-553A-9240-9377-5BEC9B82B2D9}"/>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4" name="Footer Placeholder 3">
            <a:extLst>
              <a:ext uri="{FF2B5EF4-FFF2-40B4-BE49-F238E27FC236}">
                <a16:creationId xmlns:a16="http://schemas.microsoft.com/office/drawing/2014/main" xmlns="" id="{47E7FF76-29B0-2147-8682-BAD5630A43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E9366873-63D2-9D4A-A4B9-0BDE27CD324B}"/>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985196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7EF393E-59F5-8547-A1D3-CAEB8EDFE602}"/>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3" name="Footer Placeholder 2">
            <a:extLst>
              <a:ext uri="{FF2B5EF4-FFF2-40B4-BE49-F238E27FC236}">
                <a16:creationId xmlns:a16="http://schemas.microsoft.com/office/drawing/2014/main" xmlns="" id="{9C0A8962-F2A8-C648-AE5F-155856521D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9EF7EB52-7270-1C49-8168-D8245A14C7EF}"/>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165578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40D45C-6E5E-B24F-B057-0B551A6C0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E1B23DE2-9563-4D4F-B4F7-4A186CE756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41D5767-33D1-5645-B23D-4F48A2A21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71F1A06-45AA-004E-980B-CAB5494A9A2E}"/>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6" name="Footer Placeholder 5">
            <a:extLst>
              <a:ext uri="{FF2B5EF4-FFF2-40B4-BE49-F238E27FC236}">
                <a16:creationId xmlns:a16="http://schemas.microsoft.com/office/drawing/2014/main" xmlns="" id="{B3251A78-D55F-5E49-970F-AFC50E34EC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CA2E1A9-6F5A-1A4B-8BB2-D4E1CAB19525}"/>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1669890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BC41D-CF61-494D-9B47-7C7A12FDE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CFFB2C48-083F-064F-B29C-A187529C0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B39D94A-D19E-CC40-8C61-6A2C1E95DE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E2FEDD8-ABC0-3F4B-B644-A470A8CD5FCA}"/>
              </a:ext>
            </a:extLst>
          </p:cNvPr>
          <p:cNvSpPr>
            <a:spLocks noGrp="1"/>
          </p:cNvSpPr>
          <p:nvPr>
            <p:ph type="dt" sz="half" idx="10"/>
          </p:nvPr>
        </p:nvSpPr>
        <p:spPr/>
        <p:txBody>
          <a:bodyPr/>
          <a:lstStyle/>
          <a:p>
            <a:fld id="{FA9EFCDF-7A51-6744-BB5D-A70D6FD3A638}" type="datetimeFigureOut">
              <a:rPr lang="en-US"/>
              <a:pPr/>
              <a:t>4/19/2020</a:t>
            </a:fld>
            <a:endParaRPr lang="en-US"/>
          </a:p>
        </p:txBody>
      </p:sp>
      <p:sp>
        <p:nvSpPr>
          <p:cNvPr id="6" name="Footer Placeholder 5">
            <a:extLst>
              <a:ext uri="{FF2B5EF4-FFF2-40B4-BE49-F238E27FC236}">
                <a16:creationId xmlns:a16="http://schemas.microsoft.com/office/drawing/2014/main" xmlns="" id="{93B9B751-DB7D-D94D-824C-5BA4D3453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1AFD083-2653-A24B-847F-A639FA585748}"/>
              </a:ext>
            </a:extLst>
          </p:cNvPr>
          <p:cNvSpPr>
            <a:spLocks noGrp="1"/>
          </p:cNvSpPr>
          <p:nvPr>
            <p:ph type="sldNum" sz="quarter" idx="12"/>
          </p:nvPr>
        </p:nvSpPr>
        <p:spPr/>
        <p:txBody>
          <a:bodyPr/>
          <a:lstStyle/>
          <a:p>
            <a:fld id="{3713F800-FFCD-7B40-9BC5-F53331583322}" type="slidenum">
              <a:rPr lang="en-US"/>
              <a:pPr/>
              <a:t>‹#›</a:t>
            </a:fld>
            <a:endParaRPr lang="en-US"/>
          </a:p>
        </p:txBody>
      </p:sp>
    </p:spTree>
    <p:extLst>
      <p:ext uri="{BB962C8B-B14F-4D97-AF65-F5344CB8AC3E}">
        <p14:creationId xmlns:p14="http://schemas.microsoft.com/office/powerpoint/2010/main" xmlns="" val="2800190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89B27AD-1111-394C-8335-8026F3E36F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099A6BE-3475-BE4A-962C-0D61EDFA4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7EB379D-7C80-A54D-8B71-4EA78342C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9EFCDF-7A51-6744-BB5D-A70D6FD3A638}" type="datetimeFigureOut">
              <a:rPr lang="en-US"/>
              <a:pPr/>
              <a:t>4/19/2020</a:t>
            </a:fld>
            <a:endParaRPr lang="en-US"/>
          </a:p>
        </p:txBody>
      </p:sp>
      <p:sp>
        <p:nvSpPr>
          <p:cNvPr id="5" name="Footer Placeholder 4">
            <a:extLst>
              <a:ext uri="{FF2B5EF4-FFF2-40B4-BE49-F238E27FC236}">
                <a16:creationId xmlns:a16="http://schemas.microsoft.com/office/drawing/2014/main" xmlns="" id="{5846BF14-BCD3-F04B-85A6-DFC02FAEA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3A0A2EF3-86F7-1B49-824D-451308353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3F800-FFCD-7B40-9BC5-F53331583322}" type="slidenum">
              <a:rPr lang="en-US"/>
              <a:pPr/>
              <a:t>‹#›</a:t>
            </a:fld>
            <a:endParaRPr lang="en-US"/>
          </a:p>
        </p:txBody>
      </p:sp>
    </p:spTree>
    <p:extLst>
      <p:ext uri="{BB962C8B-B14F-4D97-AF65-F5344CB8AC3E}">
        <p14:creationId xmlns:p14="http://schemas.microsoft.com/office/powerpoint/2010/main" xmlns="" val="2744544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48446-C5BE-4643-BC5B-69181166F8CD}"/>
              </a:ext>
            </a:extLst>
          </p:cNvPr>
          <p:cNvSpPr>
            <a:spLocks noGrp="1"/>
          </p:cNvSpPr>
          <p:nvPr>
            <p:ph type="ctrTitle"/>
          </p:nvPr>
        </p:nvSpPr>
        <p:spPr>
          <a:xfrm>
            <a:off x="264" y="1"/>
            <a:ext cx="12190901" cy="2229874"/>
          </a:xfrm>
        </p:spPr>
        <p:txBody>
          <a:bodyPr/>
          <a:lstStyle/>
          <a:p>
            <a:r>
              <a:rPr lang="en-IN" b="1" dirty="0" smtClean="0">
                <a:latin typeface="Consolas" pitchFamily="49" charset="0"/>
              </a:rPr>
              <a:t>DENSITY </a:t>
            </a:r>
            <a:r>
              <a:rPr lang="en-IN" b="1" dirty="0">
                <a:latin typeface="Consolas" pitchFamily="49" charset="0"/>
              </a:rPr>
              <a:t>BASED TRAFFIC LIGHT CONTROL </a:t>
            </a:r>
            <a:r>
              <a:rPr lang="en-IN" b="1" dirty="0" smtClean="0">
                <a:latin typeface="Consolas" pitchFamily="49" charset="0"/>
              </a:rPr>
              <a:t>SYSTEM</a:t>
            </a:r>
            <a:endParaRPr lang="en-US" b="1" dirty="0">
              <a:latin typeface="Consolas" pitchFamily="49" charset="0"/>
              <a:cs typeface="Calibri Light" panose="020F0302020204030204"/>
            </a:endParaRPr>
          </a:p>
        </p:txBody>
      </p:sp>
      <p:sp>
        <p:nvSpPr>
          <p:cNvPr id="3" name="Subtitle 2">
            <a:extLst>
              <a:ext uri="{FF2B5EF4-FFF2-40B4-BE49-F238E27FC236}">
                <a16:creationId xmlns:a16="http://schemas.microsoft.com/office/drawing/2014/main" xmlns="" id="{12998BA3-78C5-A34B-B27A-2CC54E8EE3C3}"/>
              </a:ext>
            </a:extLst>
          </p:cNvPr>
          <p:cNvSpPr>
            <a:spLocks noGrp="1"/>
          </p:cNvSpPr>
          <p:nvPr>
            <p:ph type="subTitle" idx="1"/>
          </p:nvPr>
        </p:nvSpPr>
        <p:spPr>
          <a:xfrm>
            <a:off x="1524000" y="2573279"/>
            <a:ext cx="9144000" cy="3827522"/>
          </a:xfrm>
        </p:spPr>
        <p:txBody>
          <a:bodyPr vert="horz" lIns="91440" tIns="45720" rIns="91440" bIns="45720" rtlCol="0" anchor="t">
            <a:normAutofit lnSpcReduction="10000"/>
          </a:bodyPr>
          <a:lstStyle/>
          <a:p>
            <a:r>
              <a:rPr lang="en-IN" b="1" dirty="0">
                <a:latin typeface="Consolas" pitchFamily="49" charset="0"/>
              </a:rPr>
              <a:t>By Team member-</a:t>
            </a:r>
          </a:p>
          <a:p>
            <a:r>
              <a:rPr lang="en-IN" dirty="0">
                <a:latin typeface="Consolas" pitchFamily="49" charset="0"/>
                <a:ea typeface="+mn-lt"/>
                <a:cs typeface="+mn-lt"/>
              </a:rPr>
              <a:t>Paras Jain</a:t>
            </a:r>
            <a:endParaRPr lang="en-IN" dirty="0">
              <a:latin typeface="Consolas" pitchFamily="49" charset="0"/>
              <a:cs typeface="Calibri"/>
            </a:endParaRPr>
          </a:p>
          <a:p>
            <a:r>
              <a:rPr lang="en-IN" dirty="0" err="1">
                <a:latin typeface="Consolas" pitchFamily="49" charset="0"/>
                <a:cs typeface="Calibri"/>
              </a:rPr>
              <a:t>Gagan</a:t>
            </a:r>
            <a:r>
              <a:rPr lang="en-IN" dirty="0">
                <a:latin typeface="Consolas" pitchFamily="49" charset="0"/>
                <a:cs typeface="Calibri"/>
              </a:rPr>
              <a:t> </a:t>
            </a:r>
            <a:r>
              <a:rPr lang="en-IN" dirty="0" err="1">
                <a:latin typeface="Consolas" pitchFamily="49" charset="0"/>
                <a:cs typeface="Calibri"/>
              </a:rPr>
              <a:t>Dhami</a:t>
            </a:r>
            <a:endParaRPr lang="en-IN" dirty="0" err="1">
              <a:latin typeface="Consolas" pitchFamily="49" charset="0"/>
            </a:endParaRPr>
          </a:p>
          <a:p>
            <a:r>
              <a:rPr lang="en-IN" dirty="0">
                <a:latin typeface="Consolas" pitchFamily="49" charset="0"/>
              </a:rPr>
              <a:t>Adesh Singh</a:t>
            </a:r>
            <a:endParaRPr lang="en-IN" dirty="0">
              <a:latin typeface="Consolas" pitchFamily="49" charset="0"/>
              <a:cs typeface="Calibri"/>
            </a:endParaRPr>
          </a:p>
          <a:p>
            <a:r>
              <a:rPr lang="en-IN" dirty="0" err="1">
                <a:latin typeface="Consolas" pitchFamily="49" charset="0"/>
                <a:ea typeface="+mn-lt"/>
                <a:cs typeface="+mn-lt"/>
              </a:rPr>
              <a:t>Abhishek</a:t>
            </a:r>
            <a:r>
              <a:rPr lang="en-IN" dirty="0">
                <a:latin typeface="Consolas" pitchFamily="49" charset="0"/>
                <a:ea typeface="+mn-lt"/>
                <a:cs typeface="+mn-lt"/>
              </a:rPr>
              <a:t> </a:t>
            </a:r>
            <a:r>
              <a:rPr lang="en-IN" dirty="0" err="1" smtClean="0">
                <a:latin typeface="Consolas" pitchFamily="49" charset="0"/>
                <a:ea typeface="+mn-lt"/>
                <a:cs typeface="+mn-lt"/>
              </a:rPr>
              <a:t>Pandey</a:t>
            </a:r>
            <a:endParaRPr lang="en-IN" dirty="0" smtClean="0">
              <a:latin typeface="Consolas" pitchFamily="49" charset="0"/>
              <a:ea typeface="+mn-lt"/>
              <a:cs typeface="+mn-lt"/>
            </a:endParaRPr>
          </a:p>
          <a:p>
            <a:endParaRPr lang="en-IN" b="1" dirty="0">
              <a:latin typeface="Consolas" pitchFamily="49" charset="0"/>
              <a:ea typeface="+mn-lt"/>
              <a:cs typeface="+mn-lt"/>
            </a:endParaRPr>
          </a:p>
          <a:p>
            <a:r>
              <a:rPr lang="en-IN" b="1" dirty="0" smtClean="0">
                <a:latin typeface="Consolas" pitchFamily="49" charset="0"/>
              </a:rPr>
              <a:t>3</a:t>
            </a:r>
            <a:r>
              <a:rPr lang="en-IN" b="1" baseline="30000" dirty="0" smtClean="0">
                <a:latin typeface="Consolas" pitchFamily="49" charset="0"/>
              </a:rPr>
              <a:t>rd</a:t>
            </a:r>
            <a:r>
              <a:rPr lang="en-IN" b="1" dirty="0" smtClean="0">
                <a:latin typeface="Consolas" pitchFamily="49" charset="0"/>
              </a:rPr>
              <a:t> year CSE</a:t>
            </a:r>
          </a:p>
          <a:p>
            <a:endParaRPr lang="en-IN" b="1" dirty="0">
              <a:latin typeface="Consolas" pitchFamily="49" charset="0"/>
              <a:cs typeface="Calibri"/>
            </a:endParaRPr>
          </a:p>
          <a:p>
            <a:r>
              <a:rPr lang="en-IN" b="1" dirty="0">
                <a:latin typeface="Consolas" pitchFamily="49" charset="0"/>
              </a:rPr>
              <a:t>MGM COLLEGE OF ENGINEERING AND TECHNOLOGY COET, NOIDA</a:t>
            </a:r>
            <a:endParaRPr lang="en-IN" b="1" dirty="0">
              <a:latin typeface="Consolas" pitchFamily="49" charset="0"/>
              <a:cs typeface="Calibri"/>
            </a:endParaRPr>
          </a:p>
        </p:txBody>
      </p:sp>
    </p:spTree>
    <p:extLst>
      <p:ext uri="{BB962C8B-B14F-4D97-AF65-F5344CB8AC3E}">
        <p14:creationId xmlns:p14="http://schemas.microsoft.com/office/powerpoint/2010/main" xmlns="" val="414184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7AF206-4C6B-B04D-BDF8-83D130CAC46D}"/>
              </a:ext>
            </a:extLst>
          </p:cNvPr>
          <p:cNvSpPr>
            <a:spLocks noGrp="1"/>
          </p:cNvSpPr>
          <p:nvPr>
            <p:ph type="title"/>
          </p:nvPr>
        </p:nvSpPr>
        <p:spPr/>
        <p:txBody>
          <a:bodyPr/>
          <a:lstStyle/>
          <a:p>
            <a:pPr algn="ctr"/>
            <a:r>
              <a:rPr lang="en-IN" b="1" dirty="0">
                <a:latin typeface="Consolas" pitchFamily="49" charset="0"/>
              </a:rPr>
              <a:t>WORK FLOW</a:t>
            </a:r>
            <a:endParaRPr lang="en-US" b="1" dirty="0">
              <a:latin typeface="Consolas" pitchFamily="49" charset="0"/>
              <a:cs typeface="Calibri Light" panose="020F0302020204030204"/>
            </a:endParaRPr>
          </a:p>
        </p:txBody>
      </p:sp>
      <p:pic>
        <p:nvPicPr>
          <p:cNvPr id="4" name="Picture 4">
            <a:extLst>
              <a:ext uri="{FF2B5EF4-FFF2-40B4-BE49-F238E27FC236}">
                <a16:creationId xmlns:a16="http://schemas.microsoft.com/office/drawing/2014/main" xmlns="" id="{349D4E5C-24C5-364C-8A8A-BAD903222C75}"/>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3139198" y="1717835"/>
            <a:ext cx="5229868" cy="4351338"/>
          </a:xfrm>
        </p:spPr>
      </p:pic>
    </p:spTree>
    <p:extLst>
      <p:ext uri="{BB962C8B-B14F-4D97-AF65-F5344CB8AC3E}">
        <p14:creationId xmlns:p14="http://schemas.microsoft.com/office/powerpoint/2010/main" xmlns="" val="3867222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EA6E26-5544-EF47-A9A1-A877D41161DD}"/>
              </a:ext>
            </a:extLst>
          </p:cNvPr>
          <p:cNvSpPr>
            <a:spLocks noGrp="1"/>
          </p:cNvSpPr>
          <p:nvPr>
            <p:ph type="title"/>
          </p:nvPr>
        </p:nvSpPr>
        <p:spPr>
          <a:xfrm>
            <a:off x="838200" y="513535"/>
            <a:ext cx="10297886" cy="679891"/>
          </a:xfrm>
        </p:spPr>
        <p:txBody>
          <a:bodyPr>
            <a:normAutofit fontScale="90000"/>
          </a:bodyPr>
          <a:lstStyle/>
          <a:p>
            <a:r>
              <a:rPr lang="en-US" b="1" dirty="0">
                <a:latin typeface="Consolas" pitchFamily="49" charset="0"/>
                <a:cs typeface="Calibri Light"/>
              </a:rPr>
              <a:t/>
            </a:r>
            <a:br>
              <a:rPr lang="en-US" b="1" dirty="0">
                <a:latin typeface="Consolas" pitchFamily="49" charset="0"/>
                <a:cs typeface="Calibri Light"/>
              </a:rPr>
            </a:br>
            <a:r>
              <a:rPr lang="en-US" b="1" dirty="0">
                <a:latin typeface="Consolas" pitchFamily="49" charset="0"/>
              </a:rPr>
              <a:t/>
            </a:r>
            <a:br>
              <a:rPr lang="en-US" b="1" dirty="0">
                <a:latin typeface="Consolas" pitchFamily="49" charset="0"/>
              </a:rPr>
            </a:br>
            <a:r>
              <a:rPr lang="en-US" b="1" dirty="0">
                <a:latin typeface="Consolas" pitchFamily="49" charset="0"/>
              </a:rPr>
              <a:t>Hardware Requirements :-</a:t>
            </a:r>
            <a:r>
              <a:rPr lang="en-IN" sz="2800" b="1" dirty="0">
                <a:latin typeface="Consolas" pitchFamily="49" charset="0"/>
              </a:rPr>
              <a:t/>
            </a:r>
            <a:br>
              <a:rPr lang="en-IN" sz="2800" b="1" dirty="0">
                <a:latin typeface="Consolas" pitchFamily="49" charset="0"/>
              </a:rPr>
            </a:br>
            <a:r>
              <a:rPr lang="en-IN" b="1" dirty="0">
                <a:latin typeface="Consolas" pitchFamily="49" charset="0"/>
              </a:rPr>
              <a:t/>
            </a:r>
            <a:br>
              <a:rPr lang="en-IN" b="1" dirty="0">
                <a:latin typeface="Consolas" pitchFamily="49" charset="0"/>
              </a:rPr>
            </a:br>
            <a:endParaRPr lang="en-US" b="1">
              <a:latin typeface="Consolas" pitchFamily="49" charset="0"/>
            </a:endParaRPr>
          </a:p>
        </p:txBody>
      </p:sp>
      <p:sp>
        <p:nvSpPr>
          <p:cNvPr id="3" name="Content Placeholder 2">
            <a:extLst>
              <a:ext uri="{FF2B5EF4-FFF2-40B4-BE49-F238E27FC236}">
                <a16:creationId xmlns:a16="http://schemas.microsoft.com/office/drawing/2014/main" xmlns="" id="{E5488F0C-47CF-5B45-A0BF-99CFA167E29B}"/>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en-IN" b="1" dirty="0">
                <a:latin typeface="Consolas" pitchFamily="49" charset="0"/>
                <a:ea typeface="+mn-lt"/>
                <a:cs typeface="+mn-lt"/>
              </a:rPr>
              <a:t>Arduino Nano-</a:t>
            </a:r>
            <a:r>
              <a:rPr lang="en-IN" b="1" dirty="0">
                <a:latin typeface="Consolas" pitchFamily="49" charset="0"/>
              </a:rPr>
              <a:t> </a:t>
            </a:r>
            <a:r>
              <a:rPr lang="en-US" dirty="0">
                <a:latin typeface="Consolas" pitchFamily="49" charset="0"/>
              </a:rPr>
              <a:t>Arduino is an open-source project that created microcontroller based kits for building digital devices and interactive objects that can sense and control physical devices. </a:t>
            </a:r>
            <a:endParaRPr lang="en-IN">
              <a:latin typeface="Consolas" pitchFamily="49" charset="0"/>
              <a:cs typeface="Calibri"/>
            </a:endParaRPr>
          </a:p>
          <a:p>
            <a:pPr marL="0" indent="0">
              <a:buNone/>
            </a:pPr>
            <a:r>
              <a:rPr lang="en-US" dirty="0">
                <a:latin typeface="Consolas" pitchFamily="49" charset="0"/>
              </a:rPr>
              <a:t>The project is based on microcontroller board designs, produced by several vendors, using various microcontrollers. These systems provide sets of digital and </a:t>
            </a:r>
            <a:endParaRPr lang="en-US">
              <a:latin typeface="Consolas" pitchFamily="49" charset="0"/>
              <a:cs typeface="Calibri"/>
            </a:endParaRPr>
          </a:p>
          <a:p>
            <a:pPr marL="0" indent="0">
              <a:buNone/>
            </a:pPr>
            <a:r>
              <a:rPr lang="en-US" dirty="0">
                <a:latin typeface="Consolas" pitchFamily="49" charset="0"/>
              </a:rPr>
              <a:t>analog input/output (I/O) pins that can interface to various expansion boards (termed shields) and other circuits. </a:t>
            </a:r>
            <a:endParaRPr lang="en-US">
              <a:latin typeface="Consolas" pitchFamily="49" charset="0"/>
              <a:cs typeface="Calibri"/>
            </a:endParaRPr>
          </a:p>
          <a:p>
            <a:pPr marL="0" indent="0">
              <a:buNone/>
            </a:pPr>
            <a:r>
              <a:rPr lang="en-IN" dirty="0">
                <a:latin typeface="Consolas" pitchFamily="49" charset="0"/>
              </a:rPr>
              <a:t>The boards</a:t>
            </a:r>
            <a:r>
              <a:rPr lang="en-US" dirty="0">
                <a:latin typeface="Consolas" pitchFamily="49" charset="0"/>
              </a:rPr>
              <a:t> feature serial communication interfaces, including Universal Serial Bus (USB) on some models</a:t>
            </a:r>
            <a:r>
              <a:rPr lang="en-IN" dirty="0">
                <a:latin typeface="Consolas" pitchFamily="49" charset="0"/>
              </a:rPr>
              <a:t>.</a:t>
            </a:r>
            <a:endParaRPr lang="en-IN">
              <a:latin typeface="Consolas" pitchFamily="49" charset="0"/>
              <a:cs typeface="Calibri"/>
            </a:endParaRPr>
          </a:p>
          <a:p>
            <a:pPr marL="0" indent="0">
              <a:buNone/>
            </a:pPr>
            <a:r>
              <a:rPr lang="en-US" dirty="0">
                <a:latin typeface="Consolas" pitchFamily="49" charset="0"/>
              </a:rPr>
              <a:t>For programming the microcontrollers, the Arduino project provides an integrated development environment (IDE) based on a programming language named Processing which also </a:t>
            </a:r>
            <a:endParaRPr lang="en-US">
              <a:latin typeface="Consolas" pitchFamily="49" charset="0"/>
              <a:cs typeface="Calibri"/>
            </a:endParaRPr>
          </a:p>
          <a:p>
            <a:pPr marL="0" indent="0">
              <a:buNone/>
            </a:pPr>
            <a:r>
              <a:rPr lang="en-US" dirty="0">
                <a:latin typeface="Consolas" pitchFamily="49" charset="0"/>
              </a:rPr>
              <a:t>supports the languages C and C++.</a:t>
            </a:r>
            <a:endParaRPr lang="en-US">
              <a:latin typeface="Consolas" pitchFamily="49" charset="0"/>
              <a:cs typeface="Calibri"/>
            </a:endParaRPr>
          </a:p>
        </p:txBody>
      </p:sp>
    </p:spTree>
    <p:extLst>
      <p:ext uri="{BB962C8B-B14F-4D97-AF65-F5344CB8AC3E}">
        <p14:creationId xmlns:p14="http://schemas.microsoft.com/office/powerpoint/2010/main" xmlns="" val="2822564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F094FA-85E9-8140-B7E4-365361D730C6}"/>
              </a:ext>
            </a:extLst>
          </p:cNvPr>
          <p:cNvSpPr>
            <a:spLocks noGrp="1"/>
          </p:cNvSpPr>
          <p:nvPr>
            <p:ph type="title"/>
          </p:nvPr>
        </p:nvSpPr>
        <p:spPr/>
        <p:txBody>
          <a:bodyPr/>
          <a:lstStyle/>
          <a:p>
            <a:r>
              <a:rPr lang="en-IN" b="1">
                <a:latin typeface="Consolas" pitchFamily="49" charset="0"/>
              </a:rPr>
              <a:t>LED</a:t>
            </a:r>
            <a:endParaRPr lang="en-US" b="1">
              <a:latin typeface="Consolas" pitchFamily="49" charset="0"/>
            </a:endParaRPr>
          </a:p>
        </p:txBody>
      </p:sp>
      <p:sp>
        <p:nvSpPr>
          <p:cNvPr id="3" name="Content Placeholder 2">
            <a:extLst>
              <a:ext uri="{FF2B5EF4-FFF2-40B4-BE49-F238E27FC236}">
                <a16:creationId xmlns:a16="http://schemas.microsoft.com/office/drawing/2014/main" xmlns="" id="{EA2DD2AA-F0AC-FA4D-AA05-2EC17CFD768E}"/>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dirty="0">
                <a:latin typeface="Consolas" pitchFamily="49" charset="0"/>
              </a:rPr>
              <a:t>A light-emitting diode (LED) is a two-lead semiconductor light </a:t>
            </a:r>
            <a:r>
              <a:rPr lang="en-IN" dirty="0">
                <a:latin typeface="Consolas" pitchFamily="49" charset="0"/>
              </a:rPr>
              <a:t>source .</a:t>
            </a:r>
            <a:r>
              <a:rPr lang="en-US" dirty="0">
                <a:latin typeface="Consolas" pitchFamily="49" charset="0"/>
              </a:rPr>
              <a:t>It is a p–n junction diode, which emits light when activated. When a suitable voltage is applied to the leads, electrons are able to recombine with electron holes within the device, releasing energy in the form of photons.</a:t>
            </a:r>
            <a:endParaRPr lang="en-US" dirty="0">
              <a:latin typeface="Consolas" pitchFamily="49" charset="0"/>
              <a:cs typeface="Calibri"/>
            </a:endParaRPr>
          </a:p>
          <a:p>
            <a:pPr marL="0" indent="0">
              <a:buNone/>
            </a:pPr>
            <a:r>
              <a:rPr lang="en-IN" dirty="0">
                <a:latin typeface="Consolas" pitchFamily="49" charset="0"/>
              </a:rPr>
              <a:t>This effect is called</a:t>
            </a:r>
            <a:r>
              <a:rPr lang="en-US" dirty="0">
                <a:latin typeface="Consolas" pitchFamily="49" charset="0"/>
              </a:rPr>
              <a:t> electroluminescence, and the color of the light (corresponding to the energy of the photon) is determined by </a:t>
            </a:r>
            <a:endParaRPr lang="en-US">
              <a:latin typeface="Consolas" pitchFamily="49" charset="0"/>
              <a:cs typeface="Calibri"/>
            </a:endParaRPr>
          </a:p>
          <a:p>
            <a:pPr marL="0" indent="0">
              <a:buNone/>
            </a:pPr>
            <a:r>
              <a:rPr lang="en-US" dirty="0">
                <a:latin typeface="Consolas" pitchFamily="49" charset="0"/>
              </a:rPr>
              <a:t>the energy band gap of the semiconductor. An LED is often small in area (less than 1 mm2) and integrated optical components may be used to shape its radiation </a:t>
            </a:r>
            <a:r>
              <a:rPr lang="en-IN" dirty="0">
                <a:latin typeface="Consolas" pitchFamily="49" charset="0"/>
              </a:rPr>
              <a:t>pattern.</a:t>
            </a:r>
            <a:endParaRPr lang="en-US" dirty="0">
              <a:latin typeface="Consolas" pitchFamily="49" charset="0"/>
              <a:cs typeface="Calibri"/>
            </a:endParaRPr>
          </a:p>
        </p:txBody>
      </p:sp>
    </p:spTree>
    <p:extLst>
      <p:ext uri="{BB962C8B-B14F-4D97-AF65-F5344CB8AC3E}">
        <p14:creationId xmlns:p14="http://schemas.microsoft.com/office/powerpoint/2010/main" xmlns="" val="390690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A12BE2-98D9-364F-876A-63657439E00B}"/>
              </a:ext>
            </a:extLst>
          </p:cNvPr>
          <p:cNvSpPr>
            <a:spLocks noGrp="1"/>
          </p:cNvSpPr>
          <p:nvPr>
            <p:ph type="title"/>
          </p:nvPr>
        </p:nvSpPr>
        <p:spPr/>
        <p:txBody>
          <a:bodyPr/>
          <a:lstStyle/>
          <a:p>
            <a:r>
              <a:rPr lang="en-IN" b="0" i="0">
                <a:solidFill>
                  <a:srgbClr val="202124"/>
                </a:solidFill>
                <a:effectLst/>
                <a:latin typeface="Consolas" pitchFamily="49" charset="0"/>
              </a:rPr>
              <a:t>Piezoelectric sensor</a:t>
            </a:r>
            <a:endParaRPr lang="en-US" b="1">
              <a:latin typeface="Consolas" pitchFamily="49" charset="0"/>
            </a:endParaRPr>
          </a:p>
        </p:txBody>
      </p:sp>
      <p:sp>
        <p:nvSpPr>
          <p:cNvPr id="3" name="Content Placeholder 2">
            <a:extLst>
              <a:ext uri="{FF2B5EF4-FFF2-40B4-BE49-F238E27FC236}">
                <a16:creationId xmlns:a16="http://schemas.microsoft.com/office/drawing/2014/main" xmlns="" id="{8F33C7B8-9FB6-1E4E-BBF1-DAFAD5044682}"/>
              </a:ext>
            </a:extLst>
          </p:cNvPr>
          <p:cNvSpPr>
            <a:spLocks noGrp="1"/>
          </p:cNvSpPr>
          <p:nvPr>
            <p:ph idx="1"/>
          </p:nvPr>
        </p:nvSpPr>
        <p:spPr/>
        <p:txBody>
          <a:bodyPr vert="horz" lIns="91440" tIns="45720" rIns="91440" bIns="45720" rtlCol="0" anchor="t">
            <a:normAutofit/>
          </a:bodyPr>
          <a:lstStyle/>
          <a:p>
            <a:pPr marL="0" indent="0">
              <a:buNone/>
            </a:pPr>
            <a:r>
              <a:rPr lang="en-IN" b="0" i="0" dirty="0">
                <a:effectLst/>
                <a:latin typeface="Consolas" pitchFamily="49" charset="0"/>
              </a:rPr>
              <a:t>A piezoelectric sensor is a device that uses the piezoelectric effect to measure changes in pressure, acceleration, temperature, strain, or force by converting them to an electrical charge. The prefix piezo- is Greek for 'press' or 'squeeze'.</a:t>
            </a:r>
            <a:endParaRPr lang="en-US" dirty="0">
              <a:latin typeface="Consolas" pitchFamily="49" charset="0"/>
              <a:cs typeface="Calibri"/>
            </a:endParaRPr>
          </a:p>
        </p:txBody>
      </p:sp>
    </p:spTree>
    <p:extLst>
      <p:ext uri="{BB962C8B-B14F-4D97-AF65-F5344CB8AC3E}">
        <p14:creationId xmlns:p14="http://schemas.microsoft.com/office/powerpoint/2010/main" xmlns="" val="83393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809611-ABE2-434C-A54B-D88B81B47C8F}"/>
              </a:ext>
            </a:extLst>
          </p:cNvPr>
          <p:cNvSpPr>
            <a:spLocks noGrp="1"/>
          </p:cNvSpPr>
          <p:nvPr>
            <p:ph type="title"/>
          </p:nvPr>
        </p:nvSpPr>
        <p:spPr/>
        <p:txBody>
          <a:bodyPr/>
          <a:lstStyle/>
          <a:p>
            <a:r>
              <a:rPr lang="en-IN" b="1">
                <a:latin typeface="Consolas" pitchFamily="49" charset="0"/>
              </a:rPr>
              <a:t>JUMPING WIRE</a:t>
            </a:r>
            <a:endParaRPr lang="en-US" b="1">
              <a:latin typeface="Consolas" pitchFamily="49" charset="0"/>
            </a:endParaRPr>
          </a:p>
        </p:txBody>
      </p:sp>
      <p:sp>
        <p:nvSpPr>
          <p:cNvPr id="3" name="Content Placeholder 2">
            <a:extLst>
              <a:ext uri="{FF2B5EF4-FFF2-40B4-BE49-F238E27FC236}">
                <a16:creationId xmlns:a16="http://schemas.microsoft.com/office/drawing/2014/main" xmlns="" id="{8730DC1C-C03A-A042-A8F3-67346EA927EB}"/>
              </a:ext>
            </a:extLst>
          </p:cNvPr>
          <p:cNvSpPr>
            <a:spLocks noGrp="1"/>
          </p:cNvSpPr>
          <p:nvPr>
            <p:ph idx="1"/>
          </p:nvPr>
        </p:nvSpPr>
        <p:spPr/>
        <p:txBody>
          <a:bodyPr vert="horz" lIns="91440" tIns="45720" rIns="91440" bIns="45720" rtlCol="0" anchor="t">
            <a:normAutofit/>
          </a:bodyPr>
          <a:lstStyle/>
          <a:p>
            <a:pPr marL="0" indent="0">
              <a:buNone/>
            </a:pPr>
            <a:r>
              <a:rPr lang="en-IN" i="0" dirty="0">
                <a:effectLst/>
                <a:latin typeface="Consolas" pitchFamily="49" charset="0"/>
              </a:rPr>
              <a:t>A jump wire is an electrical wire, or group of them in a cable, with a connector or pin at each end, which is normally used to interconnect the components of a breadboard or other prototype or test circuit, internally or with other equipment or components, without soldering.</a:t>
            </a:r>
            <a:endParaRPr lang="en-US" dirty="0">
              <a:latin typeface="Consolas" pitchFamily="49" charset="0"/>
            </a:endParaRPr>
          </a:p>
        </p:txBody>
      </p:sp>
    </p:spTree>
    <p:extLst>
      <p:ext uri="{BB962C8B-B14F-4D97-AF65-F5344CB8AC3E}">
        <p14:creationId xmlns:p14="http://schemas.microsoft.com/office/powerpoint/2010/main" xmlns="" val="147815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08934-67F9-974D-BAD1-FEB9CBA0D413}"/>
              </a:ext>
            </a:extLst>
          </p:cNvPr>
          <p:cNvSpPr>
            <a:spLocks noGrp="1"/>
          </p:cNvSpPr>
          <p:nvPr>
            <p:ph type="title"/>
          </p:nvPr>
        </p:nvSpPr>
        <p:spPr/>
        <p:txBody>
          <a:bodyPr/>
          <a:lstStyle/>
          <a:p>
            <a:r>
              <a:rPr lang="en-IN" b="1">
                <a:latin typeface="Consolas" pitchFamily="49" charset="0"/>
              </a:rPr>
              <a:t>RESISTOR</a:t>
            </a:r>
            <a:endParaRPr lang="en-US" b="1">
              <a:latin typeface="Consolas" pitchFamily="49" charset="0"/>
            </a:endParaRPr>
          </a:p>
        </p:txBody>
      </p:sp>
      <p:sp>
        <p:nvSpPr>
          <p:cNvPr id="3" name="Content Placeholder 2">
            <a:extLst>
              <a:ext uri="{FF2B5EF4-FFF2-40B4-BE49-F238E27FC236}">
                <a16:creationId xmlns:a16="http://schemas.microsoft.com/office/drawing/2014/main" xmlns="" id="{36F5CEBD-C03B-A44F-8C3D-1C4B2E6BC533}"/>
              </a:ext>
            </a:extLst>
          </p:cNvPr>
          <p:cNvSpPr>
            <a:spLocks noGrp="1"/>
          </p:cNvSpPr>
          <p:nvPr>
            <p:ph idx="1"/>
          </p:nvPr>
        </p:nvSpPr>
        <p:spPr/>
        <p:txBody>
          <a:bodyPr vert="horz" lIns="91440" tIns="45720" rIns="91440" bIns="45720" rtlCol="0" anchor="t">
            <a:normAutofit/>
          </a:bodyPr>
          <a:lstStyle/>
          <a:p>
            <a:pPr marL="0" indent="0">
              <a:buNone/>
            </a:pPr>
            <a:r>
              <a:rPr lang="en-IN" b="0" i="0" dirty="0">
                <a:effectLst/>
                <a:latin typeface="Consolas" pitchFamily="49" charset="0"/>
              </a:rPr>
              <a:t>A resistor is a passive two-terminal electrical component that implements electrical resistance as a circuit element. In electronic circuits, resistors are used to reduce current flow, adjust signal levels, to divide voltages, bias active elements, and terminate transmission lines, among other uses. </a:t>
            </a:r>
            <a:endParaRPr lang="en-US" dirty="0">
              <a:latin typeface="Consolas" pitchFamily="49" charset="0"/>
              <a:cs typeface="Calibri"/>
            </a:endParaRPr>
          </a:p>
        </p:txBody>
      </p:sp>
    </p:spTree>
    <p:extLst>
      <p:ext uri="{BB962C8B-B14F-4D97-AF65-F5344CB8AC3E}">
        <p14:creationId xmlns:p14="http://schemas.microsoft.com/office/powerpoint/2010/main" xmlns="" val="1470678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22DBAE-152C-D84E-BCA7-A81963BA4F60}"/>
              </a:ext>
            </a:extLst>
          </p:cNvPr>
          <p:cNvSpPr>
            <a:spLocks noGrp="1"/>
          </p:cNvSpPr>
          <p:nvPr>
            <p:ph type="title"/>
          </p:nvPr>
        </p:nvSpPr>
        <p:spPr/>
        <p:txBody>
          <a:bodyPr/>
          <a:lstStyle/>
          <a:p>
            <a:r>
              <a:rPr lang="en-IN" b="1">
                <a:latin typeface="Consolas" pitchFamily="49" charset="0"/>
              </a:rPr>
              <a:t>SOFTWARE REQUIREMENTS</a:t>
            </a:r>
            <a:endParaRPr lang="en-US" b="1">
              <a:latin typeface="Consolas" pitchFamily="49" charset="0"/>
            </a:endParaRPr>
          </a:p>
        </p:txBody>
      </p:sp>
      <p:sp>
        <p:nvSpPr>
          <p:cNvPr id="3" name="Content Placeholder 2">
            <a:extLst>
              <a:ext uri="{FF2B5EF4-FFF2-40B4-BE49-F238E27FC236}">
                <a16:creationId xmlns:a16="http://schemas.microsoft.com/office/drawing/2014/main" xmlns="" id="{3008CEC2-200A-1047-A914-49BC5A43F444}"/>
              </a:ext>
            </a:extLst>
          </p:cNvPr>
          <p:cNvSpPr>
            <a:spLocks noGrp="1"/>
          </p:cNvSpPr>
          <p:nvPr>
            <p:ph idx="1"/>
          </p:nvPr>
        </p:nvSpPr>
        <p:spPr>
          <a:xfrm>
            <a:off x="709842" y="1969960"/>
            <a:ext cx="10515600" cy="4702099"/>
          </a:xfrm>
        </p:spPr>
        <p:txBody>
          <a:bodyPr vert="horz" lIns="91440" tIns="45720" rIns="91440" bIns="45720" rtlCol="0" anchor="t">
            <a:normAutofit/>
          </a:bodyPr>
          <a:lstStyle/>
          <a:p>
            <a:pPr marL="0" indent="0">
              <a:buNone/>
            </a:pPr>
            <a:r>
              <a:rPr lang="en-US" dirty="0" err="1" smtClean="0">
                <a:latin typeface="Consolas" pitchFamily="49" charset="0"/>
                <a:cs typeface="Calibri" panose="020F0502020204030204"/>
              </a:rPr>
              <a:t>Arduino</a:t>
            </a:r>
            <a:r>
              <a:rPr lang="en-US" dirty="0" smtClean="0">
                <a:latin typeface="Consolas" pitchFamily="49" charset="0"/>
                <a:cs typeface="Calibri" panose="020F0502020204030204"/>
              </a:rPr>
              <a:t> IDE</a:t>
            </a:r>
            <a:endParaRPr lang="en-US" dirty="0">
              <a:latin typeface="Consolas" pitchFamily="49" charset="0"/>
              <a:cs typeface="Calibri" panose="020F0502020204030204"/>
            </a:endParaRPr>
          </a:p>
        </p:txBody>
      </p:sp>
    </p:spTree>
    <p:extLst>
      <p:ext uri="{BB962C8B-B14F-4D97-AF65-F5344CB8AC3E}">
        <p14:creationId xmlns:p14="http://schemas.microsoft.com/office/powerpoint/2010/main" xmlns="" val="167984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CA8EC-2C72-1947-A47D-41EC57AFDFDE}"/>
              </a:ext>
            </a:extLst>
          </p:cNvPr>
          <p:cNvSpPr>
            <a:spLocks noGrp="1"/>
          </p:cNvSpPr>
          <p:nvPr>
            <p:ph type="title"/>
          </p:nvPr>
        </p:nvSpPr>
        <p:spPr/>
        <p:txBody>
          <a:bodyPr/>
          <a:lstStyle/>
          <a:p>
            <a:r>
              <a:rPr lang="en-US" b="1">
                <a:latin typeface="Consolas" pitchFamily="49" charset="0"/>
              </a:rPr>
              <a:t>CONCLUSION</a:t>
            </a:r>
          </a:p>
        </p:txBody>
      </p:sp>
      <p:sp>
        <p:nvSpPr>
          <p:cNvPr id="3" name="Content Placeholder 2">
            <a:extLst>
              <a:ext uri="{FF2B5EF4-FFF2-40B4-BE49-F238E27FC236}">
                <a16:creationId xmlns:a16="http://schemas.microsoft.com/office/drawing/2014/main" xmlns="" id="{C21CD310-D181-C847-A22C-4016EB292A49}"/>
              </a:ext>
            </a:extLst>
          </p:cNvPr>
          <p:cNvSpPr>
            <a:spLocks noGrp="1"/>
          </p:cNvSpPr>
          <p:nvPr>
            <p:ph idx="1"/>
          </p:nvPr>
        </p:nvSpPr>
        <p:spPr/>
        <p:txBody>
          <a:bodyPr vert="horz" lIns="91440" tIns="45720" rIns="91440" bIns="45720" rtlCol="0" anchor="t">
            <a:normAutofit/>
          </a:bodyPr>
          <a:lstStyle/>
          <a:p>
            <a:pPr marL="0" indent="0">
              <a:buNone/>
            </a:pPr>
            <a:r>
              <a:rPr lang="en-US" dirty="0">
                <a:latin typeface="Consolas" pitchFamily="49" charset="0"/>
              </a:rPr>
              <a:t>We have studied the optimization of traffic light controller in a city using Arduino and </a:t>
            </a:r>
            <a:r>
              <a:rPr lang="en-IN" dirty="0">
                <a:latin typeface="Consolas" pitchFamily="49" charset="0"/>
              </a:rPr>
              <a:t>Piezo electric</a:t>
            </a:r>
            <a:r>
              <a:rPr lang="en-US" dirty="0">
                <a:latin typeface="Consolas" pitchFamily="49" charset="0"/>
              </a:rPr>
              <a:t> sensors. A traffic light system has been designed and developed with proper integration of both the hardware and the software.</a:t>
            </a:r>
            <a:endParaRPr lang="en-IN">
              <a:latin typeface="Consolas" pitchFamily="49" charset="0"/>
              <a:cs typeface="Calibri"/>
            </a:endParaRPr>
          </a:p>
          <a:p>
            <a:pPr marL="0" indent="0">
              <a:buNone/>
            </a:pPr>
            <a:r>
              <a:rPr lang="en-US" dirty="0">
                <a:latin typeface="Consolas" pitchFamily="49" charset="0"/>
              </a:rPr>
              <a:t> This interface is synchronized with the whole process of the traffic system. Automatically, this project could be programmed in any way to control the traffic light model and will be useful for planning proper road system.</a:t>
            </a:r>
            <a:endParaRPr lang="en-US" dirty="0">
              <a:latin typeface="Consolas" pitchFamily="49" charset="0"/>
              <a:cs typeface="Calibri"/>
            </a:endParaRPr>
          </a:p>
        </p:txBody>
      </p:sp>
    </p:spTree>
    <p:extLst>
      <p:ext uri="{BB962C8B-B14F-4D97-AF65-F5344CB8AC3E}">
        <p14:creationId xmlns:p14="http://schemas.microsoft.com/office/powerpoint/2010/main" xmlns="" val="391829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3AC26-2C08-4A01-8ACC-D4489B3BA09B}"/>
              </a:ext>
            </a:extLst>
          </p:cNvPr>
          <p:cNvSpPr>
            <a:spLocks noGrp="1"/>
          </p:cNvSpPr>
          <p:nvPr>
            <p:ph type="title"/>
          </p:nvPr>
        </p:nvSpPr>
        <p:spPr/>
        <p:txBody>
          <a:bodyPr/>
          <a:lstStyle/>
          <a:p>
            <a:r>
              <a:rPr lang="en-US" dirty="0">
                <a:latin typeface="Consolas" pitchFamily="49" charset="0"/>
                <a:cs typeface="Calibri Light"/>
              </a:rPr>
              <a:t>Reference</a:t>
            </a:r>
            <a:endParaRPr lang="en-US" dirty="0">
              <a:latin typeface="Consolas" pitchFamily="49" charset="0"/>
            </a:endParaRPr>
          </a:p>
        </p:txBody>
      </p:sp>
      <p:sp>
        <p:nvSpPr>
          <p:cNvPr id="3" name="Content Placeholder 2">
            <a:extLst>
              <a:ext uri="{FF2B5EF4-FFF2-40B4-BE49-F238E27FC236}">
                <a16:creationId xmlns:a16="http://schemas.microsoft.com/office/drawing/2014/main" xmlns="" id="{0AAEDB73-544B-4D25-B908-8FA861CD9933}"/>
              </a:ext>
            </a:extLst>
          </p:cNvPr>
          <p:cNvSpPr>
            <a:spLocks noGrp="1"/>
          </p:cNvSpPr>
          <p:nvPr>
            <p:ph idx="1"/>
          </p:nvPr>
        </p:nvSpPr>
        <p:spPr/>
        <p:txBody>
          <a:bodyPr vert="horz" lIns="91440" tIns="45720" rIns="91440" bIns="45720" rtlCol="0" anchor="t">
            <a:normAutofit/>
          </a:bodyPr>
          <a:lstStyle/>
          <a:p>
            <a:endParaRPr lang="en-US" dirty="0">
              <a:latin typeface="Consolas" pitchFamily="49" charset="0"/>
              <a:cs typeface="Calibri"/>
            </a:endParaRPr>
          </a:p>
        </p:txBody>
      </p:sp>
    </p:spTree>
    <p:extLst>
      <p:ext uri="{BB962C8B-B14F-4D97-AF65-F5344CB8AC3E}">
        <p14:creationId xmlns:p14="http://schemas.microsoft.com/office/powerpoint/2010/main" xmlns="" val="258176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D74C198-8D06-7845-B257-349D66A170A3}"/>
              </a:ext>
            </a:extLst>
          </p:cNvPr>
          <p:cNvSpPr>
            <a:spLocks noGrp="1"/>
          </p:cNvSpPr>
          <p:nvPr>
            <p:ph idx="1"/>
          </p:nvPr>
        </p:nvSpPr>
        <p:spPr>
          <a:xfrm>
            <a:off x="39915" y="-755"/>
            <a:ext cx="12148456" cy="6818765"/>
          </a:xfrm>
        </p:spPr>
        <p:txBody>
          <a:bodyPr vert="horz" lIns="91440" tIns="45720" rIns="91440" bIns="45720" rtlCol="0" anchor="t">
            <a:normAutofit/>
          </a:bodyPr>
          <a:lstStyle/>
          <a:p>
            <a:pPr marL="0" indent="0" algn="ctr">
              <a:buNone/>
            </a:pPr>
            <a:endParaRPr lang="en-IN" sz="8000" b="1" dirty="0">
              <a:latin typeface="Consolas" pitchFamily="49" charset="0"/>
            </a:endParaRPr>
          </a:p>
          <a:p>
            <a:pPr marL="0" indent="0" algn="ctr">
              <a:buNone/>
            </a:pPr>
            <a:endParaRPr lang="en-IN" sz="8000" b="1" dirty="0">
              <a:latin typeface="Consolas" pitchFamily="49" charset="0"/>
              <a:cs typeface="Calibri"/>
            </a:endParaRPr>
          </a:p>
          <a:p>
            <a:pPr marL="0" indent="0" algn="ctr">
              <a:buNone/>
            </a:pPr>
            <a:r>
              <a:rPr lang="en-IN" sz="8000" b="1" dirty="0">
                <a:latin typeface="Consolas" pitchFamily="49" charset="0"/>
              </a:rPr>
              <a:t>THANK</a:t>
            </a:r>
            <a:r>
              <a:rPr lang="en-IN" sz="8000" dirty="0">
                <a:latin typeface="Consolas" pitchFamily="49" charset="0"/>
              </a:rPr>
              <a:t> </a:t>
            </a:r>
            <a:r>
              <a:rPr lang="en-IN" sz="8000" b="1" dirty="0">
                <a:latin typeface="Consolas" pitchFamily="49" charset="0"/>
              </a:rPr>
              <a:t>YOU</a:t>
            </a:r>
            <a:endParaRPr lang="en-US" sz="8000" b="1">
              <a:latin typeface="Consolas" pitchFamily="49" charset="0"/>
              <a:cs typeface="Calibri"/>
            </a:endParaRPr>
          </a:p>
        </p:txBody>
      </p:sp>
    </p:spTree>
    <p:extLst>
      <p:ext uri="{BB962C8B-B14F-4D97-AF65-F5344CB8AC3E}">
        <p14:creationId xmlns:p14="http://schemas.microsoft.com/office/powerpoint/2010/main" xmlns="" val="100512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FC59EE-7900-421F-A209-A2AC0AD582C4}"/>
              </a:ext>
            </a:extLst>
          </p:cNvPr>
          <p:cNvSpPr>
            <a:spLocks noGrp="1"/>
          </p:cNvSpPr>
          <p:nvPr>
            <p:ph type="title"/>
          </p:nvPr>
        </p:nvSpPr>
        <p:spPr/>
        <p:txBody>
          <a:bodyPr/>
          <a:lstStyle/>
          <a:p>
            <a:r>
              <a:rPr lang="en-US" dirty="0">
                <a:latin typeface="Consolas" pitchFamily="49" charset="0"/>
              </a:rPr>
              <a:t>Contents</a:t>
            </a:r>
          </a:p>
        </p:txBody>
      </p:sp>
      <p:sp>
        <p:nvSpPr>
          <p:cNvPr id="3" name="Content Placeholder 2">
            <a:extLst>
              <a:ext uri="{FF2B5EF4-FFF2-40B4-BE49-F238E27FC236}">
                <a16:creationId xmlns:a16="http://schemas.microsoft.com/office/drawing/2014/main" xmlns="" id="{9D013949-7AC5-49E9-8F88-D5C0CD8B88AF}"/>
              </a:ext>
            </a:extLst>
          </p:cNvPr>
          <p:cNvSpPr>
            <a:spLocks noGrp="1"/>
          </p:cNvSpPr>
          <p:nvPr>
            <p:ph idx="1"/>
          </p:nvPr>
        </p:nvSpPr>
        <p:spPr>
          <a:xfrm>
            <a:off x="838200" y="1825625"/>
            <a:ext cx="3612777" cy="4284102"/>
          </a:xfrm>
        </p:spPr>
        <p:txBody>
          <a:bodyPr vert="horz" lIns="91440" tIns="45720" rIns="91440" bIns="45720" rtlCol="0" anchor="t">
            <a:normAutofit fontScale="62500" lnSpcReduction="20000"/>
          </a:bodyPr>
          <a:lstStyle/>
          <a:p>
            <a:pPr>
              <a:buNone/>
            </a:pPr>
            <a:r>
              <a:rPr lang="en-US" b="1" dirty="0">
                <a:latin typeface="Consolas" pitchFamily="49" charset="0"/>
                <a:ea typeface="+mn-lt"/>
                <a:cs typeface="+mn-lt"/>
              </a:rPr>
              <a:t>PROJECT OVERVIEW</a:t>
            </a:r>
            <a:endParaRPr lang="en-US" dirty="0">
              <a:latin typeface="Consolas" pitchFamily="49" charset="0"/>
            </a:endParaRPr>
          </a:p>
          <a:p>
            <a:pPr>
              <a:buFont typeface="Arial"/>
              <a:buChar char="•"/>
            </a:pPr>
            <a:r>
              <a:rPr lang="en-US" dirty="0">
                <a:latin typeface="Consolas" pitchFamily="49" charset="0"/>
                <a:ea typeface="+mn-lt"/>
                <a:cs typeface="+mn-lt"/>
              </a:rPr>
              <a:t>Introduction</a:t>
            </a:r>
            <a:endParaRPr lang="en-US" dirty="0">
              <a:latin typeface="Consolas" pitchFamily="49" charset="0"/>
            </a:endParaRPr>
          </a:p>
          <a:p>
            <a:pPr>
              <a:buFont typeface="Arial"/>
              <a:buChar char="•"/>
            </a:pPr>
            <a:r>
              <a:rPr lang="en-US" dirty="0">
                <a:latin typeface="Consolas" pitchFamily="49" charset="0"/>
                <a:ea typeface="+mn-lt"/>
                <a:cs typeface="+mn-lt"/>
              </a:rPr>
              <a:t>Scope and Objective</a:t>
            </a:r>
            <a:endParaRPr lang="en-US" dirty="0">
              <a:latin typeface="Consolas" pitchFamily="49" charset="0"/>
              <a:cs typeface="Calibri"/>
            </a:endParaRPr>
          </a:p>
          <a:p>
            <a:pPr>
              <a:buFont typeface="Arial"/>
              <a:buChar char="•"/>
            </a:pPr>
            <a:r>
              <a:rPr lang="en-US" dirty="0" smtClean="0">
                <a:latin typeface="Consolas" pitchFamily="49" charset="0"/>
                <a:ea typeface="+mn-lt"/>
                <a:cs typeface="+mn-lt"/>
              </a:rPr>
              <a:t>Features of the System</a:t>
            </a:r>
            <a:endParaRPr lang="en-US" dirty="0">
              <a:latin typeface="Consolas" pitchFamily="49" charset="0"/>
            </a:endParaRPr>
          </a:p>
          <a:p>
            <a:pPr>
              <a:buFont typeface="Arial"/>
              <a:buChar char="•"/>
            </a:pPr>
            <a:endParaRPr lang="en-US" dirty="0">
              <a:latin typeface="Consolas" pitchFamily="49" charset="0"/>
            </a:endParaRPr>
          </a:p>
          <a:p>
            <a:pPr>
              <a:buNone/>
            </a:pPr>
            <a:r>
              <a:rPr lang="en-US" b="1" dirty="0">
                <a:latin typeface="Consolas" pitchFamily="49" charset="0"/>
                <a:ea typeface="+mn-lt"/>
                <a:cs typeface="+mn-lt"/>
              </a:rPr>
              <a:t>PROJECT Idea</a:t>
            </a:r>
            <a:endParaRPr lang="en-US" dirty="0">
              <a:latin typeface="Consolas" pitchFamily="49" charset="0"/>
              <a:cs typeface="Calibri"/>
            </a:endParaRPr>
          </a:p>
          <a:p>
            <a:pPr>
              <a:buFont typeface="Arial"/>
              <a:buChar char="•"/>
            </a:pPr>
            <a:r>
              <a:rPr lang="en-US" dirty="0">
                <a:latin typeface="Consolas" pitchFamily="49" charset="0"/>
                <a:cs typeface="Calibri"/>
              </a:rPr>
              <a:t>Methodology</a:t>
            </a:r>
          </a:p>
          <a:p>
            <a:pPr>
              <a:buFont typeface="Arial"/>
              <a:buChar char="•"/>
            </a:pPr>
            <a:r>
              <a:rPr lang="en-US" dirty="0">
                <a:latin typeface="Consolas" pitchFamily="49" charset="0"/>
                <a:cs typeface="Calibri"/>
              </a:rPr>
              <a:t>Project Details</a:t>
            </a:r>
          </a:p>
          <a:p>
            <a:pPr>
              <a:buNone/>
            </a:pPr>
            <a:endParaRPr lang="en-US" b="1" dirty="0">
              <a:latin typeface="Consolas" pitchFamily="49" charset="0"/>
              <a:cs typeface="Calibri" panose="020F0502020204030204"/>
            </a:endParaRPr>
          </a:p>
          <a:p>
            <a:pPr>
              <a:buNone/>
            </a:pPr>
            <a:r>
              <a:rPr lang="en-US" b="1" dirty="0">
                <a:latin typeface="Consolas" pitchFamily="49" charset="0"/>
                <a:cs typeface="Calibri" panose="020F0502020204030204"/>
              </a:rPr>
              <a:t>PROJECT DESIGN</a:t>
            </a:r>
            <a:endParaRPr lang="en-US" dirty="0">
              <a:latin typeface="Consolas" pitchFamily="49" charset="0"/>
              <a:ea typeface="+mn-lt"/>
              <a:cs typeface="+mn-lt"/>
            </a:endParaRPr>
          </a:p>
          <a:p>
            <a:pPr>
              <a:buFont typeface="Arial,Sans-Serif"/>
              <a:buChar char="•"/>
            </a:pPr>
            <a:r>
              <a:rPr lang="en-US" dirty="0">
                <a:latin typeface="Consolas" pitchFamily="49" charset="0"/>
                <a:ea typeface="+mn-lt"/>
                <a:cs typeface="+mn-lt"/>
              </a:rPr>
              <a:t>Traffic Junction</a:t>
            </a:r>
          </a:p>
          <a:p>
            <a:pPr>
              <a:buFont typeface="Arial,Sans-Serif"/>
              <a:buChar char="•"/>
            </a:pPr>
            <a:r>
              <a:rPr lang="en-US" dirty="0" smtClean="0">
                <a:latin typeface="Consolas" pitchFamily="49" charset="0"/>
                <a:ea typeface="+mn-lt"/>
                <a:cs typeface="+mn-lt"/>
              </a:rPr>
              <a:t>Circuit Diagram</a:t>
            </a:r>
          </a:p>
          <a:p>
            <a:pPr>
              <a:buFont typeface="Arial,Sans-Serif"/>
              <a:buChar char="•"/>
            </a:pPr>
            <a:r>
              <a:rPr lang="en-US" dirty="0" smtClean="0">
                <a:latin typeface="Consolas" pitchFamily="49" charset="0"/>
                <a:cs typeface="Calibri" panose="020F0502020204030204"/>
              </a:rPr>
              <a:t>Work </a:t>
            </a:r>
            <a:r>
              <a:rPr lang="en-US" dirty="0">
                <a:latin typeface="Consolas" pitchFamily="49" charset="0"/>
                <a:cs typeface="Calibri" panose="020F0502020204030204"/>
              </a:rPr>
              <a:t>Flow Diagram</a:t>
            </a:r>
            <a:endParaRPr lang="en-US" dirty="0">
              <a:latin typeface="Consolas" pitchFamily="49" charset="0"/>
              <a:ea typeface="+mn-lt"/>
              <a:cs typeface="+mn-lt"/>
            </a:endParaRPr>
          </a:p>
          <a:p>
            <a:pPr>
              <a:buFont typeface="Arial,Sans-Serif"/>
              <a:buChar char="•"/>
            </a:pPr>
            <a:endParaRPr lang="en-US" dirty="0">
              <a:latin typeface="Consolas" pitchFamily="49" charset="0"/>
              <a:ea typeface="+mn-lt"/>
              <a:cs typeface="+mn-lt"/>
            </a:endParaRPr>
          </a:p>
          <a:p>
            <a:pPr marL="0" indent="0">
              <a:buNone/>
            </a:pPr>
            <a:endParaRPr lang="en-US" dirty="0">
              <a:latin typeface="Consolas" pitchFamily="49" charset="0"/>
              <a:cs typeface="Calibri" panose="020F0502020204030204"/>
            </a:endParaRPr>
          </a:p>
          <a:p>
            <a:pPr indent="0">
              <a:buNone/>
            </a:pPr>
            <a:endParaRPr lang="en-US" dirty="0">
              <a:latin typeface="Consolas" pitchFamily="49" charset="0"/>
              <a:cs typeface="Calibri" panose="020F0502020204030204"/>
            </a:endParaRPr>
          </a:p>
          <a:p>
            <a:pPr marL="0" indent="0">
              <a:buNone/>
            </a:pPr>
            <a:endParaRPr lang="en-US" b="1" dirty="0">
              <a:latin typeface="Consolas" pitchFamily="49" charset="0"/>
              <a:cs typeface="Calibri" panose="020F0502020204030204"/>
            </a:endParaRPr>
          </a:p>
        </p:txBody>
      </p:sp>
      <p:sp>
        <p:nvSpPr>
          <p:cNvPr id="9" name="Content Placeholder 2">
            <a:extLst>
              <a:ext uri="{FF2B5EF4-FFF2-40B4-BE49-F238E27FC236}">
                <a16:creationId xmlns:a16="http://schemas.microsoft.com/office/drawing/2014/main" xmlns="" id="{6FA4F652-E803-466A-A2B2-444466401182}"/>
              </a:ext>
            </a:extLst>
          </p:cNvPr>
          <p:cNvSpPr txBox="1">
            <a:spLocks/>
          </p:cNvSpPr>
          <p:nvPr/>
        </p:nvSpPr>
        <p:spPr>
          <a:xfrm>
            <a:off x="6190130" y="1821144"/>
            <a:ext cx="3960159" cy="428410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800" b="1" dirty="0">
                <a:latin typeface="Consolas" pitchFamily="49" charset="0"/>
                <a:ea typeface="+mn-lt"/>
                <a:cs typeface="+mn-lt"/>
              </a:rPr>
              <a:t>PROJECT Requirements</a:t>
            </a:r>
            <a:endParaRPr lang="en-US" sz="1800" dirty="0">
              <a:latin typeface="Consolas" pitchFamily="49" charset="0"/>
              <a:cs typeface="Calibri"/>
            </a:endParaRPr>
          </a:p>
          <a:p>
            <a:pPr>
              <a:buFont typeface="Arial"/>
              <a:buChar char="•"/>
            </a:pPr>
            <a:r>
              <a:rPr lang="en-US" sz="1800" dirty="0">
                <a:latin typeface="Consolas" pitchFamily="49" charset="0"/>
                <a:cs typeface="Calibri"/>
              </a:rPr>
              <a:t>Hardware</a:t>
            </a:r>
          </a:p>
          <a:p>
            <a:pPr>
              <a:buFont typeface="Arial"/>
              <a:buChar char="•"/>
            </a:pPr>
            <a:r>
              <a:rPr lang="en-US" sz="1800" dirty="0">
                <a:latin typeface="Consolas" pitchFamily="49" charset="0"/>
                <a:cs typeface="Calibri"/>
              </a:rPr>
              <a:t>Software</a:t>
            </a:r>
          </a:p>
          <a:p>
            <a:pPr marL="0" indent="0">
              <a:buNone/>
            </a:pPr>
            <a:endParaRPr lang="en-US" sz="1800" dirty="0">
              <a:latin typeface="Consolas" pitchFamily="49" charset="0"/>
              <a:cs typeface="Calibri"/>
            </a:endParaRPr>
          </a:p>
          <a:p>
            <a:pPr>
              <a:buNone/>
            </a:pPr>
            <a:r>
              <a:rPr lang="en-US" sz="1800" b="1" dirty="0" smtClean="0">
                <a:latin typeface="Consolas" pitchFamily="49" charset="0"/>
                <a:ea typeface="+mn-lt"/>
                <a:cs typeface="+mn-lt"/>
              </a:rPr>
              <a:t>CONCLUSION</a:t>
            </a:r>
            <a:endParaRPr lang="en-US" sz="1800" dirty="0">
              <a:latin typeface="Consolas" pitchFamily="49" charset="0"/>
              <a:cs typeface="Calibri"/>
            </a:endParaRPr>
          </a:p>
          <a:p>
            <a:pPr>
              <a:buFont typeface="Arial"/>
              <a:buChar char="•"/>
            </a:pPr>
            <a:r>
              <a:rPr lang="en-US" sz="1800" dirty="0">
                <a:latin typeface="Consolas" pitchFamily="49" charset="0"/>
                <a:ea typeface="+mn-lt"/>
                <a:cs typeface="+mn-lt"/>
              </a:rPr>
              <a:t>Project Conclusion</a:t>
            </a:r>
            <a:endParaRPr lang="en-US" sz="1800" dirty="0">
              <a:latin typeface="Consolas" pitchFamily="49" charset="0"/>
              <a:cs typeface="Calibri"/>
            </a:endParaRPr>
          </a:p>
          <a:p>
            <a:pPr indent="0">
              <a:buNone/>
            </a:pPr>
            <a:endParaRPr lang="en-US" sz="1800" dirty="0">
              <a:latin typeface="Consolas" pitchFamily="49" charset="0"/>
              <a:cs typeface="Calibri"/>
            </a:endParaRPr>
          </a:p>
          <a:p>
            <a:pPr>
              <a:buNone/>
            </a:pPr>
            <a:r>
              <a:rPr lang="en-US" sz="1800" b="1" dirty="0" smtClean="0">
                <a:latin typeface="Consolas" pitchFamily="49" charset="0"/>
                <a:ea typeface="+mn-lt"/>
                <a:cs typeface="+mn-lt"/>
              </a:rPr>
              <a:t>BIBILIOGRAPHY</a:t>
            </a:r>
            <a:endParaRPr lang="en-US" sz="1800" dirty="0">
              <a:latin typeface="Consolas" pitchFamily="49" charset="0"/>
              <a:cs typeface="Calibri"/>
            </a:endParaRPr>
          </a:p>
          <a:p>
            <a:pPr>
              <a:buFont typeface="Arial"/>
              <a:buChar char="•"/>
            </a:pPr>
            <a:r>
              <a:rPr lang="en-US" sz="1800" dirty="0">
                <a:latin typeface="Consolas" pitchFamily="49" charset="0"/>
                <a:ea typeface="+mn-lt"/>
                <a:cs typeface="+mn-lt"/>
              </a:rPr>
              <a:t>References</a:t>
            </a:r>
            <a:endParaRPr lang="en-US" sz="1800" dirty="0">
              <a:latin typeface="Consolas" pitchFamily="49" charset="0"/>
              <a:cs typeface="Calibri"/>
            </a:endParaRPr>
          </a:p>
          <a:p>
            <a:pPr>
              <a:buFont typeface="Arial" panose="020B0604020202020204" pitchFamily="34" charset="0"/>
              <a:buNone/>
            </a:pPr>
            <a:endParaRPr lang="en-US" sz="1400" b="1" dirty="0">
              <a:latin typeface="Consolas" pitchFamily="49" charset="0"/>
              <a:cs typeface="Calibri" panose="020F0502020204030204"/>
            </a:endParaRPr>
          </a:p>
        </p:txBody>
      </p:sp>
    </p:spTree>
    <p:extLst>
      <p:ext uri="{BB962C8B-B14F-4D97-AF65-F5344CB8AC3E}">
        <p14:creationId xmlns:p14="http://schemas.microsoft.com/office/powerpoint/2010/main" xmlns="" val="2508143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9AC8F-04FB-B948-BE0F-1B18839F861E}"/>
              </a:ext>
            </a:extLst>
          </p:cNvPr>
          <p:cNvSpPr>
            <a:spLocks noGrp="1"/>
          </p:cNvSpPr>
          <p:nvPr>
            <p:ph type="title"/>
          </p:nvPr>
        </p:nvSpPr>
        <p:spPr/>
        <p:txBody>
          <a:bodyPr/>
          <a:lstStyle/>
          <a:p>
            <a:r>
              <a:rPr lang="en-IN" dirty="0" smtClean="0">
                <a:latin typeface="Consolas" pitchFamily="49" charset="0"/>
              </a:rPr>
              <a:t>Introduction</a:t>
            </a:r>
            <a:endParaRPr lang="en-US" dirty="0">
              <a:latin typeface="Consolas" pitchFamily="49" charset="0"/>
            </a:endParaRPr>
          </a:p>
        </p:txBody>
      </p:sp>
      <p:sp>
        <p:nvSpPr>
          <p:cNvPr id="3" name="Content Placeholder 2">
            <a:extLst>
              <a:ext uri="{FF2B5EF4-FFF2-40B4-BE49-F238E27FC236}">
                <a16:creationId xmlns:a16="http://schemas.microsoft.com/office/drawing/2014/main" xmlns="" id="{0E7A5567-F42D-5241-8D09-1019D2CE7CFB}"/>
              </a:ext>
            </a:extLst>
          </p:cNvPr>
          <p:cNvSpPr>
            <a:spLocks noGrp="1"/>
          </p:cNvSpPr>
          <p:nvPr>
            <p:ph idx="1"/>
          </p:nvPr>
        </p:nvSpPr>
        <p:spPr>
          <a:xfrm>
            <a:off x="838200" y="1786331"/>
            <a:ext cx="11019661" cy="4415163"/>
          </a:xfrm>
        </p:spPr>
        <p:txBody>
          <a:bodyPr vert="horz" lIns="91440" tIns="45720" rIns="91440" bIns="45720" rtlCol="0" anchor="t">
            <a:normAutofit/>
          </a:bodyPr>
          <a:lstStyle/>
          <a:p>
            <a:pPr marL="0" indent="0">
              <a:buNone/>
            </a:pPr>
            <a:r>
              <a:rPr lang="en-US" sz="1800" dirty="0" smtClean="0">
                <a:latin typeface="Consolas" pitchFamily="49" charset="0"/>
              </a:rPr>
              <a:t>In modern life, we have to face with many problems one of which is traffic congestion becoming more serious day after day. The major cause leading to traffic congestion is the high number of vehicles which were caused by the population and the development of the economy. Due to the massive growth in urbanization and traffic congestion, an automatically based traffic light controller is needed to reduce the traffic delay and travel time, especially in developing countries. Traffic congestion is now considered to be one of the biggest problems in urban areas. Traffic problems will be also much more widely increasing as an expected result of the growing number of transportation means and the current low-quality infrastructure of the roads. This idea of controlling the traffic light efficiently in real-time.</a:t>
            </a:r>
            <a:endParaRPr lang="en-US" sz="1800" dirty="0">
              <a:latin typeface="Consolas" pitchFamily="49" charset="0"/>
            </a:endParaRPr>
          </a:p>
        </p:txBody>
      </p:sp>
    </p:spTree>
    <p:extLst>
      <p:ext uri="{BB962C8B-B14F-4D97-AF65-F5344CB8AC3E}">
        <p14:creationId xmlns:p14="http://schemas.microsoft.com/office/powerpoint/2010/main" xmlns="" val="147118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E0A09A-934D-4564-94F2-290C0524C5D4}"/>
              </a:ext>
            </a:extLst>
          </p:cNvPr>
          <p:cNvSpPr>
            <a:spLocks noGrp="1"/>
          </p:cNvSpPr>
          <p:nvPr>
            <p:ph type="title"/>
          </p:nvPr>
        </p:nvSpPr>
        <p:spPr/>
        <p:txBody>
          <a:bodyPr/>
          <a:lstStyle/>
          <a:p>
            <a:r>
              <a:rPr lang="en-US" dirty="0">
                <a:latin typeface="Consolas" pitchFamily="49" charset="0"/>
                <a:cs typeface="Calibri Light"/>
              </a:rPr>
              <a:t>Scope and Objective</a:t>
            </a:r>
            <a:endParaRPr lang="en-US" dirty="0">
              <a:latin typeface="Consolas" pitchFamily="49" charset="0"/>
            </a:endParaRPr>
          </a:p>
        </p:txBody>
      </p:sp>
      <p:sp>
        <p:nvSpPr>
          <p:cNvPr id="3" name="Content Placeholder 2">
            <a:extLst>
              <a:ext uri="{FF2B5EF4-FFF2-40B4-BE49-F238E27FC236}">
                <a16:creationId xmlns:a16="http://schemas.microsoft.com/office/drawing/2014/main" xmlns="" id="{630F2894-8D30-4999-A545-AF5A6AD394FD}"/>
              </a:ext>
            </a:extLst>
          </p:cNvPr>
          <p:cNvSpPr>
            <a:spLocks noGrp="1"/>
          </p:cNvSpPr>
          <p:nvPr>
            <p:ph idx="1"/>
          </p:nvPr>
        </p:nvSpPr>
        <p:spPr/>
        <p:txBody>
          <a:bodyPr/>
          <a:lstStyle/>
          <a:p>
            <a:endParaRPr lang="en-US">
              <a:latin typeface="Consolas" pitchFamily="49" charset="0"/>
            </a:endParaRPr>
          </a:p>
        </p:txBody>
      </p:sp>
    </p:spTree>
    <p:extLst>
      <p:ext uri="{BB962C8B-B14F-4D97-AF65-F5344CB8AC3E}">
        <p14:creationId xmlns:p14="http://schemas.microsoft.com/office/powerpoint/2010/main" xmlns="" val="191760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25525-6086-3E4E-B9C5-A4B4BC80B428}"/>
              </a:ext>
            </a:extLst>
          </p:cNvPr>
          <p:cNvSpPr>
            <a:spLocks noGrp="1"/>
          </p:cNvSpPr>
          <p:nvPr>
            <p:ph type="title"/>
          </p:nvPr>
        </p:nvSpPr>
        <p:spPr/>
        <p:txBody>
          <a:bodyPr/>
          <a:lstStyle/>
          <a:p>
            <a:r>
              <a:rPr lang="en-IN" b="1" dirty="0">
                <a:latin typeface="Consolas" pitchFamily="49" charset="0"/>
                <a:ea typeface="+mj-lt"/>
                <a:cs typeface="+mj-lt"/>
              </a:rPr>
              <a:t>Features of the system:</a:t>
            </a:r>
            <a:r>
              <a:rPr lang="en-IN" dirty="0">
                <a:latin typeface="Consolas" pitchFamily="49" charset="0"/>
                <a:ea typeface="+mj-lt"/>
                <a:cs typeface="+mj-lt"/>
              </a:rPr>
              <a:t> </a:t>
            </a:r>
            <a:endParaRPr lang="en-IN">
              <a:latin typeface="Consolas" pitchFamily="49" charset="0"/>
              <a:cs typeface="Calibri Light"/>
            </a:endParaRPr>
          </a:p>
        </p:txBody>
      </p:sp>
      <p:sp>
        <p:nvSpPr>
          <p:cNvPr id="3" name="Content Placeholder 2">
            <a:extLst>
              <a:ext uri="{FF2B5EF4-FFF2-40B4-BE49-F238E27FC236}">
                <a16:creationId xmlns:a16="http://schemas.microsoft.com/office/drawing/2014/main" xmlns="" id="{0F170EDD-E582-6C4B-A574-63DA913492DD}"/>
              </a:ext>
            </a:extLst>
          </p:cNvPr>
          <p:cNvSpPr>
            <a:spLocks noGrp="1"/>
          </p:cNvSpPr>
          <p:nvPr>
            <p:ph idx="1"/>
          </p:nvPr>
        </p:nvSpPr>
        <p:spPr/>
        <p:txBody>
          <a:bodyPr vert="horz" lIns="91440" tIns="45720" rIns="91440" bIns="45720" rtlCol="0" anchor="t">
            <a:normAutofit/>
          </a:bodyPr>
          <a:lstStyle/>
          <a:p>
            <a:r>
              <a:rPr lang="en-IN" dirty="0">
                <a:latin typeface="Consolas" pitchFamily="49" charset="0"/>
                <a:ea typeface="+mn-lt"/>
                <a:cs typeface="+mn-lt"/>
              </a:rPr>
              <a:t>Traffic flow GUI.</a:t>
            </a:r>
            <a:endParaRPr lang="en-IN" b="1" dirty="0">
              <a:latin typeface="Consolas" pitchFamily="49" charset="0"/>
              <a:cs typeface="Calibri"/>
            </a:endParaRPr>
          </a:p>
          <a:p>
            <a:r>
              <a:rPr lang="en-IN" dirty="0">
                <a:latin typeface="Consolas" pitchFamily="49" charset="0"/>
                <a:ea typeface="+mn-lt"/>
                <a:cs typeface="+mn-lt"/>
              </a:rPr>
              <a:t>Signal light timings for each road.</a:t>
            </a:r>
            <a:endParaRPr lang="en-IN" dirty="0">
              <a:latin typeface="Consolas" pitchFamily="49" charset="0"/>
            </a:endParaRPr>
          </a:p>
          <a:p>
            <a:r>
              <a:rPr lang="en-IN" dirty="0">
                <a:latin typeface="Consolas" pitchFamily="49" charset="0"/>
                <a:ea typeface="+mn-lt"/>
                <a:cs typeface="+mn-lt"/>
              </a:rPr>
              <a:t>Manual override for particular sides.</a:t>
            </a:r>
            <a:endParaRPr lang="en-IN" dirty="0">
              <a:latin typeface="Consolas" pitchFamily="49" charset="0"/>
            </a:endParaRPr>
          </a:p>
          <a:p>
            <a:r>
              <a:rPr lang="en-IN" dirty="0">
                <a:latin typeface="Consolas" pitchFamily="49" charset="0"/>
                <a:ea typeface="+mn-lt"/>
                <a:cs typeface="+mn-lt"/>
              </a:rPr>
              <a:t>Dynamic Traffic density input module.</a:t>
            </a:r>
            <a:endParaRPr lang="en-IN" dirty="0">
              <a:latin typeface="Consolas" pitchFamily="49" charset="0"/>
            </a:endParaRPr>
          </a:p>
          <a:p>
            <a:r>
              <a:rPr lang="en-IN" dirty="0">
                <a:latin typeface="Consolas" pitchFamily="49" charset="0"/>
                <a:ea typeface="+mn-lt"/>
                <a:cs typeface="+mn-lt"/>
              </a:rPr>
              <a:t>Dynamic signal scheduling functionality.</a:t>
            </a:r>
            <a:endParaRPr lang="en-IN" dirty="0">
              <a:latin typeface="Consolas" pitchFamily="49" charset="0"/>
            </a:endParaRPr>
          </a:p>
          <a:p>
            <a:r>
              <a:rPr lang="en-IN" dirty="0">
                <a:latin typeface="Consolas" pitchFamily="49" charset="0"/>
                <a:ea typeface="+mn-lt"/>
                <a:cs typeface="+mn-lt"/>
              </a:rPr>
              <a:t>Traffic scheduling algorithm implementation.</a:t>
            </a:r>
            <a:endParaRPr lang="en-IN" dirty="0">
              <a:latin typeface="Consolas" pitchFamily="49" charset="0"/>
            </a:endParaRPr>
          </a:p>
          <a:p>
            <a:endParaRPr lang="en-IN" b="1" dirty="0">
              <a:latin typeface="Consolas" pitchFamily="49" charset="0"/>
              <a:cs typeface="Calibri"/>
            </a:endParaRPr>
          </a:p>
        </p:txBody>
      </p:sp>
    </p:spTree>
    <p:extLst>
      <p:ext uri="{BB962C8B-B14F-4D97-AF65-F5344CB8AC3E}">
        <p14:creationId xmlns:p14="http://schemas.microsoft.com/office/powerpoint/2010/main" xmlns="" val="1982449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2D9B84-763D-894A-8086-D32F1C3DD86B}"/>
              </a:ext>
            </a:extLst>
          </p:cNvPr>
          <p:cNvSpPr>
            <a:spLocks noGrp="1"/>
          </p:cNvSpPr>
          <p:nvPr>
            <p:ph type="title"/>
          </p:nvPr>
        </p:nvSpPr>
        <p:spPr/>
        <p:txBody>
          <a:bodyPr/>
          <a:lstStyle/>
          <a:p>
            <a:r>
              <a:rPr lang="en-US" b="1">
                <a:latin typeface="Consolas" pitchFamily="49" charset="0"/>
              </a:rPr>
              <a:t>METHODOLOGY</a:t>
            </a:r>
          </a:p>
        </p:txBody>
      </p:sp>
      <p:sp>
        <p:nvSpPr>
          <p:cNvPr id="3" name="Content Placeholder 2">
            <a:extLst>
              <a:ext uri="{FF2B5EF4-FFF2-40B4-BE49-F238E27FC236}">
                <a16:creationId xmlns:a16="http://schemas.microsoft.com/office/drawing/2014/main" xmlns="" id="{208E8612-53C2-4F4B-8757-9504AC6F2E04}"/>
              </a:ext>
            </a:extLst>
          </p:cNvPr>
          <p:cNvSpPr>
            <a:spLocks noGrp="1"/>
          </p:cNvSpPr>
          <p:nvPr>
            <p:ph idx="1"/>
          </p:nvPr>
        </p:nvSpPr>
        <p:spPr>
          <a:xfrm>
            <a:off x="838200" y="1825625"/>
            <a:ext cx="10515600" cy="3895487"/>
          </a:xfrm>
        </p:spPr>
        <p:txBody>
          <a:bodyPr vert="horz" lIns="91440" tIns="45720" rIns="91440" bIns="45720" rtlCol="0" anchor="t">
            <a:normAutofit fontScale="92500" lnSpcReduction="20000"/>
          </a:bodyPr>
          <a:lstStyle/>
          <a:p>
            <a:pPr>
              <a:buFont typeface="Wingdings" panose="020B0604020202020204" pitchFamily="34" charset="0"/>
              <a:buChar char="v"/>
            </a:pPr>
            <a:r>
              <a:rPr lang="en-US" dirty="0">
                <a:latin typeface="Consolas" pitchFamily="49" charset="0"/>
              </a:rPr>
              <a:t> The system is based on</a:t>
            </a:r>
            <a:r>
              <a:rPr lang="en-IN" dirty="0">
                <a:latin typeface="Consolas" pitchFamily="49" charset="0"/>
              </a:rPr>
              <a:t> Arduino</a:t>
            </a:r>
            <a:r>
              <a:rPr lang="en-US" dirty="0">
                <a:latin typeface="Consolas" pitchFamily="49" charset="0"/>
              </a:rPr>
              <a:t>.</a:t>
            </a:r>
            <a:endParaRPr lang="en-US" dirty="0">
              <a:latin typeface="Consolas" pitchFamily="49" charset="0"/>
              <a:cs typeface="Calibri" panose="020F0502020204030204"/>
            </a:endParaRPr>
          </a:p>
          <a:p>
            <a:pPr>
              <a:buFont typeface="Wingdings" panose="020B0604020202020204" pitchFamily="34" charset="0"/>
              <a:buChar char="v"/>
            </a:pPr>
            <a:r>
              <a:rPr lang="en-US" dirty="0">
                <a:latin typeface="Consolas" pitchFamily="49" charset="0"/>
              </a:rPr>
              <a:t> The system contains </a:t>
            </a:r>
            <a:r>
              <a:rPr lang="en-IN" dirty="0">
                <a:latin typeface="Consolas" pitchFamily="49" charset="0"/>
              </a:rPr>
              <a:t>piezo electric sensor</a:t>
            </a:r>
            <a:r>
              <a:rPr lang="en-US" dirty="0">
                <a:latin typeface="Consolas" pitchFamily="49" charset="0"/>
              </a:rPr>
              <a:t> which are mounted on the roads.</a:t>
            </a:r>
            <a:endParaRPr lang="en-US" dirty="0">
              <a:latin typeface="Consolas" pitchFamily="49" charset="0"/>
              <a:cs typeface="Calibri" panose="020F0502020204030204"/>
            </a:endParaRPr>
          </a:p>
          <a:p>
            <a:pPr>
              <a:buFont typeface="Wingdings" panose="020B0604020202020204" pitchFamily="34" charset="0"/>
              <a:buChar char="v"/>
            </a:pPr>
            <a:r>
              <a:rPr lang="en-US" dirty="0">
                <a:latin typeface="Consolas" pitchFamily="49" charset="0"/>
              </a:rPr>
              <a:t> This </a:t>
            </a:r>
            <a:r>
              <a:rPr lang="en-IN" dirty="0">
                <a:latin typeface="Consolas" pitchFamily="49" charset="0"/>
              </a:rPr>
              <a:t> sensor</a:t>
            </a:r>
            <a:r>
              <a:rPr lang="en-US" dirty="0">
                <a:latin typeface="Consolas" pitchFamily="49" charset="0"/>
              </a:rPr>
              <a:t> system gets activated when any vehicle passes on road </a:t>
            </a:r>
            <a:r>
              <a:rPr lang="en-IN" dirty="0">
                <a:latin typeface="Consolas" pitchFamily="49" charset="0"/>
              </a:rPr>
              <a:t>over sensor.</a:t>
            </a:r>
            <a:endParaRPr lang="en-US" dirty="0">
              <a:latin typeface="Consolas" pitchFamily="49" charset="0"/>
              <a:cs typeface="Calibri" panose="020F0502020204030204"/>
            </a:endParaRPr>
          </a:p>
          <a:p>
            <a:pPr>
              <a:buFont typeface="Wingdings" panose="020B0604020202020204" pitchFamily="34" charset="0"/>
              <a:buChar char="v"/>
            </a:pPr>
            <a:r>
              <a:rPr lang="en-US" dirty="0">
                <a:latin typeface="Consolas" pitchFamily="49" charset="0"/>
              </a:rPr>
              <a:t> The microcontroller controls the </a:t>
            </a:r>
            <a:r>
              <a:rPr lang="en-IN" dirty="0">
                <a:latin typeface="Consolas" pitchFamily="49" charset="0"/>
              </a:rPr>
              <a:t>sensor</a:t>
            </a:r>
            <a:r>
              <a:rPr lang="en-US" dirty="0">
                <a:latin typeface="Consolas" pitchFamily="49" charset="0"/>
              </a:rPr>
              <a:t> system and gets activated when vehicles are passing over the sensors.</a:t>
            </a:r>
            <a:endParaRPr lang="en-US" dirty="0">
              <a:latin typeface="Consolas" pitchFamily="49" charset="0"/>
              <a:cs typeface="Calibri" panose="020F0502020204030204"/>
            </a:endParaRPr>
          </a:p>
          <a:p>
            <a:pPr>
              <a:buFont typeface="Wingdings" panose="020B0604020202020204" pitchFamily="34" charset="0"/>
              <a:buChar char="v"/>
            </a:pPr>
            <a:r>
              <a:rPr lang="en-US" dirty="0">
                <a:latin typeface="Consolas" pitchFamily="49" charset="0"/>
              </a:rPr>
              <a:t>Based on different densities of vehicles, the microcontroller decides the glowing time of the traffic lights.</a:t>
            </a:r>
            <a:endParaRPr lang="en-US" dirty="0">
              <a:latin typeface="Consolas" pitchFamily="49" charset="0"/>
              <a:cs typeface="Calibri" panose="020F0502020204030204"/>
            </a:endParaRPr>
          </a:p>
        </p:txBody>
      </p:sp>
    </p:spTree>
    <p:extLst>
      <p:ext uri="{BB962C8B-B14F-4D97-AF65-F5344CB8AC3E}">
        <p14:creationId xmlns:p14="http://schemas.microsoft.com/office/powerpoint/2010/main" xmlns="" val="262913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2D0C5-CEB6-7247-89E1-7035869EA94A}"/>
              </a:ext>
            </a:extLst>
          </p:cNvPr>
          <p:cNvSpPr>
            <a:spLocks noGrp="1"/>
          </p:cNvSpPr>
          <p:nvPr>
            <p:ph type="title"/>
          </p:nvPr>
        </p:nvSpPr>
        <p:spPr/>
        <p:txBody>
          <a:bodyPr/>
          <a:lstStyle/>
          <a:p>
            <a:r>
              <a:rPr lang="en-IN" b="1" dirty="0">
                <a:latin typeface="Consolas" pitchFamily="49" charset="0"/>
              </a:rPr>
              <a:t>Project Details</a:t>
            </a:r>
            <a:endParaRPr lang="en-US" b="1" dirty="0">
              <a:latin typeface="Consolas" pitchFamily="49" charset="0"/>
            </a:endParaRPr>
          </a:p>
        </p:txBody>
      </p:sp>
      <p:sp>
        <p:nvSpPr>
          <p:cNvPr id="3" name="Content Placeholder 2">
            <a:extLst>
              <a:ext uri="{FF2B5EF4-FFF2-40B4-BE49-F238E27FC236}">
                <a16:creationId xmlns:a16="http://schemas.microsoft.com/office/drawing/2014/main" xmlns="" id="{674E4DC7-80BA-3444-8C6E-AA78BD56E24E}"/>
              </a:ext>
            </a:extLst>
          </p:cNvPr>
          <p:cNvSpPr>
            <a:spLocks noGrp="1"/>
          </p:cNvSpPr>
          <p:nvPr>
            <p:ph idx="1"/>
          </p:nvPr>
        </p:nvSpPr>
        <p:spPr/>
        <p:txBody>
          <a:bodyPr vert="horz" lIns="91440" tIns="45720" rIns="91440" bIns="45720" rtlCol="0" anchor="t">
            <a:normAutofit fontScale="85000" lnSpcReduction="20000"/>
          </a:bodyPr>
          <a:lstStyle/>
          <a:p>
            <a:pPr marL="0" indent="0">
              <a:buNone/>
            </a:pPr>
            <a:r>
              <a:rPr lang="en-US" dirty="0">
                <a:latin typeface="Consolas" pitchFamily="49" charset="0"/>
              </a:rPr>
              <a:t>This innovative software projects is an effective traffic signal management project that allows for managing 4 way traffic signal management system. The system consists of 4 signals corresponding to each road. We here propose a density based traffic signal scheduling algorithm. The system is designed to manage traffic signal timings based on the density of traffic on its corresponding road. The system represents the traffic strength of a road graphically using traffic judgments. By measuring the traffic lined up on a particular road the signal timings are adjusted to let that particular way clear out and then the next populated one. The entire system works according to an algorithm that allows for smooth and efficient traffic flow across all four ways. It also consists of an emergency override that allows traffic authorities to remotely let go a particular signal in case an ambulance or important vehicle arrives on that way.</a:t>
            </a:r>
            <a:endParaRPr lang="en-US" dirty="0">
              <a:latin typeface="Consolas" pitchFamily="49" charset="0"/>
              <a:cs typeface="Calibri"/>
            </a:endParaRPr>
          </a:p>
        </p:txBody>
      </p:sp>
    </p:spTree>
    <p:extLst>
      <p:ext uri="{BB962C8B-B14F-4D97-AF65-F5344CB8AC3E}">
        <p14:creationId xmlns:p14="http://schemas.microsoft.com/office/powerpoint/2010/main" xmlns="" val="66360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7AA54F-5EA4-3C4B-8DC9-D2B744F4C67F}"/>
              </a:ext>
            </a:extLst>
          </p:cNvPr>
          <p:cNvSpPr>
            <a:spLocks noGrp="1"/>
          </p:cNvSpPr>
          <p:nvPr>
            <p:ph type="title"/>
          </p:nvPr>
        </p:nvSpPr>
        <p:spPr/>
        <p:txBody>
          <a:bodyPr/>
          <a:lstStyle/>
          <a:p>
            <a:pPr algn="ctr"/>
            <a:r>
              <a:rPr lang="en-IN" b="1" dirty="0">
                <a:latin typeface="Consolas" pitchFamily="49" charset="0"/>
              </a:rPr>
              <a:t>Traffic Junction</a:t>
            </a:r>
            <a:endParaRPr lang="en-US" b="1" dirty="0">
              <a:latin typeface="Consolas" pitchFamily="49" charset="0"/>
              <a:cs typeface="Calibri Light" panose="020F0302020204030204"/>
            </a:endParaRPr>
          </a:p>
        </p:txBody>
      </p:sp>
      <p:pic>
        <p:nvPicPr>
          <p:cNvPr id="4" name="Picture 4">
            <a:extLst>
              <a:ext uri="{FF2B5EF4-FFF2-40B4-BE49-F238E27FC236}">
                <a16:creationId xmlns:a16="http://schemas.microsoft.com/office/drawing/2014/main" xmlns="" id="{1FB0832D-4C2E-C441-95A7-CA9406581CFD}"/>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463523" y="1576960"/>
            <a:ext cx="8508321" cy="4977495"/>
          </a:xfrm>
        </p:spPr>
      </p:pic>
    </p:spTree>
    <p:extLst>
      <p:ext uri="{BB962C8B-B14F-4D97-AF65-F5344CB8AC3E}">
        <p14:creationId xmlns:p14="http://schemas.microsoft.com/office/powerpoint/2010/main" xmlns="" val="138072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close up of a map&#10;&#10;Description generated with high confidence">
            <a:extLst>
              <a:ext uri="{FF2B5EF4-FFF2-40B4-BE49-F238E27FC236}">
                <a16:creationId xmlns:a16="http://schemas.microsoft.com/office/drawing/2014/main" xmlns="" id="{C81BC338-6F06-4C2D-8D0A-95D2CDA9025A}"/>
              </a:ext>
            </a:extLst>
          </p:cNvPr>
          <p:cNvPicPr>
            <a:picLocks noGrp="1" noChangeAspect="1"/>
          </p:cNvPicPr>
          <p:nvPr>
            <p:ph idx="1"/>
          </p:nvPr>
        </p:nvPicPr>
        <p:blipFill>
          <a:blip r:embed="rId2" cstate="print"/>
          <a:stretch>
            <a:fillRect/>
          </a:stretch>
        </p:blipFill>
        <p:spPr>
          <a:xfrm>
            <a:off x="2022525" y="1196673"/>
            <a:ext cx="7626855" cy="4351338"/>
          </a:xfrm>
        </p:spPr>
      </p:pic>
      <p:sp>
        <p:nvSpPr>
          <p:cNvPr id="6" name="Rectangle 5">
            <a:extLst>
              <a:ext uri="{FF2B5EF4-FFF2-40B4-BE49-F238E27FC236}">
                <a16:creationId xmlns:a16="http://schemas.microsoft.com/office/drawing/2014/main" xmlns="" id="{BF90F512-FFB7-4550-ADC7-9E25C848D418}"/>
              </a:ext>
            </a:extLst>
          </p:cNvPr>
          <p:cNvSpPr/>
          <p:nvPr/>
        </p:nvSpPr>
        <p:spPr>
          <a:xfrm>
            <a:off x="6170990" y="3020181"/>
            <a:ext cx="459619" cy="205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itchFamily="49" charset="0"/>
            </a:endParaRPr>
          </a:p>
        </p:txBody>
      </p:sp>
      <p:sp>
        <p:nvSpPr>
          <p:cNvPr id="7" name="Rectangle 6">
            <a:extLst>
              <a:ext uri="{FF2B5EF4-FFF2-40B4-BE49-F238E27FC236}">
                <a16:creationId xmlns:a16="http://schemas.microsoft.com/office/drawing/2014/main" xmlns="" id="{1AD84DE2-399F-4480-A7EC-EE37DB199944}"/>
              </a:ext>
            </a:extLst>
          </p:cNvPr>
          <p:cNvSpPr/>
          <p:nvPr/>
        </p:nvSpPr>
        <p:spPr>
          <a:xfrm>
            <a:off x="8529561" y="2633132"/>
            <a:ext cx="254000" cy="157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itchFamily="49" charset="0"/>
            </a:endParaRPr>
          </a:p>
        </p:txBody>
      </p:sp>
      <p:sp>
        <p:nvSpPr>
          <p:cNvPr id="8" name="Rectangle 7">
            <a:extLst>
              <a:ext uri="{FF2B5EF4-FFF2-40B4-BE49-F238E27FC236}">
                <a16:creationId xmlns:a16="http://schemas.microsoft.com/office/drawing/2014/main" xmlns="" id="{24D1BF61-69BD-43A3-B78A-CC2292950C83}"/>
              </a:ext>
            </a:extLst>
          </p:cNvPr>
          <p:cNvSpPr/>
          <p:nvPr/>
        </p:nvSpPr>
        <p:spPr>
          <a:xfrm>
            <a:off x="8650514" y="4362752"/>
            <a:ext cx="459619" cy="2056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itchFamily="49" charset="0"/>
            </a:endParaRPr>
          </a:p>
        </p:txBody>
      </p:sp>
      <p:sp>
        <p:nvSpPr>
          <p:cNvPr id="9" name="Rectangle 8">
            <a:extLst>
              <a:ext uri="{FF2B5EF4-FFF2-40B4-BE49-F238E27FC236}">
                <a16:creationId xmlns:a16="http://schemas.microsoft.com/office/drawing/2014/main" xmlns="" id="{94190921-5960-434F-A3C1-D4101EA77630}"/>
              </a:ext>
            </a:extLst>
          </p:cNvPr>
          <p:cNvSpPr/>
          <p:nvPr/>
        </p:nvSpPr>
        <p:spPr>
          <a:xfrm>
            <a:off x="5977465" y="4810274"/>
            <a:ext cx="350762" cy="10885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itchFamily="49" charset="0"/>
            </a:endParaRPr>
          </a:p>
        </p:txBody>
      </p:sp>
      <p:sp>
        <p:nvSpPr>
          <p:cNvPr id="3" name="Rectangle 2">
            <a:extLst>
              <a:ext uri="{FF2B5EF4-FFF2-40B4-BE49-F238E27FC236}">
                <a16:creationId xmlns:a16="http://schemas.microsoft.com/office/drawing/2014/main" xmlns="" id="{F280085B-EEAD-4EE5-B69B-97B0574E728D}"/>
              </a:ext>
            </a:extLst>
          </p:cNvPr>
          <p:cNvSpPr/>
          <p:nvPr/>
        </p:nvSpPr>
        <p:spPr>
          <a:xfrm>
            <a:off x="2070705" y="2040467"/>
            <a:ext cx="1415142" cy="29149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itchFamily="49" charset="0"/>
            </a:endParaRPr>
          </a:p>
        </p:txBody>
      </p:sp>
    </p:spTree>
    <p:extLst>
      <p:ext uri="{BB962C8B-B14F-4D97-AF65-F5344CB8AC3E}">
        <p14:creationId xmlns:p14="http://schemas.microsoft.com/office/powerpoint/2010/main" xmlns="" val="1451048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Words>
  <Application>Microsoft Office PowerPoint</Application>
  <PresentationFormat>Custom</PresentationFormat>
  <Paragraphs>81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DENSITY BASED TRAFFIC LIGHT CONTROL SYSTEM</vt:lpstr>
      <vt:lpstr>Contents</vt:lpstr>
      <vt:lpstr>Introduction</vt:lpstr>
      <vt:lpstr>Scope and Objective</vt:lpstr>
      <vt:lpstr>Features of the system: </vt:lpstr>
      <vt:lpstr>METHODOLOGY</vt:lpstr>
      <vt:lpstr>Project Details</vt:lpstr>
      <vt:lpstr>Traffic Junction</vt:lpstr>
      <vt:lpstr>Slide 9</vt:lpstr>
      <vt:lpstr>WORK FLOW</vt:lpstr>
      <vt:lpstr>  Hardware Requirements :-  </vt:lpstr>
      <vt:lpstr>LED</vt:lpstr>
      <vt:lpstr>Piezoelectric sensor</vt:lpstr>
      <vt:lpstr>JUMPING WIRE</vt:lpstr>
      <vt:lpstr>RESISTOR</vt:lpstr>
      <vt:lpstr>SOFTWARE REQUIREMENTS</vt:lpstr>
      <vt:lpstr>CONCLUSION</vt:lpstr>
      <vt:lpstr>Reference</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BASED TRAFFIC LIGHT CONTROLLER</dc:title>
  <dc:creator>Unknown User</dc:creator>
  <cp:lastModifiedBy>Hp</cp:lastModifiedBy>
  <cp:revision>358</cp:revision>
  <dcterms:created xsi:type="dcterms:W3CDTF">2020-04-15T01:45:04Z</dcterms:created>
  <dcterms:modified xsi:type="dcterms:W3CDTF">2020-04-19T19:02:51Z</dcterms:modified>
</cp:coreProperties>
</file>