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76" r:id="rId5"/>
    <p:sldId id="271" r:id="rId6"/>
    <p:sldId id="272" r:id="rId7"/>
    <p:sldId id="273" r:id="rId8"/>
    <p:sldId id="259" r:id="rId9"/>
    <p:sldId id="277" r:id="rId10"/>
    <p:sldId id="274" r:id="rId11"/>
    <p:sldId id="275" r:id="rId12"/>
    <p:sldId id="279" r:id="rId13"/>
    <p:sldId id="261" r:id="rId14"/>
    <p:sldId id="280" r:id="rId15"/>
    <p:sldId id="281" r:id="rId16"/>
    <p:sldId id="282" r:id="rId17"/>
    <p:sldId id="278" r:id="rId18"/>
    <p:sldId id="263" r:id="rId19"/>
    <p:sldId id="264" r:id="rId20"/>
    <p:sldId id="265" r:id="rId21"/>
    <p:sldId id="266" r:id="rId22"/>
    <p:sldId id="267" r:id="rId23"/>
    <p:sldId id="268" r:id="rId24"/>
    <p:sldId id="269" r:id="rId25"/>
    <p:sldId id="270"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9D9572F-933C-4955-B6A3-118B622B039D}" type="datetimeFigureOut">
              <a:rPr lang="en-US" smtClean="0"/>
              <a:pPr/>
              <a:t>2/17/2020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166E0EC-2011-4D51-BBB3-BB10AB7857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66E0EC-2011-4D51-BBB3-BB10AB78570D}"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FF9900"/>
                </a:solidFill>
                <a:latin typeface="Times New Roman"/>
                <a:cs typeface="Times New Roman"/>
              </a:defRPr>
            </a:lvl1pPr>
          </a:lstStyle>
          <a:p>
            <a:pPr marL="12700">
              <a:lnSpc>
                <a:spcPts val="1630"/>
              </a:lnSpc>
            </a:pPr>
            <a:r>
              <a:rPr spc="-5" dirty="0"/>
              <a:t>Copyright </a:t>
            </a:r>
            <a:r>
              <a:rPr dirty="0"/>
              <a:t>©</a:t>
            </a:r>
            <a:r>
              <a:rPr spc="-85" dirty="0"/>
              <a:t> </a:t>
            </a:r>
            <a:r>
              <a:rPr dirty="0"/>
              <a:t>2017</a:t>
            </a:r>
          </a:p>
        </p:txBody>
      </p:sp>
      <p:sp>
        <p:nvSpPr>
          <p:cNvPr id="5" name="Holder 5"/>
          <p:cNvSpPr>
            <a:spLocks noGrp="1"/>
          </p:cNvSpPr>
          <p:nvPr>
            <p:ph type="dt" sz="half" idx="6"/>
          </p:nvPr>
        </p:nvSpPr>
        <p:spPr/>
        <p:txBody>
          <a:bodyPr lIns="0" tIns="0" rIns="0" bIns="0"/>
          <a:lstStyle>
            <a:lvl1pPr>
              <a:defRPr sz="1400" b="0" i="0">
                <a:solidFill>
                  <a:srgbClr val="FF9900"/>
                </a:solidFill>
                <a:latin typeface="Times New Roman"/>
                <a:cs typeface="Times New Roman"/>
              </a:defRPr>
            </a:lvl1pPr>
          </a:lstStyle>
          <a:p>
            <a:pPr marL="625475" marR="5080" indent="-613410">
              <a:lnSpc>
                <a:spcPts val="1680"/>
              </a:lnSpc>
              <a:spcBef>
                <a:spcPts val="5"/>
              </a:spcBef>
            </a:pPr>
            <a:r>
              <a:rPr lang="en-US" spc="-5" smtClean="0"/>
              <a:t>Chapter-1L02: "Internet of Things " , Raj Kamal,  Publs.: McGraw-Hill Education</a:t>
            </a:r>
            <a:endParaRPr dirty="0"/>
          </a:p>
        </p:txBody>
      </p:sp>
      <p:sp>
        <p:nvSpPr>
          <p:cNvPr id="6" name="Holder 6"/>
          <p:cNvSpPr>
            <a:spLocks noGrp="1"/>
          </p:cNvSpPr>
          <p:nvPr>
            <p:ph type="sldNum" sz="quarter" idx="7"/>
          </p:nvPr>
        </p:nvSpPr>
        <p:spPr/>
        <p:txBody>
          <a:bodyPr lIns="0" tIns="0" rIns="0" bIns="0"/>
          <a:lstStyle>
            <a:lvl1pPr>
              <a:defRPr sz="1400" b="0" i="0">
                <a:solidFill>
                  <a:srgbClr val="FF9900"/>
                </a:solidFill>
                <a:latin typeface="Times New Roman"/>
                <a:cs typeface="Times New Roman"/>
              </a:defRPr>
            </a:lvl1pPr>
          </a:lstStyle>
          <a:p>
            <a:pPr marL="38100">
              <a:lnSpc>
                <a:spcPts val="1630"/>
              </a:lnSpc>
            </a:pPr>
            <a:fld id="{81D60167-4931-47E6-BA6A-407CBD079E47}" type="slidenum">
              <a:rPr dirty="0"/>
              <a:pPr marL="38100">
                <a:lnSpc>
                  <a:spcPts val="163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CC6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6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FF9900"/>
                </a:solidFill>
                <a:latin typeface="Times New Roman"/>
                <a:cs typeface="Times New Roman"/>
              </a:defRPr>
            </a:lvl1pPr>
          </a:lstStyle>
          <a:p>
            <a:pPr marL="12700">
              <a:lnSpc>
                <a:spcPts val="1630"/>
              </a:lnSpc>
            </a:pPr>
            <a:r>
              <a:rPr spc="-5" dirty="0"/>
              <a:t>Copyright </a:t>
            </a:r>
            <a:r>
              <a:rPr dirty="0"/>
              <a:t>©</a:t>
            </a:r>
            <a:r>
              <a:rPr spc="-85" dirty="0"/>
              <a:t> </a:t>
            </a:r>
            <a:r>
              <a:rPr dirty="0"/>
              <a:t>2017</a:t>
            </a:r>
          </a:p>
        </p:txBody>
      </p:sp>
      <p:sp>
        <p:nvSpPr>
          <p:cNvPr id="5" name="Holder 5"/>
          <p:cNvSpPr>
            <a:spLocks noGrp="1"/>
          </p:cNvSpPr>
          <p:nvPr>
            <p:ph type="dt" sz="half" idx="6"/>
          </p:nvPr>
        </p:nvSpPr>
        <p:spPr/>
        <p:txBody>
          <a:bodyPr lIns="0" tIns="0" rIns="0" bIns="0"/>
          <a:lstStyle>
            <a:lvl1pPr>
              <a:defRPr sz="1400" b="0" i="0">
                <a:solidFill>
                  <a:srgbClr val="FF9900"/>
                </a:solidFill>
                <a:latin typeface="Times New Roman"/>
                <a:cs typeface="Times New Roman"/>
              </a:defRPr>
            </a:lvl1pPr>
          </a:lstStyle>
          <a:p>
            <a:pPr marL="625475" marR="5080" indent="-613410">
              <a:lnSpc>
                <a:spcPts val="1680"/>
              </a:lnSpc>
              <a:spcBef>
                <a:spcPts val="5"/>
              </a:spcBef>
            </a:pPr>
            <a:r>
              <a:rPr lang="en-US" spc="-5" smtClean="0"/>
              <a:t>Chapter-1L02: "Internet of Things " , Raj Kamal,  Publs.: McGraw-Hill Education</a:t>
            </a:r>
            <a:endParaRPr dirty="0"/>
          </a:p>
        </p:txBody>
      </p:sp>
      <p:sp>
        <p:nvSpPr>
          <p:cNvPr id="6" name="Holder 6"/>
          <p:cNvSpPr>
            <a:spLocks noGrp="1"/>
          </p:cNvSpPr>
          <p:nvPr>
            <p:ph type="sldNum" sz="quarter" idx="7"/>
          </p:nvPr>
        </p:nvSpPr>
        <p:spPr/>
        <p:txBody>
          <a:bodyPr lIns="0" tIns="0" rIns="0" bIns="0"/>
          <a:lstStyle>
            <a:lvl1pPr>
              <a:defRPr sz="1400" b="0" i="0">
                <a:solidFill>
                  <a:srgbClr val="FF9900"/>
                </a:solidFill>
                <a:latin typeface="Times New Roman"/>
                <a:cs typeface="Times New Roman"/>
              </a:defRPr>
            </a:lvl1pPr>
          </a:lstStyle>
          <a:p>
            <a:pPr marL="38100">
              <a:lnSpc>
                <a:spcPts val="1630"/>
              </a:lnSpc>
            </a:pPr>
            <a:fld id="{81D60167-4931-47E6-BA6A-407CBD079E47}" type="slidenum">
              <a:rPr dirty="0"/>
              <a:pPr marL="38100">
                <a:lnSpc>
                  <a:spcPts val="163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CC66"/>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FF9900"/>
                </a:solidFill>
                <a:latin typeface="Times New Roman"/>
                <a:cs typeface="Times New Roman"/>
              </a:defRPr>
            </a:lvl1pPr>
          </a:lstStyle>
          <a:p>
            <a:pPr marL="12700">
              <a:lnSpc>
                <a:spcPts val="1630"/>
              </a:lnSpc>
            </a:pPr>
            <a:r>
              <a:rPr spc="-5" dirty="0"/>
              <a:t>Copyright </a:t>
            </a:r>
            <a:r>
              <a:rPr dirty="0"/>
              <a:t>©</a:t>
            </a:r>
            <a:r>
              <a:rPr spc="-85" dirty="0"/>
              <a:t> </a:t>
            </a:r>
            <a:r>
              <a:rPr dirty="0"/>
              <a:t>2017</a:t>
            </a:r>
          </a:p>
        </p:txBody>
      </p:sp>
      <p:sp>
        <p:nvSpPr>
          <p:cNvPr id="6" name="Holder 6"/>
          <p:cNvSpPr>
            <a:spLocks noGrp="1"/>
          </p:cNvSpPr>
          <p:nvPr>
            <p:ph type="dt" sz="half" idx="6"/>
          </p:nvPr>
        </p:nvSpPr>
        <p:spPr/>
        <p:txBody>
          <a:bodyPr lIns="0" tIns="0" rIns="0" bIns="0"/>
          <a:lstStyle>
            <a:lvl1pPr>
              <a:defRPr sz="1400" b="0" i="0">
                <a:solidFill>
                  <a:srgbClr val="FF9900"/>
                </a:solidFill>
                <a:latin typeface="Times New Roman"/>
                <a:cs typeface="Times New Roman"/>
              </a:defRPr>
            </a:lvl1pPr>
          </a:lstStyle>
          <a:p>
            <a:pPr marL="625475" marR="5080" indent="-613410">
              <a:lnSpc>
                <a:spcPts val="1680"/>
              </a:lnSpc>
              <a:spcBef>
                <a:spcPts val="5"/>
              </a:spcBef>
            </a:pPr>
            <a:r>
              <a:rPr lang="en-US" spc="-5" smtClean="0"/>
              <a:t>Chapter-1L02: "Internet of Things " , Raj Kamal,  Publs.: McGraw-Hill Education</a:t>
            </a:r>
            <a:endParaRPr dirty="0"/>
          </a:p>
        </p:txBody>
      </p:sp>
      <p:sp>
        <p:nvSpPr>
          <p:cNvPr id="7" name="Holder 7"/>
          <p:cNvSpPr>
            <a:spLocks noGrp="1"/>
          </p:cNvSpPr>
          <p:nvPr>
            <p:ph type="sldNum" sz="quarter" idx="7"/>
          </p:nvPr>
        </p:nvSpPr>
        <p:spPr/>
        <p:txBody>
          <a:bodyPr lIns="0" tIns="0" rIns="0" bIns="0"/>
          <a:lstStyle>
            <a:lvl1pPr>
              <a:defRPr sz="1400" b="0" i="0">
                <a:solidFill>
                  <a:srgbClr val="FF9900"/>
                </a:solidFill>
                <a:latin typeface="Times New Roman"/>
                <a:cs typeface="Times New Roman"/>
              </a:defRPr>
            </a:lvl1pPr>
          </a:lstStyle>
          <a:p>
            <a:pPr marL="38100">
              <a:lnSpc>
                <a:spcPts val="1630"/>
              </a:lnSpc>
            </a:pPr>
            <a:fld id="{81D60167-4931-47E6-BA6A-407CBD079E47}" type="slidenum">
              <a:rPr dirty="0"/>
              <a:pPr marL="38100">
                <a:lnSpc>
                  <a:spcPts val="163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FF"/>
          </a:solidFill>
        </p:spPr>
        <p:txBody>
          <a:bodyPr wrap="square" lIns="0" tIns="0" rIns="0" bIns="0" rtlCol="0"/>
          <a:lstStyle/>
          <a:p>
            <a:endParaRPr/>
          </a:p>
        </p:txBody>
      </p:sp>
      <p:sp>
        <p:nvSpPr>
          <p:cNvPr id="17" name="bg object 17"/>
          <p:cNvSpPr/>
          <p:nvPr/>
        </p:nvSpPr>
        <p:spPr>
          <a:xfrm>
            <a:off x="2052827" y="2048255"/>
            <a:ext cx="4744212" cy="819912"/>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2049780" y="2657855"/>
            <a:ext cx="4623816" cy="819912"/>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1100327" y="3267455"/>
            <a:ext cx="5661660" cy="819912"/>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rgbClr val="FFCC66"/>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FF9900"/>
                </a:solidFill>
                <a:latin typeface="Times New Roman"/>
                <a:cs typeface="Times New Roman"/>
              </a:defRPr>
            </a:lvl1pPr>
          </a:lstStyle>
          <a:p>
            <a:pPr marL="12700">
              <a:lnSpc>
                <a:spcPts val="1630"/>
              </a:lnSpc>
            </a:pPr>
            <a:r>
              <a:rPr spc="-5" dirty="0"/>
              <a:t>Copyright </a:t>
            </a:r>
            <a:r>
              <a:rPr dirty="0"/>
              <a:t>©</a:t>
            </a:r>
            <a:r>
              <a:rPr spc="-85" dirty="0"/>
              <a:t> </a:t>
            </a:r>
            <a:r>
              <a:rPr dirty="0"/>
              <a:t>2017</a:t>
            </a:r>
          </a:p>
        </p:txBody>
      </p:sp>
      <p:sp>
        <p:nvSpPr>
          <p:cNvPr id="4" name="Holder 4"/>
          <p:cNvSpPr>
            <a:spLocks noGrp="1"/>
          </p:cNvSpPr>
          <p:nvPr>
            <p:ph type="dt" sz="half" idx="6"/>
          </p:nvPr>
        </p:nvSpPr>
        <p:spPr/>
        <p:txBody>
          <a:bodyPr lIns="0" tIns="0" rIns="0" bIns="0"/>
          <a:lstStyle>
            <a:lvl1pPr>
              <a:defRPr sz="1400" b="0" i="0">
                <a:solidFill>
                  <a:srgbClr val="FF9900"/>
                </a:solidFill>
                <a:latin typeface="Times New Roman"/>
                <a:cs typeface="Times New Roman"/>
              </a:defRPr>
            </a:lvl1pPr>
          </a:lstStyle>
          <a:p>
            <a:pPr marL="625475" marR="5080" indent="-613410">
              <a:lnSpc>
                <a:spcPts val="1680"/>
              </a:lnSpc>
              <a:spcBef>
                <a:spcPts val="5"/>
              </a:spcBef>
            </a:pPr>
            <a:r>
              <a:rPr lang="en-US" spc="-5" smtClean="0"/>
              <a:t>Chapter-1L02: "Internet of Things " , Raj Kamal,  Publs.: McGraw-Hill Education</a:t>
            </a:r>
            <a:endParaRPr dirty="0"/>
          </a:p>
        </p:txBody>
      </p:sp>
      <p:sp>
        <p:nvSpPr>
          <p:cNvPr id="5" name="Holder 5"/>
          <p:cNvSpPr>
            <a:spLocks noGrp="1"/>
          </p:cNvSpPr>
          <p:nvPr>
            <p:ph type="sldNum" sz="quarter" idx="7"/>
          </p:nvPr>
        </p:nvSpPr>
        <p:spPr/>
        <p:txBody>
          <a:bodyPr lIns="0" tIns="0" rIns="0" bIns="0"/>
          <a:lstStyle>
            <a:lvl1pPr>
              <a:defRPr sz="1400" b="0" i="0">
                <a:solidFill>
                  <a:srgbClr val="FF9900"/>
                </a:solidFill>
                <a:latin typeface="Times New Roman"/>
                <a:cs typeface="Times New Roman"/>
              </a:defRPr>
            </a:lvl1pPr>
          </a:lstStyle>
          <a:p>
            <a:pPr marL="38100">
              <a:lnSpc>
                <a:spcPts val="1630"/>
              </a:lnSpc>
            </a:pPr>
            <a:fld id="{81D60167-4931-47E6-BA6A-407CBD079E47}" type="slidenum">
              <a:rPr dirty="0"/>
              <a:pPr marL="38100">
                <a:lnSpc>
                  <a:spcPts val="163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FF9900"/>
                </a:solidFill>
                <a:latin typeface="Times New Roman"/>
                <a:cs typeface="Times New Roman"/>
              </a:defRPr>
            </a:lvl1pPr>
          </a:lstStyle>
          <a:p>
            <a:pPr marL="12700">
              <a:lnSpc>
                <a:spcPts val="1630"/>
              </a:lnSpc>
            </a:pPr>
            <a:r>
              <a:rPr spc="-5" dirty="0"/>
              <a:t>Copyright </a:t>
            </a:r>
            <a:r>
              <a:rPr dirty="0"/>
              <a:t>©</a:t>
            </a:r>
            <a:r>
              <a:rPr spc="-85" dirty="0"/>
              <a:t> </a:t>
            </a:r>
            <a:r>
              <a:rPr dirty="0"/>
              <a:t>2017</a:t>
            </a:r>
          </a:p>
        </p:txBody>
      </p:sp>
      <p:sp>
        <p:nvSpPr>
          <p:cNvPr id="3" name="Holder 3"/>
          <p:cNvSpPr>
            <a:spLocks noGrp="1"/>
          </p:cNvSpPr>
          <p:nvPr>
            <p:ph type="dt" sz="half" idx="6"/>
          </p:nvPr>
        </p:nvSpPr>
        <p:spPr/>
        <p:txBody>
          <a:bodyPr lIns="0" tIns="0" rIns="0" bIns="0"/>
          <a:lstStyle>
            <a:lvl1pPr>
              <a:defRPr sz="1400" b="0" i="0">
                <a:solidFill>
                  <a:srgbClr val="FF9900"/>
                </a:solidFill>
                <a:latin typeface="Times New Roman"/>
                <a:cs typeface="Times New Roman"/>
              </a:defRPr>
            </a:lvl1pPr>
          </a:lstStyle>
          <a:p>
            <a:pPr marL="625475" marR="5080" indent="-613410">
              <a:lnSpc>
                <a:spcPts val="1680"/>
              </a:lnSpc>
              <a:spcBef>
                <a:spcPts val="5"/>
              </a:spcBef>
            </a:pPr>
            <a:r>
              <a:rPr lang="en-US" spc="-5" smtClean="0"/>
              <a:t>Chapter-1L02: "Internet of Things " , Raj Kamal,  Publs.: McGraw-Hill Education</a:t>
            </a:r>
            <a:endParaRPr dirty="0"/>
          </a:p>
        </p:txBody>
      </p:sp>
      <p:sp>
        <p:nvSpPr>
          <p:cNvPr id="4" name="Holder 4"/>
          <p:cNvSpPr>
            <a:spLocks noGrp="1"/>
          </p:cNvSpPr>
          <p:nvPr>
            <p:ph type="sldNum" sz="quarter" idx="7"/>
          </p:nvPr>
        </p:nvSpPr>
        <p:spPr/>
        <p:txBody>
          <a:bodyPr lIns="0" tIns="0" rIns="0" bIns="0"/>
          <a:lstStyle>
            <a:lvl1pPr>
              <a:defRPr sz="1400" b="0" i="0">
                <a:solidFill>
                  <a:srgbClr val="FF9900"/>
                </a:solidFill>
                <a:latin typeface="Times New Roman"/>
                <a:cs typeface="Times New Roman"/>
              </a:defRPr>
            </a:lvl1pPr>
          </a:lstStyle>
          <a:p>
            <a:pPr marL="38100">
              <a:lnSpc>
                <a:spcPts val="1630"/>
              </a:lnSpc>
            </a:pPr>
            <a:fld id="{81D60167-4931-47E6-BA6A-407CBD079E47}" type="slidenum">
              <a:rPr dirty="0"/>
              <a:pPr marL="38100">
                <a:lnSpc>
                  <a:spcPts val="163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FF"/>
          </a:solidFill>
        </p:spPr>
        <p:txBody>
          <a:bodyPr wrap="square" lIns="0" tIns="0" rIns="0" bIns="0" rtlCol="0"/>
          <a:lstStyle/>
          <a:p>
            <a:endParaRPr/>
          </a:p>
        </p:txBody>
      </p:sp>
      <p:sp>
        <p:nvSpPr>
          <p:cNvPr id="2" name="Holder 2"/>
          <p:cNvSpPr>
            <a:spLocks noGrp="1"/>
          </p:cNvSpPr>
          <p:nvPr>
            <p:ph type="title"/>
          </p:nvPr>
        </p:nvSpPr>
        <p:spPr>
          <a:xfrm>
            <a:off x="3472434" y="203707"/>
            <a:ext cx="2200275" cy="696594"/>
          </a:xfrm>
          <a:prstGeom prst="rect">
            <a:avLst/>
          </a:prstGeom>
        </p:spPr>
        <p:txBody>
          <a:bodyPr wrap="square" lIns="0" tIns="0" rIns="0" bIns="0">
            <a:spAutoFit/>
          </a:bodyPr>
          <a:lstStyle>
            <a:lvl1pPr>
              <a:defRPr sz="4400" b="0" i="0">
                <a:solidFill>
                  <a:srgbClr val="FFCC66"/>
                </a:solidFill>
                <a:latin typeface="Times New Roman"/>
                <a:cs typeface="Times New Roman"/>
              </a:defRPr>
            </a:lvl1pPr>
          </a:lstStyle>
          <a:p>
            <a:endParaRPr/>
          </a:p>
        </p:txBody>
      </p:sp>
      <p:sp>
        <p:nvSpPr>
          <p:cNvPr id="3" name="Holder 3"/>
          <p:cNvSpPr>
            <a:spLocks noGrp="1"/>
          </p:cNvSpPr>
          <p:nvPr>
            <p:ph type="body" idx="1"/>
          </p:nvPr>
        </p:nvSpPr>
        <p:spPr>
          <a:xfrm>
            <a:off x="727709" y="1618234"/>
            <a:ext cx="7688580" cy="3427729"/>
          </a:xfrm>
          <a:prstGeom prst="rect">
            <a:avLst/>
          </a:prstGeom>
        </p:spPr>
        <p:txBody>
          <a:bodyPr wrap="square" lIns="0" tIns="0" rIns="0" bIns="0">
            <a:spAutoFit/>
          </a:bodyPr>
          <a:lstStyle>
            <a:lvl1pPr>
              <a:defRPr sz="36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a:xfrm>
            <a:off x="765149" y="6372158"/>
            <a:ext cx="1326514" cy="222884"/>
          </a:xfrm>
          <a:prstGeom prst="rect">
            <a:avLst/>
          </a:prstGeom>
        </p:spPr>
        <p:txBody>
          <a:bodyPr wrap="square" lIns="0" tIns="0" rIns="0" bIns="0">
            <a:spAutoFit/>
          </a:bodyPr>
          <a:lstStyle>
            <a:lvl1pPr>
              <a:defRPr sz="1400" b="0" i="0">
                <a:solidFill>
                  <a:srgbClr val="FF9900"/>
                </a:solidFill>
                <a:latin typeface="Times New Roman"/>
                <a:cs typeface="Times New Roman"/>
              </a:defRPr>
            </a:lvl1pPr>
          </a:lstStyle>
          <a:p>
            <a:pPr marL="12700">
              <a:lnSpc>
                <a:spcPts val="1630"/>
              </a:lnSpc>
            </a:pPr>
            <a:r>
              <a:rPr spc="-5" dirty="0"/>
              <a:t>Copyright </a:t>
            </a:r>
            <a:r>
              <a:rPr dirty="0"/>
              <a:t>©</a:t>
            </a:r>
            <a:r>
              <a:rPr spc="-85" dirty="0"/>
              <a:t> </a:t>
            </a:r>
            <a:r>
              <a:rPr dirty="0"/>
              <a:t>2017</a:t>
            </a:r>
          </a:p>
        </p:txBody>
      </p:sp>
      <p:sp>
        <p:nvSpPr>
          <p:cNvPr id="5" name="Holder 5"/>
          <p:cNvSpPr>
            <a:spLocks noGrp="1"/>
          </p:cNvSpPr>
          <p:nvPr>
            <p:ph type="dt" sz="half" idx="6"/>
          </p:nvPr>
        </p:nvSpPr>
        <p:spPr>
          <a:xfrm>
            <a:off x="2696336" y="6265478"/>
            <a:ext cx="3521075" cy="436245"/>
          </a:xfrm>
          <a:prstGeom prst="rect">
            <a:avLst/>
          </a:prstGeom>
        </p:spPr>
        <p:txBody>
          <a:bodyPr wrap="square" lIns="0" tIns="0" rIns="0" bIns="0">
            <a:spAutoFit/>
          </a:bodyPr>
          <a:lstStyle>
            <a:lvl1pPr>
              <a:defRPr sz="1400" b="0" i="0">
                <a:solidFill>
                  <a:srgbClr val="FF9900"/>
                </a:solidFill>
                <a:latin typeface="Times New Roman"/>
                <a:cs typeface="Times New Roman"/>
              </a:defRPr>
            </a:lvl1pPr>
          </a:lstStyle>
          <a:p>
            <a:pPr marL="625475" marR="5080" indent="-613410">
              <a:lnSpc>
                <a:spcPts val="1680"/>
              </a:lnSpc>
              <a:spcBef>
                <a:spcPts val="5"/>
              </a:spcBef>
            </a:pPr>
            <a:r>
              <a:rPr lang="en-US" spc="-5" smtClean="0"/>
              <a:t>Chapter-1L02: "Internet of Things " , Raj Kamal,  Publs.: McGraw-Hill Education</a:t>
            </a:r>
            <a:endParaRPr dirty="0"/>
          </a:p>
        </p:txBody>
      </p:sp>
      <p:sp>
        <p:nvSpPr>
          <p:cNvPr id="6" name="Holder 6"/>
          <p:cNvSpPr>
            <a:spLocks noGrp="1"/>
          </p:cNvSpPr>
          <p:nvPr>
            <p:ph type="sldNum" sz="quarter" idx="7"/>
          </p:nvPr>
        </p:nvSpPr>
        <p:spPr>
          <a:xfrm>
            <a:off x="8149081" y="6372158"/>
            <a:ext cx="256540" cy="222884"/>
          </a:xfrm>
          <a:prstGeom prst="rect">
            <a:avLst/>
          </a:prstGeom>
        </p:spPr>
        <p:txBody>
          <a:bodyPr wrap="square" lIns="0" tIns="0" rIns="0" bIns="0">
            <a:spAutoFit/>
          </a:bodyPr>
          <a:lstStyle>
            <a:lvl1pPr>
              <a:defRPr sz="1400" b="0" i="0">
                <a:solidFill>
                  <a:srgbClr val="FF9900"/>
                </a:solidFill>
                <a:latin typeface="Times New Roman"/>
                <a:cs typeface="Times New Roman"/>
              </a:defRPr>
            </a:lvl1pPr>
          </a:lstStyle>
          <a:p>
            <a:pPr marL="38100">
              <a:lnSpc>
                <a:spcPts val="1630"/>
              </a:lnSpc>
            </a:pPr>
            <a:fld id="{81D60167-4931-47E6-BA6A-407CBD079E47}" type="slidenum">
              <a:rPr dirty="0"/>
              <a:pPr marL="38100">
                <a:lnSpc>
                  <a:spcPts val="163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74214" y="2872739"/>
            <a:ext cx="5043170" cy="58419"/>
          </a:xfrm>
          <a:custGeom>
            <a:avLst/>
            <a:gdLst/>
            <a:ahLst/>
            <a:cxnLst/>
            <a:rect l="l" t="t" r="r" b="b"/>
            <a:pathLst>
              <a:path w="5043170" h="58419">
                <a:moveTo>
                  <a:pt x="5042916" y="0"/>
                </a:moveTo>
                <a:lnTo>
                  <a:pt x="0" y="0"/>
                </a:lnTo>
                <a:lnTo>
                  <a:pt x="0" y="57912"/>
                </a:lnTo>
                <a:lnTo>
                  <a:pt x="5042916" y="57912"/>
                </a:lnTo>
                <a:lnTo>
                  <a:pt x="5042916" y="0"/>
                </a:lnTo>
                <a:close/>
              </a:path>
            </a:pathLst>
          </a:custGeom>
          <a:solidFill>
            <a:srgbClr val="FFFFFF"/>
          </a:solidFill>
        </p:spPr>
        <p:txBody>
          <a:bodyPr wrap="square" lIns="0" tIns="0" rIns="0" bIns="0" rtlCol="0"/>
          <a:lstStyle/>
          <a:p>
            <a:endParaRPr/>
          </a:p>
        </p:txBody>
      </p:sp>
      <p:sp>
        <p:nvSpPr>
          <p:cNvPr id="3" name="object 3"/>
          <p:cNvSpPr/>
          <p:nvPr/>
        </p:nvSpPr>
        <p:spPr>
          <a:xfrm>
            <a:off x="704748" y="3604259"/>
            <a:ext cx="7581900" cy="58419"/>
          </a:xfrm>
          <a:custGeom>
            <a:avLst/>
            <a:gdLst/>
            <a:ahLst/>
            <a:cxnLst/>
            <a:rect l="l" t="t" r="r" b="b"/>
            <a:pathLst>
              <a:path w="7581900" h="58420">
                <a:moveTo>
                  <a:pt x="7581900" y="0"/>
                </a:moveTo>
                <a:lnTo>
                  <a:pt x="0" y="0"/>
                </a:lnTo>
                <a:lnTo>
                  <a:pt x="0" y="57912"/>
                </a:lnTo>
                <a:lnTo>
                  <a:pt x="7581900" y="57912"/>
                </a:lnTo>
                <a:lnTo>
                  <a:pt x="7581900" y="0"/>
                </a:lnTo>
                <a:close/>
              </a:path>
            </a:pathLst>
          </a:custGeom>
          <a:solidFill>
            <a:srgbClr val="FFFFFF"/>
          </a:solidFill>
        </p:spPr>
        <p:txBody>
          <a:bodyPr wrap="square" lIns="0" tIns="0" rIns="0" bIns="0" rtlCol="0"/>
          <a:lstStyle/>
          <a:p>
            <a:endParaRPr/>
          </a:p>
        </p:txBody>
      </p:sp>
      <p:sp>
        <p:nvSpPr>
          <p:cNvPr id="4" name="object 4"/>
          <p:cNvSpPr txBox="1"/>
          <p:nvPr/>
        </p:nvSpPr>
        <p:spPr>
          <a:xfrm>
            <a:off x="692302" y="2183714"/>
            <a:ext cx="7609205" cy="2220595"/>
          </a:xfrm>
          <a:prstGeom prst="rect">
            <a:avLst/>
          </a:prstGeom>
        </p:spPr>
        <p:txBody>
          <a:bodyPr vert="horz" wrap="square" lIns="0" tIns="12700" rIns="0" bIns="0" rtlCol="0">
            <a:spAutoFit/>
          </a:bodyPr>
          <a:lstStyle/>
          <a:p>
            <a:pPr marL="12065" marR="5080" indent="-1270" algn="ctr">
              <a:lnSpc>
                <a:spcPct val="100000"/>
              </a:lnSpc>
              <a:spcBef>
                <a:spcPts val="100"/>
              </a:spcBef>
              <a:tabLst>
                <a:tab pos="3144520" algn="l"/>
              </a:tabLst>
            </a:pPr>
            <a:r>
              <a:rPr sz="4800" b="1" dirty="0">
                <a:solidFill>
                  <a:srgbClr val="FFFFFF"/>
                </a:solidFill>
                <a:latin typeface="Times New Roman"/>
                <a:cs typeface="Times New Roman"/>
              </a:rPr>
              <a:t>Internet of </a:t>
            </a:r>
            <a:r>
              <a:rPr sz="4800" b="1" spc="-5" dirty="0">
                <a:solidFill>
                  <a:srgbClr val="FFFFFF"/>
                </a:solidFill>
                <a:latin typeface="Times New Roman"/>
                <a:cs typeface="Times New Roman"/>
              </a:rPr>
              <a:t>Things–  Conceptual	</a:t>
            </a:r>
            <a:r>
              <a:rPr sz="4800" b="1" dirty="0">
                <a:solidFill>
                  <a:srgbClr val="FFFFFF"/>
                </a:solidFill>
                <a:latin typeface="Times New Roman"/>
                <a:cs typeface="Times New Roman"/>
              </a:rPr>
              <a:t>Frameworks</a:t>
            </a:r>
            <a:r>
              <a:rPr sz="4800" b="1" spc="-110" dirty="0">
                <a:solidFill>
                  <a:srgbClr val="FFFFFF"/>
                </a:solidFill>
                <a:latin typeface="Times New Roman"/>
                <a:cs typeface="Times New Roman"/>
              </a:rPr>
              <a:t> </a:t>
            </a:r>
            <a:r>
              <a:rPr sz="4800" b="1" spc="-5" dirty="0">
                <a:solidFill>
                  <a:srgbClr val="FFFFFF"/>
                </a:solidFill>
                <a:latin typeface="Times New Roman"/>
                <a:cs typeface="Times New Roman"/>
              </a:rPr>
              <a:t>and  </a:t>
            </a:r>
            <a:r>
              <a:rPr sz="4800" b="1" dirty="0">
                <a:solidFill>
                  <a:srgbClr val="FFFFFF"/>
                </a:solidFill>
                <a:latin typeface="Times New Roman"/>
                <a:cs typeface="Times New Roman"/>
              </a:rPr>
              <a:t>Architecture</a:t>
            </a:r>
            <a:endParaRPr sz="4800" dirty="0">
              <a:latin typeface="Times New Roman"/>
              <a:cs typeface="Times New Roman"/>
            </a:endParaRPr>
          </a:p>
        </p:txBody>
      </p:sp>
      <p:sp>
        <p:nvSpPr>
          <p:cNvPr id="5" name="object 5"/>
          <p:cNvSpPr/>
          <p:nvPr/>
        </p:nvSpPr>
        <p:spPr>
          <a:xfrm>
            <a:off x="2835275" y="4335779"/>
            <a:ext cx="3319779" cy="58419"/>
          </a:xfrm>
          <a:custGeom>
            <a:avLst/>
            <a:gdLst/>
            <a:ahLst/>
            <a:cxnLst/>
            <a:rect l="l" t="t" r="r" b="b"/>
            <a:pathLst>
              <a:path w="3319779" h="58420">
                <a:moveTo>
                  <a:pt x="3319272" y="0"/>
                </a:moveTo>
                <a:lnTo>
                  <a:pt x="0" y="0"/>
                </a:lnTo>
                <a:lnTo>
                  <a:pt x="0" y="57912"/>
                </a:lnTo>
                <a:lnTo>
                  <a:pt x="3319272" y="57912"/>
                </a:lnTo>
                <a:lnTo>
                  <a:pt x="3319272" y="0"/>
                </a:lnTo>
                <a:close/>
              </a:path>
            </a:pathLst>
          </a:custGeom>
          <a:solidFill>
            <a:srgbClr val="FFFFFF"/>
          </a:solidFill>
        </p:spPr>
        <p:txBody>
          <a:bodyPr wrap="square" lIns="0" tIns="0" rIns="0" bIns="0" rtlCol="0"/>
          <a:lstStyle/>
          <a:p>
            <a:endParaRPr/>
          </a:p>
        </p:txBody>
      </p:sp>
      <p:sp>
        <p:nvSpPr>
          <p:cNvPr id="8" name="object 8"/>
          <p:cNvSpPr txBox="1"/>
          <p:nvPr/>
        </p:nvSpPr>
        <p:spPr>
          <a:xfrm>
            <a:off x="8238997" y="6372158"/>
            <a:ext cx="165735" cy="222885"/>
          </a:xfrm>
          <a:prstGeom prst="rect">
            <a:avLst/>
          </a:prstGeom>
        </p:spPr>
        <p:txBody>
          <a:bodyPr vert="horz" wrap="square" lIns="0" tIns="0" rIns="0" bIns="0" rtlCol="0">
            <a:spAutoFit/>
          </a:bodyPr>
          <a:lstStyle/>
          <a:p>
            <a:pPr marL="38100">
              <a:lnSpc>
                <a:spcPts val="1630"/>
              </a:lnSpc>
            </a:pPr>
            <a:fld id="{81D60167-4931-47E6-BA6A-407CBD079E47}" type="slidenum">
              <a:rPr sz="1400" dirty="0">
                <a:solidFill>
                  <a:srgbClr val="FF9900"/>
                </a:solidFill>
                <a:latin typeface="Times New Roman"/>
                <a:cs typeface="Times New Roman"/>
              </a:rPr>
              <a:pPr marL="38100">
                <a:lnSpc>
                  <a:spcPts val="1630"/>
                </a:lnSpc>
              </a:pPr>
              <a:t>1</a:t>
            </a:fld>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27709" y="838200"/>
            <a:ext cx="7688580" cy="6320012"/>
          </a:xfrm>
        </p:spPr>
        <p:txBody>
          <a:bodyPr/>
          <a:lstStyle/>
          <a:p>
            <a:r>
              <a:rPr lang="en-US" dirty="0" smtClean="0"/>
              <a:t>1 level 1 and 2 consists of sensor network to gather and consolidate the data. First level gathers the data from the sensors and send it to the gateway, the data then consolidates at the second level.</a:t>
            </a:r>
          </a:p>
          <a:p>
            <a:r>
              <a:rPr lang="en-US" dirty="0" smtClean="0"/>
              <a:t>2 The gateway at the level 2 communicates with the data streams between levels 2 and 3. The system uses a communication –management subsystems at level 3</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27709" y="1618234"/>
            <a:ext cx="7688580" cy="4985980"/>
          </a:xfrm>
        </p:spPr>
        <p:txBody>
          <a:bodyPr/>
          <a:lstStyle/>
          <a:p>
            <a:r>
              <a:rPr lang="en-US" dirty="0" smtClean="0"/>
              <a:t>3 An information service consists of connect , collect, assemble and manage subsystems at level 3 and level 4. The service render from level 4.</a:t>
            </a:r>
          </a:p>
          <a:p>
            <a:r>
              <a:rPr lang="en-US" dirty="0" smtClean="0"/>
              <a:t>4 Real time series analysis, data analytics and intelligence subsystems are also at level 4 and level 5. A cloud infrastructure, data store or database acquires the data at level 5.</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3707"/>
            <a:ext cx="7696200" cy="863093"/>
          </a:xfrm>
        </p:spPr>
        <p:txBody>
          <a:bodyPr/>
          <a:lstStyle/>
          <a:p>
            <a:r>
              <a:rPr lang="en-US" dirty="0" smtClean="0"/>
              <a:t>IOT Architectural view</a:t>
            </a:r>
            <a:endParaRPr lang="en-US" dirty="0"/>
          </a:p>
        </p:txBody>
      </p:sp>
      <p:sp>
        <p:nvSpPr>
          <p:cNvPr id="3" name="Text Placeholder 2"/>
          <p:cNvSpPr>
            <a:spLocks noGrp="1"/>
          </p:cNvSpPr>
          <p:nvPr>
            <p:ph type="body" idx="1"/>
          </p:nvPr>
        </p:nvSpPr>
        <p:spPr>
          <a:xfrm>
            <a:off x="727709" y="838200"/>
            <a:ext cx="7688580" cy="2215991"/>
          </a:xfrm>
        </p:spPr>
        <p:txBody>
          <a:bodyPr/>
          <a:lstStyle/>
          <a:p>
            <a:r>
              <a:rPr lang="en-US" dirty="0" smtClean="0"/>
              <a:t>A model has multiple layers known as tiers. A reference model can be used to depict building blocks, successive interactions and integration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45397" y="6505143"/>
            <a:ext cx="11493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00"/>
                </a:solidFill>
                <a:latin typeface="Times New Roman"/>
                <a:cs typeface="Times New Roman"/>
              </a:rPr>
              <a:t>6</a:t>
            </a:r>
            <a:endParaRPr sz="1400">
              <a:latin typeface="Times New Roman"/>
              <a:cs typeface="Times New Roman"/>
            </a:endParaRPr>
          </a:p>
        </p:txBody>
      </p:sp>
      <p:graphicFrame>
        <p:nvGraphicFramePr>
          <p:cNvPr id="3" name="object 3"/>
          <p:cNvGraphicFramePr>
            <a:graphicFrameLocks noGrp="1"/>
          </p:cNvGraphicFramePr>
          <p:nvPr/>
        </p:nvGraphicFramePr>
        <p:xfrm>
          <a:off x="64636" y="673125"/>
          <a:ext cx="8989060" cy="5902481"/>
        </p:xfrm>
        <a:graphic>
          <a:graphicData uri="http://schemas.openxmlformats.org/drawingml/2006/table">
            <a:tbl>
              <a:tblPr firstRow="1" bandRow="1">
                <a:tableStyleId>{2D5ABB26-0587-4C30-8999-92F81FD0307C}</a:tableStyleId>
              </a:tblPr>
              <a:tblGrid>
                <a:gridCol w="8989060"/>
              </a:tblGrid>
              <a:tr h="755891">
                <a:tc>
                  <a:txBody>
                    <a:bodyPr/>
                    <a:lstStyle/>
                    <a:p>
                      <a:pPr algn="ctr">
                        <a:lnSpc>
                          <a:spcPts val="2515"/>
                        </a:lnSpc>
                        <a:spcBef>
                          <a:spcPts val="170"/>
                        </a:spcBef>
                      </a:pPr>
                      <a:r>
                        <a:rPr sz="2200" b="1" spc="-5" dirty="0">
                          <a:solidFill>
                            <a:srgbClr val="FFFFFF"/>
                          </a:solidFill>
                          <a:latin typeface="Palladio Uralic"/>
                          <a:cs typeface="Palladio Uralic"/>
                        </a:rPr>
                        <a:t>Level </a:t>
                      </a:r>
                      <a:r>
                        <a:rPr sz="2200" b="1" dirty="0">
                          <a:solidFill>
                            <a:srgbClr val="FFFFFF"/>
                          </a:solidFill>
                          <a:latin typeface="Palladio Uralic"/>
                          <a:cs typeface="Palladio Uralic"/>
                        </a:rPr>
                        <a:t>7- </a:t>
                      </a:r>
                      <a:r>
                        <a:rPr sz="2200" b="1" spc="-5" dirty="0">
                          <a:solidFill>
                            <a:srgbClr val="FFFFFF"/>
                          </a:solidFill>
                          <a:latin typeface="Palladio Uralic"/>
                          <a:cs typeface="Palladio Uralic"/>
                        </a:rPr>
                        <a:t>Collaboration </a:t>
                      </a:r>
                      <a:r>
                        <a:rPr sz="2200" b="1" dirty="0">
                          <a:solidFill>
                            <a:srgbClr val="FFFFFF"/>
                          </a:solidFill>
                          <a:latin typeface="Palladio Uralic"/>
                          <a:cs typeface="Palladio Uralic"/>
                        </a:rPr>
                        <a:t>and </a:t>
                      </a:r>
                      <a:r>
                        <a:rPr sz="2200" b="1" spc="-5" dirty="0">
                          <a:solidFill>
                            <a:srgbClr val="FFFFFF"/>
                          </a:solidFill>
                          <a:latin typeface="Palladio Uralic"/>
                          <a:cs typeface="Palladio Uralic"/>
                        </a:rPr>
                        <a:t>processes (involving peoples and</a:t>
                      </a:r>
                      <a:r>
                        <a:rPr sz="2200" b="1" spc="30" dirty="0">
                          <a:solidFill>
                            <a:srgbClr val="FFFFFF"/>
                          </a:solidFill>
                          <a:latin typeface="Palladio Uralic"/>
                          <a:cs typeface="Palladio Uralic"/>
                        </a:rPr>
                        <a:t> </a:t>
                      </a:r>
                      <a:r>
                        <a:rPr sz="2200" b="1" spc="-5" dirty="0">
                          <a:solidFill>
                            <a:srgbClr val="FFFFFF"/>
                          </a:solidFill>
                          <a:latin typeface="Palladio Uralic"/>
                          <a:cs typeface="Palladio Uralic"/>
                        </a:rPr>
                        <a:t>business</a:t>
                      </a:r>
                      <a:endParaRPr sz="2200">
                        <a:latin typeface="Palladio Uralic"/>
                        <a:cs typeface="Palladio Uralic"/>
                      </a:endParaRPr>
                    </a:p>
                    <a:p>
                      <a:pPr algn="ctr">
                        <a:lnSpc>
                          <a:spcPts val="2515"/>
                        </a:lnSpc>
                      </a:pPr>
                      <a:r>
                        <a:rPr sz="2200" b="1" spc="-5" dirty="0">
                          <a:solidFill>
                            <a:srgbClr val="FFFFFF"/>
                          </a:solidFill>
                          <a:latin typeface="Palladio Uralic"/>
                          <a:cs typeface="Palladio Uralic"/>
                        </a:rPr>
                        <a:t>processes)</a:t>
                      </a:r>
                      <a:endParaRPr sz="2200">
                        <a:latin typeface="Palladio Uralic"/>
                        <a:cs typeface="Palladio Uralic"/>
                      </a:endParaRPr>
                    </a:p>
                  </a:txBody>
                  <a:tcPr marL="0" marR="0" marT="21590" marB="0">
                    <a:lnL w="28575">
                      <a:solidFill>
                        <a:srgbClr val="FFFFFF"/>
                      </a:solidFill>
                      <a:prstDash val="solid"/>
                    </a:lnL>
                    <a:lnR w="28575">
                      <a:solidFill>
                        <a:srgbClr val="FFFFFF"/>
                      </a:solidFill>
                      <a:prstDash val="solid"/>
                    </a:lnR>
                    <a:lnT w="28575">
                      <a:solidFill>
                        <a:srgbClr val="FFFFFF"/>
                      </a:solidFill>
                      <a:prstDash val="solid"/>
                    </a:lnT>
                    <a:lnB w="38100">
                      <a:solidFill>
                        <a:srgbClr val="FFFFFF"/>
                      </a:solidFill>
                      <a:prstDash val="solid"/>
                    </a:lnB>
                    <a:solidFill>
                      <a:srgbClr val="19FFFF"/>
                    </a:solidFill>
                  </a:tcPr>
                </a:tc>
              </a:tr>
              <a:tr h="766063">
                <a:tc>
                  <a:txBody>
                    <a:bodyPr/>
                    <a:lstStyle/>
                    <a:p>
                      <a:pPr algn="ctr">
                        <a:lnSpc>
                          <a:spcPct val="100000"/>
                        </a:lnSpc>
                        <a:spcBef>
                          <a:spcPts val="1400"/>
                        </a:spcBef>
                      </a:pPr>
                      <a:r>
                        <a:rPr sz="2200" b="1" spc="-5" dirty="0">
                          <a:solidFill>
                            <a:srgbClr val="FFFFFF"/>
                          </a:solidFill>
                          <a:latin typeface="Palladio Uralic"/>
                          <a:cs typeface="Palladio Uralic"/>
                        </a:rPr>
                        <a:t>Level </a:t>
                      </a:r>
                      <a:r>
                        <a:rPr sz="2200" b="1" dirty="0">
                          <a:solidFill>
                            <a:srgbClr val="FFFFFF"/>
                          </a:solidFill>
                          <a:latin typeface="Palladio Uralic"/>
                          <a:cs typeface="Palladio Uralic"/>
                        </a:rPr>
                        <a:t>6- </a:t>
                      </a:r>
                      <a:r>
                        <a:rPr sz="2200" b="1" spc="-5" dirty="0">
                          <a:solidFill>
                            <a:srgbClr val="FFFFFF"/>
                          </a:solidFill>
                          <a:latin typeface="Palladio Uralic"/>
                          <a:cs typeface="Palladio Uralic"/>
                        </a:rPr>
                        <a:t>Application (Reporting, Analysis,</a:t>
                      </a:r>
                      <a:r>
                        <a:rPr sz="2200" b="1" dirty="0">
                          <a:solidFill>
                            <a:srgbClr val="FFFFFF"/>
                          </a:solidFill>
                          <a:latin typeface="Palladio Uralic"/>
                          <a:cs typeface="Palladio Uralic"/>
                        </a:rPr>
                        <a:t> </a:t>
                      </a:r>
                      <a:r>
                        <a:rPr sz="2200" b="1" spc="-5" dirty="0">
                          <a:solidFill>
                            <a:srgbClr val="FFFFFF"/>
                          </a:solidFill>
                          <a:latin typeface="Palladio Uralic"/>
                          <a:cs typeface="Palladio Uralic"/>
                        </a:rPr>
                        <a:t>control)</a:t>
                      </a:r>
                      <a:endParaRPr sz="2200">
                        <a:latin typeface="Palladio Uralic"/>
                        <a:cs typeface="Palladio Uralic"/>
                      </a:endParaRPr>
                    </a:p>
                  </a:txBody>
                  <a:tcPr marL="0" marR="0" marT="177800" marB="0">
                    <a:lnL w="28575">
                      <a:solidFill>
                        <a:srgbClr val="FFFFFF"/>
                      </a:solidFill>
                      <a:prstDash val="solid"/>
                    </a:lnL>
                    <a:lnR w="28575">
                      <a:solidFill>
                        <a:srgbClr val="FFFFFF"/>
                      </a:solidFill>
                      <a:prstDash val="solid"/>
                    </a:lnR>
                    <a:lnT w="38100">
                      <a:solidFill>
                        <a:srgbClr val="FFFFFF"/>
                      </a:solidFill>
                      <a:prstDash val="solid"/>
                    </a:lnT>
                    <a:lnB w="53975">
                      <a:solidFill>
                        <a:srgbClr val="FFFFFF"/>
                      </a:solidFill>
                      <a:prstDash val="solid"/>
                    </a:lnB>
                    <a:solidFill>
                      <a:srgbClr val="2BFFFF"/>
                    </a:solidFill>
                  </a:tcPr>
                </a:tc>
              </a:tr>
              <a:tr h="771778">
                <a:tc>
                  <a:txBody>
                    <a:bodyPr/>
                    <a:lstStyle/>
                    <a:p>
                      <a:pPr algn="ctr">
                        <a:lnSpc>
                          <a:spcPct val="100000"/>
                        </a:lnSpc>
                        <a:spcBef>
                          <a:spcPts val="1450"/>
                        </a:spcBef>
                      </a:pPr>
                      <a:r>
                        <a:rPr sz="2200" b="1" spc="-5" dirty="0">
                          <a:solidFill>
                            <a:srgbClr val="FFFFFF"/>
                          </a:solidFill>
                          <a:latin typeface="Palladio Uralic"/>
                          <a:cs typeface="Palladio Uralic"/>
                        </a:rPr>
                        <a:t>Level </a:t>
                      </a:r>
                      <a:r>
                        <a:rPr sz="2200" b="1" dirty="0">
                          <a:solidFill>
                            <a:srgbClr val="FFFFFF"/>
                          </a:solidFill>
                          <a:latin typeface="Palladio Uralic"/>
                          <a:cs typeface="Palladio Uralic"/>
                        </a:rPr>
                        <a:t>5- </a:t>
                      </a:r>
                      <a:r>
                        <a:rPr sz="2200" b="1" spc="-5" dirty="0">
                          <a:solidFill>
                            <a:srgbClr val="FFFFFF"/>
                          </a:solidFill>
                          <a:latin typeface="Palladio Uralic"/>
                          <a:cs typeface="Palladio Uralic"/>
                        </a:rPr>
                        <a:t>Data Abstraction (Aggregation and</a:t>
                      </a:r>
                      <a:r>
                        <a:rPr sz="2200" b="1" spc="5" dirty="0">
                          <a:solidFill>
                            <a:srgbClr val="FFFFFF"/>
                          </a:solidFill>
                          <a:latin typeface="Palladio Uralic"/>
                          <a:cs typeface="Palladio Uralic"/>
                        </a:rPr>
                        <a:t> </a:t>
                      </a:r>
                      <a:r>
                        <a:rPr sz="2200" b="1" spc="-5" dirty="0">
                          <a:solidFill>
                            <a:srgbClr val="FFFFFF"/>
                          </a:solidFill>
                          <a:latin typeface="Palladio Uralic"/>
                          <a:cs typeface="Palladio Uralic"/>
                        </a:rPr>
                        <a:t>Access)</a:t>
                      </a:r>
                      <a:endParaRPr sz="2200">
                        <a:latin typeface="Palladio Uralic"/>
                        <a:cs typeface="Palladio Uralic"/>
                      </a:endParaRPr>
                    </a:p>
                  </a:txBody>
                  <a:tcPr marL="0" marR="0" marT="184150" marB="0">
                    <a:lnL w="28575">
                      <a:solidFill>
                        <a:srgbClr val="FFFFFF"/>
                      </a:solidFill>
                      <a:prstDash val="solid"/>
                    </a:lnL>
                    <a:lnR w="28575">
                      <a:solidFill>
                        <a:srgbClr val="FFFFFF"/>
                      </a:solidFill>
                      <a:prstDash val="solid"/>
                    </a:lnR>
                    <a:lnT w="53975">
                      <a:solidFill>
                        <a:srgbClr val="FFFFFF"/>
                      </a:solidFill>
                      <a:prstDash val="solid"/>
                    </a:lnT>
                    <a:lnB w="53975">
                      <a:solidFill>
                        <a:srgbClr val="FFFFFF"/>
                      </a:solidFill>
                      <a:prstDash val="solid"/>
                    </a:lnB>
                    <a:solidFill>
                      <a:srgbClr val="3BFFFF"/>
                    </a:solidFill>
                  </a:tcPr>
                </a:tc>
              </a:tr>
              <a:tr h="771842">
                <a:tc>
                  <a:txBody>
                    <a:bodyPr/>
                    <a:lstStyle/>
                    <a:p>
                      <a:pPr algn="ctr">
                        <a:lnSpc>
                          <a:spcPct val="100000"/>
                        </a:lnSpc>
                        <a:spcBef>
                          <a:spcPts val="1450"/>
                        </a:spcBef>
                      </a:pPr>
                      <a:r>
                        <a:rPr sz="2200" b="1" spc="-5" dirty="0">
                          <a:solidFill>
                            <a:srgbClr val="FFFFFF"/>
                          </a:solidFill>
                          <a:latin typeface="Palladio Uralic"/>
                          <a:cs typeface="Palladio Uralic"/>
                        </a:rPr>
                        <a:t>Level </a:t>
                      </a:r>
                      <a:r>
                        <a:rPr sz="2200" b="1" dirty="0">
                          <a:solidFill>
                            <a:srgbClr val="FFFFFF"/>
                          </a:solidFill>
                          <a:latin typeface="Palladio Uralic"/>
                          <a:cs typeface="Palladio Uralic"/>
                        </a:rPr>
                        <a:t>4- </a:t>
                      </a:r>
                      <a:r>
                        <a:rPr sz="2200" b="1" spc="-5" dirty="0">
                          <a:solidFill>
                            <a:srgbClr val="FFFFFF"/>
                          </a:solidFill>
                          <a:latin typeface="Palladio Uralic"/>
                          <a:cs typeface="Palladio Uralic"/>
                        </a:rPr>
                        <a:t>Data Accumulation (storage)</a:t>
                      </a:r>
                      <a:endParaRPr sz="2200">
                        <a:latin typeface="Palladio Uralic"/>
                        <a:cs typeface="Palladio Uralic"/>
                      </a:endParaRPr>
                    </a:p>
                  </a:txBody>
                  <a:tcPr marL="0" marR="0" marT="184150" marB="0">
                    <a:lnL w="28575">
                      <a:solidFill>
                        <a:srgbClr val="FFFFFF"/>
                      </a:solidFill>
                      <a:prstDash val="solid"/>
                    </a:lnL>
                    <a:lnR w="28575">
                      <a:solidFill>
                        <a:srgbClr val="FFFFFF"/>
                      </a:solidFill>
                      <a:prstDash val="solid"/>
                    </a:lnR>
                    <a:lnT w="53975">
                      <a:solidFill>
                        <a:srgbClr val="FFFFFF"/>
                      </a:solidFill>
                      <a:prstDash val="solid"/>
                    </a:lnT>
                    <a:lnB w="53975">
                      <a:solidFill>
                        <a:srgbClr val="FFFFFF"/>
                      </a:solidFill>
                      <a:prstDash val="solid"/>
                    </a:lnB>
                    <a:solidFill>
                      <a:srgbClr val="4CFEFE"/>
                    </a:solidFill>
                  </a:tcPr>
                </a:tc>
              </a:tr>
              <a:tr h="780414">
                <a:tc>
                  <a:txBody>
                    <a:bodyPr/>
                    <a:lstStyle/>
                    <a:p>
                      <a:pPr algn="ctr">
                        <a:lnSpc>
                          <a:spcPct val="100000"/>
                        </a:lnSpc>
                        <a:spcBef>
                          <a:spcPts val="1450"/>
                        </a:spcBef>
                      </a:pPr>
                      <a:r>
                        <a:rPr sz="2200" b="1" spc="-5" dirty="0">
                          <a:solidFill>
                            <a:srgbClr val="FFFFFF"/>
                          </a:solidFill>
                          <a:latin typeface="Palladio Uralic"/>
                          <a:cs typeface="Palladio Uralic"/>
                        </a:rPr>
                        <a:t>Level </a:t>
                      </a:r>
                      <a:r>
                        <a:rPr sz="2200" b="1" dirty="0">
                          <a:solidFill>
                            <a:srgbClr val="FFFFFF"/>
                          </a:solidFill>
                          <a:latin typeface="Palladio Uralic"/>
                          <a:cs typeface="Palladio Uralic"/>
                        </a:rPr>
                        <a:t>3- </a:t>
                      </a:r>
                      <a:r>
                        <a:rPr sz="2200" b="1" spc="-5" dirty="0">
                          <a:solidFill>
                            <a:srgbClr val="FFFFFF"/>
                          </a:solidFill>
                          <a:latin typeface="Palladio Uralic"/>
                          <a:cs typeface="Palladio Uralic"/>
                        </a:rPr>
                        <a:t>Edge Computing (data element analysis and</a:t>
                      </a:r>
                      <a:r>
                        <a:rPr sz="2200" b="1" spc="40" dirty="0">
                          <a:solidFill>
                            <a:srgbClr val="FFFFFF"/>
                          </a:solidFill>
                          <a:latin typeface="Palladio Uralic"/>
                          <a:cs typeface="Palladio Uralic"/>
                        </a:rPr>
                        <a:t> </a:t>
                      </a:r>
                      <a:r>
                        <a:rPr sz="2200" b="1" spc="-5" dirty="0">
                          <a:solidFill>
                            <a:srgbClr val="FFFFFF"/>
                          </a:solidFill>
                          <a:latin typeface="Palladio Uralic"/>
                          <a:cs typeface="Palladio Uralic"/>
                        </a:rPr>
                        <a:t>transformation)</a:t>
                      </a:r>
                      <a:endParaRPr sz="2200">
                        <a:latin typeface="Palladio Uralic"/>
                        <a:cs typeface="Palladio Uralic"/>
                      </a:endParaRPr>
                    </a:p>
                  </a:txBody>
                  <a:tcPr marL="0" marR="0" marT="184150" marB="0">
                    <a:lnL w="28575">
                      <a:solidFill>
                        <a:srgbClr val="FFFFFF"/>
                      </a:solidFill>
                      <a:prstDash val="solid"/>
                    </a:lnL>
                    <a:lnR w="28575">
                      <a:solidFill>
                        <a:srgbClr val="FFFFFF"/>
                      </a:solidFill>
                      <a:prstDash val="solid"/>
                    </a:lnR>
                    <a:lnT w="53975">
                      <a:solidFill>
                        <a:srgbClr val="FFFFFF"/>
                      </a:solidFill>
                      <a:prstDash val="solid"/>
                    </a:lnT>
                    <a:lnB w="28575">
                      <a:solidFill>
                        <a:srgbClr val="FFFFFF"/>
                      </a:solidFill>
                      <a:prstDash val="solid"/>
                    </a:lnB>
                    <a:solidFill>
                      <a:srgbClr val="5EFFFF"/>
                    </a:solidFill>
                  </a:tcPr>
                </a:tc>
              </a:tr>
              <a:tr h="780383">
                <a:tc>
                  <a:txBody>
                    <a:bodyPr/>
                    <a:lstStyle/>
                    <a:p>
                      <a:pPr algn="ctr">
                        <a:lnSpc>
                          <a:spcPct val="100000"/>
                        </a:lnSpc>
                        <a:spcBef>
                          <a:spcPts val="1520"/>
                        </a:spcBef>
                      </a:pPr>
                      <a:r>
                        <a:rPr sz="2200" b="1" spc="-5" dirty="0">
                          <a:solidFill>
                            <a:srgbClr val="FFFFFF"/>
                          </a:solidFill>
                          <a:latin typeface="Palladio Uralic"/>
                          <a:cs typeface="Palladio Uralic"/>
                        </a:rPr>
                        <a:t>Level </a:t>
                      </a:r>
                      <a:r>
                        <a:rPr sz="2200" b="1" dirty="0">
                          <a:solidFill>
                            <a:srgbClr val="FFFFFF"/>
                          </a:solidFill>
                          <a:latin typeface="Palladio Uralic"/>
                          <a:cs typeface="Palladio Uralic"/>
                        </a:rPr>
                        <a:t>2- </a:t>
                      </a:r>
                      <a:r>
                        <a:rPr sz="2200" b="1" spc="-5" dirty="0">
                          <a:solidFill>
                            <a:srgbClr val="FFFFFF"/>
                          </a:solidFill>
                          <a:latin typeface="Palladio Uralic"/>
                          <a:cs typeface="Palladio Uralic"/>
                        </a:rPr>
                        <a:t>Connectivity (Communication and Processing</a:t>
                      </a:r>
                      <a:r>
                        <a:rPr sz="2200" b="1" spc="30" dirty="0">
                          <a:solidFill>
                            <a:srgbClr val="FFFFFF"/>
                          </a:solidFill>
                          <a:latin typeface="Palladio Uralic"/>
                          <a:cs typeface="Palladio Uralic"/>
                        </a:rPr>
                        <a:t> </a:t>
                      </a:r>
                      <a:r>
                        <a:rPr sz="2200" b="1" spc="-5" dirty="0">
                          <a:solidFill>
                            <a:srgbClr val="FFFFFF"/>
                          </a:solidFill>
                          <a:latin typeface="Palladio Uralic"/>
                          <a:cs typeface="Palladio Uralic"/>
                        </a:rPr>
                        <a:t>Units)</a:t>
                      </a:r>
                      <a:endParaRPr sz="2200">
                        <a:latin typeface="Palladio Uralic"/>
                        <a:cs typeface="Palladio Uralic"/>
                      </a:endParaRPr>
                    </a:p>
                  </a:txBody>
                  <a:tcPr marL="0" marR="0" marT="193040" marB="0">
                    <a:lnL w="28575">
                      <a:solidFill>
                        <a:srgbClr val="FFFFFF"/>
                      </a:solidFill>
                      <a:prstDash val="solid"/>
                    </a:lnL>
                    <a:lnR w="28575">
                      <a:solidFill>
                        <a:srgbClr val="FFFFFF"/>
                      </a:solidFill>
                      <a:prstDash val="solid"/>
                    </a:lnR>
                    <a:lnT w="28575">
                      <a:solidFill>
                        <a:srgbClr val="FFFFFF"/>
                      </a:solidFill>
                      <a:prstDash val="solid"/>
                    </a:lnT>
                    <a:lnB w="53975">
                      <a:solidFill>
                        <a:srgbClr val="FFFFFF"/>
                      </a:solidFill>
                      <a:prstDash val="solid"/>
                    </a:lnB>
                    <a:solidFill>
                      <a:srgbClr val="6EFFFF"/>
                    </a:solidFill>
                  </a:tcPr>
                </a:tc>
              </a:tr>
              <a:tr h="761638">
                <a:tc>
                  <a:txBody>
                    <a:bodyPr/>
                    <a:lstStyle/>
                    <a:p>
                      <a:pPr marL="610870" marR="68580" indent="-535305">
                        <a:lnSpc>
                          <a:spcPts val="2390"/>
                        </a:lnSpc>
                        <a:spcBef>
                          <a:spcPts val="545"/>
                        </a:spcBef>
                      </a:pPr>
                      <a:r>
                        <a:rPr sz="2200" b="1" spc="-5" dirty="0">
                          <a:solidFill>
                            <a:srgbClr val="FFFFFF"/>
                          </a:solidFill>
                          <a:latin typeface="Palladio Uralic"/>
                          <a:cs typeface="Palladio Uralic"/>
                        </a:rPr>
                        <a:t>Level </a:t>
                      </a:r>
                      <a:r>
                        <a:rPr sz="2200" b="1" dirty="0">
                          <a:solidFill>
                            <a:srgbClr val="FFFFFF"/>
                          </a:solidFill>
                          <a:latin typeface="Palladio Uralic"/>
                          <a:cs typeface="Palladio Uralic"/>
                        </a:rPr>
                        <a:t>1- </a:t>
                      </a:r>
                      <a:r>
                        <a:rPr sz="2200" b="1" spc="-5" dirty="0">
                          <a:solidFill>
                            <a:srgbClr val="FFFFFF"/>
                          </a:solidFill>
                          <a:latin typeface="Palladio Uralic"/>
                          <a:cs typeface="Palladio Uralic"/>
                        </a:rPr>
                        <a:t>Physical devices and </a:t>
                      </a:r>
                      <a:r>
                        <a:rPr sz="2200" b="1" spc="-10" dirty="0">
                          <a:solidFill>
                            <a:srgbClr val="FFFFFF"/>
                          </a:solidFill>
                          <a:latin typeface="Palladio Uralic"/>
                          <a:cs typeface="Palladio Uralic"/>
                        </a:rPr>
                        <a:t>Controllers </a:t>
                      </a:r>
                      <a:r>
                        <a:rPr sz="2200" b="1" spc="-5" dirty="0">
                          <a:solidFill>
                            <a:srgbClr val="FFFFFF"/>
                          </a:solidFill>
                          <a:latin typeface="Palladio Uralic"/>
                          <a:cs typeface="Palladio Uralic"/>
                        </a:rPr>
                        <a:t>(the things in IoT) [Sensors,  machines, devices, Intelligent Edge nodes of Different</a:t>
                      </a:r>
                      <a:r>
                        <a:rPr sz="2200" b="1" spc="25" dirty="0">
                          <a:solidFill>
                            <a:srgbClr val="FFFFFF"/>
                          </a:solidFill>
                          <a:latin typeface="Palladio Uralic"/>
                          <a:cs typeface="Palladio Uralic"/>
                        </a:rPr>
                        <a:t> </a:t>
                      </a:r>
                      <a:r>
                        <a:rPr sz="2200" b="1" spc="-5" dirty="0">
                          <a:solidFill>
                            <a:srgbClr val="FFFFFF"/>
                          </a:solidFill>
                          <a:latin typeface="Palladio Uralic"/>
                          <a:cs typeface="Palladio Uralic"/>
                        </a:rPr>
                        <a:t>Types</a:t>
                      </a:r>
                      <a:endParaRPr sz="2200">
                        <a:latin typeface="Palladio Uralic"/>
                        <a:cs typeface="Palladio Uralic"/>
                      </a:endParaRPr>
                    </a:p>
                  </a:txBody>
                  <a:tcPr marL="0" marR="0" marT="69215" marB="0">
                    <a:lnL w="28575">
                      <a:solidFill>
                        <a:srgbClr val="FFFFFF"/>
                      </a:solidFill>
                      <a:prstDash val="solid"/>
                    </a:lnL>
                    <a:lnR w="28575">
                      <a:solidFill>
                        <a:srgbClr val="FFFFFF"/>
                      </a:solidFill>
                      <a:prstDash val="solid"/>
                    </a:lnR>
                    <a:lnT w="53975">
                      <a:solidFill>
                        <a:srgbClr val="FFFFFF"/>
                      </a:solidFill>
                      <a:prstDash val="solid"/>
                    </a:lnT>
                    <a:lnB w="28575">
                      <a:solidFill>
                        <a:srgbClr val="FFFFFF"/>
                      </a:solidFill>
                      <a:prstDash val="solid"/>
                    </a:lnB>
                    <a:solidFill>
                      <a:srgbClr val="7FFFFF"/>
                    </a:solidFill>
                  </a:tcPr>
                </a:tc>
              </a:tr>
            </a:tbl>
          </a:graphicData>
        </a:graphic>
      </p:graphicFrame>
      <p:sp>
        <p:nvSpPr>
          <p:cNvPr id="4" name="object 4"/>
          <p:cNvSpPr txBox="1"/>
          <p:nvPr/>
        </p:nvSpPr>
        <p:spPr>
          <a:xfrm>
            <a:off x="765149" y="6352743"/>
            <a:ext cx="132651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00"/>
                </a:solidFill>
                <a:latin typeface="Times New Roman"/>
                <a:cs typeface="Times New Roman"/>
              </a:rPr>
              <a:t>Copyright </a:t>
            </a:r>
            <a:r>
              <a:rPr sz="1400" dirty="0">
                <a:solidFill>
                  <a:srgbClr val="FF9900"/>
                </a:solidFill>
                <a:latin typeface="Times New Roman"/>
                <a:cs typeface="Times New Roman"/>
              </a:rPr>
              <a:t>©</a:t>
            </a:r>
            <a:r>
              <a:rPr sz="1400" spc="-85" dirty="0">
                <a:solidFill>
                  <a:srgbClr val="FF9900"/>
                </a:solidFill>
                <a:latin typeface="Times New Roman"/>
                <a:cs typeface="Times New Roman"/>
              </a:rPr>
              <a:t> </a:t>
            </a:r>
            <a:r>
              <a:rPr sz="1400" dirty="0">
                <a:solidFill>
                  <a:srgbClr val="FF9900"/>
                </a:solidFill>
                <a:latin typeface="Times New Roman"/>
                <a:cs typeface="Times New Roman"/>
              </a:rPr>
              <a:t>2017</a:t>
            </a:r>
            <a:endParaRPr sz="1400">
              <a:latin typeface="Times New Roman"/>
              <a:cs typeface="Times New Roman"/>
            </a:endParaRPr>
          </a:p>
        </p:txBody>
      </p:sp>
      <p:sp>
        <p:nvSpPr>
          <p:cNvPr id="5" name="object 5"/>
          <p:cNvSpPr txBox="1"/>
          <p:nvPr/>
        </p:nvSpPr>
        <p:spPr>
          <a:xfrm>
            <a:off x="468477" y="6084519"/>
            <a:ext cx="8507730" cy="391160"/>
          </a:xfrm>
          <a:prstGeom prst="rect">
            <a:avLst/>
          </a:prstGeom>
        </p:spPr>
        <p:txBody>
          <a:bodyPr vert="horz" wrap="square" lIns="0" tIns="12700" rIns="0" bIns="0" rtlCol="0">
            <a:spAutoFit/>
          </a:bodyPr>
          <a:lstStyle/>
          <a:p>
            <a:pPr marL="38100">
              <a:lnSpc>
                <a:spcPct val="100000"/>
              </a:lnSpc>
              <a:spcBef>
                <a:spcPts val="100"/>
              </a:spcBef>
            </a:pPr>
            <a:r>
              <a:rPr sz="2400" spc="-5" dirty="0">
                <a:solidFill>
                  <a:srgbClr val="FFFFFF"/>
                </a:solidFill>
                <a:latin typeface="Times New Roman"/>
                <a:cs typeface="Times New Roman"/>
              </a:rPr>
              <a:t>Ch01Fig. 1.4 An </a:t>
            </a:r>
            <a:r>
              <a:rPr sz="2400" spc="-365" dirty="0">
                <a:solidFill>
                  <a:srgbClr val="FFFFFF"/>
                </a:solidFill>
                <a:latin typeface="Times New Roman"/>
                <a:cs typeface="Times New Roman"/>
              </a:rPr>
              <a:t>I</a:t>
            </a:r>
            <a:r>
              <a:rPr sz="2100" spc="-547" baseline="-11904" dirty="0">
                <a:solidFill>
                  <a:srgbClr val="FF9900"/>
                </a:solidFill>
                <a:latin typeface="Times New Roman"/>
                <a:cs typeface="Times New Roman"/>
              </a:rPr>
              <a:t>C</a:t>
            </a:r>
            <a:r>
              <a:rPr sz="2400" spc="-365" dirty="0">
                <a:solidFill>
                  <a:srgbClr val="FFFFFF"/>
                </a:solidFill>
                <a:latin typeface="Times New Roman"/>
                <a:cs typeface="Times New Roman"/>
              </a:rPr>
              <a:t>O</a:t>
            </a:r>
            <a:r>
              <a:rPr sz="2100" spc="-547" baseline="-11904" dirty="0">
                <a:solidFill>
                  <a:srgbClr val="FF9900"/>
                </a:solidFill>
                <a:latin typeface="Times New Roman"/>
                <a:cs typeface="Times New Roman"/>
              </a:rPr>
              <a:t>ha</a:t>
            </a:r>
            <a:r>
              <a:rPr sz="2400" spc="-365" dirty="0">
                <a:solidFill>
                  <a:srgbClr val="FFFFFF"/>
                </a:solidFill>
                <a:latin typeface="Times New Roman"/>
                <a:cs typeface="Times New Roman"/>
              </a:rPr>
              <a:t>T</a:t>
            </a:r>
            <a:r>
              <a:rPr sz="2100" spc="-547" baseline="-11904" dirty="0">
                <a:solidFill>
                  <a:srgbClr val="FF9900"/>
                </a:solidFill>
                <a:latin typeface="Times New Roman"/>
                <a:cs typeface="Times New Roman"/>
              </a:rPr>
              <a:t>pte</a:t>
            </a:r>
            <a:r>
              <a:rPr sz="2400" spc="-365" dirty="0">
                <a:solidFill>
                  <a:srgbClr val="FFFFFF"/>
                </a:solidFill>
                <a:latin typeface="Times New Roman"/>
                <a:cs typeface="Times New Roman"/>
              </a:rPr>
              <a:t>r</a:t>
            </a:r>
            <a:r>
              <a:rPr sz="2100" spc="-547" baseline="-11904" dirty="0">
                <a:solidFill>
                  <a:srgbClr val="FF9900"/>
                </a:solidFill>
                <a:latin typeface="Times New Roman"/>
                <a:cs typeface="Times New Roman"/>
              </a:rPr>
              <a:t>r-</a:t>
            </a:r>
            <a:r>
              <a:rPr sz="2400" spc="-365" dirty="0">
                <a:solidFill>
                  <a:srgbClr val="FFFFFF"/>
                </a:solidFill>
                <a:latin typeface="Times New Roman"/>
                <a:cs typeface="Times New Roman"/>
              </a:rPr>
              <a:t>e</a:t>
            </a:r>
            <a:r>
              <a:rPr sz="2100" spc="-547" baseline="-11904" dirty="0">
                <a:solidFill>
                  <a:srgbClr val="FF9900"/>
                </a:solidFill>
                <a:latin typeface="Times New Roman"/>
                <a:cs typeface="Times New Roman"/>
              </a:rPr>
              <a:t>1L</a:t>
            </a:r>
            <a:r>
              <a:rPr sz="2400" spc="-365" dirty="0">
                <a:solidFill>
                  <a:srgbClr val="FFFFFF"/>
                </a:solidFill>
                <a:latin typeface="Times New Roman"/>
                <a:cs typeface="Times New Roman"/>
              </a:rPr>
              <a:t>f</a:t>
            </a:r>
            <a:r>
              <a:rPr sz="2100" spc="-547" baseline="-11904" dirty="0">
                <a:solidFill>
                  <a:srgbClr val="FF9900"/>
                </a:solidFill>
                <a:latin typeface="Times New Roman"/>
                <a:cs typeface="Times New Roman"/>
              </a:rPr>
              <a:t>0</a:t>
            </a:r>
            <a:r>
              <a:rPr sz="2400" spc="-365" dirty="0">
                <a:solidFill>
                  <a:srgbClr val="FFFFFF"/>
                </a:solidFill>
                <a:latin typeface="Times New Roman"/>
                <a:cs typeface="Times New Roman"/>
              </a:rPr>
              <a:t>e</a:t>
            </a:r>
            <a:r>
              <a:rPr sz="2100" spc="-547" baseline="-11904" dirty="0">
                <a:solidFill>
                  <a:srgbClr val="FF9900"/>
                </a:solidFill>
                <a:latin typeface="Times New Roman"/>
                <a:cs typeface="Times New Roman"/>
              </a:rPr>
              <a:t>2</a:t>
            </a:r>
            <a:r>
              <a:rPr sz="2400" spc="-365" dirty="0">
                <a:solidFill>
                  <a:srgbClr val="FFFFFF"/>
                </a:solidFill>
                <a:latin typeface="Times New Roman"/>
                <a:cs typeface="Times New Roman"/>
              </a:rPr>
              <a:t>r</a:t>
            </a:r>
            <a:r>
              <a:rPr sz="2100" spc="-547" baseline="-11904" dirty="0">
                <a:solidFill>
                  <a:srgbClr val="FF9900"/>
                </a:solidFill>
                <a:latin typeface="Times New Roman"/>
                <a:cs typeface="Times New Roman"/>
              </a:rPr>
              <a:t>:</a:t>
            </a:r>
            <a:r>
              <a:rPr sz="2400" spc="-365" dirty="0">
                <a:solidFill>
                  <a:srgbClr val="FFFFFF"/>
                </a:solidFill>
                <a:latin typeface="Times New Roman"/>
                <a:cs typeface="Times New Roman"/>
              </a:rPr>
              <a:t>e</a:t>
            </a:r>
            <a:r>
              <a:rPr sz="2100" spc="-547" baseline="-11904" dirty="0">
                <a:solidFill>
                  <a:srgbClr val="FF9900"/>
                </a:solidFill>
                <a:latin typeface="Times New Roman"/>
                <a:cs typeface="Times New Roman"/>
              </a:rPr>
              <a:t>"I</a:t>
            </a:r>
            <a:r>
              <a:rPr sz="2400" spc="-365" dirty="0">
                <a:solidFill>
                  <a:srgbClr val="FFFFFF"/>
                </a:solidFill>
                <a:latin typeface="Times New Roman"/>
                <a:cs typeface="Times New Roman"/>
              </a:rPr>
              <a:t>n</a:t>
            </a:r>
            <a:r>
              <a:rPr sz="2100" spc="-547" baseline="-11904" dirty="0">
                <a:solidFill>
                  <a:srgbClr val="FF9900"/>
                </a:solidFill>
                <a:latin typeface="Times New Roman"/>
                <a:cs typeface="Times New Roman"/>
              </a:rPr>
              <a:t>nt</a:t>
            </a:r>
            <a:r>
              <a:rPr sz="2400" spc="-365" dirty="0">
                <a:solidFill>
                  <a:srgbClr val="FFFFFF"/>
                </a:solidFill>
                <a:latin typeface="Times New Roman"/>
                <a:cs typeface="Times New Roman"/>
              </a:rPr>
              <a:t>c</a:t>
            </a:r>
            <a:r>
              <a:rPr sz="2100" spc="-547" baseline="-11904" dirty="0">
                <a:solidFill>
                  <a:srgbClr val="FF9900"/>
                </a:solidFill>
                <a:latin typeface="Times New Roman"/>
                <a:cs typeface="Times New Roman"/>
              </a:rPr>
              <a:t>er</a:t>
            </a:r>
            <a:r>
              <a:rPr sz="2400" spc="-365" dirty="0">
                <a:solidFill>
                  <a:srgbClr val="FFFFFF"/>
                </a:solidFill>
                <a:latin typeface="Times New Roman"/>
                <a:cs typeface="Times New Roman"/>
              </a:rPr>
              <a:t>e</a:t>
            </a:r>
            <a:r>
              <a:rPr sz="2100" spc="-547" baseline="-11904" dirty="0">
                <a:solidFill>
                  <a:srgbClr val="FF9900"/>
                </a:solidFill>
                <a:latin typeface="Times New Roman"/>
                <a:cs typeface="Times New Roman"/>
              </a:rPr>
              <a:t>net</a:t>
            </a:r>
            <a:r>
              <a:rPr sz="2400" spc="-365" dirty="0">
                <a:solidFill>
                  <a:srgbClr val="FFFFFF"/>
                </a:solidFill>
                <a:latin typeface="Times New Roman"/>
                <a:cs typeface="Times New Roman"/>
              </a:rPr>
              <a:t>m</a:t>
            </a:r>
            <a:r>
              <a:rPr sz="2100" spc="-547" baseline="-11904" dirty="0">
                <a:solidFill>
                  <a:srgbClr val="FF9900"/>
                </a:solidFill>
                <a:latin typeface="Times New Roman"/>
                <a:cs typeface="Times New Roman"/>
              </a:rPr>
              <a:t>of</a:t>
            </a:r>
            <a:r>
              <a:rPr sz="2100" spc="-284" baseline="-11904" dirty="0">
                <a:solidFill>
                  <a:srgbClr val="FF9900"/>
                </a:solidFill>
                <a:latin typeface="Times New Roman"/>
                <a:cs typeface="Times New Roman"/>
              </a:rPr>
              <a:t> </a:t>
            </a:r>
            <a:r>
              <a:rPr sz="2400" spc="-400" dirty="0">
                <a:solidFill>
                  <a:srgbClr val="FFFFFF"/>
                </a:solidFill>
                <a:latin typeface="Times New Roman"/>
                <a:cs typeface="Times New Roman"/>
              </a:rPr>
              <a:t>o</a:t>
            </a:r>
            <a:r>
              <a:rPr sz="2100" spc="-600" baseline="-11904" dirty="0">
                <a:solidFill>
                  <a:srgbClr val="FF9900"/>
                </a:solidFill>
                <a:latin typeface="Times New Roman"/>
                <a:cs typeface="Times New Roman"/>
              </a:rPr>
              <a:t>Th</a:t>
            </a:r>
            <a:r>
              <a:rPr sz="2400" spc="-400" dirty="0">
                <a:solidFill>
                  <a:srgbClr val="FFFFFF"/>
                </a:solidFill>
                <a:latin typeface="Times New Roman"/>
                <a:cs typeface="Times New Roman"/>
              </a:rPr>
              <a:t>d</a:t>
            </a:r>
            <a:r>
              <a:rPr sz="2100" spc="-600" baseline="-11904" dirty="0">
                <a:solidFill>
                  <a:srgbClr val="FF9900"/>
                </a:solidFill>
                <a:latin typeface="Times New Roman"/>
                <a:cs typeface="Times New Roman"/>
              </a:rPr>
              <a:t>in</a:t>
            </a:r>
            <a:r>
              <a:rPr sz="2400" spc="-400" dirty="0">
                <a:solidFill>
                  <a:srgbClr val="FFFFFF"/>
                </a:solidFill>
                <a:latin typeface="Times New Roman"/>
                <a:cs typeface="Times New Roman"/>
              </a:rPr>
              <a:t>e</a:t>
            </a:r>
            <a:r>
              <a:rPr sz="2100" spc="-600" baseline="-11904" dirty="0">
                <a:solidFill>
                  <a:srgbClr val="FF9900"/>
                </a:solidFill>
                <a:latin typeface="Times New Roman"/>
                <a:cs typeface="Times New Roman"/>
              </a:rPr>
              <a:t>g</a:t>
            </a:r>
            <a:r>
              <a:rPr sz="2400" spc="-400" dirty="0">
                <a:solidFill>
                  <a:srgbClr val="FFFFFF"/>
                </a:solidFill>
                <a:latin typeface="Times New Roman"/>
                <a:cs typeface="Times New Roman"/>
              </a:rPr>
              <a:t>l</a:t>
            </a:r>
            <a:r>
              <a:rPr sz="2100" spc="-600" baseline="-11904" dirty="0">
                <a:solidFill>
                  <a:srgbClr val="FF9900"/>
                </a:solidFill>
                <a:latin typeface="Times New Roman"/>
                <a:cs typeface="Times New Roman"/>
              </a:rPr>
              <a:t>s</a:t>
            </a:r>
            <a:r>
              <a:rPr sz="2100" spc="-44" baseline="-11904" dirty="0">
                <a:solidFill>
                  <a:srgbClr val="FF9900"/>
                </a:solidFill>
                <a:latin typeface="Times New Roman"/>
                <a:cs typeface="Times New Roman"/>
              </a:rPr>
              <a:t> </a:t>
            </a:r>
            <a:r>
              <a:rPr sz="2100" spc="-630" baseline="-11904" dirty="0">
                <a:solidFill>
                  <a:srgbClr val="FF9900"/>
                </a:solidFill>
                <a:latin typeface="Times New Roman"/>
                <a:cs typeface="Times New Roman"/>
              </a:rPr>
              <a:t>"</a:t>
            </a:r>
            <a:r>
              <a:rPr sz="2400" spc="-420" dirty="0">
                <a:solidFill>
                  <a:srgbClr val="FFFFFF"/>
                </a:solidFill>
                <a:latin typeface="Times New Roman"/>
                <a:cs typeface="Times New Roman"/>
              </a:rPr>
              <a:t>C</a:t>
            </a:r>
            <a:r>
              <a:rPr sz="2100" spc="-630" baseline="-11904" dirty="0">
                <a:solidFill>
                  <a:srgbClr val="FF9900"/>
                </a:solidFill>
                <a:latin typeface="Times New Roman"/>
                <a:cs typeface="Times New Roman"/>
              </a:rPr>
              <a:t>,</a:t>
            </a:r>
            <a:r>
              <a:rPr sz="2100" baseline="-11904" dirty="0">
                <a:solidFill>
                  <a:srgbClr val="FF9900"/>
                </a:solidFill>
                <a:latin typeface="Times New Roman"/>
                <a:cs typeface="Times New Roman"/>
              </a:rPr>
              <a:t> </a:t>
            </a:r>
            <a:r>
              <a:rPr sz="2100" spc="-644" baseline="-11904" dirty="0">
                <a:solidFill>
                  <a:srgbClr val="FF9900"/>
                </a:solidFill>
                <a:latin typeface="Times New Roman"/>
                <a:cs typeface="Times New Roman"/>
              </a:rPr>
              <a:t>R</a:t>
            </a:r>
            <a:r>
              <a:rPr sz="2400" spc="-430" dirty="0">
                <a:solidFill>
                  <a:srgbClr val="FFFFFF"/>
                </a:solidFill>
                <a:latin typeface="Times New Roman"/>
                <a:cs typeface="Times New Roman"/>
              </a:rPr>
              <a:t>I</a:t>
            </a:r>
            <a:r>
              <a:rPr sz="2100" spc="-644" baseline="-11904" dirty="0">
                <a:solidFill>
                  <a:srgbClr val="FF9900"/>
                </a:solidFill>
                <a:latin typeface="Times New Roman"/>
                <a:cs typeface="Times New Roman"/>
              </a:rPr>
              <a:t>a</a:t>
            </a:r>
            <a:r>
              <a:rPr sz="2400" spc="-430" dirty="0">
                <a:solidFill>
                  <a:srgbClr val="FFFFFF"/>
                </a:solidFill>
                <a:latin typeface="Times New Roman"/>
                <a:cs typeface="Times New Roman"/>
              </a:rPr>
              <a:t>S</a:t>
            </a:r>
            <a:r>
              <a:rPr sz="2100" spc="-644" baseline="-11904" dirty="0">
                <a:solidFill>
                  <a:srgbClr val="FF9900"/>
                </a:solidFill>
                <a:latin typeface="Times New Roman"/>
                <a:cs typeface="Times New Roman"/>
              </a:rPr>
              <a:t>j</a:t>
            </a:r>
            <a:r>
              <a:rPr sz="2100" spc="15" baseline="-11904" dirty="0">
                <a:solidFill>
                  <a:srgbClr val="FF9900"/>
                </a:solidFill>
                <a:latin typeface="Times New Roman"/>
                <a:cs typeface="Times New Roman"/>
              </a:rPr>
              <a:t> </a:t>
            </a:r>
            <a:r>
              <a:rPr sz="2100" spc="-277" baseline="-11904" dirty="0">
                <a:solidFill>
                  <a:srgbClr val="FF9900"/>
                </a:solidFill>
                <a:latin typeface="Times New Roman"/>
                <a:cs typeface="Times New Roman"/>
              </a:rPr>
              <a:t>K</a:t>
            </a:r>
            <a:r>
              <a:rPr sz="2400" spc="-185" dirty="0">
                <a:solidFill>
                  <a:srgbClr val="FFFFFF"/>
                </a:solidFill>
                <a:latin typeface="Times New Roman"/>
                <a:cs typeface="Times New Roman"/>
              </a:rPr>
              <a:t>C</a:t>
            </a:r>
            <a:r>
              <a:rPr sz="2100" spc="-277" baseline="-11904" dirty="0">
                <a:solidFill>
                  <a:srgbClr val="FF9900"/>
                </a:solidFill>
                <a:latin typeface="Times New Roman"/>
                <a:cs typeface="Times New Roman"/>
              </a:rPr>
              <a:t>am</a:t>
            </a:r>
            <a:r>
              <a:rPr sz="2400" spc="-185" dirty="0">
                <a:solidFill>
                  <a:srgbClr val="FFFFFF"/>
                </a:solidFill>
                <a:latin typeface="Times New Roman"/>
                <a:cs typeface="Times New Roman"/>
              </a:rPr>
              <a:t>O</a:t>
            </a:r>
            <a:r>
              <a:rPr sz="2100" spc="-277" baseline="-11904" dirty="0">
                <a:solidFill>
                  <a:srgbClr val="FF9900"/>
                </a:solidFill>
                <a:latin typeface="Times New Roman"/>
                <a:cs typeface="Times New Roman"/>
              </a:rPr>
              <a:t>al,</a:t>
            </a:r>
            <a:r>
              <a:rPr sz="2400" spc="-185" dirty="0">
                <a:solidFill>
                  <a:srgbClr val="FFFFFF"/>
                </a:solidFill>
                <a:latin typeface="Times New Roman"/>
                <a:cs typeface="Times New Roman"/>
              </a:rPr>
              <a:t>conceptual</a:t>
            </a:r>
            <a:r>
              <a:rPr sz="2400" spc="-135" dirty="0">
                <a:solidFill>
                  <a:srgbClr val="FFFFFF"/>
                </a:solidFill>
                <a:latin typeface="Times New Roman"/>
                <a:cs typeface="Times New Roman"/>
              </a:rPr>
              <a:t> </a:t>
            </a:r>
            <a:r>
              <a:rPr sz="2400" spc="-5" dirty="0">
                <a:solidFill>
                  <a:srgbClr val="FFFFFF"/>
                </a:solidFill>
                <a:latin typeface="Times New Roman"/>
                <a:cs typeface="Times New Roman"/>
              </a:rPr>
              <a:t>framework</a:t>
            </a:r>
            <a:endParaRPr sz="2400">
              <a:latin typeface="Times New Roman"/>
              <a:cs typeface="Times New Roman"/>
            </a:endParaRPr>
          </a:p>
        </p:txBody>
      </p:sp>
      <p:sp>
        <p:nvSpPr>
          <p:cNvPr id="6" name="object 6"/>
          <p:cNvSpPr txBox="1"/>
          <p:nvPr/>
        </p:nvSpPr>
        <p:spPr>
          <a:xfrm>
            <a:off x="3309365" y="6459423"/>
            <a:ext cx="229552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00"/>
                </a:solidFill>
                <a:latin typeface="Times New Roman"/>
                <a:cs typeface="Times New Roman"/>
              </a:rPr>
              <a:t>Publs.: McGraw-Hill</a:t>
            </a:r>
            <a:r>
              <a:rPr sz="1400" spc="-130" dirty="0">
                <a:solidFill>
                  <a:srgbClr val="FF9900"/>
                </a:solidFill>
                <a:latin typeface="Times New Roman"/>
                <a:cs typeface="Times New Roman"/>
              </a:rPr>
              <a:t> </a:t>
            </a:r>
            <a:r>
              <a:rPr sz="1400" dirty="0">
                <a:solidFill>
                  <a:srgbClr val="FF9900"/>
                </a:solidFill>
                <a:latin typeface="Times New Roman"/>
                <a:cs typeface="Times New Roman"/>
              </a:rPr>
              <a:t>Education</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27709" y="685800"/>
            <a:ext cx="7688580" cy="7026410"/>
          </a:xfrm>
        </p:spPr>
        <p:txBody>
          <a:bodyPr/>
          <a:lstStyle/>
          <a:p>
            <a:r>
              <a:rPr lang="en-US" dirty="0" smtClean="0"/>
              <a:t>An architecture has the following features:</a:t>
            </a:r>
          </a:p>
          <a:p>
            <a:r>
              <a:rPr lang="en-US" dirty="0" smtClean="0"/>
              <a:t>1 The architecture serves as a reference in application of IOT in services and business processes</a:t>
            </a:r>
          </a:p>
          <a:p>
            <a:r>
              <a:rPr lang="en-US" dirty="0" smtClean="0"/>
              <a:t>2A set of sensors which are smart, capture the data, perform necessary data element analysis and transformation as per device application framework and connect directly to a communication manager.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27709" y="762000"/>
            <a:ext cx="7688580" cy="6950210"/>
          </a:xfrm>
        </p:spPr>
        <p:txBody>
          <a:bodyPr/>
          <a:lstStyle/>
          <a:p>
            <a:r>
              <a:rPr lang="en-US" dirty="0" smtClean="0"/>
              <a:t>3 A set of sensor circuits is connected to a gateway possessing separate data capturing, gathering, computing and communication capabilities. The gateway receives the data in one form at one end and sends it in another form to the other end.</a:t>
            </a:r>
          </a:p>
          <a:p>
            <a:r>
              <a:rPr lang="en-US" dirty="0" smtClean="0"/>
              <a:t>4 The communication management subsystem has functionalities for device identity database, device management and access management.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27709" y="1618234"/>
            <a:ext cx="7688580" cy="4431983"/>
          </a:xfrm>
        </p:spPr>
        <p:txBody>
          <a:bodyPr/>
          <a:lstStyle/>
          <a:p>
            <a:r>
              <a:rPr lang="en-US" dirty="0" smtClean="0"/>
              <a:t>5 Data routes from the gateway through the internet and data center to the application server or enterprise server which acquires that data.</a:t>
            </a:r>
          </a:p>
          <a:p>
            <a:r>
              <a:rPr lang="en-US" dirty="0" smtClean="0"/>
              <a:t>6 Organization and analysis subsystems enable the services , business processes, enterprise integration and complex processes.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object 2"/>
          <p:cNvGrpSpPr/>
          <p:nvPr/>
        </p:nvGrpSpPr>
        <p:grpSpPr>
          <a:xfrm>
            <a:off x="415925" y="166687"/>
            <a:ext cx="8339455" cy="6327775"/>
            <a:chOff x="415925" y="166687"/>
            <a:chExt cx="8339455" cy="6327775"/>
          </a:xfrm>
        </p:grpSpPr>
        <p:sp>
          <p:nvSpPr>
            <p:cNvPr id="3" name="object 3"/>
            <p:cNvSpPr/>
            <p:nvPr/>
          </p:nvSpPr>
          <p:spPr>
            <a:xfrm>
              <a:off x="420687" y="171450"/>
              <a:ext cx="8329930" cy="6318250"/>
            </a:xfrm>
            <a:custGeom>
              <a:avLst/>
              <a:gdLst/>
              <a:ahLst/>
              <a:cxnLst/>
              <a:rect l="l" t="t" r="r" b="b"/>
              <a:pathLst>
                <a:path w="8329930" h="6318250">
                  <a:moveTo>
                    <a:pt x="8329549" y="0"/>
                  </a:moveTo>
                  <a:lnTo>
                    <a:pt x="0" y="0"/>
                  </a:lnTo>
                  <a:lnTo>
                    <a:pt x="0" y="6318250"/>
                  </a:lnTo>
                  <a:lnTo>
                    <a:pt x="8329549" y="6318250"/>
                  </a:lnTo>
                  <a:lnTo>
                    <a:pt x="8329549" y="0"/>
                  </a:lnTo>
                  <a:close/>
                </a:path>
              </a:pathLst>
            </a:custGeom>
            <a:solidFill>
              <a:srgbClr val="FFFFFF"/>
            </a:solidFill>
          </p:spPr>
          <p:txBody>
            <a:bodyPr wrap="square" lIns="0" tIns="0" rIns="0" bIns="0" rtlCol="0"/>
            <a:lstStyle/>
            <a:p>
              <a:endParaRPr/>
            </a:p>
          </p:txBody>
        </p:sp>
        <p:sp>
          <p:nvSpPr>
            <p:cNvPr id="4" name="object 4"/>
            <p:cNvSpPr/>
            <p:nvPr/>
          </p:nvSpPr>
          <p:spPr>
            <a:xfrm>
              <a:off x="420687" y="171450"/>
              <a:ext cx="8329930" cy="6318250"/>
            </a:xfrm>
            <a:custGeom>
              <a:avLst/>
              <a:gdLst/>
              <a:ahLst/>
              <a:cxnLst/>
              <a:rect l="l" t="t" r="r" b="b"/>
              <a:pathLst>
                <a:path w="8329930" h="6318250">
                  <a:moveTo>
                    <a:pt x="0" y="6318250"/>
                  </a:moveTo>
                  <a:lnTo>
                    <a:pt x="8329549" y="6318250"/>
                  </a:lnTo>
                  <a:lnTo>
                    <a:pt x="8329549" y="0"/>
                  </a:lnTo>
                  <a:lnTo>
                    <a:pt x="0" y="0"/>
                  </a:lnTo>
                  <a:lnTo>
                    <a:pt x="0" y="6318250"/>
                  </a:lnTo>
                  <a:close/>
                </a:path>
              </a:pathLst>
            </a:custGeom>
            <a:ln w="9525">
              <a:solidFill>
                <a:srgbClr val="000000"/>
              </a:solidFill>
            </a:ln>
          </p:spPr>
          <p:txBody>
            <a:bodyPr wrap="square" lIns="0" tIns="0" rIns="0" bIns="0" rtlCol="0"/>
            <a:lstStyle/>
            <a:p>
              <a:endParaRPr/>
            </a:p>
          </p:txBody>
        </p:sp>
        <p:sp>
          <p:nvSpPr>
            <p:cNvPr id="5" name="object 5"/>
            <p:cNvSpPr/>
            <p:nvPr/>
          </p:nvSpPr>
          <p:spPr>
            <a:xfrm>
              <a:off x="4074414" y="1086827"/>
              <a:ext cx="923290" cy="4570095"/>
            </a:xfrm>
            <a:custGeom>
              <a:avLst/>
              <a:gdLst/>
              <a:ahLst/>
              <a:cxnLst/>
              <a:rect l="l" t="t" r="r" b="b"/>
              <a:pathLst>
                <a:path w="923289" h="4570095">
                  <a:moveTo>
                    <a:pt x="922807" y="0"/>
                  </a:moveTo>
                  <a:lnTo>
                    <a:pt x="0" y="0"/>
                  </a:lnTo>
                  <a:lnTo>
                    <a:pt x="0" y="4569714"/>
                  </a:lnTo>
                  <a:lnTo>
                    <a:pt x="922807" y="4569714"/>
                  </a:lnTo>
                  <a:lnTo>
                    <a:pt x="922807" y="0"/>
                  </a:lnTo>
                  <a:close/>
                </a:path>
              </a:pathLst>
            </a:custGeom>
            <a:solidFill>
              <a:srgbClr val="FFCCFF"/>
            </a:solidFill>
          </p:spPr>
          <p:txBody>
            <a:bodyPr wrap="square" lIns="0" tIns="0" rIns="0" bIns="0" rtlCol="0"/>
            <a:lstStyle/>
            <a:p>
              <a:endParaRPr/>
            </a:p>
          </p:txBody>
        </p:sp>
        <p:sp>
          <p:nvSpPr>
            <p:cNvPr id="6" name="object 6"/>
            <p:cNvSpPr/>
            <p:nvPr/>
          </p:nvSpPr>
          <p:spPr>
            <a:xfrm>
              <a:off x="4074414" y="1086827"/>
              <a:ext cx="923290" cy="4570095"/>
            </a:xfrm>
            <a:custGeom>
              <a:avLst/>
              <a:gdLst/>
              <a:ahLst/>
              <a:cxnLst/>
              <a:rect l="l" t="t" r="r" b="b"/>
              <a:pathLst>
                <a:path w="923289" h="4570095">
                  <a:moveTo>
                    <a:pt x="0" y="4569714"/>
                  </a:moveTo>
                  <a:lnTo>
                    <a:pt x="922807" y="4569714"/>
                  </a:lnTo>
                  <a:lnTo>
                    <a:pt x="922807" y="0"/>
                  </a:lnTo>
                  <a:lnTo>
                    <a:pt x="0" y="0"/>
                  </a:lnTo>
                  <a:lnTo>
                    <a:pt x="0" y="4569714"/>
                  </a:lnTo>
                  <a:close/>
                </a:path>
              </a:pathLst>
            </a:custGeom>
            <a:ln w="9525">
              <a:solidFill>
                <a:srgbClr val="000000"/>
              </a:solidFill>
            </a:ln>
          </p:spPr>
          <p:txBody>
            <a:bodyPr wrap="square" lIns="0" tIns="0" rIns="0" bIns="0" rtlCol="0"/>
            <a:lstStyle/>
            <a:p>
              <a:endParaRPr/>
            </a:p>
          </p:txBody>
        </p:sp>
      </p:grpSp>
      <p:sp>
        <p:nvSpPr>
          <p:cNvPr id="7" name="object 7"/>
          <p:cNvSpPr txBox="1"/>
          <p:nvPr/>
        </p:nvSpPr>
        <p:spPr>
          <a:xfrm>
            <a:off x="4227067" y="1113790"/>
            <a:ext cx="617220" cy="483234"/>
          </a:xfrm>
          <a:prstGeom prst="rect">
            <a:avLst/>
          </a:prstGeom>
        </p:spPr>
        <p:txBody>
          <a:bodyPr vert="horz" wrap="square" lIns="0" tIns="12700" rIns="0" bIns="0" rtlCol="0">
            <a:spAutoFit/>
          </a:bodyPr>
          <a:lstStyle/>
          <a:p>
            <a:pPr marL="60960" marR="5080" indent="-48895">
              <a:lnSpc>
                <a:spcPct val="100000"/>
              </a:lnSpc>
              <a:spcBef>
                <a:spcPts val="100"/>
              </a:spcBef>
            </a:pPr>
            <a:r>
              <a:rPr sz="1500" b="1" spc="-5" dirty="0">
                <a:solidFill>
                  <a:srgbClr val="FF0000"/>
                </a:solidFill>
                <a:latin typeface="Times New Roman"/>
                <a:cs typeface="Times New Roman"/>
              </a:rPr>
              <a:t>Co</a:t>
            </a:r>
            <a:r>
              <a:rPr sz="1500" b="1" spc="-30" dirty="0">
                <a:solidFill>
                  <a:srgbClr val="FF0000"/>
                </a:solidFill>
                <a:latin typeface="Times New Roman"/>
                <a:cs typeface="Times New Roman"/>
              </a:rPr>
              <a:t>m</a:t>
            </a:r>
            <a:r>
              <a:rPr sz="1500" b="1" spc="-35" dirty="0">
                <a:solidFill>
                  <a:srgbClr val="FF0000"/>
                </a:solidFill>
                <a:latin typeface="Times New Roman"/>
                <a:cs typeface="Times New Roman"/>
              </a:rPr>
              <a:t>m</a:t>
            </a:r>
            <a:r>
              <a:rPr sz="1500" b="1" dirty="0">
                <a:solidFill>
                  <a:srgbClr val="FF0000"/>
                </a:solidFill>
                <a:latin typeface="Times New Roman"/>
                <a:cs typeface="Times New Roman"/>
              </a:rPr>
              <a:t>.  </a:t>
            </a:r>
            <a:r>
              <a:rPr sz="1500" b="1" spc="-10" dirty="0">
                <a:solidFill>
                  <a:srgbClr val="FF0000"/>
                </a:solidFill>
                <a:latin typeface="Times New Roman"/>
                <a:cs typeface="Times New Roman"/>
              </a:rPr>
              <a:t>Mgmt</a:t>
            </a:r>
            <a:endParaRPr sz="1500">
              <a:latin typeface="Times New Roman"/>
              <a:cs typeface="Times New Roman"/>
            </a:endParaRPr>
          </a:p>
        </p:txBody>
      </p:sp>
      <p:grpSp>
        <p:nvGrpSpPr>
          <p:cNvPr id="8" name="object 8"/>
          <p:cNvGrpSpPr/>
          <p:nvPr/>
        </p:nvGrpSpPr>
        <p:grpSpPr>
          <a:xfrm>
            <a:off x="2108707" y="2375344"/>
            <a:ext cx="1576705" cy="1943100"/>
            <a:chOff x="2108707" y="2375344"/>
            <a:chExt cx="1576705" cy="1943100"/>
          </a:xfrm>
        </p:grpSpPr>
        <p:sp>
          <p:nvSpPr>
            <p:cNvPr id="9" name="object 9"/>
            <p:cNvSpPr/>
            <p:nvPr/>
          </p:nvSpPr>
          <p:spPr>
            <a:xfrm>
              <a:off x="2108708" y="3217544"/>
              <a:ext cx="1571625" cy="77470"/>
            </a:xfrm>
            <a:custGeom>
              <a:avLst/>
              <a:gdLst/>
              <a:ahLst/>
              <a:cxnLst/>
              <a:rect l="l" t="t" r="r" b="b"/>
              <a:pathLst>
                <a:path w="1571625" h="77470">
                  <a:moveTo>
                    <a:pt x="318643" y="32004"/>
                  </a:moveTo>
                  <a:lnTo>
                    <a:pt x="76174" y="32613"/>
                  </a:lnTo>
                  <a:lnTo>
                    <a:pt x="76073" y="889"/>
                  </a:lnTo>
                  <a:lnTo>
                    <a:pt x="0" y="39116"/>
                  </a:lnTo>
                  <a:lnTo>
                    <a:pt x="76327" y="77089"/>
                  </a:lnTo>
                  <a:lnTo>
                    <a:pt x="76212" y="45339"/>
                  </a:lnTo>
                  <a:lnTo>
                    <a:pt x="318643" y="44704"/>
                  </a:lnTo>
                  <a:lnTo>
                    <a:pt x="318643" y="32004"/>
                  </a:lnTo>
                  <a:close/>
                </a:path>
                <a:path w="1571625" h="77470">
                  <a:moveTo>
                    <a:pt x="1571371" y="31242"/>
                  </a:moveTo>
                  <a:lnTo>
                    <a:pt x="1328978" y="31851"/>
                  </a:lnTo>
                  <a:lnTo>
                    <a:pt x="1328928" y="0"/>
                  </a:lnTo>
                  <a:lnTo>
                    <a:pt x="1252728" y="38354"/>
                  </a:lnTo>
                  <a:lnTo>
                    <a:pt x="1329055" y="76200"/>
                  </a:lnTo>
                  <a:lnTo>
                    <a:pt x="1328991" y="44577"/>
                  </a:lnTo>
                  <a:lnTo>
                    <a:pt x="1571371" y="43942"/>
                  </a:lnTo>
                  <a:lnTo>
                    <a:pt x="1571371" y="31242"/>
                  </a:lnTo>
                  <a:close/>
                </a:path>
              </a:pathLst>
            </a:custGeom>
            <a:solidFill>
              <a:srgbClr val="000000"/>
            </a:solidFill>
          </p:spPr>
          <p:txBody>
            <a:bodyPr wrap="square" lIns="0" tIns="0" rIns="0" bIns="0" rtlCol="0"/>
            <a:lstStyle/>
            <a:p>
              <a:endParaRPr/>
            </a:p>
          </p:txBody>
        </p:sp>
        <p:sp>
          <p:nvSpPr>
            <p:cNvPr id="10" name="object 10"/>
            <p:cNvSpPr/>
            <p:nvPr/>
          </p:nvSpPr>
          <p:spPr>
            <a:xfrm>
              <a:off x="2429128" y="2380107"/>
              <a:ext cx="1251585" cy="1933575"/>
            </a:xfrm>
            <a:custGeom>
              <a:avLst/>
              <a:gdLst/>
              <a:ahLst/>
              <a:cxnLst/>
              <a:rect l="l" t="t" r="r" b="b"/>
              <a:pathLst>
                <a:path w="1251585" h="1933575">
                  <a:moveTo>
                    <a:pt x="1251013" y="0"/>
                  </a:moveTo>
                  <a:lnTo>
                    <a:pt x="0" y="0"/>
                  </a:lnTo>
                  <a:lnTo>
                    <a:pt x="0" y="1933448"/>
                  </a:lnTo>
                  <a:lnTo>
                    <a:pt x="1251013" y="1933448"/>
                  </a:lnTo>
                  <a:lnTo>
                    <a:pt x="1251013" y="0"/>
                  </a:lnTo>
                  <a:close/>
                </a:path>
              </a:pathLst>
            </a:custGeom>
            <a:solidFill>
              <a:srgbClr val="99FFFF"/>
            </a:solidFill>
          </p:spPr>
          <p:txBody>
            <a:bodyPr wrap="square" lIns="0" tIns="0" rIns="0" bIns="0" rtlCol="0"/>
            <a:lstStyle/>
            <a:p>
              <a:endParaRPr/>
            </a:p>
          </p:txBody>
        </p:sp>
        <p:sp>
          <p:nvSpPr>
            <p:cNvPr id="11" name="object 11"/>
            <p:cNvSpPr/>
            <p:nvPr/>
          </p:nvSpPr>
          <p:spPr>
            <a:xfrm>
              <a:off x="2429128" y="2380107"/>
              <a:ext cx="1251585" cy="1933575"/>
            </a:xfrm>
            <a:custGeom>
              <a:avLst/>
              <a:gdLst/>
              <a:ahLst/>
              <a:cxnLst/>
              <a:rect l="l" t="t" r="r" b="b"/>
              <a:pathLst>
                <a:path w="1251585" h="1933575">
                  <a:moveTo>
                    <a:pt x="0" y="1933448"/>
                  </a:moveTo>
                  <a:lnTo>
                    <a:pt x="1251013" y="1933448"/>
                  </a:lnTo>
                  <a:lnTo>
                    <a:pt x="1251013" y="0"/>
                  </a:lnTo>
                  <a:lnTo>
                    <a:pt x="0" y="0"/>
                  </a:lnTo>
                  <a:lnTo>
                    <a:pt x="0" y="1933448"/>
                  </a:lnTo>
                  <a:close/>
                </a:path>
              </a:pathLst>
            </a:custGeom>
            <a:ln w="9525">
              <a:solidFill>
                <a:srgbClr val="000000"/>
              </a:solidFill>
            </a:ln>
          </p:spPr>
          <p:txBody>
            <a:bodyPr wrap="square" lIns="0" tIns="0" rIns="0" bIns="0" rtlCol="0"/>
            <a:lstStyle/>
            <a:p>
              <a:endParaRPr/>
            </a:p>
          </p:txBody>
        </p:sp>
      </p:grpSp>
      <p:sp>
        <p:nvSpPr>
          <p:cNvPr id="12" name="object 12"/>
          <p:cNvSpPr txBox="1"/>
          <p:nvPr/>
        </p:nvSpPr>
        <p:spPr>
          <a:xfrm>
            <a:off x="2680461" y="2361691"/>
            <a:ext cx="748030" cy="25400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FF0000"/>
                </a:solidFill>
                <a:latin typeface="Times New Roman"/>
                <a:cs typeface="Times New Roman"/>
              </a:rPr>
              <a:t>Ga</a:t>
            </a:r>
            <a:r>
              <a:rPr sz="1500" b="1" spc="5" dirty="0">
                <a:solidFill>
                  <a:srgbClr val="FF0000"/>
                </a:solidFill>
                <a:latin typeface="Times New Roman"/>
                <a:cs typeface="Times New Roman"/>
              </a:rPr>
              <a:t>t</a:t>
            </a:r>
            <a:r>
              <a:rPr sz="1500" b="1" spc="-10" dirty="0">
                <a:solidFill>
                  <a:srgbClr val="FF0000"/>
                </a:solidFill>
                <a:latin typeface="Times New Roman"/>
                <a:cs typeface="Times New Roman"/>
              </a:rPr>
              <a:t>e</a:t>
            </a:r>
            <a:r>
              <a:rPr sz="1500" b="1" spc="10" dirty="0">
                <a:solidFill>
                  <a:srgbClr val="FF0000"/>
                </a:solidFill>
                <a:latin typeface="Times New Roman"/>
                <a:cs typeface="Times New Roman"/>
              </a:rPr>
              <a:t>w</a:t>
            </a:r>
            <a:r>
              <a:rPr sz="1500" b="1" dirty="0">
                <a:solidFill>
                  <a:srgbClr val="FF0000"/>
                </a:solidFill>
                <a:latin typeface="Times New Roman"/>
                <a:cs typeface="Times New Roman"/>
              </a:rPr>
              <a:t>ay</a:t>
            </a:r>
            <a:endParaRPr sz="1500">
              <a:latin typeface="Times New Roman"/>
              <a:cs typeface="Times New Roman"/>
            </a:endParaRPr>
          </a:p>
        </p:txBody>
      </p:sp>
      <p:grpSp>
        <p:nvGrpSpPr>
          <p:cNvPr id="13" name="object 13"/>
          <p:cNvGrpSpPr/>
          <p:nvPr/>
        </p:nvGrpSpPr>
        <p:grpSpPr>
          <a:xfrm>
            <a:off x="806805" y="1095565"/>
            <a:ext cx="1306830" cy="3223260"/>
            <a:chOff x="806805" y="1095565"/>
            <a:chExt cx="1306830" cy="3223260"/>
          </a:xfrm>
        </p:grpSpPr>
        <p:sp>
          <p:nvSpPr>
            <p:cNvPr id="14" name="object 14"/>
            <p:cNvSpPr/>
            <p:nvPr/>
          </p:nvSpPr>
          <p:spPr>
            <a:xfrm>
              <a:off x="811568" y="1100327"/>
              <a:ext cx="1297305" cy="3213735"/>
            </a:xfrm>
            <a:custGeom>
              <a:avLst/>
              <a:gdLst/>
              <a:ahLst/>
              <a:cxnLst/>
              <a:rect l="l" t="t" r="r" b="b"/>
              <a:pathLst>
                <a:path w="1297305" h="3213735">
                  <a:moveTo>
                    <a:pt x="1297178" y="0"/>
                  </a:moveTo>
                  <a:lnTo>
                    <a:pt x="0" y="0"/>
                  </a:lnTo>
                  <a:lnTo>
                    <a:pt x="0" y="3213227"/>
                  </a:lnTo>
                  <a:lnTo>
                    <a:pt x="1297178" y="3213227"/>
                  </a:lnTo>
                  <a:lnTo>
                    <a:pt x="1297178" y="0"/>
                  </a:lnTo>
                  <a:close/>
                </a:path>
              </a:pathLst>
            </a:custGeom>
            <a:solidFill>
              <a:srgbClr val="D5DFFF"/>
            </a:solidFill>
          </p:spPr>
          <p:txBody>
            <a:bodyPr wrap="square" lIns="0" tIns="0" rIns="0" bIns="0" rtlCol="0"/>
            <a:lstStyle/>
            <a:p>
              <a:endParaRPr/>
            </a:p>
          </p:txBody>
        </p:sp>
        <p:sp>
          <p:nvSpPr>
            <p:cNvPr id="15" name="object 15"/>
            <p:cNvSpPr/>
            <p:nvPr/>
          </p:nvSpPr>
          <p:spPr>
            <a:xfrm>
              <a:off x="811568" y="1100327"/>
              <a:ext cx="1297305" cy="3213735"/>
            </a:xfrm>
            <a:custGeom>
              <a:avLst/>
              <a:gdLst/>
              <a:ahLst/>
              <a:cxnLst/>
              <a:rect l="l" t="t" r="r" b="b"/>
              <a:pathLst>
                <a:path w="1297305" h="3213735">
                  <a:moveTo>
                    <a:pt x="0" y="3213227"/>
                  </a:moveTo>
                  <a:lnTo>
                    <a:pt x="1297178" y="3213227"/>
                  </a:lnTo>
                  <a:lnTo>
                    <a:pt x="1297178" y="0"/>
                  </a:lnTo>
                  <a:lnTo>
                    <a:pt x="0" y="0"/>
                  </a:lnTo>
                  <a:lnTo>
                    <a:pt x="0" y="3213227"/>
                  </a:lnTo>
                  <a:close/>
                </a:path>
              </a:pathLst>
            </a:custGeom>
            <a:ln w="9525">
              <a:solidFill>
                <a:srgbClr val="000000"/>
              </a:solidFill>
            </a:ln>
          </p:spPr>
          <p:txBody>
            <a:bodyPr wrap="square" lIns="0" tIns="0" rIns="0" bIns="0" rtlCol="0"/>
            <a:lstStyle/>
            <a:p>
              <a:endParaRPr/>
            </a:p>
          </p:txBody>
        </p:sp>
      </p:grpSp>
      <p:sp>
        <p:nvSpPr>
          <p:cNvPr id="16" name="object 16"/>
          <p:cNvSpPr txBox="1"/>
          <p:nvPr/>
        </p:nvSpPr>
        <p:spPr>
          <a:xfrm>
            <a:off x="893470" y="1127505"/>
            <a:ext cx="1131570" cy="254000"/>
          </a:xfrm>
          <a:prstGeom prst="rect">
            <a:avLst/>
          </a:prstGeom>
        </p:spPr>
        <p:txBody>
          <a:bodyPr vert="horz" wrap="square" lIns="0" tIns="12700" rIns="0" bIns="0" rtlCol="0">
            <a:spAutoFit/>
          </a:bodyPr>
          <a:lstStyle/>
          <a:p>
            <a:pPr marL="12700">
              <a:lnSpc>
                <a:spcPct val="100000"/>
              </a:lnSpc>
              <a:spcBef>
                <a:spcPts val="100"/>
              </a:spcBef>
            </a:pPr>
            <a:r>
              <a:rPr sz="1500" b="1" spc="-10" dirty="0">
                <a:solidFill>
                  <a:srgbClr val="FF0000"/>
                </a:solidFill>
                <a:latin typeface="Times New Roman"/>
                <a:cs typeface="Times New Roman"/>
              </a:rPr>
              <a:t>Smart</a:t>
            </a:r>
            <a:r>
              <a:rPr sz="1500" b="1" spc="-45" dirty="0">
                <a:solidFill>
                  <a:srgbClr val="FF0000"/>
                </a:solidFill>
                <a:latin typeface="Times New Roman"/>
                <a:cs typeface="Times New Roman"/>
              </a:rPr>
              <a:t> </a:t>
            </a:r>
            <a:r>
              <a:rPr sz="1500" b="1" spc="-5" dirty="0">
                <a:solidFill>
                  <a:srgbClr val="FF0000"/>
                </a:solidFill>
                <a:latin typeface="Times New Roman"/>
                <a:cs typeface="Times New Roman"/>
              </a:rPr>
              <a:t>Sensor</a:t>
            </a:r>
            <a:endParaRPr sz="1500">
              <a:latin typeface="Times New Roman"/>
              <a:cs typeface="Times New Roman"/>
            </a:endParaRPr>
          </a:p>
        </p:txBody>
      </p:sp>
      <p:sp>
        <p:nvSpPr>
          <p:cNvPr id="17" name="object 17"/>
          <p:cNvSpPr txBox="1"/>
          <p:nvPr/>
        </p:nvSpPr>
        <p:spPr>
          <a:xfrm>
            <a:off x="1278000" y="1618148"/>
            <a:ext cx="551815" cy="211454"/>
          </a:xfrm>
          <a:prstGeom prst="rect">
            <a:avLst/>
          </a:prstGeom>
        </p:spPr>
        <p:txBody>
          <a:bodyPr vert="horz" wrap="square" lIns="0" tIns="0" rIns="0" bIns="0" rtlCol="0">
            <a:spAutoFit/>
          </a:bodyPr>
          <a:lstStyle/>
          <a:p>
            <a:pPr>
              <a:lnSpc>
                <a:spcPts val="1635"/>
              </a:lnSpc>
            </a:pPr>
            <a:r>
              <a:rPr sz="1500" b="1" spc="-5" dirty="0">
                <a:solidFill>
                  <a:srgbClr val="FF0000"/>
                </a:solidFill>
                <a:latin typeface="Times New Roman"/>
                <a:cs typeface="Times New Roman"/>
              </a:rPr>
              <a:t>S</a:t>
            </a:r>
            <a:r>
              <a:rPr sz="1500" b="1" spc="-10" dirty="0">
                <a:solidFill>
                  <a:srgbClr val="FF0000"/>
                </a:solidFill>
                <a:latin typeface="Times New Roman"/>
                <a:cs typeface="Times New Roman"/>
              </a:rPr>
              <a:t>e</a:t>
            </a:r>
            <a:r>
              <a:rPr sz="1500" b="1" spc="-5" dirty="0">
                <a:solidFill>
                  <a:srgbClr val="FF0000"/>
                </a:solidFill>
                <a:latin typeface="Times New Roman"/>
                <a:cs typeface="Times New Roman"/>
              </a:rPr>
              <a:t>ns</a:t>
            </a:r>
            <a:r>
              <a:rPr sz="1500" b="1" dirty="0">
                <a:solidFill>
                  <a:srgbClr val="FF0000"/>
                </a:solidFill>
                <a:latin typeface="Times New Roman"/>
                <a:cs typeface="Times New Roman"/>
              </a:rPr>
              <a:t>or</a:t>
            </a:r>
            <a:endParaRPr sz="1500">
              <a:latin typeface="Times New Roman"/>
              <a:cs typeface="Times New Roman"/>
            </a:endParaRPr>
          </a:p>
        </p:txBody>
      </p:sp>
      <p:sp>
        <p:nvSpPr>
          <p:cNvPr id="18" name="object 18"/>
          <p:cNvSpPr txBox="1"/>
          <p:nvPr/>
        </p:nvSpPr>
        <p:spPr>
          <a:xfrm>
            <a:off x="1170838" y="2728086"/>
            <a:ext cx="577215"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Sensor</a:t>
            </a:r>
            <a:endParaRPr sz="1500">
              <a:latin typeface="Times New Roman"/>
              <a:cs typeface="Times New Roman"/>
            </a:endParaRPr>
          </a:p>
        </p:txBody>
      </p:sp>
      <p:grpSp>
        <p:nvGrpSpPr>
          <p:cNvPr id="19" name="object 19"/>
          <p:cNvGrpSpPr/>
          <p:nvPr/>
        </p:nvGrpSpPr>
        <p:grpSpPr>
          <a:xfrm>
            <a:off x="967866" y="1424305"/>
            <a:ext cx="944880" cy="406400"/>
            <a:chOff x="967866" y="1424305"/>
            <a:chExt cx="944880" cy="406400"/>
          </a:xfrm>
        </p:grpSpPr>
        <p:sp>
          <p:nvSpPr>
            <p:cNvPr id="20" name="object 20"/>
            <p:cNvSpPr/>
            <p:nvPr/>
          </p:nvSpPr>
          <p:spPr>
            <a:xfrm>
              <a:off x="972629" y="1429067"/>
              <a:ext cx="935355" cy="396875"/>
            </a:xfrm>
            <a:custGeom>
              <a:avLst/>
              <a:gdLst/>
              <a:ahLst/>
              <a:cxnLst/>
              <a:rect l="l" t="t" r="r" b="b"/>
              <a:pathLst>
                <a:path w="935355" h="396875">
                  <a:moveTo>
                    <a:pt x="934986" y="0"/>
                  </a:moveTo>
                  <a:lnTo>
                    <a:pt x="0" y="0"/>
                  </a:lnTo>
                  <a:lnTo>
                    <a:pt x="0" y="396811"/>
                  </a:lnTo>
                  <a:lnTo>
                    <a:pt x="934986" y="396811"/>
                  </a:lnTo>
                  <a:lnTo>
                    <a:pt x="934986" y="0"/>
                  </a:lnTo>
                  <a:close/>
                </a:path>
              </a:pathLst>
            </a:custGeom>
            <a:solidFill>
              <a:srgbClr val="FFFFFF"/>
            </a:solidFill>
          </p:spPr>
          <p:txBody>
            <a:bodyPr wrap="square" lIns="0" tIns="0" rIns="0" bIns="0" rtlCol="0"/>
            <a:lstStyle/>
            <a:p>
              <a:endParaRPr/>
            </a:p>
          </p:txBody>
        </p:sp>
        <p:sp>
          <p:nvSpPr>
            <p:cNvPr id="21" name="object 21"/>
            <p:cNvSpPr/>
            <p:nvPr/>
          </p:nvSpPr>
          <p:spPr>
            <a:xfrm>
              <a:off x="972629" y="1429067"/>
              <a:ext cx="935355" cy="396875"/>
            </a:xfrm>
            <a:custGeom>
              <a:avLst/>
              <a:gdLst/>
              <a:ahLst/>
              <a:cxnLst/>
              <a:rect l="l" t="t" r="r" b="b"/>
              <a:pathLst>
                <a:path w="935355" h="396875">
                  <a:moveTo>
                    <a:pt x="0" y="396811"/>
                  </a:moveTo>
                  <a:lnTo>
                    <a:pt x="934986" y="396811"/>
                  </a:lnTo>
                  <a:lnTo>
                    <a:pt x="934986" y="0"/>
                  </a:lnTo>
                  <a:lnTo>
                    <a:pt x="0" y="0"/>
                  </a:lnTo>
                  <a:lnTo>
                    <a:pt x="0" y="396811"/>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976071" y="1410715"/>
            <a:ext cx="926465" cy="482600"/>
          </a:xfrm>
          <a:prstGeom prst="rect">
            <a:avLst/>
          </a:prstGeom>
        </p:spPr>
        <p:txBody>
          <a:bodyPr vert="horz" wrap="square" lIns="0" tIns="12700" rIns="0" bIns="0" rtlCol="0">
            <a:spAutoFit/>
          </a:bodyPr>
          <a:lstStyle/>
          <a:p>
            <a:pPr marL="24765" marR="5080" indent="-12700">
              <a:lnSpc>
                <a:spcPct val="100000"/>
              </a:lnSpc>
              <a:spcBef>
                <a:spcPts val="100"/>
              </a:spcBef>
            </a:pPr>
            <a:r>
              <a:rPr sz="1500" spc="-5" dirty="0">
                <a:solidFill>
                  <a:srgbClr val="FF0000"/>
                </a:solidFill>
                <a:latin typeface="Times New Roman"/>
                <a:cs typeface="Times New Roman"/>
              </a:rPr>
              <a:t>Ap</a:t>
            </a:r>
            <a:r>
              <a:rPr sz="1500" dirty="0">
                <a:solidFill>
                  <a:srgbClr val="FF0000"/>
                </a:solidFill>
                <a:latin typeface="Times New Roman"/>
                <a:cs typeface="Times New Roman"/>
              </a:rPr>
              <a:t>pli</a:t>
            </a:r>
            <a:r>
              <a:rPr sz="1500" spc="-10" dirty="0">
                <a:solidFill>
                  <a:srgbClr val="FF0000"/>
                </a:solidFill>
                <a:latin typeface="Times New Roman"/>
                <a:cs typeface="Times New Roman"/>
              </a:rPr>
              <a:t>ca</a:t>
            </a:r>
            <a:r>
              <a:rPr sz="1500" dirty="0">
                <a:solidFill>
                  <a:srgbClr val="FF0000"/>
                </a:solidFill>
                <a:latin typeface="Times New Roman"/>
                <a:cs typeface="Times New Roman"/>
              </a:rPr>
              <a:t>tion  </a:t>
            </a:r>
            <a:r>
              <a:rPr sz="1500" spc="-5" dirty="0">
                <a:solidFill>
                  <a:srgbClr val="FF0000"/>
                </a:solidFill>
                <a:latin typeface="Times New Roman"/>
                <a:cs typeface="Times New Roman"/>
              </a:rPr>
              <a:t>F</a:t>
            </a:r>
            <a:r>
              <a:rPr sz="1500" dirty="0">
                <a:solidFill>
                  <a:srgbClr val="FF0000"/>
                </a:solidFill>
                <a:latin typeface="Times New Roman"/>
                <a:cs typeface="Times New Roman"/>
              </a:rPr>
              <a:t>ra</a:t>
            </a:r>
            <a:r>
              <a:rPr sz="1500" spc="-20" dirty="0">
                <a:solidFill>
                  <a:srgbClr val="FF0000"/>
                </a:solidFill>
                <a:latin typeface="Times New Roman"/>
                <a:cs typeface="Times New Roman"/>
              </a:rPr>
              <a:t>m</a:t>
            </a:r>
            <a:r>
              <a:rPr sz="1500" spc="-10" dirty="0">
                <a:solidFill>
                  <a:srgbClr val="FF0000"/>
                </a:solidFill>
                <a:latin typeface="Times New Roman"/>
                <a:cs typeface="Times New Roman"/>
              </a:rPr>
              <a:t>e</a:t>
            </a:r>
            <a:r>
              <a:rPr sz="1500" spc="-5" dirty="0">
                <a:solidFill>
                  <a:srgbClr val="FF0000"/>
                </a:solidFill>
                <a:latin typeface="Times New Roman"/>
                <a:cs typeface="Times New Roman"/>
              </a:rPr>
              <a:t>wo</a:t>
            </a:r>
            <a:r>
              <a:rPr sz="1500" dirty="0">
                <a:solidFill>
                  <a:srgbClr val="FF0000"/>
                </a:solidFill>
                <a:latin typeface="Times New Roman"/>
                <a:cs typeface="Times New Roman"/>
              </a:rPr>
              <a:t>rk</a:t>
            </a:r>
            <a:endParaRPr sz="1500">
              <a:latin typeface="Times New Roman"/>
              <a:cs typeface="Times New Roman"/>
            </a:endParaRPr>
          </a:p>
        </p:txBody>
      </p:sp>
      <p:sp>
        <p:nvSpPr>
          <p:cNvPr id="23" name="object 23"/>
          <p:cNvSpPr/>
          <p:nvPr/>
        </p:nvSpPr>
        <p:spPr>
          <a:xfrm>
            <a:off x="972629" y="3677183"/>
            <a:ext cx="1007744" cy="496570"/>
          </a:xfrm>
          <a:custGeom>
            <a:avLst/>
            <a:gdLst/>
            <a:ahLst/>
            <a:cxnLst/>
            <a:rect l="l" t="t" r="r" b="b"/>
            <a:pathLst>
              <a:path w="1007744" h="496570">
                <a:moveTo>
                  <a:pt x="1007249" y="0"/>
                </a:moveTo>
                <a:lnTo>
                  <a:pt x="0" y="0"/>
                </a:lnTo>
                <a:lnTo>
                  <a:pt x="0" y="496417"/>
                </a:lnTo>
                <a:lnTo>
                  <a:pt x="1007249" y="496417"/>
                </a:lnTo>
                <a:lnTo>
                  <a:pt x="1007249" y="0"/>
                </a:lnTo>
                <a:close/>
              </a:path>
            </a:pathLst>
          </a:custGeom>
          <a:solidFill>
            <a:srgbClr val="FFFFFF"/>
          </a:solidFill>
        </p:spPr>
        <p:txBody>
          <a:bodyPr wrap="square" lIns="0" tIns="0" rIns="0" bIns="0" rtlCol="0"/>
          <a:lstStyle/>
          <a:p>
            <a:endParaRPr/>
          </a:p>
        </p:txBody>
      </p:sp>
      <p:sp>
        <p:nvSpPr>
          <p:cNvPr id="24" name="object 24"/>
          <p:cNvSpPr txBox="1"/>
          <p:nvPr/>
        </p:nvSpPr>
        <p:spPr>
          <a:xfrm>
            <a:off x="972629" y="3677183"/>
            <a:ext cx="1007744" cy="496570"/>
          </a:xfrm>
          <a:prstGeom prst="rect">
            <a:avLst/>
          </a:prstGeom>
          <a:ln w="9525">
            <a:solidFill>
              <a:srgbClr val="000000"/>
            </a:solidFill>
          </a:ln>
        </p:spPr>
        <p:txBody>
          <a:bodyPr vert="horz" wrap="square" lIns="0" tIns="1905" rIns="0" bIns="0" rtlCol="0">
            <a:spAutoFit/>
          </a:bodyPr>
          <a:lstStyle/>
          <a:p>
            <a:pPr marL="64135" marR="32384" indent="20955">
              <a:lnSpc>
                <a:spcPts val="1800"/>
              </a:lnSpc>
              <a:spcBef>
                <a:spcPts val="15"/>
              </a:spcBef>
            </a:pPr>
            <a:r>
              <a:rPr sz="1500" dirty="0">
                <a:solidFill>
                  <a:srgbClr val="FF0000"/>
                </a:solidFill>
                <a:latin typeface="Times New Roman"/>
                <a:cs typeface="Times New Roman"/>
              </a:rPr>
              <a:t>IoT</a:t>
            </a:r>
            <a:r>
              <a:rPr sz="1500" spc="-120" dirty="0">
                <a:solidFill>
                  <a:srgbClr val="FF0000"/>
                </a:solidFill>
                <a:latin typeface="Times New Roman"/>
                <a:cs typeface="Times New Roman"/>
              </a:rPr>
              <a:t> </a:t>
            </a:r>
            <a:r>
              <a:rPr sz="1500" spc="-10" dirty="0">
                <a:solidFill>
                  <a:srgbClr val="FF0000"/>
                </a:solidFill>
                <a:latin typeface="Times New Roman"/>
                <a:cs typeface="Times New Roman"/>
              </a:rPr>
              <a:t>Comm.  </a:t>
            </a:r>
            <a:r>
              <a:rPr sz="1500" spc="-5" dirty="0">
                <a:solidFill>
                  <a:srgbClr val="FF0000"/>
                </a:solidFill>
                <a:latin typeface="Times New Roman"/>
                <a:cs typeface="Times New Roman"/>
              </a:rPr>
              <a:t>Framework</a:t>
            </a:r>
            <a:endParaRPr sz="1500">
              <a:latin typeface="Times New Roman"/>
              <a:cs typeface="Times New Roman"/>
            </a:endParaRPr>
          </a:p>
        </p:txBody>
      </p:sp>
      <p:sp>
        <p:nvSpPr>
          <p:cNvPr id="25" name="object 25"/>
          <p:cNvSpPr/>
          <p:nvPr/>
        </p:nvSpPr>
        <p:spPr>
          <a:xfrm>
            <a:off x="972629" y="3075622"/>
            <a:ext cx="1007744" cy="499109"/>
          </a:xfrm>
          <a:custGeom>
            <a:avLst/>
            <a:gdLst/>
            <a:ahLst/>
            <a:cxnLst/>
            <a:rect l="l" t="t" r="r" b="b"/>
            <a:pathLst>
              <a:path w="1007744" h="499110">
                <a:moveTo>
                  <a:pt x="1007249" y="0"/>
                </a:moveTo>
                <a:lnTo>
                  <a:pt x="0" y="0"/>
                </a:lnTo>
                <a:lnTo>
                  <a:pt x="0" y="498792"/>
                </a:lnTo>
                <a:lnTo>
                  <a:pt x="1007249" y="498792"/>
                </a:lnTo>
                <a:lnTo>
                  <a:pt x="1007249" y="0"/>
                </a:lnTo>
                <a:close/>
              </a:path>
            </a:pathLst>
          </a:custGeom>
          <a:solidFill>
            <a:srgbClr val="FFFFFF"/>
          </a:solidFill>
        </p:spPr>
        <p:txBody>
          <a:bodyPr wrap="square" lIns="0" tIns="0" rIns="0" bIns="0" rtlCol="0"/>
          <a:lstStyle/>
          <a:p>
            <a:endParaRPr/>
          </a:p>
        </p:txBody>
      </p:sp>
      <p:sp>
        <p:nvSpPr>
          <p:cNvPr id="26" name="object 26"/>
          <p:cNvSpPr txBox="1"/>
          <p:nvPr/>
        </p:nvSpPr>
        <p:spPr>
          <a:xfrm>
            <a:off x="972629" y="3075622"/>
            <a:ext cx="1007744" cy="499109"/>
          </a:xfrm>
          <a:prstGeom prst="rect">
            <a:avLst/>
          </a:prstGeom>
          <a:ln w="9525">
            <a:solidFill>
              <a:srgbClr val="000000"/>
            </a:solidFill>
          </a:ln>
        </p:spPr>
        <p:txBody>
          <a:bodyPr vert="horz" wrap="square" lIns="0" tIns="1905" rIns="0" bIns="0" rtlCol="0">
            <a:spAutoFit/>
          </a:bodyPr>
          <a:lstStyle/>
          <a:p>
            <a:pPr marL="54610" marR="37465" indent="5715">
              <a:lnSpc>
                <a:spcPts val="1800"/>
              </a:lnSpc>
              <a:spcBef>
                <a:spcPts val="15"/>
              </a:spcBef>
            </a:pPr>
            <a:r>
              <a:rPr sz="1500" spc="-5" dirty="0">
                <a:solidFill>
                  <a:srgbClr val="FF0000"/>
                </a:solidFill>
                <a:latin typeface="Times New Roman"/>
                <a:cs typeface="Times New Roman"/>
              </a:rPr>
              <a:t>Ap</a:t>
            </a:r>
            <a:r>
              <a:rPr sz="1500" dirty="0">
                <a:solidFill>
                  <a:srgbClr val="FF0000"/>
                </a:solidFill>
                <a:latin typeface="Times New Roman"/>
                <a:cs typeface="Times New Roman"/>
              </a:rPr>
              <a:t>pli</a:t>
            </a:r>
            <a:r>
              <a:rPr sz="1500" spc="-10" dirty="0">
                <a:solidFill>
                  <a:srgbClr val="FF0000"/>
                </a:solidFill>
                <a:latin typeface="Times New Roman"/>
                <a:cs typeface="Times New Roman"/>
              </a:rPr>
              <a:t>ca</a:t>
            </a:r>
            <a:r>
              <a:rPr sz="1500" dirty="0">
                <a:solidFill>
                  <a:srgbClr val="FF0000"/>
                </a:solidFill>
                <a:latin typeface="Times New Roman"/>
                <a:cs typeface="Times New Roman"/>
              </a:rPr>
              <a:t>tion  </a:t>
            </a:r>
            <a:r>
              <a:rPr sz="1500" spc="-5" dirty="0">
                <a:solidFill>
                  <a:srgbClr val="FF0000"/>
                </a:solidFill>
                <a:latin typeface="Times New Roman"/>
                <a:cs typeface="Times New Roman"/>
              </a:rPr>
              <a:t>Framework</a:t>
            </a:r>
            <a:endParaRPr sz="1500">
              <a:latin typeface="Times New Roman"/>
              <a:cs typeface="Times New Roman"/>
            </a:endParaRPr>
          </a:p>
        </p:txBody>
      </p:sp>
      <p:sp>
        <p:nvSpPr>
          <p:cNvPr id="27" name="object 27"/>
          <p:cNvSpPr/>
          <p:nvPr/>
        </p:nvSpPr>
        <p:spPr>
          <a:xfrm>
            <a:off x="972629" y="1954771"/>
            <a:ext cx="935355" cy="455930"/>
          </a:xfrm>
          <a:custGeom>
            <a:avLst/>
            <a:gdLst/>
            <a:ahLst/>
            <a:cxnLst/>
            <a:rect l="l" t="t" r="r" b="b"/>
            <a:pathLst>
              <a:path w="935355" h="455930">
                <a:moveTo>
                  <a:pt x="934986" y="0"/>
                </a:moveTo>
                <a:lnTo>
                  <a:pt x="0" y="0"/>
                </a:lnTo>
                <a:lnTo>
                  <a:pt x="0" y="455307"/>
                </a:lnTo>
                <a:lnTo>
                  <a:pt x="934986" y="455307"/>
                </a:lnTo>
                <a:lnTo>
                  <a:pt x="934986" y="0"/>
                </a:lnTo>
                <a:close/>
              </a:path>
            </a:pathLst>
          </a:custGeom>
          <a:solidFill>
            <a:srgbClr val="FFFFFF"/>
          </a:solidFill>
        </p:spPr>
        <p:txBody>
          <a:bodyPr wrap="square" lIns="0" tIns="0" rIns="0" bIns="0" rtlCol="0"/>
          <a:lstStyle/>
          <a:p>
            <a:endParaRPr/>
          </a:p>
        </p:txBody>
      </p:sp>
      <p:sp>
        <p:nvSpPr>
          <p:cNvPr id="28" name="object 28"/>
          <p:cNvSpPr txBox="1"/>
          <p:nvPr/>
        </p:nvSpPr>
        <p:spPr>
          <a:xfrm>
            <a:off x="972629" y="1954771"/>
            <a:ext cx="935355" cy="455930"/>
          </a:xfrm>
          <a:prstGeom prst="rect">
            <a:avLst/>
          </a:prstGeom>
          <a:ln w="9525">
            <a:solidFill>
              <a:srgbClr val="000000"/>
            </a:solidFill>
          </a:ln>
        </p:spPr>
        <p:txBody>
          <a:bodyPr vert="horz" wrap="square" lIns="0" tIns="1905" rIns="0" bIns="0" rtlCol="0">
            <a:spAutoFit/>
          </a:bodyPr>
          <a:lstStyle/>
          <a:p>
            <a:pPr marL="27305" marR="20320">
              <a:lnSpc>
                <a:spcPts val="1800"/>
              </a:lnSpc>
              <a:spcBef>
                <a:spcPts val="15"/>
              </a:spcBef>
            </a:pPr>
            <a:r>
              <a:rPr sz="1500" dirty="0">
                <a:solidFill>
                  <a:srgbClr val="FF0000"/>
                </a:solidFill>
                <a:latin typeface="Times New Roman"/>
                <a:cs typeface="Times New Roman"/>
              </a:rPr>
              <a:t>IoT</a:t>
            </a:r>
            <a:r>
              <a:rPr sz="1500" spc="-135" dirty="0">
                <a:solidFill>
                  <a:srgbClr val="FF0000"/>
                </a:solidFill>
                <a:latin typeface="Times New Roman"/>
                <a:cs typeface="Times New Roman"/>
              </a:rPr>
              <a:t> </a:t>
            </a:r>
            <a:r>
              <a:rPr sz="1500" spc="-10" dirty="0">
                <a:solidFill>
                  <a:srgbClr val="FF0000"/>
                </a:solidFill>
                <a:latin typeface="Times New Roman"/>
                <a:cs typeface="Times New Roman"/>
              </a:rPr>
              <a:t>Comm.  </a:t>
            </a:r>
            <a:r>
              <a:rPr sz="1500" spc="-5" dirty="0">
                <a:solidFill>
                  <a:srgbClr val="FF0000"/>
                </a:solidFill>
                <a:latin typeface="Times New Roman"/>
                <a:cs typeface="Times New Roman"/>
              </a:rPr>
              <a:t>F</a:t>
            </a:r>
            <a:r>
              <a:rPr sz="1500" dirty="0">
                <a:solidFill>
                  <a:srgbClr val="FF0000"/>
                </a:solidFill>
                <a:latin typeface="Times New Roman"/>
                <a:cs typeface="Times New Roman"/>
              </a:rPr>
              <a:t>ra</a:t>
            </a:r>
            <a:r>
              <a:rPr sz="1500" spc="-20" dirty="0">
                <a:solidFill>
                  <a:srgbClr val="FF0000"/>
                </a:solidFill>
                <a:latin typeface="Times New Roman"/>
                <a:cs typeface="Times New Roman"/>
              </a:rPr>
              <a:t>m</a:t>
            </a:r>
            <a:r>
              <a:rPr sz="1500" spc="-10" dirty="0">
                <a:solidFill>
                  <a:srgbClr val="FF0000"/>
                </a:solidFill>
                <a:latin typeface="Times New Roman"/>
                <a:cs typeface="Times New Roman"/>
              </a:rPr>
              <a:t>e</a:t>
            </a:r>
            <a:r>
              <a:rPr sz="1500" spc="-5" dirty="0">
                <a:solidFill>
                  <a:srgbClr val="FF0000"/>
                </a:solidFill>
                <a:latin typeface="Times New Roman"/>
                <a:cs typeface="Times New Roman"/>
              </a:rPr>
              <a:t>wo</a:t>
            </a:r>
            <a:r>
              <a:rPr sz="1500" dirty="0">
                <a:solidFill>
                  <a:srgbClr val="FF0000"/>
                </a:solidFill>
                <a:latin typeface="Times New Roman"/>
                <a:cs typeface="Times New Roman"/>
              </a:rPr>
              <a:t>rk</a:t>
            </a:r>
            <a:endParaRPr sz="1500">
              <a:latin typeface="Times New Roman"/>
              <a:cs typeface="Times New Roman"/>
            </a:endParaRPr>
          </a:p>
        </p:txBody>
      </p:sp>
      <p:grpSp>
        <p:nvGrpSpPr>
          <p:cNvPr id="29" name="object 29"/>
          <p:cNvGrpSpPr/>
          <p:nvPr/>
        </p:nvGrpSpPr>
        <p:grpSpPr>
          <a:xfrm>
            <a:off x="805941" y="2678810"/>
            <a:ext cx="2656840" cy="895985"/>
            <a:chOff x="805941" y="2678810"/>
            <a:chExt cx="2656840" cy="895985"/>
          </a:xfrm>
        </p:grpSpPr>
        <p:sp>
          <p:nvSpPr>
            <p:cNvPr id="30" name="object 30"/>
            <p:cNvSpPr/>
            <p:nvPr/>
          </p:nvSpPr>
          <p:spPr>
            <a:xfrm>
              <a:off x="810704" y="2706496"/>
              <a:ext cx="1298575" cy="1270"/>
            </a:xfrm>
            <a:custGeom>
              <a:avLst/>
              <a:gdLst/>
              <a:ahLst/>
              <a:cxnLst/>
              <a:rect l="l" t="t" r="r" b="b"/>
              <a:pathLst>
                <a:path w="1298575" h="1269">
                  <a:moveTo>
                    <a:pt x="0" y="0"/>
                  </a:moveTo>
                  <a:lnTo>
                    <a:pt x="1298003" y="762"/>
                  </a:lnTo>
                </a:path>
              </a:pathLst>
            </a:custGeom>
            <a:ln w="9525">
              <a:solidFill>
                <a:srgbClr val="000000"/>
              </a:solidFill>
            </a:ln>
          </p:spPr>
          <p:txBody>
            <a:bodyPr wrap="square" lIns="0" tIns="0" rIns="0" bIns="0" rtlCol="0"/>
            <a:lstStyle/>
            <a:p>
              <a:endParaRPr/>
            </a:p>
          </p:txBody>
        </p:sp>
        <p:sp>
          <p:nvSpPr>
            <p:cNvPr id="31" name="object 31"/>
            <p:cNvSpPr/>
            <p:nvPr/>
          </p:nvSpPr>
          <p:spPr>
            <a:xfrm>
              <a:off x="2553588" y="2678810"/>
              <a:ext cx="909319" cy="895985"/>
            </a:xfrm>
            <a:custGeom>
              <a:avLst/>
              <a:gdLst/>
              <a:ahLst/>
              <a:cxnLst/>
              <a:rect l="l" t="t" r="r" b="b"/>
              <a:pathLst>
                <a:path w="909320" h="895985">
                  <a:moveTo>
                    <a:pt x="908875" y="0"/>
                  </a:moveTo>
                  <a:lnTo>
                    <a:pt x="0" y="0"/>
                  </a:lnTo>
                  <a:lnTo>
                    <a:pt x="0" y="895603"/>
                  </a:lnTo>
                  <a:lnTo>
                    <a:pt x="908875" y="895603"/>
                  </a:lnTo>
                  <a:lnTo>
                    <a:pt x="908875" y="0"/>
                  </a:lnTo>
                  <a:close/>
                </a:path>
              </a:pathLst>
            </a:custGeom>
            <a:solidFill>
              <a:srgbClr val="FFFFFF"/>
            </a:solidFill>
          </p:spPr>
          <p:txBody>
            <a:bodyPr wrap="square" lIns="0" tIns="0" rIns="0" bIns="0" rtlCol="0"/>
            <a:lstStyle/>
            <a:p>
              <a:endParaRPr/>
            </a:p>
          </p:txBody>
        </p:sp>
      </p:grpSp>
      <p:sp>
        <p:nvSpPr>
          <p:cNvPr id="32" name="object 32"/>
          <p:cNvSpPr txBox="1"/>
          <p:nvPr/>
        </p:nvSpPr>
        <p:spPr>
          <a:xfrm>
            <a:off x="2553589" y="2678810"/>
            <a:ext cx="909319" cy="895985"/>
          </a:xfrm>
          <a:prstGeom prst="rect">
            <a:avLst/>
          </a:prstGeom>
          <a:ln w="9525">
            <a:solidFill>
              <a:srgbClr val="000000"/>
            </a:solidFill>
          </a:ln>
        </p:spPr>
        <p:txBody>
          <a:bodyPr vert="horz" wrap="square" lIns="0" tIns="1905" rIns="0" bIns="0" rtlCol="0">
            <a:spAutoFit/>
          </a:bodyPr>
          <a:lstStyle/>
          <a:p>
            <a:pPr marL="15875" marR="8255" indent="45720" algn="ctr">
              <a:lnSpc>
                <a:spcPts val="1800"/>
              </a:lnSpc>
              <a:spcBef>
                <a:spcPts val="15"/>
              </a:spcBef>
            </a:pPr>
            <a:r>
              <a:rPr sz="1500" spc="-5" dirty="0">
                <a:solidFill>
                  <a:srgbClr val="FF0000"/>
                </a:solidFill>
                <a:latin typeface="Times New Roman"/>
                <a:cs typeface="Times New Roman"/>
              </a:rPr>
              <a:t>Data  </a:t>
            </a:r>
            <a:r>
              <a:rPr sz="1500" dirty="0">
                <a:solidFill>
                  <a:srgbClr val="FF0000"/>
                </a:solidFill>
                <a:latin typeface="Times New Roman"/>
                <a:cs typeface="Times New Roman"/>
              </a:rPr>
              <a:t>Consoli-  </a:t>
            </a:r>
            <a:r>
              <a:rPr sz="1500" spc="-5" dirty="0">
                <a:solidFill>
                  <a:srgbClr val="FF0000"/>
                </a:solidFill>
                <a:latin typeface="Times New Roman"/>
                <a:cs typeface="Times New Roman"/>
              </a:rPr>
              <a:t>dation  F</a:t>
            </a:r>
            <a:r>
              <a:rPr sz="1500" dirty="0">
                <a:solidFill>
                  <a:srgbClr val="FF0000"/>
                </a:solidFill>
                <a:latin typeface="Times New Roman"/>
                <a:cs typeface="Times New Roman"/>
              </a:rPr>
              <a:t>ra</a:t>
            </a:r>
            <a:r>
              <a:rPr sz="1500" spc="-20" dirty="0">
                <a:solidFill>
                  <a:srgbClr val="FF0000"/>
                </a:solidFill>
                <a:latin typeface="Times New Roman"/>
                <a:cs typeface="Times New Roman"/>
              </a:rPr>
              <a:t>m</a:t>
            </a:r>
            <a:r>
              <a:rPr sz="1500" spc="-10" dirty="0">
                <a:solidFill>
                  <a:srgbClr val="FF0000"/>
                </a:solidFill>
                <a:latin typeface="Times New Roman"/>
                <a:cs typeface="Times New Roman"/>
              </a:rPr>
              <a:t>e</a:t>
            </a:r>
            <a:r>
              <a:rPr sz="1500" spc="-5" dirty="0">
                <a:solidFill>
                  <a:srgbClr val="FF0000"/>
                </a:solidFill>
                <a:latin typeface="Times New Roman"/>
                <a:cs typeface="Times New Roman"/>
              </a:rPr>
              <a:t>wo</a:t>
            </a:r>
            <a:r>
              <a:rPr sz="1500" dirty="0">
                <a:solidFill>
                  <a:srgbClr val="FF0000"/>
                </a:solidFill>
                <a:latin typeface="Times New Roman"/>
                <a:cs typeface="Times New Roman"/>
              </a:rPr>
              <a:t>rk</a:t>
            </a:r>
            <a:endParaRPr sz="1500">
              <a:latin typeface="Times New Roman"/>
              <a:cs typeface="Times New Roman"/>
            </a:endParaRPr>
          </a:p>
        </p:txBody>
      </p:sp>
      <p:sp>
        <p:nvSpPr>
          <p:cNvPr id="33" name="object 33"/>
          <p:cNvSpPr/>
          <p:nvPr/>
        </p:nvSpPr>
        <p:spPr>
          <a:xfrm>
            <a:off x="2553589" y="3728567"/>
            <a:ext cx="1038860" cy="445134"/>
          </a:xfrm>
          <a:custGeom>
            <a:avLst/>
            <a:gdLst/>
            <a:ahLst/>
            <a:cxnLst/>
            <a:rect l="l" t="t" r="r" b="b"/>
            <a:pathLst>
              <a:path w="1038860" h="445135">
                <a:moveTo>
                  <a:pt x="1038593" y="0"/>
                </a:moveTo>
                <a:lnTo>
                  <a:pt x="0" y="0"/>
                </a:lnTo>
                <a:lnTo>
                  <a:pt x="0" y="445033"/>
                </a:lnTo>
                <a:lnTo>
                  <a:pt x="1038593" y="445033"/>
                </a:lnTo>
                <a:lnTo>
                  <a:pt x="1038593" y="0"/>
                </a:lnTo>
                <a:close/>
              </a:path>
            </a:pathLst>
          </a:custGeom>
          <a:solidFill>
            <a:srgbClr val="FFFFFF"/>
          </a:solidFill>
        </p:spPr>
        <p:txBody>
          <a:bodyPr wrap="square" lIns="0" tIns="0" rIns="0" bIns="0" rtlCol="0"/>
          <a:lstStyle/>
          <a:p>
            <a:endParaRPr/>
          </a:p>
        </p:txBody>
      </p:sp>
      <p:sp>
        <p:nvSpPr>
          <p:cNvPr id="34" name="object 34"/>
          <p:cNvSpPr txBox="1"/>
          <p:nvPr/>
        </p:nvSpPr>
        <p:spPr>
          <a:xfrm>
            <a:off x="2553589" y="3728567"/>
            <a:ext cx="1038860" cy="445134"/>
          </a:xfrm>
          <a:prstGeom prst="rect">
            <a:avLst/>
          </a:prstGeom>
          <a:ln w="9525">
            <a:solidFill>
              <a:srgbClr val="000000"/>
            </a:solidFill>
          </a:ln>
        </p:spPr>
        <p:txBody>
          <a:bodyPr vert="horz" wrap="square" lIns="0" tIns="0" rIns="0" bIns="0" rtlCol="0">
            <a:spAutoFit/>
          </a:bodyPr>
          <a:lstStyle/>
          <a:p>
            <a:pPr marL="100965">
              <a:lnSpc>
                <a:spcPts val="1755"/>
              </a:lnSpc>
            </a:pPr>
            <a:r>
              <a:rPr sz="1500" dirty="0">
                <a:solidFill>
                  <a:srgbClr val="FF0000"/>
                </a:solidFill>
                <a:latin typeface="Times New Roman"/>
                <a:cs typeface="Times New Roman"/>
              </a:rPr>
              <a:t>IoT</a:t>
            </a:r>
            <a:r>
              <a:rPr sz="1500" spc="-80" dirty="0">
                <a:solidFill>
                  <a:srgbClr val="FF0000"/>
                </a:solidFill>
                <a:latin typeface="Times New Roman"/>
                <a:cs typeface="Times New Roman"/>
              </a:rPr>
              <a:t> </a:t>
            </a:r>
            <a:r>
              <a:rPr sz="1500" spc="-10" dirty="0">
                <a:solidFill>
                  <a:srgbClr val="FF0000"/>
                </a:solidFill>
                <a:latin typeface="Times New Roman"/>
                <a:cs typeface="Times New Roman"/>
              </a:rPr>
              <a:t>Comm.</a:t>
            </a:r>
            <a:endParaRPr sz="1500">
              <a:latin typeface="Times New Roman"/>
              <a:cs typeface="Times New Roman"/>
            </a:endParaRPr>
          </a:p>
          <a:p>
            <a:pPr marL="79375">
              <a:lnSpc>
                <a:spcPts val="1745"/>
              </a:lnSpc>
            </a:pPr>
            <a:r>
              <a:rPr sz="1500" spc="-5" dirty="0">
                <a:solidFill>
                  <a:srgbClr val="FF0000"/>
                </a:solidFill>
                <a:latin typeface="Times New Roman"/>
                <a:cs typeface="Times New Roman"/>
              </a:rPr>
              <a:t>Framework</a:t>
            </a:r>
            <a:endParaRPr sz="1500">
              <a:latin typeface="Times New Roman"/>
              <a:cs typeface="Times New Roman"/>
            </a:endParaRPr>
          </a:p>
        </p:txBody>
      </p:sp>
      <p:sp>
        <p:nvSpPr>
          <p:cNvPr id="35" name="object 35"/>
          <p:cNvSpPr/>
          <p:nvPr/>
        </p:nvSpPr>
        <p:spPr>
          <a:xfrm>
            <a:off x="819403" y="324065"/>
            <a:ext cx="1483995" cy="572770"/>
          </a:xfrm>
          <a:custGeom>
            <a:avLst/>
            <a:gdLst/>
            <a:ahLst/>
            <a:cxnLst/>
            <a:rect l="l" t="t" r="r" b="b"/>
            <a:pathLst>
              <a:path w="1483995" h="572769">
                <a:moveTo>
                  <a:pt x="0" y="572300"/>
                </a:moveTo>
                <a:lnTo>
                  <a:pt x="1483486" y="572300"/>
                </a:lnTo>
                <a:lnTo>
                  <a:pt x="1483486" y="0"/>
                </a:lnTo>
                <a:lnTo>
                  <a:pt x="0" y="0"/>
                </a:lnTo>
                <a:lnTo>
                  <a:pt x="0" y="572300"/>
                </a:lnTo>
                <a:close/>
              </a:path>
            </a:pathLst>
          </a:custGeom>
          <a:ln w="9524">
            <a:solidFill>
              <a:srgbClr val="FFFFFF"/>
            </a:solidFill>
          </a:ln>
        </p:spPr>
        <p:txBody>
          <a:bodyPr wrap="square" lIns="0" tIns="0" rIns="0" bIns="0" rtlCol="0"/>
          <a:lstStyle/>
          <a:p>
            <a:endParaRPr/>
          </a:p>
        </p:txBody>
      </p:sp>
      <p:sp>
        <p:nvSpPr>
          <p:cNvPr id="36" name="object 36"/>
          <p:cNvSpPr txBox="1"/>
          <p:nvPr/>
        </p:nvSpPr>
        <p:spPr>
          <a:xfrm>
            <a:off x="1235151" y="350901"/>
            <a:ext cx="650875"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S</a:t>
            </a:r>
            <a:r>
              <a:rPr sz="1500" b="1" spc="-10" dirty="0">
                <a:solidFill>
                  <a:srgbClr val="FF0000"/>
                </a:solidFill>
                <a:latin typeface="Times New Roman"/>
                <a:cs typeface="Times New Roman"/>
              </a:rPr>
              <a:t>e</a:t>
            </a:r>
            <a:r>
              <a:rPr sz="1500" b="1" spc="-5" dirty="0">
                <a:solidFill>
                  <a:srgbClr val="FF0000"/>
                </a:solidFill>
                <a:latin typeface="Times New Roman"/>
                <a:cs typeface="Times New Roman"/>
              </a:rPr>
              <a:t>ns</a:t>
            </a:r>
            <a:r>
              <a:rPr sz="1500" b="1" dirty="0">
                <a:solidFill>
                  <a:srgbClr val="FF0000"/>
                </a:solidFill>
                <a:latin typeface="Times New Roman"/>
                <a:cs typeface="Times New Roman"/>
              </a:rPr>
              <a:t>o</a:t>
            </a:r>
            <a:r>
              <a:rPr sz="1500" b="1" spc="-10" dirty="0">
                <a:solidFill>
                  <a:srgbClr val="FF0000"/>
                </a:solidFill>
                <a:latin typeface="Times New Roman"/>
                <a:cs typeface="Times New Roman"/>
              </a:rPr>
              <a:t>r</a:t>
            </a:r>
            <a:r>
              <a:rPr sz="1500" b="1" spc="-5" dirty="0">
                <a:solidFill>
                  <a:srgbClr val="FF0000"/>
                </a:solidFill>
                <a:latin typeface="Times New Roman"/>
                <a:cs typeface="Times New Roman"/>
              </a:rPr>
              <a:t>s</a:t>
            </a:r>
            <a:endParaRPr sz="1500">
              <a:latin typeface="Times New Roman"/>
              <a:cs typeface="Times New Roman"/>
            </a:endParaRPr>
          </a:p>
        </p:txBody>
      </p:sp>
      <p:sp>
        <p:nvSpPr>
          <p:cNvPr id="37" name="object 37"/>
          <p:cNvSpPr/>
          <p:nvPr/>
        </p:nvSpPr>
        <p:spPr>
          <a:xfrm>
            <a:off x="2289810" y="361111"/>
            <a:ext cx="1289685" cy="855344"/>
          </a:xfrm>
          <a:custGeom>
            <a:avLst/>
            <a:gdLst/>
            <a:ahLst/>
            <a:cxnLst/>
            <a:rect l="l" t="t" r="r" b="b"/>
            <a:pathLst>
              <a:path w="1289685" h="855344">
                <a:moveTo>
                  <a:pt x="0" y="855294"/>
                </a:moveTo>
                <a:lnTo>
                  <a:pt x="1289303" y="855294"/>
                </a:lnTo>
                <a:lnTo>
                  <a:pt x="1289303" y="0"/>
                </a:lnTo>
                <a:lnTo>
                  <a:pt x="0" y="0"/>
                </a:lnTo>
                <a:lnTo>
                  <a:pt x="0" y="855294"/>
                </a:lnTo>
                <a:close/>
              </a:path>
            </a:pathLst>
          </a:custGeom>
          <a:ln w="9525">
            <a:solidFill>
              <a:srgbClr val="FFFFFF"/>
            </a:solidFill>
          </a:ln>
        </p:spPr>
        <p:txBody>
          <a:bodyPr wrap="square" lIns="0" tIns="0" rIns="0" bIns="0" rtlCol="0"/>
          <a:lstStyle/>
          <a:p>
            <a:endParaRPr/>
          </a:p>
        </p:txBody>
      </p:sp>
      <p:sp>
        <p:nvSpPr>
          <p:cNvPr id="38" name="object 38"/>
          <p:cNvSpPr txBox="1"/>
          <p:nvPr/>
        </p:nvSpPr>
        <p:spPr>
          <a:xfrm>
            <a:off x="2369057" y="388111"/>
            <a:ext cx="748030" cy="482600"/>
          </a:xfrm>
          <a:prstGeom prst="rect">
            <a:avLst/>
          </a:prstGeom>
        </p:spPr>
        <p:txBody>
          <a:bodyPr vert="horz" wrap="square" lIns="0" tIns="12700" rIns="0" bIns="0" rtlCol="0">
            <a:spAutoFit/>
          </a:bodyPr>
          <a:lstStyle/>
          <a:p>
            <a:pPr marL="12700" marR="5080">
              <a:lnSpc>
                <a:spcPct val="100000"/>
              </a:lnSpc>
              <a:spcBef>
                <a:spcPts val="100"/>
              </a:spcBef>
            </a:pPr>
            <a:r>
              <a:rPr sz="1500" b="1" spc="-5" dirty="0">
                <a:solidFill>
                  <a:srgbClr val="FF0000"/>
                </a:solidFill>
                <a:latin typeface="Times New Roman"/>
                <a:cs typeface="Times New Roman"/>
              </a:rPr>
              <a:t>Gather  </a:t>
            </a:r>
            <a:r>
              <a:rPr sz="1500" b="1" dirty="0">
                <a:solidFill>
                  <a:srgbClr val="FF0000"/>
                </a:solidFill>
                <a:latin typeface="Times New Roman"/>
                <a:cs typeface="Times New Roman"/>
              </a:rPr>
              <a:t>Ga</a:t>
            </a:r>
            <a:r>
              <a:rPr sz="1500" b="1" spc="5" dirty="0">
                <a:solidFill>
                  <a:srgbClr val="FF0000"/>
                </a:solidFill>
                <a:latin typeface="Times New Roman"/>
                <a:cs typeface="Times New Roman"/>
              </a:rPr>
              <a:t>t</a:t>
            </a:r>
            <a:r>
              <a:rPr sz="1500" b="1" spc="-10" dirty="0">
                <a:solidFill>
                  <a:srgbClr val="FF0000"/>
                </a:solidFill>
                <a:latin typeface="Times New Roman"/>
                <a:cs typeface="Times New Roman"/>
              </a:rPr>
              <a:t>e</a:t>
            </a:r>
            <a:r>
              <a:rPr sz="1500" b="1" spc="10" dirty="0">
                <a:solidFill>
                  <a:srgbClr val="FF0000"/>
                </a:solidFill>
                <a:latin typeface="Times New Roman"/>
                <a:cs typeface="Times New Roman"/>
              </a:rPr>
              <a:t>w</a:t>
            </a:r>
            <a:r>
              <a:rPr sz="1500" b="1" dirty="0">
                <a:solidFill>
                  <a:srgbClr val="FF0000"/>
                </a:solidFill>
                <a:latin typeface="Times New Roman"/>
                <a:cs typeface="Times New Roman"/>
              </a:rPr>
              <a:t>ay</a:t>
            </a:r>
            <a:endParaRPr sz="1500">
              <a:latin typeface="Times New Roman"/>
              <a:cs typeface="Times New Roman"/>
            </a:endParaRPr>
          </a:p>
        </p:txBody>
      </p:sp>
      <p:sp>
        <p:nvSpPr>
          <p:cNvPr id="39" name="object 39"/>
          <p:cNvSpPr txBox="1"/>
          <p:nvPr/>
        </p:nvSpPr>
        <p:spPr>
          <a:xfrm>
            <a:off x="2369057" y="845565"/>
            <a:ext cx="41783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Da</a:t>
            </a:r>
            <a:r>
              <a:rPr sz="1500" b="1" dirty="0">
                <a:solidFill>
                  <a:srgbClr val="FF0000"/>
                </a:solidFill>
                <a:latin typeface="Times New Roman"/>
                <a:cs typeface="Times New Roman"/>
              </a:rPr>
              <a:t>ta</a:t>
            </a:r>
            <a:endParaRPr sz="1500">
              <a:latin typeface="Times New Roman"/>
              <a:cs typeface="Times New Roman"/>
            </a:endParaRPr>
          </a:p>
        </p:txBody>
      </p:sp>
      <p:sp>
        <p:nvSpPr>
          <p:cNvPr id="40" name="object 40"/>
          <p:cNvSpPr txBox="1"/>
          <p:nvPr/>
        </p:nvSpPr>
        <p:spPr>
          <a:xfrm>
            <a:off x="2369057" y="1074165"/>
            <a:ext cx="110871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consolidation</a:t>
            </a:r>
            <a:endParaRPr sz="1500">
              <a:latin typeface="Times New Roman"/>
              <a:cs typeface="Times New Roman"/>
            </a:endParaRPr>
          </a:p>
        </p:txBody>
      </p:sp>
      <p:sp>
        <p:nvSpPr>
          <p:cNvPr id="41" name="object 41"/>
          <p:cNvSpPr/>
          <p:nvPr/>
        </p:nvSpPr>
        <p:spPr>
          <a:xfrm>
            <a:off x="4166742" y="1954809"/>
            <a:ext cx="705485" cy="863600"/>
          </a:xfrm>
          <a:custGeom>
            <a:avLst/>
            <a:gdLst/>
            <a:ahLst/>
            <a:cxnLst/>
            <a:rect l="l" t="t" r="r" b="b"/>
            <a:pathLst>
              <a:path w="705485" h="863600">
                <a:moveTo>
                  <a:pt x="705167" y="0"/>
                </a:moveTo>
                <a:lnTo>
                  <a:pt x="0" y="0"/>
                </a:lnTo>
                <a:lnTo>
                  <a:pt x="0" y="863193"/>
                </a:lnTo>
                <a:lnTo>
                  <a:pt x="705167" y="863193"/>
                </a:lnTo>
                <a:lnTo>
                  <a:pt x="705167" y="0"/>
                </a:lnTo>
                <a:close/>
              </a:path>
            </a:pathLst>
          </a:custGeom>
          <a:solidFill>
            <a:srgbClr val="FFFFFF"/>
          </a:solidFill>
        </p:spPr>
        <p:txBody>
          <a:bodyPr wrap="square" lIns="0" tIns="0" rIns="0" bIns="0" rtlCol="0"/>
          <a:lstStyle/>
          <a:p>
            <a:endParaRPr/>
          </a:p>
        </p:txBody>
      </p:sp>
      <p:sp>
        <p:nvSpPr>
          <p:cNvPr id="42" name="object 42"/>
          <p:cNvSpPr txBox="1"/>
          <p:nvPr/>
        </p:nvSpPr>
        <p:spPr>
          <a:xfrm>
            <a:off x="4166742" y="1954809"/>
            <a:ext cx="705485" cy="863600"/>
          </a:xfrm>
          <a:prstGeom prst="rect">
            <a:avLst/>
          </a:prstGeom>
          <a:ln w="9525">
            <a:solidFill>
              <a:srgbClr val="000000"/>
            </a:solidFill>
          </a:ln>
        </p:spPr>
        <p:txBody>
          <a:bodyPr vert="horz" wrap="square" lIns="0" tIns="1905" rIns="0" bIns="0" rtlCol="0">
            <a:spAutoFit/>
          </a:bodyPr>
          <a:lstStyle/>
          <a:p>
            <a:pPr marL="8255" marR="1270" indent="19685" algn="just">
              <a:lnSpc>
                <a:spcPts val="1800"/>
              </a:lnSpc>
              <a:spcBef>
                <a:spcPts val="15"/>
              </a:spcBef>
            </a:pPr>
            <a:r>
              <a:rPr sz="1500" dirty="0">
                <a:solidFill>
                  <a:srgbClr val="FF0000"/>
                </a:solidFill>
                <a:latin typeface="Times New Roman"/>
                <a:cs typeface="Times New Roman"/>
              </a:rPr>
              <a:t>Protocol  </a:t>
            </a:r>
            <a:r>
              <a:rPr sz="1500" spc="-5" dirty="0">
                <a:solidFill>
                  <a:srgbClr val="FF0000"/>
                </a:solidFill>
                <a:latin typeface="Times New Roman"/>
                <a:cs typeface="Times New Roman"/>
              </a:rPr>
              <a:t>H</a:t>
            </a:r>
            <a:r>
              <a:rPr sz="1500" spc="-15" dirty="0">
                <a:solidFill>
                  <a:srgbClr val="FF0000"/>
                </a:solidFill>
                <a:latin typeface="Times New Roman"/>
                <a:cs typeface="Times New Roman"/>
              </a:rPr>
              <a:t>a</a:t>
            </a:r>
            <a:r>
              <a:rPr sz="1500" dirty="0">
                <a:solidFill>
                  <a:srgbClr val="FF0000"/>
                </a:solidFill>
                <a:latin typeface="Times New Roman"/>
                <a:cs typeface="Times New Roman"/>
              </a:rPr>
              <a:t>nd</a:t>
            </a:r>
            <a:r>
              <a:rPr sz="1500" spc="-5" dirty="0">
                <a:solidFill>
                  <a:srgbClr val="FF0000"/>
                </a:solidFill>
                <a:latin typeface="Times New Roman"/>
                <a:cs typeface="Times New Roman"/>
              </a:rPr>
              <a:t>lers  MQTT</a:t>
            </a:r>
            <a:endParaRPr sz="1500">
              <a:latin typeface="Times New Roman"/>
              <a:cs typeface="Times New Roman"/>
            </a:endParaRPr>
          </a:p>
        </p:txBody>
      </p:sp>
      <p:grpSp>
        <p:nvGrpSpPr>
          <p:cNvPr id="43" name="object 43"/>
          <p:cNvGrpSpPr/>
          <p:nvPr/>
        </p:nvGrpSpPr>
        <p:grpSpPr>
          <a:xfrm>
            <a:off x="2103945" y="1695462"/>
            <a:ext cx="2773045" cy="2387600"/>
            <a:chOff x="2103945" y="1695462"/>
            <a:chExt cx="2773045" cy="2387600"/>
          </a:xfrm>
        </p:grpSpPr>
        <p:sp>
          <p:nvSpPr>
            <p:cNvPr id="44" name="object 44"/>
            <p:cNvSpPr/>
            <p:nvPr/>
          </p:nvSpPr>
          <p:spPr>
            <a:xfrm>
              <a:off x="2108707" y="1700225"/>
              <a:ext cx="1965960" cy="72390"/>
            </a:xfrm>
            <a:custGeom>
              <a:avLst/>
              <a:gdLst/>
              <a:ahLst/>
              <a:cxnLst/>
              <a:rect l="l" t="t" r="r" b="b"/>
              <a:pathLst>
                <a:path w="1965960" h="72389">
                  <a:moveTo>
                    <a:pt x="0" y="71932"/>
                  </a:moveTo>
                  <a:lnTo>
                    <a:pt x="1965706" y="71932"/>
                  </a:lnTo>
                  <a:lnTo>
                    <a:pt x="1965706" y="0"/>
                  </a:lnTo>
                  <a:lnTo>
                    <a:pt x="0" y="0"/>
                  </a:lnTo>
                  <a:lnTo>
                    <a:pt x="0" y="71932"/>
                  </a:lnTo>
                  <a:close/>
                </a:path>
              </a:pathLst>
            </a:custGeom>
            <a:ln w="9525">
              <a:solidFill>
                <a:srgbClr val="000000"/>
              </a:solidFill>
            </a:ln>
          </p:spPr>
          <p:txBody>
            <a:bodyPr wrap="square" lIns="0" tIns="0" rIns="0" bIns="0" rtlCol="0"/>
            <a:lstStyle/>
            <a:p>
              <a:endParaRPr/>
            </a:p>
          </p:txBody>
        </p:sp>
        <p:sp>
          <p:nvSpPr>
            <p:cNvPr id="45" name="object 45"/>
            <p:cNvSpPr/>
            <p:nvPr/>
          </p:nvSpPr>
          <p:spPr>
            <a:xfrm>
              <a:off x="3680078" y="2507244"/>
              <a:ext cx="394970" cy="56515"/>
            </a:xfrm>
            <a:custGeom>
              <a:avLst/>
              <a:gdLst/>
              <a:ahLst/>
              <a:cxnLst/>
              <a:rect l="l" t="t" r="r" b="b"/>
              <a:pathLst>
                <a:path w="394970" h="56514">
                  <a:moveTo>
                    <a:pt x="394373" y="0"/>
                  </a:moveTo>
                  <a:lnTo>
                    <a:pt x="0" y="0"/>
                  </a:lnTo>
                  <a:lnTo>
                    <a:pt x="0" y="56123"/>
                  </a:lnTo>
                  <a:lnTo>
                    <a:pt x="394373" y="56123"/>
                  </a:lnTo>
                  <a:lnTo>
                    <a:pt x="394373" y="0"/>
                  </a:lnTo>
                  <a:close/>
                </a:path>
              </a:pathLst>
            </a:custGeom>
            <a:solidFill>
              <a:srgbClr val="FFFFFF"/>
            </a:solidFill>
          </p:spPr>
          <p:txBody>
            <a:bodyPr wrap="square" lIns="0" tIns="0" rIns="0" bIns="0" rtlCol="0"/>
            <a:lstStyle/>
            <a:p>
              <a:endParaRPr/>
            </a:p>
          </p:txBody>
        </p:sp>
        <p:sp>
          <p:nvSpPr>
            <p:cNvPr id="46" name="object 46"/>
            <p:cNvSpPr/>
            <p:nvPr/>
          </p:nvSpPr>
          <p:spPr>
            <a:xfrm>
              <a:off x="3680078" y="2507244"/>
              <a:ext cx="394970" cy="56515"/>
            </a:xfrm>
            <a:custGeom>
              <a:avLst/>
              <a:gdLst/>
              <a:ahLst/>
              <a:cxnLst/>
              <a:rect l="l" t="t" r="r" b="b"/>
              <a:pathLst>
                <a:path w="394970" h="56514">
                  <a:moveTo>
                    <a:pt x="0" y="56123"/>
                  </a:moveTo>
                  <a:lnTo>
                    <a:pt x="394373" y="56123"/>
                  </a:lnTo>
                  <a:lnTo>
                    <a:pt x="394373" y="0"/>
                  </a:lnTo>
                  <a:lnTo>
                    <a:pt x="0" y="0"/>
                  </a:lnTo>
                  <a:lnTo>
                    <a:pt x="0" y="56123"/>
                  </a:lnTo>
                  <a:close/>
                </a:path>
              </a:pathLst>
            </a:custGeom>
            <a:ln w="9525">
              <a:solidFill>
                <a:srgbClr val="000000"/>
              </a:solidFill>
            </a:ln>
          </p:spPr>
          <p:txBody>
            <a:bodyPr wrap="square" lIns="0" tIns="0" rIns="0" bIns="0" rtlCol="0"/>
            <a:lstStyle/>
            <a:p>
              <a:endParaRPr/>
            </a:p>
          </p:txBody>
        </p:sp>
        <p:sp>
          <p:nvSpPr>
            <p:cNvPr id="47" name="object 47"/>
            <p:cNvSpPr/>
            <p:nvPr/>
          </p:nvSpPr>
          <p:spPr>
            <a:xfrm>
              <a:off x="3863847" y="1756283"/>
              <a:ext cx="62230" cy="751205"/>
            </a:xfrm>
            <a:custGeom>
              <a:avLst/>
              <a:gdLst/>
              <a:ahLst/>
              <a:cxnLst/>
              <a:rect l="l" t="t" r="r" b="b"/>
              <a:pathLst>
                <a:path w="62229" h="751205">
                  <a:moveTo>
                    <a:pt x="61809" y="0"/>
                  </a:moveTo>
                  <a:lnTo>
                    <a:pt x="0" y="0"/>
                  </a:lnTo>
                  <a:lnTo>
                    <a:pt x="0" y="750951"/>
                  </a:lnTo>
                  <a:lnTo>
                    <a:pt x="61809" y="750951"/>
                  </a:lnTo>
                  <a:lnTo>
                    <a:pt x="61809" y="0"/>
                  </a:lnTo>
                  <a:close/>
                </a:path>
              </a:pathLst>
            </a:custGeom>
            <a:solidFill>
              <a:srgbClr val="FFFFFF"/>
            </a:solidFill>
          </p:spPr>
          <p:txBody>
            <a:bodyPr wrap="square" lIns="0" tIns="0" rIns="0" bIns="0" rtlCol="0"/>
            <a:lstStyle/>
            <a:p>
              <a:endParaRPr/>
            </a:p>
          </p:txBody>
        </p:sp>
        <p:sp>
          <p:nvSpPr>
            <p:cNvPr id="48" name="object 48"/>
            <p:cNvSpPr/>
            <p:nvPr/>
          </p:nvSpPr>
          <p:spPr>
            <a:xfrm>
              <a:off x="3863847" y="1756283"/>
              <a:ext cx="62230" cy="751205"/>
            </a:xfrm>
            <a:custGeom>
              <a:avLst/>
              <a:gdLst/>
              <a:ahLst/>
              <a:cxnLst/>
              <a:rect l="l" t="t" r="r" b="b"/>
              <a:pathLst>
                <a:path w="62229" h="751205">
                  <a:moveTo>
                    <a:pt x="0" y="750951"/>
                  </a:moveTo>
                  <a:lnTo>
                    <a:pt x="61809" y="750951"/>
                  </a:lnTo>
                  <a:lnTo>
                    <a:pt x="61809" y="0"/>
                  </a:lnTo>
                  <a:lnTo>
                    <a:pt x="0" y="0"/>
                  </a:lnTo>
                  <a:lnTo>
                    <a:pt x="0" y="750951"/>
                  </a:lnTo>
                  <a:close/>
                </a:path>
              </a:pathLst>
            </a:custGeom>
            <a:ln w="9525">
              <a:solidFill>
                <a:srgbClr val="000000"/>
              </a:solidFill>
            </a:ln>
          </p:spPr>
          <p:txBody>
            <a:bodyPr wrap="square" lIns="0" tIns="0" rIns="0" bIns="0" rtlCol="0"/>
            <a:lstStyle/>
            <a:p>
              <a:endParaRPr/>
            </a:p>
          </p:txBody>
        </p:sp>
        <p:sp>
          <p:nvSpPr>
            <p:cNvPr id="49" name="object 49"/>
            <p:cNvSpPr/>
            <p:nvPr/>
          </p:nvSpPr>
          <p:spPr>
            <a:xfrm>
              <a:off x="4166742" y="3672459"/>
              <a:ext cx="705485" cy="405765"/>
            </a:xfrm>
            <a:custGeom>
              <a:avLst/>
              <a:gdLst/>
              <a:ahLst/>
              <a:cxnLst/>
              <a:rect l="l" t="t" r="r" b="b"/>
              <a:pathLst>
                <a:path w="705485" h="405764">
                  <a:moveTo>
                    <a:pt x="705167" y="0"/>
                  </a:moveTo>
                  <a:lnTo>
                    <a:pt x="0" y="0"/>
                  </a:lnTo>
                  <a:lnTo>
                    <a:pt x="0" y="405511"/>
                  </a:lnTo>
                  <a:lnTo>
                    <a:pt x="705167" y="405511"/>
                  </a:lnTo>
                  <a:lnTo>
                    <a:pt x="705167" y="0"/>
                  </a:lnTo>
                  <a:close/>
                </a:path>
              </a:pathLst>
            </a:custGeom>
            <a:solidFill>
              <a:srgbClr val="FFFFFF"/>
            </a:solidFill>
          </p:spPr>
          <p:txBody>
            <a:bodyPr wrap="square" lIns="0" tIns="0" rIns="0" bIns="0" rtlCol="0"/>
            <a:lstStyle/>
            <a:p>
              <a:endParaRPr/>
            </a:p>
          </p:txBody>
        </p:sp>
        <p:sp>
          <p:nvSpPr>
            <p:cNvPr id="50" name="object 50"/>
            <p:cNvSpPr/>
            <p:nvPr/>
          </p:nvSpPr>
          <p:spPr>
            <a:xfrm>
              <a:off x="4166742" y="3672459"/>
              <a:ext cx="705485" cy="405765"/>
            </a:xfrm>
            <a:custGeom>
              <a:avLst/>
              <a:gdLst/>
              <a:ahLst/>
              <a:cxnLst/>
              <a:rect l="l" t="t" r="r" b="b"/>
              <a:pathLst>
                <a:path w="705485" h="405764">
                  <a:moveTo>
                    <a:pt x="0" y="405511"/>
                  </a:moveTo>
                  <a:lnTo>
                    <a:pt x="705167" y="405511"/>
                  </a:lnTo>
                  <a:lnTo>
                    <a:pt x="705167" y="0"/>
                  </a:lnTo>
                  <a:lnTo>
                    <a:pt x="0" y="0"/>
                  </a:lnTo>
                  <a:lnTo>
                    <a:pt x="0" y="405511"/>
                  </a:lnTo>
                  <a:close/>
                </a:path>
              </a:pathLst>
            </a:custGeom>
            <a:ln w="9525">
              <a:solidFill>
                <a:srgbClr val="000000"/>
              </a:solidFill>
            </a:ln>
          </p:spPr>
          <p:txBody>
            <a:bodyPr wrap="square" lIns="0" tIns="0" rIns="0" bIns="0" rtlCol="0"/>
            <a:lstStyle/>
            <a:p>
              <a:endParaRPr/>
            </a:p>
          </p:txBody>
        </p:sp>
      </p:grpSp>
      <p:sp>
        <p:nvSpPr>
          <p:cNvPr id="51" name="object 51"/>
          <p:cNvSpPr txBox="1"/>
          <p:nvPr/>
        </p:nvSpPr>
        <p:spPr>
          <a:xfrm>
            <a:off x="4174616" y="3882897"/>
            <a:ext cx="691515"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M</a:t>
            </a:r>
            <a:r>
              <a:rPr sz="1500" spc="-15" dirty="0">
                <a:solidFill>
                  <a:srgbClr val="FF0000"/>
                </a:solidFill>
                <a:latin typeface="Times New Roman"/>
                <a:cs typeface="Times New Roman"/>
              </a:rPr>
              <a:t>e</a:t>
            </a:r>
            <a:r>
              <a:rPr sz="1500" spc="-5" dirty="0">
                <a:solidFill>
                  <a:srgbClr val="FF0000"/>
                </a:solidFill>
                <a:latin typeface="Times New Roman"/>
                <a:cs typeface="Times New Roman"/>
              </a:rPr>
              <a:t>ss</a:t>
            </a:r>
            <a:r>
              <a:rPr sz="1500" spc="-10" dirty="0">
                <a:solidFill>
                  <a:srgbClr val="FF0000"/>
                </a:solidFill>
                <a:latin typeface="Times New Roman"/>
                <a:cs typeface="Times New Roman"/>
              </a:rPr>
              <a:t>a</a:t>
            </a:r>
            <a:r>
              <a:rPr sz="1500" dirty="0">
                <a:solidFill>
                  <a:srgbClr val="FF0000"/>
                </a:solidFill>
                <a:latin typeface="Times New Roman"/>
                <a:cs typeface="Times New Roman"/>
              </a:rPr>
              <a:t>ge</a:t>
            </a:r>
            <a:endParaRPr sz="1500">
              <a:latin typeface="Times New Roman"/>
              <a:cs typeface="Times New Roman"/>
            </a:endParaRPr>
          </a:p>
        </p:txBody>
      </p:sp>
      <p:sp>
        <p:nvSpPr>
          <p:cNvPr id="52" name="object 52"/>
          <p:cNvSpPr txBox="1"/>
          <p:nvPr/>
        </p:nvSpPr>
        <p:spPr>
          <a:xfrm>
            <a:off x="4247769" y="4111497"/>
            <a:ext cx="544830"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R</a:t>
            </a:r>
            <a:r>
              <a:rPr sz="1500" dirty="0">
                <a:solidFill>
                  <a:srgbClr val="FF0000"/>
                </a:solidFill>
                <a:latin typeface="Times New Roman"/>
                <a:cs typeface="Times New Roman"/>
              </a:rPr>
              <a:t>outer</a:t>
            </a:r>
            <a:endParaRPr sz="1500">
              <a:latin typeface="Times New Roman"/>
              <a:cs typeface="Times New Roman"/>
            </a:endParaRPr>
          </a:p>
        </p:txBody>
      </p:sp>
      <p:grpSp>
        <p:nvGrpSpPr>
          <p:cNvPr id="53" name="object 53"/>
          <p:cNvGrpSpPr/>
          <p:nvPr/>
        </p:nvGrpSpPr>
        <p:grpSpPr>
          <a:xfrm>
            <a:off x="4161980" y="4425734"/>
            <a:ext cx="715010" cy="401955"/>
            <a:chOff x="4161980" y="4425734"/>
            <a:chExt cx="715010" cy="401955"/>
          </a:xfrm>
        </p:grpSpPr>
        <p:sp>
          <p:nvSpPr>
            <p:cNvPr id="54" name="object 54"/>
            <p:cNvSpPr/>
            <p:nvPr/>
          </p:nvSpPr>
          <p:spPr>
            <a:xfrm>
              <a:off x="4166742" y="4430496"/>
              <a:ext cx="705485" cy="392430"/>
            </a:xfrm>
            <a:custGeom>
              <a:avLst/>
              <a:gdLst/>
              <a:ahLst/>
              <a:cxnLst/>
              <a:rect l="l" t="t" r="r" b="b"/>
              <a:pathLst>
                <a:path w="705485" h="392429">
                  <a:moveTo>
                    <a:pt x="705167" y="0"/>
                  </a:moveTo>
                  <a:lnTo>
                    <a:pt x="0" y="0"/>
                  </a:lnTo>
                  <a:lnTo>
                    <a:pt x="0" y="392074"/>
                  </a:lnTo>
                  <a:lnTo>
                    <a:pt x="705167" y="392074"/>
                  </a:lnTo>
                  <a:lnTo>
                    <a:pt x="705167" y="0"/>
                  </a:lnTo>
                  <a:close/>
                </a:path>
              </a:pathLst>
            </a:custGeom>
            <a:solidFill>
              <a:srgbClr val="FFFFFF"/>
            </a:solidFill>
          </p:spPr>
          <p:txBody>
            <a:bodyPr wrap="square" lIns="0" tIns="0" rIns="0" bIns="0" rtlCol="0"/>
            <a:lstStyle/>
            <a:p>
              <a:endParaRPr/>
            </a:p>
          </p:txBody>
        </p:sp>
        <p:sp>
          <p:nvSpPr>
            <p:cNvPr id="55" name="object 55"/>
            <p:cNvSpPr/>
            <p:nvPr/>
          </p:nvSpPr>
          <p:spPr>
            <a:xfrm>
              <a:off x="4166742" y="4430496"/>
              <a:ext cx="705485" cy="392430"/>
            </a:xfrm>
            <a:custGeom>
              <a:avLst/>
              <a:gdLst/>
              <a:ahLst/>
              <a:cxnLst/>
              <a:rect l="l" t="t" r="r" b="b"/>
              <a:pathLst>
                <a:path w="705485" h="392429">
                  <a:moveTo>
                    <a:pt x="0" y="392074"/>
                  </a:moveTo>
                  <a:lnTo>
                    <a:pt x="705167" y="392074"/>
                  </a:lnTo>
                  <a:lnTo>
                    <a:pt x="705167" y="0"/>
                  </a:lnTo>
                  <a:lnTo>
                    <a:pt x="0" y="0"/>
                  </a:lnTo>
                  <a:lnTo>
                    <a:pt x="0" y="392074"/>
                  </a:lnTo>
                  <a:close/>
                </a:path>
              </a:pathLst>
            </a:custGeom>
            <a:ln w="9525">
              <a:solidFill>
                <a:srgbClr val="000000"/>
              </a:solidFill>
            </a:ln>
          </p:spPr>
          <p:txBody>
            <a:bodyPr wrap="square" lIns="0" tIns="0" rIns="0" bIns="0" rtlCol="0"/>
            <a:lstStyle/>
            <a:p>
              <a:endParaRPr/>
            </a:p>
          </p:txBody>
        </p:sp>
      </p:grpSp>
      <p:sp>
        <p:nvSpPr>
          <p:cNvPr id="56" name="object 56"/>
          <p:cNvSpPr txBox="1"/>
          <p:nvPr/>
        </p:nvSpPr>
        <p:spPr>
          <a:xfrm>
            <a:off x="4174616" y="4412742"/>
            <a:ext cx="691515" cy="482600"/>
          </a:xfrm>
          <a:prstGeom prst="rect">
            <a:avLst/>
          </a:prstGeom>
        </p:spPr>
        <p:txBody>
          <a:bodyPr vert="horz" wrap="square" lIns="0" tIns="12700" rIns="0" bIns="0" rtlCol="0">
            <a:spAutoFit/>
          </a:bodyPr>
          <a:lstStyle/>
          <a:p>
            <a:pPr marL="108585" marR="5080" indent="-96520">
              <a:lnSpc>
                <a:spcPct val="100000"/>
              </a:lnSpc>
              <a:spcBef>
                <a:spcPts val="100"/>
              </a:spcBef>
            </a:pPr>
            <a:r>
              <a:rPr sz="1500" spc="-5" dirty="0">
                <a:solidFill>
                  <a:srgbClr val="FF0000"/>
                </a:solidFill>
                <a:latin typeface="Times New Roman"/>
                <a:cs typeface="Times New Roman"/>
              </a:rPr>
              <a:t>M</a:t>
            </a:r>
            <a:r>
              <a:rPr sz="1500" spc="-15" dirty="0">
                <a:solidFill>
                  <a:srgbClr val="FF0000"/>
                </a:solidFill>
                <a:latin typeface="Times New Roman"/>
                <a:cs typeface="Times New Roman"/>
              </a:rPr>
              <a:t>e</a:t>
            </a:r>
            <a:r>
              <a:rPr sz="1500" spc="-5" dirty="0">
                <a:solidFill>
                  <a:srgbClr val="FF0000"/>
                </a:solidFill>
                <a:latin typeface="Times New Roman"/>
                <a:cs typeface="Times New Roman"/>
              </a:rPr>
              <a:t>ss</a:t>
            </a:r>
            <a:r>
              <a:rPr sz="1500" spc="-10" dirty="0">
                <a:solidFill>
                  <a:srgbClr val="FF0000"/>
                </a:solidFill>
                <a:latin typeface="Times New Roman"/>
                <a:cs typeface="Times New Roman"/>
              </a:rPr>
              <a:t>a</a:t>
            </a:r>
            <a:r>
              <a:rPr sz="1500" dirty="0">
                <a:solidFill>
                  <a:srgbClr val="FF0000"/>
                </a:solidFill>
                <a:latin typeface="Times New Roman"/>
                <a:cs typeface="Times New Roman"/>
              </a:rPr>
              <a:t>ge  </a:t>
            </a:r>
            <a:r>
              <a:rPr sz="1500" spc="-5" dirty="0">
                <a:solidFill>
                  <a:srgbClr val="FF0000"/>
                </a:solidFill>
                <a:latin typeface="Times New Roman"/>
                <a:cs typeface="Times New Roman"/>
              </a:rPr>
              <a:t>Cache</a:t>
            </a:r>
            <a:endParaRPr sz="1500">
              <a:latin typeface="Times New Roman"/>
              <a:cs typeface="Times New Roman"/>
            </a:endParaRPr>
          </a:p>
        </p:txBody>
      </p:sp>
      <p:grpSp>
        <p:nvGrpSpPr>
          <p:cNvPr id="57" name="object 57"/>
          <p:cNvGrpSpPr/>
          <p:nvPr/>
        </p:nvGrpSpPr>
        <p:grpSpPr>
          <a:xfrm>
            <a:off x="5616765" y="673290"/>
            <a:ext cx="931544" cy="1838960"/>
            <a:chOff x="5616765" y="673290"/>
            <a:chExt cx="931544" cy="1838960"/>
          </a:xfrm>
        </p:grpSpPr>
        <p:sp>
          <p:nvSpPr>
            <p:cNvPr id="58" name="object 58"/>
            <p:cNvSpPr/>
            <p:nvPr/>
          </p:nvSpPr>
          <p:spPr>
            <a:xfrm>
              <a:off x="5621528" y="678052"/>
              <a:ext cx="922019" cy="1829435"/>
            </a:xfrm>
            <a:custGeom>
              <a:avLst/>
              <a:gdLst/>
              <a:ahLst/>
              <a:cxnLst/>
              <a:rect l="l" t="t" r="r" b="b"/>
              <a:pathLst>
                <a:path w="922020" h="1829435">
                  <a:moveTo>
                    <a:pt x="921931" y="0"/>
                  </a:moveTo>
                  <a:lnTo>
                    <a:pt x="0" y="0"/>
                  </a:lnTo>
                  <a:lnTo>
                    <a:pt x="0" y="1829181"/>
                  </a:lnTo>
                  <a:lnTo>
                    <a:pt x="921931" y="1829181"/>
                  </a:lnTo>
                  <a:lnTo>
                    <a:pt x="921931" y="0"/>
                  </a:lnTo>
                  <a:close/>
                </a:path>
              </a:pathLst>
            </a:custGeom>
            <a:solidFill>
              <a:srgbClr val="F8F8F8"/>
            </a:solidFill>
          </p:spPr>
          <p:txBody>
            <a:bodyPr wrap="square" lIns="0" tIns="0" rIns="0" bIns="0" rtlCol="0"/>
            <a:lstStyle/>
            <a:p>
              <a:endParaRPr/>
            </a:p>
          </p:txBody>
        </p:sp>
        <p:sp>
          <p:nvSpPr>
            <p:cNvPr id="59" name="object 59"/>
            <p:cNvSpPr/>
            <p:nvPr/>
          </p:nvSpPr>
          <p:spPr>
            <a:xfrm>
              <a:off x="5621528" y="678052"/>
              <a:ext cx="922019" cy="1829435"/>
            </a:xfrm>
            <a:custGeom>
              <a:avLst/>
              <a:gdLst/>
              <a:ahLst/>
              <a:cxnLst/>
              <a:rect l="l" t="t" r="r" b="b"/>
              <a:pathLst>
                <a:path w="922020" h="1829435">
                  <a:moveTo>
                    <a:pt x="0" y="1829181"/>
                  </a:moveTo>
                  <a:lnTo>
                    <a:pt x="921931" y="1829181"/>
                  </a:lnTo>
                  <a:lnTo>
                    <a:pt x="921931" y="0"/>
                  </a:lnTo>
                  <a:lnTo>
                    <a:pt x="0" y="0"/>
                  </a:lnTo>
                  <a:lnTo>
                    <a:pt x="0" y="1829181"/>
                  </a:lnTo>
                  <a:close/>
                </a:path>
              </a:pathLst>
            </a:custGeom>
            <a:ln w="9525">
              <a:solidFill>
                <a:srgbClr val="000000"/>
              </a:solidFill>
            </a:ln>
          </p:spPr>
          <p:txBody>
            <a:bodyPr wrap="square" lIns="0" tIns="0" rIns="0" bIns="0" rtlCol="0"/>
            <a:lstStyle/>
            <a:p>
              <a:endParaRPr/>
            </a:p>
          </p:txBody>
        </p:sp>
      </p:grpSp>
      <p:sp>
        <p:nvSpPr>
          <p:cNvPr id="60" name="object 60"/>
          <p:cNvSpPr txBox="1"/>
          <p:nvPr/>
        </p:nvSpPr>
        <p:spPr>
          <a:xfrm>
            <a:off x="5704078" y="659384"/>
            <a:ext cx="753745"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In</a:t>
            </a:r>
            <a:r>
              <a:rPr sz="1500" b="1" dirty="0">
                <a:solidFill>
                  <a:srgbClr val="FF0000"/>
                </a:solidFill>
                <a:latin typeface="Times New Roman"/>
                <a:cs typeface="Times New Roman"/>
              </a:rPr>
              <a:t>f</a:t>
            </a:r>
            <a:r>
              <a:rPr sz="1500" b="1" spc="5" dirty="0">
                <a:solidFill>
                  <a:srgbClr val="FF0000"/>
                </a:solidFill>
                <a:latin typeface="Times New Roman"/>
                <a:cs typeface="Times New Roman"/>
              </a:rPr>
              <a:t>o</a:t>
            </a:r>
            <a:r>
              <a:rPr sz="1500" b="1" spc="-10" dirty="0">
                <a:solidFill>
                  <a:srgbClr val="FF0000"/>
                </a:solidFill>
                <a:latin typeface="Times New Roman"/>
                <a:cs typeface="Times New Roman"/>
              </a:rPr>
              <a:t>r</a:t>
            </a:r>
            <a:r>
              <a:rPr sz="1500" b="1" spc="-30" dirty="0">
                <a:solidFill>
                  <a:srgbClr val="FF0000"/>
                </a:solidFill>
                <a:latin typeface="Times New Roman"/>
                <a:cs typeface="Times New Roman"/>
              </a:rPr>
              <a:t>m</a:t>
            </a:r>
            <a:r>
              <a:rPr sz="1500" b="1" dirty="0">
                <a:solidFill>
                  <a:srgbClr val="FF0000"/>
                </a:solidFill>
                <a:latin typeface="Times New Roman"/>
                <a:cs typeface="Times New Roman"/>
              </a:rPr>
              <a:t>ix</a:t>
            </a:r>
            <a:endParaRPr sz="1500">
              <a:latin typeface="Times New Roman"/>
              <a:cs typeface="Times New Roman"/>
            </a:endParaRPr>
          </a:p>
        </p:txBody>
      </p:sp>
      <p:sp>
        <p:nvSpPr>
          <p:cNvPr id="61" name="object 61"/>
          <p:cNvSpPr txBox="1"/>
          <p:nvPr/>
        </p:nvSpPr>
        <p:spPr>
          <a:xfrm>
            <a:off x="5609590" y="887933"/>
            <a:ext cx="944244" cy="254635"/>
          </a:xfrm>
          <a:prstGeom prst="rect">
            <a:avLst/>
          </a:prstGeom>
        </p:spPr>
        <p:txBody>
          <a:bodyPr vert="horz" wrap="square" lIns="0" tIns="12700" rIns="0" bIns="0" rtlCol="0">
            <a:spAutoFit/>
          </a:bodyPr>
          <a:lstStyle/>
          <a:p>
            <a:pPr marL="12700">
              <a:lnSpc>
                <a:spcPct val="100000"/>
              </a:lnSpc>
              <a:spcBef>
                <a:spcPts val="100"/>
              </a:spcBef>
            </a:pPr>
            <a:r>
              <a:rPr sz="1500" b="1" spc="-15" dirty="0">
                <a:solidFill>
                  <a:srgbClr val="FF0000"/>
                </a:solidFill>
                <a:latin typeface="Times New Roman"/>
                <a:cs typeface="Times New Roman"/>
              </a:rPr>
              <a:t>Time</a:t>
            </a:r>
            <a:r>
              <a:rPr sz="1500" b="1" spc="-65" dirty="0">
                <a:solidFill>
                  <a:srgbClr val="FF0000"/>
                </a:solidFill>
                <a:latin typeface="Times New Roman"/>
                <a:cs typeface="Times New Roman"/>
              </a:rPr>
              <a:t> </a:t>
            </a:r>
            <a:r>
              <a:rPr sz="1500" b="1" spc="-5" dirty="0">
                <a:solidFill>
                  <a:srgbClr val="FF0000"/>
                </a:solidFill>
                <a:latin typeface="Times New Roman"/>
                <a:cs typeface="Times New Roman"/>
              </a:rPr>
              <a:t>series</a:t>
            </a:r>
            <a:endParaRPr sz="1500">
              <a:latin typeface="Times New Roman"/>
              <a:cs typeface="Times New Roman"/>
            </a:endParaRPr>
          </a:p>
        </p:txBody>
      </p:sp>
      <p:sp>
        <p:nvSpPr>
          <p:cNvPr id="62" name="object 62"/>
          <p:cNvSpPr txBox="1"/>
          <p:nvPr/>
        </p:nvSpPr>
        <p:spPr>
          <a:xfrm>
            <a:off x="5789421" y="1116838"/>
            <a:ext cx="58547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s</a:t>
            </a:r>
            <a:r>
              <a:rPr sz="1500" b="1" spc="-10" dirty="0">
                <a:solidFill>
                  <a:srgbClr val="FF0000"/>
                </a:solidFill>
                <a:latin typeface="Times New Roman"/>
                <a:cs typeface="Times New Roman"/>
              </a:rPr>
              <a:t>er</a:t>
            </a:r>
            <a:r>
              <a:rPr sz="1500" b="1" dirty="0">
                <a:solidFill>
                  <a:srgbClr val="FF0000"/>
                </a:solidFill>
                <a:latin typeface="Times New Roman"/>
                <a:cs typeface="Times New Roman"/>
              </a:rPr>
              <a:t>vice</a:t>
            </a:r>
            <a:endParaRPr sz="1500">
              <a:latin typeface="Times New Roman"/>
              <a:cs typeface="Times New Roman"/>
            </a:endParaRPr>
          </a:p>
        </p:txBody>
      </p:sp>
      <p:grpSp>
        <p:nvGrpSpPr>
          <p:cNvPr id="63" name="object 63"/>
          <p:cNvGrpSpPr/>
          <p:nvPr/>
        </p:nvGrpSpPr>
        <p:grpSpPr>
          <a:xfrm>
            <a:off x="3783266" y="2655862"/>
            <a:ext cx="225425" cy="923925"/>
            <a:chOff x="3783266" y="2655862"/>
            <a:chExt cx="225425" cy="923925"/>
          </a:xfrm>
        </p:grpSpPr>
        <p:sp>
          <p:nvSpPr>
            <p:cNvPr id="64" name="object 64"/>
            <p:cNvSpPr/>
            <p:nvPr/>
          </p:nvSpPr>
          <p:spPr>
            <a:xfrm>
              <a:off x="3788028" y="2660624"/>
              <a:ext cx="215900" cy="914400"/>
            </a:xfrm>
            <a:custGeom>
              <a:avLst/>
              <a:gdLst/>
              <a:ahLst/>
              <a:cxnLst/>
              <a:rect l="l" t="t" r="r" b="b"/>
              <a:pathLst>
                <a:path w="215900" h="914400">
                  <a:moveTo>
                    <a:pt x="215900" y="0"/>
                  </a:moveTo>
                  <a:lnTo>
                    <a:pt x="0" y="0"/>
                  </a:lnTo>
                  <a:lnTo>
                    <a:pt x="0" y="913790"/>
                  </a:lnTo>
                  <a:lnTo>
                    <a:pt x="215900" y="913790"/>
                  </a:lnTo>
                  <a:lnTo>
                    <a:pt x="215900" y="0"/>
                  </a:lnTo>
                  <a:close/>
                </a:path>
              </a:pathLst>
            </a:custGeom>
            <a:solidFill>
              <a:srgbClr val="808080">
                <a:alpha val="43136"/>
              </a:srgbClr>
            </a:solidFill>
          </p:spPr>
          <p:txBody>
            <a:bodyPr wrap="square" lIns="0" tIns="0" rIns="0" bIns="0" rtlCol="0"/>
            <a:lstStyle/>
            <a:p>
              <a:endParaRPr/>
            </a:p>
          </p:txBody>
        </p:sp>
        <p:sp>
          <p:nvSpPr>
            <p:cNvPr id="65" name="object 65"/>
            <p:cNvSpPr/>
            <p:nvPr/>
          </p:nvSpPr>
          <p:spPr>
            <a:xfrm>
              <a:off x="3788028" y="2660624"/>
              <a:ext cx="215900" cy="914400"/>
            </a:xfrm>
            <a:custGeom>
              <a:avLst/>
              <a:gdLst/>
              <a:ahLst/>
              <a:cxnLst/>
              <a:rect l="l" t="t" r="r" b="b"/>
              <a:pathLst>
                <a:path w="215900" h="914400">
                  <a:moveTo>
                    <a:pt x="0" y="913790"/>
                  </a:moveTo>
                  <a:lnTo>
                    <a:pt x="215900" y="913790"/>
                  </a:lnTo>
                  <a:lnTo>
                    <a:pt x="215900" y="0"/>
                  </a:lnTo>
                  <a:lnTo>
                    <a:pt x="0" y="0"/>
                  </a:lnTo>
                  <a:lnTo>
                    <a:pt x="0" y="913790"/>
                  </a:lnTo>
                  <a:close/>
                </a:path>
              </a:pathLst>
            </a:custGeom>
            <a:ln w="9525">
              <a:solidFill>
                <a:srgbClr val="FFFFFF"/>
              </a:solidFill>
            </a:ln>
          </p:spPr>
          <p:txBody>
            <a:bodyPr wrap="square" lIns="0" tIns="0" rIns="0" bIns="0" rtlCol="0"/>
            <a:lstStyle/>
            <a:p>
              <a:endParaRPr/>
            </a:p>
          </p:txBody>
        </p:sp>
      </p:grpSp>
      <p:sp>
        <p:nvSpPr>
          <p:cNvPr id="66" name="object 66"/>
          <p:cNvSpPr txBox="1"/>
          <p:nvPr/>
        </p:nvSpPr>
        <p:spPr>
          <a:xfrm>
            <a:off x="3790610" y="2702445"/>
            <a:ext cx="236854" cy="691515"/>
          </a:xfrm>
          <a:prstGeom prst="rect">
            <a:avLst/>
          </a:prstGeom>
        </p:spPr>
        <p:txBody>
          <a:bodyPr vert="vert270" wrap="square" lIns="0" tIns="0" rIns="0" bIns="0" rtlCol="0">
            <a:spAutoFit/>
          </a:bodyPr>
          <a:lstStyle/>
          <a:p>
            <a:pPr marL="12700">
              <a:lnSpc>
                <a:spcPts val="1735"/>
              </a:lnSpc>
            </a:pPr>
            <a:r>
              <a:rPr sz="1500" dirty="0">
                <a:solidFill>
                  <a:srgbClr val="FF0000"/>
                </a:solidFill>
                <a:latin typeface="Times New Roman"/>
                <a:cs typeface="Times New Roman"/>
              </a:rPr>
              <a:t>N</a:t>
            </a:r>
            <a:r>
              <a:rPr sz="1500" spc="-10" dirty="0">
                <a:solidFill>
                  <a:srgbClr val="FF0000"/>
                </a:solidFill>
                <a:latin typeface="Times New Roman"/>
                <a:cs typeface="Times New Roman"/>
              </a:rPr>
              <a:t>e</a:t>
            </a:r>
            <a:r>
              <a:rPr sz="1500" dirty="0">
                <a:solidFill>
                  <a:srgbClr val="FF0000"/>
                </a:solidFill>
                <a:latin typeface="Times New Roman"/>
                <a:cs typeface="Times New Roman"/>
              </a:rPr>
              <a:t>twork</a:t>
            </a:r>
            <a:endParaRPr sz="1500">
              <a:latin typeface="Times New Roman"/>
              <a:cs typeface="Times New Roman"/>
            </a:endParaRPr>
          </a:p>
        </p:txBody>
      </p:sp>
      <p:grpSp>
        <p:nvGrpSpPr>
          <p:cNvPr id="67" name="object 67"/>
          <p:cNvGrpSpPr/>
          <p:nvPr/>
        </p:nvGrpSpPr>
        <p:grpSpPr>
          <a:xfrm>
            <a:off x="3776281" y="738924"/>
            <a:ext cx="225425" cy="923925"/>
            <a:chOff x="3776281" y="738924"/>
            <a:chExt cx="225425" cy="923925"/>
          </a:xfrm>
        </p:grpSpPr>
        <p:sp>
          <p:nvSpPr>
            <p:cNvPr id="68" name="object 68"/>
            <p:cNvSpPr/>
            <p:nvPr/>
          </p:nvSpPr>
          <p:spPr>
            <a:xfrm>
              <a:off x="3781044" y="743686"/>
              <a:ext cx="215900" cy="914400"/>
            </a:xfrm>
            <a:custGeom>
              <a:avLst/>
              <a:gdLst/>
              <a:ahLst/>
              <a:cxnLst/>
              <a:rect l="l" t="t" r="r" b="b"/>
              <a:pathLst>
                <a:path w="215900" h="914400">
                  <a:moveTo>
                    <a:pt x="215900" y="0"/>
                  </a:moveTo>
                  <a:lnTo>
                    <a:pt x="0" y="0"/>
                  </a:lnTo>
                  <a:lnTo>
                    <a:pt x="0" y="913790"/>
                  </a:lnTo>
                  <a:lnTo>
                    <a:pt x="215900" y="913790"/>
                  </a:lnTo>
                  <a:lnTo>
                    <a:pt x="215900" y="0"/>
                  </a:lnTo>
                  <a:close/>
                </a:path>
              </a:pathLst>
            </a:custGeom>
            <a:solidFill>
              <a:srgbClr val="808080">
                <a:alpha val="25881"/>
              </a:srgbClr>
            </a:solidFill>
          </p:spPr>
          <p:txBody>
            <a:bodyPr wrap="square" lIns="0" tIns="0" rIns="0" bIns="0" rtlCol="0"/>
            <a:lstStyle/>
            <a:p>
              <a:endParaRPr/>
            </a:p>
          </p:txBody>
        </p:sp>
        <p:sp>
          <p:nvSpPr>
            <p:cNvPr id="69" name="object 69"/>
            <p:cNvSpPr/>
            <p:nvPr/>
          </p:nvSpPr>
          <p:spPr>
            <a:xfrm>
              <a:off x="3781044" y="743686"/>
              <a:ext cx="215900" cy="914400"/>
            </a:xfrm>
            <a:custGeom>
              <a:avLst/>
              <a:gdLst/>
              <a:ahLst/>
              <a:cxnLst/>
              <a:rect l="l" t="t" r="r" b="b"/>
              <a:pathLst>
                <a:path w="215900" h="914400">
                  <a:moveTo>
                    <a:pt x="0" y="913790"/>
                  </a:moveTo>
                  <a:lnTo>
                    <a:pt x="215900" y="913790"/>
                  </a:lnTo>
                  <a:lnTo>
                    <a:pt x="215900" y="0"/>
                  </a:lnTo>
                  <a:lnTo>
                    <a:pt x="0" y="0"/>
                  </a:lnTo>
                  <a:lnTo>
                    <a:pt x="0" y="913790"/>
                  </a:lnTo>
                  <a:close/>
                </a:path>
              </a:pathLst>
            </a:custGeom>
            <a:ln w="9525">
              <a:solidFill>
                <a:srgbClr val="FFFFFF"/>
              </a:solidFill>
            </a:ln>
          </p:spPr>
          <p:txBody>
            <a:bodyPr wrap="square" lIns="0" tIns="0" rIns="0" bIns="0" rtlCol="0"/>
            <a:lstStyle/>
            <a:p>
              <a:endParaRPr/>
            </a:p>
          </p:txBody>
        </p:sp>
      </p:grpSp>
      <p:sp>
        <p:nvSpPr>
          <p:cNvPr id="70" name="object 70"/>
          <p:cNvSpPr txBox="1"/>
          <p:nvPr/>
        </p:nvSpPr>
        <p:spPr>
          <a:xfrm>
            <a:off x="3783626" y="762393"/>
            <a:ext cx="236854" cy="691515"/>
          </a:xfrm>
          <a:prstGeom prst="rect">
            <a:avLst/>
          </a:prstGeom>
        </p:spPr>
        <p:txBody>
          <a:bodyPr vert="vert270" wrap="square" lIns="0" tIns="0" rIns="0" bIns="0" rtlCol="0">
            <a:spAutoFit/>
          </a:bodyPr>
          <a:lstStyle/>
          <a:p>
            <a:pPr marL="12700">
              <a:lnSpc>
                <a:spcPts val="1735"/>
              </a:lnSpc>
            </a:pPr>
            <a:r>
              <a:rPr sz="1500" dirty="0">
                <a:solidFill>
                  <a:srgbClr val="FF0000"/>
                </a:solidFill>
                <a:latin typeface="Times New Roman"/>
                <a:cs typeface="Times New Roman"/>
              </a:rPr>
              <a:t>N</a:t>
            </a:r>
            <a:r>
              <a:rPr sz="1500" spc="-10" dirty="0">
                <a:solidFill>
                  <a:srgbClr val="FF0000"/>
                </a:solidFill>
                <a:latin typeface="Times New Roman"/>
                <a:cs typeface="Times New Roman"/>
              </a:rPr>
              <a:t>e</a:t>
            </a:r>
            <a:r>
              <a:rPr sz="1500" dirty="0">
                <a:solidFill>
                  <a:srgbClr val="FF0000"/>
                </a:solidFill>
                <a:latin typeface="Times New Roman"/>
                <a:cs typeface="Times New Roman"/>
              </a:rPr>
              <a:t>twork</a:t>
            </a:r>
            <a:endParaRPr sz="1500">
              <a:latin typeface="Times New Roman"/>
              <a:cs typeface="Times New Roman"/>
            </a:endParaRPr>
          </a:p>
        </p:txBody>
      </p:sp>
      <p:grpSp>
        <p:nvGrpSpPr>
          <p:cNvPr id="71" name="object 71"/>
          <p:cNvGrpSpPr/>
          <p:nvPr/>
        </p:nvGrpSpPr>
        <p:grpSpPr>
          <a:xfrm>
            <a:off x="5057838" y="1094676"/>
            <a:ext cx="437515" cy="4421505"/>
            <a:chOff x="5057838" y="1094676"/>
            <a:chExt cx="437515" cy="4421505"/>
          </a:xfrm>
        </p:grpSpPr>
        <p:sp>
          <p:nvSpPr>
            <p:cNvPr id="72" name="object 72"/>
            <p:cNvSpPr/>
            <p:nvPr/>
          </p:nvSpPr>
          <p:spPr>
            <a:xfrm>
              <a:off x="5062601" y="1099438"/>
              <a:ext cx="427990" cy="4411980"/>
            </a:xfrm>
            <a:custGeom>
              <a:avLst/>
              <a:gdLst/>
              <a:ahLst/>
              <a:cxnLst/>
              <a:rect l="l" t="t" r="r" b="b"/>
              <a:pathLst>
                <a:path w="427989" h="4411980">
                  <a:moveTo>
                    <a:pt x="365633" y="329692"/>
                  </a:moveTo>
                  <a:lnTo>
                    <a:pt x="0" y="329692"/>
                  </a:lnTo>
                  <a:lnTo>
                    <a:pt x="0" y="4286770"/>
                  </a:lnTo>
                  <a:lnTo>
                    <a:pt x="365633" y="4286770"/>
                  </a:lnTo>
                  <a:lnTo>
                    <a:pt x="365633" y="329692"/>
                  </a:lnTo>
                  <a:close/>
                </a:path>
                <a:path w="427989" h="4411980">
                  <a:moveTo>
                    <a:pt x="427443" y="4342892"/>
                  </a:moveTo>
                  <a:lnTo>
                    <a:pt x="0" y="4342892"/>
                  </a:lnTo>
                  <a:lnTo>
                    <a:pt x="0" y="4411599"/>
                  </a:lnTo>
                  <a:lnTo>
                    <a:pt x="427443" y="4411599"/>
                  </a:lnTo>
                  <a:lnTo>
                    <a:pt x="427443" y="4342892"/>
                  </a:lnTo>
                  <a:close/>
                </a:path>
                <a:path w="427989" h="4411980">
                  <a:moveTo>
                    <a:pt x="427443" y="0"/>
                  </a:moveTo>
                  <a:lnTo>
                    <a:pt x="0" y="0"/>
                  </a:lnTo>
                  <a:lnTo>
                    <a:pt x="0" y="273570"/>
                  </a:lnTo>
                  <a:lnTo>
                    <a:pt x="427443" y="273570"/>
                  </a:lnTo>
                  <a:lnTo>
                    <a:pt x="427443" y="0"/>
                  </a:lnTo>
                  <a:close/>
                </a:path>
              </a:pathLst>
            </a:custGeom>
            <a:solidFill>
              <a:srgbClr val="808080">
                <a:alpha val="27058"/>
              </a:srgbClr>
            </a:solidFill>
          </p:spPr>
          <p:txBody>
            <a:bodyPr wrap="square" lIns="0" tIns="0" rIns="0" bIns="0" rtlCol="0"/>
            <a:lstStyle/>
            <a:p>
              <a:endParaRPr/>
            </a:p>
          </p:txBody>
        </p:sp>
        <p:sp>
          <p:nvSpPr>
            <p:cNvPr id="73" name="object 73"/>
            <p:cNvSpPr/>
            <p:nvPr/>
          </p:nvSpPr>
          <p:spPr>
            <a:xfrm>
              <a:off x="5062601" y="1099438"/>
              <a:ext cx="427990" cy="4411980"/>
            </a:xfrm>
            <a:custGeom>
              <a:avLst/>
              <a:gdLst/>
              <a:ahLst/>
              <a:cxnLst/>
              <a:rect l="l" t="t" r="r" b="b"/>
              <a:pathLst>
                <a:path w="427989" h="4411980">
                  <a:moveTo>
                    <a:pt x="0" y="4411599"/>
                  </a:moveTo>
                  <a:lnTo>
                    <a:pt x="427443" y="4411599"/>
                  </a:lnTo>
                  <a:lnTo>
                    <a:pt x="427443" y="0"/>
                  </a:lnTo>
                  <a:lnTo>
                    <a:pt x="0" y="0"/>
                  </a:lnTo>
                  <a:lnTo>
                    <a:pt x="0" y="4411599"/>
                  </a:lnTo>
                  <a:close/>
                </a:path>
              </a:pathLst>
            </a:custGeom>
            <a:ln w="9525">
              <a:solidFill>
                <a:srgbClr val="FFFFFF"/>
              </a:solidFill>
            </a:ln>
          </p:spPr>
          <p:txBody>
            <a:bodyPr wrap="square" lIns="0" tIns="0" rIns="0" bIns="0" rtlCol="0"/>
            <a:lstStyle/>
            <a:p>
              <a:endParaRPr/>
            </a:p>
          </p:txBody>
        </p:sp>
      </p:grpSp>
      <p:sp>
        <p:nvSpPr>
          <p:cNvPr id="74" name="object 74"/>
          <p:cNvSpPr txBox="1"/>
          <p:nvPr/>
        </p:nvSpPr>
        <p:spPr>
          <a:xfrm>
            <a:off x="5065309" y="1575028"/>
            <a:ext cx="236854" cy="1416685"/>
          </a:xfrm>
          <a:prstGeom prst="rect">
            <a:avLst/>
          </a:prstGeom>
        </p:spPr>
        <p:txBody>
          <a:bodyPr vert="vert270" wrap="square" lIns="0" tIns="0" rIns="0" bIns="0" rtlCol="0">
            <a:spAutoFit/>
          </a:bodyPr>
          <a:lstStyle/>
          <a:p>
            <a:pPr marL="12700">
              <a:lnSpc>
                <a:spcPts val="1735"/>
              </a:lnSpc>
            </a:pPr>
            <a:r>
              <a:rPr sz="1500" b="1" spc="-5" dirty="0">
                <a:solidFill>
                  <a:srgbClr val="FF0000"/>
                </a:solidFill>
                <a:latin typeface="Times New Roman"/>
                <a:cs typeface="Times New Roman"/>
              </a:rPr>
              <a:t>Internet</a:t>
            </a:r>
            <a:r>
              <a:rPr sz="1500" b="1" spc="-40" dirty="0">
                <a:solidFill>
                  <a:srgbClr val="FF0000"/>
                </a:solidFill>
                <a:latin typeface="Times New Roman"/>
                <a:cs typeface="Times New Roman"/>
              </a:rPr>
              <a:t> </a:t>
            </a:r>
            <a:r>
              <a:rPr sz="1500" b="1" spc="-5" dirty="0">
                <a:solidFill>
                  <a:srgbClr val="FF0000"/>
                </a:solidFill>
                <a:latin typeface="Times New Roman"/>
                <a:cs typeface="Times New Roman"/>
              </a:rPr>
              <a:t>Firewall</a:t>
            </a:r>
            <a:endParaRPr sz="1500">
              <a:latin typeface="Times New Roman"/>
              <a:cs typeface="Times New Roman"/>
            </a:endParaRPr>
          </a:p>
        </p:txBody>
      </p:sp>
      <p:grpSp>
        <p:nvGrpSpPr>
          <p:cNvPr id="75" name="object 75"/>
          <p:cNvGrpSpPr/>
          <p:nvPr/>
        </p:nvGrpSpPr>
        <p:grpSpPr>
          <a:xfrm>
            <a:off x="5686361" y="1509661"/>
            <a:ext cx="692150" cy="847090"/>
            <a:chOff x="5686361" y="1509661"/>
            <a:chExt cx="692150" cy="847090"/>
          </a:xfrm>
        </p:grpSpPr>
        <p:sp>
          <p:nvSpPr>
            <p:cNvPr id="76" name="object 76"/>
            <p:cNvSpPr/>
            <p:nvPr/>
          </p:nvSpPr>
          <p:spPr>
            <a:xfrm>
              <a:off x="5691123" y="1514424"/>
              <a:ext cx="682625" cy="837565"/>
            </a:xfrm>
            <a:custGeom>
              <a:avLst/>
              <a:gdLst/>
              <a:ahLst/>
              <a:cxnLst/>
              <a:rect l="l" t="t" r="r" b="b"/>
              <a:pathLst>
                <a:path w="682625" h="837564">
                  <a:moveTo>
                    <a:pt x="682523" y="0"/>
                  </a:moveTo>
                  <a:lnTo>
                    <a:pt x="0" y="0"/>
                  </a:lnTo>
                  <a:lnTo>
                    <a:pt x="0" y="837107"/>
                  </a:lnTo>
                  <a:lnTo>
                    <a:pt x="682523" y="837107"/>
                  </a:lnTo>
                  <a:lnTo>
                    <a:pt x="682523" y="0"/>
                  </a:lnTo>
                  <a:close/>
                </a:path>
              </a:pathLst>
            </a:custGeom>
            <a:solidFill>
              <a:srgbClr val="FFFFFF"/>
            </a:solidFill>
          </p:spPr>
          <p:txBody>
            <a:bodyPr wrap="square" lIns="0" tIns="0" rIns="0" bIns="0" rtlCol="0"/>
            <a:lstStyle/>
            <a:p>
              <a:endParaRPr/>
            </a:p>
          </p:txBody>
        </p:sp>
        <p:sp>
          <p:nvSpPr>
            <p:cNvPr id="77" name="object 77"/>
            <p:cNvSpPr/>
            <p:nvPr/>
          </p:nvSpPr>
          <p:spPr>
            <a:xfrm>
              <a:off x="5691123" y="1514424"/>
              <a:ext cx="682625" cy="837565"/>
            </a:xfrm>
            <a:custGeom>
              <a:avLst/>
              <a:gdLst/>
              <a:ahLst/>
              <a:cxnLst/>
              <a:rect l="l" t="t" r="r" b="b"/>
              <a:pathLst>
                <a:path w="682625" h="837564">
                  <a:moveTo>
                    <a:pt x="0" y="837107"/>
                  </a:moveTo>
                  <a:lnTo>
                    <a:pt x="682523" y="837107"/>
                  </a:lnTo>
                  <a:lnTo>
                    <a:pt x="682523" y="0"/>
                  </a:lnTo>
                  <a:lnTo>
                    <a:pt x="0" y="0"/>
                  </a:lnTo>
                  <a:lnTo>
                    <a:pt x="0" y="837107"/>
                  </a:lnTo>
                  <a:close/>
                </a:path>
              </a:pathLst>
            </a:custGeom>
            <a:ln w="9525">
              <a:solidFill>
                <a:srgbClr val="000000"/>
              </a:solidFill>
            </a:ln>
          </p:spPr>
          <p:txBody>
            <a:bodyPr wrap="square" lIns="0" tIns="0" rIns="0" bIns="0" rtlCol="0"/>
            <a:lstStyle/>
            <a:p>
              <a:endParaRPr/>
            </a:p>
          </p:txBody>
        </p:sp>
      </p:grpSp>
      <p:sp>
        <p:nvSpPr>
          <p:cNvPr id="78" name="object 78"/>
          <p:cNvSpPr txBox="1"/>
          <p:nvPr/>
        </p:nvSpPr>
        <p:spPr>
          <a:xfrm>
            <a:off x="5702553" y="1496059"/>
            <a:ext cx="660400" cy="939800"/>
          </a:xfrm>
          <a:prstGeom prst="rect">
            <a:avLst/>
          </a:prstGeom>
        </p:spPr>
        <p:txBody>
          <a:bodyPr vert="horz" wrap="square" lIns="0" tIns="12700" rIns="0" bIns="0" rtlCol="0">
            <a:spAutoFit/>
          </a:bodyPr>
          <a:lstStyle/>
          <a:p>
            <a:pPr marL="12700" marR="5080" indent="1270" algn="ctr">
              <a:lnSpc>
                <a:spcPct val="100000"/>
              </a:lnSpc>
              <a:spcBef>
                <a:spcPts val="100"/>
              </a:spcBef>
            </a:pPr>
            <a:r>
              <a:rPr sz="1500" spc="-5" dirty="0">
                <a:solidFill>
                  <a:srgbClr val="FF0000"/>
                </a:solidFill>
                <a:latin typeface="Times New Roman"/>
                <a:cs typeface="Times New Roman"/>
              </a:rPr>
              <a:t>Device  R</a:t>
            </a:r>
            <a:r>
              <a:rPr sz="1500" spc="-10" dirty="0">
                <a:solidFill>
                  <a:srgbClr val="FF0000"/>
                </a:solidFill>
                <a:latin typeface="Times New Roman"/>
                <a:cs typeface="Times New Roman"/>
              </a:rPr>
              <a:t>e</a:t>
            </a:r>
            <a:r>
              <a:rPr sz="1500" dirty="0">
                <a:solidFill>
                  <a:srgbClr val="FF0000"/>
                </a:solidFill>
                <a:latin typeface="Times New Roman"/>
                <a:cs typeface="Times New Roman"/>
              </a:rPr>
              <a:t>g</a:t>
            </a:r>
            <a:r>
              <a:rPr sz="1500" spc="-5" dirty="0">
                <a:solidFill>
                  <a:srgbClr val="FF0000"/>
                </a:solidFill>
                <a:latin typeface="Times New Roman"/>
                <a:cs typeface="Times New Roman"/>
              </a:rPr>
              <a:t>i</a:t>
            </a:r>
            <a:r>
              <a:rPr sz="1500" dirty="0">
                <a:solidFill>
                  <a:srgbClr val="FF0000"/>
                </a:solidFill>
                <a:latin typeface="Times New Roman"/>
                <a:cs typeface="Times New Roman"/>
              </a:rPr>
              <a:t>ster  </a:t>
            </a:r>
            <a:r>
              <a:rPr sz="1500" spc="-5" dirty="0">
                <a:solidFill>
                  <a:srgbClr val="FF0000"/>
                </a:solidFill>
                <a:latin typeface="Times New Roman"/>
                <a:cs typeface="Times New Roman"/>
              </a:rPr>
              <a:t>and  connect</a:t>
            </a:r>
            <a:endParaRPr sz="1500">
              <a:latin typeface="Times New Roman"/>
              <a:cs typeface="Times New Roman"/>
            </a:endParaRPr>
          </a:p>
        </p:txBody>
      </p:sp>
      <p:sp>
        <p:nvSpPr>
          <p:cNvPr id="79" name="object 79"/>
          <p:cNvSpPr txBox="1"/>
          <p:nvPr/>
        </p:nvSpPr>
        <p:spPr>
          <a:xfrm>
            <a:off x="5775578" y="3843185"/>
            <a:ext cx="722630" cy="1081405"/>
          </a:xfrm>
          <a:prstGeom prst="rect">
            <a:avLst/>
          </a:prstGeom>
          <a:solidFill>
            <a:srgbClr val="F8F8F8"/>
          </a:solidFill>
          <a:ln w="9524">
            <a:solidFill>
              <a:srgbClr val="000000"/>
            </a:solidFill>
          </a:ln>
        </p:spPr>
        <p:txBody>
          <a:bodyPr vert="horz" wrap="square" lIns="0" tIns="0" rIns="0" bIns="0" rtlCol="0">
            <a:spAutoFit/>
          </a:bodyPr>
          <a:lstStyle/>
          <a:p>
            <a:pPr marL="1270" algn="ctr">
              <a:lnSpc>
                <a:spcPts val="1755"/>
              </a:lnSpc>
            </a:pPr>
            <a:r>
              <a:rPr sz="1500" spc="-5" dirty="0">
                <a:solidFill>
                  <a:srgbClr val="FF0000"/>
                </a:solidFill>
                <a:latin typeface="Times New Roman"/>
                <a:cs typeface="Times New Roman"/>
              </a:rPr>
              <a:t>Manage</a:t>
            </a:r>
            <a:endParaRPr sz="1500">
              <a:latin typeface="Times New Roman"/>
              <a:cs typeface="Times New Roman"/>
            </a:endParaRPr>
          </a:p>
          <a:p>
            <a:pPr marL="73660" marR="65405" algn="ctr">
              <a:lnSpc>
                <a:spcPct val="100000"/>
              </a:lnSpc>
            </a:pPr>
            <a:r>
              <a:rPr sz="1500" dirty="0">
                <a:solidFill>
                  <a:srgbClr val="FF0000"/>
                </a:solidFill>
                <a:latin typeface="Times New Roman"/>
                <a:cs typeface="Times New Roman"/>
              </a:rPr>
              <a:t>a </a:t>
            </a:r>
            <a:r>
              <a:rPr sz="1500" spc="-5" dirty="0">
                <a:solidFill>
                  <a:srgbClr val="FF0000"/>
                </a:solidFill>
                <a:latin typeface="Times New Roman"/>
                <a:cs typeface="Times New Roman"/>
              </a:rPr>
              <a:t>time-  series  view</a:t>
            </a:r>
            <a:r>
              <a:rPr sz="1500" spc="-100" dirty="0">
                <a:solidFill>
                  <a:srgbClr val="FF0000"/>
                </a:solidFill>
                <a:latin typeface="Times New Roman"/>
                <a:cs typeface="Times New Roman"/>
              </a:rPr>
              <a:t> </a:t>
            </a:r>
            <a:r>
              <a:rPr sz="1500" dirty="0">
                <a:solidFill>
                  <a:srgbClr val="FF0000"/>
                </a:solidFill>
                <a:latin typeface="Times New Roman"/>
                <a:cs typeface="Times New Roman"/>
              </a:rPr>
              <a:t>of  </a:t>
            </a:r>
            <a:r>
              <a:rPr sz="1500" spc="-5" dirty="0">
                <a:solidFill>
                  <a:srgbClr val="FF0000"/>
                </a:solidFill>
                <a:latin typeface="Times New Roman"/>
                <a:cs typeface="Times New Roman"/>
              </a:rPr>
              <a:t>data</a:t>
            </a:r>
            <a:endParaRPr sz="1500">
              <a:latin typeface="Times New Roman"/>
              <a:cs typeface="Times New Roman"/>
            </a:endParaRPr>
          </a:p>
        </p:txBody>
      </p:sp>
      <p:grpSp>
        <p:nvGrpSpPr>
          <p:cNvPr id="80" name="object 80"/>
          <p:cNvGrpSpPr/>
          <p:nvPr/>
        </p:nvGrpSpPr>
        <p:grpSpPr>
          <a:xfrm>
            <a:off x="5484431" y="5059705"/>
            <a:ext cx="1118235" cy="888365"/>
            <a:chOff x="5484431" y="5059705"/>
            <a:chExt cx="1118235" cy="888365"/>
          </a:xfrm>
        </p:grpSpPr>
        <p:sp>
          <p:nvSpPr>
            <p:cNvPr id="81" name="object 81"/>
            <p:cNvSpPr/>
            <p:nvPr/>
          </p:nvSpPr>
          <p:spPr>
            <a:xfrm>
              <a:off x="5489194" y="5064468"/>
              <a:ext cx="1108710" cy="878840"/>
            </a:xfrm>
            <a:custGeom>
              <a:avLst/>
              <a:gdLst/>
              <a:ahLst/>
              <a:cxnLst/>
              <a:rect l="l" t="t" r="r" b="b"/>
              <a:pathLst>
                <a:path w="1108709" h="878839">
                  <a:moveTo>
                    <a:pt x="1108240" y="0"/>
                  </a:moveTo>
                  <a:lnTo>
                    <a:pt x="0" y="0"/>
                  </a:lnTo>
                  <a:lnTo>
                    <a:pt x="0" y="878217"/>
                  </a:lnTo>
                  <a:lnTo>
                    <a:pt x="1108240" y="878217"/>
                  </a:lnTo>
                  <a:lnTo>
                    <a:pt x="1108240" y="0"/>
                  </a:lnTo>
                  <a:close/>
                </a:path>
              </a:pathLst>
            </a:custGeom>
            <a:solidFill>
              <a:srgbClr val="F8F8F8"/>
            </a:solidFill>
          </p:spPr>
          <p:txBody>
            <a:bodyPr wrap="square" lIns="0" tIns="0" rIns="0" bIns="0" rtlCol="0"/>
            <a:lstStyle/>
            <a:p>
              <a:endParaRPr/>
            </a:p>
          </p:txBody>
        </p:sp>
        <p:sp>
          <p:nvSpPr>
            <p:cNvPr id="82" name="object 82"/>
            <p:cNvSpPr/>
            <p:nvPr/>
          </p:nvSpPr>
          <p:spPr>
            <a:xfrm>
              <a:off x="5489194" y="5064468"/>
              <a:ext cx="1108710" cy="878840"/>
            </a:xfrm>
            <a:custGeom>
              <a:avLst/>
              <a:gdLst/>
              <a:ahLst/>
              <a:cxnLst/>
              <a:rect l="l" t="t" r="r" b="b"/>
              <a:pathLst>
                <a:path w="1108709" h="878839">
                  <a:moveTo>
                    <a:pt x="0" y="878217"/>
                  </a:moveTo>
                  <a:lnTo>
                    <a:pt x="1108240" y="878217"/>
                  </a:lnTo>
                  <a:lnTo>
                    <a:pt x="1108240" y="0"/>
                  </a:lnTo>
                  <a:lnTo>
                    <a:pt x="0" y="0"/>
                  </a:lnTo>
                  <a:lnTo>
                    <a:pt x="0" y="878217"/>
                  </a:lnTo>
                  <a:close/>
                </a:path>
              </a:pathLst>
            </a:custGeom>
            <a:ln w="9525">
              <a:solidFill>
                <a:srgbClr val="000000"/>
              </a:solidFill>
            </a:ln>
          </p:spPr>
          <p:txBody>
            <a:bodyPr wrap="square" lIns="0" tIns="0" rIns="0" bIns="0" rtlCol="0"/>
            <a:lstStyle/>
            <a:p>
              <a:endParaRPr/>
            </a:p>
          </p:txBody>
        </p:sp>
      </p:grpSp>
      <p:sp>
        <p:nvSpPr>
          <p:cNvPr id="83" name="object 83"/>
          <p:cNvSpPr txBox="1"/>
          <p:nvPr/>
        </p:nvSpPr>
        <p:spPr>
          <a:xfrm>
            <a:off x="5574919" y="5046726"/>
            <a:ext cx="936625" cy="711200"/>
          </a:xfrm>
          <a:prstGeom prst="rect">
            <a:avLst/>
          </a:prstGeom>
        </p:spPr>
        <p:txBody>
          <a:bodyPr vert="horz" wrap="square" lIns="0" tIns="12700" rIns="0" bIns="0" rtlCol="0">
            <a:spAutoFit/>
          </a:bodyPr>
          <a:lstStyle/>
          <a:p>
            <a:pPr marL="12700" marR="5080" algn="ctr">
              <a:lnSpc>
                <a:spcPct val="100000"/>
              </a:lnSpc>
              <a:spcBef>
                <a:spcPts val="100"/>
              </a:spcBef>
            </a:pPr>
            <a:r>
              <a:rPr sz="1500" spc="-5" dirty="0">
                <a:solidFill>
                  <a:srgbClr val="FF0000"/>
                </a:solidFill>
                <a:latin typeface="Times New Roman"/>
                <a:cs typeface="Times New Roman"/>
              </a:rPr>
              <a:t>Manage  </a:t>
            </a:r>
            <a:r>
              <a:rPr sz="1500" spc="-10" dirty="0">
                <a:solidFill>
                  <a:srgbClr val="FF0000"/>
                </a:solidFill>
                <a:latin typeface="Times New Roman"/>
                <a:cs typeface="Times New Roman"/>
              </a:rPr>
              <a:t>c</a:t>
            </a:r>
            <a:r>
              <a:rPr sz="1500" dirty="0">
                <a:solidFill>
                  <a:srgbClr val="FF0000"/>
                </a:solidFill>
                <a:latin typeface="Times New Roman"/>
                <a:cs typeface="Times New Roman"/>
              </a:rPr>
              <a:t>onn</a:t>
            </a:r>
            <a:r>
              <a:rPr sz="1500" spc="-10" dirty="0">
                <a:solidFill>
                  <a:srgbClr val="FF0000"/>
                </a:solidFill>
                <a:latin typeface="Times New Roman"/>
                <a:cs typeface="Times New Roman"/>
              </a:rPr>
              <a:t>ec</a:t>
            </a:r>
            <a:r>
              <a:rPr sz="1500" dirty="0">
                <a:solidFill>
                  <a:srgbClr val="FF0000"/>
                </a:solidFill>
                <a:latin typeface="Times New Roman"/>
                <a:cs typeface="Times New Roman"/>
              </a:rPr>
              <a:t>tion</a:t>
            </a:r>
            <a:r>
              <a:rPr sz="1500" spc="-5" dirty="0">
                <a:solidFill>
                  <a:srgbClr val="FF0000"/>
                </a:solidFill>
                <a:latin typeface="Times New Roman"/>
                <a:cs typeface="Times New Roman"/>
              </a:rPr>
              <a:t>s  and</a:t>
            </a:r>
            <a:endParaRPr sz="1500">
              <a:latin typeface="Times New Roman"/>
              <a:cs typeface="Times New Roman"/>
            </a:endParaRPr>
          </a:p>
        </p:txBody>
      </p:sp>
      <p:sp>
        <p:nvSpPr>
          <p:cNvPr id="84" name="object 84"/>
          <p:cNvSpPr txBox="1"/>
          <p:nvPr/>
        </p:nvSpPr>
        <p:spPr>
          <a:xfrm>
            <a:off x="5510910" y="5732475"/>
            <a:ext cx="1064895" cy="254635"/>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Subscriptions</a:t>
            </a:r>
            <a:endParaRPr sz="1500">
              <a:latin typeface="Times New Roman"/>
              <a:cs typeface="Times New Roman"/>
            </a:endParaRPr>
          </a:p>
        </p:txBody>
      </p:sp>
      <p:grpSp>
        <p:nvGrpSpPr>
          <p:cNvPr id="85" name="object 85"/>
          <p:cNvGrpSpPr/>
          <p:nvPr/>
        </p:nvGrpSpPr>
        <p:grpSpPr>
          <a:xfrm>
            <a:off x="4992560" y="558736"/>
            <a:ext cx="2064385" cy="4976495"/>
            <a:chOff x="4992560" y="558736"/>
            <a:chExt cx="2064385" cy="4976495"/>
          </a:xfrm>
        </p:grpSpPr>
        <p:sp>
          <p:nvSpPr>
            <p:cNvPr id="86" name="object 86"/>
            <p:cNvSpPr/>
            <p:nvPr/>
          </p:nvSpPr>
          <p:spPr>
            <a:xfrm>
              <a:off x="4997322" y="1373007"/>
              <a:ext cx="623570" cy="56515"/>
            </a:xfrm>
            <a:custGeom>
              <a:avLst/>
              <a:gdLst/>
              <a:ahLst/>
              <a:cxnLst/>
              <a:rect l="l" t="t" r="r" b="b"/>
              <a:pathLst>
                <a:path w="623570" h="56515">
                  <a:moveTo>
                    <a:pt x="623328" y="0"/>
                  </a:moveTo>
                  <a:lnTo>
                    <a:pt x="0" y="0"/>
                  </a:lnTo>
                  <a:lnTo>
                    <a:pt x="0" y="56123"/>
                  </a:lnTo>
                  <a:lnTo>
                    <a:pt x="623328" y="56123"/>
                  </a:lnTo>
                  <a:lnTo>
                    <a:pt x="623328" y="0"/>
                  </a:lnTo>
                  <a:close/>
                </a:path>
              </a:pathLst>
            </a:custGeom>
            <a:solidFill>
              <a:srgbClr val="FFFFFF"/>
            </a:solidFill>
          </p:spPr>
          <p:txBody>
            <a:bodyPr wrap="square" lIns="0" tIns="0" rIns="0" bIns="0" rtlCol="0"/>
            <a:lstStyle/>
            <a:p>
              <a:endParaRPr/>
            </a:p>
          </p:txBody>
        </p:sp>
        <p:sp>
          <p:nvSpPr>
            <p:cNvPr id="87" name="object 87"/>
            <p:cNvSpPr/>
            <p:nvPr/>
          </p:nvSpPr>
          <p:spPr>
            <a:xfrm>
              <a:off x="4997322" y="1373007"/>
              <a:ext cx="1106170" cy="2470150"/>
            </a:xfrm>
            <a:custGeom>
              <a:avLst/>
              <a:gdLst/>
              <a:ahLst/>
              <a:cxnLst/>
              <a:rect l="l" t="t" r="r" b="b"/>
              <a:pathLst>
                <a:path w="1106170" h="2470150">
                  <a:moveTo>
                    <a:pt x="0" y="56123"/>
                  </a:moveTo>
                  <a:lnTo>
                    <a:pt x="623328" y="56123"/>
                  </a:lnTo>
                  <a:lnTo>
                    <a:pt x="623328" y="0"/>
                  </a:lnTo>
                  <a:lnTo>
                    <a:pt x="0" y="0"/>
                  </a:lnTo>
                  <a:lnTo>
                    <a:pt x="0" y="56123"/>
                  </a:lnTo>
                  <a:close/>
                </a:path>
                <a:path w="1106170" h="2470150">
                  <a:moveTo>
                    <a:pt x="1043813" y="2470139"/>
                  </a:moveTo>
                  <a:lnTo>
                    <a:pt x="1105622" y="2470139"/>
                  </a:lnTo>
                  <a:lnTo>
                    <a:pt x="1105622" y="2308887"/>
                  </a:lnTo>
                  <a:lnTo>
                    <a:pt x="1043813" y="2308887"/>
                  </a:lnTo>
                  <a:lnTo>
                    <a:pt x="1043813" y="2470139"/>
                  </a:lnTo>
                  <a:close/>
                </a:path>
              </a:pathLst>
            </a:custGeom>
            <a:ln w="9525">
              <a:solidFill>
                <a:srgbClr val="000000"/>
              </a:solidFill>
            </a:ln>
          </p:spPr>
          <p:txBody>
            <a:bodyPr wrap="square" lIns="0" tIns="0" rIns="0" bIns="0" rtlCol="0"/>
            <a:lstStyle/>
            <a:p>
              <a:endParaRPr/>
            </a:p>
          </p:txBody>
        </p:sp>
        <p:sp>
          <p:nvSpPr>
            <p:cNvPr id="88" name="object 88"/>
            <p:cNvSpPr/>
            <p:nvPr/>
          </p:nvSpPr>
          <p:spPr>
            <a:xfrm>
              <a:off x="4997322" y="5386207"/>
              <a:ext cx="492759" cy="56515"/>
            </a:xfrm>
            <a:custGeom>
              <a:avLst/>
              <a:gdLst/>
              <a:ahLst/>
              <a:cxnLst/>
              <a:rect l="l" t="t" r="r" b="b"/>
              <a:pathLst>
                <a:path w="492760" h="56514">
                  <a:moveTo>
                    <a:pt x="492747" y="0"/>
                  </a:moveTo>
                  <a:lnTo>
                    <a:pt x="0" y="0"/>
                  </a:lnTo>
                  <a:lnTo>
                    <a:pt x="0" y="56123"/>
                  </a:lnTo>
                  <a:lnTo>
                    <a:pt x="492747" y="56123"/>
                  </a:lnTo>
                  <a:lnTo>
                    <a:pt x="492747" y="0"/>
                  </a:lnTo>
                  <a:close/>
                </a:path>
              </a:pathLst>
            </a:custGeom>
            <a:solidFill>
              <a:srgbClr val="FFFFFF"/>
            </a:solidFill>
          </p:spPr>
          <p:txBody>
            <a:bodyPr wrap="square" lIns="0" tIns="0" rIns="0" bIns="0" rtlCol="0"/>
            <a:lstStyle/>
            <a:p>
              <a:endParaRPr/>
            </a:p>
          </p:txBody>
        </p:sp>
        <p:sp>
          <p:nvSpPr>
            <p:cNvPr id="89" name="object 89"/>
            <p:cNvSpPr/>
            <p:nvPr/>
          </p:nvSpPr>
          <p:spPr>
            <a:xfrm>
              <a:off x="4997322" y="5386207"/>
              <a:ext cx="492759" cy="56515"/>
            </a:xfrm>
            <a:custGeom>
              <a:avLst/>
              <a:gdLst/>
              <a:ahLst/>
              <a:cxnLst/>
              <a:rect l="l" t="t" r="r" b="b"/>
              <a:pathLst>
                <a:path w="492760" h="56514">
                  <a:moveTo>
                    <a:pt x="0" y="56123"/>
                  </a:moveTo>
                  <a:lnTo>
                    <a:pt x="492747" y="56123"/>
                  </a:lnTo>
                  <a:lnTo>
                    <a:pt x="492747" y="0"/>
                  </a:lnTo>
                  <a:lnTo>
                    <a:pt x="0" y="0"/>
                  </a:lnTo>
                  <a:lnTo>
                    <a:pt x="0" y="56123"/>
                  </a:lnTo>
                  <a:close/>
                </a:path>
              </a:pathLst>
            </a:custGeom>
            <a:ln w="9524">
              <a:solidFill>
                <a:srgbClr val="000000"/>
              </a:solidFill>
            </a:ln>
          </p:spPr>
          <p:txBody>
            <a:bodyPr wrap="square" lIns="0" tIns="0" rIns="0" bIns="0" rtlCol="0"/>
            <a:lstStyle/>
            <a:p>
              <a:endParaRPr/>
            </a:p>
          </p:txBody>
        </p:sp>
        <p:sp>
          <p:nvSpPr>
            <p:cNvPr id="90" name="object 90"/>
            <p:cNvSpPr/>
            <p:nvPr/>
          </p:nvSpPr>
          <p:spPr>
            <a:xfrm>
              <a:off x="5428233" y="1429131"/>
              <a:ext cx="62230" cy="3957320"/>
            </a:xfrm>
            <a:custGeom>
              <a:avLst/>
              <a:gdLst/>
              <a:ahLst/>
              <a:cxnLst/>
              <a:rect l="l" t="t" r="r" b="b"/>
              <a:pathLst>
                <a:path w="62229" h="3957320">
                  <a:moveTo>
                    <a:pt x="61809" y="0"/>
                  </a:moveTo>
                  <a:lnTo>
                    <a:pt x="0" y="0"/>
                  </a:lnTo>
                  <a:lnTo>
                    <a:pt x="0" y="3957066"/>
                  </a:lnTo>
                  <a:lnTo>
                    <a:pt x="61809" y="3957066"/>
                  </a:lnTo>
                  <a:lnTo>
                    <a:pt x="61809" y="0"/>
                  </a:lnTo>
                  <a:close/>
                </a:path>
              </a:pathLst>
            </a:custGeom>
            <a:solidFill>
              <a:srgbClr val="FFFFFF"/>
            </a:solidFill>
          </p:spPr>
          <p:txBody>
            <a:bodyPr wrap="square" lIns="0" tIns="0" rIns="0" bIns="0" rtlCol="0"/>
            <a:lstStyle/>
            <a:p>
              <a:endParaRPr/>
            </a:p>
          </p:txBody>
        </p:sp>
        <p:sp>
          <p:nvSpPr>
            <p:cNvPr id="91" name="object 91"/>
            <p:cNvSpPr/>
            <p:nvPr/>
          </p:nvSpPr>
          <p:spPr>
            <a:xfrm>
              <a:off x="5428233" y="1429131"/>
              <a:ext cx="1623695" cy="4082415"/>
            </a:xfrm>
            <a:custGeom>
              <a:avLst/>
              <a:gdLst/>
              <a:ahLst/>
              <a:cxnLst/>
              <a:rect l="l" t="t" r="r" b="b"/>
              <a:pathLst>
                <a:path w="1623695" h="4082415">
                  <a:moveTo>
                    <a:pt x="0" y="3957066"/>
                  </a:moveTo>
                  <a:lnTo>
                    <a:pt x="61809" y="3957066"/>
                  </a:lnTo>
                  <a:lnTo>
                    <a:pt x="61809" y="0"/>
                  </a:lnTo>
                  <a:lnTo>
                    <a:pt x="0" y="0"/>
                  </a:lnTo>
                  <a:lnTo>
                    <a:pt x="0" y="3957066"/>
                  </a:lnTo>
                  <a:close/>
                </a:path>
                <a:path w="1623695" h="4082415">
                  <a:moveTo>
                    <a:pt x="1169162" y="4081906"/>
                  </a:moveTo>
                  <a:lnTo>
                    <a:pt x="1623593" y="4081906"/>
                  </a:lnTo>
                  <a:lnTo>
                    <a:pt x="1623593" y="4013136"/>
                  </a:lnTo>
                  <a:lnTo>
                    <a:pt x="1169162" y="4013136"/>
                  </a:lnTo>
                  <a:lnTo>
                    <a:pt x="1169162" y="4081906"/>
                  </a:lnTo>
                  <a:close/>
                </a:path>
              </a:pathLst>
            </a:custGeom>
            <a:ln w="9525">
              <a:solidFill>
                <a:srgbClr val="000000"/>
              </a:solidFill>
            </a:ln>
          </p:spPr>
          <p:txBody>
            <a:bodyPr wrap="square" lIns="0" tIns="0" rIns="0" bIns="0" rtlCol="0"/>
            <a:lstStyle/>
            <a:p>
              <a:endParaRPr/>
            </a:p>
          </p:txBody>
        </p:sp>
        <p:sp>
          <p:nvSpPr>
            <p:cNvPr id="92" name="object 92"/>
            <p:cNvSpPr/>
            <p:nvPr/>
          </p:nvSpPr>
          <p:spPr>
            <a:xfrm>
              <a:off x="6549516" y="563498"/>
              <a:ext cx="419100" cy="4966970"/>
            </a:xfrm>
            <a:custGeom>
              <a:avLst/>
              <a:gdLst/>
              <a:ahLst/>
              <a:cxnLst/>
              <a:rect l="l" t="t" r="r" b="b"/>
              <a:pathLst>
                <a:path w="419100" h="4966970">
                  <a:moveTo>
                    <a:pt x="418744" y="0"/>
                  </a:moveTo>
                  <a:lnTo>
                    <a:pt x="0" y="0"/>
                  </a:lnTo>
                  <a:lnTo>
                    <a:pt x="0" y="4966589"/>
                  </a:lnTo>
                  <a:lnTo>
                    <a:pt x="418744" y="4966589"/>
                  </a:lnTo>
                  <a:lnTo>
                    <a:pt x="418744" y="0"/>
                  </a:lnTo>
                  <a:close/>
                </a:path>
              </a:pathLst>
            </a:custGeom>
            <a:solidFill>
              <a:srgbClr val="808080">
                <a:alpha val="27058"/>
              </a:srgbClr>
            </a:solidFill>
          </p:spPr>
          <p:txBody>
            <a:bodyPr wrap="square" lIns="0" tIns="0" rIns="0" bIns="0" rtlCol="0"/>
            <a:lstStyle/>
            <a:p>
              <a:endParaRPr/>
            </a:p>
          </p:txBody>
        </p:sp>
        <p:sp>
          <p:nvSpPr>
            <p:cNvPr id="93" name="object 93"/>
            <p:cNvSpPr/>
            <p:nvPr/>
          </p:nvSpPr>
          <p:spPr>
            <a:xfrm>
              <a:off x="6549516" y="563498"/>
              <a:ext cx="419100" cy="4966970"/>
            </a:xfrm>
            <a:custGeom>
              <a:avLst/>
              <a:gdLst/>
              <a:ahLst/>
              <a:cxnLst/>
              <a:rect l="l" t="t" r="r" b="b"/>
              <a:pathLst>
                <a:path w="419100" h="4966970">
                  <a:moveTo>
                    <a:pt x="0" y="4966589"/>
                  </a:moveTo>
                  <a:lnTo>
                    <a:pt x="418744" y="4966589"/>
                  </a:lnTo>
                  <a:lnTo>
                    <a:pt x="418744" y="0"/>
                  </a:lnTo>
                  <a:lnTo>
                    <a:pt x="0" y="0"/>
                  </a:lnTo>
                  <a:lnTo>
                    <a:pt x="0" y="4966589"/>
                  </a:lnTo>
                  <a:close/>
                </a:path>
              </a:pathLst>
            </a:custGeom>
            <a:ln w="9525">
              <a:solidFill>
                <a:srgbClr val="FFFFFF"/>
              </a:solidFill>
            </a:ln>
          </p:spPr>
          <p:txBody>
            <a:bodyPr wrap="square" lIns="0" tIns="0" rIns="0" bIns="0" rtlCol="0"/>
            <a:lstStyle/>
            <a:p>
              <a:endParaRPr/>
            </a:p>
          </p:txBody>
        </p:sp>
      </p:grpSp>
      <p:sp>
        <p:nvSpPr>
          <p:cNvPr id="94" name="object 94"/>
          <p:cNvSpPr txBox="1"/>
          <p:nvPr/>
        </p:nvSpPr>
        <p:spPr>
          <a:xfrm>
            <a:off x="6552352" y="615658"/>
            <a:ext cx="465455" cy="4713605"/>
          </a:xfrm>
          <a:prstGeom prst="rect">
            <a:avLst/>
          </a:prstGeom>
        </p:spPr>
        <p:txBody>
          <a:bodyPr vert="vert270" wrap="square" lIns="0" tIns="0" rIns="0" bIns="0" rtlCol="0">
            <a:spAutoFit/>
          </a:bodyPr>
          <a:lstStyle/>
          <a:p>
            <a:pPr algn="ctr">
              <a:lnSpc>
                <a:spcPts val="1735"/>
              </a:lnSpc>
            </a:pPr>
            <a:r>
              <a:rPr sz="1500" b="1" spc="-10" dirty="0">
                <a:solidFill>
                  <a:srgbClr val="FF0000"/>
                </a:solidFill>
                <a:latin typeface="Times New Roman"/>
                <a:cs typeface="Times New Roman"/>
              </a:rPr>
              <a:t>Assemble </a:t>
            </a:r>
            <a:r>
              <a:rPr sz="1500" b="1" spc="-5" dirty="0">
                <a:solidFill>
                  <a:srgbClr val="FF0000"/>
                </a:solidFill>
                <a:latin typeface="Times New Roman"/>
                <a:cs typeface="Times New Roman"/>
              </a:rPr>
              <a:t>events </a:t>
            </a:r>
            <a:r>
              <a:rPr sz="1500" b="1" spc="-10" dirty="0">
                <a:solidFill>
                  <a:srgbClr val="FF0000"/>
                </a:solidFill>
                <a:latin typeface="Times New Roman"/>
                <a:cs typeface="Times New Roman"/>
              </a:rPr>
              <a:t>from </a:t>
            </a:r>
            <a:r>
              <a:rPr sz="1500" b="1" dirty="0">
                <a:solidFill>
                  <a:srgbClr val="FF0000"/>
                </a:solidFill>
                <a:latin typeface="Times New Roman"/>
                <a:cs typeface="Times New Roman"/>
              </a:rPr>
              <a:t>the </a:t>
            </a:r>
            <a:r>
              <a:rPr sz="1500" b="1" spc="-5" dirty="0">
                <a:solidFill>
                  <a:srgbClr val="FF0000"/>
                </a:solidFill>
                <a:latin typeface="Times New Roman"/>
                <a:cs typeface="Times New Roman"/>
              </a:rPr>
              <a:t>IoT </a:t>
            </a:r>
            <a:r>
              <a:rPr sz="1500" b="1" dirty="0">
                <a:solidFill>
                  <a:srgbClr val="FF0000"/>
                </a:solidFill>
                <a:latin typeface="Times New Roman"/>
                <a:cs typeface="Times New Roman"/>
              </a:rPr>
              <a:t>into logic flows.in</a:t>
            </a:r>
            <a:r>
              <a:rPr sz="1500" b="1" spc="-60" dirty="0">
                <a:solidFill>
                  <a:srgbClr val="FF0000"/>
                </a:solidFill>
                <a:latin typeface="Times New Roman"/>
                <a:cs typeface="Times New Roman"/>
              </a:rPr>
              <a:t> </a:t>
            </a:r>
            <a:r>
              <a:rPr sz="1500" b="1" dirty="0">
                <a:solidFill>
                  <a:srgbClr val="FF0000"/>
                </a:solidFill>
                <a:latin typeface="Times New Roman"/>
                <a:cs typeface="Times New Roman"/>
              </a:rPr>
              <a:t>Database</a:t>
            </a:r>
            <a:endParaRPr sz="1500">
              <a:latin typeface="Times New Roman"/>
              <a:cs typeface="Times New Roman"/>
            </a:endParaRPr>
          </a:p>
          <a:p>
            <a:pPr marR="144780" algn="ctr">
              <a:lnSpc>
                <a:spcPct val="100000"/>
              </a:lnSpc>
            </a:pPr>
            <a:r>
              <a:rPr sz="1500" b="1" spc="-5" dirty="0">
                <a:solidFill>
                  <a:srgbClr val="FF0000"/>
                </a:solidFill>
                <a:latin typeface="Times New Roman"/>
                <a:cs typeface="Times New Roman"/>
              </a:rPr>
              <a:t>Firewall</a:t>
            </a:r>
            <a:endParaRPr sz="1500">
              <a:latin typeface="Times New Roman"/>
              <a:cs typeface="Times New Roman"/>
            </a:endParaRPr>
          </a:p>
        </p:txBody>
      </p:sp>
      <p:grpSp>
        <p:nvGrpSpPr>
          <p:cNvPr id="95" name="object 95"/>
          <p:cNvGrpSpPr/>
          <p:nvPr/>
        </p:nvGrpSpPr>
        <p:grpSpPr>
          <a:xfrm>
            <a:off x="7047039" y="4817833"/>
            <a:ext cx="1111885" cy="1206500"/>
            <a:chOff x="7047039" y="4817833"/>
            <a:chExt cx="1111885" cy="1206500"/>
          </a:xfrm>
        </p:grpSpPr>
        <p:sp>
          <p:nvSpPr>
            <p:cNvPr id="96" name="object 96"/>
            <p:cNvSpPr/>
            <p:nvPr/>
          </p:nvSpPr>
          <p:spPr>
            <a:xfrm>
              <a:off x="7051802" y="4822596"/>
              <a:ext cx="1102360" cy="1196975"/>
            </a:xfrm>
            <a:custGeom>
              <a:avLst/>
              <a:gdLst/>
              <a:ahLst/>
              <a:cxnLst/>
              <a:rect l="l" t="t" r="r" b="b"/>
              <a:pathLst>
                <a:path w="1102359" h="1196975">
                  <a:moveTo>
                    <a:pt x="1102144" y="0"/>
                  </a:moveTo>
                  <a:lnTo>
                    <a:pt x="0" y="0"/>
                  </a:lnTo>
                  <a:lnTo>
                    <a:pt x="0" y="1196771"/>
                  </a:lnTo>
                  <a:lnTo>
                    <a:pt x="1102144" y="1196771"/>
                  </a:lnTo>
                  <a:lnTo>
                    <a:pt x="1102144" y="0"/>
                  </a:lnTo>
                  <a:close/>
                </a:path>
              </a:pathLst>
            </a:custGeom>
            <a:solidFill>
              <a:srgbClr val="D4DEF9"/>
            </a:solidFill>
          </p:spPr>
          <p:txBody>
            <a:bodyPr wrap="square" lIns="0" tIns="0" rIns="0" bIns="0" rtlCol="0"/>
            <a:lstStyle/>
            <a:p>
              <a:endParaRPr/>
            </a:p>
          </p:txBody>
        </p:sp>
        <p:sp>
          <p:nvSpPr>
            <p:cNvPr id="97" name="object 97"/>
            <p:cNvSpPr/>
            <p:nvPr/>
          </p:nvSpPr>
          <p:spPr>
            <a:xfrm>
              <a:off x="7051802" y="4822596"/>
              <a:ext cx="1102360" cy="1196975"/>
            </a:xfrm>
            <a:custGeom>
              <a:avLst/>
              <a:gdLst/>
              <a:ahLst/>
              <a:cxnLst/>
              <a:rect l="l" t="t" r="r" b="b"/>
              <a:pathLst>
                <a:path w="1102359" h="1196975">
                  <a:moveTo>
                    <a:pt x="0" y="1196771"/>
                  </a:moveTo>
                  <a:lnTo>
                    <a:pt x="1102144" y="1196771"/>
                  </a:lnTo>
                  <a:lnTo>
                    <a:pt x="1102144" y="0"/>
                  </a:lnTo>
                  <a:lnTo>
                    <a:pt x="0" y="0"/>
                  </a:lnTo>
                  <a:lnTo>
                    <a:pt x="0" y="1196771"/>
                  </a:lnTo>
                  <a:close/>
                </a:path>
              </a:pathLst>
            </a:custGeom>
            <a:ln w="9525">
              <a:solidFill>
                <a:srgbClr val="000000"/>
              </a:solidFill>
            </a:ln>
          </p:spPr>
          <p:txBody>
            <a:bodyPr wrap="square" lIns="0" tIns="0" rIns="0" bIns="0" rtlCol="0"/>
            <a:lstStyle/>
            <a:p>
              <a:endParaRPr/>
            </a:p>
          </p:txBody>
        </p:sp>
      </p:grpSp>
      <p:sp>
        <p:nvSpPr>
          <p:cNvPr id="98" name="object 98"/>
          <p:cNvSpPr txBox="1"/>
          <p:nvPr/>
        </p:nvSpPr>
        <p:spPr>
          <a:xfrm>
            <a:off x="7139431" y="4804664"/>
            <a:ext cx="926465" cy="1169035"/>
          </a:xfrm>
          <a:prstGeom prst="rect">
            <a:avLst/>
          </a:prstGeom>
        </p:spPr>
        <p:txBody>
          <a:bodyPr vert="horz" wrap="square" lIns="0" tIns="12700" rIns="0" bIns="0" rtlCol="0">
            <a:spAutoFit/>
          </a:bodyPr>
          <a:lstStyle/>
          <a:p>
            <a:pPr marL="12700" marR="5080" algn="ctr">
              <a:lnSpc>
                <a:spcPct val="100000"/>
              </a:lnSpc>
              <a:spcBef>
                <a:spcPts val="100"/>
              </a:spcBef>
            </a:pPr>
            <a:r>
              <a:rPr sz="1500" spc="-5" dirty="0">
                <a:solidFill>
                  <a:srgbClr val="FF0000"/>
                </a:solidFill>
                <a:latin typeface="Times New Roman"/>
                <a:cs typeface="Times New Roman"/>
              </a:rPr>
              <a:t>Spatial  </a:t>
            </a:r>
            <a:r>
              <a:rPr sz="1500" dirty="0">
                <a:solidFill>
                  <a:srgbClr val="FF0000"/>
                </a:solidFill>
                <a:latin typeface="Times New Roman"/>
                <a:cs typeface="Times New Roman"/>
              </a:rPr>
              <a:t>Storage</a:t>
            </a:r>
            <a:r>
              <a:rPr sz="1500" spc="-135" dirty="0">
                <a:solidFill>
                  <a:srgbClr val="FF0000"/>
                </a:solidFill>
                <a:latin typeface="Times New Roman"/>
                <a:cs typeface="Times New Roman"/>
              </a:rPr>
              <a:t> </a:t>
            </a:r>
            <a:r>
              <a:rPr sz="1500" spc="-5" dirty="0">
                <a:solidFill>
                  <a:srgbClr val="FF0000"/>
                </a:solidFill>
                <a:latin typeface="Times New Roman"/>
                <a:cs typeface="Times New Roman"/>
              </a:rPr>
              <a:t>and  </a:t>
            </a:r>
            <a:r>
              <a:rPr sz="1500" spc="-10" dirty="0">
                <a:solidFill>
                  <a:srgbClr val="FF0000"/>
                </a:solidFill>
                <a:latin typeface="Times New Roman"/>
                <a:cs typeface="Times New Roman"/>
              </a:rPr>
              <a:t>Real </a:t>
            </a:r>
            <a:r>
              <a:rPr sz="1500" spc="-20" dirty="0">
                <a:solidFill>
                  <a:srgbClr val="FF0000"/>
                </a:solidFill>
                <a:latin typeface="Times New Roman"/>
                <a:cs typeface="Times New Roman"/>
              </a:rPr>
              <a:t>Time  </a:t>
            </a:r>
            <a:r>
              <a:rPr sz="1500" spc="-5" dirty="0">
                <a:solidFill>
                  <a:srgbClr val="FF0000"/>
                </a:solidFill>
                <a:latin typeface="Times New Roman"/>
                <a:cs typeface="Times New Roman"/>
              </a:rPr>
              <a:t>Analytics  Mgmt.</a:t>
            </a:r>
            <a:endParaRPr sz="1500">
              <a:latin typeface="Times New Roman"/>
              <a:cs typeface="Times New Roman"/>
            </a:endParaRPr>
          </a:p>
        </p:txBody>
      </p:sp>
      <p:sp>
        <p:nvSpPr>
          <p:cNvPr id="99" name="object 99"/>
          <p:cNvSpPr txBox="1"/>
          <p:nvPr/>
        </p:nvSpPr>
        <p:spPr>
          <a:xfrm>
            <a:off x="4158107" y="6057303"/>
            <a:ext cx="2448560" cy="240665"/>
          </a:xfrm>
          <a:prstGeom prst="rect">
            <a:avLst/>
          </a:prstGeom>
          <a:solidFill>
            <a:srgbClr val="DDD7C2">
              <a:alpha val="56077"/>
            </a:srgbClr>
          </a:solidFill>
          <a:ln w="9525">
            <a:solidFill>
              <a:srgbClr val="000000"/>
            </a:solidFill>
          </a:ln>
        </p:spPr>
        <p:txBody>
          <a:bodyPr vert="horz" wrap="square" lIns="0" tIns="0" rIns="0" bIns="0" rtlCol="0">
            <a:spAutoFit/>
          </a:bodyPr>
          <a:lstStyle/>
          <a:p>
            <a:pPr marL="464820">
              <a:lnSpc>
                <a:spcPts val="1760"/>
              </a:lnSpc>
            </a:pPr>
            <a:r>
              <a:rPr sz="1500" spc="-5" dirty="0">
                <a:solidFill>
                  <a:srgbClr val="FF0000"/>
                </a:solidFill>
                <a:latin typeface="Times New Roman"/>
                <a:cs typeface="Times New Roman"/>
              </a:rPr>
              <a:t>Consumer/Business</a:t>
            </a:r>
            <a:endParaRPr sz="1500">
              <a:latin typeface="Times New Roman"/>
              <a:cs typeface="Times New Roman"/>
            </a:endParaRPr>
          </a:p>
        </p:txBody>
      </p:sp>
      <p:grpSp>
        <p:nvGrpSpPr>
          <p:cNvPr id="100" name="object 100"/>
          <p:cNvGrpSpPr/>
          <p:nvPr/>
        </p:nvGrpSpPr>
        <p:grpSpPr>
          <a:xfrm>
            <a:off x="7108888" y="3932440"/>
            <a:ext cx="1056005" cy="793750"/>
            <a:chOff x="7108888" y="3932440"/>
            <a:chExt cx="1056005" cy="793750"/>
          </a:xfrm>
        </p:grpSpPr>
        <p:sp>
          <p:nvSpPr>
            <p:cNvPr id="101" name="object 101"/>
            <p:cNvSpPr/>
            <p:nvPr/>
          </p:nvSpPr>
          <p:spPr>
            <a:xfrm>
              <a:off x="7113651" y="3937203"/>
              <a:ext cx="1046480" cy="784225"/>
            </a:xfrm>
            <a:custGeom>
              <a:avLst/>
              <a:gdLst/>
              <a:ahLst/>
              <a:cxnLst/>
              <a:rect l="l" t="t" r="r" b="b"/>
              <a:pathLst>
                <a:path w="1046479" h="784225">
                  <a:moveTo>
                    <a:pt x="1046429" y="0"/>
                  </a:moveTo>
                  <a:lnTo>
                    <a:pt x="0" y="0"/>
                  </a:lnTo>
                  <a:lnTo>
                    <a:pt x="0" y="784148"/>
                  </a:lnTo>
                  <a:lnTo>
                    <a:pt x="1046429" y="784148"/>
                  </a:lnTo>
                  <a:lnTo>
                    <a:pt x="1046429" y="0"/>
                  </a:lnTo>
                  <a:close/>
                </a:path>
              </a:pathLst>
            </a:custGeom>
            <a:solidFill>
              <a:srgbClr val="D4DEF9"/>
            </a:solidFill>
          </p:spPr>
          <p:txBody>
            <a:bodyPr wrap="square" lIns="0" tIns="0" rIns="0" bIns="0" rtlCol="0"/>
            <a:lstStyle/>
            <a:p>
              <a:endParaRPr/>
            </a:p>
          </p:txBody>
        </p:sp>
        <p:sp>
          <p:nvSpPr>
            <p:cNvPr id="102" name="object 102"/>
            <p:cNvSpPr/>
            <p:nvPr/>
          </p:nvSpPr>
          <p:spPr>
            <a:xfrm>
              <a:off x="7113651" y="3937203"/>
              <a:ext cx="1046480" cy="784225"/>
            </a:xfrm>
            <a:custGeom>
              <a:avLst/>
              <a:gdLst/>
              <a:ahLst/>
              <a:cxnLst/>
              <a:rect l="l" t="t" r="r" b="b"/>
              <a:pathLst>
                <a:path w="1046479" h="784225">
                  <a:moveTo>
                    <a:pt x="0" y="784148"/>
                  </a:moveTo>
                  <a:lnTo>
                    <a:pt x="1046429" y="784148"/>
                  </a:lnTo>
                  <a:lnTo>
                    <a:pt x="1046429" y="0"/>
                  </a:lnTo>
                  <a:lnTo>
                    <a:pt x="0" y="0"/>
                  </a:lnTo>
                  <a:lnTo>
                    <a:pt x="0" y="784148"/>
                  </a:lnTo>
                  <a:close/>
                </a:path>
              </a:pathLst>
            </a:custGeom>
            <a:ln w="9525">
              <a:solidFill>
                <a:srgbClr val="000000"/>
              </a:solidFill>
            </a:ln>
          </p:spPr>
          <p:txBody>
            <a:bodyPr wrap="square" lIns="0" tIns="0" rIns="0" bIns="0" rtlCol="0"/>
            <a:lstStyle/>
            <a:p>
              <a:endParaRPr/>
            </a:p>
          </p:txBody>
        </p:sp>
      </p:grpSp>
      <p:sp>
        <p:nvSpPr>
          <p:cNvPr id="103" name="object 103"/>
          <p:cNvSpPr txBox="1"/>
          <p:nvPr/>
        </p:nvSpPr>
        <p:spPr>
          <a:xfrm>
            <a:off x="7172070" y="3919220"/>
            <a:ext cx="929640" cy="711200"/>
          </a:xfrm>
          <a:prstGeom prst="rect">
            <a:avLst/>
          </a:prstGeom>
        </p:spPr>
        <p:txBody>
          <a:bodyPr vert="horz" wrap="square" lIns="0" tIns="12700" rIns="0" bIns="0" rtlCol="0">
            <a:spAutoFit/>
          </a:bodyPr>
          <a:lstStyle/>
          <a:p>
            <a:pPr marL="12700" marR="5080" algn="ctr">
              <a:lnSpc>
                <a:spcPct val="100000"/>
              </a:lnSpc>
              <a:spcBef>
                <a:spcPts val="100"/>
              </a:spcBef>
            </a:pPr>
            <a:r>
              <a:rPr sz="1500" spc="-5" dirty="0">
                <a:solidFill>
                  <a:srgbClr val="FF0000"/>
                </a:solidFill>
                <a:latin typeface="Times New Roman"/>
                <a:cs typeface="Times New Roman"/>
              </a:rPr>
              <a:t>Relational  </a:t>
            </a:r>
            <a:r>
              <a:rPr sz="1500" spc="-20" dirty="0">
                <a:solidFill>
                  <a:srgbClr val="FF0000"/>
                </a:solidFill>
                <a:latin typeface="Times New Roman"/>
                <a:cs typeface="Times New Roman"/>
              </a:rPr>
              <a:t>Time</a:t>
            </a:r>
            <a:r>
              <a:rPr sz="1500" spc="-100" dirty="0">
                <a:solidFill>
                  <a:srgbClr val="FF0000"/>
                </a:solidFill>
                <a:latin typeface="Times New Roman"/>
                <a:cs typeface="Times New Roman"/>
              </a:rPr>
              <a:t> </a:t>
            </a:r>
            <a:r>
              <a:rPr sz="1500" spc="-5" dirty="0">
                <a:solidFill>
                  <a:srgbClr val="FF0000"/>
                </a:solidFill>
                <a:latin typeface="Times New Roman"/>
                <a:cs typeface="Times New Roman"/>
              </a:rPr>
              <a:t>Series  service</a:t>
            </a:r>
            <a:endParaRPr sz="1500">
              <a:latin typeface="Times New Roman"/>
              <a:cs typeface="Times New Roman"/>
            </a:endParaRPr>
          </a:p>
        </p:txBody>
      </p:sp>
      <p:sp>
        <p:nvSpPr>
          <p:cNvPr id="104" name="object 104"/>
          <p:cNvSpPr txBox="1"/>
          <p:nvPr/>
        </p:nvSpPr>
        <p:spPr>
          <a:xfrm>
            <a:off x="7694294" y="1825904"/>
            <a:ext cx="984885" cy="993775"/>
          </a:xfrm>
          <a:prstGeom prst="rect">
            <a:avLst/>
          </a:prstGeom>
          <a:solidFill>
            <a:srgbClr val="D4DEF9"/>
          </a:solidFill>
          <a:ln w="9525">
            <a:solidFill>
              <a:srgbClr val="000000"/>
            </a:solidFill>
          </a:ln>
        </p:spPr>
        <p:txBody>
          <a:bodyPr vert="horz" wrap="square" lIns="0" tIns="1905" rIns="0" bIns="0" rtlCol="0">
            <a:spAutoFit/>
          </a:bodyPr>
          <a:lstStyle/>
          <a:p>
            <a:pPr marL="43815" marR="33655" indent="-1905" algn="ctr">
              <a:lnSpc>
                <a:spcPts val="1800"/>
              </a:lnSpc>
              <a:spcBef>
                <a:spcPts val="15"/>
              </a:spcBef>
            </a:pPr>
            <a:r>
              <a:rPr sz="1500" spc="-5" dirty="0">
                <a:solidFill>
                  <a:srgbClr val="FF0000"/>
                </a:solidFill>
                <a:latin typeface="Times New Roman"/>
                <a:cs typeface="Times New Roman"/>
              </a:rPr>
              <a:t>In-memory  Analytics  and  </a:t>
            </a:r>
            <a:r>
              <a:rPr sz="1500" dirty="0">
                <a:solidFill>
                  <a:srgbClr val="FF0000"/>
                </a:solidFill>
                <a:latin typeface="Times New Roman"/>
                <a:cs typeface="Times New Roman"/>
              </a:rPr>
              <a:t>I</a:t>
            </a:r>
            <a:r>
              <a:rPr sz="1500" spc="5" dirty="0">
                <a:solidFill>
                  <a:srgbClr val="FF0000"/>
                </a:solidFill>
                <a:latin typeface="Times New Roman"/>
                <a:cs typeface="Times New Roman"/>
              </a:rPr>
              <a:t>n</a:t>
            </a:r>
            <a:r>
              <a:rPr sz="1500" dirty="0">
                <a:solidFill>
                  <a:srgbClr val="FF0000"/>
                </a:solidFill>
                <a:latin typeface="Times New Roman"/>
                <a:cs typeface="Times New Roman"/>
              </a:rPr>
              <a:t>telli</a:t>
            </a:r>
            <a:r>
              <a:rPr sz="1500" spc="-10" dirty="0">
                <a:solidFill>
                  <a:srgbClr val="FF0000"/>
                </a:solidFill>
                <a:latin typeface="Times New Roman"/>
                <a:cs typeface="Times New Roman"/>
              </a:rPr>
              <a:t>ge</a:t>
            </a:r>
            <a:r>
              <a:rPr sz="1500" dirty="0">
                <a:solidFill>
                  <a:srgbClr val="FF0000"/>
                </a:solidFill>
                <a:latin typeface="Times New Roman"/>
                <a:cs typeface="Times New Roman"/>
              </a:rPr>
              <a:t>n</a:t>
            </a:r>
            <a:r>
              <a:rPr sz="1500" spc="-10" dirty="0">
                <a:solidFill>
                  <a:srgbClr val="FF0000"/>
                </a:solidFill>
                <a:latin typeface="Times New Roman"/>
                <a:cs typeface="Times New Roman"/>
              </a:rPr>
              <a:t>c</a:t>
            </a:r>
            <a:r>
              <a:rPr sz="1500" dirty="0">
                <a:solidFill>
                  <a:srgbClr val="FF0000"/>
                </a:solidFill>
                <a:latin typeface="Times New Roman"/>
                <a:cs typeface="Times New Roman"/>
              </a:rPr>
              <a:t>e</a:t>
            </a:r>
            <a:endParaRPr sz="1500">
              <a:latin typeface="Times New Roman"/>
              <a:cs typeface="Times New Roman"/>
            </a:endParaRPr>
          </a:p>
        </p:txBody>
      </p:sp>
      <p:grpSp>
        <p:nvGrpSpPr>
          <p:cNvPr id="105" name="object 105"/>
          <p:cNvGrpSpPr/>
          <p:nvPr/>
        </p:nvGrpSpPr>
        <p:grpSpPr>
          <a:xfrm>
            <a:off x="6887781" y="1893887"/>
            <a:ext cx="746125" cy="1006475"/>
            <a:chOff x="6887781" y="1893887"/>
            <a:chExt cx="746125" cy="1006475"/>
          </a:xfrm>
        </p:grpSpPr>
        <p:sp>
          <p:nvSpPr>
            <p:cNvPr id="106" name="object 106"/>
            <p:cNvSpPr/>
            <p:nvPr/>
          </p:nvSpPr>
          <p:spPr>
            <a:xfrm>
              <a:off x="6892543" y="2009520"/>
              <a:ext cx="736600" cy="886460"/>
            </a:xfrm>
            <a:custGeom>
              <a:avLst/>
              <a:gdLst/>
              <a:ahLst/>
              <a:cxnLst/>
              <a:rect l="l" t="t" r="r" b="b"/>
              <a:pathLst>
                <a:path w="736600" h="886460">
                  <a:moveTo>
                    <a:pt x="0" y="0"/>
                  </a:moveTo>
                  <a:lnTo>
                    <a:pt x="0" y="775080"/>
                  </a:lnTo>
                  <a:lnTo>
                    <a:pt x="5932" y="795005"/>
                  </a:lnTo>
                  <a:lnTo>
                    <a:pt x="50268" y="831031"/>
                  </a:lnTo>
                  <a:lnTo>
                    <a:pt x="86592" y="846506"/>
                  </a:lnTo>
                  <a:lnTo>
                    <a:pt x="130967" y="859870"/>
                  </a:lnTo>
                  <a:lnTo>
                    <a:pt x="182353" y="870810"/>
                  </a:lnTo>
                  <a:lnTo>
                    <a:pt x="239709" y="879013"/>
                  </a:lnTo>
                  <a:lnTo>
                    <a:pt x="301995" y="884165"/>
                  </a:lnTo>
                  <a:lnTo>
                    <a:pt x="368173" y="885951"/>
                  </a:lnTo>
                  <a:lnTo>
                    <a:pt x="434387" y="884165"/>
                  </a:lnTo>
                  <a:lnTo>
                    <a:pt x="496703" y="879013"/>
                  </a:lnTo>
                  <a:lnTo>
                    <a:pt x="554082" y="870810"/>
                  </a:lnTo>
                  <a:lnTo>
                    <a:pt x="605483" y="859870"/>
                  </a:lnTo>
                  <a:lnTo>
                    <a:pt x="649869" y="846506"/>
                  </a:lnTo>
                  <a:lnTo>
                    <a:pt x="686199" y="831031"/>
                  </a:lnTo>
                  <a:lnTo>
                    <a:pt x="730540" y="795005"/>
                  </a:lnTo>
                  <a:lnTo>
                    <a:pt x="736473" y="775080"/>
                  </a:lnTo>
                  <a:lnTo>
                    <a:pt x="736473" y="110870"/>
                  </a:lnTo>
                  <a:lnTo>
                    <a:pt x="368173" y="110870"/>
                  </a:lnTo>
                  <a:lnTo>
                    <a:pt x="301995" y="109084"/>
                  </a:lnTo>
                  <a:lnTo>
                    <a:pt x="239709" y="103932"/>
                  </a:lnTo>
                  <a:lnTo>
                    <a:pt x="182353" y="95729"/>
                  </a:lnTo>
                  <a:lnTo>
                    <a:pt x="130967" y="84789"/>
                  </a:lnTo>
                  <a:lnTo>
                    <a:pt x="86592" y="71425"/>
                  </a:lnTo>
                  <a:lnTo>
                    <a:pt x="50268" y="55950"/>
                  </a:lnTo>
                  <a:lnTo>
                    <a:pt x="5932" y="19924"/>
                  </a:lnTo>
                  <a:lnTo>
                    <a:pt x="0" y="0"/>
                  </a:lnTo>
                  <a:close/>
                </a:path>
                <a:path w="736600" h="886460">
                  <a:moveTo>
                    <a:pt x="736473" y="0"/>
                  </a:moveTo>
                  <a:lnTo>
                    <a:pt x="713436" y="38679"/>
                  </a:lnTo>
                  <a:lnTo>
                    <a:pt x="649869" y="71425"/>
                  </a:lnTo>
                  <a:lnTo>
                    <a:pt x="605483" y="84789"/>
                  </a:lnTo>
                  <a:lnTo>
                    <a:pt x="554082" y="95729"/>
                  </a:lnTo>
                  <a:lnTo>
                    <a:pt x="496703" y="103932"/>
                  </a:lnTo>
                  <a:lnTo>
                    <a:pt x="434387" y="109084"/>
                  </a:lnTo>
                  <a:lnTo>
                    <a:pt x="368173" y="110870"/>
                  </a:lnTo>
                  <a:lnTo>
                    <a:pt x="736473" y="110870"/>
                  </a:lnTo>
                  <a:lnTo>
                    <a:pt x="736473" y="0"/>
                  </a:lnTo>
                  <a:close/>
                </a:path>
              </a:pathLst>
            </a:custGeom>
            <a:solidFill>
              <a:srgbClr val="CCFFFF"/>
            </a:solidFill>
          </p:spPr>
          <p:txBody>
            <a:bodyPr wrap="square" lIns="0" tIns="0" rIns="0" bIns="0" rtlCol="0"/>
            <a:lstStyle/>
            <a:p>
              <a:endParaRPr/>
            </a:p>
          </p:txBody>
        </p:sp>
        <p:sp>
          <p:nvSpPr>
            <p:cNvPr id="107" name="object 107"/>
            <p:cNvSpPr/>
            <p:nvPr/>
          </p:nvSpPr>
          <p:spPr>
            <a:xfrm>
              <a:off x="6892543" y="1898650"/>
              <a:ext cx="736600" cy="222250"/>
            </a:xfrm>
            <a:custGeom>
              <a:avLst/>
              <a:gdLst/>
              <a:ahLst/>
              <a:cxnLst/>
              <a:rect l="l" t="t" r="r" b="b"/>
              <a:pathLst>
                <a:path w="736600" h="222250">
                  <a:moveTo>
                    <a:pt x="368173" y="0"/>
                  </a:moveTo>
                  <a:lnTo>
                    <a:pt x="301995" y="1786"/>
                  </a:lnTo>
                  <a:lnTo>
                    <a:pt x="239709" y="6938"/>
                  </a:lnTo>
                  <a:lnTo>
                    <a:pt x="182353" y="15141"/>
                  </a:lnTo>
                  <a:lnTo>
                    <a:pt x="130967" y="26081"/>
                  </a:lnTo>
                  <a:lnTo>
                    <a:pt x="86592" y="39445"/>
                  </a:lnTo>
                  <a:lnTo>
                    <a:pt x="50268" y="54920"/>
                  </a:lnTo>
                  <a:lnTo>
                    <a:pt x="5932" y="90946"/>
                  </a:lnTo>
                  <a:lnTo>
                    <a:pt x="0" y="110871"/>
                  </a:lnTo>
                  <a:lnTo>
                    <a:pt x="5932" y="130795"/>
                  </a:lnTo>
                  <a:lnTo>
                    <a:pt x="50268" y="166821"/>
                  </a:lnTo>
                  <a:lnTo>
                    <a:pt x="86592" y="182296"/>
                  </a:lnTo>
                  <a:lnTo>
                    <a:pt x="130967" y="195660"/>
                  </a:lnTo>
                  <a:lnTo>
                    <a:pt x="182353" y="206600"/>
                  </a:lnTo>
                  <a:lnTo>
                    <a:pt x="239709" y="214803"/>
                  </a:lnTo>
                  <a:lnTo>
                    <a:pt x="301995" y="219955"/>
                  </a:lnTo>
                  <a:lnTo>
                    <a:pt x="368173" y="221741"/>
                  </a:lnTo>
                  <a:lnTo>
                    <a:pt x="434387" y="219955"/>
                  </a:lnTo>
                  <a:lnTo>
                    <a:pt x="496703" y="214803"/>
                  </a:lnTo>
                  <a:lnTo>
                    <a:pt x="554082" y="206600"/>
                  </a:lnTo>
                  <a:lnTo>
                    <a:pt x="605483" y="195660"/>
                  </a:lnTo>
                  <a:lnTo>
                    <a:pt x="649869" y="182296"/>
                  </a:lnTo>
                  <a:lnTo>
                    <a:pt x="686199" y="166821"/>
                  </a:lnTo>
                  <a:lnTo>
                    <a:pt x="730540" y="130795"/>
                  </a:lnTo>
                  <a:lnTo>
                    <a:pt x="736473" y="110871"/>
                  </a:lnTo>
                  <a:lnTo>
                    <a:pt x="730540" y="90946"/>
                  </a:lnTo>
                  <a:lnTo>
                    <a:pt x="686199" y="54920"/>
                  </a:lnTo>
                  <a:lnTo>
                    <a:pt x="649869" y="39445"/>
                  </a:lnTo>
                  <a:lnTo>
                    <a:pt x="605483" y="26081"/>
                  </a:lnTo>
                  <a:lnTo>
                    <a:pt x="554082" y="15141"/>
                  </a:lnTo>
                  <a:lnTo>
                    <a:pt x="496703" y="6938"/>
                  </a:lnTo>
                  <a:lnTo>
                    <a:pt x="434387" y="1786"/>
                  </a:lnTo>
                  <a:lnTo>
                    <a:pt x="368173" y="0"/>
                  </a:lnTo>
                  <a:close/>
                </a:path>
              </a:pathLst>
            </a:custGeom>
            <a:solidFill>
              <a:srgbClr val="DFFFFF"/>
            </a:solidFill>
          </p:spPr>
          <p:txBody>
            <a:bodyPr wrap="square" lIns="0" tIns="0" rIns="0" bIns="0" rtlCol="0"/>
            <a:lstStyle/>
            <a:p>
              <a:endParaRPr/>
            </a:p>
          </p:txBody>
        </p:sp>
        <p:sp>
          <p:nvSpPr>
            <p:cNvPr id="108" name="object 108"/>
            <p:cNvSpPr/>
            <p:nvPr/>
          </p:nvSpPr>
          <p:spPr>
            <a:xfrm>
              <a:off x="6892543" y="1898650"/>
              <a:ext cx="736600" cy="996950"/>
            </a:xfrm>
            <a:custGeom>
              <a:avLst/>
              <a:gdLst/>
              <a:ahLst/>
              <a:cxnLst/>
              <a:rect l="l" t="t" r="r" b="b"/>
              <a:pathLst>
                <a:path w="736600" h="996950">
                  <a:moveTo>
                    <a:pt x="736473" y="110871"/>
                  </a:moveTo>
                  <a:lnTo>
                    <a:pt x="713436" y="149550"/>
                  </a:lnTo>
                  <a:lnTo>
                    <a:pt x="649869" y="182296"/>
                  </a:lnTo>
                  <a:lnTo>
                    <a:pt x="605483" y="195660"/>
                  </a:lnTo>
                  <a:lnTo>
                    <a:pt x="554082" y="206600"/>
                  </a:lnTo>
                  <a:lnTo>
                    <a:pt x="496703" y="214803"/>
                  </a:lnTo>
                  <a:lnTo>
                    <a:pt x="434387" y="219955"/>
                  </a:lnTo>
                  <a:lnTo>
                    <a:pt x="368173" y="221741"/>
                  </a:lnTo>
                  <a:lnTo>
                    <a:pt x="301995" y="219955"/>
                  </a:lnTo>
                  <a:lnTo>
                    <a:pt x="239709" y="214803"/>
                  </a:lnTo>
                  <a:lnTo>
                    <a:pt x="182353" y="206600"/>
                  </a:lnTo>
                  <a:lnTo>
                    <a:pt x="130967" y="195660"/>
                  </a:lnTo>
                  <a:lnTo>
                    <a:pt x="86592" y="182296"/>
                  </a:lnTo>
                  <a:lnTo>
                    <a:pt x="50268" y="166821"/>
                  </a:lnTo>
                  <a:lnTo>
                    <a:pt x="5932" y="130795"/>
                  </a:lnTo>
                  <a:lnTo>
                    <a:pt x="0" y="110871"/>
                  </a:lnTo>
                  <a:lnTo>
                    <a:pt x="5932" y="90946"/>
                  </a:lnTo>
                  <a:lnTo>
                    <a:pt x="23034" y="72191"/>
                  </a:lnTo>
                  <a:lnTo>
                    <a:pt x="86592" y="39445"/>
                  </a:lnTo>
                  <a:lnTo>
                    <a:pt x="130967" y="26081"/>
                  </a:lnTo>
                  <a:lnTo>
                    <a:pt x="182353" y="15141"/>
                  </a:lnTo>
                  <a:lnTo>
                    <a:pt x="239709" y="6938"/>
                  </a:lnTo>
                  <a:lnTo>
                    <a:pt x="301995" y="1786"/>
                  </a:lnTo>
                  <a:lnTo>
                    <a:pt x="368173" y="0"/>
                  </a:lnTo>
                  <a:lnTo>
                    <a:pt x="434387" y="1786"/>
                  </a:lnTo>
                  <a:lnTo>
                    <a:pt x="496703" y="6938"/>
                  </a:lnTo>
                  <a:lnTo>
                    <a:pt x="554082" y="15141"/>
                  </a:lnTo>
                  <a:lnTo>
                    <a:pt x="605483" y="26081"/>
                  </a:lnTo>
                  <a:lnTo>
                    <a:pt x="649869" y="39445"/>
                  </a:lnTo>
                  <a:lnTo>
                    <a:pt x="686199" y="54920"/>
                  </a:lnTo>
                  <a:lnTo>
                    <a:pt x="730540" y="90946"/>
                  </a:lnTo>
                  <a:lnTo>
                    <a:pt x="736473" y="110871"/>
                  </a:lnTo>
                  <a:lnTo>
                    <a:pt x="736473" y="885951"/>
                  </a:lnTo>
                  <a:lnTo>
                    <a:pt x="730540" y="905876"/>
                  </a:lnTo>
                  <a:lnTo>
                    <a:pt x="713436" y="924631"/>
                  </a:lnTo>
                  <a:lnTo>
                    <a:pt x="649869" y="957377"/>
                  </a:lnTo>
                  <a:lnTo>
                    <a:pt x="605483" y="970741"/>
                  </a:lnTo>
                  <a:lnTo>
                    <a:pt x="554082" y="981681"/>
                  </a:lnTo>
                  <a:lnTo>
                    <a:pt x="496703" y="989884"/>
                  </a:lnTo>
                  <a:lnTo>
                    <a:pt x="434387" y="995036"/>
                  </a:lnTo>
                  <a:lnTo>
                    <a:pt x="368173" y="996823"/>
                  </a:lnTo>
                  <a:lnTo>
                    <a:pt x="301995" y="995036"/>
                  </a:lnTo>
                  <a:lnTo>
                    <a:pt x="239709" y="989884"/>
                  </a:lnTo>
                  <a:lnTo>
                    <a:pt x="182353" y="981681"/>
                  </a:lnTo>
                  <a:lnTo>
                    <a:pt x="130967" y="970741"/>
                  </a:lnTo>
                  <a:lnTo>
                    <a:pt x="86592" y="957377"/>
                  </a:lnTo>
                  <a:lnTo>
                    <a:pt x="50268" y="941902"/>
                  </a:lnTo>
                  <a:lnTo>
                    <a:pt x="5932" y="905876"/>
                  </a:lnTo>
                  <a:lnTo>
                    <a:pt x="0" y="885951"/>
                  </a:lnTo>
                  <a:lnTo>
                    <a:pt x="0" y="110871"/>
                  </a:lnTo>
                </a:path>
              </a:pathLst>
            </a:custGeom>
            <a:ln w="9525">
              <a:solidFill>
                <a:srgbClr val="000000"/>
              </a:solidFill>
            </a:ln>
          </p:spPr>
          <p:txBody>
            <a:bodyPr wrap="square" lIns="0" tIns="0" rIns="0" bIns="0" rtlCol="0"/>
            <a:lstStyle/>
            <a:p>
              <a:endParaRPr/>
            </a:p>
          </p:txBody>
        </p:sp>
      </p:grpSp>
      <p:sp>
        <p:nvSpPr>
          <p:cNvPr id="109" name="object 109"/>
          <p:cNvSpPr/>
          <p:nvPr/>
        </p:nvSpPr>
        <p:spPr>
          <a:xfrm>
            <a:off x="7113651" y="3031375"/>
            <a:ext cx="984250" cy="225425"/>
          </a:xfrm>
          <a:custGeom>
            <a:avLst/>
            <a:gdLst/>
            <a:ahLst/>
            <a:cxnLst/>
            <a:rect l="l" t="t" r="r" b="b"/>
            <a:pathLst>
              <a:path w="984250" h="225425">
                <a:moveTo>
                  <a:pt x="0" y="225285"/>
                </a:moveTo>
                <a:lnTo>
                  <a:pt x="983742" y="225285"/>
                </a:lnTo>
                <a:lnTo>
                  <a:pt x="983742" y="0"/>
                </a:lnTo>
                <a:lnTo>
                  <a:pt x="0" y="0"/>
                </a:lnTo>
                <a:lnTo>
                  <a:pt x="0" y="225285"/>
                </a:lnTo>
                <a:close/>
              </a:path>
            </a:pathLst>
          </a:custGeom>
          <a:ln w="9525">
            <a:solidFill>
              <a:srgbClr val="000000"/>
            </a:solidFill>
          </a:ln>
        </p:spPr>
        <p:txBody>
          <a:bodyPr wrap="square" lIns="0" tIns="0" rIns="0" bIns="0" rtlCol="0"/>
          <a:lstStyle/>
          <a:p>
            <a:endParaRPr/>
          </a:p>
        </p:txBody>
      </p:sp>
      <p:sp>
        <p:nvSpPr>
          <p:cNvPr id="110" name="object 110"/>
          <p:cNvSpPr/>
          <p:nvPr/>
        </p:nvSpPr>
        <p:spPr>
          <a:xfrm>
            <a:off x="8097393" y="1595158"/>
            <a:ext cx="62230" cy="161290"/>
          </a:xfrm>
          <a:custGeom>
            <a:avLst/>
            <a:gdLst/>
            <a:ahLst/>
            <a:cxnLst/>
            <a:rect l="l" t="t" r="r" b="b"/>
            <a:pathLst>
              <a:path w="62229" h="161289">
                <a:moveTo>
                  <a:pt x="61809" y="0"/>
                </a:moveTo>
                <a:lnTo>
                  <a:pt x="0" y="0"/>
                </a:lnTo>
                <a:lnTo>
                  <a:pt x="0" y="161251"/>
                </a:lnTo>
                <a:lnTo>
                  <a:pt x="61809" y="161251"/>
                </a:lnTo>
                <a:lnTo>
                  <a:pt x="61809" y="0"/>
                </a:lnTo>
                <a:close/>
              </a:path>
            </a:pathLst>
          </a:custGeom>
          <a:solidFill>
            <a:srgbClr val="FFFFFF"/>
          </a:solidFill>
        </p:spPr>
        <p:txBody>
          <a:bodyPr wrap="square" lIns="0" tIns="0" rIns="0" bIns="0" rtlCol="0"/>
          <a:lstStyle/>
          <a:p>
            <a:endParaRPr/>
          </a:p>
        </p:txBody>
      </p:sp>
      <p:grpSp>
        <p:nvGrpSpPr>
          <p:cNvPr id="111" name="object 111"/>
          <p:cNvGrpSpPr/>
          <p:nvPr/>
        </p:nvGrpSpPr>
        <p:grpSpPr>
          <a:xfrm>
            <a:off x="4161980" y="2655887"/>
            <a:ext cx="2956560" cy="2791460"/>
            <a:chOff x="4161980" y="2655887"/>
            <a:chExt cx="2956560" cy="2791460"/>
          </a:xfrm>
        </p:grpSpPr>
        <p:sp>
          <p:nvSpPr>
            <p:cNvPr id="112" name="object 112"/>
            <p:cNvSpPr/>
            <p:nvPr/>
          </p:nvSpPr>
          <p:spPr>
            <a:xfrm>
              <a:off x="6928230" y="3121543"/>
              <a:ext cx="186055" cy="56515"/>
            </a:xfrm>
            <a:custGeom>
              <a:avLst/>
              <a:gdLst/>
              <a:ahLst/>
              <a:cxnLst/>
              <a:rect l="l" t="t" r="r" b="b"/>
              <a:pathLst>
                <a:path w="186054" h="56514">
                  <a:moveTo>
                    <a:pt x="185432" y="0"/>
                  </a:moveTo>
                  <a:lnTo>
                    <a:pt x="0" y="0"/>
                  </a:lnTo>
                  <a:lnTo>
                    <a:pt x="0" y="56123"/>
                  </a:lnTo>
                  <a:lnTo>
                    <a:pt x="185432" y="56123"/>
                  </a:lnTo>
                  <a:lnTo>
                    <a:pt x="185432" y="0"/>
                  </a:lnTo>
                  <a:close/>
                </a:path>
              </a:pathLst>
            </a:custGeom>
            <a:solidFill>
              <a:srgbClr val="FFFFFF"/>
            </a:solidFill>
          </p:spPr>
          <p:txBody>
            <a:bodyPr wrap="square" lIns="0" tIns="0" rIns="0" bIns="0" rtlCol="0"/>
            <a:lstStyle/>
            <a:p>
              <a:endParaRPr/>
            </a:p>
          </p:txBody>
        </p:sp>
        <p:sp>
          <p:nvSpPr>
            <p:cNvPr id="113" name="object 113"/>
            <p:cNvSpPr/>
            <p:nvPr/>
          </p:nvSpPr>
          <p:spPr>
            <a:xfrm>
              <a:off x="6928230" y="3121543"/>
              <a:ext cx="186055" cy="56515"/>
            </a:xfrm>
            <a:custGeom>
              <a:avLst/>
              <a:gdLst/>
              <a:ahLst/>
              <a:cxnLst/>
              <a:rect l="l" t="t" r="r" b="b"/>
              <a:pathLst>
                <a:path w="186054" h="56514">
                  <a:moveTo>
                    <a:pt x="0" y="56123"/>
                  </a:moveTo>
                  <a:lnTo>
                    <a:pt x="185432" y="56123"/>
                  </a:lnTo>
                  <a:lnTo>
                    <a:pt x="185432" y="0"/>
                  </a:lnTo>
                  <a:lnTo>
                    <a:pt x="0" y="0"/>
                  </a:lnTo>
                  <a:lnTo>
                    <a:pt x="0" y="56123"/>
                  </a:lnTo>
                  <a:close/>
                </a:path>
              </a:pathLst>
            </a:custGeom>
            <a:ln w="9525">
              <a:solidFill>
                <a:srgbClr val="000000"/>
              </a:solidFill>
            </a:ln>
          </p:spPr>
          <p:txBody>
            <a:bodyPr wrap="square" lIns="0" tIns="0" rIns="0" bIns="0" rtlCol="0"/>
            <a:lstStyle/>
            <a:p>
              <a:endParaRPr/>
            </a:p>
          </p:txBody>
        </p:sp>
        <p:sp>
          <p:nvSpPr>
            <p:cNvPr id="114" name="object 114"/>
            <p:cNvSpPr/>
            <p:nvPr/>
          </p:nvSpPr>
          <p:spPr>
            <a:xfrm>
              <a:off x="6928230" y="4021846"/>
              <a:ext cx="186055" cy="56515"/>
            </a:xfrm>
            <a:custGeom>
              <a:avLst/>
              <a:gdLst/>
              <a:ahLst/>
              <a:cxnLst/>
              <a:rect l="l" t="t" r="r" b="b"/>
              <a:pathLst>
                <a:path w="186054" h="56514">
                  <a:moveTo>
                    <a:pt x="185432" y="0"/>
                  </a:moveTo>
                  <a:lnTo>
                    <a:pt x="0" y="0"/>
                  </a:lnTo>
                  <a:lnTo>
                    <a:pt x="0" y="56123"/>
                  </a:lnTo>
                  <a:lnTo>
                    <a:pt x="185432" y="56123"/>
                  </a:lnTo>
                  <a:lnTo>
                    <a:pt x="185432" y="0"/>
                  </a:lnTo>
                  <a:close/>
                </a:path>
              </a:pathLst>
            </a:custGeom>
            <a:solidFill>
              <a:srgbClr val="FFFFFF"/>
            </a:solidFill>
          </p:spPr>
          <p:txBody>
            <a:bodyPr wrap="square" lIns="0" tIns="0" rIns="0" bIns="0" rtlCol="0"/>
            <a:lstStyle/>
            <a:p>
              <a:endParaRPr/>
            </a:p>
          </p:txBody>
        </p:sp>
        <p:sp>
          <p:nvSpPr>
            <p:cNvPr id="115" name="object 115"/>
            <p:cNvSpPr/>
            <p:nvPr/>
          </p:nvSpPr>
          <p:spPr>
            <a:xfrm>
              <a:off x="6928230" y="4021846"/>
              <a:ext cx="186055" cy="56515"/>
            </a:xfrm>
            <a:custGeom>
              <a:avLst/>
              <a:gdLst/>
              <a:ahLst/>
              <a:cxnLst/>
              <a:rect l="l" t="t" r="r" b="b"/>
              <a:pathLst>
                <a:path w="186054" h="56514">
                  <a:moveTo>
                    <a:pt x="0" y="56123"/>
                  </a:moveTo>
                  <a:lnTo>
                    <a:pt x="185432" y="56123"/>
                  </a:lnTo>
                  <a:lnTo>
                    <a:pt x="185432" y="0"/>
                  </a:lnTo>
                  <a:lnTo>
                    <a:pt x="0" y="0"/>
                  </a:lnTo>
                  <a:lnTo>
                    <a:pt x="0" y="56123"/>
                  </a:lnTo>
                  <a:close/>
                </a:path>
              </a:pathLst>
            </a:custGeom>
            <a:ln w="9525">
              <a:solidFill>
                <a:srgbClr val="000000"/>
              </a:solidFill>
            </a:ln>
          </p:spPr>
          <p:txBody>
            <a:bodyPr wrap="square" lIns="0" tIns="0" rIns="0" bIns="0" rtlCol="0"/>
            <a:lstStyle/>
            <a:p>
              <a:endParaRPr/>
            </a:p>
          </p:txBody>
        </p:sp>
        <p:sp>
          <p:nvSpPr>
            <p:cNvPr id="116" name="object 116"/>
            <p:cNvSpPr/>
            <p:nvPr/>
          </p:nvSpPr>
          <p:spPr>
            <a:xfrm>
              <a:off x="6859397" y="2660650"/>
              <a:ext cx="69215" cy="2781935"/>
            </a:xfrm>
            <a:custGeom>
              <a:avLst/>
              <a:gdLst/>
              <a:ahLst/>
              <a:cxnLst/>
              <a:rect l="l" t="t" r="r" b="b"/>
              <a:pathLst>
                <a:path w="69215" h="2781935">
                  <a:moveTo>
                    <a:pt x="68774" y="0"/>
                  </a:moveTo>
                  <a:lnTo>
                    <a:pt x="0" y="0"/>
                  </a:lnTo>
                  <a:lnTo>
                    <a:pt x="0" y="2781681"/>
                  </a:lnTo>
                  <a:lnTo>
                    <a:pt x="68774" y="2781681"/>
                  </a:lnTo>
                  <a:lnTo>
                    <a:pt x="68774" y="0"/>
                  </a:lnTo>
                  <a:close/>
                </a:path>
              </a:pathLst>
            </a:custGeom>
            <a:solidFill>
              <a:srgbClr val="FFFFFF"/>
            </a:solidFill>
          </p:spPr>
          <p:txBody>
            <a:bodyPr wrap="square" lIns="0" tIns="0" rIns="0" bIns="0" rtlCol="0"/>
            <a:lstStyle/>
            <a:p>
              <a:endParaRPr/>
            </a:p>
          </p:txBody>
        </p:sp>
        <p:sp>
          <p:nvSpPr>
            <p:cNvPr id="117" name="object 117"/>
            <p:cNvSpPr/>
            <p:nvPr/>
          </p:nvSpPr>
          <p:spPr>
            <a:xfrm>
              <a:off x="6859397" y="2660650"/>
              <a:ext cx="69215" cy="2781935"/>
            </a:xfrm>
            <a:custGeom>
              <a:avLst/>
              <a:gdLst/>
              <a:ahLst/>
              <a:cxnLst/>
              <a:rect l="l" t="t" r="r" b="b"/>
              <a:pathLst>
                <a:path w="69215" h="2781935">
                  <a:moveTo>
                    <a:pt x="0" y="2781681"/>
                  </a:moveTo>
                  <a:lnTo>
                    <a:pt x="68774" y="2781681"/>
                  </a:lnTo>
                  <a:lnTo>
                    <a:pt x="68774" y="0"/>
                  </a:lnTo>
                  <a:lnTo>
                    <a:pt x="0" y="0"/>
                  </a:lnTo>
                  <a:lnTo>
                    <a:pt x="0" y="2781681"/>
                  </a:lnTo>
                  <a:close/>
                </a:path>
              </a:pathLst>
            </a:custGeom>
            <a:ln w="9525">
              <a:solidFill>
                <a:srgbClr val="000000"/>
              </a:solidFill>
            </a:ln>
          </p:spPr>
          <p:txBody>
            <a:bodyPr wrap="square" lIns="0" tIns="0" rIns="0" bIns="0" rtlCol="0"/>
            <a:lstStyle/>
            <a:p>
              <a:endParaRPr/>
            </a:p>
          </p:txBody>
        </p:sp>
        <p:sp>
          <p:nvSpPr>
            <p:cNvPr id="118" name="object 118"/>
            <p:cNvSpPr/>
            <p:nvPr/>
          </p:nvSpPr>
          <p:spPr>
            <a:xfrm>
              <a:off x="4166742" y="3075686"/>
              <a:ext cx="705485" cy="405765"/>
            </a:xfrm>
            <a:custGeom>
              <a:avLst/>
              <a:gdLst/>
              <a:ahLst/>
              <a:cxnLst/>
              <a:rect l="l" t="t" r="r" b="b"/>
              <a:pathLst>
                <a:path w="705485" h="405764">
                  <a:moveTo>
                    <a:pt x="705167" y="0"/>
                  </a:moveTo>
                  <a:lnTo>
                    <a:pt x="0" y="0"/>
                  </a:lnTo>
                  <a:lnTo>
                    <a:pt x="0" y="405511"/>
                  </a:lnTo>
                  <a:lnTo>
                    <a:pt x="705167" y="405511"/>
                  </a:lnTo>
                  <a:lnTo>
                    <a:pt x="705167" y="0"/>
                  </a:lnTo>
                  <a:close/>
                </a:path>
              </a:pathLst>
            </a:custGeom>
            <a:solidFill>
              <a:srgbClr val="FFFFFF"/>
            </a:solidFill>
          </p:spPr>
          <p:txBody>
            <a:bodyPr wrap="square" lIns="0" tIns="0" rIns="0" bIns="0" rtlCol="0"/>
            <a:lstStyle/>
            <a:p>
              <a:endParaRPr/>
            </a:p>
          </p:txBody>
        </p:sp>
        <p:sp>
          <p:nvSpPr>
            <p:cNvPr id="119" name="object 119"/>
            <p:cNvSpPr/>
            <p:nvPr/>
          </p:nvSpPr>
          <p:spPr>
            <a:xfrm>
              <a:off x="4166742" y="3075686"/>
              <a:ext cx="705485" cy="405765"/>
            </a:xfrm>
            <a:custGeom>
              <a:avLst/>
              <a:gdLst/>
              <a:ahLst/>
              <a:cxnLst/>
              <a:rect l="l" t="t" r="r" b="b"/>
              <a:pathLst>
                <a:path w="705485" h="405764">
                  <a:moveTo>
                    <a:pt x="0" y="405511"/>
                  </a:moveTo>
                  <a:lnTo>
                    <a:pt x="705167" y="405511"/>
                  </a:lnTo>
                  <a:lnTo>
                    <a:pt x="705167" y="0"/>
                  </a:lnTo>
                  <a:lnTo>
                    <a:pt x="0" y="0"/>
                  </a:lnTo>
                  <a:lnTo>
                    <a:pt x="0" y="405511"/>
                  </a:lnTo>
                  <a:close/>
                </a:path>
              </a:pathLst>
            </a:custGeom>
            <a:ln w="9525">
              <a:solidFill>
                <a:srgbClr val="FFFFFF"/>
              </a:solidFill>
            </a:ln>
          </p:spPr>
          <p:txBody>
            <a:bodyPr wrap="square" lIns="0" tIns="0" rIns="0" bIns="0" rtlCol="0"/>
            <a:lstStyle/>
            <a:p>
              <a:endParaRPr/>
            </a:p>
          </p:txBody>
        </p:sp>
      </p:grpSp>
      <p:graphicFrame>
        <p:nvGraphicFramePr>
          <p:cNvPr id="120" name="object 120"/>
          <p:cNvGraphicFramePr>
            <a:graphicFrameLocks noGrp="1"/>
          </p:cNvGraphicFramePr>
          <p:nvPr/>
        </p:nvGraphicFramePr>
        <p:xfrm>
          <a:off x="6923468" y="836180"/>
          <a:ext cx="1747517" cy="923340"/>
        </p:xfrm>
        <a:graphic>
          <a:graphicData uri="http://schemas.openxmlformats.org/drawingml/2006/table">
            <a:tbl>
              <a:tblPr firstRow="1" bandRow="1">
                <a:tableStyleId>{2D5ABB26-0587-4C30-8999-92F81FD0307C}</a:tableStyleId>
              </a:tblPr>
              <a:tblGrid>
                <a:gridCol w="363855"/>
                <a:gridCol w="61595"/>
                <a:gridCol w="340359"/>
                <a:gridCol w="401954"/>
                <a:gridCol w="60959"/>
                <a:gridCol w="518795"/>
              </a:tblGrid>
              <a:tr h="769924">
                <a:tc gridSpan="3">
                  <a:txBody>
                    <a:bodyPr/>
                    <a:lstStyle/>
                    <a:p>
                      <a:pPr marL="127635" marR="119380" indent="77470">
                        <a:lnSpc>
                          <a:spcPts val="1800"/>
                        </a:lnSpc>
                        <a:spcBef>
                          <a:spcPts val="15"/>
                        </a:spcBef>
                      </a:pPr>
                      <a:r>
                        <a:rPr sz="1500" spc="-5" dirty="0">
                          <a:solidFill>
                            <a:srgbClr val="FF0000"/>
                          </a:solidFill>
                          <a:latin typeface="Times New Roman"/>
                          <a:cs typeface="Times New Roman"/>
                        </a:rPr>
                        <a:t>Data  C</a:t>
                      </a:r>
                      <a:r>
                        <a:rPr sz="1500" spc="-10" dirty="0">
                          <a:solidFill>
                            <a:srgbClr val="FF0000"/>
                          </a:solidFill>
                          <a:latin typeface="Times New Roman"/>
                          <a:cs typeface="Times New Roman"/>
                        </a:rPr>
                        <a:t>e</a:t>
                      </a:r>
                      <a:r>
                        <a:rPr sz="1500" dirty="0">
                          <a:solidFill>
                            <a:srgbClr val="FF0000"/>
                          </a:solidFill>
                          <a:latin typeface="Times New Roman"/>
                          <a:cs typeface="Times New Roman"/>
                        </a:rPr>
                        <a:t>nt</a:t>
                      </a:r>
                      <a:r>
                        <a:rPr sz="1500" spc="5" dirty="0">
                          <a:solidFill>
                            <a:srgbClr val="FF0000"/>
                          </a:solidFill>
                          <a:latin typeface="Times New Roman"/>
                          <a:cs typeface="Times New Roman"/>
                        </a:rPr>
                        <a:t>r</a:t>
                      </a:r>
                      <a:r>
                        <a:rPr sz="1500" dirty="0">
                          <a:solidFill>
                            <a:srgbClr val="FF0000"/>
                          </a:solidFill>
                          <a:latin typeface="Times New Roman"/>
                          <a:cs typeface="Times New Roman"/>
                        </a:rPr>
                        <a:t>e  Mg</a:t>
                      </a:r>
                      <a:r>
                        <a:rPr sz="1500" spc="-15" dirty="0">
                          <a:solidFill>
                            <a:srgbClr val="FF0000"/>
                          </a:solidFill>
                          <a:latin typeface="Times New Roman"/>
                          <a:cs typeface="Times New Roman"/>
                        </a:rPr>
                        <a:t>m</a:t>
                      </a:r>
                      <a:r>
                        <a:rPr sz="1500" dirty="0">
                          <a:solidFill>
                            <a:srgbClr val="FF0000"/>
                          </a:solidFill>
                          <a:latin typeface="Times New Roman"/>
                          <a:cs typeface="Times New Roman"/>
                        </a:rPr>
                        <a:t>t.</a:t>
                      </a:r>
                      <a:endParaRPr sz="1500">
                        <a:latin typeface="Times New Roman"/>
                        <a:cs typeface="Times New Roman"/>
                      </a:endParaRPr>
                    </a:p>
                  </a:txBody>
                  <a:tcPr marL="0" marR="0" marT="1905" marB="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solidFill>
                      <a:srgbClr val="D4DEF9"/>
                    </a:solidFill>
                  </a:tcPr>
                </a:tc>
                <a:tc hMerge="1">
                  <a:txBody>
                    <a:bodyPr/>
                    <a:lstStyle/>
                    <a:p>
                      <a:endParaRPr/>
                    </a:p>
                  </a:txBody>
                  <a:tcPr marL="0" marR="0" marT="0" marB="0"/>
                </a:tc>
                <a:tc hMerge="1">
                  <a:txBody>
                    <a:bodyPr/>
                    <a:lstStyle/>
                    <a:p>
                      <a:endParaRPr/>
                    </a:p>
                  </a:txBody>
                  <a:tcPr marL="0" marR="0" marT="0" marB="0"/>
                </a:tc>
                <a:tc gridSpan="3">
                  <a:txBody>
                    <a:bodyPr/>
                    <a:lstStyle/>
                    <a:p>
                      <a:pPr marL="259715" marR="235585" indent="-17145">
                        <a:lnSpc>
                          <a:spcPts val="1800"/>
                        </a:lnSpc>
                        <a:spcBef>
                          <a:spcPts val="15"/>
                        </a:spcBef>
                      </a:pPr>
                      <a:r>
                        <a:rPr sz="1500" dirty="0">
                          <a:solidFill>
                            <a:srgbClr val="FF0000"/>
                          </a:solidFill>
                          <a:latin typeface="Times New Roman"/>
                          <a:cs typeface="Times New Roman"/>
                        </a:rPr>
                        <a:t>S</a:t>
                      </a:r>
                      <a:r>
                        <a:rPr sz="1500" spc="-10" dirty="0">
                          <a:solidFill>
                            <a:srgbClr val="FF0000"/>
                          </a:solidFill>
                          <a:latin typeface="Times New Roman"/>
                          <a:cs typeface="Times New Roman"/>
                        </a:rPr>
                        <a:t>e</a:t>
                      </a:r>
                      <a:r>
                        <a:rPr sz="1500" dirty="0">
                          <a:solidFill>
                            <a:srgbClr val="FF0000"/>
                          </a:solidFill>
                          <a:latin typeface="Times New Roman"/>
                          <a:cs typeface="Times New Roman"/>
                        </a:rPr>
                        <a:t>r</a:t>
                      </a:r>
                      <a:r>
                        <a:rPr sz="1500" spc="5" dirty="0">
                          <a:solidFill>
                            <a:srgbClr val="FF0000"/>
                          </a:solidFill>
                          <a:latin typeface="Times New Roman"/>
                          <a:cs typeface="Times New Roman"/>
                        </a:rPr>
                        <a:t>v</a:t>
                      </a:r>
                      <a:r>
                        <a:rPr sz="1500" spc="-10" dirty="0">
                          <a:solidFill>
                            <a:srgbClr val="FF0000"/>
                          </a:solidFill>
                          <a:latin typeface="Times New Roman"/>
                          <a:cs typeface="Times New Roman"/>
                        </a:rPr>
                        <a:t>e</a:t>
                      </a:r>
                      <a:r>
                        <a:rPr sz="1500" dirty="0">
                          <a:solidFill>
                            <a:srgbClr val="FF0000"/>
                          </a:solidFill>
                          <a:latin typeface="Times New Roman"/>
                          <a:cs typeface="Times New Roman"/>
                        </a:rPr>
                        <a:t>r  Mg</a:t>
                      </a:r>
                      <a:r>
                        <a:rPr sz="1500" spc="-15" dirty="0">
                          <a:solidFill>
                            <a:srgbClr val="FF0000"/>
                          </a:solidFill>
                          <a:latin typeface="Times New Roman"/>
                          <a:cs typeface="Times New Roman"/>
                        </a:rPr>
                        <a:t>m</a:t>
                      </a:r>
                      <a:r>
                        <a:rPr sz="1500" dirty="0">
                          <a:solidFill>
                            <a:srgbClr val="FF0000"/>
                          </a:solidFill>
                          <a:latin typeface="Times New Roman"/>
                          <a:cs typeface="Times New Roman"/>
                        </a:rPr>
                        <a:t>t</a:t>
                      </a:r>
                      <a:endParaRPr sz="1500">
                        <a:latin typeface="Times New Roman"/>
                        <a:cs typeface="Times New Roman"/>
                      </a:endParaRPr>
                    </a:p>
                  </a:txBody>
                  <a:tcPr marL="0" marR="0" marT="1905"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4DEF9"/>
                    </a:solidFill>
                  </a:tcPr>
                </a:tc>
                <a:tc hMerge="1">
                  <a:txBody>
                    <a:bodyPr/>
                    <a:lstStyle/>
                    <a:p>
                      <a:endParaRPr/>
                    </a:p>
                  </a:txBody>
                  <a:tcPr marL="0" marR="0" marT="0" marB="0"/>
                </a:tc>
                <a:tc hMerge="1">
                  <a:txBody>
                    <a:bodyPr/>
                    <a:lstStyle/>
                    <a:p>
                      <a:endParaRPr/>
                    </a:p>
                  </a:txBody>
                  <a:tcPr marL="0" marR="0" marT="0" marB="0"/>
                </a:tc>
              </a:tr>
              <a:tr h="153416">
                <a:tc>
                  <a:txBody>
                    <a:bodyPr/>
                    <a:lstStyle/>
                    <a:p>
                      <a:pPr>
                        <a:lnSpc>
                          <a:spcPct val="100000"/>
                        </a:lnSpc>
                      </a:pPr>
                      <a:endParaRPr sz="800">
                        <a:latin typeface="Times New Roman"/>
                        <a:cs typeface="Times New Roman"/>
                      </a:endParaRPr>
                    </a:p>
                  </a:txBody>
                  <a:tcPr marL="0" marR="0" marT="0" marB="0">
                    <a:lnR w="9525">
                      <a:solidFill>
                        <a:srgbClr val="000000"/>
                      </a:solidFill>
                      <a:prstDash val="solid"/>
                    </a:lnR>
                    <a:lnT w="12700" cap="flat" cmpd="sng" algn="ctr">
                      <a:solidFill>
                        <a:srgbClr val="000000"/>
                      </a:solidFill>
                      <a:prstDash val="solid"/>
                      <a:round/>
                      <a:headEnd type="none" w="med" len="med"/>
                      <a:tailEnd type="none" w="med" len="med"/>
                    </a:lnT>
                    <a:solidFill>
                      <a:srgbClr val="FFFFFF"/>
                    </a:solidFill>
                  </a:tcPr>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solidFill>
                      <a:srgbClr val="FFFFFF"/>
                    </a:solidFill>
                  </a:tcPr>
                </a:tc>
                <a:tc gridSpan="2">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FFFFF"/>
                    </a:solidFill>
                  </a:tcPr>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T w="9525">
                      <a:solidFill>
                        <a:srgbClr val="000000"/>
                      </a:solidFill>
                      <a:prstDash val="solid"/>
                    </a:lnT>
                    <a:solidFill>
                      <a:srgbClr val="FFFFFF"/>
                    </a:solidFill>
                  </a:tcPr>
                </a:tc>
              </a:tr>
            </a:tbl>
          </a:graphicData>
        </a:graphic>
      </p:graphicFrame>
      <p:sp>
        <p:nvSpPr>
          <p:cNvPr id="121" name="object 121"/>
          <p:cNvSpPr txBox="1"/>
          <p:nvPr/>
        </p:nvSpPr>
        <p:spPr>
          <a:xfrm>
            <a:off x="7070597" y="2147696"/>
            <a:ext cx="384175" cy="482600"/>
          </a:xfrm>
          <a:prstGeom prst="rect">
            <a:avLst/>
          </a:prstGeom>
        </p:spPr>
        <p:txBody>
          <a:bodyPr vert="horz" wrap="square" lIns="0" tIns="12700" rIns="0" bIns="0" rtlCol="0">
            <a:spAutoFit/>
          </a:bodyPr>
          <a:lstStyle/>
          <a:p>
            <a:pPr marL="12700" marR="5080" indent="40640">
              <a:lnSpc>
                <a:spcPct val="100000"/>
              </a:lnSpc>
              <a:spcBef>
                <a:spcPts val="100"/>
              </a:spcBef>
            </a:pPr>
            <a:r>
              <a:rPr sz="1500" spc="-5" dirty="0">
                <a:solidFill>
                  <a:srgbClr val="FF0000"/>
                </a:solidFill>
                <a:latin typeface="Times New Roman"/>
                <a:cs typeface="Times New Roman"/>
              </a:rPr>
              <a:t>Big  D</a:t>
            </a:r>
            <a:r>
              <a:rPr sz="1500" spc="-15" dirty="0">
                <a:solidFill>
                  <a:srgbClr val="FF0000"/>
                </a:solidFill>
                <a:latin typeface="Times New Roman"/>
                <a:cs typeface="Times New Roman"/>
              </a:rPr>
              <a:t>a</a:t>
            </a:r>
            <a:r>
              <a:rPr sz="1500" dirty="0">
                <a:solidFill>
                  <a:srgbClr val="FF0000"/>
                </a:solidFill>
                <a:latin typeface="Times New Roman"/>
                <a:cs typeface="Times New Roman"/>
              </a:rPr>
              <a:t>ta</a:t>
            </a:r>
            <a:endParaRPr sz="1500">
              <a:latin typeface="Times New Roman"/>
              <a:cs typeface="Times New Roman"/>
            </a:endParaRPr>
          </a:p>
        </p:txBody>
      </p:sp>
      <p:sp>
        <p:nvSpPr>
          <p:cNvPr id="122" name="object 122"/>
          <p:cNvSpPr txBox="1"/>
          <p:nvPr/>
        </p:nvSpPr>
        <p:spPr>
          <a:xfrm>
            <a:off x="7047738" y="2604896"/>
            <a:ext cx="429259"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St</a:t>
            </a:r>
            <a:r>
              <a:rPr sz="1500" spc="5" dirty="0">
                <a:solidFill>
                  <a:srgbClr val="FF0000"/>
                </a:solidFill>
                <a:latin typeface="Times New Roman"/>
                <a:cs typeface="Times New Roman"/>
              </a:rPr>
              <a:t>o</a:t>
            </a:r>
            <a:r>
              <a:rPr sz="1500" dirty="0">
                <a:solidFill>
                  <a:srgbClr val="FF0000"/>
                </a:solidFill>
                <a:latin typeface="Times New Roman"/>
                <a:cs typeface="Times New Roman"/>
              </a:rPr>
              <a:t>re</a:t>
            </a:r>
            <a:endParaRPr sz="1500">
              <a:latin typeface="Times New Roman"/>
              <a:cs typeface="Times New Roman"/>
            </a:endParaRPr>
          </a:p>
        </p:txBody>
      </p:sp>
      <p:sp>
        <p:nvSpPr>
          <p:cNvPr id="123" name="object 123"/>
          <p:cNvSpPr txBox="1"/>
          <p:nvPr/>
        </p:nvSpPr>
        <p:spPr>
          <a:xfrm>
            <a:off x="7297039" y="3013024"/>
            <a:ext cx="619125" cy="254635"/>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N</a:t>
            </a:r>
            <a:r>
              <a:rPr sz="1500" dirty="0">
                <a:solidFill>
                  <a:srgbClr val="FF0000"/>
                </a:solidFill>
                <a:latin typeface="Times New Roman"/>
                <a:cs typeface="Times New Roman"/>
              </a:rPr>
              <a:t>oS</a:t>
            </a:r>
            <a:r>
              <a:rPr sz="1500" spc="-5" dirty="0">
                <a:solidFill>
                  <a:srgbClr val="FF0000"/>
                </a:solidFill>
                <a:latin typeface="Times New Roman"/>
                <a:cs typeface="Times New Roman"/>
              </a:rPr>
              <a:t>Q</a:t>
            </a:r>
            <a:r>
              <a:rPr sz="1500" dirty="0">
                <a:solidFill>
                  <a:srgbClr val="FF0000"/>
                </a:solidFill>
                <a:latin typeface="Times New Roman"/>
                <a:cs typeface="Times New Roman"/>
              </a:rPr>
              <a:t>L</a:t>
            </a:r>
            <a:endParaRPr sz="1500">
              <a:latin typeface="Times New Roman"/>
              <a:cs typeface="Times New Roman"/>
            </a:endParaRPr>
          </a:p>
        </p:txBody>
      </p:sp>
      <p:sp>
        <p:nvSpPr>
          <p:cNvPr id="124" name="object 124"/>
          <p:cNvSpPr txBox="1"/>
          <p:nvPr/>
        </p:nvSpPr>
        <p:spPr>
          <a:xfrm>
            <a:off x="4174616" y="3057525"/>
            <a:ext cx="691515" cy="482600"/>
          </a:xfrm>
          <a:prstGeom prst="rect">
            <a:avLst/>
          </a:prstGeom>
        </p:spPr>
        <p:txBody>
          <a:bodyPr vert="horz" wrap="square" lIns="0" tIns="12700" rIns="0" bIns="0" rtlCol="0">
            <a:spAutoFit/>
          </a:bodyPr>
          <a:lstStyle/>
          <a:p>
            <a:pPr marL="142240" marR="5080" indent="-129539">
              <a:lnSpc>
                <a:spcPct val="100000"/>
              </a:lnSpc>
              <a:spcBef>
                <a:spcPts val="100"/>
              </a:spcBef>
            </a:pPr>
            <a:r>
              <a:rPr sz="1500" spc="-5" dirty="0">
                <a:solidFill>
                  <a:srgbClr val="FF0000"/>
                </a:solidFill>
                <a:latin typeface="Times New Roman"/>
                <a:cs typeface="Times New Roman"/>
              </a:rPr>
              <a:t>M</a:t>
            </a:r>
            <a:r>
              <a:rPr sz="1500" spc="-15" dirty="0">
                <a:solidFill>
                  <a:srgbClr val="FF0000"/>
                </a:solidFill>
                <a:latin typeface="Times New Roman"/>
                <a:cs typeface="Times New Roman"/>
              </a:rPr>
              <a:t>e</a:t>
            </a:r>
            <a:r>
              <a:rPr sz="1500" spc="-5" dirty="0">
                <a:solidFill>
                  <a:srgbClr val="FF0000"/>
                </a:solidFill>
                <a:latin typeface="Times New Roman"/>
                <a:cs typeface="Times New Roman"/>
              </a:rPr>
              <a:t>ss</a:t>
            </a:r>
            <a:r>
              <a:rPr sz="1500" spc="-10" dirty="0">
                <a:solidFill>
                  <a:srgbClr val="FF0000"/>
                </a:solidFill>
                <a:latin typeface="Times New Roman"/>
                <a:cs typeface="Times New Roman"/>
              </a:rPr>
              <a:t>a</a:t>
            </a:r>
            <a:r>
              <a:rPr sz="1500" dirty="0">
                <a:solidFill>
                  <a:srgbClr val="FF0000"/>
                </a:solidFill>
                <a:latin typeface="Times New Roman"/>
                <a:cs typeface="Times New Roman"/>
              </a:rPr>
              <a:t>ge  Sight</a:t>
            </a:r>
            <a:endParaRPr sz="1500">
              <a:latin typeface="Times New Roman"/>
              <a:cs typeface="Times New Roman"/>
            </a:endParaRPr>
          </a:p>
        </p:txBody>
      </p:sp>
      <p:grpSp>
        <p:nvGrpSpPr>
          <p:cNvPr id="125" name="object 125"/>
          <p:cNvGrpSpPr/>
          <p:nvPr/>
        </p:nvGrpSpPr>
        <p:grpSpPr>
          <a:xfrm>
            <a:off x="4161980" y="5100764"/>
            <a:ext cx="715010" cy="415290"/>
            <a:chOff x="4161980" y="5100764"/>
            <a:chExt cx="715010" cy="415290"/>
          </a:xfrm>
        </p:grpSpPr>
        <p:sp>
          <p:nvSpPr>
            <p:cNvPr id="126" name="object 126"/>
            <p:cNvSpPr/>
            <p:nvPr/>
          </p:nvSpPr>
          <p:spPr>
            <a:xfrm>
              <a:off x="4166742" y="5105527"/>
              <a:ext cx="705485" cy="405765"/>
            </a:xfrm>
            <a:custGeom>
              <a:avLst/>
              <a:gdLst/>
              <a:ahLst/>
              <a:cxnLst/>
              <a:rect l="l" t="t" r="r" b="b"/>
              <a:pathLst>
                <a:path w="705485" h="405764">
                  <a:moveTo>
                    <a:pt x="705167" y="0"/>
                  </a:moveTo>
                  <a:lnTo>
                    <a:pt x="0" y="0"/>
                  </a:lnTo>
                  <a:lnTo>
                    <a:pt x="0" y="405511"/>
                  </a:lnTo>
                  <a:lnTo>
                    <a:pt x="705167" y="405511"/>
                  </a:lnTo>
                  <a:lnTo>
                    <a:pt x="705167" y="0"/>
                  </a:lnTo>
                  <a:close/>
                </a:path>
              </a:pathLst>
            </a:custGeom>
            <a:solidFill>
              <a:srgbClr val="FFFFFF"/>
            </a:solidFill>
          </p:spPr>
          <p:txBody>
            <a:bodyPr wrap="square" lIns="0" tIns="0" rIns="0" bIns="0" rtlCol="0"/>
            <a:lstStyle/>
            <a:p>
              <a:endParaRPr/>
            </a:p>
          </p:txBody>
        </p:sp>
        <p:sp>
          <p:nvSpPr>
            <p:cNvPr id="127" name="object 127"/>
            <p:cNvSpPr/>
            <p:nvPr/>
          </p:nvSpPr>
          <p:spPr>
            <a:xfrm>
              <a:off x="4166742" y="5105527"/>
              <a:ext cx="705485" cy="405765"/>
            </a:xfrm>
            <a:custGeom>
              <a:avLst/>
              <a:gdLst/>
              <a:ahLst/>
              <a:cxnLst/>
              <a:rect l="l" t="t" r="r" b="b"/>
              <a:pathLst>
                <a:path w="705485" h="405764">
                  <a:moveTo>
                    <a:pt x="0" y="405511"/>
                  </a:moveTo>
                  <a:lnTo>
                    <a:pt x="705167" y="405511"/>
                  </a:lnTo>
                  <a:lnTo>
                    <a:pt x="705167" y="0"/>
                  </a:lnTo>
                  <a:lnTo>
                    <a:pt x="0" y="0"/>
                  </a:lnTo>
                  <a:lnTo>
                    <a:pt x="0" y="405511"/>
                  </a:lnTo>
                  <a:close/>
                </a:path>
              </a:pathLst>
            </a:custGeom>
            <a:ln w="9525">
              <a:solidFill>
                <a:srgbClr val="000000"/>
              </a:solidFill>
            </a:ln>
          </p:spPr>
          <p:txBody>
            <a:bodyPr wrap="square" lIns="0" tIns="0" rIns="0" bIns="0" rtlCol="0"/>
            <a:lstStyle/>
            <a:p>
              <a:endParaRPr/>
            </a:p>
          </p:txBody>
        </p:sp>
      </p:grpSp>
      <p:sp>
        <p:nvSpPr>
          <p:cNvPr id="128" name="object 128"/>
          <p:cNvSpPr txBox="1"/>
          <p:nvPr/>
        </p:nvSpPr>
        <p:spPr>
          <a:xfrm>
            <a:off x="4171569" y="5087873"/>
            <a:ext cx="697865" cy="482600"/>
          </a:xfrm>
          <a:prstGeom prst="rect">
            <a:avLst/>
          </a:prstGeom>
        </p:spPr>
        <p:txBody>
          <a:bodyPr vert="horz" wrap="square" lIns="0" tIns="12700" rIns="0" bIns="0" rtlCol="0">
            <a:spAutoFit/>
          </a:bodyPr>
          <a:lstStyle/>
          <a:p>
            <a:pPr marL="12700" marR="5080" indent="43815">
              <a:lnSpc>
                <a:spcPct val="100000"/>
              </a:lnSpc>
              <a:spcBef>
                <a:spcPts val="100"/>
              </a:spcBef>
            </a:pPr>
            <a:r>
              <a:rPr sz="1500" spc="-5" dirty="0">
                <a:solidFill>
                  <a:srgbClr val="FF0000"/>
                </a:solidFill>
                <a:latin typeface="Times New Roman"/>
                <a:cs typeface="Times New Roman"/>
              </a:rPr>
              <a:t>Publish/  Subs</a:t>
            </a:r>
            <a:r>
              <a:rPr sz="1500" spc="-10" dirty="0">
                <a:solidFill>
                  <a:srgbClr val="FF0000"/>
                </a:solidFill>
                <a:latin typeface="Times New Roman"/>
                <a:cs typeface="Times New Roman"/>
              </a:rPr>
              <a:t>c</a:t>
            </a:r>
            <a:r>
              <a:rPr sz="1500" dirty="0">
                <a:solidFill>
                  <a:srgbClr val="FF0000"/>
                </a:solidFill>
                <a:latin typeface="Times New Roman"/>
                <a:cs typeface="Times New Roman"/>
              </a:rPr>
              <a:t>r</a:t>
            </a:r>
            <a:r>
              <a:rPr sz="1500" spc="5" dirty="0">
                <a:solidFill>
                  <a:srgbClr val="FF0000"/>
                </a:solidFill>
                <a:latin typeface="Times New Roman"/>
                <a:cs typeface="Times New Roman"/>
              </a:rPr>
              <a:t>i</a:t>
            </a:r>
            <a:r>
              <a:rPr sz="1500" dirty="0">
                <a:solidFill>
                  <a:srgbClr val="FF0000"/>
                </a:solidFill>
                <a:latin typeface="Times New Roman"/>
                <a:cs typeface="Times New Roman"/>
              </a:rPr>
              <a:t>b</a:t>
            </a:r>
            <a:endParaRPr sz="1500">
              <a:latin typeface="Times New Roman"/>
              <a:cs typeface="Times New Roman"/>
            </a:endParaRPr>
          </a:p>
        </p:txBody>
      </p:sp>
      <p:sp>
        <p:nvSpPr>
          <p:cNvPr id="129" name="object 129"/>
          <p:cNvSpPr txBox="1"/>
          <p:nvPr/>
        </p:nvSpPr>
        <p:spPr>
          <a:xfrm>
            <a:off x="4465701" y="5545023"/>
            <a:ext cx="110489"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0000"/>
                </a:solidFill>
                <a:latin typeface="Times New Roman"/>
                <a:cs typeface="Times New Roman"/>
              </a:rPr>
              <a:t>e</a:t>
            </a:r>
            <a:endParaRPr sz="1500">
              <a:latin typeface="Times New Roman"/>
              <a:cs typeface="Times New Roman"/>
            </a:endParaRPr>
          </a:p>
        </p:txBody>
      </p:sp>
      <p:grpSp>
        <p:nvGrpSpPr>
          <p:cNvPr id="130" name="object 130"/>
          <p:cNvGrpSpPr/>
          <p:nvPr/>
        </p:nvGrpSpPr>
        <p:grpSpPr>
          <a:xfrm>
            <a:off x="5686361" y="2613215"/>
            <a:ext cx="815975" cy="1068705"/>
            <a:chOff x="5686361" y="2613215"/>
            <a:chExt cx="815975" cy="1068705"/>
          </a:xfrm>
        </p:grpSpPr>
        <p:sp>
          <p:nvSpPr>
            <p:cNvPr id="131" name="object 131"/>
            <p:cNvSpPr/>
            <p:nvPr/>
          </p:nvSpPr>
          <p:spPr>
            <a:xfrm>
              <a:off x="5691123" y="2763773"/>
              <a:ext cx="806450" cy="913765"/>
            </a:xfrm>
            <a:custGeom>
              <a:avLst/>
              <a:gdLst/>
              <a:ahLst/>
              <a:cxnLst/>
              <a:rect l="l" t="t" r="r" b="b"/>
              <a:pathLst>
                <a:path w="806450" h="913764">
                  <a:moveTo>
                    <a:pt x="0" y="0"/>
                  </a:moveTo>
                  <a:lnTo>
                    <a:pt x="0" y="767588"/>
                  </a:lnTo>
                  <a:lnTo>
                    <a:pt x="5275" y="791236"/>
                  </a:lnTo>
                  <a:lnTo>
                    <a:pt x="44991" y="834588"/>
                  </a:lnTo>
                  <a:lnTo>
                    <a:pt x="118062" y="870680"/>
                  </a:lnTo>
                  <a:lnTo>
                    <a:pt x="165030" y="885252"/>
                  </a:lnTo>
                  <a:lnTo>
                    <a:pt x="217848" y="897109"/>
                  </a:lnTo>
                  <a:lnTo>
                    <a:pt x="275685" y="905950"/>
                  </a:lnTo>
                  <a:lnTo>
                    <a:pt x="337711" y="911475"/>
                  </a:lnTo>
                  <a:lnTo>
                    <a:pt x="403098" y="913383"/>
                  </a:lnTo>
                  <a:lnTo>
                    <a:pt x="468484" y="911475"/>
                  </a:lnTo>
                  <a:lnTo>
                    <a:pt x="530510" y="905950"/>
                  </a:lnTo>
                  <a:lnTo>
                    <a:pt x="588347" y="897109"/>
                  </a:lnTo>
                  <a:lnTo>
                    <a:pt x="641165" y="885252"/>
                  </a:lnTo>
                  <a:lnTo>
                    <a:pt x="688133" y="870680"/>
                  </a:lnTo>
                  <a:lnTo>
                    <a:pt x="728423" y="853691"/>
                  </a:lnTo>
                  <a:lnTo>
                    <a:pt x="785646" y="813669"/>
                  </a:lnTo>
                  <a:lnTo>
                    <a:pt x="806196" y="767588"/>
                  </a:lnTo>
                  <a:lnTo>
                    <a:pt x="806196" y="145796"/>
                  </a:lnTo>
                  <a:lnTo>
                    <a:pt x="403098" y="145796"/>
                  </a:lnTo>
                  <a:lnTo>
                    <a:pt x="337711" y="143887"/>
                  </a:lnTo>
                  <a:lnTo>
                    <a:pt x="275685" y="138362"/>
                  </a:lnTo>
                  <a:lnTo>
                    <a:pt x="217848" y="129521"/>
                  </a:lnTo>
                  <a:lnTo>
                    <a:pt x="165030" y="117664"/>
                  </a:lnTo>
                  <a:lnTo>
                    <a:pt x="118062" y="103092"/>
                  </a:lnTo>
                  <a:lnTo>
                    <a:pt x="77772" y="86103"/>
                  </a:lnTo>
                  <a:lnTo>
                    <a:pt x="20549" y="46081"/>
                  </a:lnTo>
                  <a:lnTo>
                    <a:pt x="5275" y="23648"/>
                  </a:lnTo>
                  <a:lnTo>
                    <a:pt x="0" y="0"/>
                  </a:lnTo>
                  <a:close/>
                </a:path>
                <a:path w="806450" h="913764">
                  <a:moveTo>
                    <a:pt x="806196" y="0"/>
                  </a:moveTo>
                  <a:lnTo>
                    <a:pt x="785646" y="46081"/>
                  </a:lnTo>
                  <a:lnTo>
                    <a:pt x="728423" y="86103"/>
                  </a:lnTo>
                  <a:lnTo>
                    <a:pt x="688133" y="103092"/>
                  </a:lnTo>
                  <a:lnTo>
                    <a:pt x="641165" y="117664"/>
                  </a:lnTo>
                  <a:lnTo>
                    <a:pt x="588347" y="129521"/>
                  </a:lnTo>
                  <a:lnTo>
                    <a:pt x="530510" y="138362"/>
                  </a:lnTo>
                  <a:lnTo>
                    <a:pt x="468484" y="143887"/>
                  </a:lnTo>
                  <a:lnTo>
                    <a:pt x="403098" y="145796"/>
                  </a:lnTo>
                  <a:lnTo>
                    <a:pt x="806196" y="145796"/>
                  </a:lnTo>
                  <a:lnTo>
                    <a:pt x="806196" y="0"/>
                  </a:lnTo>
                  <a:close/>
                </a:path>
              </a:pathLst>
            </a:custGeom>
            <a:solidFill>
              <a:srgbClr val="CCFFFF"/>
            </a:solidFill>
          </p:spPr>
          <p:txBody>
            <a:bodyPr wrap="square" lIns="0" tIns="0" rIns="0" bIns="0" rtlCol="0"/>
            <a:lstStyle/>
            <a:p>
              <a:endParaRPr/>
            </a:p>
          </p:txBody>
        </p:sp>
        <p:sp>
          <p:nvSpPr>
            <p:cNvPr id="132" name="object 132"/>
            <p:cNvSpPr/>
            <p:nvPr/>
          </p:nvSpPr>
          <p:spPr>
            <a:xfrm>
              <a:off x="5691123" y="2617977"/>
              <a:ext cx="806450" cy="292100"/>
            </a:xfrm>
            <a:custGeom>
              <a:avLst/>
              <a:gdLst/>
              <a:ahLst/>
              <a:cxnLst/>
              <a:rect l="l" t="t" r="r" b="b"/>
              <a:pathLst>
                <a:path w="806450" h="292100">
                  <a:moveTo>
                    <a:pt x="403098" y="0"/>
                  </a:moveTo>
                  <a:lnTo>
                    <a:pt x="337711" y="1908"/>
                  </a:lnTo>
                  <a:lnTo>
                    <a:pt x="275685" y="7433"/>
                  </a:lnTo>
                  <a:lnTo>
                    <a:pt x="217848" y="16274"/>
                  </a:lnTo>
                  <a:lnTo>
                    <a:pt x="165030" y="28131"/>
                  </a:lnTo>
                  <a:lnTo>
                    <a:pt x="118062" y="42703"/>
                  </a:lnTo>
                  <a:lnTo>
                    <a:pt x="77772" y="59692"/>
                  </a:lnTo>
                  <a:lnTo>
                    <a:pt x="20549" y="99714"/>
                  </a:lnTo>
                  <a:lnTo>
                    <a:pt x="0" y="145796"/>
                  </a:lnTo>
                  <a:lnTo>
                    <a:pt x="5275" y="169444"/>
                  </a:lnTo>
                  <a:lnTo>
                    <a:pt x="44991" y="212796"/>
                  </a:lnTo>
                  <a:lnTo>
                    <a:pt x="118062" y="248888"/>
                  </a:lnTo>
                  <a:lnTo>
                    <a:pt x="165030" y="263460"/>
                  </a:lnTo>
                  <a:lnTo>
                    <a:pt x="217848" y="275317"/>
                  </a:lnTo>
                  <a:lnTo>
                    <a:pt x="275685" y="284158"/>
                  </a:lnTo>
                  <a:lnTo>
                    <a:pt x="337711" y="289683"/>
                  </a:lnTo>
                  <a:lnTo>
                    <a:pt x="403098" y="291592"/>
                  </a:lnTo>
                  <a:lnTo>
                    <a:pt x="468484" y="289683"/>
                  </a:lnTo>
                  <a:lnTo>
                    <a:pt x="530510" y="284158"/>
                  </a:lnTo>
                  <a:lnTo>
                    <a:pt x="588347" y="275317"/>
                  </a:lnTo>
                  <a:lnTo>
                    <a:pt x="641165" y="263460"/>
                  </a:lnTo>
                  <a:lnTo>
                    <a:pt x="688133" y="248888"/>
                  </a:lnTo>
                  <a:lnTo>
                    <a:pt x="728423" y="231899"/>
                  </a:lnTo>
                  <a:lnTo>
                    <a:pt x="785646" y="191877"/>
                  </a:lnTo>
                  <a:lnTo>
                    <a:pt x="806196" y="145796"/>
                  </a:lnTo>
                  <a:lnTo>
                    <a:pt x="800920" y="122147"/>
                  </a:lnTo>
                  <a:lnTo>
                    <a:pt x="761204" y="78795"/>
                  </a:lnTo>
                  <a:lnTo>
                    <a:pt x="688133" y="42703"/>
                  </a:lnTo>
                  <a:lnTo>
                    <a:pt x="641165" y="28131"/>
                  </a:lnTo>
                  <a:lnTo>
                    <a:pt x="588347" y="16274"/>
                  </a:lnTo>
                  <a:lnTo>
                    <a:pt x="530510" y="7433"/>
                  </a:lnTo>
                  <a:lnTo>
                    <a:pt x="468484" y="1908"/>
                  </a:lnTo>
                  <a:lnTo>
                    <a:pt x="403098" y="0"/>
                  </a:lnTo>
                  <a:close/>
                </a:path>
              </a:pathLst>
            </a:custGeom>
            <a:solidFill>
              <a:srgbClr val="DFFFFF"/>
            </a:solidFill>
          </p:spPr>
          <p:txBody>
            <a:bodyPr wrap="square" lIns="0" tIns="0" rIns="0" bIns="0" rtlCol="0"/>
            <a:lstStyle/>
            <a:p>
              <a:endParaRPr/>
            </a:p>
          </p:txBody>
        </p:sp>
        <p:sp>
          <p:nvSpPr>
            <p:cNvPr id="133" name="object 133"/>
            <p:cNvSpPr/>
            <p:nvPr/>
          </p:nvSpPr>
          <p:spPr>
            <a:xfrm>
              <a:off x="5691123" y="2617977"/>
              <a:ext cx="806450" cy="1059180"/>
            </a:xfrm>
            <a:custGeom>
              <a:avLst/>
              <a:gdLst/>
              <a:ahLst/>
              <a:cxnLst/>
              <a:rect l="l" t="t" r="r" b="b"/>
              <a:pathLst>
                <a:path w="806450" h="1059179">
                  <a:moveTo>
                    <a:pt x="806196" y="145796"/>
                  </a:moveTo>
                  <a:lnTo>
                    <a:pt x="785646" y="191877"/>
                  </a:lnTo>
                  <a:lnTo>
                    <a:pt x="728423" y="231899"/>
                  </a:lnTo>
                  <a:lnTo>
                    <a:pt x="688133" y="248888"/>
                  </a:lnTo>
                  <a:lnTo>
                    <a:pt x="641165" y="263460"/>
                  </a:lnTo>
                  <a:lnTo>
                    <a:pt x="588347" y="275317"/>
                  </a:lnTo>
                  <a:lnTo>
                    <a:pt x="530510" y="284158"/>
                  </a:lnTo>
                  <a:lnTo>
                    <a:pt x="468484" y="289683"/>
                  </a:lnTo>
                  <a:lnTo>
                    <a:pt x="403098" y="291592"/>
                  </a:lnTo>
                  <a:lnTo>
                    <a:pt x="337711" y="289683"/>
                  </a:lnTo>
                  <a:lnTo>
                    <a:pt x="275685" y="284158"/>
                  </a:lnTo>
                  <a:lnTo>
                    <a:pt x="217848" y="275317"/>
                  </a:lnTo>
                  <a:lnTo>
                    <a:pt x="165030" y="263460"/>
                  </a:lnTo>
                  <a:lnTo>
                    <a:pt x="118062" y="248888"/>
                  </a:lnTo>
                  <a:lnTo>
                    <a:pt x="77772" y="231899"/>
                  </a:lnTo>
                  <a:lnTo>
                    <a:pt x="20549" y="191877"/>
                  </a:lnTo>
                  <a:lnTo>
                    <a:pt x="0" y="145796"/>
                  </a:lnTo>
                  <a:lnTo>
                    <a:pt x="5275" y="122147"/>
                  </a:lnTo>
                  <a:lnTo>
                    <a:pt x="20549" y="99714"/>
                  </a:lnTo>
                  <a:lnTo>
                    <a:pt x="77772" y="59692"/>
                  </a:lnTo>
                  <a:lnTo>
                    <a:pt x="118062" y="42703"/>
                  </a:lnTo>
                  <a:lnTo>
                    <a:pt x="165030" y="28131"/>
                  </a:lnTo>
                  <a:lnTo>
                    <a:pt x="217848" y="16274"/>
                  </a:lnTo>
                  <a:lnTo>
                    <a:pt x="275685" y="7433"/>
                  </a:lnTo>
                  <a:lnTo>
                    <a:pt x="337711" y="1908"/>
                  </a:lnTo>
                  <a:lnTo>
                    <a:pt x="403098" y="0"/>
                  </a:lnTo>
                  <a:lnTo>
                    <a:pt x="468484" y="1908"/>
                  </a:lnTo>
                  <a:lnTo>
                    <a:pt x="530510" y="7433"/>
                  </a:lnTo>
                  <a:lnTo>
                    <a:pt x="588347" y="16274"/>
                  </a:lnTo>
                  <a:lnTo>
                    <a:pt x="641165" y="28131"/>
                  </a:lnTo>
                  <a:lnTo>
                    <a:pt x="688133" y="42703"/>
                  </a:lnTo>
                  <a:lnTo>
                    <a:pt x="728423" y="59692"/>
                  </a:lnTo>
                  <a:lnTo>
                    <a:pt x="785646" y="99714"/>
                  </a:lnTo>
                  <a:lnTo>
                    <a:pt x="806196" y="145796"/>
                  </a:lnTo>
                  <a:lnTo>
                    <a:pt x="806196" y="913384"/>
                  </a:lnTo>
                  <a:lnTo>
                    <a:pt x="800920" y="937032"/>
                  </a:lnTo>
                  <a:lnTo>
                    <a:pt x="785646" y="959465"/>
                  </a:lnTo>
                  <a:lnTo>
                    <a:pt x="728423" y="999487"/>
                  </a:lnTo>
                  <a:lnTo>
                    <a:pt x="688133" y="1016476"/>
                  </a:lnTo>
                  <a:lnTo>
                    <a:pt x="641165" y="1031048"/>
                  </a:lnTo>
                  <a:lnTo>
                    <a:pt x="588347" y="1042905"/>
                  </a:lnTo>
                  <a:lnTo>
                    <a:pt x="530510" y="1051746"/>
                  </a:lnTo>
                  <a:lnTo>
                    <a:pt x="468484" y="1057271"/>
                  </a:lnTo>
                  <a:lnTo>
                    <a:pt x="403098" y="1059180"/>
                  </a:lnTo>
                  <a:lnTo>
                    <a:pt x="337711" y="1057271"/>
                  </a:lnTo>
                  <a:lnTo>
                    <a:pt x="275685" y="1051746"/>
                  </a:lnTo>
                  <a:lnTo>
                    <a:pt x="217848" y="1042905"/>
                  </a:lnTo>
                  <a:lnTo>
                    <a:pt x="165030" y="1031048"/>
                  </a:lnTo>
                  <a:lnTo>
                    <a:pt x="118062" y="1016476"/>
                  </a:lnTo>
                  <a:lnTo>
                    <a:pt x="77772" y="999487"/>
                  </a:lnTo>
                  <a:lnTo>
                    <a:pt x="20549" y="959465"/>
                  </a:lnTo>
                  <a:lnTo>
                    <a:pt x="0" y="913384"/>
                  </a:lnTo>
                  <a:lnTo>
                    <a:pt x="0" y="145796"/>
                  </a:lnTo>
                </a:path>
              </a:pathLst>
            </a:custGeom>
            <a:ln w="9525">
              <a:solidFill>
                <a:srgbClr val="000000"/>
              </a:solidFill>
            </a:ln>
          </p:spPr>
          <p:txBody>
            <a:bodyPr wrap="square" lIns="0" tIns="0" rIns="0" bIns="0" rtlCol="0"/>
            <a:lstStyle/>
            <a:p>
              <a:endParaRPr/>
            </a:p>
          </p:txBody>
        </p:sp>
      </p:grpSp>
      <p:sp>
        <p:nvSpPr>
          <p:cNvPr id="134" name="object 134"/>
          <p:cNvSpPr txBox="1"/>
          <p:nvPr/>
        </p:nvSpPr>
        <p:spPr>
          <a:xfrm>
            <a:off x="5806185" y="2891409"/>
            <a:ext cx="575310" cy="711200"/>
          </a:xfrm>
          <a:prstGeom prst="rect">
            <a:avLst/>
          </a:prstGeom>
        </p:spPr>
        <p:txBody>
          <a:bodyPr vert="horz" wrap="square" lIns="0" tIns="12700" rIns="0" bIns="0" rtlCol="0">
            <a:spAutoFit/>
          </a:bodyPr>
          <a:lstStyle/>
          <a:p>
            <a:pPr marL="12700" marR="5080" algn="ctr">
              <a:lnSpc>
                <a:spcPct val="100000"/>
              </a:lnSpc>
              <a:spcBef>
                <a:spcPts val="100"/>
              </a:spcBef>
            </a:pPr>
            <a:r>
              <a:rPr sz="1500" spc="-5" dirty="0">
                <a:solidFill>
                  <a:srgbClr val="FF0000"/>
                </a:solidFill>
                <a:latin typeface="Times New Roman"/>
                <a:cs typeface="Times New Roman"/>
              </a:rPr>
              <a:t>C</a:t>
            </a:r>
            <a:r>
              <a:rPr sz="1500" dirty="0">
                <a:solidFill>
                  <a:srgbClr val="FF0000"/>
                </a:solidFill>
                <a:latin typeface="Times New Roman"/>
                <a:cs typeface="Times New Roman"/>
              </a:rPr>
              <a:t>oll</a:t>
            </a:r>
            <a:r>
              <a:rPr sz="1500" spc="-10" dirty="0">
                <a:solidFill>
                  <a:srgbClr val="FF0000"/>
                </a:solidFill>
                <a:latin typeface="Times New Roman"/>
                <a:cs typeface="Times New Roman"/>
              </a:rPr>
              <a:t>ec</a:t>
            </a:r>
            <a:r>
              <a:rPr sz="1500" dirty="0">
                <a:solidFill>
                  <a:srgbClr val="FF0000"/>
                </a:solidFill>
                <a:latin typeface="Times New Roman"/>
                <a:cs typeface="Times New Roman"/>
              </a:rPr>
              <a:t>t  from  things.</a:t>
            </a:r>
            <a:endParaRPr sz="1500">
              <a:latin typeface="Times New Roman"/>
              <a:cs typeface="Times New Roman"/>
            </a:endParaRPr>
          </a:p>
        </p:txBody>
      </p:sp>
      <p:grpSp>
        <p:nvGrpSpPr>
          <p:cNvPr id="135" name="object 135"/>
          <p:cNvGrpSpPr/>
          <p:nvPr/>
        </p:nvGrpSpPr>
        <p:grpSpPr>
          <a:xfrm>
            <a:off x="3728402" y="300253"/>
            <a:ext cx="3242945" cy="2373630"/>
            <a:chOff x="3728402" y="300253"/>
            <a:chExt cx="3242945" cy="2373630"/>
          </a:xfrm>
        </p:grpSpPr>
        <p:sp>
          <p:nvSpPr>
            <p:cNvPr id="136" name="object 136"/>
            <p:cNvSpPr/>
            <p:nvPr/>
          </p:nvSpPr>
          <p:spPr>
            <a:xfrm>
              <a:off x="6041136" y="2507272"/>
              <a:ext cx="62230" cy="161290"/>
            </a:xfrm>
            <a:custGeom>
              <a:avLst/>
              <a:gdLst/>
              <a:ahLst/>
              <a:cxnLst/>
              <a:rect l="l" t="t" r="r" b="b"/>
              <a:pathLst>
                <a:path w="62229" h="161289">
                  <a:moveTo>
                    <a:pt x="61809" y="0"/>
                  </a:moveTo>
                  <a:lnTo>
                    <a:pt x="0" y="0"/>
                  </a:lnTo>
                  <a:lnTo>
                    <a:pt x="0" y="161251"/>
                  </a:lnTo>
                  <a:lnTo>
                    <a:pt x="61809" y="161251"/>
                  </a:lnTo>
                  <a:lnTo>
                    <a:pt x="61809" y="0"/>
                  </a:lnTo>
                  <a:close/>
                </a:path>
              </a:pathLst>
            </a:custGeom>
            <a:solidFill>
              <a:srgbClr val="FFFFFF"/>
            </a:solidFill>
          </p:spPr>
          <p:txBody>
            <a:bodyPr wrap="square" lIns="0" tIns="0" rIns="0" bIns="0" rtlCol="0"/>
            <a:lstStyle/>
            <a:p>
              <a:endParaRPr/>
            </a:p>
          </p:txBody>
        </p:sp>
        <p:sp>
          <p:nvSpPr>
            <p:cNvPr id="137" name="object 137"/>
            <p:cNvSpPr/>
            <p:nvPr/>
          </p:nvSpPr>
          <p:spPr>
            <a:xfrm>
              <a:off x="6041136" y="2507272"/>
              <a:ext cx="62230" cy="161290"/>
            </a:xfrm>
            <a:custGeom>
              <a:avLst/>
              <a:gdLst/>
              <a:ahLst/>
              <a:cxnLst/>
              <a:rect l="l" t="t" r="r" b="b"/>
              <a:pathLst>
                <a:path w="62229" h="161289">
                  <a:moveTo>
                    <a:pt x="0" y="161251"/>
                  </a:moveTo>
                  <a:lnTo>
                    <a:pt x="61809" y="161251"/>
                  </a:lnTo>
                  <a:lnTo>
                    <a:pt x="61809" y="0"/>
                  </a:lnTo>
                  <a:lnTo>
                    <a:pt x="0" y="0"/>
                  </a:lnTo>
                  <a:lnTo>
                    <a:pt x="0" y="161251"/>
                  </a:lnTo>
                  <a:close/>
                </a:path>
              </a:pathLst>
            </a:custGeom>
            <a:ln w="9525">
              <a:solidFill>
                <a:srgbClr val="000000"/>
              </a:solidFill>
            </a:ln>
          </p:spPr>
          <p:txBody>
            <a:bodyPr wrap="square" lIns="0" tIns="0" rIns="0" bIns="0" rtlCol="0"/>
            <a:lstStyle/>
            <a:p>
              <a:endParaRPr/>
            </a:p>
          </p:txBody>
        </p:sp>
        <p:sp>
          <p:nvSpPr>
            <p:cNvPr id="138" name="object 138"/>
            <p:cNvSpPr/>
            <p:nvPr/>
          </p:nvSpPr>
          <p:spPr>
            <a:xfrm>
              <a:off x="3733165" y="305015"/>
              <a:ext cx="3233420" cy="311785"/>
            </a:xfrm>
            <a:custGeom>
              <a:avLst/>
              <a:gdLst/>
              <a:ahLst/>
              <a:cxnLst/>
              <a:rect l="l" t="t" r="r" b="b"/>
              <a:pathLst>
                <a:path w="3233420" h="311784">
                  <a:moveTo>
                    <a:pt x="0" y="311442"/>
                  </a:moveTo>
                  <a:lnTo>
                    <a:pt x="3233292" y="311442"/>
                  </a:lnTo>
                  <a:lnTo>
                    <a:pt x="3233292" y="0"/>
                  </a:lnTo>
                  <a:lnTo>
                    <a:pt x="0" y="0"/>
                  </a:lnTo>
                  <a:lnTo>
                    <a:pt x="0" y="311442"/>
                  </a:lnTo>
                  <a:close/>
                </a:path>
              </a:pathLst>
            </a:custGeom>
            <a:ln w="9525">
              <a:solidFill>
                <a:srgbClr val="FFFFFF"/>
              </a:solidFill>
            </a:ln>
          </p:spPr>
          <p:txBody>
            <a:bodyPr wrap="square" lIns="0" tIns="0" rIns="0" bIns="0" rtlCol="0"/>
            <a:lstStyle/>
            <a:p>
              <a:endParaRPr/>
            </a:p>
          </p:txBody>
        </p:sp>
      </p:grpSp>
      <p:sp>
        <p:nvSpPr>
          <p:cNvPr id="139" name="object 139"/>
          <p:cNvSpPr txBox="1"/>
          <p:nvPr/>
        </p:nvSpPr>
        <p:spPr>
          <a:xfrm>
            <a:off x="3722623" y="286258"/>
            <a:ext cx="325374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Connect </a:t>
            </a:r>
            <a:r>
              <a:rPr sz="1500" b="1" dirty="0">
                <a:solidFill>
                  <a:srgbClr val="FF0000"/>
                </a:solidFill>
                <a:latin typeface="Times New Roman"/>
                <a:cs typeface="Times New Roman"/>
              </a:rPr>
              <a:t>+ </a:t>
            </a:r>
            <a:r>
              <a:rPr sz="1500" b="1" spc="-5" dirty="0">
                <a:solidFill>
                  <a:srgbClr val="FF0000"/>
                </a:solidFill>
                <a:latin typeface="Times New Roman"/>
                <a:cs typeface="Times New Roman"/>
              </a:rPr>
              <a:t>Collect </a:t>
            </a:r>
            <a:r>
              <a:rPr sz="1500" b="1" dirty="0">
                <a:solidFill>
                  <a:srgbClr val="FF0000"/>
                </a:solidFill>
                <a:latin typeface="Times New Roman"/>
                <a:cs typeface="Times New Roman"/>
              </a:rPr>
              <a:t>+ </a:t>
            </a:r>
            <a:r>
              <a:rPr sz="1500" b="1" spc="-10" dirty="0">
                <a:solidFill>
                  <a:srgbClr val="FF0000"/>
                </a:solidFill>
                <a:latin typeface="Times New Roman"/>
                <a:cs typeface="Times New Roman"/>
              </a:rPr>
              <a:t>Assemble</a:t>
            </a:r>
            <a:r>
              <a:rPr sz="1500" b="1" spc="-110" dirty="0">
                <a:solidFill>
                  <a:srgbClr val="FF0000"/>
                </a:solidFill>
                <a:latin typeface="Times New Roman"/>
                <a:cs typeface="Times New Roman"/>
              </a:rPr>
              <a:t> </a:t>
            </a:r>
            <a:r>
              <a:rPr sz="1500" b="1" dirty="0">
                <a:solidFill>
                  <a:srgbClr val="FF0000"/>
                </a:solidFill>
                <a:latin typeface="Times New Roman"/>
                <a:cs typeface="Times New Roman"/>
              </a:rPr>
              <a:t>+Manage</a:t>
            </a:r>
            <a:endParaRPr sz="1500">
              <a:latin typeface="Times New Roman"/>
              <a:cs typeface="Times New Roman"/>
            </a:endParaRPr>
          </a:p>
        </p:txBody>
      </p:sp>
      <p:sp>
        <p:nvSpPr>
          <p:cNvPr id="143" name="object 143"/>
          <p:cNvSpPr txBox="1"/>
          <p:nvPr/>
        </p:nvSpPr>
        <p:spPr>
          <a:xfrm>
            <a:off x="8264397" y="6372158"/>
            <a:ext cx="114935" cy="222885"/>
          </a:xfrm>
          <a:prstGeom prst="rect">
            <a:avLst/>
          </a:prstGeom>
        </p:spPr>
        <p:txBody>
          <a:bodyPr vert="horz" wrap="square" lIns="0" tIns="0" rIns="0" bIns="0" rtlCol="0">
            <a:spAutoFit/>
          </a:bodyPr>
          <a:lstStyle/>
          <a:p>
            <a:pPr marL="12700">
              <a:lnSpc>
                <a:spcPts val="1630"/>
              </a:lnSpc>
            </a:pPr>
            <a:r>
              <a:rPr sz="1400" dirty="0">
                <a:solidFill>
                  <a:srgbClr val="FF9900"/>
                </a:solidFill>
                <a:latin typeface="Times New Roman"/>
                <a:cs typeface="Times New Roman"/>
              </a:rPr>
              <a:t>5</a:t>
            </a:r>
            <a:endParaRPr sz="1400">
              <a:latin typeface="Times New Roman"/>
              <a:cs typeface="Times New Roman"/>
            </a:endParaRPr>
          </a:p>
        </p:txBody>
      </p:sp>
      <p:sp>
        <p:nvSpPr>
          <p:cNvPr id="144" name="object 144"/>
          <p:cNvSpPr txBox="1"/>
          <p:nvPr/>
        </p:nvSpPr>
        <p:spPr>
          <a:xfrm>
            <a:off x="1837435" y="6452987"/>
            <a:ext cx="5948045" cy="363220"/>
          </a:xfrm>
          <a:prstGeom prst="rect">
            <a:avLst/>
          </a:prstGeom>
        </p:spPr>
        <p:txBody>
          <a:bodyPr vert="horz" wrap="square" lIns="0" tIns="0" rIns="0" bIns="0" rtlCol="0">
            <a:spAutoFit/>
          </a:bodyPr>
          <a:lstStyle/>
          <a:p>
            <a:pPr marL="12700">
              <a:lnSpc>
                <a:spcPts val="2720"/>
              </a:lnSpc>
            </a:pPr>
            <a:r>
              <a:rPr sz="2400" spc="-5" dirty="0">
                <a:solidFill>
                  <a:srgbClr val="FFFFFF"/>
                </a:solidFill>
                <a:latin typeface="Times New Roman"/>
                <a:cs typeface="Times New Roman"/>
              </a:rPr>
              <a:t>CH01 </a:t>
            </a:r>
            <a:r>
              <a:rPr sz="2400" dirty="0">
                <a:solidFill>
                  <a:srgbClr val="FFFFFF"/>
                </a:solidFill>
                <a:latin typeface="Times New Roman"/>
                <a:cs typeface="Times New Roman"/>
              </a:rPr>
              <a:t>Fig. </a:t>
            </a:r>
            <a:r>
              <a:rPr sz="2400" spc="-365" dirty="0">
                <a:solidFill>
                  <a:srgbClr val="FFFFFF"/>
                </a:solidFill>
                <a:latin typeface="Times New Roman"/>
                <a:cs typeface="Times New Roman"/>
              </a:rPr>
              <a:t>1</a:t>
            </a:r>
            <a:r>
              <a:rPr sz="2100" spc="-547" baseline="27777" dirty="0">
                <a:solidFill>
                  <a:srgbClr val="FF9900"/>
                </a:solidFill>
                <a:latin typeface="Times New Roman"/>
                <a:cs typeface="Times New Roman"/>
              </a:rPr>
              <a:t>P</a:t>
            </a:r>
            <a:r>
              <a:rPr sz="2400" spc="-365" dirty="0">
                <a:solidFill>
                  <a:srgbClr val="FFFFFF"/>
                </a:solidFill>
                <a:latin typeface="Times New Roman"/>
                <a:cs typeface="Times New Roman"/>
              </a:rPr>
              <a:t>.</a:t>
            </a:r>
            <a:r>
              <a:rPr sz="2100" spc="-547" baseline="27777" dirty="0">
                <a:solidFill>
                  <a:srgbClr val="FF9900"/>
                </a:solidFill>
                <a:latin typeface="Times New Roman"/>
                <a:cs typeface="Times New Roman"/>
              </a:rPr>
              <a:t>u</a:t>
            </a:r>
            <a:r>
              <a:rPr sz="2400" spc="-365" dirty="0">
                <a:solidFill>
                  <a:srgbClr val="FFFFFF"/>
                </a:solidFill>
                <a:latin typeface="Times New Roman"/>
                <a:cs typeface="Times New Roman"/>
              </a:rPr>
              <a:t>3</a:t>
            </a:r>
            <a:r>
              <a:rPr sz="2100" spc="-547" baseline="27777" dirty="0">
                <a:solidFill>
                  <a:srgbClr val="FF9900"/>
                </a:solidFill>
                <a:latin typeface="Times New Roman"/>
                <a:cs typeface="Times New Roman"/>
              </a:rPr>
              <a:t>bls</a:t>
            </a:r>
            <a:r>
              <a:rPr sz="2400" spc="-365" dirty="0">
                <a:solidFill>
                  <a:srgbClr val="FFFFFF"/>
                </a:solidFill>
                <a:latin typeface="Times New Roman"/>
                <a:cs typeface="Times New Roman"/>
              </a:rPr>
              <a:t>I</a:t>
            </a:r>
            <a:r>
              <a:rPr sz="2100" spc="-547" baseline="27777" dirty="0">
                <a:solidFill>
                  <a:srgbClr val="FF9900"/>
                </a:solidFill>
                <a:latin typeface="Times New Roman"/>
                <a:cs typeface="Times New Roman"/>
              </a:rPr>
              <a:t>.:</a:t>
            </a:r>
            <a:r>
              <a:rPr sz="2400" spc="-365" dirty="0">
                <a:solidFill>
                  <a:srgbClr val="FFFFFF"/>
                </a:solidFill>
                <a:latin typeface="Times New Roman"/>
                <a:cs typeface="Times New Roman"/>
              </a:rPr>
              <a:t>B</a:t>
            </a:r>
            <a:r>
              <a:rPr sz="2100" spc="-547" baseline="27777" dirty="0">
                <a:solidFill>
                  <a:srgbClr val="FF9900"/>
                </a:solidFill>
                <a:latin typeface="Times New Roman"/>
                <a:cs typeface="Times New Roman"/>
              </a:rPr>
              <a:t>M</a:t>
            </a:r>
            <a:r>
              <a:rPr sz="2400" spc="-365" dirty="0">
                <a:solidFill>
                  <a:srgbClr val="FFFFFF"/>
                </a:solidFill>
                <a:latin typeface="Times New Roman"/>
                <a:cs typeface="Times New Roman"/>
              </a:rPr>
              <a:t>M</a:t>
            </a:r>
            <a:r>
              <a:rPr sz="2100" spc="-547" baseline="27777" dirty="0">
                <a:solidFill>
                  <a:srgbClr val="FF9900"/>
                </a:solidFill>
                <a:latin typeface="Times New Roman"/>
                <a:cs typeface="Times New Roman"/>
              </a:rPr>
              <a:t>cGraw</a:t>
            </a:r>
            <a:r>
              <a:rPr sz="2400" spc="-365" dirty="0">
                <a:solidFill>
                  <a:srgbClr val="FFFFFF"/>
                </a:solidFill>
                <a:latin typeface="Times New Roman"/>
                <a:cs typeface="Times New Roman"/>
              </a:rPr>
              <a:t>I</a:t>
            </a:r>
            <a:r>
              <a:rPr sz="2100" spc="-547" baseline="27777" dirty="0">
                <a:solidFill>
                  <a:srgbClr val="FF9900"/>
                </a:solidFill>
                <a:latin typeface="Times New Roman"/>
                <a:cs typeface="Times New Roman"/>
              </a:rPr>
              <a:t>-</a:t>
            </a:r>
            <a:r>
              <a:rPr sz="2400" spc="-365" dirty="0">
                <a:solidFill>
                  <a:srgbClr val="FFFFFF"/>
                </a:solidFill>
                <a:latin typeface="Times New Roman"/>
                <a:cs typeface="Times New Roman"/>
              </a:rPr>
              <a:t>o</a:t>
            </a:r>
            <a:r>
              <a:rPr sz="2100" spc="-547" baseline="27777" dirty="0">
                <a:solidFill>
                  <a:srgbClr val="FF9900"/>
                </a:solidFill>
                <a:latin typeface="Times New Roman"/>
                <a:cs typeface="Times New Roman"/>
              </a:rPr>
              <a:t>H</a:t>
            </a:r>
            <a:r>
              <a:rPr sz="2400" spc="-365" dirty="0">
                <a:solidFill>
                  <a:srgbClr val="FFFFFF"/>
                </a:solidFill>
                <a:latin typeface="Times New Roman"/>
                <a:cs typeface="Times New Roman"/>
              </a:rPr>
              <a:t>T</a:t>
            </a:r>
            <a:r>
              <a:rPr sz="2100" spc="-547" baseline="27777" dirty="0">
                <a:solidFill>
                  <a:srgbClr val="FF9900"/>
                </a:solidFill>
                <a:latin typeface="Times New Roman"/>
                <a:cs typeface="Times New Roman"/>
              </a:rPr>
              <a:t>ill</a:t>
            </a:r>
            <a:r>
              <a:rPr sz="2100" spc="-30" baseline="27777" dirty="0">
                <a:solidFill>
                  <a:srgbClr val="FF9900"/>
                </a:solidFill>
                <a:latin typeface="Times New Roman"/>
                <a:cs typeface="Times New Roman"/>
              </a:rPr>
              <a:t> </a:t>
            </a:r>
            <a:r>
              <a:rPr sz="2100" spc="-427" baseline="27777" dirty="0">
                <a:solidFill>
                  <a:srgbClr val="FF9900"/>
                </a:solidFill>
                <a:latin typeface="Times New Roman"/>
                <a:cs typeface="Times New Roman"/>
              </a:rPr>
              <a:t>E</a:t>
            </a:r>
            <a:r>
              <a:rPr sz="2400" spc="-285" dirty="0">
                <a:solidFill>
                  <a:srgbClr val="FFFFFF"/>
                </a:solidFill>
                <a:latin typeface="Times New Roman"/>
                <a:cs typeface="Times New Roman"/>
              </a:rPr>
              <a:t>C</a:t>
            </a:r>
            <a:r>
              <a:rPr sz="2100" spc="-427" baseline="27777" dirty="0">
                <a:solidFill>
                  <a:srgbClr val="FF9900"/>
                </a:solidFill>
                <a:latin typeface="Times New Roman"/>
                <a:cs typeface="Times New Roman"/>
              </a:rPr>
              <a:t>du</a:t>
            </a:r>
            <a:r>
              <a:rPr sz="2400" spc="-285" dirty="0">
                <a:solidFill>
                  <a:srgbClr val="FFFFFF"/>
                </a:solidFill>
                <a:latin typeface="Times New Roman"/>
                <a:cs typeface="Times New Roman"/>
              </a:rPr>
              <a:t>o</a:t>
            </a:r>
            <a:r>
              <a:rPr sz="2100" spc="-427" baseline="27777" dirty="0">
                <a:solidFill>
                  <a:srgbClr val="FF9900"/>
                </a:solidFill>
                <a:latin typeface="Times New Roman"/>
                <a:cs typeface="Times New Roman"/>
              </a:rPr>
              <a:t>ca</a:t>
            </a:r>
            <a:r>
              <a:rPr sz="2400" spc="-285" dirty="0">
                <a:solidFill>
                  <a:srgbClr val="FFFFFF"/>
                </a:solidFill>
                <a:latin typeface="Times New Roman"/>
                <a:cs typeface="Times New Roman"/>
              </a:rPr>
              <a:t>n</a:t>
            </a:r>
            <a:r>
              <a:rPr sz="2100" spc="-427" baseline="27777" dirty="0">
                <a:solidFill>
                  <a:srgbClr val="FF9900"/>
                </a:solidFill>
                <a:latin typeface="Times New Roman"/>
                <a:cs typeface="Times New Roman"/>
              </a:rPr>
              <a:t>tio</a:t>
            </a:r>
            <a:r>
              <a:rPr sz="2400" spc="-285" dirty="0">
                <a:solidFill>
                  <a:srgbClr val="FFFFFF"/>
                </a:solidFill>
                <a:latin typeface="Times New Roman"/>
                <a:cs typeface="Times New Roman"/>
              </a:rPr>
              <a:t>c</a:t>
            </a:r>
            <a:r>
              <a:rPr sz="2100" spc="-427" baseline="27777" dirty="0">
                <a:solidFill>
                  <a:srgbClr val="FF9900"/>
                </a:solidFill>
                <a:latin typeface="Times New Roman"/>
                <a:cs typeface="Times New Roman"/>
              </a:rPr>
              <a:t>n</a:t>
            </a:r>
            <a:r>
              <a:rPr sz="2400" spc="-285" dirty="0">
                <a:solidFill>
                  <a:srgbClr val="FFFFFF"/>
                </a:solidFill>
                <a:latin typeface="Times New Roman"/>
                <a:cs typeface="Times New Roman"/>
              </a:rPr>
              <a:t>eptual</a:t>
            </a:r>
            <a:r>
              <a:rPr sz="2400" spc="-35" dirty="0">
                <a:solidFill>
                  <a:srgbClr val="FFFFFF"/>
                </a:solidFill>
                <a:latin typeface="Times New Roman"/>
                <a:cs typeface="Times New Roman"/>
              </a:rPr>
              <a:t> </a:t>
            </a:r>
            <a:r>
              <a:rPr sz="2400" spc="-5" dirty="0">
                <a:solidFill>
                  <a:srgbClr val="FFFFFF"/>
                </a:solidFill>
                <a:latin typeface="Times New Roman"/>
                <a:cs typeface="Times New Roman"/>
              </a:rPr>
              <a:t>Framework</a:t>
            </a:r>
            <a:endParaRPr sz="2400" dirty="0">
              <a:latin typeface="Times New Roman"/>
              <a:cs typeface="Times New Roman"/>
            </a:endParaRPr>
          </a:p>
        </p:txBody>
      </p:sp>
      <p:sp>
        <p:nvSpPr>
          <p:cNvPr id="140" name="object 140"/>
          <p:cNvSpPr txBox="1"/>
          <p:nvPr/>
        </p:nvSpPr>
        <p:spPr>
          <a:xfrm>
            <a:off x="7205853" y="233070"/>
            <a:ext cx="1473200" cy="511175"/>
          </a:xfrm>
          <a:prstGeom prst="rect">
            <a:avLst/>
          </a:prstGeom>
          <a:solidFill>
            <a:srgbClr val="DDD7C2">
              <a:alpha val="23136"/>
            </a:srgbClr>
          </a:solidFill>
          <a:ln w="9525">
            <a:solidFill>
              <a:srgbClr val="000000"/>
            </a:solidFill>
          </a:ln>
        </p:spPr>
        <p:txBody>
          <a:bodyPr vert="horz" wrap="square" lIns="0" tIns="1270" rIns="0" bIns="0" rtlCol="0">
            <a:spAutoFit/>
          </a:bodyPr>
          <a:lstStyle/>
          <a:p>
            <a:pPr marL="150495" marR="140970" indent="336550">
              <a:lnSpc>
                <a:spcPts val="1800"/>
              </a:lnSpc>
              <a:spcBef>
                <a:spcPts val="10"/>
              </a:spcBef>
            </a:pPr>
            <a:r>
              <a:rPr sz="1500" b="1" spc="-5" dirty="0">
                <a:solidFill>
                  <a:srgbClr val="FF0000"/>
                </a:solidFill>
                <a:latin typeface="Times New Roman"/>
                <a:cs typeface="Times New Roman"/>
              </a:rPr>
              <a:t>Cloud  In</a:t>
            </a:r>
            <a:r>
              <a:rPr sz="1500" b="1" dirty="0">
                <a:solidFill>
                  <a:srgbClr val="FF0000"/>
                </a:solidFill>
                <a:latin typeface="Times New Roman"/>
                <a:cs typeface="Times New Roman"/>
              </a:rPr>
              <a:t>fra</a:t>
            </a:r>
            <a:r>
              <a:rPr sz="1500" b="1" spc="-5" dirty="0">
                <a:solidFill>
                  <a:srgbClr val="FF0000"/>
                </a:solidFill>
                <a:latin typeface="Times New Roman"/>
                <a:cs typeface="Times New Roman"/>
              </a:rPr>
              <a:t>stru</a:t>
            </a:r>
            <a:r>
              <a:rPr sz="1500" b="1" spc="-10" dirty="0">
                <a:solidFill>
                  <a:srgbClr val="FF0000"/>
                </a:solidFill>
                <a:latin typeface="Times New Roman"/>
                <a:cs typeface="Times New Roman"/>
              </a:rPr>
              <a:t>c</a:t>
            </a:r>
            <a:r>
              <a:rPr sz="1500" b="1" spc="-5" dirty="0">
                <a:solidFill>
                  <a:srgbClr val="FF0000"/>
                </a:solidFill>
                <a:latin typeface="Times New Roman"/>
                <a:cs typeface="Times New Roman"/>
              </a:rPr>
              <a:t>t</a:t>
            </a:r>
            <a:r>
              <a:rPr sz="1500" b="1" dirty="0">
                <a:solidFill>
                  <a:srgbClr val="FF0000"/>
                </a:solidFill>
                <a:latin typeface="Times New Roman"/>
                <a:cs typeface="Times New Roman"/>
              </a:rPr>
              <a:t>u</a:t>
            </a:r>
            <a:r>
              <a:rPr sz="1500" b="1" spc="-30" dirty="0">
                <a:solidFill>
                  <a:srgbClr val="FF0000"/>
                </a:solidFill>
                <a:latin typeface="Times New Roman"/>
                <a:cs typeface="Times New Roman"/>
              </a:rPr>
              <a:t>r</a:t>
            </a:r>
            <a:r>
              <a:rPr sz="1500" b="1" dirty="0">
                <a:solidFill>
                  <a:srgbClr val="FF0000"/>
                </a:solidFill>
                <a:latin typeface="Times New Roman"/>
                <a:cs typeface="Times New Roman"/>
              </a:rPr>
              <a:t>e</a:t>
            </a:r>
            <a:endParaRPr sz="1500">
              <a:latin typeface="Times New Roman"/>
              <a:cs typeface="Times New Roman"/>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11605" y="5302402"/>
            <a:ext cx="6773545" cy="878840"/>
          </a:xfrm>
          <a:prstGeom prst="rect">
            <a:avLst/>
          </a:prstGeom>
        </p:spPr>
        <p:txBody>
          <a:bodyPr vert="horz" wrap="square" lIns="0" tIns="12065" rIns="0" bIns="0" rtlCol="0">
            <a:spAutoFit/>
          </a:bodyPr>
          <a:lstStyle/>
          <a:p>
            <a:pPr marL="969644" marR="5080" indent="-957580">
              <a:lnSpc>
                <a:spcPct val="100000"/>
              </a:lnSpc>
              <a:spcBef>
                <a:spcPts val="95"/>
              </a:spcBef>
            </a:pPr>
            <a:r>
              <a:rPr sz="2800" spc="-5" dirty="0">
                <a:solidFill>
                  <a:srgbClr val="FFFFFF"/>
                </a:solidFill>
                <a:latin typeface="Times New Roman"/>
                <a:cs typeface="Times New Roman"/>
              </a:rPr>
              <a:t>CISCO Reference Model for </a:t>
            </a:r>
            <a:r>
              <a:rPr sz="2800" dirty="0">
                <a:solidFill>
                  <a:srgbClr val="FFFFFF"/>
                </a:solidFill>
                <a:latin typeface="Times New Roman"/>
                <a:cs typeface="Times New Roman"/>
              </a:rPr>
              <a:t>Internet </a:t>
            </a:r>
            <a:r>
              <a:rPr sz="2800" spc="-5" dirty="0">
                <a:solidFill>
                  <a:srgbClr val="FFFFFF"/>
                </a:solidFill>
                <a:latin typeface="Times New Roman"/>
                <a:cs typeface="Times New Roman"/>
              </a:rPr>
              <a:t>of Things  </a:t>
            </a:r>
            <a:r>
              <a:rPr sz="2800" spc="-5" dirty="0" smtClean="0">
                <a:solidFill>
                  <a:srgbClr val="FFFFFF"/>
                </a:solidFill>
                <a:latin typeface="Times New Roman"/>
                <a:cs typeface="Times New Roman"/>
              </a:rPr>
              <a:t>()</a:t>
            </a:r>
            <a:endParaRPr sz="2800" dirty="0">
              <a:latin typeface="Times New Roman"/>
              <a:cs typeface="Times New Roman"/>
            </a:endParaRPr>
          </a:p>
        </p:txBody>
      </p:sp>
      <p:sp>
        <p:nvSpPr>
          <p:cNvPr id="3" name="object 3"/>
          <p:cNvSpPr/>
          <p:nvPr/>
        </p:nvSpPr>
        <p:spPr>
          <a:xfrm>
            <a:off x="85725" y="304800"/>
            <a:ext cx="8972550" cy="5029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7700" y="438912"/>
            <a:ext cx="8022335" cy="8991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80338" y="584657"/>
            <a:ext cx="7185659" cy="697230"/>
          </a:xfrm>
          <a:prstGeom prst="rect">
            <a:avLst/>
          </a:prstGeom>
        </p:spPr>
        <p:txBody>
          <a:bodyPr vert="horz" wrap="square" lIns="0" tIns="13335" rIns="0" bIns="0" rtlCol="0">
            <a:spAutoFit/>
          </a:bodyPr>
          <a:lstStyle/>
          <a:p>
            <a:pPr marL="12700">
              <a:lnSpc>
                <a:spcPct val="100000"/>
              </a:lnSpc>
              <a:spcBef>
                <a:spcPts val="105"/>
              </a:spcBef>
            </a:pPr>
            <a:r>
              <a:rPr dirty="0"/>
              <a:t>IEEE suggested P2413</a:t>
            </a:r>
            <a:r>
              <a:rPr spc="-85" dirty="0"/>
              <a:t> </a:t>
            </a:r>
            <a:r>
              <a:rPr dirty="0"/>
              <a:t>standard</a:t>
            </a:r>
          </a:p>
        </p:txBody>
      </p:sp>
      <p:sp>
        <p:nvSpPr>
          <p:cNvPr id="4" name="object 4"/>
          <p:cNvSpPr txBox="1"/>
          <p:nvPr/>
        </p:nvSpPr>
        <p:spPr>
          <a:xfrm>
            <a:off x="764540" y="1508503"/>
            <a:ext cx="7534275" cy="3647440"/>
          </a:xfrm>
          <a:prstGeom prst="rect">
            <a:avLst/>
          </a:prstGeom>
        </p:spPr>
        <p:txBody>
          <a:bodyPr vert="horz" wrap="square" lIns="0" tIns="122555" rIns="0" bIns="0" rtlCol="0">
            <a:spAutoFit/>
          </a:bodyPr>
          <a:lstStyle/>
          <a:p>
            <a:pPr marL="527685" indent="-515620">
              <a:lnSpc>
                <a:spcPct val="100000"/>
              </a:lnSpc>
              <a:spcBef>
                <a:spcPts val="965"/>
              </a:spcBef>
              <a:buChar char="•"/>
              <a:tabLst>
                <a:tab pos="527685" algn="l"/>
                <a:tab pos="528320" algn="l"/>
              </a:tabLst>
            </a:pPr>
            <a:r>
              <a:rPr sz="3600" spc="-5" dirty="0">
                <a:solidFill>
                  <a:srgbClr val="FFFFFF"/>
                </a:solidFill>
                <a:latin typeface="Times New Roman"/>
                <a:cs typeface="Times New Roman"/>
              </a:rPr>
              <a:t>A </a:t>
            </a:r>
            <a:r>
              <a:rPr sz="3600" dirty="0">
                <a:solidFill>
                  <a:srgbClr val="FFFFFF"/>
                </a:solidFill>
                <a:latin typeface="Times New Roman"/>
                <a:cs typeface="Times New Roman"/>
              </a:rPr>
              <a:t>reference </a:t>
            </a:r>
            <a:r>
              <a:rPr sz="3600" spc="-5" dirty="0">
                <a:solidFill>
                  <a:srgbClr val="FFFFFF"/>
                </a:solidFill>
                <a:latin typeface="Times New Roman"/>
                <a:cs typeface="Times New Roman"/>
              </a:rPr>
              <a:t>architecture </a:t>
            </a:r>
            <a:r>
              <a:rPr sz="3600" dirty="0">
                <a:solidFill>
                  <a:srgbClr val="FFFFFF"/>
                </a:solidFill>
                <a:latin typeface="Times New Roman"/>
                <a:cs typeface="Times New Roman"/>
              </a:rPr>
              <a:t>of</a:t>
            </a:r>
            <a:r>
              <a:rPr sz="3600" spc="5" dirty="0">
                <a:solidFill>
                  <a:srgbClr val="FFFFFF"/>
                </a:solidFill>
                <a:latin typeface="Times New Roman"/>
                <a:cs typeface="Times New Roman"/>
              </a:rPr>
              <a:t> </a:t>
            </a:r>
            <a:r>
              <a:rPr sz="3600" dirty="0">
                <a:solidFill>
                  <a:srgbClr val="FFFFFF"/>
                </a:solidFill>
                <a:latin typeface="Times New Roman"/>
                <a:cs typeface="Times New Roman"/>
              </a:rPr>
              <a:t>IoT</a:t>
            </a:r>
            <a:endParaRPr sz="3600">
              <a:latin typeface="Times New Roman"/>
              <a:cs typeface="Times New Roman"/>
            </a:endParaRPr>
          </a:p>
          <a:p>
            <a:pPr marL="527685" indent="-515620">
              <a:lnSpc>
                <a:spcPct val="100000"/>
              </a:lnSpc>
              <a:spcBef>
                <a:spcPts val="865"/>
              </a:spcBef>
              <a:buChar char="•"/>
              <a:tabLst>
                <a:tab pos="527685" algn="l"/>
                <a:tab pos="528320" algn="l"/>
              </a:tabLst>
            </a:pPr>
            <a:r>
              <a:rPr sz="3600" spc="-5" dirty="0">
                <a:solidFill>
                  <a:srgbClr val="FFFFFF"/>
                </a:solidFill>
                <a:latin typeface="Times New Roman"/>
                <a:cs typeface="Times New Roman"/>
              </a:rPr>
              <a:t>Built </a:t>
            </a:r>
            <a:r>
              <a:rPr sz="3600" dirty="0">
                <a:solidFill>
                  <a:srgbClr val="FFFFFF"/>
                </a:solidFill>
                <a:latin typeface="Times New Roman"/>
                <a:cs typeface="Times New Roman"/>
              </a:rPr>
              <a:t>upon the </a:t>
            </a:r>
            <a:r>
              <a:rPr sz="3600" spc="-5" dirty="0">
                <a:solidFill>
                  <a:srgbClr val="FFFFFF"/>
                </a:solidFill>
                <a:latin typeface="Times New Roman"/>
                <a:cs typeface="Times New Roman"/>
              </a:rPr>
              <a:t>reference</a:t>
            </a:r>
            <a:r>
              <a:rPr sz="3600" spc="-25" dirty="0">
                <a:solidFill>
                  <a:srgbClr val="FFFFFF"/>
                </a:solidFill>
                <a:latin typeface="Times New Roman"/>
                <a:cs typeface="Times New Roman"/>
              </a:rPr>
              <a:t> </a:t>
            </a:r>
            <a:r>
              <a:rPr sz="3600" dirty="0">
                <a:solidFill>
                  <a:srgbClr val="FFFFFF"/>
                </a:solidFill>
                <a:latin typeface="Times New Roman"/>
                <a:cs typeface="Times New Roman"/>
              </a:rPr>
              <a:t>model(s)</a:t>
            </a:r>
            <a:endParaRPr sz="3600">
              <a:latin typeface="Times New Roman"/>
              <a:cs typeface="Times New Roman"/>
            </a:endParaRPr>
          </a:p>
          <a:p>
            <a:pPr marL="527685" marR="5080" indent="-515620">
              <a:lnSpc>
                <a:spcPct val="100000"/>
              </a:lnSpc>
              <a:spcBef>
                <a:spcPts val="865"/>
              </a:spcBef>
              <a:buChar char="•"/>
              <a:tabLst>
                <a:tab pos="527685" algn="l"/>
                <a:tab pos="528320" algn="l"/>
              </a:tabLst>
            </a:pPr>
            <a:r>
              <a:rPr sz="3600" dirty="0">
                <a:solidFill>
                  <a:srgbClr val="FFFFFF"/>
                </a:solidFill>
                <a:latin typeface="Times New Roman"/>
                <a:cs typeface="Times New Roman"/>
              </a:rPr>
              <a:t>Covers </a:t>
            </a:r>
            <a:r>
              <a:rPr sz="3600" spc="-5" dirty="0">
                <a:solidFill>
                  <a:srgbClr val="FFFFFF"/>
                </a:solidFill>
                <a:latin typeface="Times New Roman"/>
                <a:cs typeface="Times New Roman"/>
              </a:rPr>
              <a:t>the </a:t>
            </a:r>
            <a:r>
              <a:rPr sz="3600" dirty="0">
                <a:solidFill>
                  <a:srgbClr val="FFFFFF"/>
                </a:solidFill>
                <a:latin typeface="Times New Roman"/>
                <a:cs typeface="Times New Roman"/>
              </a:rPr>
              <a:t>definition of basic  </a:t>
            </a:r>
            <a:r>
              <a:rPr sz="3600" spc="-5" dirty="0">
                <a:solidFill>
                  <a:srgbClr val="FFFFFF"/>
                </a:solidFill>
                <a:latin typeface="Times New Roman"/>
                <a:cs typeface="Times New Roman"/>
              </a:rPr>
              <a:t>architectural building </a:t>
            </a:r>
            <a:r>
              <a:rPr sz="3600" dirty="0">
                <a:solidFill>
                  <a:srgbClr val="FFFFFF"/>
                </a:solidFill>
                <a:latin typeface="Times New Roman"/>
                <a:cs typeface="Times New Roman"/>
              </a:rPr>
              <a:t>blocks </a:t>
            </a:r>
            <a:r>
              <a:rPr sz="3600" spc="-5" dirty="0">
                <a:solidFill>
                  <a:srgbClr val="FFFFFF"/>
                </a:solidFill>
                <a:latin typeface="Times New Roman"/>
                <a:cs typeface="Times New Roman"/>
              </a:rPr>
              <a:t>and </a:t>
            </a:r>
            <a:r>
              <a:rPr sz="3600" dirty="0">
                <a:solidFill>
                  <a:srgbClr val="FFFFFF"/>
                </a:solidFill>
                <a:latin typeface="Times New Roman"/>
                <a:cs typeface="Times New Roman"/>
              </a:rPr>
              <a:t>their  </a:t>
            </a:r>
            <a:r>
              <a:rPr sz="3600" spc="-5" dirty="0">
                <a:solidFill>
                  <a:srgbClr val="FFFFFF"/>
                </a:solidFill>
                <a:latin typeface="Times New Roman"/>
                <a:cs typeface="Times New Roman"/>
              </a:rPr>
              <a:t>integration capability </a:t>
            </a:r>
            <a:r>
              <a:rPr sz="3600" dirty="0">
                <a:solidFill>
                  <a:srgbClr val="FFFFFF"/>
                </a:solidFill>
                <a:latin typeface="Times New Roman"/>
                <a:cs typeface="Times New Roman"/>
              </a:rPr>
              <a:t>into </a:t>
            </a:r>
            <a:r>
              <a:rPr sz="3600" spc="-5" dirty="0">
                <a:solidFill>
                  <a:srgbClr val="FFFFFF"/>
                </a:solidFill>
                <a:latin typeface="Times New Roman"/>
                <a:cs typeface="Times New Roman"/>
              </a:rPr>
              <a:t>multi-tiered  systems.</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1708" y="324611"/>
            <a:ext cx="7761732" cy="8991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44346" y="470357"/>
            <a:ext cx="7054215" cy="697230"/>
          </a:xfrm>
          <a:prstGeom prst="rect">
            <a:avLst/>
          </a:prstGeom>
        </p:spPr>
        <p:txBody>
          <a:bodyPr vert="horz" wrap="square" lIns="0" tIns="13335" rIns="0" bIns="0" rtlCol="0">
            <a:spAutoFit/>
          </a:bodyPr>
          <a:lstStyle/>
          <a:p>
            <a:pPr marL="12700">
              <a:lnSpc>
                <a:spcPct val="100000"/>
              </a:lnSpc>
              <a:spcBef>
                <a:spcPts val="105"/>
              </a:spcBef>
            </a:pPr>
            <a:r>
              <a:rPr dirty="0"/>
              <a:t>An IoT Conceptual</a:t>
            </a:r>
            <a:r>
              <a:rPr spc="-130" dirty="0"/>
              <a:t> </a:t>
            </a:r>
            <a:r>
              <a:rPr dirty="0"/>
              <a:t>Framework</a:t>
            </a:r>
          </a:p>
        </p:txBody>
      </p:sp>
      <p:sp>
        <p:nvSpPr>
          <p:cNvPr id="7" name="object 7"/>
          <p:cNvSpPr txBox="1"/>
          <p:nvPr/>
        </p:nvSpPr>
        <p:spPr>
          <a:xfrm>
            <a:off x="8238997" y="6372158"/>
            <a:ext cx="165735" cy="222885"/>
          </a:xfrm>
          <a:prstGeom prst="rect">
            <a:avLst/>
          </a:prstGeom>
        </p:spPr>
        <p:txBody>
          <a:bodyPr vert="horz" wrap="square" lIns="0" tIns="0" rIns="0" bIns="0" rtlCol="0">
            <a:spAutoFit/>
          </a:bodyPr>
          <a:lstStyle/>
          <a:p>
            <a:pPr marL="38100">
              <a:lnSpc>
                <a:spcPts val="1630"/>
              </a:lnSpc>
            </a:pPr>
            <a:fld id="{81D60167-4931-47E6-BA6A-407CBD079E47}" type="slidenum">
              <a:rPr sz="1400" dirty="0">
                <a:solidFill>
                  <a:srgbClr val="FF9900"/>
                </a:solidFill>
                <a:latin typeface="Times New Roman"/>
                <a:cs typeface="Times New Roman"/>
              </a:rPr>
              <a:pPr marL="38100">
                <a:lnSpc>
                  <a:spcPts val="1630"/>
                </a:lnSpc>
              </a:pPr>
              <a:t>2</a:t>
            </a:fld>
            <a:endParaRPr sz="1400">
              <a:latin typeface="Times New Roman"/>
              <a:cs typeface="Times New Roman"/>
            </a:endParaRPr>
          </a:p>
        </p:txBody>
      </p:sp>
      <p:sp>
        <p:nvSpPr>
          <p:cNvPr id="4" name="object 4"/>
          <p:cNvSpPr txBox="1"/>
          <p:nvPr/>
        </p:nvSpPr>
        <p:spPr>
          <a:xfrm>
            <a:off x="764540" y="1692910"/>
            <a:ext cx="7566025" cy="4415155"/>
          </a:xfrm>
          <a:prstGeom prst="rect">
            <a:avLst/>
          </a:prstGeom>
        </p:spPr>
        <p:txBody>
          <a:bodyPr vert="horz" wrap="square" lIns="0" tIns="12065" rIns="0" bIns="0" rtlCol="0">
            <a:spAutoFit/>
          </a:bodyPr>
          <a:lstStyle/>
          <a:p>
            <a:pPr marL="527685" marR="151765" indent="-515620">
              <a:lnSpc>
                <a:spcPct val="100000"/>
              </a:lnSpc>
              <a:spcBef>
                <a:spcPts val="95"/>
              </a:spcBef>
              <a:buChar char="•"/>
              <a:tabLst>
                <a:tab pos="527685" algn="l"/>
                <a:tab pos="528320" algn="l"/>
                <a:tab pos="4575810" algn="l"/>
              </a:tabLst>
            </a:pPr>
            <a:r>
              <a:rPr sz="4000" spc="-5" dirty="0">
                <a:solidFill>
                  <a:srgbClr val="FFFFFF"/>
                </a:solidFill>
                <a:latin typeface="Times New Roman"/>
                <a:cs typeface="Times New Roman"/>
              </a:rPr>
              <a:t>Physical Object + Controller,  Sensor and Actuators + </a:t>
            </a:r>
            <a:r>
              <a:rPr sz="4000" dirty="0">
                <a:solidFill>
                  <a:srgbClr val="FFFFFF"/>
                </a:solidFill>
                <a:latin typeface="Times New Roman"/>
                <a:cs typeface="Times New Roman"/>
              </a:rPr>
              <a:t>Internet </a:t>
            </a:r>
            <a:r>
              <a:rPr sz="4000" spc="-5" dirty="0">
                <a:solidFill>
                  <a:srgbClr val="FFFFFF"/>
                </a:solidFill>
                <a:latin typeface="Times New Roman"/>
                <a:cs typeface="Times New Roman"/>
              </a:rPr>
              <a:t>=  Internet</a:t>
            </a:r>
            <a:r>
              <a:rPr sz="4000" spc="25" dirty="0">
                <a:solidFill>
                  <a:srgbClr val="FFFFFF"/>
                </a:solidFill>
                <a:latin typeface="Times New Roman"/>
                <a:cs typeface="Times New Roman"/>
              </a:rPr>
              <a:t> </a:t>
            </a:r>
            <a:r>
              <a:rPr sz="4000" spc="-5" dirty="0">
                <a:solidFill>
                  <a:srgbClr val="FFFFFF"/>
                </a:solidFill>
                <a:latin typeface="Times New Roman"/>
                <a:cs typeface="Times New Roman"/>
              </a:rPr>
              <a:t>of</a:t>
            </a:r>
            <a:r>
              <a:rPr sz="4000" spc="25" dirty="0">
                <a:solidFill>
                  <a:srgbClr val="FFFFFF"/>
                </a:solidFill>
                <a:latin typeface="Times New Roman"/>
                <a:cs typeface="Times New Roman"/>
              </a:rPr>
              <a:t> </a:t>
            </a:r>
            <a:r>
              <a:rPr sz="4000" spc="-5" dirty="0" smtClean="0">
                <a:solidFill>
                  <a:srgbClr val="FFFFFF"/>
                </a:solidFill>
                <a:latin typeface="Times New Roman"/>
                <a:cs typeface="Times New Roman"/>
              </a:rPr>
              <a:t>Things</a:t>
            </a:r>
            <a:r>
              <a:rPr lang="en-US" sz="4000" spc="-5" dirty="0" smtClean="0">
                <a:solidFill>
                  <a:srgbClr val="FFFFFF"/>
                </a:solidFill>
                <a:latin typeface="Times New Roman"/>
                <a:cs typeface="Times New Roman"/>
              </a:rPr>
              <a:t>.</a:t>
            </a:r>
            <a:endParaRPr sz="4000" dirty="0">
              <a:latin typeface="Times New Roman"/>
              <a:cs typeface="Times New Roman"/>
            </a:endParaRPr>
          </a:p>
          <a:p>
            <a:pPr marL="527685" marR="963930" indent="-515620">
              <a:lnSpc>
                <a:spcPct val="100000"/>
              </a:lnSpc>
              <a:spcBef>
                <a:spcPts val="965"/>
              </a:spcBef>
              <a:buChar char="•"/>
              <a:tabLst>
                <a:tab pos="527685" algn="l"/>
                <a:tab pos="528320" algn="l"/>
              </a:tabLst>
            </a:pPr>
            <a:r>
              <a:rPr sz="4000" spc="-5" dirty="0">
                <a:solidFill>
                  <a:srgbClr val="FFFFFF"/>
                </a:solidFill>
                <a:latin typeface="Times New Roman"/>
                <a:cs typeface="Times New Roman"/>
              </a:rPr>
              <a:t>Source: An </a:t>
            </a:r>
            <a:r>
              <a:rPr sz="4000" dirty="0">
                <a:solidFill>
                  <a:srgbClr val="FFFFFF"/>
                </a:solidFill>
                <a:latin typeface="Times New Roman"/>
                <a:cs typeface="Times New Roman"/>
              </a:rPr>
              <a:t>equation given</a:t>
            </a:r>
            <a:r>
              <a:rPr sz="4000" spc="-60" dirty="0">
                <a:solidFill>
                  <a:srgbClr val="FFFFFF"/>
                </a:solidFill>
                <a:latin typeface="Times New Roman"/>
                <a:cs typeface="Times New Roman"/>
              </a:rPr>
              <a:t> </a:t>
            </a:r>
            <a:r>
              <a:rPr sz="4000" spc="-5" dirty="0">
                <a:solidFill>
                  <a:srgbClr val="FFFFFF"/>
                </a:solidFill>
                <a:latin typeface="Times New Roman"/>
                <a:cs typeface="Times New Roman"/>
              </a:rPr>
              <a:t>by  Adrian McEwen and</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Hakim</a:t>
            </a:r>
            <a:endParaRPr sz="4000" dirty="0">
              <a:latin typeface="Times New Roman"/>
              <a:cs typeface="Times New Roman"/>
            </a:endParaRPr>
          </a:p>
          <a:p>
            <a:pPr marL="527685" marR="5080">
              <a:lnSpc>
                <a:spcPct val="100000"/>
              </a:lnSpc>
            </a:pPr>
            <a:r>
              <a:rPr sz="4000" spc="-5" dirty="0">
                <a:solidFill>
                  <a:srgbClr val="FFFFFF"/>
                </a:solidFill>
                <a:latin typeface="Times New Roman"/>
                <a:cs typeface="Times New Roman"/>
              </a:rPr>
              <a:t>Cassimally, ‘Designing Internet of  things’, Wiley,</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2014</a:t>
            </a:r>
            <a:endParaRPr sz="4000" dirty="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1331" y="362711"/>
            <a:ext cx="7682483" cy="8991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83970" y="508457"/>
            <a:ext cx="6976109" cy="697230"/>
          </a:xfrm>
          <a:prstGeom prst="rect">
            <a:avLst/>
          </a:prstGeom>
        </p:spPr>
        <p:txBody>
          <a:bodyPr vert="horz" wrap="square" lIns="0" tIns="13335" rIns="0" bIns="0" rtlCol="0">
            <a:spAutoFit/>
          </a:bodyPr>
          <a:lstStyle/>
          <a:p>
            <a:pPr marL="12700">
              <a:lnSpc>
                <a:spcPct val="100000"/>
              </a:lnSpc>
              <a:spcBef>
                <a:spcPts val="105"/>
              </a:spcBef>
            </a:pPr>
            <a:r>
              <a:rPr dirty="0"/>
              <a:t>P2413 architectural</a:t>
            </a:r>
            <a:r>
              <a:rPr spc="-120" dirty="0"/>
              <a:t> </a:t>
            </a:r>
            <a:r>
              <a:rPr dirty="0"/>
              <a:t>framework</a:t>
            </a: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564515" marR="32384" indent="-515620">
              <a:lnSpc>
                <a:spcPct val="100000"/>
              </a:lnSpc>
              <a:spcBef>
                <a:spcPts val="100"/>
              </a:spcBef>
              <a:buChar char="•"/>
              <a:tabLst>
                <a:tab pos="564515" algn="l"/>
                <a:tab pos="565150" algn="l"/>
              </a:tabLst>
            </a:pPr>
            <a:r>
              <a:rPr spc="-5" dirty="0"/>
              <a:t>A </a:t>
            </a:r>
            <a:r>
              <a:rPr dirty="0"/>
              <a:t>reference model defining relation-  ships among </a:t>
            </a:r>
            <a:r>
              <a:rPr spc="-5" dirty="0"/>
              <a:t>various </a:t>
            </a:r>
            <a:r>
              <a:rPr dirty="0"/>
              <a:t>IoT </a:t>
            </a:r>
            <a:r>
              <a:rPr spc="-5" dirty="0"/>
              <a:t>verticals, </a:t>
            </a:r>
            <a:r>
              <a:rPr dirty="0"/>
              <a:t>for  </a:t>
            </a:r>
            <a:r>
              <a:rPr spc="-5" dirty="0"/>
              <a:t>example, </a:t>
            </a:r>
            <a:r>
              <a:rPr dirty="0"/>
              <a:t>transportation and</a:t>
            </a:r>
            <a:r>
              <a:rPr spc="-25" dirty="0"/>
              <a:t> </a:t>
            </a:r>
            <a:r>
              <a:rPr spc="-5" dirty="0"/>
              <a:t>healthcare</a:t>
            </a:r>
          </a:p>
          <a:p>
            <a:pPr marL="564515" marR="5080" indent="-515620">
              <a:lnSpc>
                <a:spcPct val="100000"/>
              </a:lnSpc>
              <a:spcBef>
                <a:spcPts val="865"/>
              </a:spcBef>
              <a:buChar char="•"/>
              <a:tabLst>
                <a:tab pos="564515" algn="l"/>
                <a:tab pos="565150" algn="l"/>
              </a:tabLst>
            </a:pPr>
            <a:r>
              <a:rPr spc="-5" dirty="0"/>
              <a:t>Follows top-down </a:t>
            </a:r>
            <a:r>
              <a:rPr dirty="0"/>
              <a:t>approach (means  consider top </a:t>
            </a:r>
            <a:r>
              <a:rPr spc="-5" dirty="0"/>
              <a:t>layer </a:t>
            </a:r>
            <a:r>
              <a:rPr dirty="0"/>
              <a:t>design </a:t>
            </a:r>
            <a:r>
              <a:rPr spc="-5" dirty="0"/>
              <a:t>first </a:t>
            </a:r>
            <a:r>
              <a:rPr dirty="0"/>
              <a:t>and</a:t>
            </a:r>
            <a:r>
              <a:rPr spc="-50" dirty="0"/>
              <a:t> </a:t>
            </a:r>
            <a:r>
              <a:rPr dirty="0"/>
              <a:t>then  move to </a:t>
            </a:r>
            <a:r>
              <a:rPr spc="-5" dirty="0"/>
              <a:t>the</a:t>
            </a:r>
            <a:r>
              <a:rPr spc="-10" dirty="0"/>
              <a:t> </a:t>
            </a:r>
            <a:r>
              <a:rPr dirty="0"/>
              <a:t>lowest)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09771" y="362711"/>
            <a:ext cx="2164079" cy="8991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42765" y="508457"/>
            <a:ext cx="1457325" cy="697230"/>
          </a:xfrm>
          <a:prstGeom prst="rect">
            <a:avLst/>
          </a:prstGeom>
        </p:spPr>
        <p:txBody>
          <a:bodyPr vert="horz" wrap="square" lIns="0" tIns="13335" rIns="0" bIns="0" rtlCol="0">
            <a:spAutoFit/>
          </a:bodyPr>
          <a:lstStyle/>
          <a:p>
            <a:pPr marL="12700">
              <a:lnSpc>
                <a:spcPct val="100000"/>
              </a:lnSpc>
              <a:spcBef>
                <a:spcPts val="105"/>
              </a:spcBef>
            </a:pPr>
            <a:r>
              <a:rPr dirty="0"/>
              <a:t>P2</a:t>
            </a:r>
            <a:r>
              <a:rPr spc="5" dirty="0"/>
              <a:t>4</a:t>
            </a:r>
            <a:r>
              <a:rPr dirty="0"/>
              <a:t>13</a:t>
            </a:r>
          </a:p>
        </p:txBody>
      </p:sp>
      <p:sp>
        <p:nvSpPr>
          <p:cNvPr id="4" name="object 4"/>
          <p:cNvSpPr txBox="1"/>
          <p:nvPr/>
        </p:nvSpPr>
        <p:spPr>
          <a:xfrm>
            <a:off x="764540" y="1618234"/>
            <a:ext cx="7331709" cy="3537585"/>
          </a:xfrm>
          <a:prstGeom prst="rect">
            <a:avLst/>
          </a:prstGeom>
        </p:spPr>
        <p:txBody>
          <a:bodyPr vert="horz" wrap="square" lIns="0" tIns="12700" rIns="0" bIns="0" rtlCol="0">
            <a:spAutoFit/>
          </a:bodyPr>
          <a:lstStyle/>
          <a:p>
            <a:pPr marL="527685" marR="307340" indent="-515620">
              <a:lnSpc>
                <a:spcPct val="100000"/>
              </a:lnSpc>
              <a:spcBef>
                <a:spcPts val="100"/>
              </a:spcBef>
              <a:buChar char="•"/>
              <a:tabLst>
                <a:tab pos="527685" algn="l"/>
                <a:tab pos="528320" algn="l"/>
              </a:tabLst>
            </a:pPr>
            <a:r>
              <a:rPr sz="3600" spc="-5" dirty="0">
                <a:solidFill>
                  <a:srgbClr val="FFFFFF"/>
                </a:solidFill>
                <a:latin typeface="Times New Roman"/>
                <a:cs typeface="Times New Roman"/>
              </a:rPr>
              <a:t>Defines </a:t>
            </a:r>
            <a:r>
              <a:rPr sz="3600" dirty="0">
                <a:solidFill>
                  <a:srgbClr val="FFFFFF"/>
                </a:solidFill>
                <a:latin typeface="Times New Roman"/>
                <a:cs typeface="Times New Roman"/>
              </a:rPr>
              <a:t>no </a:t>
            </a:r>
            <a:r>
              <a:rPr sz="3600" spc="-10" dirty="0">
                <a:solidFill>
                  <a:srgbClr val="FFFFFF"/>
                </a:solidFill>
                <a:latin typeface="Times New Roman"/>
                <a:cs typeface="Times New Roman"/>
              </a:rPr>
              <a:t>new </a:t>
            </a:r>
            <a:r>
              <a:rPr sz="3600" spc="-5" dirty="0">
                <a:solidFill>
                  <a:srgbClr val="FFFFFF"/>
                </a:solidFill>
                <a:latin typeface="Times New Roman"/>
                <a:cs typeface="Times New Roman"/>
              </a:rPr>
              <a:t>architecture </a:t>
            </a:r>
            <a:r>
              <a:rPr sz="3600" dirty="0">
                <a:solidFill>
                  <a:srgbClr val="FFFFFF"/>
                </a:solidFill>
                <a:latin typeface="Times New Roman"/>
                <a:cs typeface="Times New Roman"/>
              </a:rPr>
              <a:t>and no  </a:t>
            </a:r>
            <a:r>
              <a:rPr sz="3600" spc="-5" dirty="0">
                <a:solidFill>
                  <a:srgbClr val="FFFFFF"/>
                </a:solidFill>
                <a:latin typeface="Times New Roman"/>
                <a:cs typeface="Times New Roman"/>
              </a:rPr>
              <a:t>reinvent but existing architectures  </a:t>
            </a:r>
            <a:r>
              <a:rPr sz="3600" dirty="0">
                <a:solidFill>
                  <a:srgbClr val="FFFFFF"/>
                </a:solidFill>
                <a:latin typeface="Times New Roman"/>
                <a:cs typeface="Times New Roman"/>
              </a:rPr>
              <a:t>congruent with</a:t>
            </a:r>
            <a:r>
              <a:rPr sz="3600" spc="-10" dirty="0">
                <a:solidFill>
                  <a:srgbClr val="FFFFFF"/>
                </a:solidFill>
                <a:latin typeface="Times New Roman"/>
                <a:cs typeface="Times New Roman"/>
              </a:rPr>
              <a:t> it</a:t>
            </a:r>
            <a:endParaRPr sz="3600">
              <a:latin typeface="Times New Roman"/>
              <a:cs typeface="Times New Roman"/>
            </a:endParaRPr>
          </a:p>
          <a:p>
            <a:pPr marL="527685" indent="-515620">
              <a:lnSpc>
                <a:spcPct val="100000"/>
              </a:lnSpc>
              <a:spcBef>
                <a:spcPts val="865"/>
              </a:spcBef>
              <a:buChar char="•"/>
              <a:tabLst>
                <a:tab pos="527685" algn="l"/>
                <a:tab pos="528320" algn="l"/>
              </a:tabLst>
            </a:pPr>
            <a:r>
              <a:rPr sz="3600" spc="-5" dirty="0">
                <a:solidFill>
                  <a:srgbClr val="FFFFFF"/>
                </a:solidFill>
                <a:latin typeface="Times New Roman"/>
                <a:cs typeface="Times New Roman"/>
              </a:rPr>
              <a:t>Gives </a:t>
            </a:r>
            <a:r>
              <a:rPr sz="3600" dirty="0">
                <a:solidFill>
                  <a:srgbClr val="FFFFFF"/>
                </a:solidFill>
                <a:latin typeface="Times New Roman"/>
                <a:cs typeface="Times New Roman"/>
              </a:rPr>
              <a:t>a </a:t>
            </a:r>
            <a:r>
              <a:rPr sz="3600" spc="-5" dirty="0">
                <a:solidFill>
                  <a:srgbClr val="FFFFFF"/>
                </a:solidFill>
                <a:latin typeface="Times New Roman"/>
                <a:cs typeface="Times New Roman"/>
              </a:rPr>
              <a:t>blueprint </a:t>
            </a:r>
            <a:r>
              <a:rPr sz="3600" dirty="0">
                <a:solidFill>
                  <a:srgbClr val="FFFFFF"/>
                </a:solidFill>
                <a:latin typeface="Times New Roman"/>
                <a:cs typeface="Times New Roman"/>
              </a:rPr>
              <a:t>for data</a:t>
            </a:r>
            <a:r>
              <a:rPr sz="3600" spc="10" dirty="0">
                <a:solidFill>
                  <a:srgbClr val="FFFFFF"/>
                </a:solidFill>
                <a:latin typeface="Times New Roman"/>
                <a:cs typeface="Times New Roman"/>
              </a:rPr>
              <a:t> </a:t>
            </a:r>
            <a:r>
              <a:rPr sz="3600" spc="-5" dirty="0">
                <a:solidFill>
                  <a:srgbClr val="FFFFFF"/>
                </a:solidFill>
                <a:latin typeface="Times New Roman"/>
                <a:cs typeface="Times New Roman"/>
              </a:rPr>
              <a:t>abstraction</a:t>
            </a:r>
            <a:endParaRPr sz="3600">
              <a:latin typeface="Times New Roman"/>
              <a:cs typeface="Times New Roman"/>
            </a:endParaRPr>
          </a:p>
          <a:p>
            <a:pPr marL="527685" marR="675640" indent="-515620">
              <a:lnSpc>
                <a:spcPct val="100000"/>
              </a:lnSpc>
              <a:spcBef>
                <a:spcPts val="865"/>
              </a:spcBef>
              <a:buChar char="•"/>
              <a:tabLst>
                <a:tab pos="527685" algn="l"/>
                <a:tab pos="528320" algn="l"/>
              </a:tabLst>
            </a:pPr>
            <a:r>
              <a:rPr sz="3600" spc="-5" dirty="0">
                <a:solidFill>
                  <a:srgbClr val="FFFFFF"/>
                </a:solidFill>
                <a:latin typeface="Times New Roman"/>
                <a:cs typeface="Times New Roman"/>
              </a:rPr>
              <a:t>Specifies </a:t>
            </a:r>
            <a:r>
              <a:rPr sz="3600" dirty="0">
                <a:solidFill>
                  <a:srgbClr val="FFFFFF"/>
                </a:solidFill>
                <a:latin typeface="Times New Roman"/>
                <a:cs typeface="Times New Roman"/>
              </a:rPr>
              <a:t>abstract IoT domain</a:t>
            </a:r>
            <a:r>
              <a:rPr sz="3600" spc="-55" dirty="0">
                <a:solidFill>
                  <a:srgbClr val="FFFFFF"/>
                </a:solidFill>
                <a:latin typeface="Times New Roman"/>
                <a:cs typeface="Times New Roman"/>
              </a:rPr>
              <a:t> </a:t>
            </a:r>
            <a:r>
              <a:rPr sz="3600" dirty="0">
                <a:solidFill>
                  <a:srgbClr val="FFFFFF"/>
                </a:solidFill>
                <a:latin typeface="Times New Roman"/>
                <a:cs typeface="Times New Roman"/>
              </a:rPr>
              <a:t>for  various IoT</a:t>
            </a:r>
            <a:r>
              <a:rPr sz="3600" spc="-20" dirty="0">
                <a:solidFill>
                  <a:srgbClr val="FFFFFF"/>
                </a:solidFill>
                <a:latin typeface="Times New Roman"/>
                <a:cs typeface="Times New Roman"/>
              </a:rPr>
              <a:t> </a:t>
            </a:r>
            <a:r>
              <a:rPr sz="3600" dirty="0">
                <a:solidFill>
                  <a:srgbClr val="FFFFFF"/>
                </a:solidFill>
                <a:latin typeface="Times New Roman"/>
                <a:cs typeface="Times New Roman"/>
              </a:rPr>
              <a:t>domains</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09771" y="57911"/>
            <a:ext cx="2164079" cy="8991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42765" y="203707"/>
            <a:ext cx="1456690" cy="696595"/>
          </a:xfrm>
          <a:prstGeom prst="rect">
            <a:avLst/>
          </a:prstGeom>
        </p:spPr>
        <p:txBody>
          <a:bodyPr vert="horz" wrap="square" lIns="0" tIns="12700" rIns="0" bIns="0" rtlCol="0">
            <a:spAutoFit/>
          </a:bodyPr>
          <a:lstStyle/>
          <a:p>
            <a:pPr marL="12700">
              <a:lnSpc>
                <a:spcPct val="100000"/>
              </a:lnSpc>
              <a:spcBef>
                <a:spcPts val="100"/>
              </a:spcBef>
            </a:pPr>
            <a:r>
              <a:rPr dirty="0"/>
              <a:t>P2</a:t>
            </a:r>
            <a:r>
              <a:rPr spc="10" dirty="0"/>
              <a:t>4</a:t>
            </a:r>
            <a:r>
              <a:rPr dirty="0"/>
              <a:t>13</a:t>
            </a:r>
          </a:p>
        </p:txBody>
      </p:sp>
      <p:sp>
        <p:nvSpPr>
          <p:cNvPr id="4" name="object 4"/>
          <p:cNvSpPr txBox="1"/>
          <p:nvPr/>
        </p:nvSpPr>
        <p:spPr>
          <a:xfrm>
            <a:off x="764540" y="975106"/>
            <a:ext cx="7587615" cy="3757295"/>
          </a:xfrm>
          <a:prstGeom prst="rect">
            <a:avLst/>
          </a:prstGeom>
        </p:spPr>
        <p:txBody>
          <a:bodyPr vert="horz" wrap="square" lIns="0" tIns="121920" rIns="0" bIns="0" rtlCol="0">
            <a:spAutoFit/>
          </a:bodyPr>
          <a:lstStyle/>
          <a:p>
            <a:pPr marL="527685" indent="-515620">
              <a:lnSpc>
                <a:spcPct val="100000"/>
              </a:lnSpc>
              <a:spcBef>
                <a:spcPts val="960"/>
              </a:spcBef>
              <a:buChar char="•"/>
              <a:tabLst>
                <a:tab pos="527685" algn="l"/>
                <a:tab pos="528320" algn="l"/>
              </a:tabLst>
            </a:pPr>
            <a:r>
              <a:rPr sz="3600" spc="-5" dirty="0">
                <a:solidFill>
                  <a:srgbClr val="FFFFFF"/>
                </a:solidFill>
                <a:latin typeface="Times New Roman"/>
                <a:cs typeface="Times New Roman"/>
              </a:rPr>
              <a:t>Recommends quality ‘quadruple’</a:t>
            </a:r>
            <a:r>
              <a:rPr sz="3600" spc="-10" dirty="0">
                <a:solidFill>
                  <a:srgbClr val="FFFFFF"/>
                </a:solidFill>
                <a:latin typeface="Times New Roman"/>
                <a:cs typeface="Times New Roman"/>
              </a:rPr>
              <a:t> </a:t>
            </a:r>
            <a:r>
              <a:rPr sz="3600" dirty="0">
                <a:solidFill>
                  <a:srgbClr val="FFFFFF"/>
                </a:solidFill>
                <a:latin typeface="Times New Roman"/>
                <a:cs typeface="Times New Roman"/>
              </a:rPr>
              <a:t>trust</a:t>
            </a:r>
            <a:endParaRPr sz="3600">
              <a:latin typeface="Times New Roman"/>
              <a:cs typeface="Times New Roman"/>
            </a:endParaRPr>
          </a:p>
          <a:p>
            <a:pPr marL="527685" marR="703580" indent="-515620">
              <a:lnSpc>
                <a:spcPct val="100000"/>
              </a:lnSpc>
              <a:spcBef>
                <a:spcPts val="865"/>
              </a:spcBef>
              <a:buChar char="•"/>
              <a:tabLst>
                <a:tab pos="527685" algn="l"/>
                <a:tab pos="528320" algn="l"/>
              </a:tabLst>
            </a:pPr>
            <a:r>
              <a:rPr sz="3600" spc="-5" dirty="0">
                <a:solidFill>
                  <a:srgbClr val="FFFFFF"/>
                </a:solidFill>
                <a:latin typeface="Times New Roman"/>
                <a:cs typeface="Times New Roman"/>
              </a:rPr>
              <a:t>“Protection, Security, Privacy, </a:t>
            </a:r>
            <a:r>
              <a:rPr sz="3600" dirty="0">
                <a:solidFill>
                  <a:srgbClr val="FFFFFF"/>
                </a:solidFill>
                <a:latin typeface="Times New Roman"/>
                <a:cs typeface="Times New Roman"/>
              </a:rPr>
              <a:t>and  </a:t>
            </a:r>
            <a:r>
              <a:rPr sz="3600" spc="-5" dirty="0">
                <a:solidFill>
                  <a:srgbClr val="FFFFFF"/>
                </a:solidFill>
                <a:latin typeface="Times New Roman"/>
                <a:cs typeface="Times New Roman"/>
              </a:rPr>
              <a:t>Safety”</a:t>
            </a:r>
            <a:endParaRPr sz="3600">
              <a:latin typeface="Times New Roman"/>
              <a:cs typeface="Times New Roman"/>
            </a:endParaRPr>
          </a:p>
          <a:p>
            <a:pPr marL="527685" marR="756285" indent="-515620">
              <a:lnSpc>
                <a:spcPct val="100000"/>
              </a:lnSpc>
              <a:spcBef>
                <a:spcPts val="870"/>
              </a:spcBef>
              <a:buClr>
                <a:srgbClr val="FFFFFF"/>
              </a:buClr>
              <a:buFont typeface="Times New Roman"/>
              <a:buChar char="•"/>
              <a:tabLst>
                <a:tab pos="640715" algn="l"/>
                <a:tab pos="641350" algn="l"/>
              </a:tabLst>
            </a:pPr>
            <a:r>
              <a:rPr dirty="0"/>
              <a:t>	</a:t>
            </a:r>
            <a:r>
              <a:rPr sz="3600" spc="-5" dirty="0">
                <a:solidFill>
                  <a:srgbClr val="FFFFFF"/>
                </a:solidFill>
                <a:latin typeface="Times New Roman"/>
                <a:cs typeface="Times New Roman"/>
              </a:rPr>
              <a:t>Strives </a:t>
            </a:r>
            <a:r>
              <a:rPr sz="3600" dirty="0">
                <a:solidFill>
                  <a:srgbClr val="FFFFFF"/>
                </a:solidFill>
                <a:latin typeface="Times New Roman"/>
                <a:cs typeface="Times New Roman"/>
              </a:rPr>
              <a:t>for </a:t>
            </a:r>
            <a:r>
              <a:rPr sz="3600" spc="-5" dirty="0">
                <a:solidFill>
                  <a:srgbClr val="FFFFFF"/>
                </a:solidFill>
                <a:latin typeface="Times New Roman"/>
                <a:cs typeface="Times New Roman"/>
              </a:rPr>
              <a:t>mitigating architecture  divergence</a:t>
            </a:r>
            <a:r>
              <a:rPr sz="3600" spc="-10" dirty="0">
                <a:solidFill>
                  <a:srgbClr val="FFFFFF"/>
                </a:solidFill>
                <a:latin typeface="Times New Roman"/>
                <a:cs typeface="Times New Roman"/>
              </a:rPr>
              <a:t> </a:t>
            </a:r>
            <a:r>
              <a:rPr sz="3600" dirty="0">
                <a:solidFill>
                  <a:srgbClr val="FFFFFF"/>
                </a:solidFill>
                <a:latin typeface="Times New Roman"/>
                <a:cs typeface="Times New Roman"/>
              </a:rPr>
              <a:t>(s)</a:t>
            </a:r>
            <a:endParaRPr sz="3600">
              <a:latin typeface="Times New Roman"/>
              <a:cs typeface="Times New Roman"/>
            </a:endParaRPr>
          </a:p>
          <a:p>
            <a:pPr marL="527685" indent="-515620">
              <a:lnSpc>
                <a:spcPct val="100000"/>
              </a:lnSpc>
              <a:spcBef>
                <a:spcPts val="865"/>
              </a:spcBef>
              <a:buChar char="•"/>
              <a:tabLst>
                <a:tab pos="527685" algn="l"/>
                <a:tab pos="528320" algn="l"/>
              </a:tabLst>
            </a:pPr>
            <a:r>
              <a:rPr sz="3600" dirty="0">
                <a:solidFill>
                  <a:srgbClr val="FFFFFF"/>
                </a:solidFill>
                <a:latin typeface="Times New Roman"/>
                <a:cs typeface="Times New Roman"/>
              </a:rPr>
              <a:t>Addresses how to</a:t>
            </a:r>
            <a:r>
              <a:rPr sz="3600" spc="-40" dirty="0">
                <a:solidFill>
                  <a:srgbClr val="FFFFFF"/>
                </a:solidFill>
                <a:latin typeface="Times New Roman"/>
                <a:cs typeface="Times New Roman"/>
              </a:rPr>
              <a:t> </a:t>
            </a:r>
            <a:r>
              <a:rPr sz="3600" dirty="0">
                <a:solidFill>
                  <a:srgbClr val="FFFFFF"/>
                </a:solidFill>
                <a:latin typeface="Times New Roman"/>
                <a:cs typeface="Times New Roman"/>
              </a:rPr>
              <a:t>document</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39439" y="57911"/>
            <a:ext cx="2906267" cy="8991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Summary</a:t>
            </a:r>
          </a:p>
        </p:txBody>
      </p:sp>
      <p:sp>
        <p:nvSpPr>
          <p:cNvPr id="4" name="object 4"/>
          <p:cNvSpPr txBox="1"/>
          <p:nvPr/>
        </p:nvSpPr>
        <p:spPr>
          <a:xfrm>
            <a:off x="688340" y="898906"/>
            <a:ext cx="7943215" cy="4196080"/>
          </a:xfrm>
          <a:prstGeom prst="rect">
            <a:avLst/>
          </a:prstGeom>
        </p:spPr>
        <p:txBody>
          <a:bodyPr vert="horz" wrap="square" lIns="0" tIns="121920" rIns="0" bIns="0" rtlCol="0">
            <a:spAutoFit/>
          </a:bodyPr>
          <a:lstStyle/>
          <a:p>
            <a:pPr marL="12700">
              <a:lnSpc>
                <a:spcPct val="100000"/>
              </a:lnSpc>
              <a:spcBef>
                <a:spcPts val="960"/>
              </a:spcBef>
            </a:pPr>
            <a:r>
              <a:rPr sz="3600" dirty="0">
                <a:solidFill>
                  <a:srgbClr val="FFFFFF"/>
                </a:solidFill>
                <a:latin typeface="Times New Roman"/>
                <a:cs typeface="Times New Roman"/>
              </a:rPr>
              <a:t>We</a:t>
            </a:r>
            <a:r>
              <a:rPr sz="3600" spc="-5" dirty="0">
                <a:solidFill>
                  <a:srgbClr val="FFFFFF"/>
                </a:solidFill>
                <a:latin typeface="Times New Roman"/>
                <a:cs typeface="Times New Roman"/>
              </a:rPr>
              <a:t> learnt</a:t>
            </a:r>
            <a:endParaRPr sz="3600">
              <a:latin typeface="Times New Roman"/>
              <a:cs typeface="Times New Roman"/>
            </a:endParaRPr>
          </a:p>
          <a:p>
            <a:pPr marL="870585" marR="201930" indent="-858519">
              <a:lnSpc>
                <a:spcPct val="100000"/>
              </a:lnSpc>
              <a:spcBef>
                <a:spcPts val="865"/>
              </a:spcBef>
              <a:buClr>
                <a:srgbClr val="66FF33"/>
              </a:buClr>
              <a:buAutoNum type="romanLcParenBoth"/>
              <a:tabLst>
                <a:tab pos="870585" algn="l"/>
                <a:tab pos="871219" algn="l"/>
              </a:tabLst>
            </a:pPr>
            <a:r>
              <a:rPr sz="3600" dirty="0">
                <a:solidFill>
                  <a:srgbClr val="FFFFFF"/>
                </a:solidFill>
                <a:latin typeface="Times New Roman"/>
                <a:cs typeface="Times New Roman"/>
              </a:rPr>
              <a:t>Physical </a:t>
            </a:r>
            <a:r>
              <a:rPr sz="3600" spc="-5" dirty="0">
                <a:solidFill>
                  <a:srgbClr val="FFFFFF"/>
                </a:solidFill>
                <a:latin typeface="Times New Roman"/>
                <a:cs typeface="Times New Roman"/>
              </a:rPr>
              <a:t>Object </a:t>
            </a:r>
            <a:r>
              <a:rPr sz="3600" dirty="0">
                <a:solidFill>
                  <a:srgbClr val="FFFFFF"/>
                </a:solidFill>
                <a:latin typeface="Times New Roman"/>
                <a:cs typeface="Times New Roman"/>
              </a:rPr>
              <a:t>+ </a:t>
            </a:r>
            <a:r>
              <a:rPr sz="3600" spc="-5" dirty="0">
                <a:solidFill>
                  <a:srgbClr val="FFFFFF"/>
                </a:solidFill>
                <a:latin typeface="Times New Roman"/>
                <a:cs typeface="Times New Roman"/>
              </a:rPr>
              <a:t>Controller, </a:t>
            </a:r>
            <a:r>
              <a:rPr sz="3600" dirty="0">
                <a:solidFill>
                  <a:srgbClr val="FFFFFF"/>
                </a:solidFill>
                <a:latin typeface="Times New Roman"/>
                <a:cs typeface="Times New Roman"/>
              </a:rPr>
              <a:t>Sensor  and </a:t>
            </a:r>
            <a:r>
              <a:rPr sz="3600" spc="-5" dirty="0">
                <a:solidFill>
                  <a:srgbClr val="FFFFFF"/>
                </a:solidFill>
                <a:latin typeface="Times New Roman"/>
                <a:cs typeface="Times New Roman"/>
              </a:rPr>
              <a:t>Actuators </a:t>
            </a:r>
            <a:r>
              <a:rPr sz="3600" dirty="0">
                <a:solidFill>
                  <a:srgbClr val="FFFFFF"/>
                </a:solidFill>
                <a:latin typeface="Times New Roman"/>
                <a:cs typeface="Times New Roman"/>
              </a:rPr>
              <a:t>+ </a:t>
            </a:r>
            <a:r>
              <a:rPr sz="3600" spc="-5" dirty="0">
                <a:solidFill>
                  <a:srgbClr val="FFFFFF"/>
                </a:solidFill>
                <a:latin typeface="Times New Roman"/>
                <a:cs typeface="Times New Roman"/>
              </a:rPr>
              <a:t>Internet </a:t>
            </a:r>
            <a:r>
              <a:rPr sz="3600" dirty="0">
                <a:solidFill>
                  <a:srgbClr val="FFFFFF"/>
                </a:solidFill>
                <a:latin typeface="Times New Roman"/>
                <a:cs typeface="Times New Roman"/>
              </a:rPr>
              <a:t>= </a:t>
            </a:r>
            <a:r>
              <a:rPr sz="3600" spc="-5" dirty="0">
                <a:solidFill>
                  <a:srgbClr val="FFFFFF"/>
                </a:solidFill>
                <a:latin typeface="Times New Roman"/>
                <a:cs typeface="Times New Roman"/>
              </a:rPr>
              <a:t>Internet </a:t>
            </a:r>
            <a:r>
              <a:rPr sz="3600" dirty="0">
                <a:solidFill>
                  <a:srgbClr val="FFFFFF"/>
                </a:solidFill>
                <a:latin typeface="Times New Roman"/>
                <a:cs typeface="Times New Roman"/>
              </a:rPr>
              <a:t>of  </a:t>
            </a:r>
            <a:r>
              <a:rPr sz="3600" spc="-5" dirty="0">
                <a:solidFill>
                  <a:srgbClr val="FFFFFF"/>
                </a:solidFill>
                <a:latin typeface="Times New Roman"/>
                <a:cs typeface="Times New Roman"/>
              </a:rPr>
              <a:t>Things</a:t>
            </a:r>
            <a:endParaRPr sz="3600">
              <a:latin typeface="Times New Roman"/>
              <a:cs typeface="Times New Roman"/>
            </a:endParaRPr>
          </a:p>
          <a:p>
            <a:pPr marL="870585" marR="5080" indent="-858519">
              <a:lnSpc>
                <a:spcPct val="100000"/>
              </a:lnSpc>
              <a:spcBef>
                <a:spcPts val="870"/>
              </a:spcBef>
              <a:buClr>
                <a:srgbClr val="66FF33"/>
              </a:buClr>
              <a:buAutoNum type="romanLcParenBoth"/>
              <a:tabLst>
                <a:tab pos="870585" algn="l"/>
                <a:tab pos="871219" algn="l"/>
              </a:tabLst>
            </a:pPr>
            <a:r>
              <a:rPr sz="3600" dirty="0">
                <a:solidFill>
                  <a:srgbClr val="FFFFFF"/>
                </a:solidFill>
                <a:latin typeface="Times New Roman"/>
                <a:cs typeface="Times New Roman"/>
              </a:rPr>
              <a:t>Gather + Enrich + Stream + Manage</a:t>
            </a:r>
            <a:r>
              <a:rPr sz="3600" spc="-130" dirty="0">
                <a:solidFill>
                  <a:srgbClr val="FFFFFF"/>
                </a:solidFill>
                <a:latin typeface="Times New Roman"/>
                <a:cs typeface="Times New Roman"/>
              </a:rPr>
              <a:t> </a:t>
            </a:r>
            <a:r>
              <a:rPr sz="3600" dirty="0">
                <a:solidFill>
                  <a:srgbClr val="FFFFFF"/>
                </a:solidFill>
                <a:latin typeface="Times New Roman"/>
                <a:cs typeface="Times New Roman"/>
              </a:rPr>
              <a:t>+  Acquire + organize and Analyse =  Oracle IoT</a:t>
            </a:r>
            <a:r>
              <a:rPr sz="3600" spc="-5" dirty="0">
                <a:solidFill>
                  <a:srgbClr val="FFFFFF"/>
                </a:solidFill>
                <a:latin typeface="Times New Roman"/>
                <a:cs typeface="Times New Roman"/>
              </a:rPr>
              <a:t> Architecture</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39439" y="57911"/>
            <a:ext cx="2906267" cy="8991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Summary</a:t>
            </a:r>
          </a:p>
        </p:txBody>
      </p:sp>
      <p:sp>
        <p:nvSpPr>
          <p:cNvPr id="4" name="object 4"/>
          <p:cNvSpPr txBox="1"/>
          <p:nvPr/>
        </p:nvSpPr>
        <p:spPr>
          <a:xfrm>
            <a:off x="574040" y="898906"/>
            <a:ext cx="7830184" cy="4854575"/>
          </a:xfrm>
          <a:prstGeom prst="rect">
            <a:avLst/>
          </a:prstGeom>
        </p:spPr>
        <p:txBody>
          <a:bodyPr vert="horz" wrap="square" lIns="0" tIns="121920" rIns="0" bIns="0" rtlCol="0">
            <a:spAutoFit/>
          </a:bodyPr>
          <a:lstStyle/>
          <a:p>
            <a:pPr marL="12700">
              <a:lnSpc>
                <a:spcPct val="100000"/>
              </a:lnSpc>
              <a:spcBef>
                <a:spcPts val="960"/>
              </a:spcBef>
            </a:pPr>
            <a:r>
              <a:rPr sz="3600" dirty="0">
                <a:solidFill>
                  <a:srgbClr val="FFFFFF"/>
                </a:solidFill>
                <a:latin typeface="Times New Roman"/>
                <a:cs typeface="Times New Roman"/>
              </a:rPr>
              <a:t>We</a:t>
            </a:r>
            <a:r>
              <a:rPr sz="3600" spc="-5" dirty="0">
                <a:solidFill>
                  <a:srgbClr val="FFFFFF"/>
                </a:solidFill>
                <a:latin typeface="Times New Roman"/>
                <a:cs typeface="Times New Roman"/>
              </a:rPr>
              <a:t> learnt</a:t>
            </a:r>
            <a:endParaRPr sz="3600">
              <a:latin typeface="Times New Roman"/>
              <a:cs typeface="Times New Roman"/>
            </a:endParaRPr>
          </a:p>
          <a:p>
            <a:pPr marL="756285" marR="5080" indent="-744220">
              <a:lnSpc>
                <a:spcPct val="100000"/>
              </a:lnSpc>
              <a:spcBef>
                <a:spcPts val="865"/>
              </a:spcBef>
              <a:buClr>
                <a:srgbClr val="FFFFFF"/>
              </a:buClr>
              <a:buFont typeface="Times New Roman"/>
              <a:buAutoNum type="romanLcParenBoth" startAt="3"/>
              <a:tabLst>
                <a:tab pos="810895" algn="l"/>
              </a:tabLst>
            </a:pPr>
            <a:r>
              <a:rPr dirty="0"/>
              <a:t>	</a:t>
            </a:r>
            <a:r>
              <a:rPr sz="3600" dirty="0">
                <a:solidFill>
                  <a:srgbClr val="FFFFFF"/>
                </a:solidFill>
                <a:latin typeface="Times New Roman"/>
                <a:cs typeface="Times New Roman"/>
              </a:rPr>
              <a:t>Gather + </a:t>
            </a:r>
            <a:r>
              <a:rPr sz="3600" spc="-5" dirty="0">
                <a:solidFill>
                  <a:srgbClr val="FFFFFF"/>
                </a:solidFill>
                <a:latin typeface="Times New Roman"/>
                <a:cs typeface="Times New Roman"/>
              </a:rPr>
              <a:t>Consolidate </a:t>
            </a:r>
            <a:r>
              <a:rPr sz="3600" dirty="0">
                <a:solidFill>
                  <a:srgbClr val="FFFFFF"/>
                </a:solidFill>
                <a:latin typeface="Times New Roman"/>
                <a:cs typeface="Times New Roman"/>
              </a:rPr>
              <a:t>+ Connect +  </a:t>
            </a:r>
            <a:r>
              <a:rPr sz="3600" spc="-5" dirty="0">
                <a:solidFill>
                  <a:srgbClr val="FFFFFF"/>
                </a:solidFill>
                <a:latin typeface="Times New Roman"/>
                <a:cs typeface="Times New Roman"/>
              </a:rPr>
              <a:t>Collect </a:t>
            </a:r>
            <a:r>
              <a:rPr sz="3600" dirty="0">
                <a:solidFill>
                  <a:srgbClr val="FFFFFF"/>
                </a:solidFill>
                <a:latin typeface="Times New Roman"/>
                <a:cs typeface="Times New Roman"/>
              </a:rPr>
              <a:t>+ Assemble + Manage and  </a:t>
            </a:r>
            <a:r>
              <a:rPr sz="3600" spc="-5" dirty="0">
                <a:solidFill>
                  <a:srgbClr val="FFFFFF"/>
                </a:solidFill>
                <a:latin typeface="Times New Roman"/>
                <a:cs typeface="Times New Roman"/>
              </a:rPr>
              <a:t>Analyse </a:t>
            </a:r>
            <a:r>
              <a:rPr sz="3600" dirty="0">
                <a:solidFill>
                  <a:srgbClr val="FFFFFF"/>
                </a:solidFill>
                <a:latin typeface="Times New Roman"/>
                <a:cs typeface="Times New Roman"/>
              </a:rPr>
              <a:t>= IBM </a:t>
            </a:r>
            <a:r>
              <a:rPr sz="3600" spc="-5" dirty="0">
                <a:solidFill>
                  <a:srgbClr val="FFFFFF"/>
                </a:solidFill>
                <a:latin typeface="Times New Roman"/>
                <a:cs typeface="Times New Roman"/>
              </a:rPr>
              <a:t>Architecture </a:t>
            </a:r>
            <a:r>
              <a:rPr sz="3600" dirty="0">
                <a:solidFill>
                  <a:srgbClr val="FFFFFF"/>
                </a:solidFill>
                <a:latin typeface="Times New Roman"/>
                <a:cs typeface="Times New Roman"/>
              </a:rPr>
              <a:t>reference  </a:t>
            </a:r>
            <a:r>
              <a:rPr sz="3600" spc="-5" dirty="0">
                <a:solidFill>
                  <a:srgbClr val="FFFFFF"/>
                </a:solidFill>
                <a:latin typeface="Times New Roman"/>
                <a:cs typeface="Times New Roman"/>
              </a:rPr>
              <a:t>model/Conceptual</a:t>
            </a:r>
            <a:r>
              <a:rPr sz="3600" spc="5" dirty="0">
                <a:solidFill>
                  <a:srgbClr val="FFFFFF"/>
                </a:solidFill>
                <a:latin typeface="Times New Roman"/>
                <a:cs typeface="Times New Roman"/>
              </a:rPr>
              <a:t> </a:t>
            </a:r>
            <a:r>
              <a:rPr sz="3600" dirty="0">
                <a:solidFill>
                  <a:srgbClr val="FFFFFF"/>
                </a:solidFill>
                <a:latin typeface="Times New Roman"/>
                <a:cs typeface="Times New Roman"/>
              </a:rPr>
              <a:t>framework</a:t>
            </a:r>
            <a:endParaRPr sz="3600">
              <a:latin typeface="Times New Roman"/>
              <a:cs typeface="Times New Roman"/>
            </a:endParaRPr>
          </a:p>
          <a:p>
            <a:pPr marL="784860" indent="-772795">
              <a:lnSpc>
                <a:spcPct val="100000"/>
              </a:lnSpc>
              <a:spcBef>
                <a:spcPts val="869"/>
              </a:spcBef>
              <a:buAutoNum type="romanLcParenBoth" startAt="3"/>
              <a:tabLst>
                <a:tab pos="785495" algn="l"/>
              </a:tabLst>
            </a:pPr>
            <a:r>
              <a:rPr sz="3600" spc="-5" dirty="0">
                <a:solidFill>
                  <a:srgbClr val="FFFFFF"/>
                </a:solidFill>
                <a:latin typeface="Times New Roman"/>
                <a:cs typeface="Times New Roman"/>
              </a:rPr>
              <a:t>CISCO </a:t>
            </a:r>
            <a:r>
              <a:rPr sz="3600" dirty="0">
                <a:solidFill>
                  <a:srgbClr val="FFFFFF"/>
                </a:solidFill>
                <a:latin typeface="Times New Roman"/>
                <a:cs typeface="Times New Roman"/>
              </a:rPr>
              <a:t>Reference model</a:t>
            </a:r>
            <a:r>
              <a:rPr sz="3600" spc="-15" dirty="0">
                <a:solidFill>
                  <a:srgbClr val="FFFFFF"/>
                </a:solidFill>
                <a:latin typeface="Times New Roman"/>
                <a:cs typeface="Times New Roman"/>
              </a:rPr>
              <a:t> </a:t>
            </a:r>
            <a:r>
              <a:rPr sz="3600" dirty="0">
                <a:solidFill>
                  <a:srgbClr val="FFFFFF"/>
                </a:solidFill>
                <a:latin typeface="Times New Roman"/>
                <a:cs typeface="Times New Roman"/>
              </a:rPr>
              <a:t>layers</a:t>
            </a:r>
            <a:endParaRPr sz="3600">
              <a:latin typeface="Times New Roman"/>
              <a:cs typeface="Times New Roman"/>
            </a:endParaRPr>
          </a:p>
          <a:p>
            <a:pPr marL="756285" marR="470534" indent="-744220">
              <a:lnSpc>
                <a:spcPct val="100000"/>
              </a:lnSpc>
              <a:spcBef>
                <a:spcPts val="865"/>
              </a:spcBef>
              <a:buAutoNum type="romanLcParenBoth" startAt="3"/>
              <a:tabLst>
                <a:tab pos="774065" algn="l"/>
                <a:tab pos="774700" algn="l"/>
              </a:tabLst>
            </a:pPr>
            <a:r>
              <a:rPr sz="3600" spc="-5" dirty="0">
                <a:solidFill>
                  <a:srgbClr val="FFFFFF"/>
                </a:solidFill>
                <a:latin typeface="Times New Roman"/>
                <a:cs typeface="Times New Roman"/>
              </a:rPr>
              <a:t>IEEE </a:t>
            </a:r>
            <a:r>
              <a:rPr sz="3600" dirty="0">
                <a:solidFill>
                  <a:srgbClr val="FFFFFF"/>
                </a:solidFill>
                <a:latin typeface="Times New Roman"/>
                <a:cs typeface="Times New Roman"/>
              </a:rPr>
              <a:t>Suggested P2413 standard</a:t>
            </a:r>
            <a:r>
              <a:rPr sz="3600" spc="-85" dirty="0">
                <a:solidFill>
                  <a:srgbClr val="FFFFFF"/>
                </a:solidFill>
                <a:latin typeface="Times New Roman"/>
                <a:cs typeface="Times New Roman"/>
              </a:rPr>
              <a:t> </a:t>
            </a:r>
            <a:r>
              <a:rPr sz="3600" dirty="0">
                <a:solidFill>
                  <a:srgbClr val="FFFFFF"/>
                </a:solidFill>
                <a:latin typeface="Times New Roman"/>
                <a:cs typeface="Times New Roman"/>
              </a:rPr>
              <a:t>for  </a:t>
            </a:r>
            <a:r>
              <a:rPr sz="3600" spc="-5" dirty="0">
                <a:solidFill>
                  <a:srgbClr val="FFFFFF"/>
                </a:solidFill>
                <a:latin typeface="Times New Roman"/>
                <a:cs typeface="Times New Roman"/>
              </a:rPr>
              <a:t>architecture </a:t>
            </a:r>
            <a:r>
              <a:rPr sz="3600" dirty="0">
                <a:solidFill>
                  <a:srgbClr val="FFFFFF"/>
                </a:solidFill>
                <a:latin typeface="Times New Roman"/>
                <a:cs typeface="Times New Roman"/>
              </a:rPr>
              <a:t>of</a:t>
            </a:r>
            <a:r>
              <a:rPr sz="3600" spc="10" dirty="0">
                <a:solidFill>
                  <a:srgbClr val="FFFFFF"/>
                </a:solidFill>
                <a:latin typeface="Times New Roman"/>
                <a:cs typeface="Times New Roman"/>
              </a:rPr>
              <a:t> </a:t>
            </a:r>
            <a:r>
              <a:rPr sz="3600" dirty="0">
                <a:solidFill>
                  <a:srgbClr val="FFFFFF"/>
                </a:solidFill>
                <a:latin typeface="Times New Roman"/>
                <a:cs typeface="Times New Roman"/>
              </a:rPr>
              <a:t>IoT</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2461" y="2180666"/>
            <a:ext cx="5880100" cy="2463800"/>
          </a:xfrm>
          <a:prstGeom prst="rect">
            <a:avLst/>
          </a:prstGeom>
        </p:spPr>
        <p:txBody>
          <a:bodyPr vert="horz" wrap="square" lIns="0" tIns="12065" rIns="0" bIns="0" rtlCol="0">
            <a:spAutoFit/>
          </a:bodyPr>
          <a:lstStyle/>
          <a:p>
            <a:pPr marL="962025" marR="952500" algn="ctr">
              <a:lnSpc>
                <a:spcPct val="100000"/>
              </a:lnSpc>
              <a:spcBef>
                <a:spcPts val="95"/>
              </a:spcBef>
            </a:pPr>
            <a:r>
              <a:rPr sz="4000" spc="-5" dirty="0">
                <a:solidFill>
                  <a:srgbClr val="FFFFFF"/>
                </a:solidFill>
              </a:rPr>
              <a:t>End of Lesson 2 on  </a:t>
            </a:r>
            <a:r>
              <a:rPr sz="4000" dirty="0">
                <a:solidFill>
                  <a:srgbClr val="FFFFFF"/>
                </a:solidFill>
              </a:rPr>
              <a:t>Internet </a:t>
            </a:r>
            <a:r>
              <a:rPr sz="4000" spc="-5" dirty="0">
                <a:solidFill>
                  <a:srgbClr val="FFFFFF"/>
                </a:solidFill>
              </a:rPr>
              <a:t>of</a:t>
            </a:r>
            <a:r>
              <a:rPr sz="4000" spc="-60" dirty="0">
                <a:solidFill>
                  <a:srgbClr val="FFFFFF"/>
                </a:solidFill>
              </a:rPr>
              <a:t> </a:t>
            </a:r>
            <a:r>
              <a:rPr sz="4000" spc="-5" dirty="0">
                <a:solidFill>
                  <a:srgbClr val="FFFFFF"/>
                </a:solidFill>
              </a:rPr>
              <a:t>Things−</a:t>
            </a:r>
            <a:endParaRPr sz="4000"/>
          </a:p>
          <a:p>
            <a:pPr marL="12700" marR="5080" algn="ctr">
              <a:lnSpc>
                <a:spcPct val="100000"/>
              </a:lnSpc>
              <a:spcBef>
                <a:spcPts val="5"/>
              </a:spcBef>
              <a:tabLst>
                <a:tab pos="5133340" algn="l"/>
              </a:tabLst>
            </a:pPr>
            <a:r>
              <a:rPr sz="4000" spc="-5" dirty="0">
                <a:solidFill>
                  <a:srgbClr val="FFFFFF"/>
                </a:solidFill>
              </a:rPr>
              <a:t>Co</a:t>
            </a:r>
            <a:r>
              <a:rPr sz="4000" dirty="0">
                <a:solidFill>
                  <a:srgbClr val="FFFFFF"/>
                </a:solidFill>
              </a:rPr>
              <a:t>n</a:t>
            </a:r>
            <a:r>
              <a:rPr sz="4000" spc="-5" dirty="0">
                <a:solidFill>
                  <a:srgbClr val="FFFFFF"/>
                </a:solidFill>
              </a:rPr>
              <a:t>ce</a:t>
            </a:r>
            <a:r>
              <a:rPr sz="4000" dirty="0">
                <a:solidFill>
                  <a:srgbClr val="FFFFFF"/>
                </a:solidFill>
              </a:rPr>
              <a:t>p</a:t>
            </a:r>
            <a:r>
              <a:rPr sz="4000" spc="-5" dirty="0">
                <a:solidFill>
                  <a:srgbClr val="FFFFFF"/>
                </a:solidFill>
              </a:rPr>
              <a:t>t</a:t>
            </a:r>
            <a:r>
              <a:rPr sz="4000" spc="5" dirty="0">
                <a:solidFill>
                  <a:srgbClr val="FFFFFF"/>
                </a:solidFill>
              </a:rPr>
              <a:t>u</a:t>
            </a:r>
            <a:r>
              <a:rPr sz="4000" spc="-5" dirty="0">
                <a:solidFill>
                  <a:srgbClr val="FFFFFF"/>
                </a:solidFill>
              </a:rPr>
              <a:t>al</a:t>
            </a:r>
            <a:r>
              <a:rPr sz="4000" spc="-30" dirty="0">
                <a:solidFill>
                  <a:srgbClr val="FFFFFF"/>
                </a:solidFill>
              </a:rPr>
              <a:t> </a:t>
            </a:r>
            <a:r>
              <a:rPr sz="4000" spc="-5" dirty="0">
                <a:solidFill>
                  <a:srgbClr val="FFFFFF"/>
                </a:solidFill>
              </a:rPr>
              <a:t>framew</a:t>
            </a:r>
            <a:r>
              <a:rPr sz="4000" spc="5" dirty="0">
                <a:solidFill>
                  <a:srgbClr val="FFFFFF"/>
                </a:solidFill>
              </a:rPr>
              <a:t>o</a:t>
            </a:r>
            <a:r>
              <a:rPr sz="4000" spc="-5" dirty="0">
                <a:solidFill>
                  <a:srgbClr val="FFFFFF"/>
                </a:solidFill>
              </a:rPr>
              <a:t>rks</a:t>
            </a:r>
            <a:r>
              <a:rPr sz="4000" dirty="0">
                <a:solidFill>
                  <a:srgbClr val="FFFFFF"/>
                </a:solidFill>
              </a:rPr>
              <a:t>	</a:t>
            </a:r>
            <a:r>
              <a:rPr sz="4000" spc="-5" dirty="0">
                <a:solidFill>
                  <a:srgbClr val="FFFFFF"/>
                </a:solidFill>
              </a:rPr>
              <a:t>and  </a:t>
            </a:r>
            <a:r>
              <a:rPr sz="4000" dirty="0">
                <a:solidFill>
                  <a:srgbClr val="FFFFFF"/>
                </a:solidFill>
              </a:rPr>
              <a:t>Architecture</a:t>
            </a:r>
            <a:endParaRPr sz="4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55419" y="27432"/>
            <a:ext cx="6330950" cy="1569720"/>
            <a:chOff x="1455419" y="27432"/>
            <a:chExt cx="6330950" cy="1569720"/>
          </a:xfrm>
        </p:grpSpPr>
        <p:sp>
          <p:nvSpPr>
            <p:cNvPr id="3" name="object 3"/>
            <p:cNvSpPr/>
            <p:nvPr/>
          </p:nvSpPr>
          <p:spPr>
            <a:xfrm>
              <a:off x="1455419" y="27432"/>
              <a:ext cx="6330696" cy="8991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790444" y="697991"/>
              <a:ext cx="3526535" cy="899160"/>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788032" y="173227"/>
            <a:ext cx="5490210" cy="1367790"/>
          </a:xfrm>
          <a:prstGeom prst="rect">
            <a:avLst/>
          </a:prstGeom>
        </p:spPr>
        <p:txBody>
          <a:bodyPr vert="horz" wrap="square" lIns="0" tIns="12700" rIns="0" bIns="0" rtlCol="0">
            <a:spAutoFit/>
          </a:bodyPr>
          <a:lstStyle/>
          <a:p>
            <a:pPr marL="1348105" marR="5080" indent="-1335405">
              <a:lnSpc>
                <a:spcPct val="100000"/>
              </a:lnSpc>
              <a:spcBef>
                <a:spcPts val="100"/>
              </a:spcBef>
            </a:pPr>
            <a:r>
              <a:rPr dirty="0"/>
              <a:t>Another IoT</a:t>
            </a:r>
            <a:r>
              <a:rPr spc="-100" dirty="0"/>
              <a:t> </a:t>
            </a:r>
            <a:r>
              <a:rPr dirty="0"/>
              <a:t>Conceptual  Architecture</a:t>
            </a:r>
          </a:p>
        </p:txBody>
      </p:sp>
      <p:sp>
        <p:nvSpPr>
          <p:cNvPr id="9" name="object 9"/>
          <p:cNvSpPr txBox="1"/>
          <p:nvPr/>
        </p:nvSpPr>
        <p:spPr>
          <a:xfrm>
            <a:off x="8238997" y="6372158"/>
            <a:ext cx="165735" cy="222885"/>
          </a:xfrm>
          <a:prstGeom prst="rect">
            <a:avLst/>
          </a:prstGeom>
        </p:spPr>
        <p:txBody>
          <a:bodyPr vert="horz" wrap="square" lIns="0" tIns="0" rIns="0" bIns="0" rtlCol="0">
            <a:spAutoFit/>
          </a:bodyPr>
          <a:lstStyle/>
          <a:p>
            <a:pPr marL="38100">
              <a:lnSpc>
                <a:spcPts val="1630"/>
              </a:lnSpc>
            </a:pPr>
            <a:fld id="{81D60167-4931-47E6-BA6A-407CBD079E47}" type="slidenum">
              <a:rPr sz="1400" dirty="0">
                <a:solidFill>
                  <a:srgbClr val="FF9900"/>
                </a:solidFill>
                <a:latin typeface="Times New Roman"/>
                <a:cs typeface="Times New Roman"/>
              </a:rPr>
              <a:pPr marL="38100">
                <a:lnSpc>
                  <a:spcPts val="1630"/>
                </a:lnSpc>
              </a:pPr>
              <a:t>3</a:t>
            </a:fld>
            <a:endParaRPr sz="1400">
              <a:latin typeface="Times New Roman"/>
              <a:cs typeface="Times New Roman"/>
            </a:endParaRPr>
          </a:p>
        </p:txBody>
      </p:sp>
      <p:sp>
        <p:nvSpPr>
          <p:cNvPr id="6" name="object 6"/>
          <p:cNvSpPr txBox="1"/>
          <p:nvPr/>
        </p:nvSpPr>
        <p:spPr>
          <a:xfrm>
            <a:off x="535940" y="1388110"/>
            <a:ext cx="7969884" cy="3705502"/>
          </a:xfrm>
          <a:prstGeom prst="rect">
            <a:avLst/>
          </a:prstGeom>
        </p:spPr>
        <p:txBody>
          <a:bodyPr vert="horz" wrap="square" lIns="0" tIns="12065" rIns="0" bIns="0" rtlCol="0">
            <a:spAutoFit/>
          </a:bodyPr>
          <a:lstStyle/>
          <a:p>
            <a:pPr marL="527685" indent="-515620">
              <a:lnSpc>
                <a:spcPct val="100000"/>
              </a:lnSpc>
              <a:spcBef>
                <a:spcPts val="95"/>
              </a:spcBef>
              <a:buChar char="•"/>
              <a:tabLst>
                <a:tab pos="527685" algn="l"/>
                <a:tab pos="528320" algn="l"/>
              </a:tabLst>
            </a:pPr>
            <a:r>
              <a:rPr sz="4000" spc="-5" dirty="0">
                <a:solidFill>
                  <a:srgbClr val="FFFFFF"/>
                </a:solidFill>
                <a:latin typeface="Times New Roman"/>
                <a:cs typeface="Times New Roman"/>
              </a:rPr>
              <a:t>Gather + Enrich + Stream + Manage</a:t>
            </a:r>
            <a:endParaRPr sz="4000" dirty="0">
              <a:latin typeface="Times New Roman"/>
              <a:cs typeface="Times New Roman"/>
            </a:endParaRPr>
          </a:p>
          <a:p>
            <a:pPr marL="527685" marR="31115">
              <a:lnSpc>
                <a:spcPct val="100000"/>
              </a:lnSpc>
            </a:pPr>
            <a:r>
              <a:rPr sz="4000" spc="-5" dirty="0">
                <a:solidFill>
                  <a:srgbClr val="FFFFFF"/>
                </a:solidFill>
                <a:latin typeface="Times New Roman"/>
                <a:cs typeface="Times New Roman"/>
              </a:rPr>
              <a:t>+ Acquire + organize and </a:t>
            </a:r>
            <a:r>
              <a:rPr sz="4000" dirty="0">
                <a:solidFill>
                  <a:srgbClr val="FFFFFF"/>
                </a:solidFill>
                <a:latin typeface="Times New Roman"/>
                <a:cs typeface="Times New Roman"/>
              </a:rPr>
              <a:t>Analyse </a:t>
            </a:r>
            <a:r>
              <a:rPr sz="4000" spc="-5" dirty="0">
                <a:solidFill>
                  <a:srgbClr val="FFFFFF"/>
                </a:solidFill>
                <a:latin typeface="Times New Roman"/>
                <a:cs typeface="Times New Roman"/>
              </a:rPr>
              <a:t>=  Internet of Things </a:t>
            </a:r>
            <a:r>
              <a:rPr sz="4000" dirty="0">
                <a:solidFill>
                  <a:srgbClr val="FFFFFF"/>
                </a:solidFill>
                <a:latin typeface="Times New Roman"/>
                <a:cs typeface="Times New Roman"/>
              </a:rPr>
              <a:t>Enterprise </a:t>
            </a:r>
            <a:r>
              <a:rPr sz="4000" spc="-5" dirty="0">
                <a:solidFill>
                  <a:srgbClr val="FFFFFF"/>
                </a:solidFill>
                <a:latin typeface="Times New Roman"/>
                <a:cs typeface="Times New Roman"/>
              </a:rPr>
              <a:t>&amp;  Business Applications, Integration</a:t>
            </a:r>
            <a:endParaRPr sz="4000" dirty="0">
              <a:latin typeface="Times New Roman"/>
              <a:cs typeface="Times New Roman"/>
            </a:endParaRPr>
          </a:p>
          <a:p>
            <a:pPr marL="527685">
              <a:lnSpc>
                <a:spcPct val="100000"/>
              </a:lnSpc>
              <a:spcBef>
                <a:spcPts val="5"/>
              </a:spcBef>
              <a:tabLst>
                <a:tab pos="5716905" algn="l"/>
              </a:tabLst>
            </a:pPr>
            <a:r>
              <a:rPr sz="4000" spc="-5" dirty="0">
                <a:solidFill>
                  <a:srgbClr val="FFFFFF"/>
                </a:solidFill>
                <a:latin typeface="Times New Roman"/>
                <a:cs typeface="Times New Roman"/>
              </a:rPr>
              <a:t>and </a:t>
            </a:r>
            <a:r>
              <a:rPr sz="4000" spc="-10" dirty="0" err="1" smtClean="0">
                <a:solidFill>
                  <a:srgbClr val="FFFFFF"/>
                </a:solidFill>
                <a:latin typeface="Times New Roman"/>
                <a:cs typeface="Times New Roman"/>
              </a:rPr>
              <a:t>SoA</a:t>
            </a:r>
            <a:r>
              <a:rPr lang="en-US" sz="4000" spc="-10" dirty="0" smtClean="0">
                <a:solidFill>
                  <a:srgbClr val="FFFFFF"/>
                </a:solidFill>
                <a:latin typeface="Times New Roman"/>
                <a:cs typeface="Times New Roman"/>
              </a:rPr>
              <a:t>( oracles IOT architecture</a:t>
            </a:r>
            <a:endParaRPr sz="4000" dirty="0">
              <a:latin typeface="Times New Roman"/>
              <a:cs typeface="Times New Roman"/>
            </a:endParaRPr>
          </a:p>
          <a:p>
            <a:pPr marL="527685" marR="426720">
              <a:lnSpc>
                <a:spcPct val="100000"/>
              </a:lnSpc>
            </a:pPr>
            <a:endParaRPr sz="4000" dirty="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6925" y="257238"/>
            <a:ext cx="7879080" cy="6066155"/>
            <a:chOff x="796925" y="257238"/>
            <a:chExt cx="7879080" cy="6066155"/>
          </a:xfrm>
        </p:grpSpPr>
        <p:sp>
          <p:nvSpPr>
            <p:cNvPr id="3" name="object 3"/>
            <p:cNvSpPr/>
            <p:nvPr/>
          </p:nvSpPr>
          <p:spPr>
            <a:xfrm>
              <a:off x="801687" y="262000"/>
              <a:ext cx="7869555" cy="6056630"/>
            </a:xfrm>
            <a:custGeom>
              <a:avLst/>
              <a:gdLst/>
              <a:ahLst/>
              <a:cxnLst/>
              <a:rect l="l" t="t" r="r" b="b"/>
              <a:pathLst>
                <a:path w="7869555" h="6056630">
                  <a:moveTo>
                    <a:pt x="0" y="6056249"/>
                  </a:moveTo>
                  <a:lnTo>
                    <a:pt x="7869174" y="6056249"/>
                  </a:lnTo>
                  <a:lnTo>
                    <a:pt x="7869174" y="0"/>
                  </a:lnTo>
                  <a:lnTo>
                    <a:pt x="0" y="0"/>
                  </a:lnTo>
                  <a:lnTo>
                    <a:pt x="0" y="6056249"/>
                  </a:lnTo>
                  <a:close/>
                </a:path>
              </a:pathLst>
            </a:custGeom>
            <a:ln w="9525">
              <a:solidFill>
                <a:srgbClr val="FFFFFF"/>
              </a:solidFill>
            </a:ln>
          </p:spPr>
          <p:txBody>
            <a:bodyPr wrap="square" lIns="0" tIns="0" rIns="0" bIns="0" rtlCol="0"/>
            <a:lstStyle/>
            <a:p>
              <a:endParaRPr/>
            </a:p>
          </p:txBody>
        </p:sp>
        <p:sp>
          <p:nvSpPr>
            <p:cNvPr id="4" name="object 4"/>
            <p:cNvSpPr/>
            <p:nvPr/>
          </p:nvSpPr>
          <p:spPr>
            <a:xfrm>
              <a:off x="4170426" y="1100709"/>
              <a:ext cx="871855" cy="3679190"/>
            </a:xfrm>
            <a:custGeom>
              <a:avLst/>
              <a:gdLst/>
              <a:ahLst/>
              <a:cxnLst/>
              <a:rect l="l" t="t" r="r" b="b"/>
              <a:pathLst>
                <a:path w="871854" h="3679190">
                  <a:moveTo>
                    <a:pt x="871804" y="0"/>
                  </a:moveTo>
                  <a:lnTo>
                    <a:pt x="0" y="0"/>
                  </a:lnTo>
                  <a:lnTo>
                    <a:pt x="0" y="3678682"/>
                  </a:lnTo>
                  <a:lnTo>
                    <a:pt x="871804" y="3678682"/>
                  </a:lnTo>
                  <a:lnTo>
                    <a:pt x="871804" y="0"/>
                  </a:lnTo>
                  <a:close/>
                </a:path>
              </a:pathLst>
            </a:custGeom>
            <a:solidFill>
              <a:srgbClr val="FFCCFF"/>
            </a:solidFill>
          </p:spPr>
          <p:txBody>
            <a:bodyPr wrap="square" lIns="0" tIns="0" rIns="0" bIns="0" rtlCol="0"/>
            <a:lstStyle/>
            <a:p>
              <a:endParaRPr/>
            </a:p>
          </p:txBody>
        </p:sp>
        <p:sp>
          <p:nvSpPr>
            <p:cNvPr id="5" name="object 5"/>
            <p:cNvSpPr/>
            <p:nvPr/>
          </p:nvSpPr>
          <p:spPr>
            <a:xfrm>
              <a:off x="4170426" y="1100709"/>
              <a:ext cx="871855" cy="3679190"/>
            </a:xfrm>
            <a:custGeom>
              <a:avLst/>
              <a:gdLst/>
              <a:ahLst/>
              <a:cxnLst/>
              <a:rect l="l" t="t" r="r" b="b"/>
              <a:pathLst>
                <a:path w="871854" h="3679190">
                  <a:moveTo>
                    <a:pt x="0" y="3678682"/>
                  </a:moveTo>
                  <a:lnTo>
                    <a:pt x="871804" y="3678682"/>
                  </a:lnTo>
                  <a:lnTo>
                    <a:pt x="871804" y="0"/>
                  </a:lnTo>
                  <a:lnTo>
                    <a:pt x="0" y="0"/>
                  </a:lnTo>
                  <a:lnTo>
                    <a:pt x="0" y="3678682"/>
                  </a:lnTo>
                  <a:close/>
                </a:path>
              </a:pathLst>
            </a:custGeom>
            <a:ln w="9524">
              <a:solidFill>
                <a:srgbClr val="FFFFFF"/>
              </a:solidFill>
            </a:ln>
          </p:spPr>
          <p:txBody>
            <a:bodyPr wrap="square" lIns="0" tIns="0" rIns="0" bIns="0" rtlCol="0"/>
            <a:lstStyle/>
            <a:p>
              <a:endParaRPr/>
            </a:p>
          </p:txBody>
        </p:sp>
      </p:grpSp>
      <p:sp>
        <p:nvSpPr>
          <p:cNvPr id="6" name="object 6"/>
          <p:cNvSpPr txBox="1"/>
          <p:nvPr/>
        </p:nvSpPr>
        <p:spPr>
          <a:xfrm>
            <a:off x="4312411" y="1127886"/>
            <a:ext cx="588010" cy="482600"/>
          </a:xfrm>
          <a:prstGeom prst="rect">
            <a:avLst/>
          </a:prstGeom>
        </p:spPr>
        <p:txBody>
          <a:bodyPr vert="horz" wrap="square" lIns="0" tIns="12700" rIns="0" bIns="0" rtlCol="0">
            <a:spAutoFit/>
          </a:bodyPr>
          <a:lstStyle/>
          <a:p>
            <a:pPr marL="60960" marR="5080" indent="-48895">
              <a:lnSpc>
                <a:spcPct val="100000"/>
              </a:lnSpc>
              <a:spcBef>
                <a:spcPts val="100"/>
              </a:spcBef>
            </a:pPr>
            <a:r>
              <a:rPr sz="1500" spc="-5" dirty="0">
                <a:solidFill>
                  <a:srgbClr val="FF0000"/>
                </a:solidFill>
                <a:latin typeface="Times New Roman"/>
                <a:cs typeface="Times New Roman"/>
              </a:rPr>
              <a:t>C</a:t>
            </a:r>
            <a:r>
              <a:rPr sz="1500" dirty="0">
                <a:solidFill>
                  <a:srgbClr val="FF0000"/>
                </a:solidFill>
                <a:latin typeface="Times New Roman"/>
                <a:cs typeface="Times New Roman"/>
              </a:rPr>
              <a:t>o</a:t>
            </a:r>
            <a:r>
              <a:rPr sz="1500" spc="-15" dirty="0">
                <a:solidFill>
                  <a:srgbClr val="FF0000"/>
                </a:solidFill>
                <a:latin typeface="Times New Roman"/>
                <a:cs typeface="Times New Roman"/>
              </a:rPr>
              <a:t>mm</a:t>
            </a:r>
            <a:r>
              <a:rPr sz="1500" dirty="0">
                <a:solidFill>
                  <a:srgbClr val="FF0000"/>
                </a:solidFill>
                <a:latin typeface="Times New Roman"/>
                <a:cs typeface="Times New Roman"/>
              </a:rPr>
              <a:t>.  </a:t>
            </a:r>
            <a:r>
              <a:rPr sz="1500" spc="-5" dirty="0">
                <a:solidFill>
                  <a:srgbClr val="FF0000"/>
                </a:solidFill>
                <a:latin typeface="Times New Roman"/>
                <a:cs typeface="Times New Roman"/>
              </a:rPr>
              <a:t>Mgmt</a:t>
            </a:r>
            <a:endParaRPr sz="1500">
              <a:latin typeface="Times New Roman"/>
              <a:cs typeface="Times New Roman"/>
            </a:endParaRPr>
          </a:p>
        </p:txBody>
      </p:sp>
      <p:grpSp>
        <p:nvGrpSpPr>
          <p:cNvPr id="7" name="object 7"/>
          <p:cNvGrpSpPr/>
          <p:nvPr/>
        </p:nvGrpSpPr>
        <p:grpSpPr>
          <a:xfrm>
            <a:off x="2313304" y="2335466"/>
            <a:ext cx="1489075" cy="2214880"/>
            <a:chOff x="2313304" y="2335466"/>
            <a:chExt cx="1489075" cy="2214880"/>
          </a:xfrm>
        </p:grpSpPr>
        <p:sp>
          <p:nvSpPr>
            <p:cNvPr id="8" name="object 8"/>
            <p:cNvSpPr/>
            <p:nvPr/>
          </p:nvSpPr>
          <p:spPr>
            <a:xfrm>
              <a:off x="2313305" y="3141598"/>
              <a:ext cx="1484630" cy="77470"/>
            </a:xfrm>
            <a:custGeom>
              <a:avLst/>
              <a:gdLst/>
              <a:ahLst/>
              <a:cxnLst/>
              <a:rect l="l" t="t" r="r" b="b"/>
              <a:pathLst>
                <a:path w="1484629" h="77469">
                  <a:moveTo>
                    <a:pt x="301117" y="31877"/>
                  </a:moveTo>
                  <a:lnTo>
                    <a:pt x="76250" y="32486"/>
                  </a:lnTo>
                  <a:lnTo>
                    <a:pt x="76200" y="762"/>
                  </a:lnTo>
                  <a:lnTo>
                    <a:pt x="0" y="38989"/>
                  </a:lnTo>
                  <a:lnTo>
                    <a:pt x="76327" y="76962"/>
                  </a:lnTo>
                  <a:lnTo>
                    <a:pt x="76263" y="45212"/>
                  </a:lnTo>
                  <a:lnTo>
                    <a:pt x="301117" y="44577"/>
                  </a:lnTo>
                  <a:lnTo>
                    <a:pt x="301117" y="31877"/>
                  </a:lnTo>
                  <a:close/>
                </a:path>
                <a:path w="1484629" h="77469">
                  <a:moveTo>
                    <a:pt x="1484630" y="43815"/>
                  </a:moveTo>
                  <a:lnTo>
                    <a:pt x="1484503" y="31115"/>
                  </a:lnTo>
                  <a:lnTo>
                    <a:pt x="1259763" y="31724"/>
                  </a:lnTo>
                  <a:lnTo>
                    <a:pt x="1259713" y="0"/>
                  </a:lnTo>
                  <a:lnTo>
                    <a:pt x="1183513" y="38227"/>
                  </a:lnTo>
                  <a:lnTo>
                    <a:pt x="1259840" y="76200"/>
                  </a:lnTo>
                  <a:lnTo>
                    <a:pt x="1259776" y="44450"/>
                  </a:lnTo>
                  <a:lnTo>
                    <a:pt x="1484630" y="43815"/>
                  </a:lnTo>
                  <a:close/>
                </a:path>
              </a:pathLst>
            </a:custGeom>
            <a:solidFill>
              <a:srgbClr val="FFFFFF"/>
            </a:solidFill>
          </p:spPr>
          <p:txBody>
            <a:bodyPr wrap="square" lIns="0" tIns="0" rIns="0" bIns="0" rtlCol="0"/>
            <a:lstStyle/>
            <a:p>
              <a:endParaRPr/>
            </a:p>
          </p:txBody>
        </p:sp>
        <p:sp>
          <p:nvSpPr>
            <p:cNvPr id="9" name="object 9"/>
            <p:cNvSpPr/>
            <p:nvPr/>
          </p:nvSpPr>
          <p:spPr>
            <a:xfrm>
              <a:off x="2614421" y="2340229"/>
              <a:ext cx="1183005" cy="2205355"/>
            </a:xfrm>
            <a:custGeom>
              <a:avLst/>
              <a:gdLst/>
              <a:ahLst/>
              <a:cxnLst/>
              <a:rect l="l" t="t" r="r" b="b"/>
              <a:pathLst>
                <a:path w="1183004" h="2205354">
                  <a:moveTo>
                    <a:pt x="1182687" y="0"/>
                  </a:moveTo>
                  <a:lnTo>
                    <a:pt x="0" y="0"/>
                  </a:lnTo>
                  <a:lnTo>
                    <a:pt x="0" y="2204974"/>
                  </a:lnTo>
                  <a:lnTo>
                    <a:pt x="1182687" y="2204974"/>
                  </a:lnTo>
                  <a:lnTo>
                    <a:pt x="1182687" y="0"/>
                  </a:lnTo>
                  <a:close/>
                </a:path>
              </a:pathLst>
            </a:custGeom>
            <a:solidFill>
              <a:srgbClr val="CCFFFF"/>
            </a:solidFill>
          </p:spPr>
          <p:txBody>
            <a:bodyPr wrap="square" lIns="0" tIns="0" rIns="0" bIns="0" rtlCol="0"/>
            <a:lstStyle/>
            <a:p>
              <a:endParaRPr/>
            </a:p>
          </p:txBody>
        </p:sp>
        <p:sp>
          <p:nvSpPr>
            <p:cNvPr id="10" name="object 10"/>
            <p:cNvSpPr/>
            <p:nvPr/>
          </p:nvSpPr>
          <p:spPr>
            <a:xfrm>
              <a:off x="2614421" y="2340229"/>
              <a:ext cx="1183005" cy="2205355"/>
            </a:xfrm>
            <a:custGeom>
              <a:avLst/>
              <a:gdLst/>
              <a:ahLst/>
              <a:cxnLst/>
              <a:rect l="l" t="t" r="r" b="b"/>
              <a:pathLst>
                <a:path w="1183004" h="2205354">
                  <a:moveTo>
                    <a:pt x="0" y="2204974"/>
                  </a:moveTo>
                  <a:lnTo>
                    <a:pt x="1182687" y="2204974"/>
                  </a:lnTo>
                  <a:lnTo>
                    <a:pt x="1182687" y="0"/>
                  </a:lnTo>
                  <a:lnTo>
                    <a:pt x="0" y="0"/>
                  </a:lnTo>
                  <a:lnTo>
                    <a:pt x="0" y="2204974"/>
                  </a:lnTo>
                  <a:close/>
                </a:path>
              </a:pathLst>
            </a:custGeom>
            <a:ln w="9525">
              <a:solidFill>
                <a:srgbClr val="FFFFFF"/>
              </a:solidFill>
            </a:ln>
          </p:spPr>
          <p:txBody>
            <a:bodyPr wrap="square" lIns="0" tIns="0" rIns="0" bIns="0" rtlCol="0"/>
            <a:lstStyle/>
            <a:p>
              <a:endParaRPr/>
            </a:p>
          </p:txBody>
        </p:sp>
      </p:grpSp>
      <p:sp>
        <p:nvSpPr>
          <p:cNvPr id="11" name="object 11"/>
          <p:cNvSpPr txBox="1"/>
          <p:nvPr/>
        </p:nvSpPr>
        <p:spPr>
          <a:xfrm>
            <a:off x="3942588" y="305092"/>
            <a:ext cx="1218565" cy="299085"/>
          </a:xfrm>
          <a:prstGeom prst="rect">
            <a:avLst/>
          </a:prstGeom>
          <a:solidFill>
            <a:srgbClr val="0000FF"/>
          </a:solidFill>
          <a:ln w="9525">
            <a:solidFill>
              <a:srgbClr val="FFFFFF"/>
            </a:solidFill>
          </a:ln>
        </p:spPr>
        <p:txBody>
          <a:bodyPr vert="horz" wrap="square" lIns="0" tIns="39370" rIns="0" bIns="0" rtlCol="0">
            <a:spAutoFit/>
          </a:bodyPr>
          <a:lstStyle/>
          <a:p>
            <a:pPr marL="316230">
              <a:lnSpc>
                <a:spcPct val="100000"/>
              </a:lnSpc>
              <a:spcBef>
                <a:spcPts val="310"/>
              </a:spcBef>
            </a:pPr>
            <a:r>
              <a:rPr sz="1500" b="1" spc="-10" dirty="0">
                <a:solidFill>
                  <a:srgbClr val="FFFFFF"/>
                </a:solidFill>
                <a:latin typeface="Times New Roman"/>
                <a:cs typeface="Times New Roman"/>
              </a:rPr>
              <a:t>Stream</a:t>
            </a:r>
            <a:endParaRPr sz="1500">
              <a:latin typeface="Times New Roman"/>
              <a:cs typeface="Times New Roman"/>
            </a:endParaRPr>
          </a:p>
        </p:txBody>
      </p:sp>
      <p:sp>
        <p:nvSpPr>
          <p:cNvPr id="12" name="object 12"/>
          <p:cNvSpPr txBox="1"/>
          <p:nvPr/>
        </p:nvSpPr>
        <p:spPr>
          <a:xfrm>
            <a:off x="2856738" y="2322067"/>
            <a:ext cx="699770"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G</a:t>
            </a:r>
            <a:r>
              <a:rPr sz="1500" spc="-15" dirty="0">
                <a:solidFill>
                  <a:srgbClr val="FF0000"/>
                </a:solidFill>
                <a:latin typeface="Times New Roman"/>
                <a:cs typeface="Times New Roman"/>
              </a:rPr>
              <a:t>a</a:t>
            </a:r>
            <a:r>
              <a:rPr sz="1500" spc="-5" dirty="0">
                <a:solidFill>
                  <a:srgbClr val="FF0000"/>
                </a:solidFill>
                <a:latin typeface="Times New Roman"/>
                <a:cs typeface="Times New Roman"/>
              </a:rPr>
              <a:t>te</a:t>
            </a:r>
            <a:r>
              <a:rPr sz="1500" spc="-15" dirty="0">
                <a:solidFill>
                  <a:srgbClr val="FF0000"/>
                </a:solidFill>
                <a:latin typeface="Times New Roman"/>
                <a:cs typeface="Times New Roman"/>
              </a:rPr>
              <a:t>w</a:t>
            </a:r>
            <a:r>
              <a:rPr sz="1500" spc="-10" dirty="0">
                <a:solidFill>
                  <a:srgbClr val="FF0000"/>
                </a:solidFill>
                <a:latin typeface="Times New Roman"/>
                <a:cs typeface="Times New Roman"/>
              </a:rPr>
              <a:t>a</a:t>
            </a:r>
            <a:r>
              <a:rPr sz="1500" dirty="0">
                <a:solidFill>
                  <a:srgbClr val="FF0000"/>
                </a:solidFill>
                <a:latin typeface="Times New Roman"/>
                <a:cs typeface="Times New Roman"/>
              </a:rPr>
              <a:t>y</a:t>
            </a:r>
            <a:endParaRPr sz="1500">
              <a:latin typeface="Times New Roman"/>
              <a:cs typeface="Times New Roman"/>
            </a:endParaRPr>
          </a:p>
        </p:txBody>
      </p:sp>
      <p:grpSp>
        <p:nvGrpSpPr>
          <p:cNvPr id="13" name="object 13"/>
          <p:cNvGrpSpPr/>
          <p:nvPr/>
        </p:nvGrpSpPr>
        <p:grpSpPr>
          <a:xfrm>
            <a:off x="1082319" y="1108138"/>
            <a:ext cx="1235075" cy="3089910"/>
            <a:chOff x="1082319" y="1108138"/>
            <a:chExt cx="1235075" cy="3089910"/>
          </a:xfrm>
        </p:grpSpPr>
        <p:sp>
          <p:nvSpPr>
            <p:cNvPr id="14" name="object 14"/>
            <p:cNvSpPr/>
            <p:nvPr/>
          </p:nvSpPr>
          <p:spPr>
            <a:xfrm>
              <a:off x="1087081" y="1112900"/>
              <a:ext cx="1225550" cy="3080385"/>
            </a:xfrm>
            <a:custGeom>
              <a:avLst/>
              <a:gdLst/>
              <a:ahLst/>
              <a:cxnLst/>
              <a:rect l="l" t="t" r="r" b="b"/>
              <a:pathLst>
                <a:path w="1225550" h="3080385">
                  <a:moveTo>
                    <a:pt x="1225461" y="0"/>
                  </a:moveTo>
                  <a:lnTo>
                    <a:pt x="0" y="0"/>
                  </a:lnTo>
                  <a:lnTo>
                    <a:pt x="0" y="3080004"/>
                  </a:lnTo>
                  <a:lnTo>
                    <a:pt x="1225461" y="3080004"/>
                  </a:lnTo>
                  <a:lnTo>
                    <a:pt x="1225461" y="0"/>
                  </a:lnTo>
                  <a:close/>
                </a:path>
              </a:pathLst>
            </a:custGeom>
            <a:solidFill>
              <a:srgbClr val="D5DFFF"/>
            </a:solidFill>
          </p:spPr>
          <p:txBody>
            <a:bodyPr wrap="square" lIns="0" tIns="0" rIns="0" bIns="0" rtlCol="0"/>
            <a:lstStyle/>
            <a:p>
              <a:endParaRPr/>
            </a:p>
          </p:txBody>
        </p:sp>
        <p:sp>
          <p:nvSpPr>
            <p:cNvPr id="15" name="object 15"/>
            <p:cNvSpPr/>
            <p:nvPr/>
          </p:nvSpPr>
          <p:spPr>
            <a:xfrm>
              <a:off x="1087081" y="1112900"/>
              <a:ext cx="1225550" cy="3080385"/>
            </a:xfrm>
            <a:custGeom>
              <a:avLst/>
              <a:gdLst/>
              <a:ahLst/>
              <a:cxnLst/>
              <a:rect l="l" t="t" r="r" b="b"/>
              <a:pathLst>
                <a:path w="1225550" h="3080385">
                  <a:moveTo>
                    <a:pt x="0" y="3080004"/>
                  </a:moveTo>
                  <a:lnTo>
                    <a:pt x="1225461" y="3080004"/>
                  </a:lnTo>
                  <a:lnTo>
                    <a:pt x="1225461" y="0"/>
                  </a:lnTo>
                  <a:lnTo>
                    <a:pt x="0" y="0"/>
                  </a:lnTo>
                  <a:lnTo>
                    <a:pt x="0" y="3080004"/>
                  </a:lnTo>
                  <a:close/>
                </a:path>
              </a:pathLst>
            </a:custGeom>
            <a:ln w="9524">
              <a:solidFill>
                <a:srgbClr val="FFFFFF"/>
              </a:solidFill>
            </a:ln>
          </p:spPr>
          <p:txBody>
            <a:bodyPr wrap="square" lIns="0" tIns="0" rIns="0" bIns="0" rtlCol="0"/>
            <a:lstStyle/>
            <a:p>
              <a:endParaRPr/>
            </a:p>
          </p:txBody>
        </p:sp>
      </p:grpSp>
      <p:sp>
        <p:nvSpPr>
          <p:cNvPr id="16" name="object 16"/>
          <p:cNvSpPr txBox="1"/>
          <p:nvPr/>
        </p:nvSpPr>
        <p:spPr>
          <a:xfrm>
            <a:off x="1175105" y="1140078"/>
            <a:ext cx="1045210"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Smart</a:t>
            </a:r>
            <a:r>
              <a:rPr sz="1500" spc="-70" dirty="0">
                <a:solidFill>
                  <a:srgbClr val="FF0000"/>
                </a:solidFill>
                <a:latin typeface="Times New Roman"/>
                <a:cs typeface="Times New Roman"/>
              </a:rPr>
              <a:t> </a:t>
            </a:r>
            <a:r>
              <a:rPr sz="1500" spc="-5" dirty="0">
                <a:solidFill>
                  <a:srgbClr val="FF0000"/>
                </a:solidFill>
                <a:latin typeface="Times New Roman"/>
                <a:cs typeface="Times New Roman"/>
              </a:rPr>
              <a:t>Sensor</a:t>
            </a:r>
            <a:endParaRPr sz="1500">
              <a:latin typeface="Times New Roman"/>
              <a:cs typeface="Times New Roman"/>
            </a:endParaRPr>
          </a:p>
        </p:txBody>
      </p:sp>
      <p:sp>
        <p:nvSpPr>
          <p:cNvPr id="17" name="object 17"/>
          <p:cNvSpPr txBox="1"/>
          <p:nvPr/>
        </p:nvSpPr>
        <p:spPr>
          <a:xfrm>
            <a:off x="1449450" y="2740533"/>
            <a:ext cx="545465"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Sensor</a:t>
            </a:r>
            <a:endParaRPr sz="1500">
              <a:latin typeface="Times New Roman"/>
              <a:cs typeface="Times New Roman"/>
            </a:endParaRPr>
          </a:p>
        </p:txBody>
      </p:sp>
      <p:sp>
        <p:nvSpPr>
          <p:cNvPr id="18" name="object 18"/>
          <p:cNvSpPr txBox="1"/>
          <p:nvPr/>
        </p:nvSpPr>
        <p:spPr>
          <a:xfrm>
            <a:off x="1138237" y="1367193"/>
            <a:ext cx="1076325" cy="543560"/>
          </a:xfrm>
          <a:prstGeom prst="rect">
            <a:avLst/>
          </a:prstGeom>
          <a:solidFill>
            <a:srgbClr val="FFFFFF"/>
          </a:solidFill>
        </p:spPr>
        <p:txBody>
          <a:bodyPr vert="horz" wrap="square" lIns="0" tIns="6350" rIns="0" bIns="0" rtlCol="0">
            <a:spAutoFit/>
          </a:bodyPr>
          <a:lstStyle/>
          <a:p>
            <a:pPr marL="98425" marR="81280" indent="-12700">
              <a:lnSpc>
                <a:spcPts val="1800"/>
              </a:lnSpc>
              <a:spcBef>
                <a:spcPts val="50"/>
              </a:spcBef>
            </a:pPr>
            <a:r>
              <a:rPr sz="1500" spc="-5" dirty="0">
                <a:solidFill>
                  <a:srgbClr val="FF0000"/>
                </a:solidFill>
                <a:latin typeface="Times New Roman"/>
                <a:cs typeface="Times New Roman"/>
              </a:rPr>
              <a:t>Ap</a:t>
            </a:r>
            <a:r>
              <a:rPr sz="1500" dirty="0">
                <a:solidFill>
                  <a:srgbClr val="FF0000"/>
                </a:solidFill>
                <a:latin typeface="Times New Roman"/>
                <a:cs typeface="Times New Roman"/>
              </a:rPr>
              <a:t>pli</a:t>
            </a:r>
            <a:r>
              <a:rPr sz="1500" spc="-10" dirty="0">
                <a:solidFill>
                  <a:srgbClr val="FF0000"/>
                </a:solidFill>
                <a:latin typeface="Times New Roman"/>
                <a:cs typeface="Times New Roman"/>
              </a:rPr>
              <a:t>ca</a:t>
            </a:r>
            <a:r>
              <a:rPr sz="1500" dirty="0">
                <a:solidFill>
                  <a:srgbClr val="FF0000"/>
                </a:solidFill>
                <a:latin typeface="Times New Roman"/>
                <a:cs typeface="Times New Roman"/>
              </a:rPr>
              <a:t>tion  </a:t>
            </a:r>
            <a:r>
              <a:rPr sz="1500" spc="-5" dirty="0">
                <a:solidFill>
                  <a:srgbClr val="FF0000"/>
                </a:solidFill>
                <a:latin typeface="Times New Roman"/>
                <a:cs typeface="Times New Roman"/>
              </a:rPr>
              <a:t>F</a:t>
            </a:r>
            <a:r>
              <a:rPr sz="1500" dirty="0">
                <a:solidFill>
                  <a:srgbClr val="FF0000"/>
                </a:solidFill>
                <a:latin typeface="Times New Roman"/>
                <a:cs typeface="Times New Roman"/>
              </a:rPr>
              <a:t>ra</a:t>
            </a:r>
            <a:r>
              <a:rPr sz="1500" spc="-20" dirty="0">
                <a:solidFill>
                  <a:srgbClr val="FF0000"/>
                </a:solidFill>
                <a:latin typeface="Times New Roman"/>
                <a:cs typeface="Times New Roman"/>
              </a:rPr>
              <a:t>m</a:t>
            </a:r>
            <a:r>
              <a:rPr sz="1500" spc="-10" dirty="0">
                <a:solidFill>
                  <a:srgbClr val="FF0000"/>
                </a:solidFill>
                <a:latin typeface="Times New Roman"/>
                <a:cs typeface="Times New Roman"/>
              </a:rPr>
              <a:t>e</a:t>
            </a:r>
            <a:r>
              <a:rPr sz="1500" spc="-5" dirty="0">
                <a:solidFill>
                  <a:srgbClr val="FF0000"/>
                </a:solidFill>
                <a:latin typeface="Times New Roman"/>
                <a:cs typeface="Times New Roman"/>
              </a:rPr>
              <a:t>wo</a:t>
            </a:r>
            <a:r>
              <a:rPr sz="1500" dirty="0">
                <a:solidFill>
                  <a:srgbClr val="FF0000"/>
                </a:solidFill>
                <a:latin typeface="Times New Roman"/>
                <a:cs typeface="Times New Roman"/>
              </a:rPr>
              <a:t>rk</a:t>
            </a:r>
            <a:endParaRPr sz="1500" dirty="0">
              <a:latin typeface="Times New Roman"/>
              <a:cs typeface="Times New Roman"/>
            </a:endParaRPr>
          </a:p>
        </p:txBody>
      </p:sp>
      <p:grpSp>
        <p:nvGrpSpPr>
          <p:cNvPr id="19" name="object 19"/>
          <p:cNvGrpSpPr/>
          <p:nvPr/>
        </p:nvGrpSpPr>
        <p:grpSpPr>
          <a:xfrm>
            <a:off x="1235290" y="3578961"/>
            <a:ext cx="961390" cy="485775"/>
            <a:chOff x="1235290" y="3578961"/>
            <a:chExt cx="961390" cy="485775"/>
          </a:xfrm>
        </p:grpSpPr>
        <p:sp>
          <p:nvSpPr>
            <p:cNvPr id="20" name="object 20"/>
            <p:cNvSpPr/>
            <p:nvPr/>
          </p:nvSpPr>
          <p:spPr>
            <a:xfrm>
              <a:off x="1240053" y="3583724"/>
              <a:ext cx="951865" cy="476250"/>
            </a:xfrm>
            <a:custGeom>
              <a:avLst/>
              <a:gdLst/>
              <a:ahLst/>
              <a:cxnLst/>
              <a:rect l="l" t="t" r="r" b="b"/>
              <a:pathLst>
                <a:path w="951864" h="476250">
                  <a:moveTo>
                    <a:pt x="951572" y="0"/>
                  </a:moveTo>
                  <a:lnTo>
                    <a:pt x="0" y="0"/>
                  </a:lnTo>
                  <a:lnTo>
                    <a:pt x="0" y="475830"/>
                  </a:lnTo>
                  <a:lnTo>
                    <a:pt x="951572" y="475830"/>
                  </a:lnTo>
                  <a:lnTo>
                    <a:pt x="951572" y="0"/>
                  </a:lnTo>
                  <a:close/>
                </a:path>
              </a:pathLst>
            </a:custGeom>
            <a:solidFill>
              <a:srgbClr val="FFFFFF"/>
            </a:solidFill>
          </p:spPr>
          <p:txBody>
            <a:bodyPr wrap="square" lIns="0" tIns="0" rIns="0" bIns="0" rtlCol="0"/>
            <a:lstStyle/>
            <a:p>
              <a:endParaRPr/>
            </a:p>
          </p:txBody>
        </p:sp>
        <p:sp>
          <p:nvSpPr>
            <p:cNvPr id="21" name="object 21"/>
            <p:cNvSpPr/>
            <p:nvPr/>
          </p:nvSpPr>
          <p:spPr>
            <a:xfrm>
              <a:off x="1240053" y="3583724"/>
              <a:ext cx="951865" cy="476250"/>
            </a:xfrm>
            <a:custGeom>
              <a:avLst/>
              <a:gdLst/>
              <a:ahLst/>
              <a:cxnLst/>
              <a:rect l="l" t="t" r="r" b="b"/>
              <a:pathLst>
                <a:path w="951864" h="476250">
                  <a:moveTo>
                    <a:pt x="0" y="475830"/>
                  </a:moveTo>
                  <a:lnTo>
                    <a:pt x="951572" y="475830"/>
                  </a:lnTo>
                  <a:lnTo>
                    <a:pt x="951572" y="0"/>
                  </a:lnTo>
                  <a:lnTo>
                    <a:pt x="0" y="0"/>
                  </a:lnTo>
                  <a:lnTo>
                    <a:pt x="0" y="475830"/>
                  </a:lnTo>
                  <a:close/>
                </a:path>
              </a:pathLst>
            </a:custGeom>
            <a:ln w="9525">
              <a:solidFill>
                <a:srgbClr val="FFFFFF"/>
              </a:solidFill>
            </a:ln>
          </p:spPr>
          <p:txBody>
            <a:bodyPr wrap="square" lIns="0" tIns="0" rIns="0" bIns="0" rtlCol="0"/>
            <a:lstStyle/>
            <a:p>
              <a:endParaRPr/>
            </a:p>
          </p:txBody>
        </p:sp>
      </p:grpSp>
      <p:sp>
        <p:nvSpPr>
          <p:cNvPr id="22" name="object 22"/>
          <p:cNvSpPr txBox="1"/>
          <p:nvPr/>
        </p:nvSpPr>
        <p:spPr>
          <a:xfrm>
            <a:off x="1240053" y="3578961"/>
            <a:ext cx="951865" cy="240029"/>
          </a:xfrm>
          <a:prstGeom prst="rect">
            <a:avLst/>
          </a:prstGeom>
          <a:solidFill>
            <a:srgbClr val="FFFFFF"/>
          </a:solidFill>
        </p:spPr>
        <p:txBody>
          <a:bodyPr vert="horz" wrap="square" lIns="0" tIns="0" rIns="0" bIns="0" rtlCol="0">
            <a:spAutoFit/>
          </a:bodyPr>
          <a:lstStyle/>
          <a:p>
            <a:pPr marL="57785">
              <a:lnSpc>
                <a:spcPts val="1795"/>
              </a:lnSpc>
            </a:pPr>
            <a:r>
              <a:rPr sz="1500" dirty="0">
                <a:solidFill>
                  <a:srgbClr val="FF0000"/>
                </a:solidFill>
                <a:latin typeface="Times New Roman"/>
                <a:cs typeface="Times New Roman"/>
              </a:rPr>
              <a:t>IoT</a:t>
            </a:r>
            <a:r>
              <a:rPr sz="1500" spc="-105" dirty="0">
                <a:solidFill>
                  <a:srgbClr val="FF0000"/>
                </a:solidFill>
                <a:latin typeface="Times New Roman"/>
                <a:cs typeface="Times New Roman"/>
              </a:rPr>
              <a:t> </a:t>
            </a:r>
            <a:r>
              <a:rPr sz="1500" spc="-10" dirty="0">
                <a:solidFill>
                  <a:srgbClr val="FF0000"/>
                </a:solidFill>
                <a:latin typeface="Times New Roman"/>
                <a:cs typeface="Times New Roman"/>
              </a:rPr>
              <a:t>Comm.</a:t>
            </a:r>
            <a:endParaRPr sz="1500">
              <a:latin typeface="Times New Roman"/>
              <a:cs typeface="Times New Roman"/>
            </a:endParaRPr>
          </a:p>
        </p:txBody>
      </p:sp>
      <p:sp>
        <p:nvSpPr>
          <p:cNvPr id="23" name="object 23"/>
          <p:cNvSpPr txBox="1"/>
          <p:nvPr/>
        </p:nvSpPr>
        <p:spPr>
          <a:xfrm>
            <a:off x="1240053" y="3818876"/>
            <a:ext cx="951865" cy="245745"/>
          </a:xfrm>
          <a:prstGeom prst="rect">
            <a:avLst/>
          </a:prstGeom>
          <a:solidFill>
            <a:srgbClr val="FFFFFF"/>
          </a:solidFill>
        </p:spPr>
        <p:txBody>
          <a:bodyPr vert="horz" wrap="square" lIns="0" tIns="0" rIns="0" bIns="0" rtlCol="0">
            <a:spAutoFit/>
          </a:bodyPr>
          <a:lstStyle/>
          <a:p>
            <a:pPr marL="36830">
              <a:lnSpc>
                <a:spcPts val="1705"/>
              </a:lnSpc>
            </a:pPr>
            <a:r>
              <a:rPr sz="1500" spc="-5" dirty="0">
                <a:solidFill>
                  <a:srgbClr val="FF0000"/>
                </a:solidFill>
                <a:latin typeface="Times New Roman"/>
                <a:cs typeface="Times New Roman"/>
              </a:rPr>
              <a:t>Framework</a:t>
            </a:r>
            <a:endParaRPr sz="1500">
              <a:latin typeface="Times New Roman"/>
              <a:cs typeface="Times New Roman"/>
            </a:endParaRPr>
          </a:p>
        </p:txBody>
      </p:sp>
      <p:sp>
        <p:nvSpPr>
          <p:cNvPr id="24" name="object 24"/>
          <p:cNvSpPr txBox="1"/>
          <p:nvPr/>
        </p:nvSpPr>
        <p:spPr>
          <a:xfrm>
            <a:off x="1235290" y="3002394"/>
            <a:ext cx="961390" cy="487680"/>
          </a:xfrm>
          <a:prstGeom prst="rect">
            <a:avLst/>
          </a:prstGeom>
          <a:solidFill>
            <a:srgbClr val="FFFFFF"/>
          </a:solidFill>
        </p:spPr>
        <p:txBody>
          <a:bodyPr vert="horz" wrap="square" lIns="0" tIns="6985" rIns="0" bIns="0" rtlCol="0">
            <a:spAutoFit/>
          </a:bodyPr>
          <a:lstStyle/>
          <a:p>
            <a:pPr marL="31750" marR="32384" indent="-12700">
              <a:lnSpc>
                <a:spcPts val="1800"/>
              </a:lnSpc>
              <a:spcBef>
                <a:spcPts val="55"/>
              </a:spcBef>
            </a:pPr>
            <a:r>
              <a:rPr sz="1500" spc="-5" dirty="0">
                <a:solidFill>
                  <a:srgbClr val="FF0000"/>
                </a:solidFill>
                <a:latin typeface="Times New Roman"/>
                <a:cs typeface="Times New Roman"/>
              </a:rPr>
              <a:t>Ap</a:t>
            </a:r>
            <a:r>
              <a:rPr sz="1500" dirty="0">
                <a:solidFill>
                  <a:srgbClr val="FF0000"/>
                </a:solidFill>
                <a:latin typeface="Times New Roman"/>
                <a:cs typeface="Times New Roman"/>
              </a:rPr>
              <a:t>pli</a:t>
            </a:r>
            <a:r>
              <a:rPr sz="1500" spc="-10" dirty="0">
                <a:solidFill>
                  <a:srgbClr val="FF0000"/>
                </a:solidFill>
                <a:latin typeface="Times New Roman"/>
                <a:cs typeface="Times New Roman"/>
              </a:rPr>
              <a:t>ca</a:t>
            </a:r>
            <a:r>
              <a:rPr sz="1500" dirty="0">
                <a:solidFill>
                  <a:srgbClr val="FF0000"/>
                </a:solidFill>
                <a:latin typeface="Times New Roman"/>
                <a:cs typeface="Times New Roman"/>
              </a:rPr>
              <a:t>tion  </a:t>
            </a:r>
            <a:r>
              <a:rPr sz="1500" spc="-5" dirty="0">
                <a:solidFill>
                  <a:srgbClr val="FF0000"/>
                </a:solidFill>
                <a:latin typeface="Times New Roman"/>
                <a:cs typeface="Times New Roman"/>
              </a:rPr>
              <a:t>Framework</a:t>
            </a:r>
            <a:endParaRPr sz="1500">
              <a:latin typeface="Times New Roman"/>
              <a:cs typeface="Times New Roman"/>
            </a:endParaRPr>
          </a:p>
        </p:txBody>
      </p:sp>
      <p:sp>
        <p:nvSpPr>
          <p:cNvPr id="25" name="object 25"/>
          <p:cNvSpPr txBox="1"/>
          <p:nvPr/>
        </p:nvSpPr>
        <p:spPr>
          <a:xfrm>
            <a:off x="1214729" y="1976412"/>
            <a:ext cx="924560" cy="543560"/>
          </a:xfrm>
          <a:prstGeom prst="rect">
            <a:avLst/>
          </a:prstGeom>
          <a:solidFill>
            <a:srgbClr val="FFFFFF"/>
          </a:solidFill>
        </p:spPr>
        <p:txBody>
          <a:bodyPr vert="horz" wrap="square" lIns="0" tIns="6350" rIns="0" bIns="0" rtlCol="0">
            <a:spAutoFit/>
          </a:bodyPr>
          <a:lstStyle/>
          <a:p>
            <a:pPr marL="5080" marR="31750">
              <a:lnSpc>
                <a:spcPts val="1800"/>
              </a:lnSpc>
              <a:spcBef>
                <a:spcPts val="50"/>
              </a:spcBef>
            </a:pPr>
            <a:r>
              <a:rPr sz="1500" dirty="0">
                <a:solidFill>
                  <a:srgbClr val="FF0000"/>
                </a:solidFill>
                <a:latin typeface="Times New Roman"/>
                <a:cs typeface="Times New Roman"/>
              </a:rPr>
              <a:t>IoT</a:t>
            </a:r>
            <a:r>
              <a:rPr sz="1500" spc="-135" dirty="0">
                <a:solidFill>
                  <a:srgbClr val="FF0000"/>
                </a:solidFill>
                <a:latin typeface="Times New Roman"/>
                <a:cs typeface="Times New Roman"/>
              </a:rPr>
              <a:t> </a:t>
            </a:r>
            <a:r>
              <a:rPr sz="1500" spc="-10" dirty="0">
                <a:solidFill>
                  <a:srgbClr val="FF0000"/>
                </a:solidFill>
                <a:latin typeface="Times New Roman"/>
                <a:cs typeface="Times New Roman"/>
              </a:rPr>
              <a:t>Comm.  </a:t>
            </a:r>
            <a:r>
              <a:rPr sz="1500" spc="-5" dirty="0">
                <a:solidFill>
                  <a:srgbClr val="FF0000"/>
                </a:solidFill>
                <a:latin typeface="Times New Roman"/>
                <a:cs typeface="Times New Roman"/>
              </a:rPr>
              <a:t>F</a:t>
            </a:r>
            <a:r>
              <a:rPr sz="1500" dirty="0">
                <a:solidFill>
                  <a:srgbClr val="FF0000"/>
                </a:solidFill>
                <a:latin typeface="Times New Roman"/>
                <a:cs typeface="Times New Roman"/>
              </a:rPr>
              <a:t>ra</a:t>
            </a:r>
            <a:r>
              <a:rPr sz="1500" spc="-20" dirty="0">
                <a:solidFill>
                  <a:srgbClr val="FF0000"/>
                </a:solidFill>
                <a:latin typeface="Times New Roman"/>
                <a:cs typeface="Times New Roman"/>
              </a:rPr>
              <a:t>m</a:t>
            </a:r>
            <a:r>
              <a:rPr sz="1500" spc="-10" dirty="0">
                <a:solidFill>
                  <a:srgbClr val="FF0000"/>
                </a:solidFill>
                <a:latin typeface="Times New Roman"/>
                <a:cs typeface="Times New Roman"/>
              </a:rPr>
              <a:t>e</a:t>
            </a:r>
            <a:r>
              <a:rPr sz="1500" spc="-5" dirty="0">
                <a:solidFill>
                  <a:srgbClr val="FF0000"/>
                </a:solidFill>
                <a:latin typeface="Times New Roman"/>
                <a:cs typeface="Times New Roman"/>
              </a:rPr>
              <a:t>wo</a:t>
            </a:r>
            <a:r>
              <a:rPr sz="1500" dirty="0">
                <a:solidFill>
                  <a:srgbClr val="FF0000"/>
                </a:solidFill>
                <a:latin typeface="Times New Roman"/>
                <a:cs typeface="Times New Roman"/>
              </a:rPr>
              <a:t>rk</a:t>
            </a:r>
            <a:endParaRPr sz="1500">
              <a:latin typeface="Times New Roman"/>
              <a:cs typeface="Times New Roman"/>
            </a:endParaRPr>
          </a:p>
        </p:txBody>
      </p:sp>
      <p:grpSp>
        <p:nvGrpSpPr>
          <p:cNvPr id="26" name="object 26"/>
          <p:cNvGrpSpPr/>
          <p:nvPr/>
        </p:nvGrpSpPr>
        <p:grpSpPr>
          <a:xfrm>
            <a:off x="1082319" y="2648521"/>
            <a:ext cx="2637790" cy="1750695"/>
            <a:chOff x="1082319" y="2648521"/>
            <a:chExt cx="2637790" cy="1750695"/>
          </a:xfrm>
        </p:grpSpPr>
        <p:sp>
          <p:nvSpPr>
            <p:cNvPr id="27" name="object 27"/>
            <p:cNvSpPr/>
            <p:nvPr/>
          </p:nvSpPr>
          <p:spPr>
            <a:xfrm>
              <a:off x="1087081" y="2653283"/>
              <a:ext cx="1226820" cy="1270"/>
            </a:xfrm>
            <a:custGeom>
              <a:avLst/>
              <a:gdLst/>
              <a:ahLst/>
              <a:cxnLst/>
              <a:rect l="l" t="t" r="r" b="b"/>
              <a:pathLst>
                <a:path w="1226820" h="1269">
                  <a:moveTo>
                    <a:pt x="0" y="0"/>
                  </a:moveTo>
                  <a:lnTo>
                    <a:pt x="1226223" y="762"/>
                  </a:lnTo>
                </a:path>
              </a:pathLst>
            </a:custGeom>
            <a:ln w="9525">
              <a:solidFill>
                <a:srgbClr val="FFFFFF"/>
              </a:solidFill>
            </a:ln>
          </p:spPr>
          <p:txBody>
            <a:bodyPr wrap="square" lIns="0" tIns="0" rIns="0" bIns="0" rtlCol="0"/>
            <a:lstStyle/>
            <a:p>
              <a:endParaRPr/>
            </a:p>
          </p:txBody>
        </p:sp>
        <p:sp>
          <p:nvSpPr>
            <p:cNvPr id="28" name="object 28"/>
            <p:cNvSpPr/>
            <p:nvPr/>
          </p:nvSpPr>
          <p:spPr>
            <a:xfrm>
              <a:off x="2733675" y="3967873"/>
              <a:ext cx="981710" cy="426720"/>
            </a:xfrm>
            <a:custGeom>
              <a:avLst/>
              <a:gdLst/>
              <a:ahLst/>
              <a:cxnLst/>
              <a:rect l="l" t="t" r="r" b="b"/>
              <a:pathLst>
                <a:path w="981710" h="426720">
                  <a:moveTo>
                    <a:pt x="981189" y="0"/>
                  </a:moveTo>
                  <a:lnTo>
                    <a:pt x="0" y="0"/>
                  </a:lnTo>
                  <a:lnTo>
                    <a:pt x="0" y="426580"/>
                  </a:lnTo>
                  <a:lnTo>
                    <a:pt x="981189" y="426580"/>
                  </a:lnTo>
                  <a:lnTo>
                    <a:pt x="981189" y="0"/>
                  </a:lnTo>
                  <a:close/>
                </a:path>
              </a:pathLst>
            </a:custGeom>
            <a:solidFill>
              <a:srgbClr val="FFFFFF"/>
            </a:solidFill>
          </p:spPr>
          <p:txBody>
            <a:bodyPr wrap="square" lIns="0" tIns="0" rIns="0" bIns="0" rtlCol="0"/>
            <a:lstStyle/>
            <a:p>
              <a:endParaRPr/>
            </a:p>
          </p:txBody>
        </p:sp>
        <p:sp>
          <p:nvSpPr>
            <p:cNvPr id="29" name="object 29"/>
            <p:cNvSpPr/>
            <p:nvPr/>
          </p:nvSpPr>
          <p:spPr>
            <a:xfrm>
              <a:off x="2733675" y="3967873"/>
              <a:ext cx="981710" cy="426720"/>
            </a:xfrm>
            <a:custGeom>
              <a:avLst/>
              <a:gdLst/>
              <a:ahLst/>
              <a:cxnLst/>
              <a:rect l="l" t="t" r="r" b="b"/>
              <a:pathLst>
                <a:path w="981710" h="426720">
                  <a:moveTo>
                    <a:pt x="0" y="426580"/>
                  </a:moveTo>
                  <a:lnTo>
                    <a:pt x="981189" y="426580"/>
                  </a:lnTo>
                  <a:lnTo>
                    <a:pt x="981189" y="0"/>
                  </a:lnTo>
                  <a:lnTo>
                    <a:pt x="0" y="0"/>
                  </a:lnTo>
                  <a:lnTo>
                    <a:pt x="0" y="426580"/>
                  </a:lnTo>
                  <a:close/>
                </a:path>
              </a:pathLst>
            </a:custGeom>
            <a:ln w="9524">
              <a:solidFill>
                <a:srgbClr val="FFFFFF"/>
              </a:solidFill>
            </a:ln>
          </p:spPr>
          <p:txBody>
            <a:bodyPr wrap="square" lIns="0" tIns="0" rIns="0" bIns="0" rtlCol="0"/>
            <a:lstStyle/>
            <a:p>
              <a:endParaRPr/>
            </a:p>
          </p:txBody>
        </p:sp>
      </p:grpSp>
      <p:sp>
        <p:nvSpPr>
          <p:cNvPr id="30" name="object 30"/>
          <p:cNvSpPr txBox="1"/>
          <p:nvPr/>
        </p:nvSpPr>
        <p:spPr>
          <a:xfrm>
            <a:off x="2728912" y="2622029"/>
            <a:ext cx="1086485" cy="487680"/>
          </a:xfrm>
          <a:prstGeom prst="rect">
            <a:avLst/>
          </a:prstGeom>
          <a:solidFill>
            <a:srgbClr val="FFFFFF"/>
          </a:solidFill>
        </p:spPr>
        <p:txBody>
          <a:bodyPr vert="horz" wrap="square" lIns="0" tIns="6985" rIns="0" bIns="0" rtlCol="0">
            <a:spAutoFit/>
          </a:bodyPr>
          <a:lstStyle/>
          <a:p>
            <a:pPr marL="5080" marR="137160" indent="34925">
              <a:lnSpc>
                <a:spcPts val="1800"/>
              </a:lnSpc>
              <a:spcBef>
                <a:spcPts val="55"/>
              </a:spcBef>
            </a:pPr>
            <a:r>
              <a:rPr sz="1500" spc="-5" dirty="0">
                <a:solidFill>
                  <a:srgbClr val="FF0000"/>
                </a:solidFill>
                <a:latin typeface="Times New Roman"/>
                <a:cs typeface="Times New Roman"/>
              </a:rPr>
              <a:t>Ap</a:t>
            </a:r>
            <a:r>
              <a:rPr sz="1500" dirty="0">
                <a:solidFill>
                  <a:srgbClr val="FF0000"/>
                </a:solidFill>
                <a:latin typeface="Times New Roman"/>
                <a:cs typeface="Times New Roman"/>
              </a:rPr>
              <a:t>pli</a:t>
            </a:r>
            <a:r>
              <a:rPr sz="1500" spc="-10" dirty="0">
                <a:solidFill>
                  <a:srgbClr val="FF0000"/>
                </a:solidFill>
                <a:latin typeface="Times New Roman"/>
                <a:cs typeface="Times New Roman"/>
              </a:rPr>
              <a:t>ca</a:t>
            </a:r>
            <a:r>
              <a:rPr sz="1500" dirty="0">
                <a:solidFill>
                  <a:srgbClr val="FF0000"/>
                </a:solidFill>
                <a:latin typeface="Times New Roman"/>
                <a:cs typeface="Times New Roman"/>
              </a:rPr>
              <a:t>tion  </a:t>
            </a:r>
            <a:r>
              <a:rPr sz="1500" spc="-5" dirty="0">
                <a:solidFill>
                  <a:srgbClr val="FF0000"/>
                </a:solidFill>
                <a:latin typeface="Times New Roman"/>
                <a:cs typeface="Times New Roman"/>
              </a:rPr>
              <a:t>Framework</a:t>
            </a:r>
            <a:endParaRPr sz="1500">
              <a:latin typeface="Times New Roman"/>
              <a:cs typeface="Times New Roman"/>
            </a:endParaRPr>
          </a:p>
        </p:txBody>
      </p:sp>
      <p:sp>
        <p:nvSpPr>
          <p:cNvPr id="31" name="object 31"/>
          <p:cNvSpPr txBox="1"/>
          <p:nvPr/>
        </p:nvSpPr>
        <p:spPr>
          <a:xfrm>
            <a:off x="2728912" y="3174326"/>
            <a:ext cx="991235" cy="662940"/>
          </a:xfrm>
          <a:prstGeom prst="rect">
            <a:avLst/>
          </a:prstGeom>
          <a:solidFill>
            <a:srgbClr val="FFFFFF"/>
          </a:solidFill>
        </p:spPr>
        <p:txBody>
          <a:bodyPr vert="horz" wrap="square" lIns="0" tIns="6985" rIns="0" bIns="0" rtlCol="0">
            <a:spAutoFit/>
          </a:bodyPr>
          <a:lstStyle/>
          <a:p>
            <a:pPr marL="5080" marR="50800" indent="45720">
              <a:lnSpc>
                <a:spcPts val="1800"/>
              </a:lnSpc>
              <a:spcBef>
                <a:spcPts val="55"/>
              </a:spcBef>
            </a:pPr>
            <a:r>
              <a:rPr sz="1500" dirty="0">
                <a:solidFill>
                  <a:srgbClr val="FF0000"/>
                </a:solidFill>
                <a:latin typeface="Times New Roman"/>
                <a:cs typeface="Times New Roman"/>
              </a:rPr>
              <a:t>IoT</a:t>
            </a:r>
            <a:r>
              <a:rPr sz="1500" spc="-120" dirty="0">
                <a:solidFill>
                  <a:srgbClr val="FF0000"/>
                </a:solidFill>
                <a:latin typeface="Times New Roman"/>
                <a:cs typeface="Times New Roman"/>
              </a:rPr>
              <a:t> </a:t>
            </a:r>
            <a:r>
              <a:rPr sz="1500" spc="-10" dirty="0">
                <a:solidFill>
                  <a:srgbClr val="FF0000"/>
                </a:solidFill>
                <a:latin typeface="Times New Roman"/>
                <a:cs typeface="Times New Roman"/>
              </a:rPr>
              <a:t>Comm.  </a:t>
            </a:r>
            <a:r>
              <a:rPr sz="1500" dirty="0">
                <a:solidFill>
                  <a:srgbClr val="FF0000"/>
                </a:solidFill>
                <a:latin typeface="Times New Roman"/>
                <a:cs typeface="Times New Roman"/>
              </a:rPr>
              <a:t>&amp; </a:t>
            </a:r>
            <a:r>
              <a:rPr sz="1500" spc="-5" dirty="0">
                <a:solidFill>
                  <a:srgbClr val="FF0000"/>
                </a:solidFill>
                <a:latin typeface="Times New Roman"/>
                <a:cs typeface="Times New Roman"/>
              </a:rPr>
              <a:t>Mgmt  </a:t>
            </a:r>
            <a:r>
              <a:rPr sz="1500" dirty="0">
                <a:solidFill>
                  <a:srgbClr val="FF0000"/>
                </a:solidFill>
                <a:latin typeface="Times New Roman"/>
                <a:cs typeface="Times New Roman"/>
              </a:rPr>
              <a:t>Proxy</a:t>
            </a:r>
            <a:endParaRPr sz="1500">
              <a:latin typeface="Times New Roman"/>
              <a:cs typeface="Times New Roman"/>
            </a:endParaRPr>
          </a:p>
        </p:txBody>
      </p:sp>
      <p:sp>
        <p:nvSpPr>
          <p:cNvPr id="32" name="object 32"/>
          <p:cNvSpPr txBox="1"/>
          <p:nvPr/>
        </p:nvSpPr>
        <p:spPr>
          <a:xfrm>
            <a:off x="2733675" y="3963111"/>
            <a:ext cx="981710" cy="240665"/>
          </a:xfrm>
          <a:prstGeom prst="rect">
            <a:avLst/>
          </a:prstGeom>
          <a:solidFill>
            <a:srgbClr val="FFFFFF"/>
          </a:solidFill>
        </p:spPr>
        <p:txBody>
          <a:bodyPr vert="horz" wrap="square" lIns="0" tIns="0" rIns="0" bIns="0" rtlCol="0">
            <a:spAutoFit/>
          </a:bodyPr>
          <a:lstStyle/>
          <a:p>
            <a:pPr marL="45720">
              <a:lnSpc>
                <a:spcPts val="1795"/>
              </a:lnSpc>
            </a:pPr>
            <a:r>
              <a:rPr sz="1500" dirty="0">
                <a:solidFill>
                  <a:srgbClr val="FF0000"/>
                </a:solidFill>
                <a:latin typeface="Times New Roman"/>
                <a:cs typeface="Times New Roman"/>
              </a:rPr>
              <a:t>IoT</a:t>
            </a:r>
            <a:r>
              <a:rPr sz="1500" spc="-85" dirty="0">
                <a:solidFill>
                  <a:srgbClr val="FF0000"/>
                </a:solidFill>
                <a:latin typeface="Times New Roman"/>
                <a:cs typeface="Times New Roman"/>
              </a:rPr>
              <a:t> </a:t>
            </a:r>
            <a:r>
              <a:rPr sz="1500" spc="-10" dirty="0">
                <a:solidFill>
                  <a:srgbClr val="FF0000"/>
                </a:solidFill>
                <a:latin typeface="Times New Roman"/>
                <a:cs typeface="Times New Roman"/>
              </a:rPr>
              <a:t>Comm.</a:t>
            </a:r>
            <a:endParaRPr sz="1500">
              <a:latin typeface="Times New Roman"/>
              <a:cs typeface="Times New Roman"/>
            </a:endParaRPr>
          </a:p>
        </p:txBody>
      </p:sp>
      <p:sp>
        <p:nvSpPr>
          <p:cNvPr id="33" name="object 33"/>
          <p:cNvSpPr txBox="1"/>
          <p:nvPr/>
        </p:nvSpPr>
        <p:spPr>
          <a:xfrm>
            <a:off x="2733675" y="4203211"/>
            <a:ext cx="981710" cy="196215"/>
          </a:xfrm>
          <a:prstGeom prst="rect">
            <a:avLst/>
          </a:prstGeom>
          <a:solidFill>
            <a:srgbClr val="FFFFFF"/>
          </a:solidFill>
        </p:spPr>
        <p:txBody>
          <a:bodyPr vert="horz" wrap="square" lIns="0" tIns="0" rIns="0" bIns="0" rtlCol="0">
            <a:spAutoFit/>
          </a:bodyPr>
          <a:lstStyle/>
          <a:p>
            <a:pPr>
              <a:lnSpc>
                <a:spcPts val="1545"/>
              </a:lnSpc>
            </a:pPr>
            <a:r>
              <a:rPr sz="1500" spc="-5" dirty="0">
                <a:solidFill>
                  <a:srgbClr val="FF0000"/>
                </a:solidFill>
                <a:latin typeface="Times New Roman"/>
                <a:cs typeface="Times New Roman"/>
              </a:rPr>
              <a:t>Framework</a:t>
            </a:r>
            <a:endParaRPr sz="1500">
              <a:latin typeface="Times New Roman"/>
              <a:cs typeface="Times New Roman"/>
            </a:endParaRPr>
          </a:p>
        </p:txBody>
      </p:sp>
      <p:sp>
        <p:nvSpPr>
          <p:cNvPr id="34" name="object 34"/>
          <p:cNvSpPr txBox="1"/>
          <p:nvPr/>
        </p:nvSpPr>
        <p:spPr>
          <a:xfrm>
            <a:off x="1138072" y="305092"/>
            <a:ext cx="1218565" cy="299085"/>
          </a:xfrm>
          <a:prstGeom prst="rect">
            <a:avLst/>
          </a:prstGeom>
          <a:solidFill>
            <a:srgbClr val="0000FF"/>
          </a:solidFill>
          <a:ln w="9525">
            <a:solidFill>
              <a:srgbClr val="FFFFFF"/>
            </a:solidFill>
          </a:ln>
        </p:spPr>
        <p:txBody>
          <a:bodyPr vert="horz" wrap="square" lIns="0" tIns="39370" rIns="0" bIns="0" rtlCol="0">
            <a:spAutoFit/>
          </a:bodyPr>
          <a:lstStyle/>
          <a:p>
            <a:pPr marL="316865">
              <a:lnSpc>
                <a:spcPct val="100000"/>
              </a:lnSpc>
              <a:spcBef>
                <a:spcPts val="310"/>
              </a:spcBef>
            </a:pPr>
            <a:r>
              <a:rPr sz="1500" b="1" spc="-5" dirty="0">
                <a:solidFill>
                  <a:srgbClr val="FFFFFF"/>
                </a:solidFill>
                <a:latin typeface="Times New Roman"/>
                <a:cs typeface="Times New Roman"/>
              </a:rPr>
              <a:t>Gather</a:t>
            </a:r>
            <a:endParaRPr sz="1500">
              <a:latin typeface="Times New Roman"/>
              <a:cs typeface="Times New Roman"/>
            </a:endParaRPr>
          </a:p>
        </p:txBody>
      </p:sp>
      <p:sp>
        <p:nvSpPr>
          <p:cNvPr id="35" name="object 35"/>
          <p:cNvSpPr txBox="1"/>
          <p:nvPr/>
        </p:nvSpPr>
        <p:spPr>
          <a:xfrm>
            <a:off x="2539492" y="305092"/>
            <a:ext cx="1218565" cy="299085"/>
          </a:xfrm>
          <a:prstGeom prst="rect">
            <a:avLst/>
          </a:prstGeom>
          <a:solidFill>
            <a:srgbClr val="0000FF"/>
          </a:solidFill>
          <a:ln w="9525">
            <a:solidFill>
              <a:srgbClr val="FFFFFF"/>
            </a:solidFill>
          </a:ln>
        </p:spPr>
        <p:txBody>
          <a:bodyPr vert="horz" wrap="square" lIns="0" tIns="39370" rIns="0" bIns="0" rtlCol="0">
            <a:spAutoFit/>
          </a:bodyPr>
          <a:lstStyle/>
          <a:p>
            <a:pPr marL="327660">
              <a:lnSpc>
                <a:spcPct val="100000"/>
              </a:lnSpc>
              <a:spcBef>
                <a:spcPts val="310"/>
              </a:spcBef>
            </a:pPr>
            <a:r>
              <a:rPr sz="1500" b="1" spc="-5" dirty="0">
                <a:solidFill>
                  <a:srgbClr val="FFFFFF"/>
                </a:solidFill>
                <a:latin typeface="Times New Roman"/>
                <a:cs typeface="Times New Roman"/>
              </a:rPr>
              <a:t>Enrich</a:t>
            </a:r>
            <a:endParaRPr sz="1500">
              <a:latin typeface="Times New Roman"/>
              <a:cs typeface="Times New Roman"/>
            </a:endParaRPr>
          </a:p>
        </p:txBody>
      </p:sp>
      <p:grpSp>
        <p:nvGrpSpPr>
          <p:cNvPr id="36" name="object 36"/>
          <p:cNvGrpSpPr/>
          <p:nvPr/>
        </p:nvGrpSpPr>
        <p:grpSpPr>
          <a:xfrm>
            <a:off x="4252912" y="1683943"/>
            <a:ext cx="781050" cy="454659"/>
            <a:chOff x="4252912" y="1683943"/>
            <a:chExt cx="781050" cy="454659"/>
          </a:xfrm>
        </p:grpSpPr>
        <p:sp>
          <p:nvSpPr>
            <p:cNvPr id="37" name="object 37"/>
            <p:cNvSpPr/>
            <p:nvPr/>
          </p:nvSpPr>
          <p:spPr>
            <a:xfrm>
              <a:off x="4257675" y="1688706"/>
              <a:ext cx="771525" cy="445134"/>
            </a:xfrm>
            <a:custGeom>
              <a:avLst/>
              <a:gdLst/>
              <a:ahLst/>
              <a:cxnLst/>
              <a:rect l="l" t="t" r="r" b="b"/>
              <a:pathLst>
                <a:path w="771525" h="445135">
                  <a:moveTo>
                    <a:pt x="771461" y="0"/>
                  </a:moveTo>
                  <a:lnTo>
                    <a:pt x="0" y="0"/>
                  </a:lnTo>
                  <a:lnTo>
                    <a:pt x="0" y="444766"/>
                  </a:lnTo>
                  <a:lnTo>
                    <a:pt x="771461" y="444766"/>
                  </a:lnTo>
                  <a:lnTo>
                    <a:pt x="771461" y="0"/>
                  </a:lnTo>
                  <a:close/>
                </a:path>
              </a:pathLst>
            </a:custGeom>
            <a:solidFill>
              <a:srgbClr val="FFFFFF"/>
            </a:solidFill>
          </p:spPr>
          <p:txBody>
            <a:bodyPr wrap="square" lIns="0" tIns="0" rIns="0" bIns="0" rtlCol="0"/>
            <a:lstStyle/>
            <a:p>
              <a:endParaRPr/>
            </a:p>
          </p:txBody>
        </p:sp>
        <p:sp>
          <p:nvSpPr>
            <p:cNvPr id="38" name="object 38"/>
            <p:cNvSpPr/>
            <p:nvPr/>
          </p:nvSpPr>
          <p:spPr>
            <a:xfrm>
              <a:off x="4257675" y="1688706"/>
              <a:ext cx="771525" cy="445134"/>
            </a:xfrm>
            <a:custGeom>
              <a:avLst/>
              <a:gdLst/>
              <a:ahLst/>
              <a:cxnLst/>
              <a:rect l="l" t="t" r="r" b="b"/>
              <a:pathLst>
                <a:path w="771525" h="445135">
                  <a:moveTo>
                    <a:pt x="0" y="444766"/>
                  </a:moveTo>
                  <a:lnTo>
                    <a:pt x="771461" y="444766"/>
                  </a:lnTo>
                  <a:lnTo>
                    <a:pt x="771461" y="0"/>
                  </a:lnTo>
                  <a:lnTo>
                    <a:pt x="0" y="0"/>
                  </a:lnTo>
                  <a:lnTo>
                    <a:pt x="0" y="444766"/>
                  </a:lnTo>
                  <a:close/>
                </a:path>
              </a:pathLst>
            </a:custGeom>
            <a:ln w="9525">
              <a:solidFill>
                <a:srgbClr val="FFFFFF"/>
              </a:solidFill>
            </a:ln>
          </p:spPr>
          <p:txBody>
            <a:bodyPr wrap="square" lIns="0" tIns="0" rIns="0" bIns="0" rtlCol="0"/>
            <a:lstStyle/>
            <a:p>
              <a:endParaRPr/>
            </a:p>
          </p:txBody>
        </p:sp>
      </p:grpSp>
      <p:sp>
        <p:nvSpPr>
          <p:cNvPr id="39" name="object 39"/>
          <p:cNvSpPr txBox="1"/>
          <p:nvPr/>
        </p:nvSpPr>
        <p:spPr>
          <a:xfrm>
            <a:off x="4245609" y="1670126"/>
            <a:ext cx="673735" cy="254635"/>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0000"/>
                </a:solidFill>
                <a:latin typeface="Times New Roman"/>
                <a:cs typeface="Times New Roman"/>
              </a:rPr>
              <a:t>Pr</a:t>
            </a:r>
            <a:r>
              <a:rPr sz="1500" spc="5" dirty="0">
                <a:solidFill>
                  <a:srgbClr val="FF0000"/>
                </a:solidFill>
                <a:latin typeface="Times New Roman"/>
                <a:cs typeface="Times New Roman"/>
              </a:rPr>
              <a:t>o</a:t>
            </a:r>
            <a:r>
              <a:rPr sz="1500" dirty="0">
                <a:solidFill>
                  <a:srgbClr val="FF0000"/>
                </a:solidFill>
                <a:latin typeface="Times New Roman"/>
                <a:cs typeface="Times New Roman"/>
              </a:rPr>
              <a:t>t</a:t>
            </a:r>
            <a:r>
              <a:rPr sz="1500" spc="5" dirty="0">
                <a:solidFill>
                  <a:srgbClr val="FF0000"/>
                </a:solidFill>
                <a:latin typeface="Times New Roman"/>
                <a:cs typeface="Times New Roman"/>
              </a:rPr>
              <a:t>o</a:t>
            </a:r>
            <a:r>
              <a:rPr sz="1500" spc="-10" dirty="0">
                <a:solidFill>
                  <a:srgbClr val="FF0000"/>
                </a:solidFill>
                <a:latin typeface="Times New Roman"/>
                <a:cs typeface="Times New Roman"/>
              </a:rPr>
              <a:t>c</a:t>
            </a:r>
            <a:r>
              <a:rPr sz="1500" dirty="0">
                <a:solidFill>
                  <a:srgbClr val="FF0000"/>
                </a:solidFill>
                <a:latin typeface="Times New Roman"/>
                <a:cs typeface="Times New Roman"/>
              </a:rPr>
              <a:t>ol</a:t>
            </a:r>
            <a:endParaRPr sz="1500">
              <a:latin typeface="Times New Roman"/>
              <a:cs typeface="Times New Roman"/>
            </a:endParaRPr>
          </a:p>
        </p:txBody>
      </p:sp>
      <p:sp>
        <p:nvSpPr>
          <p:cNvPr id="40" name="object 40"/>
          <p:cNvSpPr txBox="1"/>
          <p:nvPr/>
        </p:nvSpPr>
        <p:spPr>
          <a:xfrm>
            <a:off x="4245609" y="1899030"/>
            <a:ext cx="713105"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Handlers</a:t>
            </a:r>
            <a:endParaRPr sz="1500">
              <a:latin typeface="Times New Roman"/>
              <a:cs typeface="Times New Roman"/>
            </a:endParaRPr>
          </a:p>
        </p:txBody>
      </p:sp>
      <p:grpSp>
        <p:nvGrpSpPr>
          <p:cNvPr id="41" name="object 41"/>
          <p:cNvGrpSpPr/>
          <p:nvPr/>
        </p:nvGrpSpPr>
        <p:grpSpPr>
          <a:xfrm>
            <a:off x="2308542" y="555688"/>
            <a:ext cx="4199255" cy="3678554"/>
            <a:chOff x="2308542" y="555688"/>
            <a:chExt cx="4199255" cy="3678554"/>
          </a:xfrm>
        </p:grpSpPr>
        <p:sp>
          <p:nvSpPr>
            <p:cNvPr id="42" name="object 42"/>
            <p:cNvSpPr/>
            <p:nvPr/>
          </p:nvSpPr>
          <p:spPr>
            <a:xfrm>
              <a:off x="2313304" y="1688642"/>
              <a:ext cx="1857375" cy="53975"/>
            </a:xfrm>
            <a:custGeom>
              <a:avLst/>
              <a:gdLst/>
              <a:ahLst/>
              <a:cxnLst/>
              <a:rect l="l" t="t" r="r" b="b"/>
              <a:pathLst>
                <a:path w="1857375" h="53975">
                  <a:moveTo>
                    <a:pt x="1857120" y="0"/>
                  </a:moveTo>
                  <a:lnTo>
                    <a:pt x="0" y="0"/>
                  </a:lnTo>
                  <a:lnTo>
                    <a:pt x="0" y="53797"/>
                  </a:lnTo>
                  <a:lnTo>
                    <a:pt x="1857120" y="53797"/>
                  </a:lnTo>
                  <a:lnTo>
                    <a:pt x="1857120" y="0"/>
                  </a:lnTo>
                  <a:close/>
                </a:path>
              </a:pathLst>
            </a:custGeom>
            <a:solidFill>
              <a:srgbClr val="FFFFFF"/>
            </a:solidFill>
          </p:spPr>
          <p:txBody>
            <a:bodyPr wrap="square" lIns="0" tIns="0" rIns="0" bIns="0" rtlCol="0"/>
            <a:lstStyle/>
            <a:p>
              <a:endParaRPr/>
            </a:p>
          </p:txBody>
        </p:sp>
        <p:sp>
          <p:nvSpPr>
            <p:cNvPr id="43" name="object 43"/>
            <p:cNvSpPr/>
            <p:nvPr/>
          </p:nvSpPr>
          <p:spPr>
            <a:xfrm>
              <a:off x="2313304" y="1688642"/>
              <a:ext cx="1857375" cy="53975"/>
            </a:xfrm>
            <a:custGeom>
              <a:avLst/>
              <a:gdLst/>
              <a:ahLst/>
              <a:cxnLst/>
              <a:rect l="l" t="t" r="r" b="b"/>
              <a:pathLst>
                <a:path w="1857375" h="53975">
                  <a:moveTo>
                    <a:pt x="0" y="53797"/>
                  </a:moveTo>
                  <a:lnTo>
                    <a:pt x="1857120" y="53797"/>
                  </a:lnTo>
                  <a:lnTo>
                    <a:pt x="1857120" y="0"/>
                  </a:lnTo>
                  <a:lnTo>
                    <a:pt x="0" y="0"/>
                  </a:lnTo>
                  <a:lnTo>
                    <a:pt x="0" y="53797"/>
                  </a:lnTo>
                  <a:close/>
                </a:path>
              </a:pathLst>
            </a:custGeom>
            <a:ln w="9525">
              <a:solidFill>
                <a:srgbClr val="FFFFFF"/>
              </a:solidFill>
            </a:ln>
          </p:spPr>
          <p:txBody>
            <a:bodyPr wrap="square" lIns="0" tIns="0" rIns="0" bIns="0" rtlCol="0"/>
            <a:lstStyle/>
            <a:p>
              <a:endParaRPr/>
            </a:p>
          </p:txBody>
        </p:sp>
        <p:sp>
          <p:nvSpPr>
            <p:cNvPr id="44" name="object 44"/>
            <p:cNvSpPr/>
            <p:nvPr/>
          </p:nvSpPr>
          <p:spPr>
            <a:xfrm>
              <a:off x="3797934" y="2462326"/>
              <a:ext cx="372745" cy="53975"/>
            </a:xfrm>
            <a:custGeom>
              <a:avLst/>
              <a:gdLst/>
              <a:ahLst/>
              <a:cxnLst/>
              <a:rect l="l" t="t" r="r" b="b"/>
              <a:pathLst>
                <a:path w="372745" h="53975">
                  <a:moveTo>
                    <a:pt x="372567" y="0"/>
                  </a:moveTo>
                  <a:lnTo>
                    <a:pt x="0" y="0"/>
                  </a:lnTo>
                  <a:lnTo>
                    <a:pt x="0" y="53797"/>
                  </a:lnTo>
                  <a:lnTo>
                    <a:pt x="372567" y="53797"/>
                  </a:lnTo>
                  <a:lnTo>
                    <a:pt x="372567" y="0"/>
                  </a:lnTo>
                  <a:close/>
                </a:path>
              </a:pathLst>
            </a:custGeom>
            <a:solidFill>
              <a:srgbClr val="FFFFFF"/>
            </a:solidFill>
          </p:spPr>
          <p:txBody>
            <a:bodyPr wrap="square" lIns="0" tIns="0" rIns="0" bIns="0" rtlCol="0"/>
            <a:lstStyle/>
            <a:p>
              <a:endParaRPr/>
            </a:p>
          </p:txBody>
        </p:sp>
        <p:sp>
          <p:nvSpPr>
            <p:cNvPr id="45" name="object 45"/>
            <p:cNvSpPr/>
            <p:nvPr/>
          </p:nvSpPr>
          <p:spPr>
            <a:xfrm>
              <a:off x="3797934" y="2462326"/>
              <a:ext cx="372745" cy="53975"/>
            </a:xfrm>
            <a:custGeom>
              <a:avLst/>
              <a:gdLst/>
              <a:ahLst/>
              <a:cxnLst/>
              <a:rect l="l" t="t" r="r" b="b"/>
              <a:pathLst>
                <a:path w="372745" h="53975">
                  <a:moveTo>
                    <a:pt x="0" y="53797"/>
                  </a:moveTo>
                  <a:lnTo>
                    <a:pt x="372567" y="53797"/>
                  </a:lnTo>
                  <a:lnTo>
                    <a:pt x="372567" y="0"/>
                  </a:lnTo>
                  <a:lnTo>
                    <a:pt x="0" y="0"/>
                  </a:lnTo>
                  <a:lnTo>
                    <a:pt x="0" y="53797"/>
                  </a:lnTo>
                  <a:close/>
                </a:path>
              </a:pathLst>
            </a:custGeom>
            <a:ln w="9524">
              <a:solidFill>
                <a:srgbClr val="FFFFFF"/>
              </a:solidFill>
            </a:ln>
          </p:spPr>
          <p:txBody>
            <a:bodyPr wrap="square" lIns="0" tIns="0" rIns="0" bIns="0" rtlCol="0"/>
            <a:lstStyle/>
            <a:p>
              <a:endParaRPr/>
            </a:p>
          </p:txBody>
        </p:sp>
        <p:sp>
          <p:nvSpPr>
            <p:cNvPr id="46" name="object 46"/>
            <p:cNvSpPr/>
            <p:nvPr/>
          </p:nvSpPr>
          <p:spPr>
            <a:xfrm>
              <a:off x="3971416" y="1742465"/>
              <a:ext cx="58419" cy="720090"/>
            </a:xfrm>
            <a:custGeom>
              <a:avLst/>
              <a:gdLst/>
              <a:ahLst/>
              <a:cxnLst/>
              <a:rect l="l" t="t" r="r" b="b"/>
              <a:pathLst>
                <a:path w="58420" h="720089">
                  <a:moveTo>
                    <a:pt x="58394" y="0"/>
                  </a:moveTo>
                  <a:lnTo>
                    <a:pt x="0" y="0"/>
                  </a:lnTo>
                  <a:lnTo>
                    <a:pt x="0" y="719810"/>
                  </a:lnTo>
                  <a:lnTo>
                    <a:pt x="58394" y="719810"/>
                  </a:lnTo>
                  <a:lnTo>
                    <a:pt x="58394" y="0"/>
                  </a:lnTo>
                  <a:close/>
                </a:path>
              </a:pathLst>
            </a:custGeom>
            <a:solidFill>
              <a:srgbClr val="FFFFFF"/>
            </a:solidFill>
          </p:spPr>
          <p:txBody>
            <a:bodyPr wrap="square" lIns="0" tIns="0" rIns="0" bIns="0" rtlCol="0"/>
            <a:lstStyle/>
            <a:p>
              <a:endParaRPr/>
            </a:p>
          </p:txBody>
        </p:sp>
        <p:sp>
          <p:nvSpPr>
            <p:cNvPr id="47" name="object 47"/>
            <p:cNvSpPr/>
            <p:nvPr/>
          </p:nvSpPr>
          <p:spPr>
            <a:xfrm>
              <a:off x="3971416" y="1742465"/>
              <a:ext cx="58419" cy="720090"/>
            </a:xfrm>
            <a:custGeom>
              <a:avLst/>
              <a:gdLst/>
              <a:ahLst/>
              <a:cxnLst/>
              <a:rect l="l" t="t" r="r" b="b"/>
              <a:pathLst>
                <a:path w="58420" h="720089">
                  <a:moveTo>
                    <a:pt x="0" y="719810"/>
                  </a:moveTo>
                  <a:lnTo>
                    <a:pt x="58394" y="719810"/>
                  </a:lnTo>
                  <a:lnTo>
                    <a:pt x="58394" y="0"/>
                  </a:lnTo>
                  <a:lnTo>
                    <a:pt x="0" y="0"/>
                  </a:lnTo>
                  <a:lnTo>
                    <a:pt x="0" y="719810"/>
                  </a:lnTo>
                  <a:close/>
                </a:path>
              </a:pathLst>
            </a:custGeom>
            <a:ln w="9525">
              <a:solidFill>
                <a:srgbClr val="FFFFFF"/>
              </a:solidFill>
            </a:ln>
          </p:spPr>
          <p:txBody>
            <a:bodyPr wrap="square" lIns="0" tIns="0" rIns="0" bIns="0" rtlCol="0"/>
            <a:lstStyle/>
            <a:p>
              <a:endParaRPr/>
            </a:p>
          </p:txBody>
        </p:sp>
        <p:sp>
          <p:nvSpPr>
            <p:cNvPr id="48" name="object 48"/>
            <p:cNvSpPr/>
            <p:nvPr/>
          </p:nvSpPr>
          <p:spPr>
            <a:xfrm>
              <a:off x="5631179" y="560451"/>
              <a:ext cx="871855" cy="3669029"/>
            </a:xfrm>
            <a:custGeom>
              <a:avLst/>
              <a:gdLst/>
              <a:ahLst/>
              <a:cxnLst/>
              <a:rect l="l" t="t" r="r" b="b"/>
              <a:pathLst>
                <a:path w="871854" h="3669029">
                  <a:moveTo>
                    <a:pt x="871804" y="0"/>
                  </a:moveTo>
                  <a:lnTo>
                    <a:pt x="0" y="0"/>
                  </a:lnTo>
                  <a:lnTo>
                    <a:pt x="0" y="3668776"/>
                  </a:lnTo>
                  <a:lnTo>
                    <a:pt x="871804" y="3668776"/>
                  </a:lnTo>
                  <a:lnTo>
                    <a:pt x="871804" y="0"/>
                  </a:lnTo>
                  <a:close/>
                </a:path>
              </a:pathLst>
            </a:custGeom>
            <a:solidFill>
              <a:srgbClr val="D4DEF9"/>
            </a:solidFill>
          </p:spPr>
          <p:txBody>
            <a:bodyPr wrap="square" lIns="0" tIns="0" rIns="0" bIns="0" rtlCol="0"/>
            <a:lstStyle/>
            <a:p>
              <a:endParaRPr/>
            </a:p>
          </p:txBody>
        </p:sp>
        <p:sp>
          <p:nvSpPr>
            <p:cNvPr id="49" name="object 49"/>
            <p:cNvSpPr/>
            <p:nvPr/>
          </p:nvSpPr>
          <p:spPr>
            <a:xfrm>
              <a:off x="5631179" y="560451"/>
              <a:ext cx="871855" cy="3669029"/>
            </a:xfrm>
            <a:custGeom>
              <a:avLst/>
              <a:gdLst/>
              <a:ahLst/>
              <a:cxnLst/>
              <a:rect l="l" t="t" r="r" b="b"/>
              <a:pathLst>
                <a:path w="871854" h="3669029">
                  <a:moveTo>
                    <a:pt x="0" y="3668776"/>
                  </a:moveTo>
                  <a:lnTo>
                    <a:pt x="871804" y="3668776"/>
                  </a:lnTo>
                  <a:lnTo>
                    <a:pt x="871804" y="0"/>
                  </a:lnTo>
                  <a:lnTo>
                    <a:pt x="0" y="0"/>
                  </a:lnTo>
                  <a:lnTo>
                    <a:pt x="0" y="3668776"/>
                  </a:lnTo>
                  <a:close/>
                </a:path>
              </a:pathLst>
            </a:custGeom>
            <a:ln w="9525">
              <a:solidFill>
                <a:srgbClr val="FFFFFF"/>
              </a:solidFill>
            </a:ln>
          </p:spPr>
          <p:txBody>
            <a:bodyPr wrap="square" lIns="0" tIns="0" rIns="0" bIns="0" rtlCol="0"/>
            <a:lstStyle/>
            <a:p>
              <a:endParaRPr/>
            </a:p>
          </p:txBody>
        </p:sp>
      </p:grpSp>
      <p:sp>
        <p:nvSpPr>
          <p:cNvPr id="50" name="object 50"/>
          <p:cNvSpPr txBox="1"/>
          <p:nvPr/>
        </p:nvSpPr>
        <p:spPr>
          <a:xfrm>
            <a:off x="4233989" y="2357462"/>
            <a:ext cx="800100" cy="619760"/>
          </a:xfrm>
          <a:prstGeom prst="rect">
            <a:avLst/>
          </a:prstGeom>
          <a:solidFill>
            <a:srgbClr val="FFFFFF"/>
          </a:solidFill>
        </p:spPr>
        <p:txBody>
          <a:bodyPr vert="horz" wrap="square" lIns="0" tIns="6985" rIns="0" bIns="0" rtlCol="0">
            <a:spAutoFit/>
          </a:bodyPr>
          <a:lstStyle/>
          <a:p>
            <a:pPr marL="5080" marR="27305" indent="92710">
              <a:lnSpc>
                <a:spcPts val="1800"/>
              </a:lnSpc>
              <a:spcBef>
                <a:spcPts val="55"/>
              </a:spcBef>
            </a:pPr>
            <a:r>
              <a:rPr sz="1500" spc="-5" dirty="0">
                <a:solidFill>
                  <a:srgbClr val="FF0000"/>
                </a:solidFill>
                <a:latin typeface="Times New Roman"/>
                <a:cs typeface="Times New Roman"/>
              </a:rPr>
              <a:t>M</a:t>
            </a:r>
            <a:r>
              <a:rPr sz="1500" spc="-15" dirty="0">
                <a:solidFill>
                  <a:srgbClr val="FF0000"/>
                </a:solidFill>
                <a:latin typeface="Times New Roman"/>
                <a:cs typeface="Times New Roman"/>
              </a:rPr>
              <a:t>e</a:t>
            </a:r>
            <a:r>
              <a:rPr sz="1500" spc="-5" dirty="0">
                <a:solidFill>
                  <a:srgbClr val="FF0000"/>
                </a:solidFill>
                <a:latin typeface="Times New Roman"/>
                <a:cs typeface="Times New Roman"/>
              </a:rPr>
              <a:t>ss</a:t>
            </a:r>
            <a:r>
              <a:rPr sz="1500" spc="-10" dirty="0">
                <a:solidFill>
                  <a:srgbClr val="FF0000"/>
                </a:solidFill>
                <a:latin typeface="Times New Roman"/>
                <a:cs typeface="Times New Roman"/>
              </a:rPr>
              <a:t>a</a:t>
            </a:r>
            <a:r>
              <a:rPr sz="1500" dirty="0">
                <a:solidFill>
                  <a:srgbClr val="FF0000"/>
                </a:solidFill>
                <a:latin typeface="Times New Roman"/>
                <a:cs typeface="Times New Roman"/>
              </a:rPr>
              <a:t>ge  </a:t>
            </a:r>
            <a:r>
              <a:rPr sz="1500" spc="-5" dirty="0">
                <a:solidFill>
                  <a:srgbClr val="FF0000"/>
                </a:solidFill>
                <a:latin typeface="Times New Roman"/>
                <a:cs typeface="Times New Roman"/>
              </a:rPr>
              <a:t>Router</a:t>
            </a:r>
            <a:endParaRPr sz="1500">
              <a:latin typeface="Times New Roman"/>
              <a:cs typeface="Times New Roman"/>
            </a:endParaRPr>
          </a:p>
        </p:txBody>
      </p:sp>
      <p:sp>
        <p:nvSpPr>
          <p:cNvPr id="51" name="object 51"/>
          <p:cNvSpPr txBox="1"/>
          <p:nvPr/>
        </p:nvSpPr>
        <p:spPr>
          <a:xfrm>
            <a:off x="4233989" y="3048571"/>
            <a:ext cx="800100" cy="614680"/>
          </a:xfrm>
          <a:prstGeom prst="rect">
            <a:avLst/>
          </a:prstGeom>
          <a:solidFill>
            <a:srgbClr val="FFFFFF"/>
          </a:solidFill>
        </p:spPr>
        <p:txBody>
          <a:bodyPr vert="horz" wrap="square" lIns="0" tIns="6350" rIns="0" bIns="0" rtlCol="0">
            <a:spAutoFit/>
          </a:bodyPr>
          <a:lstStyle/>
          <a:p>
            <a:pPr marL="5080" marR="121285">
              <a:lnSpc>
                <a:spcPts val="1800"/>
              </a:lnSpc>
              <a:spcBef>
                <a:spcPts val="50"/>
              </a:spcBef>
            </a:pPr>
            <a:r>
              <a:rPr sz="1500" spc="-5" dirty="0">
                <a:solidFill>
                  <a:srgbClr val="FF0000"/>
                </a:solidFill>
                <a:latin typeface="Times New Roman"/>
                <a:cs typeface="Times New Roman"/>
              </a:rPr>
              <a:t>M</a:t>
            </a:r>
            <a:r>
              <a:rPr sz="1500" spc="-15" dirty="0">
                <a:solidFill>
                  <a:srgbClr val="FF0000"/>
                </a:solidFill>
                <a:latin typeface="Times New Roman"/>
                <a:cs typeface="Times New Roman"/>
              </a:rPr>
              <a:t>e</a:t>
            </a:r>
            <a:r>
              <a:rPr sz="1500" spc="-5" dirty="0">
                <a:solidFill>
                  <a:srgbClr val="FF0000"/>
                </a:solidFill>
                <a:latin typeface="Times New Roman"/>
                <a:cs typeface="Times New Roman"/>
              </a:rPr>
              <a:t>ss</a:t>
            </a:r>
            <a:r>
              <a:rPr sz="1500" spc="-10" dirty="0">
                <a:solidFill>
                  <a:srgbClr val="FF0000"/>
                </a:solidFill>
                <a:latin typeface="Times New Roman"/>
                <a:cs typeface="Times New Roman"/>
              </a:rPr>
              <a:t>a</a:t>
            </a:r>
            <a:r>
              <a:rPr sz="1500" dirty="0">
                <a:solidFill>
                  <a:srgbClr val="FF0000"/>
                </a:solidFill>
                <a:latin typeface="Times New Roman"/>
                <a:cs typeface="Times New Roman"/>
              </a:rPr>
              <a:t>ge  </a:t>
            </a:r>
            <a:r>
              <a:rPr sz="1500" spc="-5" dirty="0">
                <a:solidFill>
                  <a:srgbClr val="FF0000"/>
                </a:solidFill>
                <a:latin typeface="Times New Roman"/>
                <a:cs typeface="Times New Roman"/>
              </a:rPr>
              <a:t>Cache</a:t>
            </a:r>
            <a:endParaRPr sz="1500">
              <a:latin typeface="Times New Roman"/>
              <a:cs typeface="Times New Roman"/>
            </a:endParaRPr>
          </a:p>
        </p:txBody>
      </p:sp>
      <p:sp>
        <p:nvSpPr>
          <p:cNvPr id="52" name="object 52"/>
          <p:cNvSpPr txBox="1"/>
          <p:nvPr/>
        </p:nvSpPr>
        <p:spPr>
          <a:xfrm>
            <a:off x="5665089" y="541782"/>
            <a:ext cx="619760" cy="482600"/>
          </a:xfrm>
          <a:prstGeom prst="rect">
            <a:avLst/>
          </a:prstGeom>
        </p:spPr>
        <p:txBody>
          <a:bodyPr vert="horz" wrap="square" lIns="0" tIns="12700" rIns="0" bIns="0" rtlCol="0">
            <a:spAutoFit/>
          </a:bodyPr>
          <a:lstStyle/>
          <a:p>
            <a:pPr marL="12700" marR="5080">
              <a:lnSpc>
                <a:spcPct val="100000"/>
              </a:lnSpc>
              <a:spcBef>
                <a:spcPts val="100"/>
              </a:spcBef>
            </a:pPr>
            <a:r>
              <a:rPr sz="1500" spc="-5" dirty="0">
                <a:solidFill>
                  <a:srgbClr val="FF0000"/>
                </a:solidFill>
                <a:latin typeface="Times New Roman"/>
                <a:cs typeface="Times New Roman"/>
              </a:rPr>
              <a:t>Device  </a:t>
            </a:r>
            <a:r>
              <a:rPr sz="1500" dirty="0">
                <a:solidFill>
                  <a:srgbClr val="FF0000"/>
                </a:solidFill>
                <a:latin typeface="Times New Roman"/>
                <a:cs typeface="Times New Roman"/>
              </a:rPr>
              <a:t>I</a:t>
            </a:r>
            <a:r>
              <a:rPr sz="1500" spc="5" dirty="0">
                <a:solidFill>
                  <a:srgbClr val="FF0000"/>
                </a:solidFill>
                <a:latin typeface="Times New Roman"/>
                <a:cs typeface="Times New Roman"/>
              </a:rPr>
              <a:t>d</a:t>
            </a:r>
            <a:r>
              <a:rPr sz="1500" spc="-10" dirty="0">
                <a:solidFill>
                  <a:srgbClr val="FF0000"/>
                </a:solidFill>
                <a:latin typeface="Times New Roman"/>
                <a:cs typeface="Times New Roman"/>
              </a:rPr>
              <a:t>e</a:t>
            </a:r>
            <a:r>
              <a:rPr sz="1500" dirty="0">
                <a:solidFill>
                  <a:srgbClr val="FF0000"/>
                </a:solidFill>
                <a:latin typeface="Times New Roman"/>
                <a:cs typeface="Times New Roman"/>
              </a:rPr>
              <a:t>ntity</a:t>
            </a:r>
            <a:endParaRPr sz="1500">
              <a:latin typeface="Times New Roman"/>
              <a:cs typeface="Times New Roman"/>
            </a:endParaRPr>
          </a:p>
        </p:txBody>
      </p:sp>
      <p:sp>
        <p:nvSpPr>
          <p:cNvPr id="53" name="object 53"/>
          <p:cNvSpPr txBox="1"/>
          <p:nvPr/>
        </p:nvSpPr>
        <p:spPr>
          <a:xfrm>
            <a:off x="5619369" y="999235"/>
            <a:ext cx="684530" cy="711200"/>
          </a:xfrm>
          <a:prstGeom prst="rect">
            <a:avLst/>
          </a:prstGeom>
        </p:spPr>
        <p:txBody>
          <a:bodyPr vert="horz" wrap="square" lIns="0" tIns="12700" rIns="0" bIns="0" rtlCol="0">
            <a:spAutoFit/>
          </a:bodyPr>
          <a:lstStyle/>
          <a:p>
            <a:pPr marL="12700" marR="5080">
              <a:lnSpc>
                <a:spcPct val="100000"/>
              </a:lnSpc>
              <a:spcBef>
                <a:spcPts val="100"/>
              </a:spcBef>
            </a:pPr>
            <a:r>
              <a:rPr sz="1500" spc="-5" dirty="0">
                <a:solidFill>
                  <a:srgbClr val="FF0000"/>
                </a:solidFill>
                <a:latin typeface="Times New Roman"/>
                <a:cs typeface="Times New Roman"/>
              </a:rPr>
              <a:t>Mgmt</a:t>
            </a:r>
            <a:r>
              <a:rPr sz="1500" spc="-105" dirty="0">
                <a:solidFill>
                  <a:srgbClr val="FF0000"/>
                </a:solidFill>
                <a:latin typeface="Times New Roman"/>
                <a:cs typeface="Times New Roman"/>
              </a:rPr>
              <a:t> </a:t>
            </a:r>
            <a:r>
              <a:rPr sz="1500" dirty="0">
                <a:solidFill>
                  <a:srgbClr val="FF0000"/>
                </a:solidFill>
                <a:latin typeface="Times New Roman"/>
                <a:cs typeface="Times New Roman"/>
              </a:rPr>
              <a:t>&amp;  </a:t>
            </a:r>
            <a:r>
              <a:rPr sz="1500" spc="-10" dirty="0">
                <a:solidFill>
                  <a:srgbClr val="FF0000"/>
                </a:solidFill>
                <a:latin typeface="Times New Roman"/>
                <a:cs typeface="Times New Roman"/>
              </a:rPr>
              <a:t>access  </a:t>
            </a:r>
            <a:r>
              <a:rPr sz="1500" spc="-5" dirty="0">
                <a:solidFill>
                  <a:srgbClr val="FF0000"/>
                </a:solidFill>
                <a:latin typeface="Times New Roman"/>
                <a:cs typeface="Times New Roman"/>
              </a:rPr>
              <a:t>Mgmt.</a:t>
            </a:r>
            <a:endParaRPr sz="1500">
              <a:latin typeface="Times New Roman"/>
              <a:cs typeface="Times New Roman"/>
            </a:endParaRPr>
          </a:p>
        </p:txBody>
      </p:sp>
      <p:sp>
        <p:nvSpPr>
          <p:cNvPr id="54" name="object 54"/>
          <p:cNvSpPr txBox="1"/>
          <p:nvPr/>
        </p:nvSpPr>
        <p:spPr>
          <a:xfrm>
            <a:off x="3899915" y="2609354"/>
            <a:ext cx="204470" cy="876300"/>
          </a:xfrm>
          <a:prstGeom prst="rect">
            <a:avLst/>
          </a:prstGeom>
          <a:solidFill>
            <a:srgbClr val="808080">
              <a:alpha val="43136"/>
            </a:srgbClr>
          </a:solidFill>
          <a:ln w="9525">
            <a:solidFill>
              <a:srgbClr val="FFFFFF"/>
            </a:solidFill>
          </a:ln>
        </p:spPr>
        <p:txBody>
          <a:bodyPr vert="vert270" wrap="square" lIns="0" tIns="0" rIns="0" bIns="0" rtlCol="0">
            <a:spAutoFit/>
          </a:bodyPr>
          <a:lstStyle/>
          <a:p>
            <a:pPr marL="102870">
              <a:lnSpc>
                <a:spcPts val="1605"/>
              </a:lnSpc>
            </a:pPr>
            <a:r>
              <a:rPr sz="1500" spc="-5" dirty="0">
                <a:solidFill>
                  <a:srgbClr val="FFFFFF"/>
                </a:solidFill>
                <a:latin typeface="Times New Roman"/>
                <a:cs typeface="Times New Roman"/>
              </a:rPr>
              <a:t>Network</a:t>
            </a:r>
            <a:endParaRPr sz="1500">
              <a:latin typeface="Times New Roman"/>
              <a:cs typeface="Times New Roman"/>
            </a:endParaRPr>
          </a:p>
        </p:txBody>
      </p:sp>
      <p:sp>
        <p:nvSpPr>
          <p:cNvPr id="55" name="object 55"/>
          <p:cNvSpPr txBox="1"/>
          <p:nvPr/>
        </p:nvSpPr>
        <p:spPr>
          <a:xfrm>
            <a:off x="3893311" y="771918"/>
            <a:ext cx="204470" cy="876300"/>
          </a:xfrm>
          <a:prstGeom prst="rect">
            <a:avLst/>
          </a:prstGeom>
          <a:solidFill>
            <a:srgbClr val="808080">
              <a:alpha val="25881"/>
            </a:srgbClr>
          </a:solidFill>
          <a:ln w="9525">
            <a:solidFill>
              <a:srgbClr val="FFFFFF"/>
            </a:solidFill>
          </a:ln>
        </p:spPr>
        <p:txBody>
          <a:bodyPr vert="vert270" wrap="square" lIns="0" tIns="0" rIns="0" bIns="0" rtlCol="0">
            <a:spAutoFit/>
          </a:bodyPr>
          <a:lstStyle/>
          <a:p>
            <a:pPr marL="103505">
              <a:lnSpc>
                <a:spcPts val="1605"/>
              </a:lnSpc>
            </a:pPr>
            <a:r>
              <a:rPr sz="1500" spc="-5" dirty="0">
                <a:solidFill>
                  <a:srgbClr val="FFFFFF"/>
                </a:solidFill>
                <a:latin typeface="Times New Roman"/>
                <a:cs typeface="Times New Roman"/>
              </a:rPr>
              <a:t>Network</a:t>
            </a:r>
            <a:endParaRPr sz="1500">
              <a:latin typeface="Times New Roman"/>
              <a:cs typeface="Times New Roman"/>
            </a:endParaRPr>
          </a:p>
        </p:txBody>
      </p:sp>
      <p:grpSp>
        <p:nvGrpSpPr>
          <p:cNvPr id="56" name="object 56"/>
          <p:cNvGrpSpPr/>
          <p:nvPr/>
        </p:nvGrpSpPr>
        <p:grpSpPr>
          <a:xfrm>
            <a:off x="5099240" y="1108138"/>
            <a:ext cx="413384" cy="4238625"/>
            <a:chOff x="5099240" y="1108138"/>
            <a:chExt cx="413384" cy="4238625"/>
          </a:xfrm>
        </p:grpSpPr>
        <p:sp>
          <p:nvSpPr>
            <p:cNvPr id="57" name="object 57"/>
            <p:cNvSpPr/>
            <p:nvPr/>
          </p:nvSpPr>
          <p:spPr>
            <a:xfrm>
              <a:off x="5104003" y="1112900"/>
              <a:ext cx="403860" cy="4229100"/>
            </a:xfrm>
            <a:custGeom>
              <a:avLst/>
              <a:gdLst/>
              <a:ahLst/>
              <a:cxnLst/>
              <a:rect l="l" t="t" r="r" b="b"/>
              <a:pathLst>
                <a:path w="403860" h="4229100">
                  <a:moveTo>
                    <a:pt x="345313" y="315849"/>
                  </a:moveTo>
                  <a:lnTo>
                    <a:pt x="0" y="315849"/>
                  </a:lnTo>
                  <a:lnTo>
                    <a:pt x="0" y="3378504"/>
                  </a:lnTo>
                  <a:lnTo>
                    <a:pt x="345313" y="3378504"/>
                  </a:lnTo>
                  <a:lnTo>
                    <a:pt x="345313" y="315849"/>
                  </a:lnTo>
                  <a:close/>
                </a:path>
                <a:path w="403860" h="4229100">
                  <a:moveTo>
                    <a:pt x="403821" y="3432302"/>
                  </a:moveTo>
                  <a:lnTo>
                    <a:pt x="0" y="3432302"/>
                  </a:lnTo>
                  <a:lnTo>
                    <a:pt x="0" y="4228719"/>
                  </a:lnTo>
                  <a:lnTo>
                    <a:pt x="403821" y="4228719"/>
                  </a:lnTo>
                  <a:lnTo>
                    <a:pt x="403821" y="3432302"/>
                  </a:lnTo>
                  <a:close/>
                </a:path>
                <a:path w="403860" h="4229100">
                  <a:moveTo>
                    <a:pt x="403821" y="0"/>
                  </a:moveTo>
                  <a:lnTo>
                    <a:pt x="0" y="0"/>
                  </a:lnTo>
                  <a:lnTo>
                    <a:pt x="0" y="262051"/>
                  </a:lnTo>
                  <a:lnTo>
                    <a:pt x="403821" y="262051"/>
                  </a:lnTo>
                  <a:lnTo>
                    <a:pt x="403821" y="0"/>
                  </a:lnTo>
                  <a:close/>
                </a:path>
              </a:pathLst>
            </a:custGeom>
            <a:solidFill>
              <a:srgbClr val="808080">
                <a:alpha val="27058"/>
              </a:srgbClr>
            </a:solidFill>
          </p:spPr>
          <p:txBody>
            <a:bodyPr wrap="square" lIns="0" tIns="0" rIns="0" bIns="0" rtlCol="0"/>
            <a:lstStyle/>
            <a:p>
              <a:endParaRPr/>
            </a:p>
          </p:txBody>
        </p:sp>
        <p:sp>
          <p:nvSpPr>
            <p:cNvPr id="58" name="object 58"/>
            <p:cNvSpPr/>
            <p:nvPr/>
          </p:nvSpPr>
          <p:spPr>
            <a:xfrm>
              <a:off x="5104003" y="1112900"/>
              <a:ext cx="403860" cy="4229100"/>
            </a:xfrm>
            <a:custGeom>
              <a:avLst/>
              <a:gdLst/>
              <a:ahLst/>
              <a:cxnLst/>
              <a:rect l="l" t="t" r="r" b="b"/>
              <a:pathLst>
                <a:path w="403860" h="4229100">
                  <a:moveTo>
                    <a:pt x="0" y="4228719"/>
                  </a:moveTo>
                  <a:lnTo>
                    <a:pt x="403821" y="4228719"/>
                  </a:lnTo>
                  <a:lnTo>
                    <a:pt x="403821" y="0"/>
                  </a:lnTo>
                  <a:lnTo>
                    <a:pt x="0" y="0"/>
                  </a:lnTo>
                  <a:lnTo>
                    <a:pt x="0" y="4228719"/>
                  </a:lnTo>
                  <a:close/>
                </a:path>
              </a:pathLst>
            </a:custGeom>
            <a:ln w="9524">
              <a:solidFill>
                <a:srgbClr val="FFFFFF"/>
              </a:solidFill>
            </a:ln>
          </p:spPr>
          <p:txBody>
            <a:bodyPr wrap="square" lIns="0" tIns="0" rIns="0" bIns="0" rtlCol="0"/>
            <a:lstStyle/>
            <a:p>
              <a:endParaRPr/>
            </a:p>
          </p:txBody>
        </p:sp>
      </p:grpSp>
      <p:sp>
        <p:nvSpPr>
          <p:cNvPr id="59" name="object 59"/>
          <p:cNvSpPr txBox="1"/>
          <p:nvPr/>
        </p:nvSpPr>
        <p:spPr>
          <a:xfrm>
            <a:off x="5106711" y="2581869"/>
            <a:ext cx="236854" cy="1296670"/>
          </a:xfrm>
          <a:prstGeom prst="rect">
            <a:avLst/>
          </a:prstGeom>
        </p:spPr>
        <p:txBody>
          <a:bodyPr vert="vert270" wrap="square" lIns="0" tIns="0" rIns="0" bIns="0" rtlCol="0">
            <a:spAutoFit/>
          </a:bodyPr>
          <a:lstStyle/>
          <a:p>
            <a:pPr marL="12700">
              <a:lnSpc>
                <a:spcPts val="1735"/>
              </a:lnSpc>
            </a:pPr>
            <a:r>
              <a:rPr sz="1500" dirty="0">
                <a:solidFill>
                  <a:srgbClr val="FFFFFF"/>
                </a:solidFill>
                <a:latin typeface="Times New Roman"/>
                <a:cs typeface="Times New Roman"/>
              </a:rPr>
              <a:t>Internet</a:t>
            </a:r>
            <a:r>
              <a:rPr sz="1500" spc="-95" dirty="0">
                <a:solidFill>
                  <a:srgbClr val="FFFFFF"/>
                </a:solidFill>
                <a:latin typeface="Times New Roman"/>
                <a:cs typeface="Times New Roman"/>
              </a:rPr>
              <a:t> </a:t>
            </a:r>
            <a:r>
              <a:rPr sz="1500" spc="-5" dirty="0">
                <a:solidFill>
                  <a:srgbClr val="FFFFFF"/>
                </a:solidFill>
                <a:latin typeface="Times New Roman"/>
                <a:cs typeface="Times New Roman"/>
              </a:rPr>
              <a:t>Firewall</a:t>
            </a:r>
            <a:endParaRPr sz="1500">
              <a:latin typeface="Times New Roman"/>
              <a:cs typeface="Times New Roman"/>
            </a:endParaRPr>
          </a:p>
        </p:txBody>
      </p:sp>
      <p:grpSp>
        <p:nvGrpSpPr>
          <p:cNvPr id="60" name="object 60"/>
          <p:cNvGrpSpPr/>
          <p:nvPr/>
        </p:nvGrpSpPr>
        <p:grpSpPr>
          <a:xfrm>
            <a:off x="5676582" y="1684718"/>
            <a:ext cx="771525" cy="1024255"/>
            <a:chOff x="5676582" y="1684718"/>
            <a:chExt cx="771525" cy="1024255"/>
          </a:xfrm>
        </p:grpSpPr>
        <p:sp>
          <p:nvSpPr>
            <p:cNvPr id="61" name="object 61"/>
            <p:cNvSpPr/>
            <p:nvPr/>
          </p:nvSpPr>
          <p:spPr>
            <a:xfrm>
              <a:off x="5681345" y="1827148"/>
              <a:ext cx="762000" cy="876935"/>
            </a:xfrm>
            <a:custGeom>
              <a:avLst/>
              <a:gdLst/>
              <a:ahLst/>
              <a:cxnLst/>
              <a:rect l="l" t="t" r="r" b="b"/>
              <a:pathLst>
                <a:path w="762000" h="876935">
                  <a:moveTo>
                    <a:pt x="0" y="0"/>
                  </a:moveTo>
                  <a:lnTo>
                    <a:pt x="0" y="739139"/>
                  </a:lnTo>
                  <a:lnTo>
                    <a:pt x="6133" y="763896"/>
                  </a:lnTo>
                  <a:lnTo>
                    <a:pt x="51975" y="808641"/>
                  </a:lnTo>
                  <a:lnTo>
                    <a:pt x="89536" y="827854"/>
                  </a:lnTo>
                  <a:lnTo>
                    <a:pt x="135423" y="844443"/>
                  </a:lnTo>
                  <a:lnTo>
                    <a:pt x="188562" y="858021"/>
                  </a:lnTo>
                  <a:lnTo>
                    <a:pt x="247878" y="868199"/>
                  </a:lnTo>
                  <a:lnTo>
                    <a:pt x="312298" y="874591"/>
                  </a:lnTo>
                  <a:lnTo>
                    <a:pt x="380745" y="876808"/>
                  </a:lnTo>
                  <a:lnTo>
                    <a:pt x="449193" y="874591"/>
                  </a:lnTo>
                  <a:lnTo>
                    <a:pt x="513613" y="868199"/>
                  </a:lnTo>
                  <a:lnTo>
                    <a:pt x="572929" y="858021"/>
                  </a:lnTo>
                  <a:lnTo>
                    <a:pt x="626068" y="844443"/>
                  </a:lnTo>
                  <a:lnTo>
                    <a:pt x="671955" y="827854"/>
                  </a:lnTo>
                  <a:lnTo>
                    <a:pt x="709516" y="808641"/>
                  </a:lnTo>
                  <a:lnTo>
                    <a:pt x="755358" y="763896"/>
                  </a:lnTo>
                  <a:lnTo>
                    <a:pt x="761491" y="739139"/>
                  </a:lnTo>
                  <a:lnTo>
                    <a:pt x="761491" y="137795"/>
                  </a:lnTo>
                  <a:lnTo>
                    <a:pt x="380745" y="137795"/>
                  </a:lnTo>
                  <a:lnTo>
                    <a:pt x="312298" y="135578"/>
                  </a:lnTo>
                  <a:lnTo>
                    <a:pt x="247878" y="129185"/>
                  </a:lnTo>
                  <a:lnTo>
                    <a:pt x="188562" y="119003"/>
                  </a:lnTo>
                  <a:lnTo>
                    <a:pt x="135423" y="105419"/>
                  </a:lnTo>
                  <a:lnTo>
                    <a:pt x="89536" y="88819"/>
                  </a:lnTo>
                  <a:lnTo>
                    <a:pt x="51975" y="69591"/>
                  </a:lnTo>
                  <a:lnTo>
                    <a:pt x="6133" y="24794"/>
                  </a:lnTo>
                  <a:lnTo>
                    <a:pt x="0" y="0"/>
                  </a:lnTo>
                  <a:close/>
                </a:path>
                <a:path w="762000" h="876935">
                  <a:moveTo>
                    <a:pt x="761491" y="0"/>
                  </a:moveTo>
                  <a:lnTo>
                    <a:pt x="737675" y="48120"/>
                  </a:lnTo>
                  <a:lnTo>
                    <a:pt x="671955" y="88819"/>
                  </a:lnTo>
                  <a:lnTo>
                    <a:pt x="626068" y="105419"/>
                  </a:lnTo>
                  <a:lnTo>
                    <a:pt x="572929" y="119003"/>
                  </a:lnTo>
                  <a:lnTo>
                    <a:pt x="513613" y="129185"/>
                  </a:lnTo>
                  <a:lnTo>
                    <a:pt x="449193" y="135578"/>
                  </a:lnTo>
                  <a:lnTo>
                    <a:pt x="380745" y="137795"/>
                  </a:lnTo>
                  <a:lnTo>
                    <a:pt x="761491" y="137795"/>
                  </a:lnTo>
                  <a:lnTo>
                    <a:pt x="761491" y="0"/>
                  </a:lnTo>
                  <a:close/>
                </a:path>
              </a:pathLst>
            </a:custGeom>
            <a:solidFill>
              <a:srgbClr val="CCFFFF"/>
            </a:solidFill>
          </p:spPr>
          <p:txBody>
            <a:bodyPr wrap="square" lIns="0" tIns="0" rIns="0" bIns="0" rtlCol="0"/>
            <a:lstStyle/>
            <a:p>
              <a:endParaRPr/>
            </a:p>
          </p:txBody>
        </p:sp>
        <p:sp>
          <p:nvSpPr>
            <p:cNvPr id="62" name="object 62"/>
            <p:cNvSpPr/>
            <p:nvPr/>
          </p:nvSpPr>
          <p:spPr>
            <a:xfrm>
              <a:off x="5681345" y="1689480"/>
              <a:ext cx="762000" cy="275590"/>
            </a:xfrm>
            <a:custGeom>
              <a:avLst/>
              <a:gdLst/>
              <a:ahLst/>
              <a:cxnLst/>
              <a:rect l="l" t="t" r="r" b="b"/>
              <a:pathLst>
                <a:path w="762000" h="275589">
                  <a:moveTo>
                    <a:pt x="380745" y="0"/>
                  </a:moveTo>
                  <a:lnTo>
                    <a:pt x="312298" y="2216"/>
                  </a:lnTo>
                  <a:lnTo>
                    <a:pt x="247878" y="8608"/>
                  </a:lnTo>
                  <a:lnTo>
                    <a:pt x="188562" y="18786"/>
                  </a:lnTo>
                  <a:lnTo>
                    <a:pt x="135423" y="32364"/>
                  </a:lnTo>
                  <a:lnTo>
                    <a:pt x="89536" y="48953"/>
                  </a:lnTo>
                  <a:lnTo>
                    <a:pt x="51975" y="68166"/>
                  </a:lnTo>
                  <a:lnTo>
                    <a:pt x="6133" y="112911"/>
                  </a:lnTo>
                  <a:lnTo>
                    <a:pt x="0" y="137668"/>
                  </a:lnTo>
                  <a:lnTo>
                    <a:pt x="6133" y="162462"/>
                  </a:lnTo>
                  <a:lnTo>
                    <a:pt x="51975" y="207259"/>
                  </a:lnTo>
                  <a:lnTo>
                    <a:pt x="89536" y="226487"/>
                  </a:lnTo>
                  <a:lnTo>
                    <a:pt x="135423" y="243087"/>
                  </a:lnTo>
                  <a:lnTo>
                    <a:pt x="188562" y="256671"/>
                  </a:lnTo>
                  <a:lnTo>
                    <a:pt x="247878" y="266853"/>
                  </a:lnTo>
                  <a:lnTo>
                    <a:pt x="312298" y="273246"/>
                  </a:lnTo>
                  <a:lnTo>
                    <a:pt x="380745" y="275463"/>
                  </a:lnTo>
                  <a:lnTo>
                    <a:pt x="449193" y="273246"/>
                  </a:lnTo>
                  <a:lnTo>
                    <a:pt x="513613" y="266853"/>
                  </a:lnTo>
                  <a:lnTo>
                    <a:pt x="572929" y="256671"/>
                  </a:lnTo>
                  <a:lnTo>
                    <a:pt x="626068" y="243087"/>
                  </a:lnTo>
                  <a:lnTo>
                    <a:pt x="671955" y="226487"/>
                  </a:lnTo>
                  <a:lnTo>
                    <a:pt x="709516" y="207259"/>
                  </a:lnTo>
                  <a:lnTo>
                    <a:pt x="755358" y="162462"/>
                  </a:lnTo>
                  <a:lnTo>
                    <a:pt x="761491" y="137668"/>
                  </a:lnTo>
                  <a:lnTo>
                    <a:pt x="755358" y="112911"/>
                  </a:lnTo>
                  <a:lnTo>
                    <a:pt x="709516" y="68166"/>
                  </a:lnTo>
                  <a:lnTo>
                    <a:pt x="671955" y="48953"/>
                  </a:lnTo>
                  <a:lnTo>
                    <a:pt x="626068" y="32364"/>
                  </a:lnTo>
                  <a:lnTo>
                    <a:pt x="572929" y="18786"/>
                  </a:lnTo>
                  <a:lnTo>
                    <a:pt x="513613" y="8608"/>
                  </a:lnTo>
                  <a:lnTo>
                    <a:pt x="449193" y="2216"/>
                  </a:lnTo>
                  <a:lnTo>
                    <a:pt x="380745" y="0"/>
                  </a:lnTo>
                  <a:close/>
                </a:path>
              </a:pathLst>
            </a:custGeom>
            <a:solidFill>
              <a:srgbClr val="DFFFFF"/>
            </a:solidFill>
          </p:spPr>
          <p:txBody>
            <a:bodyPr wrap="square" lIns="0" tIns="0" rIns="0" bIns="0" rtlCol="0"/>
            <a:lstStyle/>
            <a:p>
              <a:endParaRPr/>
            </a:p>
          </p:txBody>
        </p:sp>
        <p:sp>
          <p:nvSpPr>
            <p:cNvPr id="63" name="object 63"/>
            <p:cNvSpPr/>
            <p:nvPr/>
          </p:nvSpPr>
          <p:spPr>
            <a:xfrm>
              <a:off x="5681345" y="1689480"/>
              <a:ext cx="762000" cy="1014730"/>
            </a:xfrm>
            <a:custGeom>
              <a:avLst/>
              <a:gdLst/>
              <a:ahLst/>
              <a:cxnLst/>
              <a:rect l="l" t="t" r="r" b="b"/>
              <a:pathLst>
                <a:path w="762000" h="1014730">
                  <a:moveTo>
                    <a:pt x="761491" y="137668"/>
                  </a:moveTo>
                  <a:lnTo>
                    <a:pt x="737675" y="185788"/>
                  </a:lnTo>
                  <a:lnTo>
                    <a:pt x="671955" y="226487"/>
                  </a:lnTo>
                  <a:lnTo>
                    <a:pt x="626068" y="243087"/>
                  </a:lnTo>
                  <a:lnTo>
                    <a:pt x="572929" y="256671"/>
                  </a:lnTo>
                  <a:lnTo>
                    <a:pt x="513613" y="266853"/>
                  </a:lnTo>
                  <a:lnTo>
                    <a:pt x="449193" y="273246"/>
                  </a:lnTo>
                  <a:lnTo>
                    <a:pt x="380745" y="275463"/>
                  </a:lnTo>
                  <a:lnTo>
                    <a:pt x="312298" y="273246"/>
                  </a:lnTo>
                  <a:lnTo>
                    <a:pt x="247878" y="266853"/>
                  </a:lnTo>
                  <a:lnTo>
                    <a:pt x="188562" y="256671"/>
                  </a:lnTo>
                  <a:lnTo>
                    <a:pt x="135423" y="243087"/>
                  </a:lnTo>
                  <a:lnTo>
                    <a:pt x="89536" y="226487"/>
                  </a:lnTo>
                  <a:lnTo>
                    <a:pt x="51975" y="207259"/>
                  </a:lnTo>
                  <a:lnTo>
                    <a:pt x="6133" y="162462"/>
                  </a:lnTo>
                  <a:lnTo>
                    <a:pt x="0" y="137668"/>
                  </a:lnTo>
                  <a:lnTo>
                    <a:pt x="6133" y="112911"/>
                  </a:lnTo>
                  <a:lnTo>
                    <a:pt x="23816" y="89614"/>
                  </a:lnTo>
                  <a:lnTo>
                    <a:pt x="89536" y="48953"/>
                  </a:lnTo>
                  <a:lnTo>
                    <a:pt x="135423" y="32364"/>
                  </a:lnTo>
                  <a:lnTo>
                    <a:pt x="188562" y="18786"/>
                  </a:lnTo>
                  <a:lnTo>
                    <a:pt x="247878" y="8608"/>
                  </a:lnTo>
                  <a:lnTo>
                    <a:pt x="312298" y="2216"/>
                  </a:lnTo>
                  <a:lnTo>
                    <a:pt x="380745" y="0"/>
                  </a:lnTo>
                  <a:lnTo>
                    <a:pt x="449193" y="2216"/>
                  </a:lnTo>
                  <a:lnTo>
                    <a:pt x="513613" y="8608"/>
                  </a:lnTo>
                  <a:lnTo>
                    <a:pt x="572929" y="18786"/>
                  </a:lnTo>
                  <a:lnTo>
                    <a:pt x="626068" y="32364"/>
                  </a:lnTo>
                  <a:lnTo>
                    <a:pt x="671955" y="48953"/>
                  </a:lnTo>
                  <a:lnTo>
                    <a:pt x="709516" y="68166"/>
                  </a:lnTo>
                  <a:lnTo>
                    <a:pt x="755358" y="112911"/>
                  </a:lnTo>
                  <a:lnTo>
                    <a:pt x="761491" y="137668"/>
                  </a:lnTo>
                  <a:lnTo>
                    <a:pt x="761491" y="876808"/>
                  </a:lnTo>
                  <a:lnTo>
                    <a:pt x="755358" y="901564"/>
                  </a:lnTo>
                  <a:lnTo>
                    <a:pt x="737675" y="924861"/>
                  </a:lnTo>
                  <a:lnTo>
                    <a:pt x="671955" y="965522"/>
                  </a:lnTo>
                  <a:lnTo>
                    <a:pt x="626068" y="982111"/>
                  </a:lnTo>
                  <a:lnTo>
                    <a:pt x="572929" y="995689"/>
                  </a:lnTo>
                  <a:lnTo>
                    <a:pt x="513613" y="1005867"/>
                  </a:lnTo>
                  <a:lnTo>
                    <a:pt x="449193" y="1012259"/>
                  </a:lnTo>
                  <a:lnTo>
                    <a:pt x="380745" y="1014476"/>
                  </a:lnTo>
                  <a:lnTo>
                    <a:pt x="312298" y="1012259"/>
                  </a:lnTo>
                  <a:lnTo>
                    <a:pt x="247878" y="1005867"/>
                  </a:lnTo>
                  <a:lnTo>
                    <a:pt x="188562" y="995689"/>
                  </a:lnTo>
                  <a:lnTo>
                    <a:pt x="135423" y="982111"/>
                  </a:lnTo>
                  <a:lnTo>
                    <a:pt x="89536" y="965522"/>
                  </a:lnTo>
                  <a:lnTo>
                    <a:pt x="51975" y="946309"/>
                  </a:lnTo>
                  <a:lnTo>
                    <a:pt x="6133" y="901564"/>
                  </a:lnTo>
                  <a:lnTo>
                    <a:pt x="0" y="876808"/>
                  </a:lnTo>
                  <a:lnTo>
                    <a:pt x="0" y="137668"/>
                  </a:lnTo>
                </a:path>
              </a:pathLst>
            </a:custGeom>
            <a:ln w="9524">
              <a:solidFill>
                <a:srgbClr val="FFFFFF"/>
              </a:solidFill>
            </a:ln>
          </p:spPr>
          <p:txBody>
            <a:bodyPr wrap="square" lIns="0" tIns="0" rIns="0" bIns="0" rtlCol="0"/>
            <a:lstStyle/>
            <a:p>
              <a:endParaRPr/>
            </a:p>
          </p:txBody>
        </p:sp>
      </p:grpSp>
      <p:sp>
        <p:nvSpPr>
          <p:cNvPr id="64" name="object 64"/>
          <p:cNvSpPr txBox="1"/>
          <p:nvPr/>
        </p:nvSpPr>
        <p:spPr>
          <a:xfrm>
            <a:off x="5669407" y="1946528"/>
            <a:ext cx="722630" cy="711200"/>
          </a:xfrm>
          <a:prstGeom prst="rect">
            <a:avLst/>
          </a:prstGeom>
        </p:spPr>
        <p:txBody>
          <a:bodyPr vert="horz" wrap="square" lIns="0" tIns="12700" rIns="0" bIns="0" rtlCol="0">
            <a:spAutoFit/>
          </a:bodyPr>
          <a:lstStyle/>
          <a:p>
            <a:pPr marL="12700" marR="5080" algn="just">
              <a:lnSpc>
                <a:spcPct val="100000"/>
              </a:lnSpc>
              <a:spcBef>
                <a:spcPts val="100"/>
              </a:spcBef>
            </a:pPr>
            <a:r>
              <a:rPr sz="1500" spc="-5" dirty="0">
                <a:solidFill>
                  <a:srgbClr val="FF0000"/>
                </a:solidFill>
                <a:latin typeface="Times New Roman"/>
                <a:cs typeface="Times New Roman"/>
              </a:rPr>
              <a:t>Device  Identity  D</a:t>
            </a:r>
            <a:r>
              <a:rPr sz="1500" spc="-15" dirty="0">
                <a:solidFill>
                  <a:srgbClr val="FF0000"/>
                </a:solidFill>
                <a:latin typeface="Times New Roman"/>
                <a:cs typeface="Times New Roman"/>
              </a:rPr>
              <a:t>a</a:t>
            </a:r>
            <a:r>
              <a:rPr sz="1500" spc="-5" dirty="0">
                <a:solidFill>
                  <a:srgbClr val="FF0000"/>
                </a:solidFill>
                <a:latin typeface="Times New Roman"/>
                <a:cs typeface="Times New Roman"/>
              </a:rPr>
              <a:t>tabase</a:t>
            </a:r>
            <a:endParaRPr sz="1500">
              <a:latin typeface="Times New Roman"/>
              <a:cs typeface="Times New Roman"/>
            </a:endParaRPr>
          </a:p>
        </p:txBody>
      </p:sp>
      <p:sp>
        <p:nvSpPr>
          <p:cNvPr id="65" name="object 65"/>
          <p:cNvSpPr txBox="1"/>
          <p:nvPr/>
        </p:nvSpPr>
        <p:spPr>
          <a:xfrm>
            <a:off x="5735573" y="2822270"/>
            <a:ext cx="645160" cy="662305"/>
          </a:xfrm>
          <a:prstGeom prst="rect">
            <a:avLst/>
          </a:prstGeom>
          <a:solidFill>
            <a:srgbClr val="D4DEF9"/>
          </a:solidFill>
          <a:ln w="9525">
            <a:solidFill>
              <a:srgbClr val="FFFFFF"/>
            </a:solidFill>
          </a:ln>
        </p:spPr>
        <p:txBody>
          <a:bodyPr vert="horz" wrap="square" lIns="0" tIns="1905" rIns="0" bIns="0" rtlCol="0">
            <a:spAutoFit/>
          </a:bodyPr>
          <a:lstStyle/>
          <a:p>
            <a:pPr marL="635" marR="97155" algn="just">
              <a:lnSpc>
                <a:spcPts val="1800"/>
              </a:lnSpc>
              <a:spcBef>
                <a:spcPts val="15"/>
              </a:spcBef>
            </a:pPr>
            <a:r>
              <a:rPr sz="1500" spc="-5" dirty="0">
                <a:solidFill>
                  <a:srgbClr val="FF0000"/>
                </a:solidFill>
                <a:latin typeface="Times New Roman"/>
                <a:cs typeface="Times New Roman"/>
              </a:rPr>
              <a:t>D</a:t>
            </a:r>
            <a:r>
              <a:rPr sz="1500" spc="-15" dirty="0">
                <a:solidFill>
                  <a:srgbClr val="FF0000"/>
                </a:solidFill>
                <a:latin typeface="Times New Roman"/>
                <a:cs typeface="Times New Roman"/>
              </a:rPr>
              <a:t>e</a:t>
            </a:r>
            <a:r>
              <a:rPr sz="1500" dirty="0">
                <a:solidFill>
                  <a:srgbClr val="FF0000"/>
                </a:solidFill>
                <a:latin typeface="Times New Roman"/>
                <a:cs typeface="Times New Roman"/>
              </a:rPr>
              <a:t>vice  </a:t>
            </a:r>
            <a:r>
              <a:rPr sz="1500" spc="-5" dirty="0">
                <a:solidFill>
                  <a:srgbClr val="FF0000"/>
                </a:solidFill>
                <a:latin typeface="Times New Roman"/>
                <a:cs typeface="Times New Roman"/>
              </a:rPr>
              <a:t>A</a:t>
            </a:r>
            <a:r>
              <a:rPr sz="1500" spc="-15" dirty="0">
                <a:solidFill>
                  <a:srgbClr val="FF0000"/>
                </a:solidFill>
                <a:latin typeface="Times New Roman"/>
                <a:cs typeface="Times New Roman"/>
              </a:rPr>
              <a:t>c</a:t>
            </a:r>
            <a:r>
              <a:rPr sz="1500" spc="-10" dirty="0">
                <a:solidFill>
                  <a:srgbClr val="FF0000"/>
                </a:solidFill>
                <a:latin typeface="Times New Roman"/>
                <a:cs typeface="Times New Roman"/>
              </a:rPr>
              <a:t>ce</a:t>
            </a:r>
            <a:r>
              <a:rPr sz="1500" spc="-5" dirty="0">
                <a:solidFill>
                  <a:srgbClr val="FF0000"/>
                </a:solidFill>
                <a:latin typeface="Times New Roman"/>
                <a:cs typeface="Times New Roman"/>
              </a:rPr>
              <a:t>ss  Mgmt</a:t>
            </a:r>
            <a:endParaRPr sz="1500">
              <a:latin typeface="Times New Roman"/>
              <a:cs typeface="Times New Roman"/>
            </a:endParaRPr>
          </a:p>
        </p:txBody>
      </p:sp>
      <p:sp>
        <p:nvSpPr>
          <p:cNvPr id="66" name="object 66"/>
          <p:cNvSpPr/>
          <p:nvPr/>
        </p:nvSpPr>
        <p:spPr>
          <a:xfrm>
            <a:off x="5697728" y="3559467"/>
            <a:ext cx="683260" cy="633730"/>
          </a:xfrm>
          <a:custGeom>
            <a:avLst/>
            <a:gdLst/>
            <a:ahLst/>
            <a:cxnLst/>
            <a:rect l="l" t="t" r="r" b="b"/>
            <a:pathLst>
              <a:path w="683260" h="633729">
                <a:moveTo>
                  <a:pt x="0" y="633437"/>
                </a:moveTo>
                <a:lnTo>
                  <a:pt x="682637" y="633437"/>
                </a:lnTo>
                <a:lnTo>
                  <a:pt x="682637" y="0"/>
                </a:lnTo>
                <a:lnTo>
                  <a:pt x="0" y="0"/>
                </a:lnTo>
                <a:lnTo>
                  <a:pt x="0" y="633437"/>
                </a:lnTo>
                <a:close/>
              </a:path>
            </a:pathLst>
          </a:custGeom>
          <a:ln w="9525">
            <a:solidFill>
              <a:srgbClr val="FFFFFF"/>
            </a:solidFill>
          </a:ln>
        </p:spPr>
        <p:txBody>
          <a:bodyPr wrap="square" lIns="0" tIns="0" rIns="0" bIns="0" rtlCol="0"/>
          <a:lstStyle/>
          <a:p>
            <a:endParaRPr/>
          </a:p>
        </p:txBody>
      </p:sp>
      <p:sp>
        <p:nvSpPr>
          <p:cNvPr id="67" name="object 67"/>
          <p:cNvSpPr txBox="1"/>
          <p:nvPr/>
        </p:nvSpPr>
        <p:spPr>
          <a:xfrm>
            <a:off x="5685790" y="3541267"/>
            <a:ext cx="631825" cy="711835"/>
          </a:xfrm>
          <a:prstGeom prst="rect">
            <a:avLst/>
          </a:prstGeom>
        </p:spPr>
        <p:txBody>
          <a:bodyPr vert="horz" wrap="square" lIns="0" tIns="12700" rIns="0" bIns="0" rtlCol="0">
            <a:spAutoFit/>
          </a:bodyPr>
          <a:lstStyle/>
          <a:p>
            <a:pPr marL="12700" marR="5080" algn="just">
              <a:lnSpc>
                <a:spcPct val="100000"/>
              </a:lnSpc>
              <a:spcBef>
                <a:spcPts val="100"/>
              </a:spcBef>
            </a:pPr>
            <a:r>
              <a:rPr sz="1500" spc="-5" dirty="0">
                <a:solidFill>
                  <a:srgbClr val="FF0000"/>
                </a:solidFill>
                <a:latin typeface="Times New Roman"/>
                <a:cs typeface="Times New Roman"/>
              </a:rPr>
              <a:t>Device  </a:t>
            </a:r>
            <a:r>
              <a:rPr sz="1500" dirty="0">
                <a:solidFill>
                  <a:srgbClr val="FF0000"/>
                </a:solidFill>
                <a:latin typeface="Times New Roman"/>
                <a:cs typeface="Times New Roman"/>
              </a:rPr>
              <a:t>I</a:t>
            </a:r>
            <a:r>
              <a:rPr sz="1500" spc="5" dirty="0">
                <a:solidFill>
                  <a:srgbClr val="FF0000"/>
                </a:solidFill>
                <a:latin typeface="Times New Roman"/>
                <a:cs typeface="Times New Roman"/>
              </a:rPr>
              <a:t>n</a:t>
            </a:r>
            <a:r>
              <a:rPr sz="1500" dirty="0">
                <a:solidFill>
                  <a:srgbClr val="FF0000"/>
                </a:solidFill>
                <a:latin typeface="Times New Roman"/>
                <a:cs typeface="Times New Roman"/>
              </a:rPr>
              <a:t>d</a:t>
            </a:r>
            <a:r>
              <a:rPr sz="1500" spc="-10" dirty="0">
                <a:solidFill>
                  <a:srgbClr val="FF0000"/>
                </a:solidFill>
                <a:latin typeface="Times New Roman"/>
                <a:cs typeface="Times New Roman"/>
              </a:rPr>
              <a:t>e</a:t>
            </a:r>
            <a:r>
              <a:rPr sz="1500" dirty="0">
                <a:solidFill>
                  <a:srgbClr val="FF0000"/>
                </a:solidFill>
                <a:latin typeface="Times New Roman"/>
                <a:cs typeface="Times New Roman"/>
              </a:rPr>
              <a:t>ntit  y</a:t>
            </a:r>
            <a:r>
              <a:rPr sz="1500" spc="-90" dirty="0">
                <a:solidFill>
                  <a:srgbClr val="FF0000"/>
                </a:solidFill>
                <a:latin typeface="Times New Roman"/>
                <a:cs typeface="Times New Roman"/>
              </a:rPr>
              <a:t> </a:t>
            </a:r>
            <a:r>
              <a:rPr sz="1500" spc="-10" dirty="0">
                <a:solidFill>
                  <a:srgbClr val="FF0000"/>
                </a:solidFill>
                <a:latin typeface="Times New Roman"/>
                <a:cs typeface="Times New Roman"/>
              </a:rPr>
              <a:t>Mgmt</a:t>
            </a:r>
            <a:endParaRPr sz="1500">
              <a:latin typeface="Times New Roman"/>
              <a:cs typeface="Times New Roman"/>
            </a:endParaRPr>
          </a:p>
        </p:txBody>
      </p:sp>
      <p:grpSp>
        <p:nvGrpSpPr>
          <p:cNvPr id="68" name="object 68"/>
          <p:cNvGrpSpPr/>
          <p:nvPr/>
        </p:nvGrpSpPr>
        <p:grpSpPr>
          <a:xfrm>
            <a:off x="5626417" y="4279836"/>
            <a:ext cx="881380" cy="525780"/>
            <a:chOff x="5626417" y="4279836"/>
            <a:chExt cx="881380" cy="525780"/>
          </a:xfrm>
        </p:grpSpPr>
        <p:sp>
          <p:nvSpPr>
            <p:cNvPr id="69" name="object 69"/>
            <p:cNvSpPr/>
            <p:nvPr/>
          </p:nvSpPr>
          <p:spPr>
            <a:xfrm>
              <a:off x="5631180" y="4284598"/>
              <a:ext cx="871855" cy="516255"/>
            </a:xfrm>
            <a:custGeom>
              <a:avLst/>
              <a:gdLst/>
              <a:ahLst/>
              <a:cxnLst/>
              <a:rect l="l" t="t" r="r" b="b"/>
              <a:pathLst>
                <a:path w="871854" h="516254">
                  <a:moveTo>
                    <a:pt x="871791" y="0"/>
                  </a:moveTo>
                  <a:lnTo>
                    <a:pt x="0" y="0"/>
                  </a:lnTo>
                  <a:lnTo>
                    <a:pt x="0" y="494779"/>
                  </a:lnTo>
                  <a:lnTo>
                    <a:pt x="0" y="516001"/>
                  </a:lnTo>
                  <a:lnTo>
                    <a:pt x="871791" y="516001"/>
                  </a:lnTo>
                  <a:lnTo>
                    <a:pt x="871791" y="494779"/>
                  </a:lnTo>
                  <a:lnTo>
                    <a:pt x="871791" y="0"/>
                  </a:lnTo>
                  <a:close/>
                </a:path>
              </a:pathLst>
            </a:custGeom>
            <a:solidFill>
              <a:srgbClr val="D4DEF9"/>
            </a:solidFill>
          </p:spPr>
          <p:txBody>
            <a:bodyPr wrap="square" lIns="0" tIns="0" rIns="0" bIns="0" rtlCol="0"/>
            <a:lstStyle/>
            <a:p>
              <a:endParaRPr/>
            </a:p>
          </p:txBody>
        </p:sp>
        <p:sp>
          <p:nvSpPr>
            <p:cNvPr id="70" name="object 70"/>
            <p:cNvSpPr/>
            <p:nvPr/>
          </p:nvSpPr>
          <p:spPr>
            <a:xfrm>
              <a:off x="5631179" y="4284598"/>
              <a:ext cx="871855" cy="516255"/>
            </a:xfrm>
            <a:custGeom>
              <a:avLst/>
              <a:gdLst/>
              <a:ahLst/>
              <a:cxnLst/>
              <a:rect l="l" t="t" r="r" b="b"/>
              <a:pathLst>
                <a:path w="871854" h="516254">
                  <a:moveTo>
                    <a:pt x="0" y="516000"/>
                  </a:moveTo>
                  <a:lnTo>
                    <a:pt x="871804" y="516000"/>
                  </a:lnTo>
                  <a:lnTo>
                    <a:pt x="871804" y="0"/>
                  </a:lnTo>
                  <a:lnTo>
                    <a:pt x="0" y="0"/>
                  </a:lnTo>
                  <a:lnTo>
                    <a:pt x="0" y="516000"/>
                  </a:lnTo>
                  <a:close/>
                </a:path>
              </a:pathLst>
            </a:custGeom>
            <a:ln w="9525">
              <a:solidFill>
                <a:srgbClr val="FFFFFF"/>
              </a:solidFill>
            </a:ln>
          </p:spPr>
          <p:txBody>
            <a:bodyPr wrap="square" lIns="0" tIns="0" rIns="0" bIns="0" rtlCol="0"/>
            <a:lstStyle/>
            <a:p>
              <a:endParaRPr/>
            </a:p>
          </p:txBody>
        </p:sp>
      </p:grpSp>
      <p:sp>
        <p:nvSpPr>
          <p:cNvPr id="71" name="object 71"/>
          <p:cNvSpPr txBox="1"/>
          <p:nvPr/>
        </p:nvSpPr>
        <p:spPr>
          <a:xfrm>
            <a:off x="5665089" y="4266692"/>
            <a:ext cx="564515" cy="482600"/>
          </a:xfrm>
          <a:prstGeom prst="rect">
            <a:avLst/>
          </a:prstGeom>
        </p:spPr>
        <p:txBody>
          <a:bodyPr vert="horz" wrap="square" lIns="0" tIns="12700" rIns="0" bIns="0" rtlCol="0">
            <a:spAutoFit/>
          </a:bodyPr>
          <a:lstStyle/>
          <a:p>
            <a:pPr marL="12700" marR="5080">
              <a:lnSpc>
                <a:spcPct val="100000"/>
              </a:lnSpc>
              <a:spcBef>
                <a:spcPts val="100"/>
              </a:spcBef>
            </a:pPr>
            <a:r>
              <a:rPr sz="1500" spc="-5" dirty="0">
                <a:solidFill>
                  <a:srgbClr val="FF0000"/>
                </a:solidFill>
                <a:latin typeface="Times New Roman"/>
                <a:cs typeface="Times New Roman"/>
              </a:rPr>
              <a:t>D</a:t>
            </a:r>
            <a:r>
              <a:rPr sz="1500" spc="-15" dirty="0">
                <a:solidFill>
                  <a:srgbClr val="FF0000"/>
                </a:solidFill>
                <a:latin typeface="Times New Roman"/>
                <a:cs typeface="Times New Roman"/>
              </a:rPr>
              <a:t>e</a:t>
            </a:r>
            <a:r>
              <a:rPr sz="1500" dirty="0">
                <a:solidFill>
                  <a:srgbClr val="FF0000"/>
                </a:solidFill>
                <a:latin typeface="Times New Roman"/>
                <a:cs typeface="Times New Roman"/>
              </a:rPr>
              <a:t>vice  </a:t>
            </a:r>
            <a:r>
              <a:rPr sz="1500" spc="-5" dirty="0">
                <a:solidFill>
                  <a:srgbClr val="FF0000"/>
                </a:solidFill>
                <a:latin typeface="Times New Roman"/>
                <a:cs typeface="Times New Roman"/>
              </a:rPr>
              <a:t>Mgmt.</a:t>
            </a:r>
            <a:endParaRPr sz="1500">
              <a:latin typeface="Times New Roman"/>
              <a:cs typeface="Times New Roman"/>
            </a:endParaRPr>
          </a:p>
        </p:txBody>
      </p:sp>
      <p:sp>
        <p:nvSpPr>
          <p:cNvPr id="72" name="object 72"/>
          <p:cNvSpPr/>
          <p:nvPr/>
        </p:nvSpPr>
        <p:spPr>
          <a:xfrm>
            <a:off x="5692013" y="305092"/>
            <a:ext cx="854075" cy="231140"/>
          </a:xfrm>
          <a:custGeom>
            <a:avLst/>
            <a:gdLst/>
            <a:ahLst/>
            <a:cxnLst/>
            <a:rect l="l" t="t" r="r" b="b"/>
            <a:pathLst>
              <a:path w="854075" h="231140">
                <a:moveTo>
                  <a:pt x="0" y="231101"/>
                </a:moveTo>
                <a:lnTo>
                  <a:pt x="853706" y="231101"/>
                </a:lnTo>
                <a:lnTo>
                  <a:pt x="853706" y="0"/>
                </a:lnTo>
                <a:lnTo>
                  <a:pt x="0" y="0"/>
                </a:lnTo>
                <a:lnTo>
                  <a:pt x="0" y="231101"/>
                </a:lnTo>
                <a:close/>
              </a:path>
            </a:pathLst>
          </a:custGeom>
          <a:ln w="9524">
            <a:solidFill>
              <a:srgbClr val="FFFFFF"/>
            </a:solidFill>
          </a:ln>
        </p:spPr>
        <p:txBody>
          <a:bodyPr wrap="square" lIns="0" tIns="0" rIns="0" bIns="0" rtlCol="0"/>
          <a:lstStyle/>
          <a:p>
            <a:endParaRPr/>
          </a:p>
        </p:txBody>
      </p:sp>
      <p:sp>
        <p:nvSpPr>
          <p:cNvPr id="73" name="object 73"/>
          <p:cNvSpPr txBox="1"/>
          <p:nvPr/>
        </p:nvSpPr>
        <p:spPr>
          <a:xfrm>
            <a:off x="5778246" y="286258"/>
            <a:ext cx="683895" cy="25400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FFFFFF"/>
                </a:solidFill>
                <a:latin typeface="Times New Roman"/>
                <a:cs typeface="Times New Roman"/>
              </a:rPr>
              <a:t>Ma</a:t>
            </a:r>
            <a:r>
              <a:rPr sz="1500" b="1" spc="-5" dirty="0">
                <a:solidFill>
                  <a:srgbClr val="FFFFFF"/>
                </a:solidFill>
                <a:latin typeface="Times New Roman"/>
                <a:cs typeface="Times New Roman"/>
              </a:rPr>
              <a:t>nage</a:t>
            </a:r>
            <a:endParaRPr sz="1500">
              <a:latin typeface="Times New Roman"/>
              <a:cs typeface="Times New Roman"/>
            </a:endParaRPr>
          </a:p>
        </p:txBody>
      </p:sp>
      <p:grpSp>
        <p:nvGrpSpPr>
          <p:cNvPr id="74" name="object 74"/>
          <p:cNvGrpSpPr/>
          <p:nvPr/>
        </p:nvGrpSpPr>
        <p:grpSpPr>
          <a:xfrm>
            <a:off x="5037518" y="1095946"/>
            <a:ext cx="1950720" cy="4250690"/>
            <a:chOff x="5037518" y="1095946"/>
            <a:chExt cx="1950720" cy="4250690"/>
          </a:xfrm>
        </p:grpSpPr>
        <p:sp>
          <p:nvSpPr>
            <p:cNvPr id="75" name="object 75"/>
            <p:cNvSpPr/>
            <p:nvPr/>
          </p:nvSpPr>
          <p:spPr>
            <a:xfrm>
              <a:off x="5042280" y="1374952"/>
              <a:ext cx="589280" cy="53975"/>
            </a:xfrm>
            <a:custGeom>
              <a:avLst/>
              <a:gdLst/>
              <a:ahLst/>
              <a:cxnLst/>
              <a:rect l="l" t="t" r="r" b="b"/>
              <a:pathLst>
                <a:path w="589279" h="53975">
                  <a:moveTo>
                    <a:pt x="588873" y="0"/>
                  </a:moveTo>
                  <a:lnTo>
                    <a:pt x="0" y="0"/>
                  </a:lnTo>
                  <a:lnTo>
                    <a:pt x="0" y="53797"/>
                  </a:lnTo>
                  <a:lnTo>
                    <a:pt x="588873" y="53797"/>
                  </a:lnTo>
                  <a:lnTo>
                    <a:pt x="588873" y="0"/>
                  </a:lnTo>
                  <a:close/>
                </a:path>
              </a:pathLst>
            </a:custGeom>
            <a:solidFill>
              <a:srgbClr val="FFFFFF"/>
            </a:solidFill>
          </p:spPr>
          <p:txBody>
            <a:bodyPr wrap="square" lIns="0" tIns="0" rIns="0" bIns="0" rtlCol="0"/>
            <a:lstStyle/>
            <a:p>
              <a:endParaRPr/>
            </a:p>
          </p:txBody>
        </p:sp>
        <p:sp>
          <p:nvSpPr>
            <p:cNvPr id="76" name="object 76"/>
            <p:cNvSpPr/>
            <p:nvPr/>
          </p:nvSpPr>
          <p:spPr>
            <a:xfrm>
              <a:off x="5042280" y="1374952"/>
              <a:ext cx="589280" cy="53975"/>
            </a:xfrm>
            <a:custGeom>
              <a:avLst/>
              <a:gdLst/>
              <a:ahLst/>
              <a:cxnLst/>
              <a:rect l="l" t="t" r="r" b="b"/>
              <a:pathLst>
                <a:path w="589279" h="53975">
                  <a:moveTo>
                    <a:pt x="0" y="53797"/>
                  </a:moveTo>
                  <a:lnTo>
                    <a:pt x="588873" y="53797"/>
                  </a:lnTo>
                  <a:lnTo>
                    <a:pt x="588873" y="0"/>
                  </a:lnTo>
                  <a:lnTo>
                    <a:pt x="0" y="0"/>
                  </a:lnTo>
                  <a:lnTo>
                    <a:pt x="0" y="53797"/>
                  </a:lnTo>
                  <a:close/>
                </a:path>
              </a:pathLst>
            </a:custGeom>
            <a:ln w="9525">
              <a:solidFill>
                <a:srgbClr val="FFFFFF"/>
              </a:solidFill>
            </a:ln>
          </p:spPr>
          <p:txBody>
            <a:bodyPr wrap="square" lIns="0" tIns="0" rIns="0" bIns="0" rtlCol="0"/>
            <a:lstStyle/>
            <a:p>
              <a:endParaRPr/>
            </a:p>
          </p:txBody>
        </p:sp>
        <p:sp>
          <p:nvSpPr>
            <p:cNvPr id="77" name="object 77"/>
            <p:cNvSpPr/>
            <p:nvPr/>
          </p:nvSpPr>
          <p:spPr>
            <a:xfrm>
              <a:off x="5970016" y="4779378"/>
              <a:ext cx="58419" cy="154940"/>
            </a:xfrm>
            <a:custGeom>
              <a:avLst/>
              <a:gdLst/>
              <a:ahLst/>
              <a:cxnLst/>
              <a:rect l="l" t="t" r="r" b="b"/>
              <a:pathLst>
                <a:path w="58420" h="154939">
                  <a:moveTo>
                    <a:pt x="58394" y="0"/>
                  </a:moveTo>
                  <a:lnTo>
                    <a:pt x="0" y="0"/>
                  </a:lnTo>
                  <a:lnTo>
                    <a:pt x="0" y="154571"/>
                  </a:lnTo>
                  <a:lnTo>
                    <a:pt x="58394" y="154571"/>
                  </a:lnTo>
                  <a:lnTo>
                    <a:pt x="58394" y="0"/>
                  </a:lnTo>
                  <a:close/>
                </a:path>
              </a:pathLst>
            </a:custGeom>
            <a:solidFill>
              <a:srgbClr val="FFFFFF"/>
            </a:solidFill>
          </p:spPr>
          <p:txBody>
            <a:bodyPr wrap="square" lIns="0" tIns="0" rIns="0" bIns="0" rtlCol="0"/>
            <a:lstStyle/>
            <a:p>
              <a:endParaRPr/>
            </a:p>
          </p:txBody>
        </p:sp>
        <p:sp>
          <p:nvSpPr>
            <p:cNvPr id="78" name="object 78"/>
            <p:cNvSpPr/>
            <p:nvPr/>
          </p:nvSpPr>
          <p:spPr>
            <a:xfrm>
              <a:off x="5970016" y="4779378"/>
              <a:ext cx="58419" cy="154940"/>
            </a:xfrm>
            <a:custGeom>
              <a:avLst/>
              <a:gdLst/>
              <a:ahLst/>
              <a:cxnLst/>
              <a:rect l="l" t="t" r="r" b="b"/>
              <a:pathLst>
                <a:path w="58420" h="154939">
                  <a:moveTo>
                    <a:pt x="0" y="154571"/>
                  </a:moveTo>
                  <a:lnTo>
                    <a:pt x="58394" y="154571"/>
                  </a:lnTo>
                  <a:lnTo>
                    <a:pt x="58394" y="0"/>
                  </a:lnTo>
                  <a:lnTo>
                    <a:pt x="0" y="0"/>
                  </a:lnTo>
                  <a:lnTo>
                    <a:pt x="0" y="154571"/>
                  </a:lnTo>
                  <a:close/>
                </a:path>
              </a:pathLst>
            </a:custGeom>
            <a:ln w="9525">
              <a:solidFill>
                <a:srgbClr val="FFFFFF"/>
              </a:solidFill>
            </a:ln>
          </p:spPr>
          <p:txBody>
            <a:bodyPr wrap="square" lIns="0" tIns="0" rIns="0" bIns="0" rtlCol="0"/>
            <a:lstStyle/>
            <a:p>
              <a:endParaRPr/>
            </a:p>
          </p:txBody>
        </p:sp>
        <p:sp>
          <p:nvSpPr>
            <p:cNvPr id="79" name="object 79"/>
            <p:cNvSpPr/>
            <p:nvPr/>
          </p:nvSpPr>
          <p:spPr>
            <a:xfrm>
              <a:off x="5042280" y="4491405"/>
              <a:ext cx="589280" cy="53975"/>
            </a:xfrm>
            <a:custGeom>
              <a:avLst/>
              <a:gdLst/>
              <a:ahLst/>
              <a:cxnLst/>
              <a:rect l="l" t="t" r="r" b="b"/>
              <a:pathLst>
                <a:path w="589279" h="53975">
                  <a:moveTo>
                    <a:pt x="588873" y="0"/>
                  </a:moveTo>
                  <a:lnTo>
                    <a:pt x="0" y="0"/>
                  </a:lnTo>
                  <a:lnTo>
                    <a:pt x="0" y="53797"/>
                  </a:lnTo>
                  <a:lnTo>
                    <a:pt x="588873" y="53797"/>
                  </a:lnTo>
                  <a:lnTo>
                    <a:pt x="588873" y="0"/>
                  </a:lnTo>
                  <a:close/>
                </a:path>
              </a:pathLst>
            </a:custGeom>
            <a:solidFill>
              <a:srgbClr val="FFFFFF"/>
            </a:solidFill>
          </p:spPr>
          <p:txBody>
            <a:bodyPr wrap="square" lIns="0" tIns="0" rIns="0" bIns="0" rtlCol="0"/>
            <a:lstStyle/>
            <a:p>
              <a:endParaRPr/>
            </a:p>
          </p:txBody>
        </p:sp>
        <p:sp>
          <p:nvSpPr>
            <p:cNvPr id="80" name="object 80"/>
            <p:cNvSpPr/>
            <p:nvPr/>
          </p:nvSpPr>
          <p:spPr>
            <a:xfrm>
              <a:off x="5042280" y="4491405"/>
              <a:ext cx="589280" cy="53975"/>
            </a:xfrm>
            <a:custGeom>
              <a:avLst/>
              <a:gdLst/>
              <a:ahLst/>
              <a:cxnLst/>
              <a:rect l="l" t="t" r="r" b="b"/>
              <a:pathLst>
                <a:path w="589279" h="53975">
                  <a:moveTo>
                    <a:pt x="0" y="53797"/>
                  </a:moveTo>
                  <a:lnTo>
                    <a:pt x="588873" y="53797"/>
                  </a:lnTo>
                  <a:lnTo>
                    <a:pt x="588873" y="0"/>
                  </a:lnTo>
                  <a:lnTo>
                    <a:pt x="0" y="0"/>
                  </a:lnTo>
                  <a:lnTo>
                    <a:pt x="0" y="53797"/>
                  </a:lnTo>
                  <a:close/>
                </a:path>
              </a:pathLst>
            </a:custGeom>
            <a:ln w="9525">
              <a:solidFill>
                <a:srgbClr val="FFFFFF"/>
              </a:solidFill>
            </a:ln>
          </p:spPr>
          <p:txBody>
            <a:bodyPr wrap="square" lIns="0" tIns="0" rIns="0" bIns="0" rtlCol="0"/>
            <a:lstStyle/>
            <a:p>
              <a:endParaRPr/>
            </a:p>
          </p:txBody>
        </p:sp>
        <p:sp>
          <p:nvSpPr>
            <p:cNvPr id="81" name="object 81"/>
            <p:cNvSpPr/>
            <p:nvPr/>
          </p:nvSpPr>
          <p:spPr>
            <a:xfrm>
              <a:off x="5449315" y="1428876"/>
              <a:ext cx="58419" cy="3062605"/>
            </a:xfrm>
            <a:custGeom>
              <a:avLst/>
              <a:gdLst/>
              <a:ahLst/>
              <a:cxnLst/>
              <a:rect l="l" t="t" r="r" b="b"/>
              <a:pathLst>
                <a:path w="58420" h="3062604">
                  <a:moveTo>
                    <a:pt x="58394" y="0"/>
                  </a:moveTo>
                  <a:lnTo>
                    <a:pt x="0" y="0"/>
                  </a:lnTo>
                  <a:lnTo>
                    <a:pt x="0" y="3062605"/>
                  </a:lnTo>
                  <a:lnTo>
                    <a:pt x="58394" y="3062605"/>
                  </a:lnTo>
                  <a:lnTo>
                    <a:pt x="58394" y="0"/>
                  </a:lnTo>
                  <a:close/>
                </a:path>
              </a:pathLst>
            </a:custGeom>
            <a:solidFill>
              <a:srgbClr val="FFFFFF"/>
            </a:solidFill>
          </p:spPr>
          <p:txBody>
            <a:bodyPr wrap="square" lIns="0" tIns="0" rIns="0" bIns="0" rtlCol="0"/>
            <a:lstStyle/>
            <a:p>
              <a:endParaRPr/>
            </a:p>
          </p:txBody>
        </p:sp>
        <p:sp>
          <p:nvSpPr>
            <p:cNvPr id="82" name="object 82"/>
            <p:cNvSpPr/>
            <p:nvPr/>
          </p:nvSpPr>
          <p:spPr>
            <a:xfrm>
              <a:off x="5449315" y="1428876"/>
              <a:ext cx="58419" cy="3062605"/>
            </a:xfrm>
            <a:custGeom>
              <a:avLst/>
              <a:gdLst/>
              <a:ahLst/>
              <a:cxnLst/>
              <a:rect l="l" t="t" r="r" b="b"/>
              <a:pathLst>
                <a:path w="58420" h="3062604">
                  <a:moveTo>
                    <a:pt x="0" y="3062605"/>
                  </a:moveTo>
                  <a:lnTo>
                    <a:pt x="58394" y="3062605"/>
                  </a:lnTo>
                  <a:lnTo>
                    <a:pt x="58394" y="0"/>
                  </a:lnTo>
                  <a:lnTo>
                    <a:pt x="0" y="0"/>
                  </a:lnTo>
                  <a:lnTo>
                    <a:pt x="0" y="3062605"/>
                  </a:lnTo>
                  <a:close/>
                </a:path>
              </a:pathLst>
            </a:custGeom>
            <a:ln w="9525">
              <a:solidFill>
                <a:srgbClr val="FFFFFF"/>
              </a:solidFill>
            </a:ln>
          </p:spPr>
          <p:txBody>
            <a:bodyPr wrap="square" lIns="0" tIns="0" rIns="0" bIns="0" rtlCol="0"/>
            <a:lstStyle/>
            <a:p>
              <a:endParaRPr/>
            </a:p>
          </p:txBody>
        </p:sp>
        <p:sp>
          <p:nvSpPr>
            <p:cNvPr id="83" name="object 83"/>
            <p:cNvSpPr/>
            <p:nvPr/>
          </p:nvSpPr>
          <p:spPr>
            <a:xfrm>
              <a:off x="6628815" y="5275699"/>
              <a:ext cx="354965" cy="66040"/>
            </a:xfrm>
            <a:custGeom>
              <a:avLst/>
              <a:gdLst/>
              <a:ahLst/>
              <a:cxnLst/>
              <a:rect l="l" t="t" r="r" b="b"/>
              <a:pathLst>
                <a:path w="354965" h="66039">
                  <a:moveTo>
                    <a:pt x="0" y="65920"/>
                  </a:moveTo>
                  <a:lnTo>
                    <a:pt x="354469" y="65920"/>
                  </a:lnTo>
                  <a:lnTo>
                    <a:pt x="354469" y="0"/>
                  </a:lnTo>
                  <a:lnTo>
                    <a:pt x="0" y="0"/>
                  </a:lnTo>
                  <a:lnTo>
                    <a:pt x="0" y="65920"/>
                  </a:lnTo>
                  <a:close/>
                </a:path>
              </a:pathLst>
            </a:custGeom>
            <a:solidFill>
              <a:srgbClr val="FFFFFF"/>
            </a:solidFill>
          </p:spPr>
          <p:txBody>
            <a:bodyPr wrap="square" lIns="0" tIns="0" rIns="0" bIns="0" rtlCol="0"/>
            <a:lstStyle/>
            <a:p>
              <a:endParaRPr/>
            </a:p>
          </p:txBody>
        </p:sp>
        <p:sp>
          <p:nvSpPr>
            <p:cNvPr id="84" name="object 84"/>
            <p:cNvSpPr/>
            <p:nvPr/>
          </p:nvSpPr>
          <p:spPr>
            <a:xfrm>
              <a:off x="6553961" y="5275699"/>
              <a:ext cx="429895" cy="66040"/>
            </a:xfrm>
            <a:custGeom>
              <a:avLst/>
              <a:gdLst/>
              <a:ahLst/>
              <a:cxnLst/>
              <a:rect l="l" t="t" r="r" b="b"/>
              <a:pathLst>
                <a:path w="429895" h="66039">
                  <a:moveTo>
                    <a:pt x="0" y="65920"/>
                  </a:moveTo>
                  <a:lnTo>
                    <a:pt x="429323" y="65920"/>
                  </a:lnTo>
                  <a:lnTo>
                    <a:pt x="429323" y="0"/>
                  </a:lnTo>
                  <a:lnTo>
                    <a:pt x="0" y="0"/>
                  </a:lnTo>
                  <a:lnTo>
                    <a:pt x="0" y="65920"/>
                  </a:lnTo>
                  <a:close/>
                </a:path>
              </a:pathLst>
            </a:custGeom>
            <a:ln w="9524">
              <a:solidFill>
                <a:srgbClr val="FFFFFF"/>
              </a:solidFill>
            </a:ln>
          </p:spPr>
          <p:txBody>
            <a:bodyPr wrap="square" lIns="0" tIns="0" rIns="0" bIns="0" rtlCol="0"/>
            <a:lstStyle/>
            <a:p>
              <a:endParaRPr/>
            </a:p>
          </p:txBody>
        </p:sp>
        <p:sp>
          <p:nvSpPr>
            <p:cNvPr id="85" name="object 85"/>
            <p:cNvSpPr/>
            <p:nvPr/>
          </p:nvSpPr>
          <p:spPr>
            <a:xfrm>
              <a:off x="6562217" y="1100708"/>
              <a:ext cx="283845" cy="4229100"/>
            </a:xfrm>
            <a:custGeom>
              <a:avLst/>
              <a:gdLst/>
              <a:ahLst/>
              <a:cxnLst/>
              <a:rect l="l" t="t" r="r" b="b"/>
              <a:pathLst>
                <a:path w="283845" h="4229100">
                  <a:moveTo>
                    <a:pt x="283743" y="0"/>
                  </a:moveTo>
                  <a:lnTo>
                    <a:pt x="0" y="0"/>
                  </a:lnTo>
                  <a:lnTo>
                    <a:pt x="0" y="1508645"/>
                  </a:lnTo>
                  <a:lnTo>
                    <a:pt x="0" y="3833215"/>
                  </a:lnTo>
                  <a:lnTo>
                    <a:pt x="0" y="4174998"/>
                  </a:lnTo>
                  <a:lnTo>
                    <a:pt x="0" y="4228719"/>
                  </a:lnTo>
                  <a:lnTo>
                    <a:pt x="283743" y="4228719"/>
                  </a:lnTo>
                  <a:lnTo>
                    <a:pt x="283743" y="4174998"/>
                  </a:lnTo>
                  <a:lnTo>
                    <a:pt x="283743" y="3833215"/>
                  </a:lnTo>
                  <a:lnTo>
                    <a:pt x="283743" y="1508645"/>
                  </a:lnTo>
                  <a:lnTo>
                    <a:pt x="283743" y="0"/>
                  </a:lnTo>
                  <a:close/>
                </a:path>
              </a:pathLst>
            </a:custGeom>
            <a:solidFill>
              <a:srgbClr val="808080">
                <a:alpha val="27058"/>
              </a:srgbClr>
            </a:solidFill>
          </p:spPr>
          <p:txBody>
            <a:bodyPr wrap="square" lIns="0" tIns="0" rIns="0" bIns="0" rtlCol="0"/>
            <a:lstStyle/>
            <a:p>
              <a:endParaRPr/>
            </a:p>
          </p:txBody>
        </p:sp>
        <p:sp>
          <p:nvSpPr>
            <p:cNvPr id="86" name="object 86"/>
            <p:cNvSpPr/>
            <p:nvPr/>
          </p:nvSpPr>
          <p:spPr>
            <a:xfrm>
              <a:off x="6562216" y="1100708"/>
              <a:ext cx="283845" cy="4229100"/>
            </a:xfrm>
            <a:custGeom>
              <a:avLst/>
              <a:gdLst/>
              <a:ahLst/>
              <a:cxnLst/>
              <a:rect l="l" t="t" r="r" b="b"/>
              <a:pathLst>
                <a:path w="283845" h="4229100">
                  <a:moveTo>
                    <a:pt x="0" y="4228719"/>
                  </a:moveTo>
                  <a:lnTo>
                    <a:pt x="283743" y="4228719"/>
                  </a:lnTo>
                  <a:lnTo>
                    <a:pt x="283743" y="0"/>
                  </a:lnTo>
                  <a:lnTo>
                    <a:pt x="0" y="0"/>
                  </a:lnTo>
                  <a:lnTo>
                    <a:pt x="0" y="4228719"/>
                  </a:lnTo>
                  <a:close/>
                </a:path>
              </a:pathLst>
            </a:custGeom>
            <a:ln w="9525">
              <a:solidFill>
                <a:srgbClr val="FFFFFF"/>
              </a:solidFill>
            </a:ln>
          </p:spPr>
          <p:txBody>
            <a:bodyPr wrap="square" lIns="0" tIns="0" rIns="0" bIns="0" rtlCol="0"/>
            <a:lstStyle/>
            <a:p>
              <a:endParaRPr/>
            </a:p>
          </p:txBody>
        </p:sp>
      </p:grpSp>
      <p:sp>
        <p:nvSpPr>
          <p:cNvPr id="87" name="object 87"/>
          <p:cNvSpPr txBox="1"/>
          <p:nvPr/>
        </p:nvSpPr>
        <p:spPr>
          <a:xfrm>
            <a:off x="6830314" y="305092"/>
            <a:ext cx="854075" cy="231140"/>
          </a:xfrm>
          <a:prstGeom prst="rect">
            <a:avLst/>
          </a:prstGeom>
          <a:solidFill>
            <a:srgbClr val="0000FF"/>
          </a:solidFill>
          <a:ln w="9525">
            <a:solidFill>
              <a:srgbClr val="FFFFFF"/>
            </a:solidFill>
          </a:ln>
        </p:spPr>
        <p:txBody>
          <a:bodyPr vert="horz" wrap="square" lIns="0" tIns="0" rIns="0" bIns="0" rtlCol="0">
            <a:spAutoFit/>
          </a:bodyPr>
          <a:lstStyle/>
          <a:p>
            <a:pPr marL="635">
              <a:lnSpc>
                <a:spcPts val="1750"/>
              </a:lnSpc>
            </a:pPr>
            <a:r>
              <a:rPr sz="1500" b="1" spc="-10" dirty="0">
                <a:solidFill>
                  <a:srgbClr val="FFFFFF"/>
                </a:solidFill>
                <a:latin typeface="Times New Roman"/>
                <a:cs typeface="Times New Roman"/>
              </a:rPr>
              <a:t>Acquire</a:t>
            </a:r>
            <a:endParaRPr sz="1500">
              <a:latin typeface="Times New Roman"/>
              <a:cs typeface="Times New Roman"/>
            </a:endParaRPr>
          </a:p>
        </p:txBody>
      </p:sp>
      <p:sp>
        <p:nvSpPr>
          <p:cNvPr id="88" name="object 88"/>
          <p:cNvSpPr txBox="1"/>
          <p:nvPr/>
        </p:nvSpPr>
        <p:spPr>
          <a:xfrm>
            <a:off x="6565179" y="2511310"/>
            <a:ext cx="236854" cy="1408430"/>
          </a:xfrm>
          <a:prstGeom prst="rect">
            <a:avLst/>
          </a:prstGeom>
        </p:spPr>
        <p:txBody>
          <a:bodyPr vert="vert270" wrap="square" lIns="0" tIns="0" rIns="0" bIns="0" rtlCol="0">
            <a:spAutoFit/>
          </a:bodyPr>
          <a:lstStyle/>
          <a:p>
            <a:pPr marL="12700">
              <a:lnSpc>
                <a:spcPts val="1735"/>
              </a:lnSpc>
            </a:pPr>
            <a:r>
              <a:rPr sz="1500" dirty="0">
                <a:solidFill>
                  <a:srgbClr val="FFFFFF"/>
                </a:solidFill>
                <a:latin typeface="Times New Roman"/>
                <a:cs typeface="Times New Roman"/>
              </a:rPr>
              <a:t>Database</a:t>
            </a:r>
            <a:r>
              <a:rPr sz="1500" spc="-50" dirty="0">
                <a:solidFill>
                  <a:srgbClr val="FFFFFF"/>
                </a:solidFill>
                <a:latin typeface="Times New Roman"/>
                <a:cs typeface="Times New Roman"/>
              </a:rPr>
              <a:t> </a:t>
            </a:r>
            <a:r>
              <a:rPr sz="1500" spc="-5" dirty="0">
                <a:solidFill>
                  <a:srgbClr val="FFFFFF"/>
                </a:solidFill>
                <a:latin typeface="Times New Roman"/>
                <a:cs typeface="Times New Roman"/>
              </a:rPr>
              <a:t>Firewall</a:t>
            </a:r>
            <a:endParaRPr sz="1500">
              <a:latin typeface="Times New Roman"/>
              <a:cs typeface="Times New Roman"/>
            </a:endParaRPr>
          </a:p>
        </p:txBody>
      </p:sp>
      <p:grpSp>
        <p:nvGrpSpPr>
          <p:cNvPr id="89" name="object 89"/>
          <p:cNvGrpSpPr/>
          <p:nvPr/>
        </p:nvGrpSpPr>
        <p:grpSpPr>
          <a:xfrm>
            <a:off x="5676582" y="4929161"/>
            <a:ext cx="957580" cy="943610"/>
            <a:chOff x="5676582" y="4929161"/>
            <a:chExt cx="957580" cy="943610"/>
          </a:xfrm>
        </p:grpSpPr>
        <p:sp>
          <p:nvSpPr>
            <p:cNvPr id="90" name="object 90"/>
            <p:cNvSpPr/>
            <p:nvPr/>
          </p:nvSpPr>
          <p:spPr>
            <a:xfrm>
              <a:off x="5681345" y="4933924"/>
              <a:ext cx="948055" cy="934085"/>
            </a:xfrm>
            <a:custGeom>
              <a:avLst/>
              <a:gdLst/>
              <a:ahLst/>
              <a:cxnLst/>
              <a:rect l="l" t="t" r="r" b="b"/>
              <a:pathLst>
                <a:path w="948054" h="934085">
                  <a:moveTo>
                    <a:pt x="947470" y="0"/>
                  </a:moveTo>
                  <a:lnTo>
                    <a:pt x="0" y="0"/>
                  </a:lnTo>
                  <a:lnTo>
                    <a:pt x="0" y="933488"/>
                  </a:lnTo>
                  <a:lnTo>
                    <a:pt x="947470" y="933488"/>
                  </a:lnTo>
                  <a:lnTo>
                    <a:pt x="947470" y="0"/>
                  </a:lnTo>
                  <a:close/>
                </a:path>
              </a:pathLst>
            </a:custGeom>
            <a:solidFill>
              <a:srgbClr val="D4DEF9"/>
            </a:solidFill>
          </p:spPr>
          <p:txBody>
            <a:bodyPr wrap="square" lIns="0" tIns="0" rIns="0" bIns="0" rtlCol="0"/>
            <a:lstStyle/>
            <a:p>
              <a:endParaRPr/>
            </a:p>
          </p:txBody>
        </p:sp>
        <p:sp>
          <p:nvSpPr>
            <p:cNvPr id="91" name="object 91"/>
            <p:cNvSpPr/>
            <p:nvPr/>
          </p:nvSpPr>
          <p:spPr>
            <a:xfrm>
              <a:off x="5681345" y="4933924"/>
              <a:ext cx="948055" cy="934085"/>
            </a:xfrm>
            <a:custGeom>
              <a:avLst/>
              <a:gdLst/>
              <a:ahLst/>
              <a:cxnLst/>
              <a:rect l="l" t="t" r="r" b="b"/>
              <a:pathLst>
                <a:path w="948054" h="934085">
                  <a:moveTo>
                    <a:pt x="0" y="933488"/>
                  </a:moveTo>
                  <a:lnTo>
                    <a:pt x="947470" y="933488"/>
                  </a:lnTo>
                  <a:lnTo>
                    <a:pt x="947470" y="0"/>
                  </a:lnTo>
                  <a:lnTo>
                    <a:pt x="0" y="0"/>
                  </a:lnTo>
                  <a:lnTo>
                    <a:pt x="0" y="933488"/>
                  </a:lnTo>
                  <a:close/>
                </a:path>
              </a:pathLst>
            </a:custGeom>
            <a:ln w="9525">
              <a:solidFill>
                <a:srgbClr val="FFFFFF"/>
              </a:solidFill>
            </a:ln>
          </p:spPr>
          <p:txBody>
            <a:bodyPr wrap="square" lIns="0" tIns="0" rIns="0" bIns="0" rtlCol="0"/>
            <a:lstStyle/>
            <a:p>
              <a:endParaRPr/>
            </a:p>
          </p:txBody>
        </p:sp>
      </p:grpSp>
      <p:sp>
        <p:nvSpPr>
          <p:cNvPr id="92" name="object 92"/>
          <p:cNvSpPr txBox="1"/>
          <p:nvPr/>
        </p:nvSpPr>
        <p:spPr>
          <a:xfrm>
            <a:off x="5715127" y="4916170"/>
            <a:ext cx="384175"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D</a:t>
            </a:r>
            <a:r>
              <a:rPr sz="1500" spc="-15" dirty="0">
                <a:solidFill>
                  <a:srgbClr val="FF0000"/>
                </a:solidFill>
                <a:latin typeface="Times New Roman"/>
                <a:cs typeface="Times New Roman"/>
              </a:rPr>
              <a:t>a</a:t>
            </a:r>
            <a:r>
              <a:rPr sz="1500" dirty="0">
                <a:solidFill>
                  <a:srgbClr val="FF0000"/>
                </a:solidFill>
                <a:latin typeface="Times New Roman"/>
                <a:cs typeface="Times New Roman"/>
              </a:rPr>
              <a:t>ta</a:t>
            </a:r>
            <a:endParaRPr sz="1500">
              <a:latin typeface="Times New Roman"/>
              <a:cs typeface="Times New Roman"/>
            </a:endParaRPr>
          </a:p>
        </p:txBody>
      </p:sp>
      <p:sp>
        <p:nvSpPr>
          <p:cNvPr id="93" name="object 93"/>
          <p:cNvSpPr txBox="1"/>
          <p:nvPr/>
        </p:nvSpPr>
        <p:spPr>
          <a:xfrm>
            <a:off x="5669407" y="5144770"/>
            <a:ext cx="880110"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Routing</a:t>
            </a:r>
            <a:r>
              <a:rPr sz="1500" spc="275" dirty="0">
                <a:solidFill>
                  <a:srgbClr val="FF0000"/>
                </a:solidFill>
                <a:latin typeface="Times New Roman"/>
                <a:cs typeface="Times New Roman"/>
              </a:rPr>
              <a:t> </a:t>
            </a:r>
            <a:r>
              <a:rPr sz="1500" dirty="0">
                <a:solidFill>
                  <a:srgbClr val="FF0000"/>
                </a:solidFill>
                <a:latin typeface="Times New Roman"/>
                <a:cs typeface="Times New Roman"/>
              </a:rPr>
              <a:t>&amp;</a:t>
            </a:r>
            <a:endParaRPr sz="1500">
              <a:latin typeface="Times New Roman"/>
              <a:cs typeface="Times New Roman"/>
            </a:endParaRPr>
          </a:p>
        </p:txBody>
      </p:sp>
      <p:sp>
        <p:nvSpPr>
          <p:cNvPr id="94" name="object 94"/>
          <p:cNvSpPr txBox="1"/>
          <p:nvPr/>
        </p:nvSpPr>
        <p:spPr>
          <a:xfrm>
            <a:off x="5669407" y="5373370"/>
            <a:ext cx="692150"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Analysis</a:t>
            </a:r>
            <a:endParaRPr sz="1500">
              <a:latin typeface="Times New Roman"/>
              <a:cs typeface="Times New Roman"/>
            </a:endParaRPr>
          </a:p>
        </p:txBody>
      </p:sp>
      <p:sp>
        <p:nvSpPr>
          <p:cNvPr id="95" name="object 95"/>
          <p:cNvSpPr txBox="1"/>
          <p:nvPr/>
        </p:nvSpPr>
        <p:spPr>
          <a:xfrm>
            <a:off x="5715127" y="5602020"/>
            <a:ext cx="537845"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Mg</a:t>
            </a:r>
            <a:r>
              <a:rPr sz="1500" spc="-15" dirty="0">
                <a:solidFill>
                  <a:srgbClr val="FF0000"/>
                </a:solidFill>
                <a:latin typeface="Times New Roman"/>
                <a:cs typeface="Times New Roman"/>
              </a:rPr>
              <a:t>m</a:t>
            </a:r>
            <a:r>
              <a:rPr sz="1500" dirty="0">
                <a:solidFill>
                  <a:srgbClr val="FF0000"/>
                </a:solidFill>
                <a:latin typeface="Times New Roman"/>
                <a:cs typeface="Times New Roman"/>
              </a:rPr>
              <a:t>t.</a:t>
            </a:r>
            <a:endParaRPr sz="1500">
              <a:latin typeface="Times New Roman"/>
              <a:cs typeface="Times New Roman"/>
            </a:endParaRPr>
          </a:p>
        </p:txBody>
      </p:sp>
      <p:sp>
        <p:nvSpPr>
          <p:cNvPr id="96" name="object 96"/>
          <p:cNvSpPr/>
          <p:nvPr/>
        </p:nvSpPr>
        <p:spPr>
          <a:xfrm>
            <a:off x="7776971" y="305142"/>
            <a:ext cx="854075" cy="642620"/>
          </a:xfrm>
          <a:custGeom>
            <a:avLst/>
            <a:gdLst/>
            <a:ahLst/>
            <a:cxnLst/>
            <a:rect l="l" t="t" r="r" b="b"/>
            <a:pathLst>
              <a:path w="854075" h="642619">
                <a:moveTo>
                  <a:pt x="0" y="642531"/>
                </a:moveTo>
                <a:lnTo>
                  <a:pt x="853706" y="642531"/>
                </a:lnTo>
                <a:lnTo>
                  <a:pt x="853706" y="0"/>
                </a:lnTo>
                <a:lnTo>
                  <a:pt x="0" y="0"/>
                </a:lnTo>
                <a:lnTo>
                  <a:pt x="0" y="642531"/>
                </a:lnTo>
                <a:close/>
              </a:path>
            </a:pathLst>
          </a:custGeom>
          <a:ln w="9525">
            <a:solidFill>
              <a:srgbClr val="FFFFFF"/>
            </a:solidFill>
          </a:ln>
        </p:spPr>
        <p:txBody>
          <a:bodyPr wrap="square" lIns="0" tIns="0" rIns="0" bIns="0" rtlCol="0"/>
          <a:lstStyle/>
          <a:p>
            <a:endParaRPr/>
          </a:p>
        </p:txBody>
      </p:sp>
      <p:sp>
        <p:nvSpPr>
          <p:cNvPr id="97" name="object 97"/>
          <p:cNvSpPr txBox="1"/>
          <p:nvPr/>
        </p:nvSpPr>
        <p:spPr>
          <a:xfrm>
            <a:off x="7765542" y="286258"/>
            <a:ext cx="778510" cy="483234"/>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FFFF"/>
                </a:solidFill>
                <a:latin typeface="Times New Roman"/>
                <a:cs typeface="Times New Roman"/>
              </a:rPr>
              <a:t>Organize</a:t>
            </a:r>
            <a:endParaRPr sz="1500">
              <a:latin typeface="Times New Roman"/>
              <a:cs typeface="Times New Roman"/>
            </a:endParaRPr>
          </a:p>
          <a:p>
            <a:pPr marL="12700">
              <a:lnSpc>
                <a:spcPct val="100000"/>
              </a:lnSpc>
            </a:pPr>
            <a:r>
              <a:rPr sz="1500" b="1" dirty="0">
                <a:solidFill>
                  <a:srgbClr val="FFFFFF"/>
                </a:solidFill>
                <a:latin typeface="Times New Roman"/>
                <a:cs typeface="Times New Roman"/>
              </a:rPr>
              <a:t>and</a:t>
            </a:r>
            <a:endParaRPr sz="1500">
              <a:latin typeface="Times New Roman"/>
              <a:cs typeface="Times New Roman"/>
            </a:endParaRPr>
          </a:p>
        </p:txBody>
      </p:sp>
      <p:sp>
        <p:nvSpPr>
          <p:cNvPr id="98" name="object 98"/>
          <p:cNvSpPr txBox="1"/>
          <p:nvPr/>
        </p:nvSpPr>
        <p:spPr>
          <a:xfrm>
            <a:off x="7778242" y="777281"/>
            <a:ext cx="648335" cy="211454"/>
          </a:xfrm>
          <a:prstGeom prst="rect">
            <a:avLst/>
          </a:prstGeom>
        </p:spPr>
        <p:txBody>
          <a:bodyPr vert="horz" wrap="square" lIns="0" tIns="0" rIns="0" bIns="0" rtlCol="0">
            <a:spAutoFit/>
          </a:bodyPr>
          <a:lstStyle/>
          <a:p>
            <a:pPr>
              <a:lnSpc>
                <a:spcPts val="1635"/>
              </a:lnSpc>
            </a:pPr>
            <a:r>
              <a:rPr sz="1500" b="1" spc="-5" dirty="0">
                <a:solidFill>
                  <a:srgbClr val="FFFFFF"/>
                </a:solidFill>
                <a:latin typeface="Times New Roman"/>
                <a:cs typeface="Times New Roman"/>
              </a:rPr>
              <a:t>An</a:t>
            </a:r>
            <a:r>
              <a:rPr sz="1500" b="1" dirty="0">
                <a:solidFill>
                  <a:srgbClr val="FFFFFF"/>
                </a:solidFill>
                <a:latin typeface="Times New Roman"/>
                <a:cs typeface="Times New Roman"/>
              </a:rPr>
              <a:t>al</a:t>
            </a:r>
            <a:r>
              <a:rPr sz="1500" b="1" spc="5" dirty="0">
                <a:solidFill>
                  <a:srgbClr val="FFFFFF"/>
                </a:solidFill>
                <a:latin typeface="Times New Roman"/>
                <a:cs typeface="Times New Roman"/>
              </a:rPr>
              <a:t>y</a:t>
            </a:r>
            <a:r>
              <a:rPr sz="1500" b="1" spc="-5" dirty="0">
                <a:solidFill>
                  <a:srgbClr val="FFFFFF"/>
                </a:solidFill>
                <a:latin typeface="Times New Roman"/>
                <a:cs typeface="Times New Roman"/>
              </a:rPr>
              <a:t>s</a:t>
            </a:r>
            <a:r>
              <a:rPr sz="1500" b="1" dirty="0">
                <a:solidFill>
                  <a:srgbClr val="FFFFFF"/>
                </a:solidFill>
                <a:latin typeface="Times New Roman"/>
                <a:cs typeface="Times New Roman"/>
              </a:rPr>
              <a:t>e</a:t>
            </a:r>
            <a:endParaRPr sz="1500">
              <a:latin typeface="Times New Roman"/>
              <a:cs typeface="Times New Roman"/>
            </a:endParaRPr>
          </a:p>
        </p:txBody>
      </p:sp>
      <p:sp>
        <p:nvSpPr>
          <p:cNvPr id="99" name="object 99"/>
          <p:cNvSpPr/>
          <p:nvPr/>
        </p:nvSpPr>
        <p:spPr>
          <a:xfrm>
            <a:off x="6983221" y="5140032"/>
            <a:ext cx="988060" cy="489584"/>
          </a:xfrm>
          <a:custGeom>
            <a:avLst/>
            <a:gdLst/>
            <a:ahLst/>
            <a:cxnLst/>
            <a:rect l="l" t="t" r="r" b="b"/>
            <a:pathLst>
              <a:path w="988059" h="489585">
                <a:moveTo>
                  <a:pt x="0" y="489470"/>
                </a:moveTo>
                <a:lnTo>
                  <a:pt x="987767" y="489470"/>
                </a:lnTo>
                <a:lnTo>
                  <a:pt x="987767" y="0"/>
                </a:lnTo>
                <a:lnTo>
                  <a:pt x="0" y="0"/>
                </a:lnTo>
                <a:lnTo>
                  <a:pt x="0" y="489470"/>
                </a:lnTo>
                <a:close/>
              </a:path>
            </a:pathLst>
          </a:custGeom>
          <a:ln w="9525">
            <a:solidFill>
              <a:srgbClr val="FFFFFF"/>
            </a:solidFill>
          </a:ln>
        </p:spPr>
        <p:txBody>
          <a:bodyPr wrap="square" lIns="0" tIns="0" rIns="0" bIns="0" rtlCol="0"/>
          <a:lstStyle/>
          <a:p>
            <a:endParaRPr/>
          </a:p>
        </p:txBody>
      </p:sp>
      <p:sp>
        <p:nvSpPr>
          <p:cNvPr id="100" name="object 100"/>
          <p:cNvSpPr txBox="1"/>
          <p:nvPr/>
        </p:nvSpPr>
        <p:spPr>
          <a:xfrm>
            <a:off x="6971538" y="5122291"/>
            <a:ext cx="862330" cy="482600"/>
          </a:xfrm>
          <a:prstGeom prst="rect">
            <a:avLst/>
          </a:prstGeom>
        </p:spPr>
        <p:txBody>
          <a:bodyPr vert="horz" wrap="square" lIns="0" tIns="12700" rIns="0" bIns="0" rtlCol="0">
            <a:spAutoFit/>
          </a:bodyPr>
          <a:lstStyle/>
          <a:p>
            <a:pPr marL="12700" marR="5080">
              <a:lnSpc>
                <a:spcPct val="100000"/>
              </a:lnSpc>
              <a:spcBef>
                <a:spcPts val="100"/>
              </a:spcBef>
            </a:pPr>
            <a:r>
              <a:rPr sz="1500" dirty="0">
                <a:solidFill>
                  <a:srgbClr val="FFFFFF"/>
                </a:solidFill>
                <a:latin typeface="Times New Roman"/>
                <a:cs typeface="Times New Roman"/>
              </a:rPr>
              <a:t>Enterprise  I</a:t>
            </a:r>
            <a:r>
              <a:rPr sz="1500" spc="5" dirty="0">
                <a:solidFill>
                  <a:srgbClr val="FFFFFF"/>
                </a:solidFill>
                <a:latin typeface="Times New Roman"/>
                <a:cs typeface="Times New Roman"/>
              </a:rPr>
              <a:t>n</a:t>
            </a:r>
            <a:r>
              <a:rPr sz="1500" dirty="0">
                <a:solidFill>
                  <a:srgbClr val="FFFFFF"/>
                </a:solidFill>
                <a:latin typeface="Times New Roman"/>
                <a:cs typeface="Times New Roman"/>
              </a:rPr>
              <a:t>teg</a:t>
            </a:r>
            <a:r>
              <a:rPr sz="1500" spc="5" dirty="0">
                <a:solidFill>
                  <a:srgbClr val="FFFFFF"/>
                </a:solidFill>
                <a:latin typeface="Times New Roman"/>
                <a:cs typeface="Times New Roman"/>
              </a:rPr>
              <a:t>r</a:t>
            </a:r>
            <a:r>
              <a:rPr sz="1500" spc="-10" dirty="0">
                <a:solidFill>
                  <a:srgbClr val="FFFFFF"/>
                </a:solidFill>
                <a:latin typeface="Times New Roman"/>
                <a:cs typeface="Times New Roman"/>
              </a:rPr>
              <a:t>a</a:t>
            </a:r>
            <a:r>
              <a:rPr sz="1500" dirty="0">
                <a:solidFill>
                  <a:srgbClr val="FFFFFF"/>
                </a:solidFill>
                <a:latin typeface="Times New Roman"/>
                <a:cs typeface="Times New Roman"/>
              </a:rPr>
              <a:t>ti</a:t>
            </a:r>
            <a:r>
              <a:rPr sz="1500" spc="-10" dirty="0">
                <a:solidFill>
                  <a:srgbClr val="FFFFFF"/>
                </a:solidFill>
                <a:latin typeface="Times New Roman"/>
                <a:cs typeface="Times New Roman"/>
              </a:rPr>
              <a:t>o</a:t>
            </a:r>
            <a:r>
              <a:rPr sz="1500" dirty="0">
                <a:solidFill>
                  <a:srgbClr val="FFFFFF"/>
                </a:solidFill>
                <a:latin typeface="Times New Roman"/>
                <a:cs typeface="Times New Roman"/>
              </a:rPr>
              <a:t>n</a:t>
            </a:r>
            <a:endParaRPr sz="1500">
              <a:latin typeface="Times New Roman"/>
              <a:cs typeface="Times New Roman"/>
            </a:endParaRPr>
          </a:p>
        </p:txBody>
      </p:sp>
      <p:sp>
        <p:nvSpPr>
          <p:cNvPr id="101" name="object 101"/>
          <p:cNvSpPr/>
          <p:nvPr/>
        </p:nvSpPr>
        <p:spPr>
          <a:xfrm>
            <a:off x="7041642" y="3642093"/>
            <a:ext cx="988060" cy="489584"/>
          </a:xfrm>
          <a:custGeom>
            <a:avLst/>
            <a:gdLst/>
            <a:ahLst/>
            <a:cxnLst/>
            <a:rect l="l" t="t" r="r" b="b"/>
            <a:pathLst>
              <a:path w="988059" h="489585">
                <a:moveTo>
                  <a:pt x="0" y="489470"/>
                </a:moveTo>
                <a:lnTo>
                  <a:pt x="987767" y="489470"/>
                </a:lnTo>
                <a:lnTo>
                  <a:pt x="987767" y="0"/>
                </a:lnTo>
                <a:lnTo>
                  <a:pt x="0" y="0"/>
                </a:lnTo>
                <a:lnTo>
                  <a:pt x="0" y="489470"/>
                </a:lnTo>
                <a:close/>
              </a:path>
            </a:pathLst>
          </a:custGeom>
          <a:ln w="9525">
            <a:solidFill>
              <a:srgbClr val="FFFFFF"/>
            </a:solidFill>
          </a:ln>
        </p:spPr>
        <p:txBody>
          <a:bodyPr wrap="square" lIns="0" tIns="0" rIns="0" bIns="0" rtlCol="0"/>
          <a:lstStyle/>
          <a:p>
            <a:endParaRPr/>
          </a:p>
        </p:txBody>
      </p:sp>
      <p:sp>
        <p:nvSpPr>
          <p:cNvPr id="102" name="object 102"/>
          <p:cNvSpPr txBox="1"/>
          <p:nvPr/>
        </p:nvSpPr>
        <p:spPr>
          <a:xfrm>
            <a:off x="7029957" y="3623817"/>
            <a:ext cx="722630" cy="483234"/>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FFFF"/>
                </a:solidFill>
                <a:latin typeface="Times New Roman"/>
                <a:cs typeface="Times New Roman"/>
              </a:rPr>
              <a:t>D</a:t>
            </a:r>
            <a:r>
              <a:rPr sz="1500" spc="-15" dirty="0">
                <a:solidFill>
                  <a:srgbClr val="FFFFFF"/>
                </a:solidFill>
                <a:latin typeface="Times New Roman"/>
                <a:cs typeface="Times New Roman"/>
              </a:rPr>
              <a:t>a</a:t>
            </a:r>
            <a:r>
              <a:rPr sz="1500" spc="-5" dirty="0">
                <a:solidFill>
                  <a:srgbClr val="FFFFFF"/>
                </a:solidFill>
                <a:latin typeface="Times New Roman"/>
                <a:cs typeface="Times New Roman"/>
              </a:rPr>
              <a:t>tabase</a:t>
            </a:r>
            <a:endParaRPr sz="1500">
              <a:latin typeface="Times New Roman"/>
              <a:cs typeface="Times New Roman"/>
            </a:endParaRPr>
          </a:p>
          <a:p>
            <a:pPr marL="12700">
              <a:lnSpc>
                <a:spcPct val="100000"/>
              </a:lnSpc>
            </a:pPr>
            <a:r>
              <a:rPr sz="1500" spc="-5" dirty="0">
                <a:solidFill>
                  <a:srgbClr val="FFFFFF"/>
                </a:solidFill>
                <a:latin typeface="Times New Roman"/>
                <a:cs typeface="Times New Roman"/>
              </a:rPr>
              <a:t>RDBMS</a:t>
            </a:r>
            <a:endParaRPr sz="1500">
              <a:latin typeface="Times New Roman"/>
              <a:cs typeface="Times New Roman"/>
            </a:endParaRPr>
          </a:p>
        </p:txBody>
      </p:sp>
      <p:grpSp>
        <p:nvGrpSpPr>
          <p:cNvPr id="103" name="object 103"/>
          <p:cNvGrpSpPr/>
          <p:nvPr/>
        </p:nvGrpSpPr>
        <p:grpSpPr>
          <a:xfrm>
            <a:off x="6861746" y="861110"/>
            <a:ext cx="734695" cy="747395"/>
            <a:chOff x="6861746" y="861110"/>
            <a:chExt cx="734695" cy="747395"/>
          </a:xfrm>
        </p:grpSpPr>
        <p:sp>
          <p:nvSpPr>
            <p:cNvPr id="104" name="object 104"/>
            <p:cNvSpPr/>
            <p:nvPr/>
          </p:nvSpPr>
          <p:spPr>
            <a:xfrm>
              <a:off x="6866508" y="865873"/>
              <a:ext cx="725170" cy="737870"/>
            </a:xfrm>
            <a:custGeom>
              <a:avLst/>
              <a:gdLst/>
              <a:ahLst/>
              <a:cxnLst/>
              <a:rect l="l" t="t" r="r" b="b"/>
              <a:pathLst>
                <a:path w="725170" h="737869">
                  <a:moveTo>
                    <a:pt x="724585" y="0"/>
                  </a:moveTo>
                  <a:lnTo>
                    <a:pt x="0" y="0"/>
                  </a:lnTo>
                  <a:lnTo>
                    <a:pt x="0" y="737247"/>
                  </a:lnTo>
                  <a:lnTo>
                    <a:pt x="724585" y="737247"/>
                  </a:lnTo>
                  <a:lnTo>
                    <a:pt x="724585" y="0"/>
                  </a:lnTo>
                  <a:close/>
                </a:path>
              </a:pathLst>
            </a:custGeom>
            <a:solidFill>
              <a:srgbClr val="FFFFFF"/>
            </a:solidFill>
          </p:spPr>
          <p:txBody>
            <a:bodyPr wrap="square" lIns="0" tIns="0" rIns="0" bIns="0" rtlCol="0"/>
            <a:lstStyle/>
            <a:p>
              <a:endParaRPr/>
            </a:p>
          </p:txBody>
        </p:sp>
        <p:sp>
          <p:nvSpPr>
            <p:cNvPr id="105" name="object 105"/>
            <p:cNvSpPr/>
            <p:nvPr/>
          </p:nvSpPr>
          <p:spPr>
            <a:xfrm>
              <a:off x="6866508" y="865873"/>
              <a:ext cx="725170" cy="737870"/>
            </a:xfrm>
            <a:custGeom>
              <a:avLst/>
              <a:gdLst/>
              <a:ahLst/>
              <a:cxnLst/>
              <a:rect l="l" t="t" r="r" b="b"/>
              <a:pathLst>
                <a:path w="725170" h="737869">
                  <a:moveTo>
                    <a:pt x="0" y="737247"/>
                  </a:moveTo>
                  <a:lnTo>
                    <a:pt x="724585" y="737247"/>
                  </a:lnTo>
                  <a:lnTo>
                    <a:pt x="724585" y="0"/>
                  </a:lnTo>
                  <a:lnTo>
                    <a:pt x="0" y="0"/>
                  </a:lnTo>
                  <a:lnTo>
                    <a:pt x="0" y="737247"/>
                  </a:lnTo>
                  <a:close/>
                </a:path>
              </a:pathLst>
            </a:custGeom>
            <a:ln w="9525">
              <a:solidFill>
                <a:srgbClr val="FFFFFF"/>
              </a:solidFill>
            </a:ln>
          </p:spPr>
          <p:txBody>
            <a:bodyPr wrap="square" lIns="0" tIns="0" rIns="0" bIns="0" rtlCol="0"/>
            <a:lstStyle/>
            <a:p>
              <a:endParaRPr/>
            </a:p>
          </p:txBody>
        </p:sp>
      </p:grpSp>
      <p:sp>
        <p:nvSpPr>
          <p:cNvPr id="106" name="object 106"/>
          <p:cNvSpPr txBox="1"/>
          <p:nvPr/>
        </p:nvSpPr>
        <p:spPr>
          <a:xfrm>
            <a:off x="6854697" y="847090"/>
            <a:ext cx="537845" cy="711835"/>
          </a:xfrm>
          <a:prstGeom prst="rect">
            <a:avLst/>
          </a:prstGeom>
        </p:spPr>
        <p:txBody>
          <a:bodyPr vert="horz" wrap="square" lIns="0" tIns="12700" rIns="0" bIns="0" rtlCol="0">
            <a:spAutoFit/>
          </a:bodyPr>
          <a:lstStyle/>
          <a:p>
            <a:pPr marL="12700" marR="5080">
              <a:lnSpc>
                <a:spcPct val="100000"/>
              </a:lnSpc>
              <a:spcBef>
                <a:spcPts val="100"/>
              </a:spcBef>
            </a:pPr>
            <a:r>
              <a:rPr sz="1500" spc="-5" dirty="0">
                <a:solidFill>
                  <a:srgbClr val="FF0000"/>
                </a:solidFill>
                <a:latin typeface="Times New Roman"/>
                <a:cs typeface="Times New Roman"/>
              </a:rPr>
              <a:t>Data  C</a:t>
            </a:r>
            <a:r>
              <a:rPr sz="1500" spc="-10" dirty="0">
                <a:solidFill>
                  <a:srgbClr val="FF0000"/>
                </a:solidFill>
                <a:latin typeface="Times New Roman"/>
                <a:cs typeface="Times New Roman"/>
              </a:rPr>
              <a:t>e</a:t>
            </a:r>
            <a:r>
              <a:rPr sz="1500" dirty="0">
                <a:solidFill>
                  <a:srgbClr val="FF0000"/>
                </a:solidFill>
                <a:latin typeface="Times New Roman"/>
                <a:cs typeface="Times New Roman"/>
              </a:rPr>
              <a:t>nt</a:t>
            </a:r>
            <a:r>
              <a:rPr sz="1500" spc="5" dirty="0">
                <a:solidFill>
                  <a:srgbClr val="FF0000"/>
                </a:solidFill>
                <a:latin typeface="Times New Roman"/>
                <a:cs typeface="Times New Roman"/>
              </a:rPr>
              <a:t>r</a:t>
            </a:r>
            <a:r>
              <a:rPr sz="1500" dirty="0">
                <a:solidFill>
                  <a:srgbClr val="FF0000"/>
                </a:solidFill>
                <a:latin typeface="Times New Roman"/>
                <a:cs typeface="Times New Roman"/>
              </a:rPr>
              <a:t>e  </a:t>
            </a:r>
            <a:r>
              <a:rPr sz="1500" spc="-5" dirty="0">
                <a:solidFill>
                  <a:srgbClr val="FF0000"/>
                </a:solidFill>
                <a:latin typeface="Times New Roman"/>
                <a:cs typeface="Times New Roman"/>
              </a:rPr>
              <a:t>Mg</a:t>
            </a:r>
            <a:r>
              <a:rPr sz="1500" spc="-15" dirty="0">
                <a:solidFill>
                  <a:srgbClr val="FF0000"/>
                </a:solidFill>
                <a:latin typeface="Times New Roman"/>
                <a:cs typeface="Times New Roman"/>
              </a:rPr>
              <a:t>m</a:t>
            </a:r>
            <a:r>
              <a:rPr sz="1500" dirty="0">
                <a:solidFill>
                  <a:srgbClr val="FF0000"/>
                </a:solidFill>
                <a:latin typeface="Times New Roman"/>
                <a:cs typeface="Times New Roman"/>
              </a:rPr>
              <a:t>t.</a:t>
            </a:r>
            <a:endParaRPr sz="1500">
              <a:latin typeface="Times New Roman"/>
              <a:cs typeface="Times New Roman"/>
            </a:endParaRPr>
          </a:p>
        </p:txBody>
      </p:sp>
      <p:sp>
        <p:nvSpPr>
          <p:cNvPr id="107" name="object 107"/>
          <p:cNvSpPr txBox="1"/>
          <p:nvPr/>
        </p:nvSpPr>
        <p:spPr>
          <a:xfrm>
            <a:off x="7586281" y="1804416"/>
            <a:ext cx="939165" cy="513715"/>
          </a:xfrm>
          <a:prstGeom prst="rect">
            <a:avLst/>
          </a:prstGeom>
          <a:solidFill>
            <a:srgbClr val="FFFFFF"/>
          </a:solidFill>
        </p:spPr>
        <p:txBody>
          <a:bodyPr vert="horz" wrap="square" lIns="0" tIns="6350" rIns="0" bIns="0" rtlCol="0">
            <a:spAutoFit/>
          </a:bodyPr>
          <a:lstStyle/>
          <a:p>
            <a:pPr marL="5715" marR="26670">
              <a:lnSpc>
                <a:spcPts val="1800"/>
              </a:lnSpc>
              <a:spcBef>
                <a:spcPts val="50"/>
              </a:spcBef>
            </a:pPr>
            <a:r>
              <a:rPr sz="1500" spc="-5" dirty="0">
                <a:solidFill>
                  <a:srgbClr val="FF0000"/>
                </a:solidFill>
                <a:latin typeface="Times New Roman"/>
                <a:cs typeface="Times New Roman"/>
              </a:rPr>
              <a:t>Business  </a:t>
            </a:r>
            <a:r>
              <a:rPr sz="1500" dirty="0">
                <a:solidFill>
                  <a:srgbClr val="FF0000"/>
                </a:solidFill>
                <a:latin typeface="Times New Roman"/>
                <a:cs typeface="Times New Roman"/>
              </a:rPr>
              <a:t>I</a:t>
            </a:r>
            <a:r>
              <a:rPr sz="1500" spc="5" dirty="0">
                <a:solidFill>
                  <a:srgbClr val="FF0000"/>
                </a:solidFill>
                <a:latin typeface="Times New Roman"/>
                <a:cs typeface="Times New Roman"/>
              </a:rPr>
              <a:t>n</a:t>
            </a:r>
            <a:r>
              <a:rPr sz="1500" dirty="0">
                <a:solidFill>
                  <a:srgbClr val="FF0000"/>
                </a:solidFill>
                <a:latin typeface="Times New Roman"/>
                <a:cs typeface="Times New Roman"/>
              </a:rPr>
              <a:t>telli</a:t>
            </a:r>
            <a:r>
              <a:rPr sz="1500" spc="-10" dirty="0">
                <a:solidFill>
                  <a:srgbClr val="FF0000"/>
                </a:solidFill>
                <a:latin typeface="Times New Roman"/>
                <a:cs typeface="Times New Roman"/>
              </a:rPr>
              <a:t>ge</a:t>
            </a:r>
            <a:r>
              <a:rPr sz="1500" dirty="0">
                <a:solidFill>
                  <a:srgbClr val="FF0000"/>
                </a:solidFill>
                <a:latin typeface="Times New Roman"/>
                <a:cs typeface="Times New Roman"/>
              </a:rPr>
              <a:t>n</a:t>
            </a:r>
            <a:r>
              <a:rPr sz="1500" spc="-10" dirty="0">
                <a:solidFill>
                  <a:srgbClr val="FF0000"/>
                </a:solidFill>
                <a:latin typeface="Times New Roman"/>
                <a:cs typeface="Times New Roman"/>
              </a:rPr>
              <a:t>c</a:t>
            </a:r>
            <a:r>
              <a:rPr sz="1500" dirty="0">
                <a:solidFill>
                  <a:srgbClr val="FF0000"/>
                </a:solidFill>
                <a:latin typeface="Times New Roman"/>
                <a:cs typeface="Times New Roman"/>
              </a:rPr>
              <a:t>e</a:t>
            </a:r>
            <a:endParaRPr sz="1500">
              <a:latin typeface="Times New Roman"/>
              <a:cs typeface="Times New Roman"/>
            </a:endParaRPr>
          </a:p>
        </p:txBody>
      </p:sp>
      <p:grpSp>
        <p:nvGrpSpPr>
          <p:cNvPr id="108" name="object 108"/>
          <p:cNvGrpSpPr/>
          <p:nvPr/>
        </p:nvGrpSpPr>
        <p:grpSpPr>
          <a:xfrm>
            <a:off x="7586281" y="861110"/>
            <a:ext cx="939165" cy="747395"/>
            <a:chOff x="7586281" y="861110"/>
            <a:chExt cx="939165" cy="747395"/>
          </a:xfrm>
        </p:grpSpPr>
        <p:sp>
          <p:nvSpPr>
            <p:cNvPr id="109" name="object 109"/>
            <p:cNvSpPr/>
            <p:nvPr/>
          </p:nvSpPr>
          <p:spPr>
            <a:xfrm>
              <a:off x="7591043" y="865873"/>
              <a:ext cx="929640" cy="737870"/>
            </a:xfrm>
            <a:custGeom>
              <a:avLst/>
              <a:gdLst/>
              <a:ahLst/>
              <a:cxnLst/>
              <a:rect l="l" t="t" r="r" b="b"/>
              <a:pathLst>
                <a:path w="929640" h="737869">
                  <a:moveTo>
                    <a:pt x="929373" y="0"/>
                  </a:moveTo>
                  <a:lnTo>
                    <a:pt x="0" y="0"/>
                  </a:lnTo>
                  <a:lnTo>
                    <a:pt x="0" y="737247"/>
                  </a:lnTo>
                  <a:lnTo>
                    <a:pt x="929373" y="737247"/>
                  </a:lnTo>
                  <a:lnTo>
                    <a:pt x="929373" y="0"/>
                  </a:lnTo>
                  <a:close/>
                </a:path>
              </a:pathLst>
            </a:custGeom>
            <a:solidFill>
              <a:srgbClr val="FFFFFF"/>
            </a:solidFill>
          </p:spPr>
          <p:txBody>
            <a:bodyPr wrap="square" lIns="0" tIns="0" rIns="0" bIns="0" rtlCol="0"/>
            <a:lstStyle/>
            <a:p>
              <a:endParaRPr/>
            </a:p>
          </p:txBody>
        </p:sp>
        <p:sp>
          <p:nvSpPr>
            <p:cNvPr id="110" name="object 110"/>
            <p:cNvSpPr/>
            <p:nvPr/>
          </p:nvSpPr>
          <p:spPr>
            <a:xfrm>
              <a:off x="7591043" y="865873"/>
              <a:ext cx="929640" cy="737870"/>
            </a:xfrm>
            <a:custGeom>
              <a:avLst/>
              <a:gdLst/>
              <a:ahLst/>
              <a:cxnLst/>
              <a:rect l="l" t="t" r="r" b="b"/>
              <a:pathLst>
                <a:path w="929640" h="737869">
                  <a:moveTo>
                    <a:pt x="0" y="737247"/>
                  </a:moveTo>
                  <a:lnTo>
                    <a:pt x="929373" y="737247"/>
                  </a:lnTo>
                  <a:lnTo>
                    <a:pt x="929373" y="0"/>
                  </a:lnTo>
                  <a:lnTo>
                    <a:pt x="0" y="0"/>
                  </a:lnTo>
                  <a:lnTo>
                    <a:pt x="0" y="737247"/>
                  </a:lnTo>
                  <a:close/>
                </a:path>
              </a:pathLst>
            </a:custGeom>
            <a:ln w="9525">
              <a:solidFill>
                <a:srgbClr val="FFFFFF"/>
              </a:solidFill>
            </a:ln>
          </p:spPr>
          <p:txBody>
            <a:bodyPr wrap="square" lIns="0" tIns="0" rIns="0" bIns="0" rtlCol="0"/>
            <a:lstStyle/>
            <a:p>
              <a:endParaRPr/>
            </a:p>
          </p:txBody>
        </p:sp>
      </p:grpSp>
      <p:sp>
        <p:nvSpPr>
          <p:cNvPr id="111" name="object 111"/>
          <p:cNvSpPr txBox="1"/>
          <p:nvPr/>
        </p:nvSpPr>
        <p:spPr>
          <a:xfrm>
            <a:off x="7579614" y="847090"/>
            <a:ext cx="523240"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S</a:t>
            </a:r>
            <a:r>
              <a:rPr sz="1500" spc="-10" dirty="0">
                <a:solidFill>
                  <a:srgbClr val="FF0000"/>
                </a:solidFill>
                <a:latin typeface="Times New Roman"/>
                <a:cs typeface="Times New Roman"/>
              </a:rPr>
              <a:t>e</a:t>
            </a:r>
            <a:r>
              <a:rPr sz="1500" dirty="0">
                <a:solidFill>
                  <a:srgbClr val="FF0000"/>
                </a:solidFill>
                <a:latin typeface="Times New Roman"/>
                <a:cs typeface="Times New Roman"/>
              </a:rPr>
              <a:t>r</a:t>
            </a:r>
            <a:r>
              <a:rPr sz="1500" spc="5" dirty="0">
                <a:solidFill>
                  <a:srgbClr val="FF0000"/>
                </a:solidFill>
                <a:latin typeface="Times New Roman"/>
                <a:cs typeface="Times New Roman"/>
              </a:rPr>
              <a:t>v</a:t>
            </a:r>
            <a:r>
              <a:rPr sz="1500" spc="-10" dirty="0">
                <a:solidFill>
                  <a:srgbClr val="FF0000"/>
                </a:solidFill>
                <a:latin typeface="Times New Roman"/>
                <a:cs typeface="Times New Roman"/>
              </a:rPr>
              <a:t>e</a:t>
            </a:r>
            <a:r>
              <a:rPr sz="1500" dirty="0">
                <a:solidFill>
                  <a:srgbClr val="FF0000"/>
                </a:solidFill>
                <a:latin typeface="Times New Roman"/>
                <a:cs typeface="Times New Roman"/>
              </a:rPr>
              <a:t>r</a:t>
            </a:r>
            <a:endParaRPr sz="1500">
              <a:latin typeface="Times New Roman"/>
              <a:cs typeface="Times New Roman"/>
            </a:endParaRPr>
          </a:p>
        </p:txBody>
      </p:sp>
      <p:sp>
        <p:nvSpPr>
          <p:cNvPr id="112" name="object 112"/>
          <p:cNvSpPr txBox="1"/>
          <p:nvPr/>
        </p:nvSpPr>
        <p:spPr>
          <a:xfrm>
            <a:off x="7579614" y="1075690"/>
            <a:ext cx="490220"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Mg</a:t>
            </a:r>
            <a:r>
              <a:rPr sz="1500" spc="-15" dirty="0">
                <a:solidFill>
                  <a:srgbClr val="FF0000"/>
                </a:solidFill>
                <a:latin typeface="Times New Roman"/>
                <a:cs typeface="Times New Roman"/>
              </a:rPr>
              <a:t>m</a:t>
            </a:r>
            <a:r>
              <a:rPr sz="1500" dirty="0">
                <a:solidFill>
                  <a:srgbClr val="FF0000"/>
                </a:solidFill>
                <a:latin typeface="Times New Roman"/>
                <a:cs typeface="Times New Roman"/>
              </a:rPr>
              <a:t>t</a:t>
            </a:r>
            <a:endParaRPr sz="1500">
              <a:latin typeface="Times New Roman"/>
              <a:cs typeface="Times New Roman"/>
            </a:endParaRPr>
          </a:p>
        </p:txBody>
      </p:sp>
      <p:grpSp>
        <p:nvGrpSpPr>
          <p:cNvPr id="113" name="object 113"/>
          <p:cNvGrpSpPr/>
          <p:nvPr/>
        </p:nvGrpSpPr>
        <p:grpSpPr>
          <a:xfrm>
            <a:off x="6853491" y="1747583"/>
            <a:ext cx="695960" cy="1000125"/>
            <a:chOff x="6853491" y="1747583"/>
            <a:chExt cx="695960" cy="1000125"/>
          </a:xfrm>
        </p:grpSpPr>
        <p:sp>
          <p:nvSpPr>
            <p:cNvPr id="114" name="object 114"/>
            <p:cNvSpPr/>
            <p:nvPr/>
          </p:nvSpPr>
          <p:spPr>
            <a:xfrm>
              <a:off x="6858254" y="1855596"/>
              <a:ext cx="686435" cy="887094"/>
            </a:xfrm>
            <a:custGeom>
              <a:avLst/>
              <a:gdLst/>
              <a:ahLst/>
              <a:cxnLst/>
              <a:rect l="l" t="t" r="r" b="b"/>
              <a:pathLst>
                <a:path w="686434" h="887094">
                  <a:moveTo>
                    <a:pt x="0" y="0"/>
                  </a:moveTo>
                  <a:lnTo>
                    <a:pt x="0" y="783843"/>
                  </a:lnTo>
                  <a:lnTo>
                    <a:pt x="6967" y="804652"/>
                  </a:lnTo>
                  <a:lnTo>
                    <a:pt x="58567" y="841572"/>
                  </a:lnTo>
                  <a:lnTo>
                    <a:pt x="100441" y="856853"/>
                  </a:lnTo>
                  <a:lnTo>
                    <a:pt x="151190" y="869461"/>
                  </a:lnTo>
                  <a:lnTo>
                    <a:pt x="209436" y="878980"/>
                  </a:lnTo>
                  <a:lnTo>
                    <a:pt x="273799" y="884997"/>
                  </a:lnTo>
                  <a:lnTo>
                    <a:pt x="342900" y="887094"/>
                  </a:lnTo>
                  <a:lnTo>
                    <a:pt x="412042" y="884997"/>
                  </a:lnTo>
                  <a:lnTo>
                    <a:pt x="476436" y="878980"/>
                  </a:lnTo>
                  <a:lnTo>
                    <a:pt x="534705" y="869461"/>
                  </a:lnTo>
                  <a:lnTo>
                    <a:pt x="585470" y="856853"/>
                  </a:lnTo>
                  <a:lnTo>
                    <a:pt x="627352" y="841572"/>
                  </a:lnTo>
                  <a:lnTo>
                    <a:pt x="678959" y="804652"/>
                  </a:lnTo>
                  <a:lnTo>
                    <a:pt x="685926" y="783843"/>
                  </a:lnTo>
                  <a:lnTo>
                    <a:pt x="685926" y="103250"/>
                  </a:lnTo>
                  <a:lnTo>
                    <a:pt x="342900" y="103250"/>
                  </a:lnTo>
                  <a:lnTo>
                    <a:pt x="273799" y="101153"/>
                  </a:lnTo>
                  <a:lnTo>
                    <a:pt x="209436" y="95136"/>
                  </a:lnTo>
                  <a:lnTo>
                    <a:pt x="151190" y="85617"/>
                  </a:lnTo>
                  <a:lnTo>
                    <a:pt x="100441" y="73009"/>
                  </a:lnTo>
                  <a:lnTo>
                    <a:pt x="58567" y="57728"/>
                  </a:lnTo>
                  <a:lnTo>
                    <a:pt x="6967" y="20808"/>
                  </a:lnTo>
                  <a:lnTo>
                    <a:pt x="0" y="0"/>
                  </a:lnTo>
                  <a:close/>
                </a:path>
                <a:path w="686434" h="887094">
                  <a:moveTo>
                    <a:pt x="685926" y="0"/>
                  </a:moveTo>
                  <a:lnTo>
                    <a:pt x="658975" y="40189"/>
                  </a:lnTo>
                  <a:lnTo>
                    <a:pt x="585469" y="73009"/>
                  </a:lnTo>
                  <a:lnTo>
                    <a:pt x="534705" y="85617"/>
                  </a:lnTo>
                  <a:lnTo>
                    <a:pt x="476436" y="95136"/>
                  </a:lnTo>
                  <a:lnTo>
                    <a:pt x="412042" y="101153"/>
                  </a:lnTo>
                  <a:lnTo>
                    <a:pt x="342900" y="103250"/>
                  </a:lnTo>
                  <a:lnTo>
                    <a:pt x="685926" y="103250"/>
                  </a:lnTo>
                  <a:lnTo>
                    <a:pt x="685926" y="0"/>
                  </a:lnTo>
                  <a:close/>
                </a:path>
              </a:pathLst>
            </a:custGeom>
            <a:solidFill>
              <a:srgbClr val="CCFFFF"/>
            </a:solidFill>
          </p:spPr>
          <p:txBody>
            <a:bodyPr wrap="square" lIns="0" tIns="0" rIns="0" bIns="0" rtlCol="0"/>
            <a:lstStyle/>
            <a:p>
              <a:endParaRPr/>
            </a:p>
          </p:txBody>
        </p:sp>
        <p:sp>
          <p:nvSpPr>
            <p:cNvPr id="115" name="object 115"/>
            <p:cNvSpPr/>
            <p:nvPr/>
          </p:nvSpPr>
          <p:spPr>
            <a:xfrm>
              <a:off x="6858254" y="1752345"/>
              <a:ext cx="686435" cy="207010"/>
            </a:xfrm>
            <a:custGeom>
              <a:avLst/>
              <a:gdLst/>
              <a:ahLst/>
              <a:cxnLst/>
              <a:rect l="l" t="t" r="r" b="b"/>
              <a:pathLst>
                <a:path w="686434" h="207010">
                  <a:moveTo>
                    <a:pt x="342900" y="0"/>
                  </a:moveTo>
                  <a:lnTo>
                    <a:pt x="273799" y="2097"/>
                  </a:lnTo>
                  <a:lnTo>
                    <a:pt x="209436" y="8114"/>
                  </a:lnTo>
                  <a:lnTo>
                    <a:pt x="151190" y="17633"/>
                  </a:lnTo>
                  <a:lnTo>
                    <a:pt x="100441" y="30241"/>
                  </a:lnTo>
                  <a:lnTo>
                    <a:pt x="58567" y="45522"/>
                  </a:lnTo>
                  <a:lnTo>
                    <a:pt x="6967" y="82442"/>
                  </a:lnTo>
                  <a:lnTo>
                    <a:pt x="0" y="103250"/>
                  </a:lnTo>
                  <a:lnTo>
                    <a:pt x="6967" y="124059"/>
                  </a:lnTo>
                  <a:lnTo>
                    <a:pt x="58567" y="160979"/>
                  </a:lnTo>
                  <a:lnTo>
                    <a:pt x="100441" y="176260"/>
                  </a:lnTo>
                  <a:lnTo>
                    <a:pt x="151190" y="188868"/>
                  </a:lnTo>
                  <a:lnTo>
                    <a:pt x="209436" y="198387"/>
                  </a:lnTo>
                  <a:lnTo>
                    <a:pt x="273799" y="204404"/>
                  </a:lnTo>
                  <a:lnTo>
                    <a:pt x="342900" y="206501"/>
                  </a:lnTo>
                  <a:lnTo>
                    <a:pt x="412042" y="204404"/>
                  </a:lnTo>
                  <a:lnTo>
                    <a:pt x="476436" y="198387"/>
                  </a:lnTo>
                  <a:lnTo>
                    <a:pt x="534705" y="188868"/>
                  </a:lnTo>
                  <a:lnTo>
                    <a:pt x="585470" y="176260"/>
                  </a:lnTo>
                  <a:lnTo>
                    <a:pt x="627352" y="160979"/>
                  </a:lnTo>
                  <a:lnTo>
                    <a:pt x="678959" y="124059"/>
                  </a:lnTo>
                  <a:lnTo>
                    <a:pt x="685926" y="103250"/>
                  </a:lnTo>
                  <a:lnTo>
                    <a:pt x="678959" y="82442"/>
                  </a:lnTo>
                  <a:lnTo>
                    <a:pt x="627352" y="45522"/>
                  </a:lnTo>
                  <a:lnTo>
                    <a:pt x="585470" y="30241"/>
                  </a:lnTo>
                  <a:lnTo>
                    <a:pt x="534705" y="17633"/>
                  </a:lnTo>
                  <a:lnTo>
                    <a:pt x="476436" y="8114"/>
                  </a:lnTo>
                  <a:lnTo>
                    <a:pt x="412042" y="2097"/>
                  </a:lnTo>
                  <a:lnTo>
                    <a:pt x="342900" y="0"/>
                  </a:lnTo>
                  <a:close/>
                </a:path>
              </a:pathLst>
            </a:custGeom>
            <a:solidFill>
              <a:srgbClr val="DFFFFF"/>
            </a:solidFill>
          </p:spPr>
          <p:txBody>
            <a:bodyPr wrap="square" lIns="0" tIns="0" rIns="0" bIns="0" rtlCol="0"/>
            <a:lstStyle/>
            <a:p>
              <a:endParaRPr/>
            </a:p>
          </p:txBody>
        </p:sp>
        <p:sp>
          <p:nvSpPr>
            <p:cNvPr id="116" name="object 116"/>
            <p:cNvSpPr/>
            <p:nvPr/>
          </p:nvSpPr>
          <p:spPr>
            <a:xfrm>
              <a:off x="6858254" y="1752345"/>
              <a:ext cx="686435" cy="990600"/>
            </a:xfrm>
            <a:custGeom>
              <a:avLst/>
              <a:gdLst/>
              <a:ahLst/>
              <a:cxnLst/>
              <a:rect l="l" t="t" r="r" b="b"/>
              <a:pathLst>
                <a:path w="686434" h="990600">
                  <a:moveTo>
                    <a:pt x="685926" y="103250"/>
                  </a:moveTo>
                  <a:lnTo>
                    <a:pt x="658975" y="143440"/>
                  </a:lnTo>
                  <a:lnTo>
                    <a:pt x="585470" y="176260"/>
                  </a:lnTo>
                  <a:lnTo>
                    <a:pt x="534705" y="188868"/>
                  </a:lnTo>
                  <a:lnTo>
                    <a:pt x="476436" y="198387"/>
                  </a:lnTo>
                  <a:lnTo>
                    <a:pt x="412042" y="204404"/>
                  </a:lnTo>
                  <a:lnTo>
                    <a:pt x="342900" y="206501"/>
                  </a:lnTo>
                  <a:lnTo>
                    <a:pt x="273799" y="204404"/>
                  </a:lnTo>
                  <a:lnTo>
                    <a:pt x="209436" y="198387"/>
                  </a:lnTo>
                  <a:lnTo>
                    <a:pt x="151190" y="188868"/>
                  </a:lnTo>
                  <a:lnTo>
                    <a:pt x="100441" y="176260"/>
                  </a:lnTo>
                  <a:lnTo>
                    <a:pt x="58567" y="160979"/>
                  </a:lnTo>
                  <a:lnTo>
                    <a:pt x="6967" y="124059"/>
                  </a:lnTo>
                  <a:lnTo>
                    <a:pt x="0" y="103250"/>
                  </a:lnTo>
                  <a:lnTo>
                    <a:pt x="6967" y="82442"/>
                  </a:lnTo>
                  <a:lnTo>
                    <a:pt x="26949" y="63061"/>
                  </a:lnTo>
                  <a:lnTo>
                    <a:pt x="100441" y="30241"/>
                  </a:lnTo>
                  <a:lnTo>
                    <a:pt x="151190" y="17633"/>
                  </a:lnTo>
                  <a:lnTo>
                    <a:pt x="209436" y="8114"/>
                  </a:lnTo>
                  <a:lnTo>
                    <a:pt x="273799" y="2097"/>
                  </a:lnTo>
                  <a:lnTo>
                    <a:pt x="342900" y="0"/>
                  </a:lnTo>
                  <a:lnTo>
                    <a:pt x="412042" y="2097"/>
                  </a:lnTo>
                  <a:lnTo>
                    <a:pt x="476436" y="8114"/>
                  </a:lnTo>
                  <a:lnTo>
                    <a:pt x="534705" y="17633"/>
                  </a:lnTo>
                  <a:lnTo>
                    <a:pt x="585470" y="30241"/>
                  </a:lnTo>
                  <a:lnTo>
                    <a:pt x="627352" y="45522"/>
                  </a:lnTo>
                  <a:lnTo>
                    <a:pt x="678959" y="82442"/>
                  </a:lnTo>
                  <a:lnTo>
                    <a:pt x="685926" y="103250"/>
                  </a:lnTo>
                  <a:lnTo>
                    <a:pt x="685926" y="887094"/>
                  </a:lnTo>
                  <a:lnTo>
                    <a:pt x="678959" y="907903"/>
                  </a:lnTo>
                  <a:lnTo>
                    <a:pt x="658975" y="927284"/>
                  </a:lnTo>
                  <a:lnTo>
                    <a:pt x="585470" y="960104"/>
                  </a:lnTo>
                  <a:lnTo>
                    <a:pt x="534705" y="972712"/>
                  </a:lnTo>
                  <a:lnTo>
                    <a:pt x="476436" y="982231"/>
                  </a:lnTo>
                  <a:lnTo>
                    <a:pt x="412042" y="988248"/>
                  </a:lnTo>
                  <a:lnTo>
                    <a:pt x="342900" y="990345"/>
                  </a:lnTo>
                  <a:lnTo>
                    <a:pt x="273799" y="988248"/>
                  </a:lnTo>
                  <a:lnTo>
                    <a:pt x="209436" y="982231"/>
                  </a:lnTo>
                  <a:lnTo>
                    <a:pt x="151190" y="972712"/>
                  </a:lnTo>
                  <a:lnTo>
                    <a:pt x="100441" y="960104"/>
                  </a:lnTo>
                  <a:lnTo>
                    <a:pt x="58567" y="944823"/>
                  </a:lnTo>
                  <a:lnTo>
                    <a:pt x="6967" y="907903"/>
                  </a:lnTo>
                  <a:lnTo>
                    <a:pt x="0" y="887094"/>
                  </a:lnTo>
                  <a:lnTo>
                    <a:pt x="0" y="103250"/>
                  </a:lnTo>
                </a:path>
              </a:pathLst>
            </a:custGeom>
            <a:ln w="9524">
              <a:solidFill>
                <a:srgbClr val="FFFFFF"/>
              </a:solidFill>
            </a:ln>
          </p:spPr>
          <p:txBody>
            <a:bodyPr wrap="square" lIns="0" tIns="0" rIns="0" bIns="0" rtlCol="0"/>
            <a:lstStyle/>
            <a:p>
              <a:endParaRPr/>
            </a:p>
          </p:txBody>
        </p:sp>
      </p:grpSp>
      <p:sp>
        <p:nvSpPr>
          <p:cNvPr id="117" name="object 117"/>
          <p:cNvSpPr txBox="1"/>
          <p:nvPr/>
        </p:nvSpPr>
        <p:spPr>
          <a:xfrm>
            <a:off x="6987667" y="1986153"/>
            <a:ext cx="429259" cy="711200"/>
          </a:xfrm>
          <a:prstGeom prst="rect">
            <a:avLst/>
          </a:prstGeom>
        </p:spPr>
        <p:txBody>
          <a:bodyPr vert="horz" wrap="square" lIns="0" tIns="12700" rIns="0" bIns="0" rtlCol="0">
            <a:spAutoFit/>
          </a:bodyPr>
          <a:lstStyle/>
          <a:p>
            <a:pPr marL="12700" marR="5080" indent="63500" algn="just">
              <a:lnSpc>
                <a:spcPct val="100000"/>
              </a:lnSpc>
              <a:spcBef>
                <a:spcPts val="100"/>
              </a:spcBef>
            </a:pPr>
            <a:r>
              <a:rPr sz="1500" spc="-5" dirty="0">
                <a:solidFill>
                  <a:srgbClr val="FF0000"/>
                </a:solidFill>
                <a:latin typeface="Times New Roman"/>
                <a:cs typeface="Times New Roman"/>
              </a:rPr>
              <a:t>Big  Data  S</a:t>
            </a:r>
            <a:r>
              <a:rPr sz="1500" dirty="0">
                <a:solidFill>
                  <a:srgbClr val="FF0000"/>
                </a:solidFill>
                <a:latin typeface="Times New Roman"/>
                <a:cs typeface="Times New Roman"/>
              </a:rPr>
              <a:t>t</a:t>
            </a:r>
            <a:r>
              <a:rPr sz="1500" spc="5" dirty="0">
                <a:solidFill>
                  <a:srgbClr val="FF0000"/>
                </a:solidFill>
                <a:latin typeface="Times New Roman"/>
                <a:cs typeface="Times New Roman"/>
              </a:rPr>
              <a:t>o</a:t>
            </a:r>
            <a:r>
              <a:rPr sz="1500" dirty="0">
                <a:solidFill>
                  <a:srgbClr val="FF0000"/>
                </a:solidFill>
                <a:latin typeface="Times New Roman"/>
                <a:cs typeface="Times New Roman"/>
              </a:rPr>
              <a:t>re</a:t>
            </a:r>
            <a:endParaRPr sz="1500">
              <a:latin typeface="Times New Roman"/>
              <a:cs typeface="Times New Roman"/>
            </a:endParaRPr>
          </a:p>
        </p:txBody>
      </p:sp>
      <p:grpSp>
        <p:nvGrpSpPr>
          <p:cNvPr id="118" name="object 118"/>
          <p:cNvGrpSpPr/>
          <p:nvPr/>
        </p:nvGrpSpPr>
        <p:grpSpPr>
          <a:xfrm>
            <a:off x="7036879" y="2884170"/>
            <a:ext cx="939165" cy="513715"/>
            <a:chOff x="7036879" y="2884170"/>
            <a:chExt cx="939165" cy="513715"/>
          </a:xfrm>
        </p:grpSpPr>
        <p:sp>
          <p:nvSpPr>
            <p:cNvPr id="119" name="object 119"/>
            <p:cNvSpPr/>
            <p:nvPr/>
          </p:nvSpPr>
          <p:spPr>
            <a:xfrm>
              <a:off x="7041642" y="2888932"/>
              <a:ext cx="929640" cy="504190"/>
            </a:xfrm>
            <a:custGeom>
              <a:avLst/>
              <a:gdLst/>
              <a:ahLst/>
              <a:cxnLst/>
              <a:rect l="l" t="t" r="r" b="b"/>
              <a:pathLst>
                <a:path w="929640" h="504189">
                  <a:moveTo>
                    <a:pt x="929373" y="0"/>
                  </a:moveTo>
                  <a:lnTo>
                    <a:pt x="0" y="0"/>
                  </a:lnTo>
                  <a:lnTo>
                    <a:pt x="0" y="503872"/>
                  </a:lnTo>
                  <a:lnTo>
                    <a:pt x="929373" y="503872"/>
                  </a:lnTo>
                  <a:lnTo>
                    <a:pt x="929373" y="0"/>
                  </a:lnTo>
                  <a:close/>
                </a:path>
              </a:pathLst>
            </a:custGeom>
            <a:solidFill>
              <a:srgbClr val="FFFFFF"/>
            </a:solidFill>
          </p:spPr>
          <p:txBody>
            <a:bodyPr wrap="square" lIns="0" tIns="0" rIns="0" bIns="0" rtlCol="0"/>
            <a:lstStyle/>
            <a:p>
              <a:endParaRPr/>
            </a:p>
          </p:txBody>
        </p:sp>
        <p:sp>
          <p:nvSpPr>
            <p:cNvPr id="120" name="object 120"/>
            <p:cNvSpPr/>
            <p:nvPr/>
          </p:nvSpPr>
          <p:spPr>
            <a:xfrm>
              <a:off x="7041642" y="2888932"/>
              <a:ext cx="929640" cy="504190"/>
            </a:xfrm>
            <a:custGeom>
              <a:avLst/>
              <a:gdLst/>
              <a:ahLst/>
              <a:cxnLst/>
              <a:rect l="l" t="t" r="r" b="b"/>
              <a:pathLst>
                <a:path w="929640" h="504189">
                  <a:moveTo>
                    <a:pt x="0" y="503872"/>
                  </a:moveTo>
                  <a:lnTo>
                    <a:pt x="929373" y="503872"/>
                  </a:lnTo>
                  <a:lnTo>
                    <a:pt x="929373" y="0"/>
                  </a:lnTo>
                  <a:lnTo>
                    <a:pt x="0" y="0"/>
                  </a:lnTo>
                  <a:lnTo>
                    <a:pt x="0" y="503872"/>
                  </a:lnTo>
                  <a:close/>
                </a:path>
              </a:pathLst>
            </a:custGeom>
            <a:ln w="9525">
              <a:solidFill>
                <a:srgbClr val="FFFFFF"/>
              </a:solidFill>
            </a:ln>
          </p:spPr>
          <p:txBody>
            <a:bodyPr wrap="square" lIns="0" tIns="0" rIns="0" bIns="0" rtlCol="0"/>
            <a:lstStyle/>
            <a:p>
              <a:endParaRPr/>
            </a:p>
          </p:txBody>
        </p:sp>
      </p:grpSp>
      <p:sp>
        <p:nvSpPr>
          <p:cNvPr id="121" name="object 121"/>
          <p:cNvSpPr txBox="1"/>
          <p:nvPr/>
        </p:nvSpPr>
        <p:spPr>
          <a:xfrm>
            <a:off x="7029957" y="2870708"/>
            <a:ext cx="835025" cy="482600"/>
          </a:xfrm>
          <a:prstGeom prst="rect">
            <a:avLst/>
          </a:prstGeom>
        </p:spPr>
        <p:txBody>
          <a:bodyPr vert="horz" wrap="square" lIns="0" tIns="12700" rIns="0" bIns="0" rtlCol="0">
            <a:spAutoFit/>
          </a:bodyPr>
          <a:lstStyle/>
          <a:p>
            <a:pPr marL="12700" marR="5080">
              <a:lnSpc>
                <a:spcPct val="100000"/>
              </a:lnSpc>
              <a:spcBef>
                <a:spcPts val="100"/>
              </a:spcBef>
            </a:pPr>
            <a:r>
              <a:rPr sz="1500" spc="-5" dirty="0">
                <a:solidFill>
                  <a:srgbClr val="FF0000"/>
                </a:solidFill>
                <a:latin typeface="Times New Roman"/>
                <a:cs typeface="Times New Roman"/>
              </a:rPr>
              <a:t>Key </a:t>
            </a:r>
            <a:r>
              <a:rPr sz="1500" spc="-40" dirty="0">
                <a:solidFill>
                  <a:srgbClr val="FF0000"/>
                </a:solidFill>
                <a:latin typeface="Times New Roman"/>
                <a:cs typeface="Times New Roman"/>
              </a:rPr>
              <a:t>Value  </a:t>
            </a:r>
            <a:r>
              <a:rPr sz="1500" spc="-5" dirty="0">
                <a:solidFill>
                  <a:srgbClr val="FF0000"/>
                </a:solidFill>
                <a:latin typeface="Times New Roman"/>
                <a:cs typeface="Times New Roman"/>
              </a:rPr>
              <a:t>Data</a:t>
            </a:r>
            <a:r>
              <a:rPr sz="1500" spc="-90" dirty="0">
                <a:solidFill>
                  <a:srgbClr val="FF0000"/>
                </a:solidFill>
                <a:latin typeface="Times New Roman"/>
                <a:cs typeface="Times New Roman"/>
              </a:rPr>
              <a:t> </a:t>
            </a:r>
            <a:r>
              <a:rPr sz="1500" dirty="0">
                <a:solidFill>
                  <a:srgbClr val="FF0000"/>
                </a:solidFill>
                <a:latin typeface="Times New Roman"/>
                <a:cs typeface="Times New Roman"/>
              </a:rPr>
              <a:t>Store</a:t>
            </a:r>
            <a:endParaRPr sz="1500">
              <a:latin typeface="Times New Roman"/>
              <a:cs typeface="Times New Roman"/>
            </a:endParaRPr>
          </a:p>
        </p:txBody>
      </p:sp>
      <p:grpSp>
        <p:nvGrpSpPr>
          <p:cNvPr id="122" name="object 122"/>
          <p:cNvGrpSpPr/>
          <p:nvPr/>
        </p:nvGrpSpPr>
        <p:grpSpPr>
          <a:xfrm>
            <a:off x="6796722" y="1583105"/>
            <a:ext cx="1351915" cy="3817620"/>
            <a:chOff x="6796722" y="1583105"/>
            <a:chExt cx="1351915" cy="3817620"/>
          </a:xfrm>
        </p:grpSpPr>
        <p:sp>
          <p:nvSpPr>
            <p:cNvPr id="123" name="object 123"/>
            <p:cNvSpPr/>
            <p:nvPr/>
          </p:nvSpPr>
          <p:spPr>
            <a:xfrm>
              <a:off x="6866508" y="3051098"/>
              <a:ext cx="175260" cy="53975"/>
            </a:xfrm>
            <a:custGeom>
              <a:avLst/>
              <a:gdLst/>
              <a:ahLst/>
              <a:cxnLst/>
              <a:rect l="l" t="t" r="r" b="b"/>
              <a:pathLst>
                <a:path w="175259" h="53975">
                  <a:moveTo>
                    <a:pt x="175183" y="0"/>
                  </a:moveTo>
                  <a:lnTo>
                    <a:pt x="0" y="0"/>
                  </a:lnTo>
                  <a:lnTo>
                    <a:pt x="0" y="53797"/>
                  </a:lnTo>
                  <a:lnTo>
                    <a:pt x="175183" y="53797"/>
                  </a:lnTo>
                  <a:lnTo>
                    <a:pt x="175183" y="0"/>
                  </a:lnTo>
                  <a:close/>
                </a:path>
              </a:pathLst>
            </a:custGeom>
            <a:solidFill>
              <a:srgbClr val="FFFFFF"/>
            </a:solidFill>
          </p:spPr>
          <p:txBody>
            <a:bodyPr wrap="square" lIns="0" tIns="0" rIns="0" bIns="0" rtlCol="0"/>
            <a:lstStyle/>
            <a:p>
              <a:endParaRPr/>
            </a:p>
          </p:txBody>
        </p:sp>
        <p:sp>
          <p:nvSpPr>
            <p:cNvPr id="124" name="object 124"/>
            <p:cNvSpPr/>
            <p:nvPr/>
          </p:nvSpPr>
          <p:spPr>
            <a:xfrm>
              <a:off x="6866508" y="3051098"/>
              <a:ext cx="175260" cy="53975"/>
            </a:xfrm>
            <a:custGeom>
              <a:avLst/>
              <a:gdLst/>
              <a:ahLst/>
              <a:cxnLst/>
              <a:rect l="l" t="t" r="r" b="b"/>
              <a:pathLst>
                <a:path w="175259" h="53975">
                  <a:moveTo>
                    <a:pt x="0" y="53797"/>
                  </a:moveTo>
                  <a:lnTo>
                    <a:pt x="175183" y="53797"/>
                  </a:lnTo>
                  <a:lnTo>
                    <a:pt x="175183" y="0"/>
                  </a:lnTo>
                  <a:lnTo>
                    <a:pt x="0" y="0"/>
                  </a:lnTo>
                  <a:lnTo>
                    <a:pt x="0" y="53797"/>
                  </a:lnTo>
                  <a:close/>
                </a:path>
              </a:pathLst>
            </a:custGeom>
            <a:ln w="9525">
              <a:solidFill>
                <a:srgbClr val="FFFFFF"/>
              </a:solidFill>
            </a:ln>
          </p:spPr>
          <p:txBody>
            <a:bodyPr wrap="square" lIns="0" tIns="0" rIns="0" bIns="0" rtlCol="0"/>
            <a:lstStyle/>
            <a:p>
              <a:endParaRPr/>
            </a:p>
          </p:txBody>
        </p:sp>
        <p:sp>
          <p:nvSpPr>
            <p:cNvPr id="125" name="object 125"/>
            <p:cNvSpPr/>
            <p:nvPr/>
          </p:nvSpPr>
          <p:spPr>
            <a:xfrm>
              <a:off x="6866508" y="3914063"/>
              <a:ext cx="175260" cy="53975"/>
            </a:xfrm>
            <a:custGeom>
              <a:avLst/>
              <a:gdLst/>
              <a:ahLst/>
              <a:cxnLst/>
              <a:rect l="l" t="t" r="r" b="b"/>
              <a:pathLst>
                <a:path w="175259" h="53975">
                  <a:moveTo>
                    <a:pt x="175183" y="0"/>
                  </a:moveTo>
                  <a:lnTo>
                    <a:pt x="0" y="0"/>
                  </a:lnTo>
                  <a:lnTo>
                    <a:pt x="0" y="53797"/>
                  </a:lnTo>
                  <a:lnTo>
                    <a:pt x="175183" y="53797"/>
                  </a:lnTo>
                  <a:lnTo>
                    <a:pt x="175183" y="0"/>
                  </a:lnTo>
                  <a:close/>
                </a:path>
              </a:pathLst>
            </a:custGeom>
            <a:solidFill>
              <a:srgbClr val="FFFFFF"/>
            </a:solidFill>
          </p:spPr>
          <p:txBody>
            <a:bodyPr wrap="square" lIns="0" tIns="0" rIns="0" bIns="0" rtlCol="0"/>
            <a:lstStyle/>
            <a:p>
              <a:endParaRPr/>
            </a:p>
          </p:txBody>
        </p:sp>
        <p:sp>
          <p:nvSpPr>
            <p:cNvPr id="126" name="object 126"/>
            <p:cNvSpPr/>
            <p:nvPr/>
          </p:nvSpPr>
          <p:spPr>
            <a:xfrm>
              <a:off x="6866508" y="3914063"/>
              <a:ext cx="175260" cy="53975"/>
            </a:xfrm>
            <a:custGeom>
              <a:avLst/>
              <a:gdLst/>
              <a:ahLst/>
              <a:cxnLst/>
              <a:rect l="l" t="t" r="r" b="b"/>
              <a:pathLst>
                <a:path w="175259" h="53975">
                  <a:moveTo>
                    <a:pt x="0" y="53797"/>
                  </a:moveTo>
                  <a:lnTo>
                    <a:pt x="175183" y="53797"/>
                  </a:lnTo>
                  <a:lnTo>
                    <a:pt x="175183" y="0"/>
                  </a:lnTo>
                  <a:lnTo>
                    <a:pt x="0" y="0"/>
                  </a:lnTo>
                  <a:lnTo>
                    <a:pt x="0" y="53797"/>
                  </a:lnTo>
                  <a:close/>
                </a:path>
              </a:pathLst>
            </a:custGeom>
            <a:ln w="9525">
              <a:solidFill>
                <a:srgbClr val="FFFFFF"/>
              </a:solidFill>
            </a:ln>
          </p:spPr>
          <p:txBody>
            <a:bodyPr wrap="square" lIns="0" tIns="0" rIns="0" bIns="0" rtlCol="0"/>
            <a:lstStyle/>
            <a:p>
              <a:endParaRPr/>
            </a:p>
          </p:txBody>
        </p:sp>
        <p:sp>
          <p:nvSpPr>
            <p:cNvPr id="127" name="object 127"/>
            <p:cNvSpPr/>
            <p:nvPr/>
          </p:nvSpPr>
          <p:spPr>
            <a:xfrm>
              <a:off x="7268590" y="4491481"/>
              <a:ext cx="85725" cy="648970"/>
            </a:xfrm>
            <a:custGeom>
              <a:avLst/>
              <a:gdLst/>
              <a:ahLst/>
              <a:cxnLst/>
              <a:rect l="l" t="t" r="r" b="b"/>
              <a:pathLst>
                <a:path w="85725" h="648970">
                  <a:moveTo>
                    <a:pt x="85534" y="0"/>
                  </a:moveTo>
                  <a:lnTo>
                    <a:pt x="0" y="0"/>
                  </a:lnTo>
                  <a:lnTo>
                    <a:pt x="0" y="648589"/>
                  </a:lnTo>
                  <a:lnTo>
                    <a:pt x="85534" y="648589"/>
                  </a:lnTo>
                  <a:lnTo>
                    <a:pt x="85534" y="0"/>
                  </a:lnTo>
                  <a:close/>
                </a:path>
              </a:pathLst>
            </a:custGeom>
            <a:solidFill>
              <a:srgbClr val="FFFFFF"/>
            </a:solidFill>
          </p:spPr>
          <p:txBody>
            <a:bodyPr wrap="square" lIns="0" tIns="0" rIns="0" bIns="0" rtlCol="0"/>
            <a:lstStyle/>
            <a:p>
              <a:endParaRPr/>
            </a:p>
          </p:txBody>
        </p:sp>
        <p:sp>
          <p:nvSpPr>
            <p:cNvPr id="128" name="object 128"/>
            <p:cNvSpPr/>
            <p:nvPr/>
          </p:nvSpPr>
          <p:spPr>
            <a:xfrm>
              <a:off x="7268590" y="4491481"/>
              <a:ext cx="85725" cy="648970"/>
            </a:xfrm>
            <a:custGeom>
              <a:avLst/>
              <a:gdLst/>
              <a:ahLst/>
              <a:cxnLst/>
              <a:rect l="l" t="t" r="r" b="b"/>
              <a:pathLst>
                <a:path w="85725" h="648970">
                  <a:moveTo>
                    <a:pt x="0" y="648589"/>
                  </a:moveTo>
                  <a:lnTo>
                    <a:pt x="85534" y="648589"/>
                  </a:lnTo>
                  <a:lnTo>
                    <a:pt x="85534" y="0"/>
                  </a:lnTo>
                  <a:lnTo>
                    <a:pt x="0" y="0"/>
                  </a:lnTo>
                  <a:lnTo>
                    <a:pt x="0" y="648589"/>
                  </a:lnTo>
                  <a:close/>
                </a:path>
              </a:pathLst>
            </a:custGeom>
            <a:ln w="9524">
              <a:solidFill>
                <a:srgbClr val="FFFFFF"/>
              </a:solidFill>
            </a:ln>
          </p:spPr>
          <p:txBody>
            <a:bodyPr wrap="square" lIns="0" tIns="0" rIns="0" bIns="0" rtlCol="0"/>
            <a:lstStyle/>
            <a:p>
              <a:endParaRPr/>
            </a:p>
          </p:txBody>
        </p:sp>
        <p:sp>
          <p:nvSpPr>
            <p:cNvPr id="129" name="object 129"/>
            <p:cNvSpPr/>
            <p:nvPr/>
          </p:nvSpPr>
          <p:spPr>
            <a:xfrm>
              <a:off x="6801484" y="2609341"/>
              <a:ext cx="65405" cy="2666365"/>
            </a:xfrm>
            <a:custGeom>
              <a:avLst/>
              <a:gdLst/>
              <a:ahLst/>
              <a:cxnLst/>
              <a:rect l="l" t="t" r="r" b="b"/>
              <a:pathLst>
                <a:path w="65404" h="2666365">
                  <a:moveTo>
                    <a:pt x="64974" y="0"/>
                  </a:moveTo>
                  <a:lnTo>
                    <a:pt x="0" y="0"/>
                  </a:lnTo>
                  <a:lnTo>
                    <a:pt x="0" y="2666364"/>
                  </a:lnTo>
                  <a:lnTo>
                    <a:pt x="64974" y="2666364"/>
                  </a:lnTo>
                  <a:lnTo>
                    <a:pt x="64974" y="0"/>
                  </a:lnTo>
                  <a:close/>
                </a:path>
              </a:pathLst>
            </a:custGeom>
            <a:solidFill>
              <a:srgbClr val="FFFFFF"/>
            </a:solidFill>
          </p:spPr>
          <p:txBody>
            <a:bodyPr wrap="square" lIns="0" tIns="0" rIns="0" bIns="0" rtlCol="0"/>
            <a:lstStyle/>
            <a:p>
              <a:endParaRPr/>
            </a:p>
          </p:txBody>
        </p:sp>
        <p:sp>
          <p:nvSpPr>
            <p:cNvPr id="130" name="object 130"/>
            <p:cNvSpPr/>
            <p:nvPr/>
          </p:nvSpPr>
          <p:spPr>
            <a:xfrm>
              <a:off x="6801484" y="2609341"/>
              <a:ext cx="65405" cy="2666365"/>
            </a:xfrm>
            <a:custGeom>
              <a:avLst/>
              <a:gdLst/>
              <a:ahLst/>
              <a:cxnLst/>
              <a:rect l="l" t="t" r="r" b="b"/>
              <a:pathLst>
                <a:path w="65404" h="2666365">
                  <a:moveTo>
                    <a:pt x="0" y="2666364"/>
                  </a:moveTo>
                  <a:lnTo>
                    <a:pt x="64974" y="2666364"/>
                  </a:lnTo>
                  <a:lnTo>
                    <a:pt x="64974" y="0"/>
                  </a:lnTo>
                  <a:lnTo>
                    <a:pt x="0" y="0"/>
                  </a:lnTo>
                  <a:lnTo>
                    <a:pt x="0" y="2666364"/>
                  </a:lnTo>
                  <a:close/>
                </a:path>
              </a:pathLst>
            </a:custGeom>
            <a:ln w="9525">
              <a:solidFill>
                <a:srgbClr val="FFFFFF"/>
              </a:solidFill>
            </a:ln>
          </p:spPr>
          <p:txBody>
            <a:bodyPr wrap="square" lIns="0" tIns="0" rIns="0" bIns="0" rtlCol="0"/>
            <a:lstStyle/>
            <a:p>
              <a:endParaRPr/>
            </a:p>
          </p:txBody>
        </p:sp>
        <p:sp>
          <p:nvSpPr>
            <p:cNvPr id="131" name="object 131"/>
            <p:cNvSpPr/>
            <p:nvPr/>
          </p:nvSpPr>
          <p:spPr>
            <a:xfrm>
              <a:off x="7971027" y="5341543"/>
              <a:ext cx="172720" cy="53975"/>
            </a:xfrm>
            <a:custGeom>
              <a:avLst/>
              <a:gdLst/>
              <a:ahLst/>
              <a:cxnLst/>
              <a:rect l="l" t="t" r="r" b="b"/>
              <a:pathLst>
                <a:path w="172720" h="53975">
                  <a:moveTo>
                    <a:pt x="172720" y="0"/>
                  </a:moveTo>
                  <a:lnTo>
                    <a:pt x="0" y="0"/>
                  </a:lnTo>
                  <a:lnTo>
                    <a:pt x="0" y="53797"/>
                  </a:lnTo>
                  <a:lnTo>
                    <a:pt x="172720" y="53797"/>
                  </a:lnTo>
                  <a:lnTo>
                    <a:pt x="172720" y="0"/>
                  </a:lnTo>
                  <a:close/>
                </a:path>
              </a:pathLst>
            </a:custGeom>
            <a:solidFill>
              <a:srgbClr val="FFFFFF"/>
            </a:solidFill>
          </p:spPr>
          <p:txBody>
            <a:bodyPr wrap="square" lIns="0" tIns="0" rIns="0" bIns="0" rtlCol="0"/>
            <a:lstStyle/>
            <a:p>
              <a:endParaRPr/>
            </a:p>
          </p:txBody>
        </p:sp>
        <p:sp>
          <p:nvSpPr>
            <p:cNvPr id="132" name="object 132"/>
            <p:cNvSpPr/>
            <p:nvPr/>
          </p:nvSpPr>
          <p:spPr>
            <a:xfrm>
              <a:off x="7971027" y="5341543"/>
              <a:ext cx="172720" cy="53975"/>
            </a:xfrm>
            <a:custGeom>
              <a:avLst/>
              <a:gdLst/>
              <a:ahLst/>
              <a:cxnLst/>
              <a:rect l="l" t="t" r="r" b="b"/>
              <a:pathLst>
                <a:path w="172720" h="53975">
                  <a:moveTo>
                    <a:pt x="0" y="53797"/>
                  </a:moveTo>
                  <a:lnTo>
                    <a:pt x="172720" y="53797"/>
                  </a:lnTo>
                  <a:lnTo>
                    <a:pt x="172720" y="0"/>
                  </a:lnTo>
                  <a:lnTo>
                    <a:pt x="0" y="0"/>
                  </a:lnTo>
                  <a:lnTo>
                    <a:pt x="0" y="53797"/>
                  </a:lnTo>
                  <a:close/>
                </a:path>
              </a:pathLst>
            </a:custGeom>
            <a:ln w="9524">
              <a:solidFill>
                <a:srgbClr val="FFFFFF"/>
              </a:solidFill>
            </a:ln>
          </p:spPr>
          <p:txBody>
            <a:bodyPr wrap="square" lIns="0" tIns="0" rIns="0" bIns="0" rtlCol="0"/>
            <a:lstStyle/>
            <a:p>
              <a:endParaRPr/>
            </a:p>
          </p:txBody>
        </p:sp>
        <p:sp>
          <p:nvSpPr>
            <p:cNvPr id="133" name="object 133"/>
            <p:cNvSpPr/>
            <p:nvPr/>
          </p:nvSpPr>
          <p:spPr>
            <a:xfrm>
              <a:off x="7210297" y="1603108"/>
              <a:ext cx="58419" cy="154940"/>
            </a:xfrm>
            <a:custGeom>
              <a:avLst/>
              <a:gdLst/>
              <a:ahLst/>
              <a:cxnLst/>
              <a:rect l="l" t="t" r="r" b="b"/>
              <a:pathLst>
                <a:path w="58420" h="154939">
                  <a:moveTo>
                    <a:pt x="58393" y="0"/>
                  </a:moveTo>
                  <a:lnTo>
                    <a:pt x="0" y="0"/>
                  </a:lnTo>
                  <a:lnTo>
                    <a:pt x="0" y="154571"/>
                  </a:lnTo>
                  <a:lnTo>
                    <a:pt x="58393" y="154571"/>
                  </a:lnTo>
                  <a:lnTo>
                    <a:pt x="58393" y="0"/>
                  </a:lnTo>
                  <a:close/>
                </a:path>
              </a:pathLst>
            </a:custGeom>
            <a:solidFill>
              <a:srgbClr val="FFFFFF"/>
            </a:solidFill>
          </p:spPr>
          <p:txBody>
            <a:bodyPr wrap="square" lIns="0" tIns="0" rIns="0" bIns="0" rtlCol="0"/>
            <a:lstStyle/>
            <a:p>
              <a:endParaRPr/>
            </a:p>
          </p:txBody>
        </p:sp>
        <p:sp>
          <p:nvSpPr>
            <p:cNvPr id="134" name="object 134"/>
            <p:cNvSpPr/>
            <p:nvPr/>
          </p:nvSpPr>
          <p:spPr>
            <a:xfrm>
              <a:off x="7210297" y="1603108"/>
              <a:ext cx="58419" cy="154940"/>
            </a:xfrm>
            <a:custGeom>
              <a:avLst/>
              <a:gdLst/>
              <a:ahLst/>
              <a:cxnLst/>
              <a:rect l="l" t="t" r="r" b="b"/>
              <a:pathLst>
                <a:path w="58420" h="154939">
                  <a:moveTo>
                    <a:pt x="0" y="154571"/>
                  </a:moveTo>
                  <a:lnTo>
                    <a:pt x="58393" y="154571"/>
                  </a:lnTo>
                  <a:lnTo>
                    <a:pt x="58393" y="0"/>
                  </a:lnTo>
                  <a:lnTo>
                    <a:pt x="0" y="0"/>
                  </a:lnTo>
                  <a:lnTo>
                    <a:pt x="0" y="154571"/>
                  </a:lnTo>
                  <a:close/>
                </a:path>
              </a:pathLst>
            </a:custGeom>
            <a:ln w="9524">
              <a:solidFill>
                <a:srgbClr val="FFFFFF"/>
              </a:solidFill>
            </a:ln>
          </p:spPr>
          <p:txBody>
            <a:bodyPr wrap="square" lIns="0" tIns="0" rIns="0" bIns="0" rtlCol="0"/>
            <a:lstStyle/>
            <a:p>
              <a:endParaRPr/>
            </a:p>
          </p:txBody>
        </p:sp>
        <p:sp>
          <p:nvSpPr>
            <p:cNvPr id="135" name="object 135"/>
            <p:cNvSpPr/>
            <p:nvPr/>
          </p:nvSpPr>
          <p:spPr>
            <a:xfrm>
              <a:off x="7971027" y="1587868"/>
              <a:ext cx="58419" cy="154940"/>
            </a:xfrm>
            <a:custGeom>
              <a:avLst/>
              <a:gdLst/>
              <a:ahLst/>
              <a:cxnLst/>
              <a:rect l="l" t="t" r="r" b="b"/>
              <a:pathLst>
                <a:path w="58420" h="154939">
                  <a:moveTo>
                    <a:pt x="58394" y="0"/>
                  </a:moveTo>
                  <a:lnTo>
                    <a:pt x="0" y="0"/>
                  </a:lnTo>
                  <a:lnTo>
                    <a:pt x="0" y="154571"/>
                  </a:lnTo>
                  <a:lnTo>
                    <a:pt x="58394" y="154571"/>
                  </a:lnTo>
                  <a:lnTo>
                    <a:pt x="58394" y="0"/>
                  </a:lnTo>
                  <a:close/>
                </a:path>
              </a:pathLst>
            </a:custGeom>
            <a:solidFill>
              <a:srgbClr val="FFFFFF"/>
            </a:solidFill>
          </p:spPr>
          <p:txBody>
            <a:bodyPr wrap="square" lIns="0" tIns="0" rIns="0" bIns="0" rtlCol="0"/>
            <a:lstStyle/>
            <a:p>
              <a:endParaRPr/>
            </a:p>
          </p:txBody>
        </p:sp>
        <p:sp>
          <p:nvSpPr>
            <p:cNvPr id="136" name="object 136"/>
            <p:cNvSpPr/>
            <p:nvPr/>
          </p:nvSpPr>
          <p:spPr>
            <a:xfrm>
              <a:off x="7971027" y="1587868"/>
              <a:ext cx="58419" cy="154940"/>
            </a:xfrm>
            <a:custGeom>
              <a:avLst/>
              <a:gdLst/>
              <a:ahLst/>
              <a:cxnLst/>
              <a:rect l="l" t="t" r="r" b="b"/>
              <a:pathLst>
                <a:path w="58420" h="154939">
                  <a:moveTo>
                    <a:pt x="0" y="154571"/>
                  </a:moveTo>
                  <a:lnTo>
                    <a:pt x="58394" y="154571"/>
                  </a:lnTo>
                  <a:lnTo>
                    <a:pt x="58394" y="0"/>
                  </a:lnTo>
                  <a:lnTo>
                    <a:pt x="0" y="0"/>
                  </a:lnTo>
                  <a:lnTo>
                    <a:pt x="0" y="154571"/>
                  </a:lnTo>
                  <a:close/>
                </a:path>
              </a:pathLst>
            </a:custGeom>
            <a:ln w="9525">
              <a:solidFill>
                <a:srgbClr val="FFFFFF"/>
              </a:solidFill>
            </a:ln>
          </p:spPr>
          <p:txBody>
            <a:bodyPr wrap="square" lIns="0" tIns="0" rIns="0" bIns="0" rtlCol="0"/>
            <a:lstStyle/>
            <a:p>
              <a:endParaRPr/>
            </a:p>
          </p:txBody>
        </p:sp>
      </p:grpSp>
      <p:sp>
        <p:nvSpPr>
          <p:cNvPr id="138" name="object 138"/>
          <p:cNvSpPr txBox="1"/>
          <p:nvPr/>
        </p:nvSpPr>
        <p:spPr>
          <a:xfrm>
            <a:off x="8264397" y="6352743"/>
            <a:ext cx="11493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00"/>
                </a:solidFill>
                <a:latin typeface="Times New Roman"/>
                <a:cs typeface="Times New Roman"/>
              </a:rPr>
              <a:t>7</a:t>
            </a:r>
            <a:endParaRPr sz="1400">
              <a:latin typeface="Times New Roman"/>
              <a:cs typeface="Times New Roman"/>
            </a:endParaRPr>
          </a:p>
        </p:txBody>
      </p:sp>
      <p:sp>
        <p:nvSpPr>
          <p:cNvPr id="139" name="object 139"/>
          <p:cNvSpPr txBox="1"/>
          <p:nvPr/>
        </p:nvSpPr>
        <p:spPr>
          <a:xfrm>
            <a:off x="2507614" y="6246063"/>
            <a:ext cx="4805045" cy="532765"/>
          </a:xfrm>
          <a:prstGeom prst="rect">
            <a:avLst/>
          </a:prstGeom>
        </p:spPr>
        <p:txBody>
          <a:bodyPr vert="horz" wrap="square" lIns="0" tIns="12700" rIns="0" bIns="0" rtlCol="0">
            <a:spAutoFit/>
          </a:bodyPr>
          <a:lstStyle/>
          <a:p>
            <a:pPr marL="201295">
              <a:lnSpc>
                <a:spcPts val="1395"/>
              </a:lnSpc>
              <a:spcBef>
                <a:spcPts val="100"/>
              </a:spcBef>
            </a:pPr>
            <a:r>
              <a:rPr sz="1400" spc="-5" dirty="0">
                <a:solidFill>
                  <a:srgbClr val="FF9900"/>
                </a:solidFill>
                <a:latin typeface="Times New Roman"/>
                <a:cs typeface="Times New Roman"/>
              </a:rPr>
              <a:t>Chapter-1L02: </a:t>
            </a:r>
            <a:r>
              <a:rPr sz="1400" dirty="0">
                <a:solidFill>
                  <a:srgbClr val="FF9900"/>
                </a:solidFill>
                <a:latin typeface="Times New Roman"/>
                <a:cs typeface="Times New Roman"/>
              </a:rPr>
              <a:t>"Internet of Things " , Raj</a:t>
            </a:r>
            <a:r>
              <a:rPr sz="1400" spc="-170" dirty="0">
                <a:solidFill>
                  <a:srgbClr val="FF9900"/>
                </a:solidFill>
                <a:latin typeface="Times New Roman"/>
                <a:cs typeface="Times New Roman"/>
              </a:rPr>
              <a:t> </a:t>
            </a:r>
            <a:r>
              <a:rPr sz="1400" spc="-5" dirty="0">
                <a:solidFill>
                  <a:srgbClr val="FF9900"/>
                </a:solidFill>
                <a:latin typeface="Times New Roman"/>
                <a:cs typeface="Times New Roman"/>
              </a:rPr>
              <a:t>Kamal,</a:t>
            </a:r>
            <a:endParaRPr sz="1400" dirty="0">
              <a:latin typeface="Times New Roman"/>
              <a:cs typeface="Times New Roman"/>
            </a:endParaRPr>
          </a:p>
          <a:p>
            <a:pPr marL="38100">
              <a:lnSpc>
                <a:spcPts val="2595"/>
              </a:lnSpc>
            </a:pPr>
            <a:r>
              <a:rPr sz="2400" b="1" spc="-235" dirty="0">
                <a:solidFill>
                  <a:srgbClr val="FFFFFF"/>
                </a:solidFill>
                <a:latin typeface="Times New Roman"/>
                <a:cs typeface="Times New Roman"/>
              </a:rPr>
              <a:t>Figure</a:t>
            </a:r>
            <a:r>
              <a:rPr sz="2100" spc="-352" baseline="17857" dirty="0">
                <a:solidFill>
                  <a:srgbClr val="FF9900"/>
                </a:solidFill>
                <a:latin typeface="Times New Roman"/>
                <a:cs typeface="Times New Roman"/>
              </a:rPr>
              <a:t>Pu</a:t>
            </a:r>
            <a:r>
              <a:rPr sz="2400" b="1" spc="-235" dirty="0">
                <a:solidFill>
                  <a:srgbClr val="FFFFFF"/>
                </a:solidFill>
                <a:latin typeface="Times New Roman"/>
                <a:cs typeface="Times New Roman"/>
              </a:rPr>
              <a:t>1</a:t>
            </a:r>
            <a:r>
              <a:rPr sz="2100" spc="-352" baseline="17857" dirty="0">
                <a:solidFill>
                  <a:srgbClr val="FF9900"/>
                </a:solidFill>
                <a:latin typeface="Times New Roman"/>
                <a:cs typeface="Times New Roman"/>
              </a:rPr>
              <a:t>bl</a:t>
            </a:r>
            <a:r>
              <a:rPr sz="2400" b="1" spc="-235" dirty="0">
                <a:solidFill>
                  <a:srgbClr val="FFFFFF"/>
                </a:solidFill>
                <a:latin typeface="Times New Roman"/>
                <a:cs typeface="Times New Roman"/>
              </a:rPr>
              <a:t>.</a:t>
            </a:r>
            <a:r>
              <a:rPr sz="2100" spc="-352" baseline="17857" dirty="0">
                <a:solidFill>
                  <a:srgbClr val="FF9900"/>
                </a:solidFill>
                <a:latin typeface="Times New Roman"/>
                <a:cs typeface="Times New Roman"/>
              </a:rPr>
              <a:t>s</a:t>
            </a:r>
            <a:r>
              <a:rPr sz="2400" b="1" spc="-235" dirty="0">
                <a:solidFill>
                  <a:srgbClr val="FFFFFF"/>
                </a:solidFill>
                <a:latin typeface="Times New Roman"/>
                <a:cs typeface="Times New Roman"/>
              </a:rPr>
              <a:t>5</a:t>
            </a:r>
            <a:r>
              <a:rPr sz="2100" spc="-352" baseline="17857" dirty="0">
                <a:solidFill>
                  <a:srgbClr val="FF9900"/>
                </a:solidFill>
                <a:latin typeface="Times New Roman"/>
                <a:cs typeface="Times New Roman"/>
              </a:rPr>
              <a:t>.:</a:t>
            </a:r>
            <a:r>
              <a:rPr sz="2100" spc="-240" baseline="17857" dirty="0">
                <a:solidFill>
                  <a:srgbClr val="FF9900"/>
                </a:solidFill>
                <a:latin typeface="Times New Roman"/>
                <a:cs typeface="Times New Roman"/>
              </a:rPr>
              <a:t> </a:t>
            </a:r>
            <a:r>
              <a:rPr sz="2100" spc="-585" baseline="17857" dirty="0">
                <a:solidFill>
                  <a:srgbClr val="FF9900"/>
                </a:solidFill>
                <a:latin typeface="Times New Roman"/>
                <a:cs typeface="Times New Roman"/>
              </a:rPr>
              <a:t>M</a:t>
            </a:r>
            <a:r>
              <a:rPr sz="2400" b="1" spc="-390" dirty="0">
                <a:solidFill>
                  <a:srgbClr val="FFFFFF"/>
                </a:solidFill>
                <a:latin typeface="Times New Roman"/>
                <a:cs typeface="Times New Roman"/>
              </a:rPr>
              <a:t>O</a:t>
            </a:r>
            <a:r>
              <a:rPr sz="2100" spc="-585" baseline="17857" dirty="0">
                <a:solidFill>
                  <a:srgbClr val="FF9900"/>
                </a:solidFill>
                <a:latin typeface="Times New Roman"/>
                <a:cs typeface="Times New Roman"/>
              </a:rPr>
              <a:t>cG</a:t>
            </a:r>
            <a:r>
              <a:rPr sz="2400" b="1" spc="-390" dirty="0">
                <a:solidFill>
                  <a:srgbClr val="FFFFFF"/>
                </a:solidFill>
                <a:latin typeface="Times New Roman"/>
                <a:cs typeface="Times New Roman"/>
              </a:rPr>
              <a:t>r</a:t>
            </a:r>
            <a:r>
              <a:rPr sz="2100" spc="-585" baseline="17857" dirty="0">
                <a:solidFill>
                  <a:srgbClr val="FF9900"/>
                </a:solidFill>
                <a:latin typeface="Times New Roman"/>
                <a:cs typeface="Times New Roman"/>
              </a:rPr>
              <a:t>ra</a:t>
            </a:r>
            <a:r>
              <a:rPr sz="2400" b="1" spc="-390" dirty="0">
                <a:solidFill>
                  <a:srgbClr val="FFFFFF"/>
                </a:solidFill>
                <a:latin typeface="Times New Roman"/>
                <a:cs typeface="Times New Roman"/>
              </a:rPr>
              <a:t>a</a:t>
            </a:r>
            <a:r>
              <a:rPr sz="2100" spc="-585" baseline="17857" dirty="0">
                <a:solidFill>
                  <a:srgbClr val="FF9900"/>
                </a:solidFill>
                <a:latin typeface="Times New Roman"/>
                <a:cs typeface="Times New Roman"/>
              </a:rPr>
              <a:t>w</a:t>
            </a:r>
            <a:r>
              <a:rPr sz="2400" b="1" spc="-390" dirty="0">
                <a:solidFill>
                  <a:srgbClr val="FFFFFF"/>
                </a:solidFill>
                <a:latin typeface="Times New Roman"/>
                <a:cs typeface="Times New Roman"/>
              </a:rPr>
              <a:t>c</a:t>
            </a:r>
            <a:r>
              <a:rPr sz="2100" spc="-585" baseline="17857" dirty="0">
                <a:solidFill>
                  <a:srgbClr val="FF9900"/>
                </a:solidFill>
                <a:latin typeface="Times New Roman"/>
                <a:cs typeface="Times New Roman"/>
              </a:rPr>
              <a:t>-H</a:t>
            </a:r>
            <a:r>
              <a:rPr sz="2400" b="1" spc="-390" dirty="0">
                <a:solidFill>
                  <a:srgbClr val="FFFFFF"/>
                </a:solidFill>
                <a:latin typeface="Times New Roman"/>
                <a:cs typeface="Times New Roman"/>
              </a:rPr>
              <a:t>l</a:t>
            </a:r>
            <a:r>
              <a:rPr sz="2100" spc="-585" baseline="17857" dirty="0">
                <a:solidFill>
                  <a:srgbClr val="FF9900"/>
                </a:solidFill>
                <a:latin typeface="Times New Roman"/>
                <a:cs typeface="Times New Roman"/>
              </a:rPr>
              <a:t>i</a:t>
            </a:r>
            <a:r>
              <a:rPr sz="2400" b="1" spc="-390" dirty="0">
                <a:solidFill>
                  <a:srgbClr val="FFFFFF"/>
                </a:solidFill>
                <a:latin typeface="Times New Roman"/>
                <a:cs typeface="Times New Roman"/>
              </a:rPr>
              <a:t>e</a:t>
            </a:r>
            <a:r>
              <a:rPr sz="2100" spc="-585" baseline="17857" dirty="0">
                <a:solidFill>
                  <a:srgbClr val="FF9900"/>
                </a:solidFill>
                <a:latin typeface="Times New Roman"/>
                <a:cs typeface="Times New Roman"/>
              </a:rPr>
              <a:t>ll</a:t>
            </a:r>
            <a:r>
              <a:rPr sz="2400" b="1" spc="-390" dirty="0">
                <a:solidFill>
                  <a:srgbClr val="FFFFFF"/>
                </a:solidFill>
                <a:latin typeface="Times New Roman"/>
                <a:cs typeface="Times New Roman"/>
              </a:rPr>
              <a:t>’</a:t>
            </a:r>
            <a:r>
              <a:rPr sz="2100" spc="-585" baseline="17857" dirty="0">
                <a:solidFill>
                  <a:srgbClr val="FF9900"/>
                </a:solidFill>
                <a:latin typeface="Times New Roman"/>
                <a:cs typeface="Times New Roman"/>
              </a:rPr>
              <a:t>E</a:t>
            </a:r>
            <a:r>
              <a:rPr sz="2400" b="1" spc="-390" dirty="0">
                <a:solidFill>
                  <a:srgbClr val="FFFFFF"/>
                </a:solidFill>
                <a:latin typeface="Times New Roman"/>
                <a:cs typeface="Times New Roman"/>
              </a:rPr>
              <a:t>s</a:t>
            </a:r>
            <a:r>
              <a:rPr sz="2100" spc="-585" baseline="17857" dirty="0">
                <a:solidFill>
                  <a:srgbClr val="FF9900"/>
                </a:solidFill>
                <a:latin typeface="Times New Roman"/>
                <a:cs typeface="Times New Roman"/>
              </a:rPr>
              <a:t>du</a:t>
            </a:r>
            <a:r>
              <a:rPr sz="2400" b="1" spc="-390" dirty="0">
                <a:solidFill>
                  <a:srgbClr val="FFFFFF"/>
                </a:solidFill>
                <a:latin typeface="Times New Roman"/>
                <a:cs typeface="Times New Roman"/>
              </a:rPr>
              <a:t>I</a:t>
            </a:r>
            <a:r>
              <a:rPr sz="2100" spc="-585" baseline="17857" dirty="0">
                <a:solidFill>
                  <a:srgbClr val="FF9900"/>
                </a:solidFill>
                <a:latin typeface="Times New Roman"/>
                <a:cs typeface="Times New Roman"/>
              </a:rPr>
              <a:t>c</a:t>
            </a:r>
            <a:r>
              <a:rPr sz="2400" b="1" spc="-390" dirty="0">
                <a:solidFill>
                  <a:srgbClr val="FFFFFF"/>
                </a:solidFill>
                <a:latin typeface="Times New Roman"/>
                <a:cs typeface="Times New Roman"/>
              </a:rPr>
              <a:t>o</a:t>
            </a:r>
            <a:r>
              <a:rPr sz="2100" spc="-585" baseline="17857" dirty="0">
                <a:solidFill>
                  <a:srgbClr val="FF9900"/>
                </a:solidFill>
                <a:latin typeface="Times New Roman"/>
                <a:cs typeface="Times New Roman"/>
              </a:rPr>
              <a:t>ati</a:t>
            </a:r>
            <a:r>
              <a:rPr sz="2400" b="1" spc="-390" dirty="0">
                <a:solidFill>
                  <a:srgbClr val="FFFFFF"/>
                </a:solidFill>
                <a:latin typeface="Times New Roman"/>
                <a:cs typeface="Times New Roman"/>
              </a:rPr>
              <a:t>T</a:t>
            </a:r>
            <a:r>
              <a:rPr sz="2100" spc="-585" baseline="17857" dirty="0">
                <a:solidFill>
                  <a:srgbClr val="FF9900"/>
                </a:solidFill>
                <a:latin typeface="Times New Roman"/>
                <a:cs typeface="Times New Roman"/>
              </a:rPr>
              <a:t>on</a:t>
            </a:r>
            <a:r>
              <a:rPr sz="2100" spc="-112" baseline="17857" dirty="0">
                <a:solidFill>
                  <a:srgbClr val="FF9900"/>
                </a:solidFill>
                <a:latin typeface="Times New Roman"/>
                <a:cs typeface="Times New Roman"/>
              </a:rPr>
              <a:t> </a:t>
            </a:r>
            <a:r>
              <a:rPr sz="2400" b="1" spc="-10" dirty="0">
                <a:solidFill>
                  <a:srgbClr val="FFFFFF"/>
                </a:solidFill>
                <a:latin typeface="Times New Roman"/>
                <a:cs typeface="Times New Roman"/>
              </a:rPr>
              <a:t>Architecture</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27708" y="609600"/>
            <a:ext cx="8111491" cy="5539978"/>
          </a:xfrm>
        </p:spPr>
        <p:txBody>
          <a:bodyPr/>
          <a:lstStyle/>
          <a:p>
            <a:r>
              <a:rPr lang="en-US" dirty="0" smtClean="0"/>
              <a:t>1At level 1 data of the device  using sensors or the things gather the pre data</a:t>
            </a:r>
          </a:p>
          <a:p>
            <a:r>
              <a:rPr lang="en-US" dirty="0" smtClean="0"/>
              <a:t>2 A sensor connected to the a gateway, functions as a smart sensor(smart sensor refers to as  a sensor  with computing and communication capacity). The data then enriches at level 2 for example by </a:t>
            </a:r>
            <a:r>
              <a:rPr lang="en-US" dirty="0" err="1" smtClean="0"/>
              <a:t>transcoding</a:t>
            </a:r>
            <a:r>
              <a:rPr lang="en-US" dirty="0" smtClean="0"/>
              <a:t> at the gateway. </a:t>
            </a:r>
            <a:r>
              <a:rPr lang="en-US" dirty="0" err="1" smtClean="0"/>
              <a:t>Transcoding</a:t>
            </a:r>
            <a:r>
              <a:rPr lang="en-US" dirty="0" smtClean="0"/>
              <a:t> means coding or decoding before data transfer between two entities.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27709" y="1618234"/>
            <a:ext cx="7688580" cy="4985980"/>
          </a:xfrm>
        </p:spPr>
        <p:txBody>
          <a:bodyPr/>
          <a:lstStyle/>
          <a:p>
            <a:r>
              <a:rPr lang="en-US" dirty="0" smtClean="0"/>
              <a:t>3 At level 3 a communication management system sends or receives data streams.</a:t>
            </a:r>
          </a:p>
          <a:p>
            <a:r>
              <a:rPr lang="en-US" dirty="0" smtClean="0"/>
              <a:t>4 Device management , identity management and access management subsystems receives the device’s data at level 4</a:t>
            </a:r>
          </a:p>
          <a:p>
            <a:r>
              <a:rPr lang="en-US" dirty="0" smtClean="0"/>
              <a:t>5A data store or database acquires the data at level 5</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27709" y="1618234"/>
            <a:ext cx="7688580" cy="2769989"/>
          </a:xfrm>
        </p:spPr>
        <p:txBody>
          <a:bodyPr/>
          <a:lstStyle/>
          <a:p>
            <a:r>
              <a:rPr lang="en-US" dirty="0" smtClean="0"/>
              <a:t>6 Data routed fro the devices and things organizes and analyses at level 6. for example data is analyzed for collecting business intelligence in business processes.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6072" y="605993"/>
            <a:ext cx="6457950"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Another IoT Conceptual</a:t>
            </a:r>
            <a:r>
              <a:rPr sz="3200" b="1" spc="-55" dirty="0">
                <a:latin typeface="Times New Roman"/>
                <a:cs typeface="Times New Roman"/>
              </a:rPr>
              <a:t> </a:t>
            </a:r>
            <a:r>
              <a:rPr sz="3200" b="1" dirty="0">
                <a:latin typeface="Times New Roman"/>
                <a:cs typeface="Times New Roman"/>
              </a:rPr>
              <a:t>Framework</a:t>
            </a:r>
            <a:endParaRPr sz="3200">
              <a:latin typeface="Times New Roman"/>
              <a:cs typeface="Times New Roman"/>
            </a:endParaRPr>
          </a:p>
        </p:txBody>
      </p:sp>
      <p:sp>
        <p:nvSpPr>
          <p:cNvPr id="6" name="object 6"/>
          <p:cNvSpPr txBox="1"/>
          <p:nvPr/>
        </p:nvSpPr>
        <p:spPr>
          <a:xfrm>
            <a:off x="8238997" y="6372158"/>
            <a:ext cx="165735" cy="222885"/>
          </a:xfrm>
          <a:prstGeom prst="rect">
            <a:avLst/>
          </a:prstGeom>
        </p:spPr>
        <p:txBody>
          <a:bodyPr vert="horz" wrap="square" lIns="0" tIns="0" rIns="0" bIns="0" rtlCol="0">
            <a:spAutoFit/>
          </a:bodyPr>
          <a:lstStyle/>
          <a:p>
            <a:pPr marL="38100">
              <a:lnSpc>
                <a:spcPts val="1630"/>
              </a:lnSpc>
            </a:pPr>
            <a:fld id="{81D60167-4931-47E6-BA6A-407CBD079E47}" type="slidenum">
              <a:rPr sz="1400" dirty="0">
                <a:solidFill>
                  <a:srgbClr val="FF9900"/>
                </a:solidFill>
                <a:latin typeface="Times New Roman"/>
                <a:cs typeface="Times New Roman"/>
              </a:rPr>
              <a:pPr marL="38100">
                <a:lnSpc>
                  <a:spcPts val="1630"/>
                </a:lnSpc>
              </a:pPr>
              <a:t>8</a:t>
            </a:fld>
            <a:endParaRPr sz="1400">
              <a:latin typeface="Times New Roman"/>
              <a:cs typeface="Times New Roman"/>
            </a:endParaRPr>
          </a:p>
        </p:txBody>
      </p:sp>
      <p:sp>
        <p:nvSpPr>
          <p:cNvPr id="3" name="object 3"/>
          <p:cNvSpPr txBox="1"/>
          <p:nvPr/>
        </p:nvSpPr>
        <p:spPr>
          <a:xfrm>
            <a:off x="650240" y="1159510"/>
            <a:ext cx="7820659" cy="4902835"/>
          </a:xfrm>
          <a:prstGeom prst="rect">
            <a:avLst/>
          </a:prstGeom>
        </p:spPr>
        <p:txBody>
          <a:bodyPr vert="horz" wrap="square" lIns="0" tIns="12065" rIns="0" bIns="0" rtlCol="0">
            <a:spAutoFit/>
          </a:bodyPr>
          <a:lstStyle/>
          <a:p>
            <a:pPr marL="527685" marR="238760" indent="-515620" algn="just">
              <a:lnSpc>
                <a:spcPct val="100000"/>
              </a:lnSpc>
              <a:spcBef>
                <a:spcPts val="95"/>
              </a:spcBef>
              <a:buChar char="•"/>
              <a:tabLst>
                <a:tab pos="528320" algn="l"/>
              </a:tabLst>
            </a:pPr>
            <a:r>
              <a:rPr sz="4000" spc="-5" dirty="0">
                <a:solidFill>
                  <a:srgbClr val="FFFFFF"/>
                </a:solidFill>
                <a:latin typeface="Times New Roman"/>
                <a:cs typeface="Times New Roman"/>
              </a:rPr>
              <a:t>Gather + </a:t>
            </a:r>
            <a:r>
              <a:rPr sz="4000" dirty="0">
                <a:solidFill>
                  <a:srgbClr val="FFFFFF"/>
                </a:solidFill>
                <a:latin typeface="Times New Roman"/>
                <a:cs typeface="Times New Roman"/>
              </a:rPr>
              <a:t>Consolidate </a:t>
            </a:r>
            <a:r>
              <a:rPr sz="4000" spc="-5" dirty="0">
                <a:solidFill>
                  <a:srgbClr val="FFFFFF"/>
                </a:solidFill>
                <a:latin typeface="Times New Roman"/>
                <a:cs typeface="Times New Roman"/>
              </a:rPr>
              <a:t>+ Connect +  </a:t>
            </a:r>
            <a:r>
              <a:rPr sz="4000" dirty="0">
                <a:solidFill>
                  <a:srgbClr val="FFFFFF"/>
                </a:solidFill>
                <a:latin typeface="Times New Roman"/>
                <a:cs typeface="Times New Roman"/>
              </a:rPr>
              <a:t>Collect </a:t>
            </a:r>
            <a:r>
              <a:rPr sz="4000" spc="-5" dirty="0">
                <a:solidFill>
                  <a:srgbClr val="FFFFFF"/>
                </a:solidFill>
                <a:latin typeface="Times New Roman"/>
                <a:cs typeface="Times New Roman"/>
              </a:rPr>
              <a:t>+ Assemble + Manage and  Analyse = Internet of</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Things</a:t>
            </a:r>
            <a:endParaRPr sz="4000" dirty="0">
              <a:latin typeface="Times New Roman"/>
              <a:cs typeface="Times New Roman"/>
            </a:endParaRPr>
          </a:p>
          <a:p>
            <a:pPr marL="527685" marR="5080">
              <a:lnSpc>
                <a:spcPct val="100000"/>
              </a:lnSpc>
            </a:pPr>
            <a:r>
              <a:rPr sz="4000" spc="-5" dirty="0">
                <a:solidFill>
                  <a:srgbClr val="FFFFFF"/>
                </a:solidFill>
                <a:latin typeface="Times New Roman"/>
                <a:cs typeface="Times New Roman"/>
              </a:rPr>
              <a:t>connected to </a:t>
            </a:r>
            <a:r>
              <a:rPr sz="4000" dirty="0">
                <a:solidFill>
                  <a:srgbClr val="FFFFFF"/>
                </a:solidFill>
                <a:latin typeface="Times New Roman"/>
                <a:cs typeface="Times New Roman"/>
              </a:rPr>
              <a:t>Cloud </a:t>
            </a:r>
            <a:r>
              <a:rPr sz="4000" spc="-5" dirty="0">
                <a:solidFill>
                  <a:srgbClr val="FFFFFF"/>
                </a:solidFill>
                <a:latin typeface="Times New Roman"/>
                <a:cs typeface="Times New Roman"/>
              </a:rPr>
              <a:t>Services …  (1.3) [An </a:t>
            </a:r>
            <a:r>
              <a:rPr sz="4000" dirty="0">
                <a:solidFill>
                  <a:srgbClr val="FFFFFF"/>
                </a:solidFill>
                <a:latin typeface="Times New Roman"/>
                <a:cs typeface="Times New Roman"/>
              </a:rPr>
              <a:t>Equation </a:t>
            </a:r>
            <a:r>
              <a:rPr sz="4000" spc="-5" dirty="0">
                <a:solidFill>
                  <a:srgbClr val="FFFFFF"/>
                </a:solidFill>
                <a:latin typeface="Times New Roman"/>
                <a:cs typeface="Times New Roman"/>
              </a:rPr>
              <a:t>based on the  IBM Framework </a:t>
            </a:r>
            <a:r>
              <a:rPr sz="4000" b="1" spc="-5" dirty="0" smtClean="0">
                <a:solidFill>
                  <a:srgbClr val="FFFFFF"/>
                </a:solidFill>
                <a:latin typeface="Times New Roman"/>
                <a:cs typeface="Times New Roman"/>
              </a:rPr>
              <a:t> </a:t>
            </a:r>
            <a:r>
              <a:rPr sz="4000" b="1" spc="-5" dirty="0">
                <a:solidFill>
                  <a:srgbClr val="FFFFFF"/>
                </a:solidFill>
                <a:latin typeface="Times New Roman"/>
                <a:cs typeface="Times New Roman"/>
              </a:rPr>
              <a:t>for the  Framework blocks </a:t>
            </a:r>
            <a:r>
              <a:rPr sz="4000" b="1" dirty="0">
                <a:solidFill>
                  <a:srgbClr val="FFFFFF"/>
                </a:solidFill>
                <a:latin typeface="Times New Roman"/>
                <a:cs typeface="Times New Roman"/>
              </a:rPr>
              <a:t>and  </a:t>
            </a:r>
            <a:r>
              <a:rPr sz="4000" b="1" spc="-5" dirty="0">
                <a:solidFill>
                  <a:srgbClr val="FFFFFF"/>
                </a:solidFill>
                <a:latin typeface="Times New Roman"/>
                <a:cs typeface="Times New Roman"/>
              </a:rPr>
              <a:t>components</a:t>
            </a:r>
            <a:r>
              <a:rPr sz="4000" spc="-5" dirty="0">
                <a:solidFill>
                  <a:srgbClr val="FFFFFF"/>
                </a:solidFill>
                <a:latin typeface="Times New Roman"/>
                <a:cs typeface="Times New Roman"/>
              </a:rPr>
              <a:t>.]</a:t>
            </a:r>
            <a:endParaRPr sz="4000" dirty="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5925" y="166687"/>
            <a:ext cx="8339455" cy="6327775"/>
            <a:chOff x="415925" y="166687"/>
            <a:chExt cx="8339455" cy="6327775"/>
          </a:xfrm>
        </p:grpSpPr>
        <p:sp>
          <p:nvSpPr>
            <p:cNvPr id="3" name="object 3"/>
            <p:cNvSpPr/>
            <p:nvPr/>
          </p:nvSpPr>
          <p:spPr>
            <a:xfrm>
              <a:off x="420687" y="171450"/>
              <a:ext cx="8329930" cy="6318250"/>
            </a:xfrm>
            <a:custGeom>
              <a:avLst/>
              <a:gdLst/>
              <a:ahLst/>
              <a:cxnLst/>
              <a:rect l="l" t="t" r="r" b="b"/>
              <a:pathLst>
                <a:path w="8329930" h="6318250">
                  <a:moveTo>
                    <a:pt x="8329549" y="0"/>
                  </a:moveTo>
                  <a:lnTo>
                    <a:pt x="0" y="0"/>
                  </a:lnTo>
                  <a:lnTo>
                    <a:pt x="0" y="6318250"/>
                  </a:lnTo>
                  <a:lnTo>
                    <a:pt x="8329549" y="6318250"/>
                  </a:lnTo>
                  <a:lnTo>
                    <a:pt x="8329549" y="0"/>
                  </a:lnTo>
                  <a:close/>
                </a:path>
              </a:pathLst>
            </a:custGeom>
            <a:solidFill>
              <a:srgbClr val="FFFFFF"/>
            </a:solidFill>
          </p:spPr>
          <p:txBody>
            <a:bodyPr wrap="square" lIns="0" tIns="0" rIns="0" bIns="0" rtlCol="0"/>
            <a:lstStyle/>
            <a:p>
              <a:endParaRPr/>
            </a:p>
          </p:txBody>
        </p:sp>
        <p:sp>
          <p:nvSpPr>
            <p:cNvPr id="4" name="object 4"/>
            <p:cNvSpPr/>
            <p:nvPr/>
          </p:nvSpPr>
          <p:spPr>
            <a:xfrm>
              <a:off x="420687" y="171450"/>
              <a:ext cx="8329930" cy="6318250"/>
            </a:xfrm>
            <a:custGeom>
              <a:avLst/>
              <a:gdLst/>
              <a:ahLst/>
              <a:cxnLst/>
              <a:rect l="l" t="t" r="r" b="b"/>
              <a:pathLst>
                <a:path w="8329930" h="6318250">
                  <a:moveTo>
                    <a:pt x="0" y="6318250"/>
                  </a:moveTo>
                  <a:lnTo>
                    <a:pt x="8329549" y="6318250"/>
                  </a:lnTo>
                  <a:lnTo>
                    <a:pt x="8329549" y="0"/>
                  </a:lnTo>
                  <a:lnTo>
                    <a:pt x="0" y="0"/>
                  </a:lnTo>
                  <a:lnTo>
                    <a:pt x="0" y="6318250"/>
                  </a:lnTo>
                  <a:close/>
                </a:path>
              </a:pathLst>
            </a:custGeom>
            <a:ln w="9525">
              <a:solidFill>
                <a:srgbClr val="000000"/>
              </a:solidFill>
            </a:ln>
          </p:spPr>
          <p:txBody>
            <a:bodyPr wrap="square" lIns="0" tIns="0" rIns="0" bIns="0" rtlCol="0"/>
            <a:lstStyle/>
            <a:p>
              <a:endParaRPr/>
            </a:p>
          </p:txBody>
        </p:sp>
        <p:sp>
          <p:nvSpPr>
            <p:cNvPr id="5" name="object 5"/>
            <p:cNvSpPr/>
            <p:nvPr/>
          </p:nvSpPr>
          <p:spPr>
            <a:xfrm>
              <a:off x="4074414" y="1086827"/>
              <a:ext cx="923290" cy="4570095"/>
            </a:xfrm>
            <a:custGeom>
              <a:avLst/>
              <a:gdLst/>
              <a:ahLst/>
              <a:cxnLst/>
              <a:rect l="l" t="t" r="r" b="b"/>
              <a:pathLst>
                <a:path w="923289" h="4570095">
                  <a:moveTo>
                    <a:pt x="922807" y="0"/>
                  </a:moveTo>
                  <a:lnTo>
                    <a:pt x="0" y="0"/>
                  </a:lnTo>
                  <a:lnTo>
                    <a:pt x="0" y="4569714"/>
                  </a:lnTo>
                  <a:lnTo>
                    <a:pt x="922807" y="4569714"/>
                  </a:lnTo>
                  <a:lnTo>
                    <a:pt x="922807" y="0"/>
                  </a:lnTo>
                  <a:close/>
                </a:path>
              </a:pathLst>
            </a:custGeom>
            <a:solidFill>
              <a:srgbClr val="FFCCFF"/>
            </a:solidFill>
          </p:spPr>
          <p:txBody>
            <a:bodyPr wrap="square" lIns="0" tIns="0" rIns="0" bIns="0" rtlCol="0"/>
            <a:lstStyle/>
            <a:p>
              <a:endParaRPr/>
            </a:p>
          </p:txBody>
        </p:sp>
        <p:sp>
          <p:nvSpPr>
            <p:cNvPr id="6" name="object 6"/>
            <p:cNvSpPr/>
            <p:nvPr/>
          </p:nvSpPr>
          <p:spPr>
            <a:xfrm>
              <a:off x="4074414" y="1086827"/>
              <a:ext cx="923290" cy="4570095"/>
            </a:xfrm>
            <a:custGeom>
              <a:avLst/>
              <a:gdLst/>
              <a:ahLst/>
              <a:cxnLst/>
              <a:rect l="l" t="t" r="r" b="b"/>
              <a:pathLst>
                <a:path w="923289" h="4570095">
                  <a:moveTo>
                    <a:pt x="0" y="4569714"/>
                  </a:moveTo>
                  <a:lnTo>
                    <a:pt x="922807" y="4569714"/>
                  </a:lnTo>
                  <a:lnTo>
                    <a:pt x="922807" y="0"/>
                  </a:lnTo>
                  <a:lnTo>
                    <a:pt x="0" y="0"/>
                  </a:lnTo>
                  <a:lnTo>
                    <a:pt x="0" y="4569714"/>
                  </a:lnTo>
                  <a:close/>
                </a:path>
              </a:pathLst>
            </a:custGeom>
            <a:ln w="9525">
              <a:solidFill>
                <a:srgbClr val="000000"/>
              </a:solidFill>
            </a:ln>
          </p:spPr>
          <p:txBody>
            <a:bodyPr wrap="square" lIns="0" tIns="0" rIns="0" bIns="0" rtlCol="0"/>
            <a:lstStyle/>
            <a:p>
              <a:endParaRPr/>
            </a:p>
          </p:txBody>
        </p:sp>
      </p:grpSp>
      <p:sp>
        <p:nvSpPr>
          <p:cNvPr id="7" name="object 7"/>
          <p:cNvSpPr txBox="1"/>
          <p:nvPr/>
        </p:nvSpPr>
        <p:spPr>
          <a:xfrm>
            <a:off x="4227067" y="1113790"/>
            <a:ext cx="617220" cy="483234"/>
          </a:xfrm>
          <a:prstGeom prst="rect">
            <a:avLst/>
          </a:prstGeom>
        </p:spPr>
        <p:txBody>
          <a:bodyPr vert="horz" wrap="square" lIns="0" tIns="12700" rIns="0" bIns="0" rtlCol="0">
            <a:spAutoFit/>
          </a:bodyPr>
          <a:lstStyle/>
          <a:p>
            <a:pPr marL="60960" marR="5080" indent="-48895">
              <a:lnSpc>
                <a:spcPct val="100000"/>
              </a:lnSpc>
              <a:spcBef>
                <a:spcPts val="100"/>
              </a:spcBef>
            </a:pPr>
            <a:r>
              <a:rPr sz="1500" b="1" spc="-5" dirty="0">
                <a:solidFill>
                  <a:srgbClr val="FF0000"/>
                </a:solidFill>
                <a:latin typeface="Times New Roman"/>
                <a:cs typeface="Times New Roman"/>
              </a:rPr>
              <a:t>Co</a:t>
            </a:r>
            <a:r>
              <a:rPr sz="1500" b="1" spc="-30" dirty="0">
                <a:solidFill>
                  <a:srgbClr val="FF0000"/>
                </a:solidFill>
                <a:latin typeface="Times New Roman"/>
                <a:cs typeface="Times New Roman"/>
              </a:rPr>
              <a:t>m</a:t>
            </a:r>
            <a:r>
              <a:rPr sz="1500" b="1" spc="-35" dirty="0">
                <a:solidFill>
                  <a:srgbClr val="FF0000"/>
                </a:solidFill>
                <a:latin typeface="Times New Roman"/>
                <a:cs typeface="Times New Roman"/>
              </a:rPr>
              <a:t>m</a:t>
            </a:r>
            <a:r>
              <a:rPr sz="1500" b="1" dirty="0">
                <a:solidFill>
                  <a:srgbClr val="FF0000"/>
                </a:solidFill>
                <a:latin typeface="Times New Roman"/>
                <a:cs typeface="Times New Roman"/>
              </a:rPr>
              <a:t>.  </a:t>
            </a:r>
            <a:r>
              <a:rPr sz="1500" b="1" spc="-10" dirty="0">
                <a:solidFill>
                  <a:srgbClr val="FF0000"/>
                </a:solidFill>
                <a:latin typeface="Times New Roman"/>
                <a:cs typeface="Times New Roman"/>
              </a:rPr>
              <a:t>Mgmt</a:t>
            </a:r>
            <a:endParaRPr sz="1500">
              <a:latin typeface="Times New Roman"/>
              <a:cs typeface="Times New Roman"/>
            </a:endParaRPr>
          </a:p>
        </p:txBody>
      </p:sp>
      <p:grpSp>
        <p:nvGrpSpPr>
          <p:cNvPr id="8" name="object 8"/>
          <p:cNvGrpSpPr/>
          <p:nvPr/>
        </p:nvGrpSpPr>
        <p:grpSpPr>
          <a:xfrm>
            <a:off x="2108707" y="2375344"/>
            <a:ext cx="1576705" cy="1943100"/>
            <a:chOff x="2108707" y="2375344"/>
            <a:chExt cx="1576705" cy="1943100"/>
          </a:xfrm>
        </p:grpSpPr>
        <p:sp>
          <p:nvSpPr>
            <p:cNvPr id="9" name="object 9"/>
            <p:cNvSpPr/>
            <p:nvPr/>
          </p:nvSpPr>
          <p:spPr>
            <a:xfrm>
              <a:off x="2108708" y="3217544"/>
              <a:ext cx="1571625" cy="77470"/>
            </a:xfrm>
            <a:custGeom>
              <a:avLst/>
              <a:gdLst/>
              <a:ahLst/>
              <a:cxnLst/>
              <a:rect l="l" t="t" r="r" b="b"/>
              <a:pathLst>
                <a:path w="1571625" h="77470">
                  <a:moveTo>
                    <a:pt x="318643" y="32004"/>
                  </a:moveTo>
                  <a:lnTo>
                    <a:pt x="76174" y="32613"/>
                  </a:lnTo>
                  <a:lnTo>
                    <a:pt x="76073" y="889"/>
                  </a:lnTo>
                  <a:lnTo>
                    <a:pt x="0" y="39116"/>
                  </a:lnTo>
                  <a:lnTo>
                    <a:pt x="76327" y="77089"/>
                  </a:lnTo>
                  <a:lnTo>
                    <a:pt x="76212" y="45339"/>
                  </a:lnTo>
                  <a:lnTo>
                    <a:pt x="318643" y="44704"/>
                  </a:lnTo>
                  <a:lnTo>
                    <a:pt x="318643" y="32004"/>
                  </a:lnTo>
                  <a:close/>
                </a:path>
                <a:path w="1571625" h="77470">
                  <a:moveTo>
                    <a:pt x="1571371" y="31242"/>
                  </a:moveTo>
                  <a:lnTo>
                    <a:pt x="1328978" y="31851"/>
                  </a:lnTo>
                  <a:lnTo>
                    <a:pt x="1328928" y="0"/>
                  </a:lnTo>
                  <a:lnTo>
                    <a:pt x="1252728" y="38354"/>
                  </a:lnTo>
                  <a:lnTo>
                    <a:pt x="1329055" y="76200"/>
                  </a:lnTo>
                  <a:lnTo>
                    <a:pt x="1328991" y="44577"/>
                  </a:lnTo>
                  <a:lnTo>
                    <a:pt x="1571371" y="43942"/>
                  </a:lnTo>
                  <a:lnTo>
                    <a:pt x="1571371" y="31242"/>
                  </a:lnTo>
                  <a:close/>
                </a:path>
              </a:pathLst>
            </a:custGeom>
            <a:solidFill>
              <a:srgbClr val="000000"/>
            </a:solidFill>
          </p:spPr>
          <p:txBody>
            <a:bodyPr wrap="square" lIns="0" tIns="0" rIns="0" bIns="0" rtlCol="0"/>
            <a:lstStyle/>
            <a:p>
              <a:endParaRPr/>
            </a:p>
          </p:txBody>
        </p:sp>
        <p:sp>
          <p:nvSpPr>
            <p:cNvPr id="10" name="object 10"/>
            <p:cNvSpPr/>
            <p:nvPr/>
          </p:nvSpPr>
          <p:spPr>
            <a:xfrm>
              <a:off x="2429128" y="2380107"/>
              <a:ext cx="1251585" cy="1933575"/>
            </a:xfrm>
            <a:custGeom>
              <a:avLst/>
              <a:gdLst/>
              <a:ahLst/>
              <a:cxnLst/>
              <a:rect l="l" t="t" r="r" b="b"/>
              <a:pathLst>
                <a:path w="1251585" h="1933575">
                  <a:moveTo>
                    <a:pt x="1251013" y="0"/>
                  </a:moveTo>
                  <a:lnTo>
                    <a:pt x="0" y="0"/>
                  </a:lnTo>
                  <a:lnTo>
                    <a:pt x="0" y="1933448"/>
                  </a:lnTo>
                  <a:lnTo>
                    <a:pt x="1251013" y="1933448"/>
                  </a:lnTo>
                  <a:lnTo>
                    <a:pt x="1251013" y="0"/>
                  </a:lnTo>
                  <a:close/>
                </a:path>
              </a:pathLst>
            </a:custGeom>
            <a:solidFill>
              <a:srgbClr val="99FFFF"/>
            </a:solidFill>
          </p:spPr>
          <p:txBody>
            <a:bodyPr wrap="square" lIns="0" tIns="0" rIns="0" bIns="0" rtlCol="0"/>
            <a:lstStyle/>
            <a:p>
              <a:endParaRPr/>
            </a:p>
          </p:txBody>
        </p:sp>
        <p:sp>
          <p:nvSpPr>
            <p:cNvPr id="11" name="object 11"/>
            <p:cNvSpPr/>
            <p:nvPr/>
          </p:nvSpPr>
          <p:spPr>
            <a:xfrm>
              <a:off x="2429128" y="2380107"/>
              <a:ext cx="1251585" cy="1933575"/>
            </a:xfrm>
            <a:custGeom>
              <a:avLst/>
              <a:gdLst/>
              <a:ahLst/>
              <a:cxnLst/>
              <a:rect l="l" t="t" r="r" b="b"/>
              <a:pathLst>
                <a:path w="1251585" h="1933575">
                  <a:moveTo>
                    <a:pt x="0" y="1933448"/>
                  </a:moveTo>
                  <a:lnTo>
                    <a:pt x="1251013" y="1933448"/>
                  </a:lnTo>
                  <a:lnTo>
                    <a:pt x="1251013" y="0"/>
                  </a:lnTo>
                  <a:lnTo>
                    <a:pt x="0" y="0"/>
                  </a:lnTo>
                  <a:lnTo>
                    <a:pt x="0" y="1933448"/>
                  </a:lnTo>
                  <a:close/>
                </a:path>
              </a:pathLst>
            </a:custGeom>
            <a:ln w="9525">
              <a:solidFill>
                <a:srgbClr val="000000"/>
              </a:solidFill>
            </a:ln>
          </p:spPr>
          <p:txBody>
            <a:bodyPr wrap="square" lIns="0" tIns="0" rIns="0" bIns="0" rtlCol="0"/>
            <a:lstStyle/>
            <a:p>
              <a:endParaRPr/>
            </a:p>
          </p:txBody>
        </p:sp>
      </p:grpSp>
      <p:sp>
        <p:nvSpPr>
          <p:cNvPr id="12" name="object 12"/>
          <p:cNvSpPr txBox="1"/>
          <p:nvPr/>
        </p:nvSpPr>
        <p:spPr>
          <a:xfrm>
            <a:off x="2680461" y="2361691"/>
            <a:ext cx="748030" cy="25400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FF0000"/>
                </a:solidFill>
                <a:latin typeface="Times New Roman"/>
                <a:cs typeface="Times New Roman"/>
              </a:rPr>
              <a:t>Ga</a:t>
            </a:r>
            <a:r>
              <a:rPr sz="1500" b="1" spc="5" dirty="0">
                <a:solidFill>
                  <a:srgbClr val="FF0000"/>
                </a:solidFill>
                <a:latin typeface="Times New Roman"/>
                <a:cs typeface="Times New Roman"/>
              </a:rPr>
              <a:t>t</a:t>
            </a:r>
            <a:r>
              <a:rPr sz="1500" b="1" spc="-10" dirty="0">
                <a:solidFill>
                  <a:srgbClr val="FF0000"/>
                </a:solidFill>
                <a:latin typeface="Times New Roman"/>
                <a:cs typeface="Times New Roman"/>
              </a:rPr>
              <a:t>e</a:t>
            </a:r>
            <a:r>
              <a:rPr sz="1500" b="1" spc="10" dirty="0">
                <a:solidFill>
                  <a:srgbClr val="FF0000"/>
                </a:solidFill>
                <a:latin typeface="Times New Roman"/>
                <a:cs typeface="Times New Roman"/>
              </a:rPr>
              <a:t>w</a:t>
            </a:r>
            <a:r>
              <a:rPr sz="1500" b="1" dirty="0">
                <a:solidFill>
                  <a:srgbClr val="FF0000"/>
                </a:solidFill>
                <a:latin typeface="Times New Roman"/>
                <a:cs typeface="Times New Roman"/>
              </a:rPr>
              <a:t>ay</a:t>
            </a:r>
            <a:endParaRPr sz="1500">
              <a:latin typeface="Times New Roman"/>
              <a:cs typeface="Times New Roman"/>
            </a:endParaRPr>
          </a:p>
        </p:txBody>
      </p:sp>
      <p:grpSp>
        <p:nvGrpSpPr>
          <p:cNvPr id="13" name="object 13"/>
          <p:cNvGrpSpPr/>
          <p:nvPr/>
        </p:nvGrpSpPr>
        <p:grpSpPr>
          <a:xfrm>
            <a:off x="806805" y="1095565"/>
            <a:ext cx="1306830" cy="3223260"/>
            <a:chOff x="806805" y="1095565"/>
            <a:chExt cx="1306830" cy="3223260"/>
          </a:xfrm>
        </p:grpSpPr>
        <p:sp>
          <p:nvSpPr>
            <p:cNvPr id="14" name="object 14"/>
            <p:cNvSpPr/>
            <p:nvPr/>
          </p:nvSpPr>
          <p:spPr>
            <a:xfrm>
              <a:off x="811568" y="1100327"/>
              <a:ext cx="1297305" cy="3213735"/>
            </a:xfrm>
            <a:custGeom>
              <a:avLst/>
              <a:gdLst/>
              <a:ahLst/>
              <a:cxnLst/>
              <a:rect l="l" t="t" r="r" b="b"/>
              <a:pathLst>
                <a:path w="1297305" h="3213735">
                  <a:moveTo>
                    <a:pt x="1297178" y="0"/>
                  </a:moveTo>
                  <a:lnTo>
                    <a:pt x="0" y="0"/>
                  </a:lnTo>
                  <a:lnTo>
                    <a:pt x="0" y="3213227"/>
                  </a:lnTo>
                  <a:lnTo>
                    <a:pt x="1297178" y="3213227"/>
                  </a:lnTo>
                  <a:lnTo>
                    <a:pt x="1297178" y="0"/>
                  </a:lnTo>
                  <a:close/>
                </a:path>
              </a:pathLst>
            </a:custGeom>
            <a:solidFill>
              <a:srgbClr val="D5DFFF"/>
            </a:solidFill>
          </p:spPr>
          <p:txBody>
            <a:bodyPr wrap="square" lIns="0" tIns="0" rIns="0" bIns="0" rtlCol="0"/>
            <a:lstStyle/>
            <a:p>
              <a:endParaRPr/>
            </a:p>
          </p:txBody>
        </p:sp>
        <p:sp>
          <p:nvSpPr>
            <p:cNvPr id="15" name="object 15"/>
            <p:cNvSpPr/>
            <p:nvPr/>
          </p:nvSpPr>
          <p:spPr>
            <a:xfrm>
              <a:off x="811568" y="1100327"/>
              <a:ext cx="1297305" cy="3213735"/>
            </a:xfrm>
            <a:custGeom>
              <a:avLst/>
              <a:gdLst/>
              <a:ahLst/>
              <a:cxnLst/>
              <a:rect l="l" t="t" r="r" b="b"/>
              <a:pathLst>
                <a:path w="1297305" h="3213735">
                  <a:moveTo>
                    <a:pt x="0" y="3213227"/>
                  </a:moveTo>
                  <a:lnTo>
                    <a:pt x="1297178" y="3213227"/>
                  </a:lnTo>
                  <a:lnTo>
                    <a:pt x="1297178" y="0"/>
                  </a:lnTo>
                  <a:lnTo>
                    <a:pt x="0" y="0"/>
                  </a:lnTo>
                  <a:lnTo>
                    <a:pt x="0" y="3213227"/>
                  </a:lnTo>
                  <a:close/>
                </a:path>
              </a:pathLst>
            </a:custGeom>
            <a:ln w="9525">
              <a:solidFill>
                <a:srgbClr val="000000"/>
              </a:solidFill>
            </a:ln>
          </p:spPr>
          <p:txBody>
            <a:bodyPr wrap="square" lIns="0" tIns="0" rIns="0" bIns="0" rtlCol="0"/>
            <a:lstStyle/>
            <a:p>
              <a:endParaRPr/>
            </a:p>
          </p:txBody>
        </p:sp>
      </p:grpSp>
      <p:sp>
        <p:nvSpPr>
          <p:cNvPr id="16" name="object 16"/>
          <p:cNvSpPr txBox="1"/>
          <p:nvPr/>
        </p:nvSpPr>
        <p:spPr>
          <a:xfrm>
            <a:off x="893470" y="1127505"/>
            <a:ext cx="1131570" cy="254000"/>
          </a:xfrm>
          <a:prstGeom prst="rect">
            <a:avLst/>
          </a:prstGeom>
        </p:spPr>
        <p:txBody>
          <a:bodyPr vert="horz" wrap="square" lIns="0" tIns="12700" rIns="0" bIns="0" rtlCol="0">
            <a:spAutoFit/>
          </a:bodyPr>
          <a:lstStyle/>
          <a:p>
            <a:pPr marL="12700">
              <a:lnSpc>
                <a:spcPct val="100000"/>
              </a:lnSpc>
              <a:spcBef>
                <a:spcPts val="100"/>
              </a:spcBef>
            </a:pPr>
            <a:r>
              <a:rPr sz="1500" b="1" spc="-10" dirty="0">
                <a:solidFill>
                  <a:srgbClr val="FF0000"/>
                </a:solidFill>
                <a:latin typeface="Times New Roman"/>
                <a:cs typeface="Times New Roman"/>
              </a:rPr>
              <a:t>Smart</a:t>
            </a:r>
            <a:r>
              <a:rPr sz="1500" b="1" spc="-45" dirty="0">
                <a:solidFill>
                  <a:srgbClr val="FF0000"/>
                </a:solidFill>
                <a:latin typeface="Times New Roman"/>
                <a:cs typeface="Times New Roman"/>
              </a:rPr>
              <a:t> </a:t>
            </a:r>
            <a:r>
              <a:rPr sz="1500" b="1" spc="-5" dirty="0">
                <a:solidFill>
                  <a:srgbClr val="FF0000"/>
                </a:solidFill>
                <a:latin typeface="Times New Roman"/>
                <a:cs typeface="Times New Roman"/>
              </a:rPr>
              <a:t>Sensor</a:t>
            </a:r>
            <a:endParaRPr sz="1500">
              <a:latin typeface="Times New Roman"/>
              <a:cs typeface="Times New Roman"/>
            </a:endParaRPr>
          </a:p>
        </p:txBody>
      </p:sp>
      <p:sp>
        <p:nvSpPr>
          <p:cNvPr id="17" name="object 17"/>
          <p:cNvSpPr txBox="1"/>
          <p:nvPr/>
        </p:nvSpPr>
        <p:spPr>
          <a:xfrm>
            <a:off x="1278000" y="1618148"/>
            <a:ext cx="551815" cy="211454"/>
          </a:xfrm>
          <a:prstGeom prst="rect">
            <a:avLst/>
          </a:prstGeom>
        </p:spPr>
        <p:txBody>
          <a:bodyPr vert="horz" wrap="square" lIns="0" tIns="0" rIns="0" bIns="0" rtlCol="0">
            <a:spAutoFit/>
          </a:bodyPr>
          <a:lstStyle/>
          <a:p>
            <a:pPr>
              <a:lnSpc>
                <a:spcPts val="1635"/>
              </a:lnSpc>
            </a:pPr>
            <a:r>
              <a:rPr sz="1500" b="1" spc="-5" dirty="0">
                <a:solidFill>
                  <a:srgbClr val="FF0000"/>
                </a:solidFill>
                <a:latin typeface="Times New Roman"/>
                <a:cs typeface="Times New Roman"/>
              </a:rPr>
              <a:t>S</a:t>
            </a:r>
            <a:r>
              <a:rPr sz="1500" b="1" spc="-10" dirty="0">
                <a:solidFill>
                  <a:srgbClr val="FF0000"/>
                </a:solidFill>
                <a:latin typeface="Times New Roman"/>
                <a:cs typeface="Times New Roman"/>
              </a:rPr>
              <a:t>e</a:t>
            </a:r>
            <a:r>
              <a:rPr sz="1500" b="1" spc="-5" dirty="0">
                <a:solidFill>
                  <a:srgbClr val="FF0000"/>
                </a:solidFill>
                <a:latin typeface="Times New Roman"/>
                <a:cs typeface="Times New Roman"/>
              </a:rPr>
              <a:t>ns</a:t>
            </a:r>
            <a:r>
              <a:rPr sz="1500" b="1" dirty="0">
                <a:solidFill>
                  <a:srgbClr val="FF0000"/>
                </a:solidFill>
                <a:latin typeface="Times New Roman"/>
                <a:cs typeface="Times New Roman"/>
              </a:rPr>
              <a:t>or</a:t>
            </a:r>
            <a:endParaRPr sz="1500">
              <a:latin typeface="Times New Roman"/>
              <a:cs typeface="Times New Roman"/>
            </a:endParaRPr>
          </a:p>
        </p:txBody>
      </p:sp>
      <p:sp>
        <p:nvSpPr>
          <p:cNvPr id="18" name="object 18"/>
          <p:cNvSpPr txBox="1"/>
          <p:nvPr/>
        </p:nvSpPr>
        <p:spPr>
          <a:xfrm>
            <a:off x="1170838" y="2728086"/>
            <a:ext cx="577215"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Sensor</a:t>
            </a:r>
            <a:endParaRPr sz="1500">
              <a:latin typeface="Times New Roman"/>
              <a:cs typeface="Times New Roman"/>
            </a:endParaRPr>
          </a:p>
        </p:txBody>
      </p:sp>
      <p:grpSp>
        <p:nvGrpSpPr>
          <p:cNvPr id="19" name="object 19"/>
          <p:cNvGrpSpPr/>
          <p:nvPr/>
        </p:nvGrpSpPr>
        <p:grpSpPr>
          <a:xfrm>
            <a:off x="967866" y="1424305"/>
            <a:ext cx="944880" cy="406400"/>
            <a:chOff x="967866" y="1424305"/>
            <a:chExt cx="944880" cy="406400"/>
          </a:xfrm>
        </p:grpSpPr>
        <p:sp>
          <p:nvSpPr>
            <p:cNvPr id="20" name="object 20"/>
            <p:cNvSpPr/>
            <p:nvPr/>
          </p:nvSpPr>
          <p:spPr>
            <a:xfrm>
              <a:off x="972629" y="1429067"/>
              <a:ext cx="935355" cy="396875"/>
            </a:xfrm>
            <a:custGeom>
              <a:avLst/>
              <a:gdLst/>
              <a:ahLst/>
              <a:cxnLst/>
              <a:rect l="l" t="t" r="r" b="b"/>
              <a:pathLst>
                <a:path w="935355" h="396875">
                  <a:moveTo>
                    <a:pt x="934986" y="0"/>
                  </a:moveTo>
                  <a:lnTo>
                    <a:pt x="0" y="0"/>
                  </a:lnTo>
                  <a:lnTo>
                    <a:pt x="0" y="396811"/>
                  </a:lnTo>
                  <a:lnTo>
                    <a:pt x="934986" y="396811"/>
                  </a:lnTo>
                  <a:lnTo>
                    <a:pt x="934986" y="0"/>
                  </a:lnTo>
                  <a:close/>
                </a:path>
              </a:pathLst>
            </a:custGeom>
            <a:solidFill>
              <a:srgbClr val="FFFFFF"/>
            </a:solidFill>
          </p:spPr>
          <p:txBody>
            <a:bodyPr wrap="square" lIns="0" tIns="0" rIns="0" bIns="0" rtlCol="0"/>
            <a:lstStyle/>
            <a:p>
              <a:endParaRPr/>
            </a:p>
          </p:txBody>
        </p:sp>
        <p:sp>
          <p:nvSpPr>
            <p:cNvPr id="21" name="object 21"/>
            <p:cNvSpPr/>
            <p:nvPr/>
          </p:nvSpPr>
          <p:spPr>
            <a:xfrm>
              <a:off x="972629" y="1429067"/>
              <a:ext cx="935355" cy="396875"/>
            </a:xfrm>
            <a:custGeom>
              <a:avLst/>
              <a:gdLst/>
              <a:ahLst/>
              <a:cxnLst/>
              <a:rect l="l" t="t" r="r" b="b"/>
              <a:pathLst>
                <a:path w="935355" h="396875">
                  <a:moveTo>
                    <a:pt x="0" y="396811"/>
                  </a:moveTo>
                  <a:lnTo>
                    <a:pt x="934986" y="396811"/>
                  </a:lnTo>
                  <a:lnTo>
                    <a:pt x="934986" y="0"/>
                  </a:lnTo>
                  <a:lnTo>
                    <a:pt x="0" y="0"/>
                  </a:lnTo>
                  <a:lnTo>
                    <a:pt x="0" y="396811"/>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976071" y="1410715"/>
            <a:ext cx="926465" cy="482600"/>
          </a:xfrm>
          <a:prstGeom prst="rect">
            <a:avLst/>
          </a:prstGeom>
        </p:spPr>
        <p:txBody>
          <a:bodyPr vert="horz" wrap="square" lIns="0" tIns="12700" rIns="0" bIns="0" rtlCol="0">
            <a:spAutoFit/>
          </a:bodyPr>
          <a:lstStyle/>
          <a:p>
            <a:pPr marL="24765" marR="5080" indent="-12700">
              <a:lnSpc>
                <a:spcPct val="100000"/>
              </a:lnSpc>
              <a:spcBef>
                <a:spcPts val="100"/>
              </a:spcBef>
            </a:pPr>
            <a:r>
              <a:rPr sz="1500" spc="-5" dirty="0">
                <a:solidFill>
                  <a:srgbClr val="FF0000"/>
                </a:solidFill>
                <a:latin typeface="Times New Roman"/>
                <a:cs typeface="Times New Roman"/>
              </a:rPr>
              <a:t>Ap</a:t>
            </a:r>
            <a:r>
              <a:rPr sz="1500" dirty="0">
                <a:solidFill>
                  <a:srgbClr val="FF0000"/>
                </a:solidFill>
                <a:latin typeface="Times New Roman"/>
                <a:cs typeface="Times New Roman"/>
              </a:rPr>
              <a:t>pli</a:t>
            </a:r>
            <a:r>
              <a:rPr sz="1500" spc="-10" dirty="0">
                <a:solidFill>
                  <a:srgbClr val="FF0000"/>
                </a:solidFill>
                <a:latin typeface="Times New Roman"/>
                <a:cs typeface="Times New Roman"/>
              </a:rPr>
              <a:t>ca</a:t>
            </a:r>
            <a:r>
              <a:rPr sz="1500" dirty="0">
                <a:solidFill>
                  <a:srgbClr val="FF0000"/>
                </a:solidFill>
                <a:latin typeface="Times New Roman"/>
                <a:cs typeface="Times New Roman"/>
              </a:rPr>
              <a:t>tion  </a:t>
            </a:r>
            <a:r>
              <a:rPr sz="1500" spc="-5" dirty="0">
                <a:solidFill>
                  <a:srgbClr val="FF0000"/>
                </a:solidFill>
                <a:latin typeface="Times New Roman"/>
                <a:cs typeface="Times New Roman"/>
              </a:rPr>
              <a:t>F</a:t>
            </a:r>
            <a:r>
              <a:rPr sz="1500" dirty="0">
                <a:solidFill>
                  <a:srgbClr val="FF0000"/>
                </a:solidFill>
                <a:latin typeface="Times New Roman"/>
                <a:cs typeface="Times New Roman"/>
              </a:rPr>
              <a:t>ra</a:t>
            </a:r>
            <a:r>
              <a:rPr sz="1500" spc="-20" dirty="0">
                <a:solidFill>
                  <a:srgbClr val="FF0000"/>
                </a:solidFill>
                <a:latin typeface="Times New Roman"/>
                <a:cs typeface="Times New Roman"/>
              </a:rPr>
              <a:t>m</a:t>
            </a:r>
            <a:r>
              <a:rPr sz="1500" spc="-10" dirty="0">
                <a:solidFill>
                  <a:srgbClr val="FF0000"/>
                </a:solidFill>
                <a:latin typeface="Times New Roman"/>
                <a:cs typeface="Times New Roman"/>
              </a:rPr>
              <a:t>e</a:t>
            </a:r>
            <a:r>
              <a:rPr sz="1500" spc="-5" dirty="0">
                <a:solidFill>
                  <a:srgbClr val="FF0000"/>
                </a:solidFill>
                <a:latin typeface="Times New Roman"/>
                <a:cs typeface="Times New Roman"/>
              </a:rPr>
              <a:t>wo</a:t>
            </a:r>
            <a:r>
              <a:rPr sz="1500" dirty="0">
                <a:solidFill>
                  <a:srgbClr val="FF0000"/>
                </a:solidFill>
                <a:latin typeface="Times New Roman"/>
                <a:cs typeface="Times New Roman"/>
              </a:rPr>
              <a:t>rk</a:t>
            </a:r>
            <a:endParaRPr sz="1500">
              <a:latin typeface="Times New Roman"/>
              <a:cs typeface="Times New Roman"/>
            </a:endParaRPr>
          </a:p>
        </p:txBody>
      </p:sp>
      <p:sp>
        <p:nvSpPr>
          <p:cNvPr id="23" name="object 23"/>
          <p:cNvSpPr/>
          <p:nvPr/>
        </p:nvSpPr>
        <p:spPr>
          <a:xfrm>
            <a:off x="972629" y="3677183"/>
            <a:ext cx="1007744" cy="496570"/>
          </a:xfrm>
          <a:custGeom>
            <a:avLst/>
            <a:gdLst/>
            <a:ahLst/>
            <a:cxnLst/>
            <a:rect l="l" t="t" r="r" b="b"/>
            <a:pathLst>
              <a:path w="1007744" h="496570">
                <a:moveTo>
                  <a:pt x="1007249" y="0"/>
                </a:moveTo>
                <a:lnTo>
                  <a:pt x="0" y="0"/>
                </a:lnTo>
                <a:lnTo>
                  <a:pt x="0" y="496417"/>
                </a:lnTo>
                <a:lnTo>
                  <a:pt x="1007249" y="496417"/>
                </a:lnTo>
                <a:lnTo>
                  <a:pt x="1007249" y="0"/>
                </a:lnTo>
                <a:close/>
              </a:path>
            </a:pathLst>
          </a:custGeom>
          <a:solidFill>
            <a:srgbClr val="FFFFFF"/>
          </a:solidFill>
        </p:spPr>
        <p:txBody>
          <a:bodyPr wrap="square" lIns="0" tIns="0" rIns="0" bIns="0" rtlCol="0"/>
          <a:lstStyle/>
          <a:p>
            <a:endParaRPr/>
          </a:p>
        </p:txBody>
      </p:sp>
      <p:sp>
        <p:nvSpPr>
          <p:cNvPr id="24" name="object 24"/>
          <p:cNvSpPr txBox="1"/>
          <p:nvPr/>
        </p:nvSpPr>
        <p:spPr>
          <a:xfrm>
            <a:off x="972629" y="3677183"/>
            <a:ext cx="1007744" cy="496570"/>
          </a:xfrm>
          <a:prstGeom prst="rect">
            <a:avLst/>
          </a:prstGeom>
          <a:ln w="9525">
            <a:solidFill>
              <a:srgbClr val="000000"/>
            </a:solidFill>
          </a:ln>
        </p:spPr>
        <p:txBody>
          <a:bodyPr vert="horz" wrap="square" lIns="0" tIns="1905" rIns="0" bIns="0" rtlCol="0">
            <a:spAutoFit/>
          </a:bodyPr>
          <a:lstStyle/>
          <a:p>
            <a:pPr marL="64135" marR="32384" indent="20955">
              <a:lnSpc>
                <a:spcPts val="1800"/>
              </a:lnSpc>
              <a:spcBef>
                <a:spcPts val="15"/>
              </a:spcBef>
            </a:pPr>
            <a:r>
              <a:rPr sz="1500" dirty="0">
                <a:solidFill>
                  <a:srgbClr val="FF0000"/>
                </a:solidFill>
                <a:latin typeface="Times New Roman"/>
                <a:cs typeface="Times New Roman"/>
              </a:rPr>
              <a:t>IoT</a:t>
            </a:r>
            <a:r>
              <a:rPr sz="1500" spc="-120" dirty="0">
                <a:solidFill>
                  <a:srgbClr val="FF0000"/>
                </a:solidFill>
                <a:latin typeface="Times New Roman"/>
                <a:cs typeface="Times New Roman"/>
              </a:rPr>
              <a:t> </a:t>
            </a:r>
            <a:r>
              <a:rPr sz="1500" spc="-10" dirty="0">
                <a:solidFill>
                  <a:srgbClr val="FF0000"/>
                </a:solidFill>
                <a:latin typeface="Times New Roman"/>
                <a:cs typeface="Times New Roman"/>
              </a:rPr>
              <a:t>Comm.  </a:t>
            </a:r>
            <a:r>
              <a:rPr sz="1500" spc="-5" dirty="0">
                <a:solidFill>
                  <a:srgbClr val="FF0000"/>
                </a:solidFill>
                <a:latin typeface="Times New Roman"/>
                <a:cs typeface="Times New Roman"/>
              </a:rPr>
              <a:t>Framework</a:t>
            </a:r>
            <a:endParaRPr sz="1500">
              <a:latin typeface="Times New Roman"/>
              <a:cs typeface="Times New Roman"/>
            </a:endParaRPr>
          </a:p>
        </p:txBody>
      </p:sp>
      <p:sp>
        <p:nvSpPr>
          <p:cNvPr id="25" name="object 25"/>
          <p:cNvSpPr/>
          <p:nvPr/>
        </p:nvSpPr>
        <p:spPr>
          <a:xfrm>
            <a:off x="972629" y="3075622"/>
            <a:ext cx="1007744" cy="499109"/>
          </a:xfrm>
          <a:custGeom>
            <a:avLst/>
            <a:gdLst/>
            <a:ahLst/>
            <a:cxnLst/>
            <a:rect l="l" t="t" r="r" b="b"/>
            <a:pathLst>
              <a:path w="1007744" h="499110">
                <a:moveTo>
                  <a:pt x="1007249" y="0"/>
                </a:moveTo>
                <a:lnTo>
                  <a:pt x="0" y="0"/>
                </a:lnTo>
                <a:lnTo>
                  <a:pt x="0" y="498792"/>
                </a:lnTo>
                <a:lnTo>
                  <a:pt x="1007249" y="498792"/>
                </a:lnTo>
                <a:lnTo>
                  <a:pt x="1007249" y="0"/>
                </a:lnTo>
                <a:close/>
              </a:path>
            </a:pathLst>
          </a:custGeom>
          <a:solidFill>
            <a:srgbClr val="FFFFFF"/>
          </a:solidFill>
        </p:spPr>
        <p:txBody>
          <a:bodyPr wrap="square" lIns="0" tIns="0" rIns="0" bIns="0" rtlCol="0"/>
          <a:lstStyle/>
          <a:p>
            <a:endParaRPr/>
          </a:p>
        </p:txBody>
      </p:sp>
      <p:sp>
        <p:nvSpPr>
          <p:cNvPr id="26" name="object 26"/>
          <p:cNvSpPr txBox="1"/>
          <p:nvPr/>
        </p:nvSpPr>
        <p:spPr>
          <a:xfrm>
            <a:off x="972629" y="3075622"/>
            <a:ext cx="1007744" cy="499109"/>
          </a:xfrm>
          <a:prstGeom prst="rect">
            <a:avLst/>
          </a:prstGeom>
          <a:ln w="9525">
            <a:solidFill>
              <a:srgbClr val="000000"/>
            </a:solidFill>
          </a:ln>
        </p:spPr>
        <p:txBody>
          <a:bodyPr vert="horz" wrap="square" lIns="0" tIns="1905" rIns="0" bIns="0" rtlCol="0">
            <a:spAutoFit/>
          </a:bodyPr>
          <a:lstStyle/>
          <a:p>
            <a:pPr marL="54610" marR="37465" indent="5715">
              <a:lnSpc>
                <a:spcPts val="1800"/>
              </a:lnSpc>
              <a:spcBef>
                <a:spcPts val="15"/>
              </a:spcBef>
            </a:pPr>
            <a:r>
              <a:rPr sz="1500" spc="-5" dirty="0">
                <a:solidFill>
                  <a:srgbClr val="FF0000"/>
                </a:solidFill>
                <a:latin typeface="Times New Roman"/>
                <a:cs typeface="Times New Roman"/>
              </a:rPr>
              <a:t>Ap</a:t>
            </a:r>
            <a:r>
              <a:rPr sz="1500" dirty="0">
                <a:solidFill>
                  <a:srgbClr val="FF0000"/>
                </a:solidFill>
                <a:latin typeface="Times New Roman"/>
                <a:cs typeface="Times New Roman"/>
              </a:rPr>
              <a:t>pli</a:t>
            </a:r>
            <a:r>
              <a:rPr sz="1500" spc="-10" dirty="0">
                <a:solidFill>
                  <a:srgbClr val="FF0000"/>
                </a:solidFill>
                <a:latin typeface="Times New Roman"/>
                <a:cs typeface="Times New Roman"/>
              </a:rPr>
              <a:t>ca</a:t>
            </a:r>
            <a:r>
              <a:rPr sz="1500" dirty="0">
                <a:solidFill>
                  <a:srgbClr val="FF0000"/>
                </a:solidFill>
                <a:latin typeface="Times New Roman"/>
                <a:cs typeface="Times New Roman"/>
              </a:rPr>
              <a:t>tion  </a:t>
            </a:r>
            <a:r>
              <a:rPr sz="1500" spc="-5" dirty="0">
                <a:solidFill>
                  <a:srgbClr val="FF0000"/>
                </a:solidFill>
                <a:latin typeface="Times New Roman"/>
                <a:cs typeface="Times New Roman"/>
              </a:rPr>
              <a:t>Framework</a:t>
            </a:r>
            <a:endParaRPr sz="1500">
              <a:latin typeface="Times New Roman"/>
              <a:cs typeface="Times New Roman"/>
            </a:endParaRPr>
          </a:p>
        </p:txBody>
      </p:sp>
      <p:sp>
        <p:nvSpPr>
          <p:cNvPr id="27" name="object 27"/>
          <p:cNvSpPr/>
          <p:nvPr/>
        </p:nvSpPr>
        <p:spPr>
          <a:xfrm>
            <a:off x="972629" y="1954771"/>
            <a:ext cx="935355" cy="455930"/>
          </a:xfrm>
          <a:custGeom>
            <a:avLst/>
            <a:gdLst/>
            <a:ahLst/>
            <a:cxnLst/>
            <a:rect l="l" t="t" r="r" b="b"/>
            <a:pathLst>
              <a:path w="935355" h="455930">
                <a:moveTo>
                  <a:pt x="934986" y="0"/>
                </a:moveTo>
                <a:lnTo>
                  <a:pt x="0" y="0"/>
                </a:lnTo>
                <a:lnTo>
                  <a:pt x="0" y="455307"/>
                </a:lnTo>
                <a:lnTo>
                  <a:pt x="934986" y="455307"/>
                </a:lnTo>
                <a:lnTo>
                  <a:pt x="934986" y="0"/>
                </a:lnTo>
                <a:close/>
              </a:path>
            </a:pathLst>
          </a:custGeom>
          <a:solidFill>
            <a:srgbClr val="FFFFFF"/>
          </a:solidFill>
        </p:spPr>
        <p:txBody>
          <a:bodyPr wrap="square" lIns="0" tIns="0" rIns="0" bIns="0" rtlCol="0"/>
          <a:lstStyle/>
          <a:p>
            <a:endParaRPr/>
          </a:p>
        </p:txBody>
      </p:sp>
      <p:sp>
        <p:nvSpPr>
          <p:cNvPr id="28" name="object 28"/>
          <p:cNvSpPr txBox="1"/>
          <p:nvPr/>
        </p:nvSpPr>
        <p:spPr>
          <a:xfrm>
            <a:off x="972629" y="1954771"/>
            <a:ext cx="935355" cy="455930"/>
          </a:xfrm>
          <a:prstGeom prst="rect">
            <a:avLst/>
          </a:prstGeom>
          <a:ln w="9525">
            <a:solidFill>
              <a:srgbClr val="000000"/>
            </a:solidFill>
          </a:ln>
        </p:spPr>
        <p:txBody>
          <a:bodyPr vert="horz" wrap="square" lIns="0" tIns="1905" rIns="0" bIns="0" rtlCol="0">
            <a:spAutoFit/>
          </a:bodyPr>
          <a:lstStyle/>
          <a:p>
            <a:pPr marL="27305" marR="20320">
              <a:lnSpc>
                <a:spcPts val="1800"/>
              </a:lnSpc>
              <a:spcBef>
                <a:spcPts val="15"/>
              </a:spcBef>
            </a:pPr>
            <a:r>
              <a:rPr sz="1500" dirty="0">
                <a:solidFill>
                  <a:srgbClr val="FF0000"/>
                </a:solidFill>
                <a:latin typeface="Times New Roman"/>
                <a:cs typeface="Times New Roman"/>
              </a:rPr>
              <a:t>IoT</a:t>
            </a:r>
            <a:r>
              <a:rPr sz="1500" spc="-135" dirty="0">
                <a:solidFill>
                  <a:srgbClr val="FF0000"/>
                </a:solidFill>
                <a:latin typeface="Times New Roman"/>
                <a:cs typeface="Times New Roman"/>
              </a:rPr>
              <a:t> </a:t>
            </a:r>
            <a:r>
              <a:rPr sz="1500" spc="-10" dirty="0">
                <a:solidFill>
                  <a:srgbClr val="FF0000"/>
                </a:solidFill>
                <a:latin typeface="Times New Roman"/>
                <a:cs typeface="Times New Roman"/>
              </a:rPr>
              <a:t>Comm.  </a:t>
            </a:r>
            <a:r>
              <a:rPr sz="1500" spc="-5" dirty="0">
                <a:solidFill>
                  <a:srgbClr val="FF0000"/>
                </a:solidFill>
                <a:latin typeface="Times New Roman"/>
                <a:cs typeface="Times New Roman"/>
              </a:rPr>
              <a:t>F</a:t>
            </a:r>
            <a:r>
              <a:rPr sz="1500" dirty="0">
                <a:solidFill>
                  <a:srgbClr val="FF0000"/>
                </a:solidFill>
                <a:latin typeface="Times New Roman"/>
                <a:cs typeface="Times New Roman"/>
              </a:rPr>
              <a:t>ra</a:t>
            </a:r>
            <a:r>
              <a:rPr sz="1500" spc="-20" dirty="0">
                <a:solidFill>
                  <a:srgbClr val="FF0000"/>
                </a:solidFill>
                <a:latin typeface="Times New Roman"/>
                <a:cs typeface="Times New Roman"/>
              </a:rPr>
              <a:t>m</a:t>
            </a:r>
            <a:r>
              <a:rPr sz="1500" spc="-10" dirty="0">
                <a:solidFill>
                  <a:srgbClr val="FF0000"/>
                </a:solidFill>
                <a:latin typeface="Times New Roman"/>
                <a:cs typeface="Times New Roman"/>
              </a:rPr>
              <a:t>e</a:t>
            </a:r>
            <a:r>
              <a:rPr sz="1500" spc="-5" dirty="0">
                <a:solidFill>
                  <a:srgbClr val="FF0000"/>
                </a:solidFill>
                <a:latin typeface="Times New Roman"/>
                <a:cs typeface="Times New Roman"/>
              </a:rPr>
              <a:t>wo</a:t>
            </a:r>
            <a:r>
              <a:rPr sz="1500" dirty="0">
                <a:solidFill>
                  <a:srgbClr val="FF0000"/>
                </a:solidFill>
                <a:latin typeface="Times New Roman"/>
                <a:cs typeface="Times New Roman"/>
              </a:rPr>
              <a:t>rk</a:t>
            </a:r>
            <a:endParaRPr sz="1500">
              <a:latin typeface="Times New Roman"/>
              <a:cs typeface="Times New Roman"/>
            </a:endParaRPr>
          </a:p>
        </p:txBody>
      </p:sp>
      <p:grpSp>
        <p:nvGrpSpPr>
          <p:cNvPr id="29" name="object 29"/>
          <p:cNvGrpSpPr/>
          <p:nvPr/>
        </p:nvGrpSpPr>
        <p:grpSpPr>
          <a:xfrm>
            <a:off x="805941" y="2678810"/>
            <a:ext cx="2656840" cy="895985"/>
            <a:chOff x="805941" y="2678810"/>
            <a:chExt cx="2656840" cy="895985"/>
          </a:xfrm>
        </p:grpSpPr>
        <p:sp>
          <p:nvSpPr>
            <p:cNvPr id="30" name="object 30"/>
            <p:cNvSpPr/>
            <p:nvPr/>
          </p:nvSpPr>
          <p:spPr>
            <a:xfrm>
              <a:off x="810704" y="2706496"/>
              <a:ext cx="1298575" cy="1270"/>
            </a:xfrm>
            <a:custGeom>
              <a:avLst/>
              <a:gdLst/>
              <a:ahLst/>
              <a:cxnLst/>
              <a:rect l="l" t="t" r="r" b="b"/>
              <a:pathLst>
                <a:path w="1298575" h="1269">
                  <a:moveTo>
                    <a:pt x="0" y="0"/>
                  </a:moveTo>
                  <a:lnTo>
                    <a:pt x="1298003" y="762"/>
                  </a:lnTo>
                </a:path>
              </a:pathLst>
            </a:custGeom>
            <a:ln w="9525">
              <a:solidFill>
                <a:srgbClr val="000000"/>
              </a:solidFill>
            </a:ln>
          </p:spPr>
          <p:txBody>
            <a:bodyPr wrap="square" lIns="0" tIns="0" rIns="0" bIns="0" rtlCol="0"/>
            <a:lstStyle/>
            <a:p>
              <a:endParaRPr/>
            </a:p>
          </p:txBody>
        </p:sp>
        <p:sp>
          <p:nvSpPr>
            <p:cNvPr id="31" name="object 31"/>
            <p:cNvSpPr/>
            <p:nvPr/>
          </p:nvSpPr>
          <p:spPr>
            <a:xfrm>
              <a:off x="2553588" y="2678810"/>
              <a:ext cx="909319" cy="895985"/>
            </a:xfrm>
            <a:custGeom>
              <a:avLst/>
              <a:gdLst/>
              <a:ahLst/>
              <a:cxnLst/>
              <a:rect l="l" t="t" r="r" b="b"/>
              <a:pathLst>
                <a:path w="909320" h="895985">
                  <a:moveTo>
                    <a:pt x="908875" y="0"/>
                  </a:moveTo>
                  <a:lnTo>
                    <a:pt x="0" y="0"/>
                  </a:lnTo>
                  <a:lnTo>
                    <a:pt x="0" y="895603"/>
                  </a:lnTo>
                  <a:lnTo>
                    <a:pt x="908875" y="895603"/>
                  </a:lnTo>
                  <a:lnTo>
                    <a:pt x="908875" y="0"/>
                  </a:lnTo>
                  <a:close/>
                </a:path>
              </a:pathLst>
            </a:custGeom>
            <a:solidFill>
              <a:srgbClr val="FFFFFF"/>
            </a:solidFill>
          </p:spPr>
          <p:txBody>
            <a:bodyPr wrap="square" lIns="0" tIns="0" rIns="0" bIns="0" rtlCol="0"/>
            <a:lstStyle/>
            <a:p>
              <a:endParaRPr/>
            </a:p>
          </p:txBody>
        </p:sp>
      </p:grpSp>
      <p:sp>
        <p:nvSpPr>
          <p:cNvPr id="32" name="object 32"/>
          <p:cNvSpPr txBox="1"/>
          <p:nvPr/>
        </p:nvSpPr>
        <p:spPr>
          <a:xfrm>
            <a:off x="2553589" y="2678810"/>
            <a:ext cx="909319" cy="895985"/>
          </a:xfrm>
          <a:prstGeom prst="rect">
            <a:avLst/>
          </a:prstGeom>
          <a:ln w="9525">
            <a:solidFill>
              <a:srgbClr val="000000"/>
            </a:solidFill>
          </a:ln>
        </p:spPr>
        <p:txBody>
          <a:bodyPr vert="horz" wrap="square" lIns="0" tIns="1905" rIns="0" bIns="0" rtlCol="0">
            <a:spAutoFit/>
          </a:bodyPr>
          <a:lstStyle/>
          <a:p>
            <a:pPr marL="15875" marR="8255" indent="45720" algn="ctr">
              <a:lnSpc>
                <a:spcPts val="1800"/>
              </a:lnSpc>
              <a:spcBef>
                <a:spcPts val="15"/>
              </a:spcBef>
            </a:pPr>
            <a:r>
              <a:rPr sz="1500" spc="-5" dirty="0">
                <a:solidFill>
                  <a:srgbClr val="FF0000"/>
                </a:solidFill>
                <a:latin typeface="Times New Roman"/>
                <a:cs typeface="Times New Roman"/>
              </a:rPr>
              <a:t>Data  </a:t>
            </a:r>
            <a:r>
              <a:rPr sz="1500" dirty="0">
                <a:solidFill>
                  <a:srgbClr val="FF0000"/>
                </a:solidFill>
                <a:latin typeface="Times New Roman"/>
                <a:cs typeface="Times New Roman"/>
              </a:rPr>
              <a:t>Consoli-  </a:t>
            </a:r>
            <a:r>
              <a:rPr sz="1500" spc="-5" dirty="0">
                <a:solidFill>
                  <a:srgbClr val="FF0000"/>
                </a:solidFill>
                <a:latin typeface="Times New Roman"/>
                <a:cs typeface="Times New Roman"/>
              </a:rPr>
              <a:t>dation  F</a:t>
            </a:r>
            <a:r>
              <a:rPr sz="1500" dirty="0">
                <a:solidFill>
                  <a:srgbClr val="FF0000"/>
                </a:solidFill>
                <a:latin typeface="Times New Roman"/>
                <a:cs typeface="Times New Roman"/>
              </a:rPr>
              <a:t>ra</a:t>
            </a:r>
            <a:r>
              <a:rPr sz="1500" spc="-20" dirty="0">
                <a:solidFill>
                  <a:srgbClr val="FF0000"/>
                </a:solidFill>
                <a:latin typeface="Times New Roman"/>
                <a:cs typeface="Times New Roman"/>
              </a:rPr>
              <a:t>m</a:t>
            </a:r>
            <a:r>
              <a:rPr sz="1500" spc="-10" dirty="0">
                <a:solidFill>
                  <a:srgbClr val="FF0000"/>
                </a:solidFill>
                <a:latin typeface="Times New Roman"/>
                <a:cs typeface="Times New Roman"/>
              </a:rPr>
              <a:t>e</a:t>
            </a:r>
            <a:r>
              <a:rPr sz="1500" spc="-5" dirty="0">
                <a:solidFill>
                  <a:srgbClr val="FF0000"/>
                </a:solidFill>
                <a:latin typeface="Times New Roman"/>
                <a:cs typeface="Times New Roman"/>
              </a:rPr>
              <a:t>wo</a:t>
            </a:r>
            <a:r>
              <a:rPr sz="1500" dirty="0">
                <a:solidFill>
                  <a:srgbClr val="FF0000"/>
                </a:solidFill>
                <a:latin typeface="Times New Roman"/>
                <a:cs typeface="Times New Roman"/>
              </a:rPr>
              <a:t>rk</a:t>
            </a:r>
            <a:endParaRPr sz="1500">
              <a:latin typeface="Times New Roman"/>
              <a:cs typeface="Times New Roman"/>
            </a:endParaRPr>
          </a:p>
        </p:txBody>
      </p:sp>
      <p:sp>
        <p:nvSpPr>
          <p:cNvPr id="33" name="object 33"/>
          <p:cNvSpPr/>
          <p:nvPr/>
        </p:nvSpPr>
        <p:spPr>
          <a:xfrm>
            <a:off x="2553589" y="3728567"/>
            <a:ext cx="1038860" cy="445134"/>
          </a:xfrm>
          <a:custGeom>
            <a:avLst/>
            <a:gdLst/>
            <a:ahLst/>
            <a:cxnLst/>
            <a:rect l="l" t="t" r="r" b="b"/>
            <a:pathLst>
              <a:path w="1038860" h="445135">
                <a:moveTo>
                  <a:pt x="1038593" y="0"/>
                </a:moveTo>
                <a:lnTo>
                  <a:pt x="0" y="0"/>
                </a:lnTo>
                <a:lnTo>
                  <a:pt x="0" y="445033"/>
                </a:lnTo>
                <a:lnTo>
                  <a:pt x="1038593" y="445033"/>
                </a:lnTo>
                <a:lnTo>
                  <a:pt x="1038593" y="0"/>
                </a:lnTo>
                <a:close/>
              </a:path>
            </a:pathLst>
          </a:custGeom>
          <a:solidFill>
            <a:srgbClr val="FFFFFF"/>
          </a:solidFill>
        </p:spPr>
        <p:txBody>
          <a:bodyPr wrap="square" lIns="0" tIns="0" rIns="0" bIns="0" rtlCol="0"/>
          <a:lstStyle/>
          <a:p>
            <a:endParaRPr/>
          </a:p>
        </p:txBody>
      </p:sp>
      <p:sp>
        <p:nvSpPr>
          <p:cNvPr id="34" name="object 34"/>
          <p:cNvSpPr txBox="1"/>
          <p:nvPr/>
        </p:nvSpPr>
        <p:spPr>
          <a:xfrm>
            <a:off x="2553589" y="3728567"/>
            <a:ext cx="1038860" cy="445134"/>
          </a:xfrm>
          <a:prstGeom prst="rect">
            <a:avLst/>
          </a:prstGeom>
          <a:ln w="9525">
            <a:solidFill>
              <a:srgbClr val="000000"/>
            </a:solidFill>
          </a:ln>
        </p:spPr>
        <p:txBody>
          <a:bodyPr vert="horz" wrap="square" lIns="0" tIns="0" rIns="0" bIns="0" rtlCol="0">
            <a:spAutoFit/>
          </a:bodyPr>
          <a:lstStyle/>
          <a:p>
            <a:pPr marL="100965">
              <a:lnSpc>
                <a:spcPts val="1755"/>
              </a:lnSpc>
            </a:pPr>
            <a:r>
              <a:rPr sz="1500" dirty="0">
                <a:solidFill>
                  <a:srgbClr val="FF0000"/>
                </a:solidFill>
                <a:latin typeface="Times New Roman"/>
                <a:cs typeface="Times New Roman"/>
              </a:rPr>
              <a:t>IoT</a:t>
            </a:r>
            <a:r>
              <a:rPr sz="1500" spc="-80" dirty="0">
                <a:solidFill>
                  <a:srgbClr val="FF0000"/>
                </a:solidFill>
                <a:latin typeface="Times New Roman"/>
                <a:cs typeface="Times New Roman"/>
              </a:rPr>
              <a:t> </a:t>
            </a:r>
            <a:r>
              <a:rPr sz="1500" spc="-10" dirty="0">
                <a:solidFill>
                  <a:srgbClr val="FF0000"/>
                </a:solidFill>
                <a:latin typeface="Times New Roman"/>
                <a:cs typeface="Times New Roman"/>
              </a:rPr>
              <a:t>Comm.</a:t>
            </a:r>
            <a:endParaRPr sz="1500">
              <a:latin typeface="Times New Roman"/>
              <a:cs typeface="Times New Roman"/>
            </a:endParaRPr>
          </a:p>
          <a:p>
            <a:pPr marL="79375">
              <a:lnSpc>
                <a:spcPts val="1745"/>
              </a:lnSpc>
            </a:pPr>
            <a:r>
              <a:rPr sz="1500" spc="-5" dirty="0">
                <a:solidFill>
                  <a:srgbClr val="FF0000"/>
                </a:solidFill>
                <a:latin typeface="Times New Roman"/>
                <a:cs typeface="Times New Roman"/>
              </a:rPr>
              <a:t>Framework</a:t>
            </a:r>
            <a:endParaRPr sz="1500">
              <a:latin typeface="Times New Roman"/>
              <a:cs typeface="Times New Roman"/>
            </a:endParaRPr>
          </a:p>
        </p:txBody>
      </p:sp>
      <p:sp>
        <p:nvSpPr>
          <p:cNvPr id="35" name="object 35"/>
          <p:cNvSpPr/>
          <p:nvPr/>
        </p:nvSpPr>
        <p:spPr>
          <a:xfrm>
            <a:off x="819403" y="324065"/>
            <a:ext cx="1483995" cy="572770"/>
          </a:xfrm>
          <a:custGeom>
            <a:avLst/>
            <a:gdLst/>
            <a:ahLst/>
            <a:cxnLst/>
            <a:rect l="l" t="t" r="r" b="b"/>
            <a:pathLst>
              <a:path w="1483995" h="572769">
                <a:moveTo>
                  <a:pt x="0" y="572300"/>
                </a:moveTo>
                <a:lnTo>
                  <a:pt x="1483486" y="572300"/>
                </a:lnTo>
                <a:lnTo>
                  <a:pt x="1483486" y="0"/>
                </a:lnTo>
                <a:lnTo>
                  <a:pt x="0" y="0"/>
                </a:lnTo>
                <a:lnTo>
                  <a:pt x="0" y="572300"/>
                </a:lnTo>
                <a:close/>
              </a:path>
            </a:pathLst>
          </a:custGeom>
          <a:ln w="9524">
            <a:solidFill>
              <a:srgbClr val="FFFFFF"/>
            </a:solidFill>
          </a:ln>
        </p:spPr>
        <p:txBody>
          <a:bodyPr wrap="square" lIns="0" tIns="0" rIns="0" bIns="0" rtlCol="0"/>
          <a:lstStyle/>
          <a:p>
            <a:endParaRPr/>
          </a:p>
        </p:txBody>
      </p:sp>
      <p:sp>
        <p:nvSpPr>
          <p:cNvPr id="36" name="object 36"/>
          <p:cNvSpPr txBox="1"/>
          <p:nvPr/>
        </p:nvSpPr>
        <p:spPr>
          <a:xfrm>
            <a:off x="1235151" y="350901"/>
            <a:ext cx="650875"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S</a:t>
            </a:r>
            <a:r>
              <a:rPr sz="1500" b="1" spc="-10" dirty="0">
                <a:solidFill>
                  <a:srgbClr val="FF0000"/>
                </a:solidFill>
                <a:latin typeface="Times New Roman"/>
                <a:cs typeface="Times New Roman"/>
              </a:rPr>
              <a:t>e</a:t>
            </a:r>
            <a:r>
              <a:rPr sz="1500" b="1" spc="-5" dirty="0">
                <a:solidFill>
                  <a:srgbClr val="FF0000"/>
                </a:solidFill>
                <a:latin typeface="Times New Roman"/>
                <a:cs typeface="Times New Roman"/>
              </a:rPr>
              <a:t>ns</a:t>
            </a:r>
            <a:r>
              <a:rPr sz="1500" b="1" dirty="0">
                <a:solidFill>
                  <a:srgbClr val="FF0000"/>
                </a:solidFill>
                <a:latin typeface="Times New Roman"/>
                <a:cs typeface="Times New Roman"/>
              </a:rPr>
              <a:t>o</a:t>
            </a:r>
            <a:r>
              <a:rPr sz="1500" b="1" spc="-10" dirty="0">
                <a:solidFill>
                  <a:srgbClr val="FF0000"/>
                </a:solidFill>
                <a:latin typeface="Times New Roman"/>
                <a:cs typeface="Times New Roman"/>
              </a:rPr>
              <a:t>r</a:t>
            </a:r>
            <a:r>
              <a:rPr sz="1500" b="1" spc="-5" dirty="0">
                <a:solidFill>
                  <a:srgbClr val="FF0000"/>
                </a:solidFill>
                <a:latin typeface="Times New Roman"/>
                <a:cs typeface="Times New Roman"/>
              </a:rPr>
              <a:t>s</a:t>
            </a:r>
            <a:endParaRPr sz="1500">
              <a:latin typeface="Times New Roman"/>
              <a:cs typeface="Times New Roman"/>
            </a:endParaRPr>
          </a:p>
        </p:txBody>
      </p:sp>
      <p:sp>
        <p:nvSpPr>
          <p:cNvPr id="37" name="object 37"/>
          <p:cNvSpPr/>
          <p:nvPr/>
        </p:nvSpPr>
        <p:spPr>
          <a:xfrm>
            <a:off x="2289810" y="361111"/>
            <a:ext cx="1289685" cy="855344"/>
          </a:xfrm>
          <a:custGeom>
            <a:avLst/>
            <a:gdLst/>
            <a:ahLst/>
            <a:cxnLst/>
            <a:rect l="l" t="t" r="r" b="b"/>
            <a:pathLst>
              <a:path w="1289685" h="855344">
                <a:moveTo>
                  <a:pt x="0" y="855294"/>
                </a:moveTo>
                <a:lnTo>
                  <a:pt x="1289303" y="855294"/>
                </a:lnTo>
                <a:lnTo>
                  <a:pt x="1289303" y="0"/>
                </a:lnTo>
                <a:lnTo>
                  <a:pt x="0" y="0"/>
                </a:lnTo>
                <a:lnTo>
                  <a:pt x="0" y="855294"/>
                </a:lnTo>
                <a:close/>
              </a:path>
            </a:pathLst>
          </a:custGeom>
          <a:ln w="9525">
            <a:solidFill>
              <a:srgbClr val="FFFFFF"/>
            </a:solidFill>
          </a:ln>
        </p:spPr>
        <p:txBody>
          <a:bodyPr wrap="square" lIns="0" tIns="0" rIns="0" bIns="0" rtlCol="0"/>
          <a:lstStyle/>
          <a:p>
            <a:endParaRPr/>
          </a:p>
        </p:txBody>
      </p:sp>
      <p:sp>
        <p:nvSpPr>
          <p:cNvPr id="38" name="object 38"/>
          <p:cNvSpPr txBox="1"/>
          <p:nvPr/>
        </p:nvSpPr>
        <p:spPr>
          <a:xfrm>
            <a:off x="2369057" y="388111"/>
            <a:ext cx="748030" cy="482600"/>
          </a:xfrm>
          <a:prstGeom prst="rect">
            <a:avLst/>
          </a:prstGeom>
        </p:spPr>
        <p:txBody>
          <a:bodyPr vert="horz" wrap="square" lIns="0" tIns="12700" rIns="0" bIns="0" rtlCol="0">
            <a:spAutoFit/>
          </a:bodyPr>
          <a:lstStyle/>
          <a:p>
            <a:pPr marL="12700" marR="5080">
              <a:lnSpc>
                <a:spcPct val="100000"/>
              </a:lnSpc>
              <a:spcBef>
                <a:spcPts val="100"/>
              </a:spcBef>
            </a:pPr>
            <a:r>
              <a:rPr sz="1500" b="1" spc="-5" dirty="0">
                <a:solidFill>
                  <a:srgbClr val="FF0000"/>
                </a:solidFill>
                <a:latin typeface="Times New Roman"/>
                <a:cs typeface="Times New Roman"/>
              </a:rPr>
              <a:t>Gather  </a:t>
            </a:r>
            <a:r>
              <a:rPr sz="1500" b="1" dirty="0">
                <a:solidFill>
                  <a:srgbClr val="FF0000"/>
                </a:solidFill>
                <a:latin typeface="Times New Roman"/>
                <a:cs typeface="Times New Roman"/>
              </a:rPr>
              <a:t>Ga</a:t>
            </a:r>
            <a:r>
              <a:rPr sz="1500" b="1" spc="5" dirty="0">
                <a:solidFill>
                  <a:srgbClr val="FF0000"/>
                </a:solidFill>
                <a:latin typeface="Times New Roman"/>
                <a:cs typeface="Times New Roman"/>
              </a:rPr>
              <a:t>t</a:t>
            </a:r>
            <a:r>
              <a:rPr sz="1500" b="1" spc="-10" dirty="0">
                <a:solidFill>
                  <a:srgbClr val="FF0000"/>
                </a:solidFill>
                <a:latin typeface="Times New Roman"/>
                <a:cs typeface="Times New Roman"/>
              </a:rPr>
              <a:t>e</a:t>
            </a:r>
            <a:r>
              <a:rPr sz="1500" b="1" spc="10" dirty="0">
                <a:solidFill>
                  <a:srgbClr val="FF0000"/>
                </a:solidFill>
                <a:latin typeface="Times New Roman"/>
                <a:cs typeface="Times New Roman"/>
              </a:rPr>
              <a:t>w</a:t>
            </a:r>
            <a:r>
              <a:rPr sz="1500" b="1" dirty="0">
                <a:solidFill>
                  <a:srgbClr val="FF0000"/>
                </a:solidFill>
                <a:latin typeface="Times New Roman"/>
                <a:cs typeface="Times New Roman"/>
              </a:rPr>
              <a:t>ay</a:t>
            </a:r>
            <a:endParaRPr sz="1500">
              <a:latin typeface="Times New Roman"/>
              <a:cs typeface="Times New Roman"/>
            </a:endParaRPr>
          </a:p>
        </p:txBody>
      </p:sp>
      <p:sp>
        <p:nvSpPr>
          <p:cNvPr id="39" name="object 39"/>
          <p:cNvSpPr txBox="1"/>
          <p:nvPr/>
        </p:nvSpPr>
        <p:spPr>
          <a:xfrm>
            <a:off x="2369057" y="845565"/>
            <a:ext cx="41783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Da</a:t>
            </a:r>
            <a:r>
              <a:rPr sz="1500" b="1" dirty="0">
                <a:solidFill>
                  <a:srgbClr val="FF0000"/>
                </a:solidFill>
                <a:latin typeface="Times New Roman"/>
                <a:cs typeface="Times New Roman"/>
              </a:rPr>
              <a:t>ta</a:t>
            </a:r>
            <a:endParaRPr sz="1500">
              <a:latin typeface="Times New Roman"/>
              <a:cs typeface="Times New Roman"/>
            </a:endParaRPr>
          </a:p>
        </p:txBody>
      </p:sp>
      <p:sp>
        <p:nvSpPr>
          <p:cNvPr id="40" name="object 40"/>
          <p:cNvSpPr txBox="1"/>
          <p:nvPr/>
        </p:nvSpPr>
        <p:spPr>
          <a:xfrm>
            <a:off x="2369057" y="1074165"/>
            <a:ext cx="110871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consolidation</a:t>
            </a:r>
            <a:endParaRPr sz="1500">
              <a:latin typeface="Times New Roman"/>
              <a:cs typeface="Times New Roman"/>
            </a:endParaRPr>
          </a:p>
        </p:txBody>
      </p:sp>
      <p:sp>
        <p:nvSpPr>
          <p:cNvPr id="41" name="object 41"/>
          <p:cNvSpPr/>
          <p:nvPr/>
        </p:nvSpPr>
        <p:spPr>
          <a:xfrm>
            <a:off x="4166742" y="1954809"/>
            <a:ext cx="705485" cy="863600"/>
          </a:xfrm>
          <a:custGeom>
            <a:avLst/>
            <a:gdLst/>
            <a:ahLst/>
            <a:cxnLst/>
            <a:rect l="l" t="t" r="r" b="b"/>
            <a:pathLst>
              <a:path w="705485" h="863600">
                <a:moveTo>
                  <a:pt x="705167" y="0"/>
                </a:moveTo>
                <a:lnTo>
                  <a:pt x="0" y="0"/>
                </a:lnTo>
                <a:lnTo>
                  <a:pt x="0" y="863193"/>
                </a:lnTo>
                <a:lnTo>
                  <a:pt x="705167" y="863193"/>
                </a:lnTo>
                <a:lnTo>
                  <a:pt x="705167" y="0"/>
                </a:lnTo>
                <a:close/>
              </a:path>
            </a:pathLst>
          </a:custGeom>
          <a:solidFill>
            <a:srgbClr val="FFFFFF"/>
          </a:solidFill>
        </p:spPr>
        <p:txBody>
          <a:bodyPr wrap="square" lIns="0" tIns="0" rIns="0" bIns="0" rtlCol="0"/>
          <a:lstStyle/>
          <a:p>
            <a:endParaRPr/>
          </a:p>
        </p:txBody>
      </p:sp>
      <p:sp>
        <p:nvSpPr>
          <p:cNvPr id="42" name="object 42"/>
          <p:cNvSpPr txBox="1"/>
          <p:nvPr/>
        </p:nvSpPr>
        <p:spPr>
          <a:xfrm>
            <a:off x="4166742" y="1954809"/>
            <a:ext cx="705485" cy="863600"/>
          </a:xfrm>
          <a:prstGeom prst="rect">
            <a:avLst/>
          </a:prstGeom>
          <a:ln w="9525">
            <a:solidFill>
              <a:srgbClr val="000000"/>
            </a:solidFill>
          </a:ln>
        </p:spPr>
        <p:txBody>
          <a:bodyPr vert="horz" wrap="square" lIns="0" tIns="1905" rIns="0" bIns="0" rtlCol="0">
            <a:spAutoFit/>
          </a:bodyPr>
          <a:lstStyle/>
          <a:p>
            <a:pPr marL="8255" marR="1270" indent="19685" algn="just">
              <a:lnSpc>
                <a:spcPts val="1800"/>
              </a:lnSpc>
              <a:spcBef>
                <a:spcPts val="15"/>
              </a:spcBef>
            </a:pPr>
            <a:r>
              <a:rPr sz="1500" dirty="0">
                <a:solidFill>
                  <a:srgbClr val="FF0000"/>
                </a:solidFill>
                <a:latin typeface="Times New Roman"/>
                <a:cs typeface="Times New Roman"/>
              </a:rPr>
              <a:t>Protocol  </a:t>
            </a:r>
            <a:r>
              <a:rPr sz="1500" spc="-5" dirty="0">
                <a:solidFill>
                  <a:srgbClr val="FF0000"/>
                </a:solidFill>
                <a:latin typeface="Times New Roman"/>
                <a:cs typeface="Times New Roman"/>
              </a:rPr>
              <a:t>H</a:t>
            </a:r>
            <a:r>
              <a:rPr sz="1500" spc="-15" dirty="0">
                <a:solidFill>
                  <a:srgbClr val="FF0000"/>
                </a:solidFill>
                <a:latin typeface="Times New Roman"/>
                <a:cs typeface="Times New Roman"/>
              </a:rPr>
              <a:t>a</a:t>
            </a:r>
            <a:r>
              <a:rPr sz="1500" dirty="0">
                <a:solidFill>
                  <a:srgbClr val="FF0000"/>
                </a:solidFill>
                <a:latin typeface="Times New Roman"/>
                <a:cs typeface="Times New Roman"/>
              </a:rPr>
              <a:t>nd</a:t>
            </a:r>
            <a:r>
              <a:rPr sz="1500" spc="-5" dirty="0">
                <a:solidFill>
                  <a:srgbClr val="FF0000"/>
                </a:solidFill>
                <a:latin typeface="Times New Roman"/>
                <a:cs typeface="Times New Roman"/>
              </a:rPr>
              <a:t>lers  MQTT</a:t>
            </a:r>
            <a:endParaRPr sz="1500">
              <a:latin typeface="Times New Roman"/>
              <a:cs typeface="Times New Roman"/>
            </a:endParaRPr>
          </a:p>
        </p:txBody>
      </p:sp>
      <p:grpSp>
        <p:nvGrpSpPr>
          <p:cNvPr id="43" name="object 43"/>
          <p:cNvGrpSpPr/>
          <p:nvPr/>
        </p:nvGrpSpPr>
        <p:grpSpPr>
          <a:xfrm>
            <a:off x="2103945" y="1695462"/>
            <a:ext cx="2773045" cy="2387600"/>
            <a:chOff x="2103945" y="1695462"/>
            <a:chExt cx="2773045" cy="2387600"/>
          </a:xfrm>
        </p:grpSpPr>
        <p:sp>
          <p:nvSpPr>
            <p:cNvPr id="44" name="object 44"/>
            <p:cNvSpPr/>
            <p:nvPr/>
          </p:nvSpPr>
          <p:spPr>
            <a:xfrm>
              <a:off x="2108707" y="1700225"/>
              <a:ext cx="1965960" cy="72390"/>
            </a:xfrm>
            <a:custGeom>
              <a:avLst/>
              <a:gdLst/>
              <a:ahLst/>
              <a:cxnLst/>
              <a:rect l="l" t="t" r="r" b="b"/>
              <a:pathLst>
                <a:path w="1965960" h="72389">
                  <a:moveTo>
                    <a:pt x="0" y="71932"/>
                  </a:moveTo>
                  <a:lnTo>
                    <a:pt x="1965706" y="71932"/>
                  </a:lnTo>
                  <a:lnTo>
                    <a:pt x="1965706" y="0"/>
                  </a:lnTo>
                  <a:lnTo>
                    <a:pt x="0" y="0"/>
                  </a:lnTo>
                  <a:lnTo>
                    <a:pt x="0" y="71932"/>
                  </a:lnTo>
                  <a:close/>
                </a:path>
              </a:pathLst>
            </a:custGeom>
            <a:ln w="9525">
              <a:solidFill>
                <a:srgbClr val="000000"/>
              </a:solidFill>
            </a:ln>
          </p:spPr>
          <p:txBody>
            <a:bodyPr wrap="square" lIns="0" tIns="0" rIns="0" bIns="0" rtlCol="0"/>
            <a:lstStyle/>
            <a:p>
              <a:endParaRPr/>
            </a:p>
          </p:txBody>
        </p:sp>
        <p:sp>
          <p:nvSpPr>
            <p:cNvPr id="45" name="object 45"/>
            <p:cNvSpPr/>
            <p:nvPr/>
          </p:nvSpPr>
          <p:spPr>
            <a:xfrm>
              <a:off x="3680078" y="2507244"/>
              <a:ext cx="394970" cy="56515"/>
            </a:xfrm>
            <a:custGeom>
              <a:avLst/>
              <a:gdLst/>
              <a:ahLst/>
              <a:cxnLst/>
              <a:rect l="l" t="t" r="r" b="b"/>
              <a:pathLst>
                <a:path w="394970" h="56514">
                  <a:moveTo>
                    <a:pt x="394373" y="0"/>
                  </a:moveTo>
                  <a:lnTo>
                    <a:pt x="0" y="0"/>
                  </a:lnTo>
                  <a:lnTo>
                    <a:pt x="0" y="56123"/>
                  </a:lnTo>
                  <a:lnTo>
                    <a:pt x="394373" y="56123"/>
                  </a:lnTo>
                  <a:lnTo>
                    <a:pt x="394373" y="0"/>
                  </a:lnTo>
                  <a:close/>
                </a:path>
              </a:pathLst>
            </a:custGeom>
            <a:solidFill>
              <a:srgbClr val="FFFFFF"/>
            </a:solidFill>
          </p:spPr>
          <p:txBody>
            <a:bodyPr wrap="square" lIns="0" tIns="0" rIns="0" bIns="0" rtlCol="0"/>
            <a:lstStyle/>
            <a:p>
              <a:endParaRPr/>
            </a:p>
          </p:txBody>
        </p:sp>
        <p:sp>
          <p:nvSpPr>
            <p:cNvPr id="46" name="object 46"/>
            <p:cNvSpPr/>
            <p:nvPr/>
          </p:nvSpPr>
          <p:spPr>
            <a:xfrm>
              <a:off x="3680078" y="2507244"/>
              <a:ext cx="394970" cy="56515"/>
            </a:xfrm>
            <a:custGeom>
              <a:avLst/>
              <a:gdLst/>
              <a:ahLst/>
              <a:cxnLst/>
              <a:rect l="l" t="t" r="r" b="b"/>
              <a:pathLst>
                <a:path w="394970" h="56514">
                  <a:moveTo>
                    <a:pt x="0" y="56123"/>
                  </a:moveTo>
                  <a:lnTo>
                    <a:pt x="394373" y="56123"/>
                  </a:lnTo>
                  <a:lnTo>
                    <a:pt x="394373" y="0"/>
                  </a:lnTo>
                  <a:lnTo>
                    <a:pt x="0" y="0"/>
                  </a:lnTo>
                  <a:lnTo>
                    <a:pt x="0" y="56123"/>
                  </a:lnTo>
                  <a:close/>
                </a:path>
              </a:pathLst>
            </a:custGeom>
            <a:ln w="9525">
              <a:solidFill>
                <a:srgbClr val="000000"/>
              </a:solidFill>
            </a:ln>
          </p:spPr>
          <p:txBody>
            <a:bodyPr wrap="square" lIns="0" tIns="0" rIns="0" bIns="0" rtlCol="0"/>
            <a:lstStyle/>
            <a:p>
              <a:endParaRPr/>
            </a:p>
          </p:txBody>
        </p:sp>
        <p:sp>
          <p:nvSpPr>
            <p:cNvPr id="47" name="object 47"/>
            <p:cNvSpPr/>
            <p:nvPr/>
          </p:nvSpPr>
          <p:spPr>
            <a:xfrm>
              <a:off x="3863847" y="1756283"/>
              <a:ext cx="62230" cy="751205"/>
            </a:xfrm>
            <a:custGeom>
              <a:avLst/>
              <a:gdLst/>
              <a:ahLst/>
              <a:cxnLst/>
              <a:rect l="l" t="t" r="r" b="b"/>
              <a:pathLst>
                <a:path w="62229" h="751205">
                  <a:moveTo>
                    <a:pt x="61809" y="0"/>
                  </a:moveTo>
                  <a:lnTo>
                    <a:pt x="0" y="0"/>
                  </a:lnTo>
                  <a:lnTo>
                    <a:pt x="0" y="750951"/>
                  </a:lnTo>
                  <a:lnTo>
                    <a:pt x="61809" y="750951"/>
                  </a:lnTo>
                  <a:lnTo>
                    <a:pt x="61809" y="0"/>
                  </a:lnTo>
                  <a:close/>
                </a:path>
              </a:pathLst>
            </a:custGeom>
            <a:solidFill>
              <a:srgbClr val="FFFFFF"/>
            </a:solidFill>
          </p:spPr>
          <p:txBody>
            <a:bodyPr wrap="square" lIns="0" tIns="0" rIns="0" bIns="0" rtlCol="0"/>
            <a:lstStyle/>
            <a:p>
              <a:endParaRPr/>
            </a:p>
          </p:txBody>
        </p:sp>
        <p:sp>
          <p:nvSpPr>
            <p:cNvPr id="48" name="object 48"/>
            <p:cNvSpPr/>
            <p:nvPr/>
          </p:nvSpPr>
          <p:spPr>
            <a:xfrm>
              <a:off x="3863847" y="1756283"/>
              <a:ext cx="62230" cy="751205"/>
            </a:xfrm>
            <a:custGeom>
              <a:avLst/>
              <a:gdLst/>
              <a:ahLst/>
              <a:cxnLst/>
              <a:rect l="l" t="t" r="r" b="b"/>
              <a:pathLst>
                <a:path w="62229" h="751205">
                  <a:moveTo>
                    <a:pt x="0" y="750951"/>
                  </a:moveTo>
                  <a:lnTo>
                    <a:pt x="61809" y="750951"/>
                  </a:lnTo>
                  <a:lnTo>
                    <a:pt x="61809" y="0"/>
                  </a:lnTo>
                  <a:lnTo>
                    <a:pt x="0" y="0"/>
                  </a:lnTo>
                  <a:lnTo>
                    <a:pt x="0" y="750951"/>
                  </a:lnTo>
                  <a:close/>
                </a:path>
              </a:pathLst>
            </a:custGeom>
            <a:ln w="9525">
              <a:solidFill>
                <a:srgbClr val="000000"/>
              </a:solidFill>
            </a:ln>
          </p:spPr>
          <p:txBody>
            <a:bodyPr wrap="square" lIns="0" tIns="0" rIns="0" bIns="0" rtlCol="0"/>
            <a:lstStyle/>
            <a:p>
              <a:endParaRPr/>
            </a:p>
          </p:txBody>
        </p:sp>
        <p:sp>
          <p:nvSpPr>
            <p:cNvPr id="49" name="object 49"/>
            <p:cNvSpPr/>
            <p:nvPr/>
          </p:nvSpPr>
          <p:spPr>
            <a:xfrm>
              <a:off x="4166742" y="3672459"/>
              <a:ext cx="705485" cy="405765"/>
            </a:xfrm>
            <a:custGeom>
              <a:avLst/>
              <a:gdLst/>
              <a:ahLst/>
              <a:cxnLst/>
              <a:rect l="l" t="t" r="r" b="b"/>
              <a:pathLst>
                <a:path w="705485" h="405764">
                  <a:moveTo>
                    <a:pt x="705167" y="0"/>
                  </a:moveTo>
                  <a:lnTo>
                    <a:pt x="0" y="0"/>
                  </a:lnTo>
                  <a:lnTo>
                    <a:pt x="0" y="405511"/>
                  </a:lnTo>
                  <a:lnTo>
                    <a:pt x="705167" y="405511"/>
                  </a:lnTo>
                  <a:lnTo>
                    <a:pt x="705167" y="0"/>
                  </a:lnTo>
                  <a:close/>
                </a:path>
              </a:pathLst>
            </a:custGeom>
            <a:solidFill>
              <a:srgbClr val="FFFFFF"/>
            </a:solidFill>
          </p:spPr>
          <p:txBody>
            <a:bodyPr wrap="square" lIns="0" tIns="0" rIns="0" bIns="0" rtlCol="0"/>
            <a:lstStyle/>
            <a:p>
              <a:endParaRPr/>
            </a:p>
          </p:txBody>
        </p:sp>
        <p:sp>
          <p:nvSpPr>
            <p:cNvPr id="50" name="object 50"/>
            <p:cNvSpPr/>
            <p:nvPr/>
          </p:nvSpPr>
          <p:spPr>
            <a:xfrm>
              <a:off x="4166742" y="3672459"/>
              <a:ext cx="705485" cy="405765"/>
            </a:xfrm>
            <a:custGeom>
              <a:avLst/>
              <a:gdLst/>
              <a:ahLst/>
              <a:cxnLst/>
              <a:rect l="l" t="t" r="r" b="b"/>
              <a:pathLst>
                <a:path w="705485" h="405764">
                  <a:moveTo>
                    <a:pt x="0" y="405511"/>
                  </a:moveTo>
                  <a:lnTo>
                    <a:pt x="705167" y="405511"/>
                  </a:lnTo>
                  <a:lnTo>
                    <a:pt x="705167" y="0"/>
                  </a:lnTo>
                  <a:lnTo>
                    <a:pt x="0" y="0"/>
                  </a:lnTo>
                  <a:lnTo>
                    <a:pt x="0" y="405511"/>
                  </a:lnTo>
                  <a:close/>
                </a:path>
              </a:pathLst>
            </a:custGeom>
            <a:ln w="9525">
              <a:solidFill>
                <a:srgbClr val="000000"/>
              </a:solidFill>
            </a:ln>
          </p:spPr>
          <p:txBody>
            <a:bodyPr wrap="square" lIns="0" tIns="0" rIns="0" bIns="0" rtlCol="0"/>
            <a:lstStyle/>
            <a:p>
              <a:endParaRPr/>
            </a:p>
          </p:txBody>
        </p:sp>
      </p:grpSp>
      <p:sp>
        <p:nvSpPr>
          <p:cNvPr id="51" name="object 51"/>
          <p:cNvSpPr txBox="1"/>
          <p:nvPr/>
        </p:nvSpPr>
        <p:spPr>
          <a:xfrm>
            <a:off x="4174616" y="3882897"/>
            <a:ext cx="691515"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M</a:t>
            </a:r>
            <a:r>
              <a:rPr sz="1500" spc="-15" dirty="0">
                <a:solidFill>
                  <a:srgbClr val="FF0000"/>
                </a:solidFill>
                <a:latin typeface="Times New Roman"/>
                <a:cs typeface="Times New Roman"/>
              </a:rPr>
              <a:t>e</a:t>
            </a:r>
            <a:r>
              <a:rPr sz="1500" spc="-5" dirty="0">
                <a:solidFill>
                  <a:srgbClr val="FF0000"/>
                </a:solidFill>
                <a:latin typeface="Times New Roman"/>
                <a:cs typeface="Times New Roman"/>
              </a:rPr>
              <a:t>ss</a:t>
            </a:r>
            <a:r>
              <a:rPr sz="1500" spc="-10" dirty="0">
                <a:solidFill>
                  <a:srgbClr val="FF0000"/>
                </a:solidFill>
                <a:latin typeface="Times New Roman"/>
                <a:cs typeface="Times New Roman"/>
              </a:rPr>
              <a:t>a</a:t>
            </a:r>
            <a:r>
              <a:rPr sz="1500" dirty="0">
                <a:solidFill>
                  <a:srgbClr val="FF0000"/>
                </a:solidFill>
                <a:latin typeface="Times New Roman"/>
                <a:cs typeface="Times New Roman"/>
              </a:rPr>
              <a:t>ge</a:t>
            </a:r>
            <a:endParaRPr sz="1500">
              <a:latin typeface="Times New Roman"/>
              <a:cs typeface="Times New Roman"/>
            </a:endParaRPr>
          </a:p>
        </p:txBody>
      </p:sp>
      <p:sp>
        <p:nvSpPr>
          <p:cNvPr id="52" name="object 52"/>
          <p:cNvSpPr txBox="1"/>
          <p:nvPr/>
        </p:nvSpPr>
        <p:spPr>
          <a:xfrm>
            <a:off x="4247769" y="4111497"/>
            <a:ext cx="544830"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R</a:t>
            </a:r>
            <a:r>
              <a:rPr sz="1500" dirty="0">
                <a:solidFill>
                  <a:srgbClr val="FF0000"/>
                </a:solidFill>
                <a:latin typeface="Times New Roman"/>
                <a:cs typeface="Times New Roman"/>
              </a:rPr>
              <a:t>outer</a:t>
            </a:r>
            <a:endParaRPr sz="1500">
              <a:latin typeface="Times New Roman"/>
              <a:cs typeface="Times New Roman"/>
            </a:endParaRPr>
          </a:p>
        </p:txBody>
      </p:sp>
      <p:grpSp>
        <p:nvGrpSpPr>
          <p:cNvPr id="53" name="object 53"/>
          <p:cNvGrpSpPr/>
          <p:nvPr/>
        </p:nvGrpSpPr>
        <p:grpSpPr>
          <a:xfrm>
            <a:off x="4161980" y="4425734"/>
            <a:ext cx="715010" cy="401955"/>
            <a:chOff x="4161980" y="4425734"/>
            <a:chExt cx="715010" cy="401955"/>
          </a:xfrm>
        </p:grpSpPr>
        <p:sp>
          <p:nvSpPr>
            <p:cNvPr id="54" name="object 54"/>
            <p:cNvSpPr/>
            <p:nvPr/>
          </p:nvSpPr>
          <p:spPr>
            <a:xfrm>
              <a:off x="4166742" y="4430496"/>
              <a:ext cx="705485" cy="392430"/>
            </a:xfrm>
            <a:custGeom>
              <a:avLst/>
              <a:gdLst/>
              <a:ahLst/>
              <a:cxnLst/>
              <a:rect l="l" t="t" r="r" b="b"/>
              <a:pathLst>
                <a:path w="705485" h="392429">
                  <a:moveTo>
                    <a:pt x="705167" y="0"/>
                  </a:moveTo>
                  <a:lnTo>
                    <a:pt x="0" y="0"/>
                  </a:lnTo>
                  <a:lnTo>
                    <a:pt x="0" y="392074"/>
                  </a:lnTo>
                  <a:lnTo>
                    <a:pt x="705167" y="392074"/>
                  </a:lnTo>
                  <a:lnTo>
                    <a:pt x="705167" y="0"/>
                  </a:lnTo>
                  <a:close/>
                </a:path>
              </a:pathLst>
            </a:custGeom>
            <a:solidFill>
              <a:srgbClr val="FFFFFF"/>
            </a:solidFill>
          </p:spPr>
          <p:txBody>
            <a:bodyPr wrap="square" lIns="0" tIns="0" rIns="0" bIns="0" rtlCol="0"/>
            <a:lstStyle/>
            <a:p>
              <a:endParaRPr/>
            </a:p>
          </p:txBody>
        </p:sp>
        <p:sp>
          <p:nvSpPr>
            <p:cNvPr id="55" name="object 55"/>
            <p:cNvSpPr/>
            <p:nvPr/>
          </p:nvSpPr>
          <p:spPr>
            <a:xfrm>
              <a:off x="4166742" y="4430496"/>
              <a:ext cx="705485" cy="392430"/>
            </a:xfrm>
            <a:custGeom>
              <a:avLst/>
              <a:gdLst/>
              <a:ahLst/>
              <a:cxnLst/>
              <a:rect l="l" t="t" r="r" b="b"/>
              <a:pathLst>
                <a:path w="705485" h="392429">
                  <a:moveTo>
                    <a:pt x="0" y="392074"/>
                  </a:moveTo>
                  <a:lnTo>
                    <a:pt x="705167" y="392074"/>
                  </a:lnTo>
                  <a:lnTo>
                    <a:pt x="705167" y="0"/>
                  </a:lnTo>
                  <a:lnTo>
                    <a:pt x="0" y="0"/>
                  </a:lnTo>
                  <a:lnTo>
                    <a:pt x="0" y="392074"/>
                  </a:lnTo>
                  <a:close/>
                </a:path>
              </a:pathLst>
            </a:custGeom>
            <a:ln w="9525">
              <a:solidFill>
                <a:srgbClr val="000000"/>
              </a:solidFill>
            </a:ln>
          </p:spPr>
          <p:txBody>
            <a:bodyPr wrap="square" lIns="0" tIns="0" rIns="0" bIns="0" rtlCol="0"/>
            <a:lstStyle/>
            <a:p>
              <a:endParaRPr/>
            </a:p>
          </p:txBody>
        </p:sp>
      </p:grpSp>
      <p:sp>
        <p:nvSpPr>
          <p:cNvPr id="56" name="object 56"/>
          <p:cNvSpPr txBox="1"/>
          <p:nvPr/>
        </p:nvSpPr>
        <p:spPr>
          <a:xfrm>
            <a:off x="4174616" y="4412742"/>
            <a:ext cx="691515" cy="482600"/>
          </a:xfrm>
          <a:prstGeom prst="rect">
            <a:avLst/>
          </a:prstGeom>
        </p:spPr>
        <p:txBody>
          <a:bodyPr vert="horz" wrap="square" lIns="0" tIns="12700" rIns="0" bIns="0" rtlCol="0">
            <a:spAutoFit/>
          </a:bodyPr>
          <a:lstStyle/>
          <a:p>
            <a:pPr marL="108585" marR="5080" indent="-96520">
              <a:lnSpc>
                <a:spcPct val="100000"/>
              </a:lnSpc>
              <a:spcBef>
                <a:spcPts val="100"/>
              </a:spcBef>
            </a:pPr>
            <a:r>
              <a:rPr sz="1500" spc="-5" dirty="0">
                <a:solidFill>
                  <a:srgbClr val="FF0000"/>
                </a:solidFill>
                <a:latin typeface="Times New Roman"/>
                <a:cs typeface="Times New Roman"/>
              </a:rPr>
              <a:t>M</a:t>
            </a:r>
            <a:r>
              <a:rPr sz="1500" spc="-15" dirty="0">
                <a:solidFill>
                  <a:srgbClr val="FF0000"/>
                </a:solidFill>
                <a:latin typeface="Times New Roman"/>
                <a:cs typeface="Times New Roman"/>
              </a:rPr>
              <a:t>e</a:t>
            </a:r>
            <a:r>
              <a:rPr sz="1500" spc="-5" dirty="0">
                <a:solidFill>
                  <a:srgbClr val="FF0000"/>
                </a:solidFill>
                <a:latin typeface="Times New Roman"/>
                <a:cs typeface="Times New Roman"/>
              </a:rPr>
              <a:t>ss</a:t>
            </a:r>
            <a:r>
              <a:rPr sz="1500" spc="-10" dirty="0">
                <a:solidFill>
                  <a:srgbClr val="FF0000"/>
                </a:solidFill>
                <a:latin typeface="Times New Roman"/>
                <a:cs typeface="Times New Roman"/>
              </a:rPr>
              <a:t>a</a:t>
            </a:r>
            <a:r>
              <a:rPr sz="1500" dirty="0">
                <a:solidFill>
                  <a:srgbClr val="FF0000"/>
                </a:solidFill>
                <a:latin typeface="Times New Roman"/>
                <a:cs typeface="Times New Roman"/>
              </a:rPr>
              <a:t>ge  </a:t>
            </a:r>
            <a:r>
              <a:rPr sz="1500" spc="-5" dirty="0">
                <a:solidFill>
                  <a:srgbClr val="FF0000"/>
                </a:solidFill>
                <a:latin typeface="Times New Roman"/>
                <a:cs typeface="Times New Roman"/>
              </a:rPr>
              <a:t>Cache</a:t>
            </a:r>
            <a:endParaRPr sz="1500">
              <a:latin typeface="Times New Roman"/>
              <a:cs typeface="Times New Roman"/>
            </a:endParaRPr>
          </a:p>
        </p:txBody>
      </p:sp>
      <p:grpSp>
        <p:nvGrpSpPr>
          <p:cNvPr id="57" name="object 57"/>
          <p:cNvGrpSpPr/>
          <p:nvPr/>
        </p:nvGrpSpPr>
        <p:grpSpPr>
          <a:xfrm>
            <a:off x="5616765" y="673290"/>
            <a:ext cx="931544" cy="1838960"/>
            <a:chOff x="5616765" y="673290"/>
            <a:chExt cx="931544" cy="1838960"/>
          </a:xfrm>
        </p:grpSpPr>
        <p:sp>
          <p:nvSpPr>
            <p:cNvPr id="58" name="object 58"/>
            <p:cNvSpPr/>
            <p:nvPr/>
          </p:nvSpPr>
          <p:spPr>
            <a:xfrm>
              <a:off x="5621528" y="678052"/>
              <a:ext cx="922019" cy="1829435"/>
            </a:xfrm>
            <a:custGeom>
              <a:avLst/>
              <a:gdLst/>
              <a:ahLst/>
              <a:cxnLst/>
              <a:rect l="l" t="t" r="r" b="b"/>
              <a:pathLst>
                <a:path w="922020" h="1829435">
                  <a:moveTo>
                    <a:pt x="921931" y="0"/>
                  </a:moveTo>
                  <a:lnTo>
                    <a:pt x="0" y="0"/>
                  </a:lnTo>
                  <a:lnTo>
                    <a:pt x="0" y="1829181"/>
                  </a:lnTo>
                  <a:lnTo>
                    <a:pt x="921931" y="1829181"/>
                  </a:lnTo>
                  <a:lnTo>
                    <a:pt x="921931" y="0"/>
                  </a:lnTo>
                  <a:close/>
                </a:path>
              </a:pathLst>
            </a:custGeom>
            <a:solidFill>
              <a:srgbClr val="F8F8F8"/>
            </a:solidFill>
          </p:spPr>
          <p:txBody>
            <a:bodyPr wrap="square" lIns="0" tIns="0" rIns="0" bIns="0" rtlCol="0"/>
            <a:lstStyle/>
            <a:p>
              <a:endParaRPr/>
            </a:p>
          </p:txBody>
        </p:sp>
        <p:sp>
          <p:nvSpPr>
            <p:cNvPr id="59" name="object 59"/>
            <p:cNvSpPr/>
            <p:nvPr/>
          </p:nvSpPr>
          <p:spPr>
            <a:xfrm>
              <a:off x="5621528" y="678052"/>
              <a:ext cx="922019" cy="1829435"/>
            </a:xfrm>
            <a:custGeom>
              <a:avLst/>
              <a:gdLst/>
              <a:ahLst/>
              <a:cxnLst/>
              <a:rect l="l" t="t" r="r" b="b"/>
              <a:pathLst>
                <a:path w="922020" h="1829435">
                  <a:moveTo>
                    <a:pt x="0" y="1829181"/>
                  </a:moveTo>
                  <a:lnTo>
                    <a:pt x="921931" y="1829181"/>
                  </a:lnTo>
                  <a:lnTo>
                    <a:pt x="921931" y="0"/>
                  </a:lnTo>
                  <a:lnTo>
                    <a:pt x="0" y="0"/>
                  </a:lnTo>
                  <a:lnTo>
                    <a:pt x="0" y="1829181"/>
                  </a:lnTo>
                  <a:close/>
                </a:path>
              </a:pathLst>
            </a:custGeom>
            <a:ln w="9525">
              <a:solidFill>
                <a:srgbClr val="000000"/>
              </a:solidFill>
            </a:ln>
          </p:spPr>
          <p:txBody>
            <a:bodyPr wrap="square" lIns="0" tIns="0" rIns="0" bIns="0" rtlCol="0"/>
            <a:lstStyle/>
            <a:p>
              <a:endParaRPr/>
            </a:p>
          </p:txBody>
        </p:sp>
      </p:grpSp>
      <p:sp>
        <p:nvSpPr>
          <p:cNvPr id="60" name="object 60"/>
          <p:cNvSpPr txBox="1"/>
          <p:nvPr/>
        </p:nvSpPr>
        <p:spPr>
          <a:xfrm>
            <a:off x="5704078" y="659384"/>
            <a:ext cx="753745"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In</a:t>
            </a:r>
            <a:r>
              <a:rPr sz="1500" b="1" dirty="0">
                <a:solidFill>
                  <a:srgbClr val="FF0000"/>
                </a:solidFill>
                <a:latin typeface="Times New Roman"/>
                <a:cs typeface="Times New Roman"/>
              </a:rPr>
              <a:t>f</a:t>
            </a:r>
            <a:r>
              <a:rPr sz="1500" b="1" spc="5" dirty="0">
                <a:solidFill>
                  <a:srgbClr val="FF0000"/>
                </a:solidFill>
                <a:latin typeface="Times New Roman"/>
                <a:cs typeface="Times New Roman"/>
              </a:rPr>
              <a:t>o</a:t>
            </a:r>
            <a:r>
              <a:rPr sz="1500" b="1" spc="-10" dirty="0">
                <a:solidFill>
                  <a:srgbClr val="FF0000"/>
                </a:solidFill>
                <a:latin typeface="Times New Roman"/>
                <a:cs typeface="Times New Roman"/>
              </a:rPr>
              <a:t>r</a:t>
            </a:r>
            <a:r>
              <a:rPr sz="1500" b="1" spc="-30" dirty="0">
                <a:solidFill>
                  <a:srgbClr val="FF0000"/>
                </a:solidFill>
                <a:latin typeface="Times New Roman"/>
                <a:cs typeface="Times New Roman"/>
              </a:rPr>
              <a:t>m</a:t>
            </a:r>
            <a:r>
              <a:rPr sz="1500" b="1" dirty="0">
                <a:solidFill>
                  <a:srgbClr val="FF0000"/>
                </a:solidFill>
                <a:latin typeface="Times New Roman"/>
                <a:cs typeface="Times New Roman"/>
              </a:rPr>
              <a:t>ix</a:t>
            </a:r>
            <a:endParaRPr sz="1500">
              <a:latin typeface="Times New Roman"/>
              <a:cs typeface="Times New Roman"/>
            </a:endParaRPr>
          </a:p>
        </p:txBody>
      </p:sp>
      <p:sp>
        <p:nvSpPr>
          <p:cNvPr id="61" name="object 61"/>
          <p:cNvSpPr txBox="1"/>
          <p:nvPr/>
        </p:nvSpPr>
        <p:spPr>
          <a:xfrm>
            <a:off x="5609590" y="887933"/>
            <a:ext cx="944244" cy="254635"/>
          </a:xfrm>
          <a:prstGeom prst="rect">
            <a:avLst/>
          </a:prstGeom>
        </p:spPr>
        <p:txBody>
          <a:bodyPr vert="horz" wrap="square" lIns="0" tIns="12700" rIns="0" bIns="0" rtlCol="0">
            <a:spAutoFit/>
          </a:bodyPr>
          <a:lstStyle/>
          <a:p>
            <a:pPr marL="12700">
              <a:lnSpc>
                <a:spcPct val="100000"/>
              </a:lnSpc>
              <a:spcBef>
                <a:spcPts val="100"/>
              </a:spcBef>
            </a:pPr>
            <a:r>
              <a:rPr sz="1500" b="1" spc="-15" dirty="0">
                <a:solidFill>
                  <a:srgbClr val="FF0000"/>
                </a:solidFill>
                <a:latin typeface="Times New Roman"/>
                <a:cs typeface="Times New Roman"/>
              </a:rPr>
              <a:t>Time</a:t>
            </a:r>
            <a:r>
              <a:rPr sz="1500" b="1" spc="-65" dirty="0">
                <a:solidFill>
                  <a:srgbClr val="FF0000"/>
                </a:solidFill>
                <a:latin typeface="Times New Roman"/>
                <a:cs typeface="Times New Roman"/>
              </a:rPr>
              <a:t> </a:t>
            </a:r>
            <a:r>
              <a:rPr sz="1500" b="1" spc="-5" dirty="0">
                <a:solidFill>
                  <a:srgbClr val="FF0000"/>
                </a:solidFill>
                <a:latin typeface="Times New Roman"/>
                <a:cs typeface="Times New Roman"/>
              </a:rPr>
              <a:t>series</a:t>
            </a:r>
            <a:endParaRPr sz="1500">
              <a:latin typeface="Times New Roman"/>
              <a:cs typeface="Times New Roman"/>
            </a:endParaRPr>
          </a:p>
        </p:txBody>
      </p:sp>
      <p:sp>
        <p:nvSpPr>
          <p:cNvPr id="62" name="object 62"/>
          <p:cNvSpPr txBox="1"/>
          <p:nvPr/>
        </p:nvSpPr>
        <p:spPr>
          <a:xfrm>
            <a:off x="5789421" y="1116838"/>
            <a:ext cx="58547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s</a:t>
            </a:r>
            <a:r>
              <a:rPr sz="1500" b="1" spc="-10" dirty="0">
                <a:solidFill>
                  <a:srgbClr val="FF0000"/>
                </a:solidFill>
                <a:latin typeface="Times New Roman"/>
                <a:cs typeface="Times New Roman"/>
              </a:rPr>
              <a:t>er</a:t>
            </a:r>
            <a:r>
              <a:rPr sz="1500" b="1" dirty="0">
                <a:solidFill>
                  <a:srgbClr val="FF0000"/>
                </a:solidFill>
                <a:latin typeface="Times New Roman"/>
                <a:cs typeface="Times New Roman"/>
              </a:rPr>
              <a:t>vice</a:t>
            </a:r>
            <a:endParaRPr sz="1500">
              <a:latin typeface="Times New Roman"/>
              <a:cs typeface="Times New Roman"/>
            </a:endParaRPr>
          </a:p>
        </p:txBody>
      </p:sp>
      <p:grpSp>
        <p:nvGrpSpPr>
          <p:cNvPr id="63" name="object 63"/>
          <p:cNvGrpSpPr/>
          <p:nvPr/>
        </p:nvGrpSpPr>
        <p:grpSpPr>
          <a:xfrm>
            <a:off x="3783266" y="2655862"/>
            <a:ext cx="225425" cy="923925"/>
            <a:chOff x="3783266" y="2655862"/>
            <a:chExt cx="225425" cy="923925"/>
          </a:xfrm>
        </p:grpSpPr>
        <p:sp>
          <p:nvSpPr>
            <p:cNvPr id="64" name="object 64"/>
            <p:cNvSpPr/>
            <p:nvPr/>
          </p:nvSpPr>
          <p:spPr>
            <a:xfrm>
              <a:off x="3788028" y="2660624"/>
              <a:ext cx="215900" cy="914400"/>
            </a:xfrm>
            <a:custGeom>
              <a:avLst/>
              <a:gdLst/>
              <a:ahLst/>
              <a:cxnLst/>
              <a:rect l="l" t="t" r="r" b="b"/>
              <a:pathLst>
                <a:path w="215900" h="914400">
                  <a:moveTo>
                    <a:pt x="215900" y="0"/>
                  </a:moveTo>
                  <a:lnTo>
                    <a:pt x="0" y="0"/>
                  </a:lnTo>
                  <a:lnTo>
                    <a:pt x="0" y="913790"/>
                  </a:lnTo>
                  <a:lnTo>
                    <a:pt x="215900" y="913790"/>
                  </a:lnTo>
                  <a:lnTo>
                    <a:pt x="215900" y="0"/>
                  </a:lnTo>
                  <a:close/>
                </a:path>
              </a:pathLst>
            </a:custGeom>
            <a:solidFill>
              <a:srgbClr val="808080">
                <a:alpha val="43136"/>
              </a:srgbClr>
            </a:solidFill>
          </p:spPr>
          <p:txBody>
            <a:bodyPr wrap="square" lIns="0" tIns="0" rIns="0" bIns="0" rtlCol="0"/>
            <a:lstStyle/>
            <a:p>
              <a:endParaRPr/>
            </a:p>
          </p:txBody>
        </p:sp>
        <p:sp>
          <p:nvSpPr>
            <p:cNvPr id="65" name="object 65"/>
            <p:cNvSpPr/>
            <p:nvPr/>
          </p:nvSpPr>
          <p:spPr>
            <a:xfrm>
              <a:off x="3788028" y="2660624"/>
              <a:ext cx="215900" cy="914400"/>
            </a:xfrm>
            <a:custGeom>
              <a:avLst/>
              <a:gdLst/>
              <a:ahLst/>
              <a:cxnLst/>
              <a:rect l="l" t="t" r="r" b="b"/>
              <a:pathLst>
                <a:path w="215900" h="914400">
                  <a:moveTo>
                    <a:pt x="0" y="913790"/>
                  </a:moveTo>
                  <a:lnTo>
                    <a:pt x="215900" y="913790"/>
                  </a:lnTo>
                  <a:lnTo>
                    <a:pt x="215900" y="0"/>
                  </a:lnTo>
                  <a:lnTo>
                    <a:pt x="0" y="0"/>
                  </a:lnTo>
                  <a:lnTo>
                    <a:pt x="0" y="913790"/>
                  </a:lnTo>
                  <a:close/>
                </a:path>
              </a:pathLst>
            </a:custGeom>
            <a:ln w="9525">
              <a:solidFill>
                <a:srgbClr val="FFFFFF"/>
              </a:solidFill>
            </a:ln>
          </p:spPr>
          <p:txBody>
            <a:bodyPr wrap="square" lIns="0" tIns="0" rIns="0" bIns="0" rtlCol="0"/>
            <a:lstStyle/>
            <a:p>
              <a:endParaRPr/>
            </a:p>
          </p:txBody>
        </p:sp>
      </p:grpSp>
      <p:sp>
        <p:nvSpPr>
          <p:cNvPr id="66" name="object 66"/>
          <p:cNvSpPr txBox="1"/>
          <p:nvPr/>
        </p:nvSpPr>
        <p:spPr>
          <a:xfrm>
            <a:off x="3790610" y="2702445"/>
            <a:ext cx="236854" cy="691515"/>
          </a:xfrm>
          <a:prstGeom prst="rect">
            <a:avLst/>
          </a:prstGeom>
        </p:spPr>
        <p:txBody>
          <a:bodyPr vert="vert270" wrap="square" lIns="0" tIns="0" rIns="0" bIns="0" rtlCol="0">
            <a:spAutoFit/>
          </a:bodyPr>
          <a:lstStyle/>
          <a:p>
            <a:pPr marL="12700">
              <a:lnSpc>
                <a:spcPts val="1735"/>
              </a:lnSpc>
            </a:pPr>
            <a:r>
              <a:rPr sz="1500" dirty="0">
                <a:solidFill>
                  <a:srgbClr val="FF0000"/>
                </a:solidFill>
                <a:latin typeface="Times New Roman"/>
                <a:cs typeface="Times New Roman"/>
              </a:rPr>
              <a:t>N</a:t>
            </a:r>
            <a:r>
              <a:rPr sz="1500" spc="-10" dirty="0">
                <a:solidFill>
                  <a:srgbClr val="FF0000"/>
                </a:solidFill>
                <a:latin typeface="Times New Roman"/>
                <a:cs typeface="Times New Roman"/>
              </a:rPr>
              <a:t>e</a:t>
            </a:r>
            <a:r>
              <a:rPr sz="1500" dirty="0">
                <a:solidFill>
                  <a:srgbClr val="FF0000"/>
                </a:solidFill>
                <a:latin typeface="Times New Roman"/>
                <a:cs typeface="Times New Roman"/>
              </a:rPr>
              <a:t>twork</a:t>
            </a:r>
            <a:endParaRPr sz="1500">
              <a:latin typeface="Times New Roman"/>
              <a:cs typeface="Times New Roman"/>
            </a:endParaRPr>
          </a:p>
        </p:txBody>
      </p:sp>
      <p:grpSp>
        <p:nvGrpSpPr>
          <p:cNvPr id="67" name="object 67"/>
          <p:cNvGrpSpPr/>
          <p:nvPr/>
        </p:nvGrpSpPr>
        <p:grpSpPr>
          <a:xfrm>
            <a:off x="3776281" y="738924"/>
            <a:ext cx="225425" cy="923925"/>
            <a:chOff x="3776281" y="738924"/>
            <a:chExt cx="225425" cy="923925"/>
          </a:xfrm>
        </p:grpSpPr>
        <p:sp>
          <p:nvSpPr>
            <p:cNvPr id="68" name="object 68"/>
            <p:cNvSpPr/>
            <p:nvPr/>
          </p:nvSpPr>
          <p:spPr>
            <a:xfrm>
              <a:off x="3781044" y="743686"/>
              <a:ext cx="215900" cy="914400"/>
            </a:xfrm>
            <a:custGeom>
              <a:avLst/>
              <a:gdLst/>
              <a:ahLst/>
              <a:cxnLst/>
              <a:rect l="l" t="t" r="r" b="b"/>
              <a:pathLst>
                <a:path w="215900" h="914400">
                  <a:moveTo>
                    <a:pt x="215900" y="0"/>
                  </a:moveTo>
                  <a:lnTo>
                    <a:pt x="0" y="0"/>
                  </a:lnTo>
                  <a:lnTo>
                    <a:pt x="0" y="913790"/>
                  </a:lnTo>
                  <a:lnTo>
                    <a:pt x="215900" y="913790"/>
                  </a:lnTo>
                  <a:lnTo>
                    <a:pt x="215900" y="0"/>
                  </a:lnTo>
                  <a:close/>
                </a:path>
              </a:pathLst>
            </a:custGeom>
            <a:solidFill>
              <a:srgbClr val="808080">
                <a:alpha val="25881"/>
              </a:srgbClr>
            </a:solidFill>
          </p:spPr>
          <p:txBody>
            <a:bodyPr wrap="square" lIns="0" tIns="0" rIns="0" bIns="0" rtlCol="0"/>
            <a:lstStyle/>
            <a:p>
              <a:endParaRPr/>
            </a:p>
          </p:txBody>
        </p:sp>
        <p:sp>
          <p:nvSpPr>
            <p:cNvPr id="69" name="object 69"/>
            <p:cNvSpPr/>
            <p:nvPr/>
          </p:nvSpPr>
          <p:spPr>
            <a:xfrm>
              <a:off x="3781044" y="743686"/>
              <a:ext cx="215900" cy="914400"/>
            </a:xfrm>
            <a:custGeom>
              <a:avLst/>
              <a:gdLst/>
              <a:ahLst/>
              <a:cxnLst/>
              <a:rect l="l" t="t" r="r" b="b"/>
              <a:pathLst>
                <a:path w="215900" h="914400">
                  <a:moveTo>
                    <a:pt x="0" y="913790"/>
                  </a:moveTo>
                  <a:lnTo>
                    <a:pt x="215900" y="913790"/>
                  </a:lnTo>
                  <a:lnTo>
                    <a:pt x="215900" y="0"/>
                  </a:lnTo>
                  <a:lnTo>
                    <a:pt x="0" y="0"/>
                  </a:lnTo>
                  <a:lnTo>
                    <a:pt x="0" y="913790"/>
                  </a:lnTo>
                  <a:close/>
                </a:path>
              </a:pathLst>
            </a:custGeom>
            <a:ln w="9525">
              <a:solidFill>
                <a:srgbClr val="FFFFFF"/>
              </a:solidFill>
            </a:ln>
          </p:spPr>
          <p:txBody>
            <a:bodyPr wrap="square" lIns="0" tIns="0" rIns="0" bIns="0" rtlCol="0"/>
            <a:lstStyle/>
            <a:p>
              <a:endParaRPr/>
            </a:p>
          </p:txBody>
        </p:sp>
      </p:grpSp>
      <p:sp>
        <p:nvSpPr>
          <p:cNvPr id="70" name="object 70"/>
          <p:cNvSpPr txBox="1"/>
          <p:nvPr/>
        </p:nvSpPr>
        <p:spPr>
          <a:xfrm>
            <a:off x="3783626" y="762393"/>
            <a:ext cx="236854" cy="691515"/>
          </a:xfrm>
          <a:prstGeom prst="rect">
            <a:avLst/>
          </a:prstGeom>
        </p:spPr>
        <p:txBody>
          <a:bodyPr vert="vert270" wrap="square" lIns="0" tIns="0" rIns="0" bIns="0" rtlCol="0">
            <a:spAutoFit/>
          </a:bodyPr>
          <a:lstStyle/>
          <a:p>
            <a:pPr marL="12700">
              <a:lnSpc>
                <a:spcPts val="1735"/>
              </a:lnSpc>
            </a:pPr>
            <a:r>
              <a:rPr sz="1500" dirty="0">
                <a:solidFill>
                  <a:srgbClr val="FF0000"/>
                </a:solidFill>
                <a:latin typeface="Times New Roman"/>
                <a:cs typeface="Times New Roman"/>
              </a:rPr>
              <a:t>N</a:t>
            </a:r>
            <a:r>
              <a:rPr sz="1500" spc="-10" dirty="0">
                <a:solidFill>
                  <a:srgbClr val="FF0000"/>
                </a:solidFill>
                <a:latin typeface="Times New Roman"/>
                <a:cs typeface="Times New Roman"/>
              </a:rPr>
              <a:t>e</a:t>
            </a:r>
            <a:r>
              <a:rPr sz="1500" dirty="0">
                <a:solidFill>
                  <a:srgbClr val="FF0000"/>
                </a:solidFill>
                <a:latin typeface="Times New Roman"/>
                <a:cs typeface="Times New Roman"/>
              </a:rPr>
              <a:t>twork</a:t>
            </a:r>
            <a:endParaRPr sz="1500">
              <a:latin typeface="Times New Roman"/>
              <a:cs typeface="Times New Roman"/>
            </a:endParaRPr>
          </a:p>
        </p:txBody>
      </p:sp>
      <p:grpSp>
        <p:nvGrpSpPr>
          <p:cNvPr id="71" name="object 71"/>
          <p:cNvGrpSpPr/>
          <p:nvPr/>
        </p:nvGrpSpPr>
        <p:grpSpPr>
          <a:xfrm>
            <a:off x="5057838" y="1094676"/>
            <a:ext cx="437515" cy="4421505"/>
            <a:chOff x="5057838" y="1094676"/>
            <a:chExt cx="437515" cy="4421505"/>
          </a:xfrm>
        </p:grpSpPr>
        <p:sp>
          <p:nvSpPr>
            <p:cNvPr id="72" name="object 72"/>
            <p:cNvSpPr/>
            <p:nvPr/>
          </p:nvSpPr>
          <p:spPr>
            <a:xfrm>
              <a:off x="5062601" y="1099438"/>
              <a:ext cx="427990" cy="4411980"/>
            </a:xfrm>
            <a:custGeom>
              <a:avLst/>
              <a:gdLst/>
              <a:ahLst/>
              <a:cxnLst/>
              <a:rect l="l" t="t" r="r" b="b"/>
              <a:pathLst>
                <a:path w="427989" h="4411980">
                  <a:moveTo>
                    <a:pt x="365633" y="329692"/>
                  </a:moveTo>
                  <a:lnTo>
                    <a:pt x="0" y="329692"/>
                  </a:lnTo>
                  <a:lnTo>
                    <a:pt x="0" y="4286770"/>
                  </a:lnTo>
                  <a:lnTo>
                    <a:pt x="365633" y="4286770"/>
                  </a:lnTo>
                  <a:lnTo>
                    <a:pt x="365633" y="329692"/>
                  </a:lnTo>
                  <a:close/>
                </a:path>
                <a:path w="427989" h="4411980">
                  <a:moveTo>
                    <a:pt x="427443" y="4342892"/>
                  </a:moveTo>
                  <a:lnTo>
                    <a:pt x="0" y="4342892"/>
                  </a:lnTo>
                  <a:lnTo>
                    <a:pt x="0" y="4411599"/>
                  </a:lnTo>
                  <a:lnTo>
                    <a:pt x="427443" y="4411599"/>
                  </a:lnTo>
                  <a:lnTo>
                    <a:pt x="427443" y="4342892"/>
                  </a:lnTo>
                  <a:close/>
                </a:path>
                <a:path w="427989" h="4411980">
                  <a:moveTo>
                    <a:pt x="427443" y="0"/>
                  </a:moveTo>
                  <a:lnTo>
                    <a:pt x="0" y="0"/>
                  </a:lnTo>
                  <a:lnTo>
                    <a:pt x="0" y="273570"/>
                  </a:lnTo>
                  <a:lnTo>
                    <a:pt x="427443" y="273570"/>
                  </a:lnTo>
                  <a:lnTo>
                    <a:pt x="427443" y="0"/>
                  </a:lnTo>
                  <a:close/>
                </a:path>
              </a:pathLst>
            </a:custGeom>
            <a:solidFill>
              <a:srgbClr val="808080">
                <a:alpha val="27058"/>
              </a:srgbClr>
            </a:solidFill>
          </p:spPr>
          <p:txBody>
            <a:bodyPr wrap="square" lIns="0" tIns="0" rIns="0" bIns="0" rtlCol="0"/>
            <a:lstStyle/>
            <a:p>
              <a:endParaRPr/>
            </a:p>
          </p:txBody>
        </p:sp>
        <p:sp>
          <p:nvSpPr>
            <p:cNvPr id="73" name="object 73"/>
            <p:cNvSpPr/>
            <p:nvPr/>
          </p:nvSpPr>
          <p:spPr>
            <a:xfrm>
              <a:off x="5062601" y="1099438"/>
              <a:ext cx="427990" cy="4411980"/>
            </a:xfrm>
            <a:custGeom>
              <a:avLst/>
              <a:gdLst/>
              <a:ahLst/>
              <a:cxnLst/>
              <a:rect l="l" t="t" r="r" b="b"/>
              <a:pathLst>
                <a:path w="427989" h="4411980">
                  <a:moveTo>
                    <a:pt x="0" y="4411599"/>
                  </a:moveTo>
                  <a:lnTo>
                    <a:pt x="427443" y="4411599"/>
                  </a:lnTo>
                  <a:lnTo>
                    <a:pt x="427443" y="0"/>
                  </a:lnTo>
                  <a:lnTo>
                    <a:pt x="0" y="0"/>
                  </a:lnTo>
                  <a:lnTo>
                    <a:pt x="0" y="4411599"/>
                  </a:lnTo>
                  <a:close/>
                </a:path>
              </a:pathLst>
            </a:custGeom>
            <a:ln w="9525">
              <a:solidFill>
                <a:srgbClr val="FFFFFF"/>
              </a:solidFill>
            </a:ln>
          </p:spPr>
          <p:txBody>
            <a:bodyPr wrap="square" lIns="0" tIns="0" rIns="0" bIns="0" rtlCol="0"/>
            <a:lstStyle/>
            <a:p>
              <a:endParaRPr/>
            </a:p>
          </p:txBody>
        </p:sp>
      </p:grpSp>
      <p:sp>
        <p:nvSpPr>
          <p:cNvPr id="74" name="object 74"/>
          <p:cNvSpPr txBox="1"/>
          <p:nvPr/>
        </p:nvSpPr>
        <p:spPr>
          <a:xfrm>
            <a:off x="5065309" y="1575028"/>
            <a:ext cx="236854" cy="1416685"/>
          </a:xfrm>
          <a:prstGeom prst="rect">
            <a:avLst/>
          </a:prstGeom>
        </p:spPr>
        <p:txBody>
          <a:bodyPr vert="vert270" wrap="square" lIns="0" tIns="0" rIns="0" bIns="0" rtlCol="0">
            <a:spAutoFit/>
          </a:bodyPr>
          <a:lstStyle/>
          <a:p>
            <a:pPr marL="12700">
              <a:lnSpc>
                <a:spcPts val="1735"/>
              </a:lnSpc>
            </a:pPr>
            <a:r>
              <a:rPr sz="1500" b="1" spc="-5" dirty="0">
                <a:solidFill>
                  <a:srgbClr val="FF0000"/>
                </a:solidFill>
                <a:latin typeface="Times New Roman"/>
                <a:cs typeface="Times New Roman"/>
              </a:rPr>
              <a:t>Internet</a:t>
            </a:r>
            <a:r>
              <a:rPr sz="1500" b="1" spc="-40" dirty="0">
                <a:solidFill>
                  <a:srgbClr val="FF0000"/>
                </a:solidFill>
                <a:latin typeface="Times New Roman"/>
                <a:cs typeface="Times New Roman"/>
              </a:rPr>
              <a:t> </a:t>
            </a:r>
            <a:r>
              <a:rPr sz="1500" b="1" spc="-5" dirty="0">
                <a:solidFill>
                  <a:srgbClr val="FF0000"/>
                </a:solidFill>
                <a:latin typeface="Times New Roman"/>
                <a:cs typeface="Times New Roman"/>
              </a:rPr>
              <a:t>Firewall</a:t>
            </a:r>
            <a:endParaRPr sz="1500">
              <a:latin typeface="Times New Roman"/>
              <a:cs typeface="Times New Roman"/>
            </a:endParaRPr>
          </a:p>
        </p:txBody>
      </p:sp>
      <p:grpSp>
        <p:nvGrpSpPr>
          <p:cNvPr id="75" name="object 75"/>
          <p:cNvGrpSpPr/>
          <p:nvPr/>
        </p:nvGrpSpPr>
        <p:grpSpPr>
          <a:xfrm>
            <a:off x="5686361" y="1509661"/>
            <a:ext cx="692150" cy="847090"/>
            <a:chOff x="5686361" y="1509661"/>
            <a:chExt cx="692150" cy="847090"/>
          </a:xfrm>
        </p:grpSpPr>
        <p:sp>
          <p:nvSpPr>
            <p:cNvPr id="76" name="object 76"/>
            <p:cNvSpPr/>
            <p:nvPr/>
          </p:nvSpPr>
          <p:spPr>
            <a:xfrm>
              <a:off x="5691123" y="1514424"/>
              <a:ext cx="682625" cy="837565"/>
            </a:xfrm>
            <a:custGeom>
              <a:avLst/>
              <a:gdLst/>
              <a:ahLst/>
              <a:cxnLst/>
              <a:rect l="l" t="t" r="r" b="b"/>
              <a:pathLst>
                <a:path w="682625" h="837564">
                  <a:moveTo>
                    <a:pt x="682523" y="0"/>
                  </a:moveTo>
                  <a:lnTo>
                    <a:pt x="0" y="0"/>
                  </a:lnTo>
                  <a:lnTo>
                    <a:pt x="0" y="837107"/>
                  </a:lnTo>
                  <a:lnTo>
                    <a:pt x="682523" y="837107"/>
                  </a:lnTo>
                  <a:lnTo>
                    <a:pt x="682523" y="0"/>
                  </a:lnTo>
                  <a:close/>
                </a:path>
              </a:pathLst>
            </a:custGeom>
            <a:solidFill>
              <a:srgbClr val="FFFFFF"/>
            </a:solidFill>
          </p:spPr>
          <p:txBody>
            <a:bodyPr wrap="square" lIns="0" tIns="0" rIns="0" bIns="0" rtlCol="0"/>
            <a:lstStyle/>
            <a:p>
              <a:endParaRPr/>
            </a:p>
          </p:txBody>
        </p:sp>
        <p:sp>
          <p:nvSpPr>
            <p:cNvPr id="77" name="object 77"/>
            <p:cNvSpPr/>
            <p:nvPr/>
          </p:nvSpPr>
          <p:spPr>
            <a:xfrm>
              <a:off x="5691123" y="1514424"/>
              <a:ext cx="682625" cy="837565"/>
            </a:xfrm>
            <a:custGeom>
              <a:avLst/>
              <a:gdLst/>
              <a:ahLst/>
              <a:cxnLst/>
              <a:rect l="l" t="t" r="r" b="b"/>
              <a:pathLst>
                <a:path w="682625" h="837564">
                  <a:moveTo>
                    <a:pt x="0" y="837107"/>
                  </a:moveTo>
                  <a:lnTo>
                    <a:pt x="682523" y="837107"/>
                  </a:lnTo>
                  <a:lnTo>
                    <a:pt x="682523" y="0"/>
                  </a:lnTo>
                  <a:lnTo>
                    <a:pt x="0" y="0"/>
                  </a:lnTo>
                  <a:lnTo>
                    <a:pt x="0" y="837107"/>
                  </a:lnTo>
                  <a:close/>
                </a:path>
              </a:pathLst>
            </a:custGeom>
            <a:ln w="9525">
              <a:solidFill>
                <a:srgbClr val="000000"/>
              </a:solidFill>
            </a:ln>
          </p:spPr>
          <p:txBody>
            <a:bodyPr wrap="square" lIns="0" tIns="0" rIns="0" bIns="0" rtlCol="0"/>
            <a:lstStyle/>
            <a:p>
              <a:endParaRPr/>
            </a:p>
          </p:txBody>
        </p:sp>
      </p:grpSp>
      <p:sp>
        <p:nvSpPr>
          <p:cNvPr id="78" name="object 78"/>
          <p:cNvSpPr txBox="1"/>
          <p:nvPr/>
        </p:nvSpPr>
        <p:spPr>
          <a:xfrm>
            <a:off x="5702553" y="1496059"/>
            <a:ext cx="660400" cy="939800"/>
          </a:xfrm>
          <a:prstGeom prst="rect">
            <a:avLst/>
          </a:prstGeom>
        </p:spPr>
        <p:txBody>
          <a:bodyPr vert="horz" wrap="square" lIns="0" tIns="12700" rIns="0" bIns="0" rtlCol="0">
            <a:spAutoFit/>
          </a:bodyPr>
          <a:lstStyle/>
          <a:p>
            <a:pPr marL="12700" marR="5080" indent="1270" algn="ctr">
              <a:lnSpc>
                <a:spcPct val="100000"/>
              </a:lnSpc>
              <a:spcBef>
                <a:spcPts val="100"/>
              </a:spcBef>
            </a:pPr>
            <a:r>
              <a:rPr sz="1500" spc="-5" dirty="0">
                <a:solidFill>
                  <a:srgbClr val="FF0000"/>
                </a:solidFill>
                <a:latin typeface="Times New Roman"/>
                <a:cs typeface="Times New Roman"/>
              </a:rPr>
              <a:t>Device  R</a:t>
            </a:r>
            <a:r>
              <a:rPr sz="1500" spc="-10" dirty="0">
                <a:solidFill>
                  <a:srgbClr val="FF0000"/>
                </a:solidFill>
                <a:latin typeface="Times New Roman"/>
                <a:cs typeface="Times New Roman"/>
              </a:rPr>
              <a:t>e</a:t>
            </a:r>
            <a:r>
              <a:rPr sz="1500" dirty="0">
                <a:solidFill>
                  <a:srgbClr val="FF0000"/>
                </a:solidFill>
                <a:latin typeface="Times New Roman"/>
                <a:cs typeface="Times New Roman"/>
              </a:rPr>
              <a:t>g</a:t>
            </a:r>
            <a:r>
              <a:rPr sz="1500" spc="-5" dirty="0">
                <a:solidFill>
                  <a:srgbClr val="FF0000"/>
                </a:solidFill>
                <a:latin typeface="Times New Roman"/>
                <a:cs typeface="Times New Roman"/>
              </a:rPr>
              <a:t>i</a:t>
            </a:r>
            <a:r>
              <a:rPr sz="1500" dirty="0">
                <a:solidFill>
                  <a:srgbClr val="FF0000"/>
                </a:solidFill>
                <a:latin typeface="Times New Roman"/>
                <a:cs typeface="Times New Roman"/>
              </a:rPr>
              <a:t>ster  </a:t>
            </a:r>
            <a:r>
              <a:rPr sz="1500" spc="-5" dirty="0">
                <a:solidFill>
                  <a:srgbClr val="FF0000"/>
                </a:solidFill>
                <a:latin typeface="Times New Roman"/>
                <a:cs typeface="Times New Roman"/>
              </a:rPr>
              <a:t>and  connect</a:t>
            </a:r>
            <a:endParaRPr sz="1500">
              <a:latin typeface="Times New Roman"/>
              <a:cs typeface="Times New Roman"/>
            </a:endParaRPr>
          </a:p>
        </p:txBody>
      </p:sp>
      <p:sp>
        <p:nvSpPr>
          <p:cNvPr id="79" name="object 79"/>
          <p:cNvSpPr txBox="1"/>
          <p:nvPr/>
        </p:nvSpPr>
        <p:spPr>
          <a:xfrm>
            <a:off x="5775578" y="3843185"/>
            <a:ext cx="722630" cy="1081405"/>
          </a:xfrm>
          <a:prstGeom prst="rect">
            <a:avLst/>
          </a:prstGeom>
          <a:solidFill>
            <a:srgbClr val="F8F8F8"/>
          </a:solidFill>
          <a:ln w="9524">
            <a:solidFill>
              <a:srgbClr val="000000"/>
            </a:solidFill>
          </a:ln>
        </p:spPr>
        <p:txBody>
          <a:bodyPr vert="horz" wrap="square" lIns="0" tIns="0" rIns="0" bIns="0" rtlCol="0">
            <a:spAutoFit/>
          </a:bodyPr>
          <a:lstStyle/>
          <a:p>
            <a:pPr marL="1270" algn="ctr">
              <a:lnSpc>
                <a:spcPts val="1755"/>
              </a:lnSpc>
            </a:pPr>
            <a:r>
              <a:rPr sz="1500" spc="-5" dirty="0">
                <a:solidFill>
                  <a:srgbClr val="FF0000"/>
                </a:solidFill>
                <a:latin typeface="Times New Roman"/>
                <a:cs typeface="Times New Roman"/>
              </a:rPr>
              <a:t>Manage</a:t>
            </a:r>
            <a:endParaRPr sz="1500">
              <a:latin typeface="Times New Roman"/>
              <a:cs typeface="Times New Roman"/>
            </a:endParaRPr>
          </a:p>
          <a:p>
            <a:pPr marL="73660" marR="65405" algn="ctr">
              <a:lnSpc>
                <a:spcPct val="100000"/>
              </a:lnSpc>
            </a:pPr>
            <a:r>
              <a:rPr sz="1500" dirty="0">
                <a:solidFill>
                  <a:srgbClr val="FF0000"/>
                </a:solidFill>
                <a:latin typeface="Times New Roman"/>
                <a:cs typeface="Times New Roman"/>
              </a:rPr>
              <a:t>a </a:t>
            </a:r>
            <a:r>
              <a:rPr sz="1500" spc="-5" dirty="0">
                <a:solidFill>
                  <a:srgbClr val="FF0000"/>
                </a:solidFill>
                <a:latin typeface="Times New Roman"/>
                <a:cs typeface="Times New Roman"/>
              </a:rPr>
              <a:t>time-  series  view</a:t>
            </a:r>
            <a:r>
              <a:rPr sz="1500" spc="-100" dirty="0">
                <a:solidFill>
                  <a:srgbClr val="FF0000"/>
                </a:solidFill>
                <a:latin typeface="Times New Roman"/>
                <a:cs typeface="Times New Roman"/>
              </a:rPr>
              <a:t> </a:t>
            </a:r>
            <a:r>
              <a:rPr sz="1500" dirty="0">
                <a:solidFill>
                  <a:srgbClr val="FF0000"/>
                </a:solidFill>
                <a:latin typeface="Times New Roman"/>
                <a:cs typeface="Times New Roman"/>
              </a:rPr>
              <a:t>of  </a:t>
            </a:r>
            <a:r>
              <a:rPr sz="1500" spc="-5" dirty="0">
                <a:solidFill>
                  <a:srgbClr val="FF0000"/>
                </a:solidFill>
                <a:latin typeface="Times New Roman"/>
                <a:cs typeface="Times New Roman"/>
              </a:rPr>
              <a:t>data</a:t>
            </a:r>
            <a:endParaRPr sz="1500">
              <a:latin typeface="Times New Roman"/>
              <a:cs typeface="Times New Roman"/>
            </a:endParaRPr>
          </a:p>
        </p:txBody>
      </p:sp>
      <p:grpSp>
        <p:nvGrpSpPr>
          <p:cNvPr id="80" name="object 80"/>
          <p:cNvGrpSpPr/>
          <p:nvPr/>
        </p:nvGrpSpPr>
        <p:grpSpPr>
          <a:xfrm>
            <a:off x="5484431" y="5059705"/>
            <a:ext cx="1118235" cy="888365"/>
            <a:chOff x="5484431" y="5059705"/>
            <a:chExt cx="1118235" cy="888365"/>
          </a:xfrm>
        </p:grpSpPr>
        <p:sp>
          <p:nvSpPr>
            <p:cNvPr id="81" name="object 81"/>
            <p:cNvSpPr/>
            <p:nvPr/>
          </p:nvSpPr>
          <p:spPr>
            <a:xfrm>
              <a:off x="5489194" y="5064468"/>
              <a:ext cx="1108710" cy="878840"/>
            </a:xfrm>
            <a:custGeom>
              <a:avLst/>
              <a:gdLst/>
              <a:ahLst/>
              <a:cxnLst/>
              <a:rect l="l" t="t" r="r" b="b"/>
              <a:pathLst>
                <a:path w="1108709" h="878839">
                  <a:moveTo>
                    <a:pt x="1108240" y="0"/>
                  </a:moveTo>
                  <a:lnTo>
                    <a:pt x="0" y="0"/>
                  </a:lnTo>
                  <a:lnTo>
                    <a:pt x="0" y="878217"/>
                  </a:lnTo>
                  <a:lnTo>
                    <a:pt x="1108240" y="878217"/>
                  </a:lnTo>
                  <a:lnTo>
                    <a:pt x="1108240" y="0"/>
                  </a:lnTo>
                  <a:close/>
                </a:path>
              </a:pathLst>
            </a:custGeom>
            <a:solidFill>
              <a:srgbClr val="F8F8F8"/>
            </a:solidFill>
          </p:spPr>
          <p:txBody>
            <a:bodyPr wrap="square" lIns="0" tIns="0" rIns="0" bIns="0" rtlCol="0"/>
            <a:lstStyle/>
            <a:p>
              <a:endParaRPr/>
            </a:p>
          </p:txBody>
        </p:sp>
        <p:sp>
          <p:nvSpPr>
            <p:cNvPr id="82" name="object 82"/>
            <p:cNvSpPr/>
            <p:nvPr/>
          </p:nvSpPr>
          <p:spPr>
            <a:xfrm>
              <a:off x="5489194" y="5064468"/>
              <a:ext cx="1108710" cy="878840"/>
            </a:xfrm>
            <a:custGeom>
              <a:avLst/>
              <a:gdLst/>
              <a:ahLst/>
              <a:cxnLst/>
              <a:rect l="l" t="t" r="r" b="b"/>
              <a:pathLst>
                <a:path w="1108709" h="878839">
                  <a:moveTo>
                    <a:pt x="0" y="878217"/>
                  </a:moveTo>
                  <a:lnTo>
                    <a:pt x="1108240" y="878217"/>
                  </a:lnTo>
                  <a:lnTo>
                    <a:pt x="1108240" y="0"/>
                  </a:lnTo>
                  <a:lnTo>
                    <a:pt x="0" y="0"/>
                  </a:lnTo>
                  <a:lnTo>
                    <a:pt x="0" y="878217"/>
                  </a:lnTo>
                  <a:close/>
                </a:path>
              </a:pathLst>
            </a:custGeom>
            <a:ln w="9525">
              <a:solidFill>
                <a:srgbClr val="000000"/>
              </a:solidFill>
            </a:ln>
          </p:spPr>
          <p:txBody>
            <a:bodyPr wrap="square" lIns="0" tIns="0" rIns="0" bIns="0" rtlCol="0"/>
            <a:lstStyle/>
            <a:p>
              <a:endParaRPr/>
            </a:p>
          </p:txBody>
        </p:sp>
      </p:grpSp>
      <p:sp>
        <p:nvSpPr>
          <p:cNvPr id="83" name="object 83"/>
          <p:cNvSpPr txBox="1"/>
          <p:nvPr/>
        </p:nvSpPr>
        <p:spPr>
          <a:xfrm>
            <a:off x="5574919" y="5046726"/>
            <a:ext cx="936625" cy="711200"/>
          </a:xfrm>
          <a:prstGeom prst="rect">
            <a:avLst/>
          </a:prstGeom>
        </p:spPr>
        <p:txBody>
          <a:bodyPr vert="horz" wrap="square" lIns="0" tIns="12700" rIns="0" bIns="0" rtlCol="0">
            <a:spAutoFit/>
          </a:bodyPr>
          <a:lstStyle/>
          <a:p>
            <a:pPr marL="12700" marR="5080" algn="ctr">
              <a:lnSpc>
                <a:spcPct val="100000"/>
              </a:lnSpc>
              <a:spcBef>
                <a:spcPts val="100"/>
              </a:spcBef>
            </a:pPr>
            <a:r>
              <a:rPr sz="1500" spc="-5" dirty="0">
                <a:solidFill>
                  <a:srgbClr val="FF0000"/>
                </a:solidFill>
                <a:latin typeface="Times New Roman"/>
                <a:cs typeface="Times New Roman"/>
              </a:rPr>
              <a:t>Manage  </a:t>
            </a:r>
            <a:r>
              <a:rPr sz="1500" spc="-10" dirty="0">
                <a:solidFill>
                  <a:srgbClr val="FF0000"/>
                </a:solidFill>
                <a:latin typeface="Times New Roman"/>
                <a:cs typeface="Times New Roman"/>
              </a:rPr>
              <a:t>c</a:t>
            </a:r>
            <a:r>
              <a:rPr sz="1500" dirty="0">
                <a:solidFill>
                  <a:srgbClr val="FF0000"/>
                </a:solidFill>
                <a:latin typeface="Times New Roman"/>
                <a:cs typeface="Times New Roman"/>
              </a:rPr>
              <a:t>onn</a:t>
            </a:r>
            <a:r>
              <a:rPr sz="1500" spc="-10" dirty="0">
                <a:solidFill>
                  <a:srgbClr val="FF0000"/>
                </a:solidFill>
                <a:latin typeface="Times New Roman"/>
                <a:cs typeface="Times New Roman"/>
              </a:rPr>
              <a:t>ec</a:t>
            </a:r>
            <a:r>
              <a:rPr sz="1500" dirty="0">
                <a:solidFill>
                  <a:srgbClr val="FF0000"/>
                </a:solidFill>
                <a:latin typeface="Times New Roman"/>
                <a:cs typeface="Times New Roman"/>
              </a:rPr>
              <a:t>tion</a:t>
            </a:r>
            <a:r>
              <a:rPr sz="1500" spc="-5" dirty="0">
                <a:solidFill>
                  <a:srgbClr val="FF0000"/>
                </a:solidFill>
                <a:latin typeface="Times New Roman"/>
                <a:cs typeface="Times New Roman"/>
              </a:rPr>
              <a:t>s  and</a:t>
            </a:r>
            <a:endParaRPr sz="1500">
              <a:latin typeface="Times New Roman"/>
              <a:cs typeface="Times New Roman"/>
            </a:endParaRPr>
          </a:p>
        </p:txBody>
      </p:sp>
      <p:sp>
        <p:nvSpPr>
          <p:cNvPr id="84" name="object 84"/>
          <p:cNvSpPr txBox="1"/>
          <p:nvPr/>
        </p:nvSpPr>
        <p:spPr>
          <a:xfrm>
            <a:off x="5510910" y="5732475"/>
            <a:ext cx="1064895" cy="254635"/>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Subscriptions</a:t>
            </a:r>
            <a:endParaRPr sz="1500">
              <a:latin typeface="Times New Roman"/>
              <a:cs typeface="Times New Roman"/>
            </a:endParaRPr>
          </a:p>
        </p:txBody>
      </p:sp>
      <p:grpSp>
        <p:nvGrpSpPr>
          <p:cNvPr id="85" name="object 85"/>
          <p:cNvGrpSpPr/>
          <p:nvPr/>
        </p:nvGrpSpPr>
        <p:grpSpPr>
          <a:xfrm>
            <a:off x="4992560" y="558736"/>
            <a:ext cx="2064385" cy="4976495"/>
            <a:chOff x="4992560" y="558736"/>
            <a:chExt cx="2064385" cy="4976495"/>
          </a:xfrm>
        </p:grpSpPr>
        <p:sp>
          <p:nvSpPr>
            <p:cNvPr id="86" name="object 86"/>
            <p:cNvSpPr/>
            <p:nvPr/>
          </p:nvSpPr>
          <p:spPr>
            <a:xfrm>
              <a:off x="4997322" y="1373007"/>
              <a:ext cx="623570" cy="56515"/>
            </a:xfrm>
            <a:custGeom>
              <a:avLst/>
              <a:gdLst/>
              <a:ahLst/>
              <a:cxnLst/>
              <a:rect l="l" t="t" r="r" b="b"/>
              <a:pathLst>
                <a:path w="623570" h="56515">
                  <a:moveTo>
                    <a:pt x="623328" y="0"/>
                  </a:moveTo>
                  <a:lnTo>
                    <a:pt x="0" y="0"/>
                  </a:lnTo>
                  <a:lnTo>
                    <a:pt x="0" y="56123"/>
                  </a:lnTo>
                  <a:lnTo>
                    <a:pt x="623328" y="56123"/>
                  </a:lnTo>
                  <a:lnTo>
                    <a:pt x="623328" y="0"/>
                  </a:lnTo>
                  <a:close/>
                </a:path>
              </a:pathLst>
            </a:custGeom>
            <a:solidFill>
              <a:srgbClr val="FFFFFF"/>
            </a:solidFill>
          </p:spPr>
          <p:txBody>
            <a:bodyPr wrap="square" lIns="0" tIns="0" rIns="0" bIns="0" rtlCol="0"/>
            <a:lstStyle/>
            <a:p>
              <a:endParaRPr/>
            </a:p>
          </p:txBody>
        </p:sp>
        <p:sp>
          <p:nvSpPr>
            <p:cNvPr id="87" name="object 87"/>
            <p:cNvSpPr/>
            <p:nvPr/>
          </p:nvSpPr>
          <p:spPr>
            <a:xfrm>
              <a:off x="4997322" y="1373007"/>
              <a:ext cx="1106170" cy="2470150"/>
            </a:xfrm>
            <a:custGeom>
              <a:avLst/>
              <a:gdLst/>
              <a:ahLst/>
              <a:cxnLst/>
              <a:rect l="l" t="t" r="r" b="b"/>
              <a:pathLst>
                <a:path w="1106170" h="2470150">
                  <a:moveTo>
                    <a:pt x="0" y="56123"/>
                  </a:moveTo>
                  <a:lnTo>
                    <a:pt x="623328" y="56123"/>
                  </a:lnTo>
                  <a:lnTo>
                    <a:pt x="623328" y="0"/>
                  </a:lnTo>
                  <a:lnTo>
                    <a:pt x="0" y="0"/>
                  </a:lnTo>
                  <a:lnTo>
                    <a:pt x="0" y="56123"/>
                  </a:lnTo>
                  <a:close/>
                </a:path>
                <a:path w="1106170" h="2470150">
                  <a:moveTo>
                    <a:pt x="1043813" y="2470139"/>
                  </a:moveTo>
                  <a:lnTo>
                    <a:pt x="1105622" y="2470139"/>
                  </a:lnTo>
                  <a:lnTo>
                    <a:pt x="1105622" y="2308887"/>
                  </a:lnTo>
                  <a:lnTo>
                    <a:pt x="1043813" y="2308887"/>
                  </a:lnTo>
                  <a:lnTo>
                    <a:pt x="1043813" y="2470139"/>
                  </a:lnTo>
                  <a:close/>
                </a:path>
              </a:pathLst>
            </a:custGeom>
            <a:ln w="9525">
              <a:solidFill>
                <a:srgbClr val="000000"/>
              </a:solidFill>
            </a:ln>
          </p:spPr>
          <p:txBody>
            <a:bodyPr wrap="square" lIns="0" tIns="0" rIns="0" bIns="0" rtlCol="0"/>
            <a:lstStyle/>
            <a:p>
              <a:endParaRPr/>
            </a:p>
          </p:txBody>
        </p:sp>
        <p:sp>
          <p:nvSpPr>
            <p:cNvPr id="88" name="object 88"/>
            <p:cNvSpPr/>
            <p:nvPr/>
          </p:nvSpPr>
          <p:spPr>
            <a:xfrm>
              <a:off x="4997322" y="5386207"/>
              <a:ext cx="492759" cy="56515"/>
            </a:xfrm>
            <a:custGeom>
              <a:avLst/>
              <a:gdLst/>
              <a:ahLst/>
              <a:cxnLst/>
              <a:rect l="l" t="t" r="r" b="b"/>
              <a:pathLst>
                <a:path w="492760" h="56514">
                  <a:moveTo>
                    <a:pt x="492747" y="0"/>
                  </a:moveTo>
                  <a:lnTo>
                    <a:pt x="0" y="0"/>
                  </a:lnTo>
                  <a:lnTo>
                    <a:pt x="0" y="56123"/>
                  </a:lnTo>
                  <a:lnTo>
                    <a:pt x="492747" y="56123"/>
                  </a:lnTo>
                  <a:lnTo>
                    <a:pt x="492747" y="0"/>
                  </a:lnTo>
                  <a:close/>
                </a:path>
              </a:pathLst>
            </a:custGeom>
            <a:solidFill>
              <a:srgbClr val="FFFFFF"/>
            </a:solidFill>
          </p:spPr>
          <p:txBody>
            <a:bodyPr wrap="square" lIns="0" tIns="0" rIns="0" bIns="0" rtlCol="0"/>
            <a:lstStyle/>
            <a:p>
              <a:endParaRPr/>
            </a:p>
          </p:txBody>
        </p:sp>
        <p:sp>
          <p:nvSpPr>
            <p:cNvPr id="89" name="object 89"/>
            <p:cNvSpPr/>
            <p:nvPr/>
          </p:nvSpPr>
          <p:spPr>
            <a:xfrm>
              <a:off x="4997322" y="5386207"/>
              <a:ext cx="492759" cy="56515"/>
            </a:xfrm>
            <a:custGeom>
              <a:avLst/>
              <a:gdLst/>
              <a:ahLst/>
              <a:cxnLst/>
              <a:rect l="l" t="t" r="r" b="b"/>
              <a:pathLst>
                <a:path w="492760" h="56514">
                  <a:moveTo>
                    <a:pt x="0" y="56123"/>
                  </a:moveTo>
                  <a:lnTo>
                    <a:pt x="492747" y="56123"/>
                  </a:lnTo>
                  <a:lnTo>
                    <a:pt x="492747" y="0"/>
                  </a:lnTo>
                  <a:lnTo>
                    <a:pt x="0" y="0"/>
                  </a:lnTo>
                  <a:lnTo>
                    <a:pt x="0" y="56123"/>
                  </a:lnTo>
                  <a:close/>
                </a:path>
              </a:pathLst>
            </a:custGeom>
            <a:ln w="9524">
              <a:solidFill>
                <a:srgbClr val="000000"/>
              </a:solidFill>
            </a:ln>
          </p:spPr>
          <p:txBody>
            <a:bodyPr wrap="square" lIns="0" tIns="0" rIns="0" bIns="0" rtlCol="0"/>
            <a:lstStyle/>
            <a:p>
              <a:endParaRPr/>
            </a:p>
          </p:txBody>
        </p:sp>
        <p:sp>
          <p:nvSpPr>
            <p:cNvPr id="90" name="object 90"/>
            <p:cNvSpPr/>
            <p:nvPr/>
          </p:nvSpPr>
          <p:spPr>
            <a:xfrm>
              <a:off x="5428233" y="1429131"/>
              <a:ext cx="62230" cy="3957320"/>
            </a:xfrm>
            <a:custGeom>
              <a:avLst/>
              <a:gdLst/>
              <a:ahLst/>
              <a:cxnLst/>
              <a:rect l="l" t="t" r="r" b="b"/>
              <a:pathLst>
                <a:path w="62229" h="3957320">
                  <a:moveTo>
                    <a:pt x="61809" y="0"/>
                  </a:moveTo>
                  <a:lnTo>
                    <a:pt x="0" y="0"/>
                  </a:lnTo>
                  <a:lnTo>
                    <a:pt x="0" y="3957066"/>
                  </a:lnTo>
                  <a:lnTo>
                    <a:pt x="61809" y="3957066"/>
                  </a:lnTo>
                  <a:lnTo>
                    <a:pt x="61809" y="0"/>
                  </a:lnTo>
                  <a:close/>
                </a:path>
              </a:pathLst>
            </a:custGeom>
            <a:solidFill>
              <a:srgbClr val="FFFFFF"/>
            </a:solidFill>
          </p:spPr>
          <p:txBody>
            <a:bodyPr wrap="square" lIns="0" tIns="0" rIns="0" bIns="0" rtlCol="0"/>
            <a:lstStyle/>
            <a:p>
              <a:endParaRPr/>
            </a:p>
          </p:txBody>
        </p:sp>
        <p:sp>
          <p:nvSpPr>
            <p:cNvPr id="91" name="object 91"/>
            <p:cNvSpPr/>
            <p:nvPr/>
          </p:nvSpPr>
          <p:spPr>
            <a:xfrm>
              <a:off x="5428233" y="1429131"/>
              <a:ext cx="1623695" cy="4082415"/>
            </a:xfrm>
            <a:custGeom>
              <a:avLst/>
              <a:gdLst/>
              <a:ahLst/>
              <a:cxnLst/>
              <a:rect l="l" t="t" r="r" b="b"/>
              <a:pathLst>
                <a:path w="1623695" h="4082415">
                  <a:moveTo>
                    <a:pt x="0" y="3957066"/>
                  </a:moveTo>
                  <a:lnTo>
                    <a:pt x="61809" y="3957066"/>
                  </a:lnTo>
                  <a:lnTo>
                    <a:pt x="61809" y="0"/>
                  </a:lnTo>
                  <a:lnTo>
                    <a:pt x="0" y="0"/>
                  </a:lnTo>
                  <a:lnTo>
                    <a:pt x="0" y="3957066"/>
                  </a:lnTo>
                  <a:close/>
                </a:path>
                <a:path w="1623695" h="4082415">
                  <a:moveTo>
                    <a:pt x="1169162" y="4081906"/>
                  </a:moveTo>
                  <a:lnTo>
                    <a:pt x="1623593" y="4081906"/>
                  </a:lnTo>
                  <a:lnTo>
                    <a:pt x="1623593" y="4013136"/>
                  </a:lnTo>
                  <a:lnTo>
                    <a:pt x="1169162" y="4013136"/>
                  </a:lnTo>
                  <a:lnTo>
                    <a:pt x="1169162" y="4081906"/>
                  </a:lnTo>
                  <a:close/>
                </a:path>
              </a:pathLst>
            </a:custGeom>
            <a:ln w="9525">
              <a:solidFill>
                <a:srgbClr val="000000"/>
              </a:solidFill>
            </a:ln>
          </p:spPr>
          <p:txBody>
            <a:bodyPr wrap="square" lIns="0" tIns="0" rIns="0" bIns="0" rtlCol="0"/>
            <a:lstStyle/>
            <a:p>
              <a:endParaRPr/>
            </a:p>
          </p:txBody>
        </p:sp>
        <p:sp>
          <p:nvSpPr>
            <p:cNvPr id="92" name="object 92"/>
            <p:cNvSpPr/>
            <p:nvPr/>
          </p:nvSpPr>
          <p:spPr>
            <a:xfrm>
              <a:off x="6549516" y="563498"/>
              <a:ext cx="419100" cy="4966970"/>
            </a:xfrm>
            <a:custGeom>
              <a:avLst/>
              <a:gdLst/>
              <a:ahLst/>
              <a:cxnLst/>
              <a:rect l="l" t="t" r="r" b="b"/>
              <a:pathLst>
                <a:path w="419100" h="4966970">
                  <a:moveTo>
                    <a:pt x="418744" y="0"/>
                  </a:moveTo>
                  <a:lnTo>
                    <a:pt x="0" y="0"/>
                  </a:lnTo>
                  <a:lnTo>
                    <a:pt x="0" y="4966589"/>
                  </a:lnTo>
                  <a:lnTo>
                    <a:pt x="418744" y="4966589"/>
                  </a:lnTo>
                  <a:lnTo>
                    <a:pt x="418744" y="0"/>
                  </a:lnTo>
                  <a:close/>
                </a:path>
              </a:pathLst>
            </a:custGeom>
            <a:solidFill>
              <a:srgbClr val="808080">
                <a:alpha val="27058"/>
              </a:srgbClr>
            </a:solidFill>
          </p:spPr>
          <p:txBody>
            <a:bodyPr wrap="square" lIns="0" tIns="0" rIns="0" bIns="0" rtlCol="0"/>
            <a:lstStyle/>
            <a:p>
              <a:endParaRPr/>
            </a:p>
          </p:txBody>
        </p:sp>
        <p:sp>
          <p:nvSpPr>
            <p:cNvPr id="93" name="object 93"/>
            <p:cNvSpPr/>
            <p:nvPr/>
          </p:nvSpPr>
          <p:spPr>
            <a:xfrm>
              <a:off x="6549516" y="563498"/>
              <a:ext cx="419100" cy="4966970"/>
            </a:xfrm>
            <a:custGeom>
              <a:avLst/>
              <a:gdLst/>
              <a:ahLst/>
              <a:cxnLst/>
              <a:rect l="l" t="t" r="r" b="b"/>
              <a:pathLst>
                <a:path w="419100" h="4966970">
                  <a:moveTo>
                    <a:pt x="0" y="4966589"/>
                  </a:moveTo>
                  <a:lnTo>
                    <a:pt x="418744" y="4966589"/>
                  </a:lnTo>
                  <a:lnTo>
                    <a:pt x="418744" y="0"/>
                  </a:lnTo>
                  <a:lnTo>
                    <a:pt x="0" y="0"/>
                  </a:lnTo>
                  <a:lnTo>
                    <a:pt x="0" y="4966589"/>
                  </a:lnTo>
                  <a:close/>
                </a:path>
              </a:pathLst>
            </a:custGeom>
            <a:ln w="9525">
              <a:solidFill>
                <a:srgbClr val="FFFFFF"/>
              </a:solidFill>
            </a:ln>
          </p:spPr>
          <p:txBody>
            <a:bodyPr wrap="square" lIns="0" tIns="0" rIns="0" bIns="0" rtlCol="0"/>
            <a:lstStyle/>
            <a:p>
              <a:endParaRPr/>
            </a:p>
          </p:txBody>
        </p:sp>
      </p:grpSp>
      <p:sp>
        <p:nvSpPr>
          <p:cNvPr id="94" name="object 94"/>
          <p:cNvSpPr txBox="1"/>
          <p:nvPr/>
        </p:nvSpPr>
        <p:spPr>
          <a:xfrm>
            <a:off x="6552352" y="615658"/>
            <a:ext cx="465455" cy="4713605"/>
          </a:xfrm>
          <a:prstGeom prst="rect">
            <a:avLst/>
          </a:prstGeom>
        </p:spPr>
        <p:txBody>
          <a:bodyPr vert="vert270" wrap="square" lIns="0" tIns="0" rIns="0" bIns="0" rtlCol="0">
            <a:spAutoFit/>
          </a:bodyPr>
          <a:lstStyle/>
          <a:p>
            <a:pPr algn="ctr">
              <a:lnSpc>
                <a:spcPts val="1735"/>
              </a:lnSpc>
            </a:pPr>
            <a:r>
              <a:rPr sz="1500" b="1" spc="-10" dirty="0">
                <a:solidFill>
                  <a:srgbClr val="FF0000"/>
                </a:solidFill>
                <a:latin typeface="Times New Roman"/>
                <a:cs typeface="Times New Roman"/>
              </a:rPr>
              <a:t>Assemble </a:t>
            </a:r>
            <a:r>
              <a:rPr sz="1500" b="1" spc="-5" dirty="0">
                <a:solidFill>
                  <a:srgbClr val="FF0000"/>
                </a:solidFill>
                <a:latin typeface="Times New Roman"/>
                <a:cs typeface="Times New Roman"/>
              </a:rPr>
              <a:t>events </a:t>
            </a:r>
            <a:r>
              <a:rPr sz="1500" b="1" spc="-10" dirty="0">
                <a:solidFill>
                  <a:srgbClr val="FF0000"/>
                </a:solidFill>
                <a:latin typeface="Times New Roman"/>
                <a:cs typeface="Times New Roman"/>
              </a:rPr>
              <a:t>from </a:t>
            </a:r>
            <a:r>
              <a:rPr sz="1500" b="1" dirty="0">
                <a:solidFill>
                  <a:srgbClr val="FF0000"/>
                </a:solidFill>
                <a:latin typeface="Times New Roman"/>
                <a:cs typeface="Times New Roman"/>
              </a:rPr>
              <a:t>the </a:t>
            </a:r>
            <a:r>
              <a:rPr sz="1500" b="1" spc="-5" dirty="0">
                <a:solidFill>
                  <a:srgbClr val="FF0000"/>
                </a:solidFill>
                <a:latin typeface="Times New Roman"/>
                <a:cs typeface="Times New Roman"/>
              </a:rPr>
              <a:t>IoT </a:t>
            </a:r>
            <a:r>
              <a:rPr sz="1500" b="1" dirty="0">
                <a:solidFill>
                  <a:srgbClr val="FF0000"/>
                </a:solidFill>
                <a:latin typeface="Times New Roman"/>
                <a:cs typeface="Times New Roman"/>
              </a:rPr>
              <a:t>into logic flows.in</a:t>
            </a:r>
            <a:r>
              <a:rPr sz="1500" b="1" spc="-60" dirty="0">
                <a:solidFill>
                  <a:srgbClr val="FF0000"/>
                </a:solidFill>
                <a:latin typeface="Times New Roman"/>
                <a:cs typeface="Times New Roman"/>
              </a:rPr>
              <a:t> </a:t>
            </a:r>
            <a:r>
              <a:rPr sz="1500" b="1" dirty="0">
                <a:solidFill>
                  <a:srgbClr val="FF0000"/>
                </a:solidFill>
                <a:latin typeface="Times New Roman"/>
                <a:cs typeface="Times New Roman"/>
              </a:rPr>
              <a:t>Database</a:t>
            </a:r>
            <a:endParaRPr sz="1500">
              <a:latin typeface="Times New Roman"/>
              <a:cs typeface="Times New Roman"/>
            </a:endParaRPr>
          </a:p>
          <a:p>
            <a:pPr marR="144780" algn="ctr">
              <a:lnSpc>
                <a:spcPct val="100000"/>
              </a:lnSpc>
            </a:pPr>
            <a:r>
              <a:rPr sz="1500" b="1" spc="-5" dirty="0">
                <a:solidFill>
                  <a:srgbClr val="FF0000"/>
                </a:solidFill>
                <a:latin typeface="Times New Roman"/>
                <a:cs typeface="Times New Roman"/>
              </a:rPr>
              <a:t>Firewall</a:t>
            </a:r>
            <a:endParaRPr sz="1500">
              <a:latin typeface="Times New Roman"/>
              <a:cs typeface="Times New Roman"/>
            </a:endParaRPr>
          </a:p>
        </p:txBody>
      </p:sp>
      <p:grpSp>
        <p:nvGrpSpPr>
          <p:cNvPr id="95" name="object 95"/>
          <p:cNvGrpSpPr/>
          <p:nvPr/>
        </p:nvGrpSpPr>
        <p:grpSpPr>
          <a:xfrm>
            <a:off x="7047039" y="4817833"/>
            <a:ext cx="1111885" cy="1206500"/>
            <a:chOff x="7047039" y="4817833"/>
            <a:chExt cx="1111885" cy="1206500"/>
          </a:xfrm>
        </p:grpSpPr>
        <p:sp>
          <p:nvSpPr>
            <p:cNvPr id="96" name="object 96"/>
            <p:cNvSpPr/>
            <p:nvPr/>
          </p:nvSpPr>
          <p:spPr>
            <a:xfrm>
              <a:off x="7051802" y="4822596"/>
              <a:ext cx="1102360" cy="1196975"/>
            </a:xfrm>
            <a:custGeom>
              <a:avLst/>
              <a:gdLst/>
              <a:ahLst/>
              <a:cxnLst/>
              <a:rect l="l" t="t" r="r" b="b"/>
              <a:pathLst>
                <a:path w="1102359" h="1196975">
                  <a:moveTo>
                    <a:pt x="1102144" y="0"/>
                  </a:moveTo>
                  <a:lnTo>
                    <a:pt x="0" y="0"/>
                  </a:lnTo>
                  <a:lnTo>
                    <a:pt x="0" y="1196771"/>
                  </a:lnTo>
                  <a:lnTo>
                    <a:pt x="1102144" y="1196771"/>
                  </a:lnTo>
                  <a:lnTo>
                    <a:pt x="1102144" y="0"/>
                  </a:lnTo>
                  <a:close/>
                </a:path>
              </a:pathLst>
            </a:custGeom>
            <a:solidFill>
              <a:srgbClr val="D4DEF9"/>
            </a:solidFill>
          </p:spPr>
          <p:txBody>
            <a:bodyPr wrap="square" lIns="0" tIns="0" rIns="0" bIns="0" rtlCol="0"/>
            <a:lstStyle/>
            <a:p>
              <a:endParaRPr/>
            </a:p>
          </p:txBody>
        </p:sp>
        <p:sp>
          <p:nvSpPr>
            <p:cNvPr id="97" name="object 97"/>
            <p:cNvSpPr/>
            <p:nvPr/>
          </p:nvSpPr>
          <p:spPr>
            <a:xfrm>
              <a:off x="7051802" y="4822596"/>
              <a:ext cx="1102360" cy="1196975"/>
            </a:xfrm>
            <a:custGeom>
              <a:avLst/>
              <a:gdLst/>
              <a:ahLst/>
              <a:cxnLst/>
              <a:rect l="l" t="t" r="r" b="b"/>
              <a:pathLst>
                <a:path w="1102359" h="1196975">
                  <a:moveTo>
                    <a:pt x="0" y="1196771"/>
                  </a:moveTo>
                  <a:lnTo>
                    <a:pt x="1102144" y="1196771"/>
                  </a:lnTo>
                  <a:lnTo>
                    <a:pt x="1102144" y="0"/>
                  </a:lnTo>
                  <a:lnTo>
                    <a:pt x="0" y="0"/>
                  </a:lnTo>
                  <a:lnTo>
                    <a:pt x="0" y="1196771"/>
                  </a:lnTo>
                  <a:close/>
                </a:path>
              </a:pathLst>
            </a:custGeom>
            <a:ln w="9525">
              <a:solidFill>
                <a:srgbClr val="000000"/>
              </a:solidFill>
            </a:ln>
          </p:spPr>
          <p:txBody>
            <a:bodyPr wrap="square" lIns="0" tIns="0" rIns="0" bIns="0" rtlCol="0"/>
            <a:lstStyle/>
            <a:p>
              <a:endParaRPr/>
            </a:p>
          </p:txBody>
        </p:sp>
      </p:grpSp>
      <p:sp>
        <p:nvSpPr>
          <p:cNvPr id="98" name="object 98"/>
          <p:cNvSpPr txBox="1"/>
          <p:nvPr/>
        </p:nvSpPr>
        <p:spPr>
          <a:xfrm>
            <a:off x="7139431" y="4804664"/>
            <a:ext cx="926465" cy="1169035"/>
          </a:xfrm>
          <a:prstGeom prst="rect">
            <a:avLst/>
          </a:prstGeom>
        </p:spPr>
        <p:txBody>
          <a:bodyPr vert="horz" wrap="square" lIns="0" tIns="12700" rIns="0" bIns="0" rtlCol="0">
            <a:spAutoFit/>
          </a:bodyPr>
          <a:lstStyle/>
          <a:p>
            <a:pPr marL="12700" marR="5080" algn="ctr">
              <a:lnSpc>
                <a:spcPct val="100000"/>
              </a:lnSpc>
              <a:spcBef>
                <a:spcPts val="100"/>
              </a:spcBef>
            </a:pPr>
            <a:r>
              <a:rPr sz="1500" spc="-5" dirty="0">
                <a:solidFill>
                  <a:srgbClr val="FF0000"/>
                </a:solidFill>
                <a:latin typeface="Times New Roman"/>
                <a:cs typeface="Times New Roman"/>
              </a:rPr>
              <a:t>Spatial  </a:t>
            </a:r>
            <a:r>
              <a:rPr sz="1500" dirty="0">
                <a:solidFill>
                  <a:srgbClr val="FF0000"/>
                </a:solidFill>
                <a:latin typeface="Times New Roman"/>
                <a:cs typeface="Times New Roman"/>
              </a:rPr>
              <a:t>Storage</a:t>
            </a:r>
            <a:r>
              <a:rPr sz="1500" spc="-135" dirty="0">
                <a:solidFill>
                  <a:srgbClr val="FF0000"/>
                </a:solidFill>
                <a:latin typeface="Times New Roman"/>
                <a:cs typeface="Times New Roman"/>
              </a:rPr>
              <a:t> </a:t>
            </a:r>
            <a:r>
              <a:rPr sz="1500" spc="-5" dirty="0">
                <a:solidFill>
                  <a:srgbClr val="FF0000"/>
                </a:solidFill>
                <a:latin typeface="Times New Roman"/>
                <a:cs typeface="Times New Roman"/>
              </a:rPr>
              <a:t>and  </a:t>
            </a:r>
            <a:r>
              <a:rPr sz="1500" spc="-10" dirty="0">
                <a:solidFill>
                  <a:srgbClr val="FF0000"/>
                </a:solidFill>
                <a:latin typeface="Times New Roman"/>
                <a:cs typeface="Times New Roman"/>
              </a:rPr>
              <a:t>Real </a:t>
            </a:r>
            <a:r>
              <a:rPr sz="1500" spc="-20" dirty="0">
                <a:solidFill>
                  <a:srgbClr val="FF0000"/>
                </a:solidFill>
                <a:latin typeface="Times New Roman"/>
                <a:cs typeface="Times New Roman"/>
              </a:rPr>
              <a:t>Time  </a:t>
            </a:r>
            <a:r>
              <a:rPr sz="1500" spc="-5" dirty="0">
                <a:solidFill>
                  <a:srgbClr val="FF0000"/>
                </a:solidFill>
                <a:latin typeface="Times New Roman"/>
                <a:cs typeface="Times New Roman"/>
              </a:rPr>
              <a:t>Analytics  Mgmt.</a:t>
            </a:r>
            <a:endParaRPr sz="1500">
              <a:latin typeface="Times New Roman"/>
              <a:cs typeface="Times New Roman"/>
            </a:endParaRPr>
          </a:p>
        </p:txBody>
      </p:sp>
      <p:sp>
        <p:nvSpPr>
          <p:cNvPr id="99" name="object 99"/>
          <p:cNvSpPr txBox="1"/>
          <p:nvPr/>
        </p:nvSpPr>
        <p:spPr>
          <a:xfrm>
            <a:off x="4158107" y="6057303"/>
            <a:ext cx="2448560" cy="240665"/>
          </a:xfrm>
          <a:prstGeom prst="rect">
            <a:avLst/>
          </a:prstGeom>
          <a:solidFill>
            <a:srgbClr val="DDD7C2">
              <a:alpha val="56077"/>
            </a:srgbClr>
          </a:solidFill>
          <a:ln w="9525">
            <a:solidFill>
              <a:srgbClr val="000000"/>
            </a:solidFill>
          </a:ln>
        </p:spPr>
        <p:txBody>
          <a:bodyPr vert="horz" wrap="square" lIns="0" tIns="0" rIns="0" bIns="0" rtlCol="0">
            <a:spAutoFit/>
          </a:bodyPr>
          <a:lstStyle/>
          <a:p>
            <a:pPr marL="464820">
              <a:lnSpc>
                <a:spcPts val="1760"/>
              </a:lnSpc>
            </a:pPr>
            <a:r>
              <a:rPr sz="1500" spc="-5" dirty="0">
                <a:solidFill>
                  <a:srgbClr val="FF0000"/>
                </a:solidFill>
                <a:latin typeface="Times New Roman"/>
                <a:cs typeface="Times New Roman"/>
              </a:rPr>
              <a:t>Consumer/Business</a:t>
            </a:r>
            <a:endParaRPr sz="1500">
              <a:latin typeface="Times New Roman"/>
              <a:cs typeface="Times New Roman"/>
            </a:endParaRPr>
          </a:p>
        </p:txBody>
      </p:sp>
      <p:grpSp>
        <p:nvGrpSpPr>
          <p:cNvPr id="100" name="object 100"/>
          <p:cNvGrpSpPr/>
          <p:nvPr/>
        </p:nvGrpSpPr>
        <p:grpSpPr>
          <a:xfrm>
            <a:off x="7108888" y="3932440"/>
            <a:ext cx="1056005" cy="793750"/>
            <a:chOff x="7108888" y="3932440"/>
            <a:chExt cx="1056005" cy="793750"/>
          </a:xfrm>
        </p:grpSpPr>
        <p:sp>
          <p:nvSpPr>
            <p:cNvPr id="101" name="object 101"/>
            <p:cNvSpPr/>
            <p:nvPr/>
          </p:nvSpPr>
          <p:spPr>
            <a:xfrm>
              <a:off x="7113651" y="3937203"/>
              <a:ext cx="1046480" cy="784225"/>
            </a:xfrm>
            <a:custGeom>
              <a:avLst/>
              <a:gdLst/>
              <a:ahLst/>
              <a:cxnLst/>
              <a:rect l="l" t="t" r="r" b="b"/>
              <a:pathLst>
                <a:path w="1046479" h="784225">
                  <a:moveTo>
                    <a:pt x="1046429" y="0"/>
                  </a:moveTo>
                  <a:lnTo>
                    <a:pt x="0" y="0"/>
                  </a:lnTo>
                  <a:lnTo>
                    <a:pt x="0" y="784148"/>
                  </a:lnTo>
                  <a:lnTo>
                    <a:pt x="1046429" y="784148"/>
                  </a:lnTo>
                  <a:lnTo>
                    <a:pt x="1046429" y="0"/>
                  </a:lnTo>
                  <a:close/>
                </a:path>
              </a:pathLst>
            </a:custGeom>
            <a:solidFill>
              <a:srgbClr val="D4DEF9"/>
            </a:solidFill>
          </p:spPr>
          <p:txBody>
            <a:bodyPr wrap="square" lIns="0" tIns="0" rIns="0" bIns="0" rtlCol="0"/>
            <a:lstStyle/>
            <a:p>
              <a:endParaRPr/>
            </a:p>
          </p:txBody>
        </p:sp>
        <p:sp>
          <p:nvSpPr>
            <p:cNvPr id="102" name="object 102"/>
            <p:cNvSpPr/>
            <p:nvPr/>
          </p:nvSpPr>
          <p:spPr>
            <a:xfrm>
              <a:off x="7113651" y="3937203"/>
              <a:ext cx="1046480" cy="784225"/>
            </a:xfrm>
            <a:custGeom>
              <a:avLst/>
              <a:gdLst/>
              <a:ahLst/>
              <a:cxnLst/>
              <a:rect l="l" t="t" r="r" b="b"/>
              <a:pathLst>
                <a:path w="1046479" h="784225">
                  <a:moveTo>
                    <a:pt x="0" y="784148"/>
                  </a:moveTo>
                  <a:lnTo>
                    <a:pt x="1046429" y="784148"/>
                  </a:lnTo>
                  <a:lnTo>
                    <a:pt x="1046429" y="0"/>
                  </a:lnTo>
                  <a:lnTo>
                    <a:pt x="0" y="0"/>
                  </a:lnTo>
                  <a:lnTo>
                    <a:pt x="0" y="784148"/>
                  </a:lnTo>
                  <a:close/>
                </a:path>
              </a:pathLst>
            </a:custGeom>
            <a:ln w="9525">
              <a:solidFill>
                <a:srgbClr val="000000"/>
              </a:solidFill>
            </a:ln>
          </p:spPr>
          <p:txBody>
            <a:bodyPr wrap="square" lIns="0" tIns="0" rIns="0" bIns="0" rtlCol="0"/>
            <a:lstStyle/>
            <a:p>
              <a:endParaRPr/>
            </a:p>
          </p:txBody>
        </p:sp>
      </p:grpSp>
      <p:sp>
        <p:nvSpPr>
          <p:cNvPr id="103" name="object 103"/>
          <p:cNvSpPr txBox="1"/>
          <p:nvPr/>
        </p:nvSpPr>
        <p:spPr>
          <a:xfrm>
            <a:off x="7172070" y="3919220"/>
            <a:ext cx="929640" cy="711200"/>
          </a:xfrm>
          <a:prstGeom prst="rect">
            <a:avLst/>
          </a:prstGeom>
        </p:spPr>
        <p:txBody>
          <a:bodyPr vert="horz" wrap="square" lIns="0" tIns="12700" rIns="0" bIns="0" rtlCol="0">
            <a:spAutoFit/>
          </a:bodyPr>
          <a:lstStyle/>
          <a:p>
            <a:pPr marL="12700" marR="5080" algn="ctr">
              <a:lnSpc>
                <a:spcPct val="100000"/>
              </a:lnSpc>
              <a:spcBef>
                <a:spcPts val="100"/>
              </a:spcBef>
            </a:pPr>
            <a:r>
              <a:rPr sz="1500" spc="-5" dirty="0">
                <a:solidFill>
                  <a:srgbClr val="FF0000"/>
                </a:solidFill>
                <a:latin typeface="Times New Roman"/>
                <a:cs typeface="Times New Roman"/>
              </a:rPr>
              <a:t>Relational  </a:t>
            </a:r>
            <a:r>
              <a:rPr sz="1500" spc="-20" dirty="0">
                <a:solidFill>
                  <a:srgbClr val="FF0000"/>
                </a:solidFill>
                <a:latin typeface="Times New Roman"/>
                <a:cs typeface="Times New Roman"/>
              </a:rPr>
              <a:t>Time</a:t>
            </a:r>
            <a:r>
              <a:rPr sz="1500" spc="-100" dirty="0">
                <a:solidFill>
                  <a:srgbClr val="FF0000"/>
                </a:solidFill>
                <a:latin typeface="Times New Roman"/>
                <a:cs typeface="Times New Roman"/>
              </a:rPr>
              <a:t> </a:t>
            </a:r>
            <a:r>
              <a:rPr sz="1500" spc="-5" dirty="0">
                <a:solidFill>
                  <a:srgbClr val="FF0000"/>
                </a:solidFill>
                <a:latin typeface="Times New Roman"/>
                <a:cs typeface="Times New Roman"/>
              </a:rPr>
              <a:t>Series  service</a:t>
            </a:r>
            <a:endParaRPr sz="1500">
              <a:latin typeface="Times New Roman"/>
              <a:cs typeface="Times New Roman"/>
            </a:endParaRPr>
          </a:p>
        </p:txBody>
      </p:sp>
      <p:sp>
        <p:nvSpPr>
          <p:cNvPr id="104" name="object 104"/>
          <p:cNvSpPr txBox="1"/>
          <p:nvPr/>
        </p:nvSpPr>
        <p:spPr>
          <a:xfrm>
            <a:off x="7694294" y="1825904"/>
            <a:ext cx="984885" cy="993775"/>
          </a:xfrm>
          <a:prstGeom prst="rect">
            <a:avLst/>
          </a:prstGeom>
          <a:solidFill>
            <a:srgbClr val="D4DEF9"/>
          </a:solidFill>
          <a:ln w="9525">
            <a:solidFill>
              <a:srgbClr val="000000"/>
            </a:solidFill>
          </a:ln>
        </p:spPr>
        <p:txBody>
          <a:bodyPr vert="horz" wrap="square" lIns="0" tIns="1905" rIns="0" bIns="0" rtlCol="0">
            <a:spAutoFit/>
          </a:bodyPr>
          <a:lstStyle/>
          <a:p>
            <a:pPr marL="43815" marR="33655" indent="-1905" algn="ctr">
              <a:lnSpc>
                <a:spcPts val="1800"/>
              </a:lnSpc>
              <a:spcBef>
                <a:spcPts val="15"/>
              </a:spcBef>
            </a:pPr>
            <a:r>
              <a:rPr sz="1500" spc="-5" dirty="0">
                <a:solidFill>
                  <a:srgbClr val="FF0000"/>
                </a:solidFill>
                <a:latin typeface="Times New Roman"/>
                <a:cs typeface="Times New Roman"/>
              </a:rPr>
              <a:t>In-memory  Analytics  and  </a:t>
            </a:r>
            <a:r>
              <a:rPr sz="1500" dirty="0">
                <a:solidFill>
                  <a:srgbClr val="FF0000"/>
                </a:solidFill>
                <a:latin typeface="Times New Roman"/>
                <a:cs typeface="Times New Roman"/>
              </a:rPr>
              <a:t>I</a:t>
            </a:r>
            <a:r>
              <a:rPr sz="1500" spc="5" dirty="0">
                <a:solidFill>
                  <a:srgbClr val="FF0000"/>
                </a:solidFill>
                <a:latin typeface="Times New Roman"/>
                <a:cs typeface="Times New Roman"/>
              </a:rPr>
              <a:t>n</a:t>
            </a:r>
            <a:r>
              <a:rPr sz="1500" dirty="0">
                <a:solidFill>
                  <a:srgbClr val="FF0000"/>
                </a:solidFill>
                <a:latin typeface="Times New Roman"/>
                <a:cs typeface="Times New Roman"/>
              </a:rPr>
              <a:t>telli</a:t>
            </a:r>
            <a:r>
              <a:rPr sz="1500" spc="-10" dirty="0">
                <a:solidFill>
                  <a:srgbClr val="FF0000"/>
                </a:solidFill>
                <a:latin typeface="Times New Roman"/>
                <a:cs typeface="Times New Roman"/>
              </a:rPr>
              <a:t>ge</a:t>
            </a:r>
            <a:r>
              <a:rPr sz="1500" dirty="0">
                <a:solidFill>
                  <a:srgbClr val="FF0000"/>
                </a:solidFill>
                <a:latin typeface="Times New Roman"/>
                <a:cs typeface="Times New Roman"/>
              </a:rPr>
              <a:t>n</a:t>
            </a:r>
            <a:r>
              <a:rPr sz="1500" spc="-10" dirty="0">
                <a:solidFill>
                  <a:srgbClr val="FF0000"/>
                </a:solidFill>
                <a:latin typeface="Times New Roman"/>
                <a:cs typeface="Times New Roman"/>
              </a:rPr>
              <a:t>c</a:t>
            </a:r>
            <a:r>
              <a:rPr sz="1500" dirty="0">
                <a:solidFill>
                  <a:srgbClr val="FF0000"/>
                </a:solidFill>
                <a:latin typeface="Times New Roman"/>
                <a:cs typeface="Times New Roman"/>
              </a:rPr>
              <a:t>e</a:t>
            </a:r>
            <a:endParaRPr sz="1500">
              <a:latin typeface="Times New Roman"/>
              <a:cs typeface="Times New Roman"/>
            </a:endParaRPr>
          </a:p>
        </p:txBody>
      </p:sp>
      <p:grpSp>
        <p:nvGrpSpPr>
          <p:cNvPr id="105" name="object 105"/>
          <p:cNvGrpSpPr/>
          <p:nvPr/>
        </p:nvGrpSpPr>
        <p:grpSpPr>
          <a:xfrm>
            <a:off x="6887781" y="1893887"/>
            <a:ext cx="746125" cy="1006475"/>
            <a:chOff x="6887781" y="1893887"/>
            <a:chExt cx="746125" cy="1006475"/>
          </a:xfrm>
        </p:grpSpPr>
        <p:sp>
          <p:nvSpPr>
            <p:cNvPr id="106" name="object 106"/>
            <p:cNvSpPr/>
            <p:nvPr/>
          </p:nvSpPr>
          <p:spPr>
            <a:xfrm>
              <a:off x="6892543" y="2009520"/>
              <a:ext cx="736600" cy="886460"/>
            </a:xfrm>
            <a:custGeom>
              <a:avLst/>
              <a:gdLst/>
              <a:ahLst/>
              <a:cxnLst/>
              <a:rect l="l" t="t" r="r" b="b"/>
              <a:pathLst>
                <a:path w="736600" h="886460">
                  <a:moveTo>
                    <a:pt x="0" y="0"/>
                  </a:moveTo>
                  <a:lnTo>
                    <a:pt x="0" y="775080"/>
                  </a:lnTo>
                  <a:lnTo>
                    <a:pt x="5932" y="795005"/>
                  </a:lnTo>
                  <a:lnTo>
                    <a:pt x="50268" y="831031"/>
                  </a:lnTo>
                  <a:lnTo>
                    <a:pt x="86592" y="846506"/>
                  </a:lnTo>
                  <a:lnTo>
                    <a:pt x="130967" y="859870"/>
                  </a:lnTo>
                  <a:lnTo>
                    <a:pt x="182353" y="870810"/>
                  </a:lnTo>
                  <a:lnTo>
                    <a:pt x="239709" y="879013"/>
                  </a:lnTo>
                  <a:lnTo>
                    <a:pt x="301995" y="884165"/>
                  </a:lnTo>
                  <a:lnTo>
                    <a:pt x="368173" y="885951"/>
                  </a:lnTo>
                  <a:lnTo>
                    <a:pt x="434387" y="884165"/>
                  </a:lnTo>
                  <a:lnTo>
                    <a:pt x="496703" y="879013"/>
                  </a:lnTo>
                  <a:lnTo>
                    <a:pt x="554082" y="870810"/>
                  </a:lnTo>
                  <a:lnTo>
                    <a:pt x="605483" y="859870"/>
                  </a:lnTo>
                  <a:lnTo>
                    <a:pt x="649869" y="846506"/>
                  </a:lnTo>
                  <a:lnTo>
                    <a:pt x="686199" y="831031"/>
                  </a:lnTo>
                  <a:lnTo>
                    <a:pt x="730540" y="795005"/>
                  </a:lnTo>
                  <a:lnTo>
                    <a:pt x="736473" y="775080"/>
                  </a:lnTo>
                  <a:lnTo>
                    <a:pt x="736473" y="110870"/>
                  </a:lnTo>
                  <a:lnTo>
                    <a:pt x="368173" y="110870"/>
                  </a:lnTo>
                  <a:lnTo>
                    <a:pt x="301995" y="109084"/>
                  </a:lnTo>
                  <a:lnTo>
                    <a:pt x="239709" y="103932"/>
                  </a:lnTo>
                  <a:lnTo>
                    <a:pt x="182353" y="95729"/>
                  </a:lnTo>
                  <a:lnTo>
                    <a:pt x="130967" y="84789"/>
                  </a:lnTo>
                  <a:lnTo>
                    <a:pt x="86592" y="71425"/>
                  </a:lnTo>
                  <a:lnTo>
                    <a:pt x="50268" y="55950"/>
                  </a:lnTo>
                  <a:lnTo>
                    <a:pt x="5932" y="19924"/>
                  </a:lnTo>
                  <a:lnTo>
                    <a:pt x="0" y="0"/>
                  </a:lnTo>
                  <a:close/>
                </a:path>
                <a:path w="736600" h="886460">
                  <a:moveTo>
                    <a:pt x="736473" y="0"/>
                  </a:moveTo>
                  <a:lnTo>
                    <a:pt x="713436" y="38679"/>
                  </a:lnTo>
                  <a:lnTo>
                    <a:pt x="649869" y="71425"/>
                  </a:lnTo>
                  <a:lnTo>
                    <a:pt x="605483" y="84789"/>
                  </a:lnTo>
                  <a:lnTo>
                    <a:pt x="554082" y="95729"/>
                  </a:lnTo>
                  <a:lnTo>
                    <a:pt x="496703" y="103932"/>
                  </a:lnTo>
                  <a:lnTo>
                    <a:pt x="434387" y="109084"/>
                  </a:lnTo>
                  <a:lnTo>
                    <a:pt x="368173" y="110870"/>
                  </a:lnTo>
                  <a:lnTo>
                    <a:pt x="736473" y="110870"/>
                  </a:lnTo>
                  <a:lnTo>
                    <a:pt x="736473" y="0"/>
                  </a:lnTo>
                  <a:close/>
                </a:path>
              </a:pathLst>
            </a:custGeom>
            <a:solidFill>
              <a:srgbClr val="CCFFFF"/>
            </a:solidFill>
          </p:spPr>
          <p:txBody>
            <a:bodyPr wrap="square" lIns="0" tIns="0" rIns="0" bIns="0" rtlCol="0"/>
            <a:lstStyle/>
            <a:p>
              <a:endParaRPr/>
            </a:p>
          </p:txBody>
        </p:sp>
        <p:sp>
          <p:nvSpPr>
            <p:cNvPr id="107" name="object 107"/>
            <p:cNvSpPr/>
            <p:nvPr/>
          </p:nvSpPr>
          <p:spPr>
            <a:xfrm>
              <a:off x="6892543" y="1898650"/>
              <a:ext cx="736600" cy="222250"/>
            </a:xfrm>
            <a:custGeom>
              <a:avLst/>
              <a:gdLst/>
              <a:ahLst/>
              <a:cxnLst/>
              <a:rect l="l" t="t" r="r" b="b"/>
              <a:pathLst>
                <a:path w="736600" h="222250">
                  <a:moveTo>
                    <a:pt x="368173" y="0"/>
                  </a:moveTo>
                  <a:lnTo>
                    <a:pt x="301995" y="1786"/>
                  </a:lnTo>
                  <a:lnTo>
                    <a:pt x="239709" y="6938"/>
                  </a:lnTo>
                  <a:lnTo>
                    <a:pt x="182353" y="15141"/>
                  </a:lnTo>
                  <a:lnTo>
                    <a:pt x="130967" y="26081"/>
                  </a:lnTo>
                  <a:lnTo>
                    <a:pt x="86592" y="39445"/>
                  </a:lnTo>
                  <a:lnTo>
                    <a:pt x="50268" y="54920"/>
                  </a:lnTo>
                  <a:lnTo>
                    <a:pt x="5932" y="90946"/>
                  </a:lnTo>
                  <a:lnTo>
                    <a:pt x="0" y="110871"/>
                  </a:lnTo>
                  <a:lnTo>
                    <a:pt x="5932" y="130795"/>
                  </a:lnTo>
                  <a:lnTo>
                    <a:pt x="50268" y="166821"/>
                  </a:lnTo>
                  <a:lnTo>
                    <a:pt x="86592" y="182296"/>
                  </a:lnTo>
                  <a:lnTo>
                    <a:pt x="130967" y="195660"/>
                  </a:lnTo>
                  <a:lnTo>
                    <a:pt x="182353" y="206600"/>
                  </a:lnTo>
                  <a:lnTo>
                    <a:pt x="239709" y="214803"/>
                  </a:lnTo>
                  <a:lnTo>
                    <a:pt x="301995" y="219955"/>
                  </a:lnTo>
                  <a:lnTo>
                    <a:pt x="368173" y="221741"/>
                  </a:lnTo>
                  <a:lnTo>
                    <a:pt x="434387" y="219955"/>
                  </a:lnTo>
                  <a:lnTo>
                    <a:pt x="496703" y="214803"/>
                  </a:lnTo>
                  <a:lnTo>
                    <a:pt x="554082" y="206600"/>
                  </a:lnTo>
                  <a:lnTo>
                    <a:pt x="605483" y="195660"/>
                  </a:lnTo>
                  <a:lnTo>
                    <a:pt x="649869" y="182296"/>
                  </a:lnTo>
                  <a:lnTo>
                    <a:pt x="686199" y="166821"/>
                  </a:lnTo>
                  <a:lnTo>
                    <a:pt x="730540" y="130795"/>
                  </a:lnTo>
                  <a:lnTo>
                    <a:pt x="736473" y="110871"/>
                  </a:lnTo>
                  <a:lnTo>
                    <a:pt x="730540" y="90946"/>
                  </a:lnTo>
                  <a:lnTo>
                    <a:pt x="686199" y="54920"/>
                  </a:lnTo>
                  <a:lnTo>
                    <a:pt x="649869" y="39445"/>
                  </a:lnTo>
                  <a:lnTo>
                    <a:pt x="605483" y="26081"/>
                  </a:lnTo>
                  <a:lnTo>
                    <a:pt x="554082" y="15141"/>
                  </a:lnTo>
                  <a:lnTo>
                    <a:pt x="496703" y="6938"/>
                  </a:lnTo>
                  <a:lnTo>
                    <a:pt x="434387" y="1786"/>
                  </a:lnTo>
                  <a:lnTo>
                    <a:pt x="368173" y="0"/>
                  </a:lnTo>
                  <a:close/>
                </a:path>
              </a:pathLst>
            </a:custGeom>
            <a:solidFill>
              <a:srgbClr val="DFFFFF"/>
            </a:solidFill>
          </p:spPr>
          <p:txBody>
            <a:bodyPr wrap="square" lIns="0" tIns="0" rIns="0" bIns="0" rtlCol="0"/>
            <a:lstStyle/>
            <a:p>
              <a:endParaRPr/>
            </a:p>
          </p:txBody>
        </p:sp>
        <p:sp>
          <p:nvSpPr>
            <p:cNvPr id="108" name="object 108"/>
            <p:cNvSpPr/>
            <p:nvPr/>
          </p:nvSpPr>
          <p:spPr>
            <a:xfrm>
              <a:off x="6892543" y="1898650"/>
              <a:ext cx="736600" cy="996950"/>
            </a:xfrm>
            <a:custGeom>
              <a:avLst/>
              <a:gdLst/>
              <a:ahLst/>
              <a:cxnLst/>
              <a:rect l="l" t="t" r="r" b="b"/>
              <a:pathLst>
                <a:path w="736600" h="996950">
                  <a:moveTo>
                    <a:pt x="736473" y="110871"/>
                  </a:moveTo>
                  <a:lnTo>
                    <a:pt x="713436" y="149550"/>
                  </a:lnTo>
                  <a:lnTo>
                    <a:pt x="649869" y="182296"/>
                  </a:lnTo>
                  <a:lnTo>
                    <a:pt x="605483" y="195660"/>
                  </a:lnTo>
                  <a:lnTo>
                    <a:pt x="554082" y="206600"/>
                  </a:lnTo>
                  <a:lnTo>
                    <a:pt x="496703" y="214803"/>
                  </a:lnTo>
                  <a:lnTo>
                    <a:pt x="434387" y="219955"/>
                  </a:lnTo>
                  <a:lnTo>
                    <a:pt x="368173" y="221741"/>
                  </a:lnTo>
                  <a:lnTo>
                    <a:pt x="301995" y="219955"/>
                  </a:lnTo>
                  <a:lnTo>
                    <a:pt x="239709" y="214803"/>
                  </a:lnTo>
                  <a:lnTo>
                    <a:pt x="182353" y="206600"/>
                  </a:lnTo>
                  <a:lnTo>
                    <a:pt x="130967" y="195660"/>
                  </a:lnTo>
                  <a:lnTo>
                    <a:pt x="86592" y="182296"/>
                  </a:lnTo>
                  <a:lnTo>
                    <a:pt x="50268" y="166821"/>
                  </a:lnTo>
                  <a:lnTo>
                    <a:pt x="5932" y="130795"/>
                  </a:lnTo>
                  <a:lnTo>
                    <a:pt x="0" y="110871"/>
                  </a:lnTo>
                  <a:lnTo>
                    <a:pt x="5932" y="90946"/>
                  </a:lnTo>
                  <a:lnTo>
                    <a:pt x="23034" y="72191"/>
                  </a:lnTo>
                  <a:lnTo>
                    <a:pt x="86592" y="39445"/>
                  </a:lnTo>
                  <a:lnTo>
                    <a:pt x="130967" y="26081"/>
                  </a:lnTo>
                  <a:lnTo>
                    <a:pt x="182353" y="15141"/>
                  </a:lnTo>
                  <a:lnTo>
                    <a:pt x="239709" y="6938"/>
                  </a:lnTo>
                  <a:lnTo>
                    <a:pt x="301995" y="1786"/>
                  </a:lnTo>
                  <a:lnTo>
                    <a:pt x="368173" y="0"/>
                  </a:lnTo>
                  <a:lnTo>
                    <a:pt x="434387" y="1786"/>
                  </a:lnTo>
                  <a:lnTo>
                    <a:pt x="496703" y="6938"/>
                  </a:lnTo>
                  <a:lnTo>
                    <a:pt x="554082" y="15141"/>
                  </a:lnTo>
                  <a:lnTo>
                    <a:pt x="605483" y="26081"/>
                  </a:lnTo>
                  <a:lnTo>
                    <a:pt x="649869" y="39445"/>
                  </a:lnTo>
                  <a:lnTo>
                    <a:pt x="686199" y="54920"/>
                  </a:lnTo>
                  <a:lnTo>
                    <a:pt x="730540" y="90946"/>
                  </a:lnTo>
                  <a:lnTo>
                    <a:pt x="736473" y="110871"/>
                  </a:lnTo>
                  <a:lnTo>
                    <a:pt x="736473" y="885951"/>
                  </a:lnTo>
                  <a:lnTo>
                    <a:pt x="730540" y="905876"/>
                  </a:lnTo>
                  <a:lnTo>
                    <a:pt x="713436" y="924631"/>
                  </a:lnTo>
                  <a:lnTo>
                    <a:pt x="649869" y="957377"/>
                  </a:lnTo>
                  <a:lnTo>
                    <a:pt x="605483" y="970741"/>
                  </a:lnTo>
                  <a:lnTo>
                    <a:pt x="554082" y="981681"/>
                  </a:lnTo>
                  <a:lnTo>
                    <a:pt x="496703" y="989884"/>
                  </a:lnTo>
                  <a:lnTo>
                    <a:pt x="434387" y="995036"/>
                  </a:lnTo>
                  <a:lnTo>
                    <a:pt x="368173" y="996823"/>
                  </a:lnTo>
                  <a:lnTo>
                    <a:pt x="301995" y="995036"/>
                  </a:lnTo>
                  <a:lnTo>
                    <a:pt x="239709" y="989884"/>
                  </a:lnTo>
                  <a:lnTo>
                    <a:pt x="182353" y="981681"/>
                  </a:lnTo>
                  <a:lnTo>
                    <a:pt x="130967" y="970741"/>
                  </a:lnTo>
                  <a:lnTo>
                    <a:pt x="86592" y="957377"/>
                  </a:lnTo>
                  <a:lnTo>
                    <a:pt x="50268" y="941902"/>
                  </a:lnTo>
                  <a:lnTo>
                    <a:pt x="5932" y="905876"/>
                  </a:lnTo>
                  <a:lnTo>
                    <a:pt x="0" y="885951"/>
                  </a:lnTo>
                  <a:lnTo>
                    <a:pt x="0" y="110871"/>
                  </a:lnTo>
                </a:path>
              </a:pathLst>
            </a:custGeom>
            <a:ln w="9525">
              <a:solidFill>
                <a:srgbClr val="000000"/>
              </a:solidFill>
            </a:ln>
          </p:spPr>
          <p:txBody>
            <a:bodyPr wrap="square" lIns="0" tIns="0" rIns="0" bIns="0" rtlCol="0"/>
            <a:lstStyle/>
            <a:p>
              <a:endParaRPr/>
            </a:p>
          </p:txBody>
        </p:sp>
      </p:grpSp>
      <p:sp>
        <p:nvSpPr>
          <p:cNvPr id="109" name="object 109"/>
          <p:cNvSpPr/>
          <p:nvPr/>
        </p:nvSpPr>
        <p:spPr>
          <a:xfrm>
            <a:off x="7113651" y="3031375"/>
            <a:ext cx="984250" cy="225425"/>
          </a:xfrm>
          <a:custGeom>
            <a:avLst/>
            <a:gdLst/>
            <a:ahLst/>
            <a:cxnLst/>
            <a:rect l="l" t="t" r="r" b="b"/>
            <a:pathLst>
              <a:path w="984250" h="225425">
                <a:moveTo>
                  <a:pt x="0" y="225285"/>
                </a:moveTo>
                <a:lnTo>
                  <a:pt x="983742" y="225285"/>
                </a:lnTo>
                <a:lnTo>
                  <a:pt x="983742" y="0"/>
                </a:lnTo>
                <a:lnTo>
                  <a:pt x="0" y="0"/>
                </a:lnTo>
                <a:lnTo>
                  <a:pt x="0" y="225285"/>
                </a:lnTo>
                <a:close/>
              </a:path>
            </a:pathLst>
          </a:custGeom>
          <a:ln w="9525">
            <a:solidFill>
              <a:srgbClr val="000000"/>
            </a:solidFill>
          </a:ln>
        </p:spPr>
        <p:txBody>
          <a:bodyPr wrap="square" lIns="0" tIns="0" rIns="0" bIns="0" rtlCol="0"/>
          <a:lstStyle/>
          <a:p>
            <a:endParaRPr/>
          </a:p>
        </p:txBody>
      </p:sp>
      <p:sp>
        <p:nvSpPr>
          <p:cNvPr id="110" name="object 110"/>
          <p:cNvSpPr/>
          <p:nvPr/>
        </p:nvSpPr>
        <p:spPr>
          <a:xfrm>
            <a:off x="8097393" y="1595158"/>
            <a:ext cx="62230" cy="161290"/>
          </a:xfrm>
          <a:custGeom>
            <a:avLst/>
            <a:gdLst/>
            <a:ahLst/>
            <a:cxnLst/>
            <a:rect l="l" t="t" r="r" b="b"/>
            <a:pathLst>
              <a:path w="62229" h="161289">
                <a:moveTo>
                  <a:pt x="61809" y="0"/>
                </a:moveTo>
                <a:lnTo>
                  <a:pt x="0" y="0"/>
                </a:lnTo>
                <a:lnTo>
                  <a:pt x="0" y="161251"/>
                </a:lnTo>
                <a:lnTo>
                  <a:pt x="61809" y="161251"/>
                </a:lnTo>
                <a:lnTo>
                  <a:pt x="61809" y="0"/>
                </a:lnTo>
                <a:close/>
              </a:path>
            </a:pathLst>
          </a:custGeom>
          <a:solidFill>
            <a:srgbClr val="FFFFFF"/>
          </a:solidFill>
        </p:spPr>
        <p:txBody>
          <a:bodyPr wrap="square" lIns="0" tIns="0" rIns="0" bIns="0" rtlCol="0"/>
          <a:lstStyle/>
          <a:p>
            <a:endParaRPr/>
          </a:p>
        </p:txBody>
      </p:sp>
      <p:grpSp>
        <p:nvGrpSpPr>
          <p:cNvPr id="111" name="object 111"/>
          <p:cNvGrpSpPr/>
          <p:nvPr/>
        </p:nvGrpSpPr>
        <p:grpSpPr>
          <a:xfrm>
            <a:off x="4161980" y="2655887"/>
            <a:ext cx="2956560" cy="2791460"/>
            <a:chOff x="4161980" y="2655887"/>
            <a:chExt cx="2956560" cy="2791460"/>
          </a:xfrm>
        </p:grpSpPr>
        <p:sp>
          <p:nvSpPr>
            <p:cNvPr id="112" name="object 112"/>
            <p:cNvSpPr/>
            <p:nvPr/>
          </p:nvSpPr>
          <p:spPr>
            <a:xfrm>
              <a:off x="6928230" y="3121543"/>
              <a:ext cx="186055" cy="56515"/>
            </a:xfrm>
            <a:custGeom>
              <a:avLst/>
              <a:gdLst/>
              <a:ahLst/>
              <a:cxnLst/>
              <a:rect l="l" t="t" r="r" b="b"/>
              <a:pathLst>
                <a:path w="186054" h="56514">
                  <a:moveTo>
                    <a:pt x="185432" y="0"/>
                  </a:moveTo>
                  <a:lnTo>
                    <a:pt x="0" y="0"/>
                  </a:lnTo>
                  <a:lnTo>
                    <a:pt x="0" y="56123"/>
                  </a:lnTo>
                  <a:lnTo>
                    <a:pt x="185432" y="56123"/>
                  </a:lnTo>
                  <a:lnTo>
                    <a:pt x="185432" y="0"/>
                  </a:lnTo>
                  <a:close/>
                </a:path>
              </a:pathLst>
            </a:custGeom>
            <a:solidFill>
              <a:srgbClr val="FFFFFF"/>
            </a:solidFill>
          </p:spPr>
          <p:txBody>
            <a:bodyPr wrap="square" lIns="0" tIns="0" rIns="0" bIns="0" rtlCol="0"/>
            <a:lstStyle/>
            <a:p>
              <a:endParaRPr/>
            </a:p>
          </p:txBody>
        </p:sp>
        <p:sp>
          <p:nvSpPr>
            <p:cNvPr id="113" name="object 113"/>
            <p:cNvSpPr/>
            <p:nvPr/>
          </p:nvSpPr>
          <p:spPr>
            <a:xfrm>
              <a:off x="6928230" y="3121543"/>
              <a:ext cx="186055" cy="56515"/>
            </a:xfrm>
            <a:custGeom>
              <a:avLst/>
              <a:gdLst/>
              <a:ahLst/>
              <a:cxnLst/>
              <a:rect l="l" t="t" r="r" b="b"/>
              <a:pathLst>
                <a:path w="186054" h="56514">
                  <a:moveTo>
                    <a:pt x="0" y="56123"/>
                  </a:moveTo>
                  <a:lnTo>
                    <a:pt x="185432" y="56123"/>
                  </a:lnTo>
                  <a:lnTo>
                    <a:pt x="185432" y="0"/>
                  </a:lnTo>
                  <a:lnTo>
                    <a:pt x="0" y="0"/>
                  </a:lnTo>
                  <a:lnTo>
                    <a:pt x="0" y="56123"/>
                  </a:lnTo>
                  <a:close/>
                </a:path>
              </a:pathLst>
            </a:custGeom>
            <a:ln w="9525">
              <a:solidFill>
                <a:srgbClr val="000000"/>
              </a:solidFill>
            </a:ln>
          </p:spPr>
          <p:txBody>
            <a:bodyPr wrap="square" lIns="0" tIns="0" rIns="0" bIns="0" rtlCol="0"/>
            <a:lstStyle/>
            <a:p>
              <a:endParaRPr/>
            </a:p>
          </p:txBody>
        </p:sp>
        <p:sp>
          <p:nvSpPr>
            <p:cNvPr id="114" name="object 114"/>
            <p:cNvSpPr/>
            <p:nvPr/>
          </p:nvSpPr>
          <p:spPr>
            <a:xfrm>
              <a:off x="6928230" y="4021846"/>
              <a:ext cx="186055" cy="56515"/>
            </a:xfrm>
            <a:custGeom>
              <a:avLst/>
              <a:gdLst/>
              <a:ahLst/>
              <a:cxnLst/>
              <a:rect l="l" t="t" r="r" b="b"/>
              <a:pathLst>
                <a:path w="186054" h="56514">
                  <a:moveTo>
                    <a:pt x="185432" y="0"/>
                  </a:moveTo>
                  <a:lnTo>
                    <a:pt x="0" y="0"/>
                  </a:lnTo>
                  <a:lnTo>
                    <a:pt x="0" y="56123"/>
                  </a:lnTo>
                  <a:lnTo>
                    <a:pt x="185432" y="56123"/>
                  </a:lnTo>
                  <a:lnTo>
                    <a:pt x="185432" y="0"/>
                  </a:lnTo>
                  <a:close/>
                </a:path>
              </a:pathLst>
            </a:custGeom>
            <a:solidFill>
              <a:srgbClr val="FFFFFF"/>
            </a:solidFill>
          </p:spPr>
          <p:txBody>
            <a:bodyPr wrap="square" lIns="0" tIns="0" rIns="0" bIns="0" rtlCol="0"/>
            <a:lstStyle/>
            <a:p>
              <a:endParaRPr/>
            </a:p>
          </p:txBody>
        </p:sp>
        <p:sp>
          <p:nvSpPr>
            <p:cNvPr id="115" name="object 115"/>
            <p:cNvSpPr/>
            <p:nvPr/>
          </p:nvSpPr>
          <p:spPr>
            <a:xfrm>
              <a:off x="6928230" y="4021846"/>
              <a:ext cx="186055" cy="56515"/>
            </a:xfrm>
            <a:custGeom>
              <a:avLst/>
              <a:gdLst/>
              <a:ahLst/>
              <a:cxnLst/>
              <a:rect l="l" t="t" r="r" b="b"/>
              <a:pathLst>
                <a:path w="186054" h="56514">
                  <a:moveTo>
                    <a:pt x="0" y="56123"/>
                  </a:moveTo>
                  <a:lnTo>
                    <a:pt x="185432" y="56123"/>
                  </a:lnTo>
                  <a:lnTo>
                    <a:pt x="185432" y="0"/>
                  </a:lnTo>
                  <a:lnTo>
                    <a:pt x="0" y="0"/>
                  </a:lnTo>
                  <a:lnTo>
                    <a:pt x="0" y="56123"/>
                  </a:lnTo>
                  <a:close/>
                </a:path>
              </a:pathLst>
            </a:custGeom>
            <a:ln w="9525">
              <a:solidFill>
                <a:srgbClr val="000000"/>
              </a:solidFill>
            </a:ln>
          </p:spPr>
          <p:txBody>
            <a:bodyPr wrap="square" lIns="0" tIns="0" rIns="0" bIns="0" rtlCol="0"/>
            <a:lstStyle/>
            <a:p>
              <a:endParaRPr/>
            </a:p>
          </p:txBody>
        </p:sp>
        <p:sp>
          <p:nvSpPr>
            <p:cNvPr id="116" name="object 116"/>
            <p:cNvSpPr/>
            <p:nvPr/>
          </p:nvSpPr>
          <p:spPr>
            <a:xfrm>
              <a:off x="6859397" y="2660650"/>
              <a:ext cx="69215" cy="2781935"/>
            </a:xfrm>
            <a:custGeom>
              <a:avLst/>
              <a:gdLst/>
              <a:ahLst/>
              <a:cxnLst/>
              <a:rect l="l" t="t" r="r" b="b"/>
              <a:pathLst>
                <a:path w="69215" h="2781935">
                  <a:moveTo>
                    <a:pt x="68774" y="0"/>
                  </a:moveTo>
                  <a:lnTo>
                    <a:pt x="0" y="0"/>
                  </a:lnTo>
                  <a:lnTo>
                    <a:pt x="0" y="2781681"/>
                  </a:lnTo>
                  <a:lnTo>
                    <a:pt x="68774" y="2781681"/>
                  </a:lnTo>
                  <a:lnTo>
                    <a:pt x="68774" y="0"/>
                  </a:lnTo>
                  <a:close/>
                </a:path>
              </a:pathLst>
            </a:custGeom>
            <a:solidFill>
              <a:srgbClr val="FFFFFF"/>
            </a:solidFill>
          </p:spPr>
          <p:txBody>
            <a:bodyPr wrap="square" lIns="0" tIns="0" rIns="0" bIns="0" rtlCol="0"/>
            <a:lstStyle/>
            <a:p>
              <a:endParaRPr/>
            </a:p>
          </p:txBody>
        </p:sp>
        <p:sp>
          <p:nvSpPr>
            <p:cNvPr id="117" name="object 117"/>
            <p:cNvSpPr/>
            <p:nvPr/>
          </p:nvSpPr>
          <p:spPr>
            <a:xfrm>
              <a:off x="6859397" y="2660650"/>
              <a:ext cx="69215" cy="2781935"/>
            </a:xfrm>
            <a:custGeom>
              <a:avLst/>
              <a:gdLst/>
              <a:ahLst/>
              <a:cxnLst/>
              <a:rect l="l" t="t" r="r" b="b"/>
              <a:pathLst>
                <a:path w="69215" h="2781935">
                  <a:moveTo>
                    <a:pt x="0" y="2781681"/>
                  </a:moveTo>
                  <a:lnTo>
                    <a:pt x="68774" y="2781681"/>
                  </a:lnTo>
                  <a:lnTo>
                    <a:pt x="68774" y="0"/>
                  </a:lnTo>
                  <a:lnTo>
                    <a:pt x="0" y="0"/>
                  </a:lnTo>
                  <a:lnTo>
                    <a:pt x="0" y="2781681"/>
                  </a:lnTo>
                  <a:close/>
                </a:path>
              </a:pathLst>
            </a:custGeom>
            <a:ln w="9525">
              <a:solidFill>
                <a:srgbClr val="000000"/>
              </a:solidFill>
            </a:ln>
          </p:spPr>
          <p:txBody>
            <a:bodyPr wrap="square" lIns="0" tIns="0" rIns="0" bIns="0" rtlCol="0"/>
            <a:lstStyle/>
            <a:p>
              <a:endParaRPr/>
            </a:p>
          </p:txBody>
        </p:sp>
        <p:sp>
          <p:nvSpPr>
            <p:cNvPr id="118" name="object 118"/>
            <p:cNvSpPr/>
            <p:nvPr/>
          </p:nvSpPr>
          <p:spPr>
            <a:xfrm>
              <a:off x="4166742" y="3075686"/>
              <a:ext cx="705485" cy="405765"/>
            </a:xfrm>
            <a:custGeom>
              <a:avLst/>
              <a:gdLst/>
              <a:ahLst/>
              <a:cxnLst/>
              <a:rect l="l" t="t" r="r" b="b"/>
              <a:pathLst>
                <a:path w="705485" h="405764">
                  <a:moveTo>
                    <a:pt x="705167" y="0"/>
                  </a:moveTo>
                  <a:lnTo>
                    <a:pt x="0" y="0"/>
                  </a:lnTo>
                  <a:lnTo>
                    <a:pt x="0" y="405511"/>
                  </a:lnTo>
                  <a:lnTo>
                    <a:pt x="705167" y="405511"/>
                  </a:lnTo>
                  <a:lnTo>
                    <a:pt x="705167" y="0"/>
                  </a:lnTo>
                  <a:close/>
                </a:path>
              </a:pathLst>
            </a:custGeom>
            <a:solidFill>
              <a:srgbClr val="FFFFFF"/>
            </a:solidFill>
          </p:spPr>
          <p:txBody>
            <a:bodyPr wrap="square" lIns="0" tIns="0" rIns="0" bIns="0" rtlCol="0"/>
            <a:lstStyle/>
            <a:p>
              <a:endParaRPr/>
            </a:p>
          </p:txBody>
        </p:sp>
        <p:sp>
          <p:nvSpPr>
            <p:cNvPr id="119" name="object 119"/>
            <p:cNvSpPr/>
            <p:nvPr/>
          </p:nvSpPr>
          <p:spPr>
            <a:xfrm>
              <a:off x="4166742" y="3075686"/>
              <a:ext cx="705485" cy="405765"/>
            </a:xfrm>
            <a:custGeom>
              <a:avLst/>
              <a:gdLst/>
              <a:ahLst/>
              <a:cxnLst/>
              <a:rect l="l" t="t" r="r" b="b"/>
              <a:pathLst>
                <a:path w="705485" h="405764">
                  <a:moveTo>
                    <a:pt x="0" y="405511"/>
                  </a:moveTo>
                  <a:lnTo>
                    <a:pt x="705167" y="405511"/>
                  </a:lnTo>
                  <a:lnTo>
                    <a:pt x="705167" y="0"/>
                  </a:lnTo>
                  <a:lnTo>
                    <a:pt x="0" y="0"/>
                  </a:lnTo>
                  <a:lnTo>
                    <a:pt x="0" y="405511"/>
                  </a:lnTo>
                  <a:close/>
                </a:path>
              </a:pathLst>
            </a:custGeom>
            <a:ln w="9525">
              <a:solidFill>
                <a:srgbClr val="FFFFFF"/>
              </a:solidFill>
            </a:ln>
          </p:spPr>
          <p:txBody>
            <a:bodyPr wrap="square" lIns="0" tIns="0" rIns="0" bIns="0" rtlCol="0"/>
            <a:lstStyle/>
            <a:p>
              <a:endParaRPr/>
            </a:p>
          </p:txBody>
        </p:sp>
      </p:grpSp>
      <p:graphicFrame>
        <p:nvGraphicFramePr>
          <p:cNvPr id="120" name="object 120"/>
          <p:cNvGraphicFramePr>
            <a:graphicFrameLocks noGrp="1"/>
          </p:cNvGraphicFramePr>
          <p:nvPr/>
        </p:nvGraphicFramePr>
        <p:xfrm>
          <a:off x="6923468" y="836180"/>
          <a:ext cx="1747517" cy="923340"/>
        </p:xfrm>
        <a:graphic>
          <a:graphicData uri="http://schemas.openxmlformats.org/drawingml/2006/table">
            <a:tbl>
              <a:tblPr firstRow="1" bandRow="1">
                <a:tableStyleId>{2D5ABB26-0587-4C30-8999-92F81FD0307C}</a:tableStyleId>
              </a:tblPr>
              <a:tblGrid>
                <a:gridCol w="363855"/>
                <a:gridCol w="61595"/>
                <a:gridCol w="340359"/>
                <a:gridCol w="401954"/>
                <a:gridCol w="60959"/>
                <a:gridCol w="518795"/>
              </a:tblGrid>
              <a:tr h="769924">
                <a:tc gridSpan="3">
                  <a:txBody>
                    <a:bodyPr/>
                    <a:lstStyle/>
                    <a:p>
                      <a:pPr marL="127635" marR="119380" indent="77470">
                        <a:lnSpc>
                          <a:spcPts val="1800"/>
                        </a:lnSpc>
                        <a:spcBef>
                          <a:spcPts val="15"/>
                        </a:spcBef>
                      </a:pPr>
                      <a:r>
                        <a:rPr sz="1500" spc="-5" dirty="0">
                          <a:solidFill>
                            <a:srgbClr val="FF0000"/>
                          </a:solidFill>
                          <a:latin typeface="Times New Roman"/>
                          <a:cs typeface="Times New Roman"/>
                        </a:rPr>
                        <a:t>Data  C</a:t>
                      </a:r>
                      <a:r>
                        <a:rPr sz="1500" spc="-10" dirty="0">
                          <a:solidFill>
                            <a:srgbClr val="FF0000"/>
                          </a:solidFill>
                          <a:latin typeface="Times New Roman"/>
                          <a:cs typeface="Times New Roman"/>
                        </a:rPr>
                        <a:t>e</a:t>
                      </a:r>
                      <a:r>
                        <a:rPr sz="1500" dirty="0">
                          <a:solidFill>
                            <a:srgbClr val="FF0000"/>
                          </a:solidFill>
                          <a:latin typeface="Times New Roman"/>
                          <a:cs typeface="Times New Roman"/>
                        </a:rPr>
                        <a:t>nt</a:t>
                      </a:r>
                      <a:r>
                        <a:rPr sz="1500" spc="5" dirty="0">
                          <a:solidFill>
                            <a:srgbClr val="FF0000"/>
                          </a:solidFill>
                          <a:latin typeface="Times New Roman"/>
                          <a:cs typeface="Times New Roman"/>
                        </a:rPr>
                        <a:t>r</a:t>
                      </a:r>
                      <a:r>
                        <a:rPr sz="1500" dirty="0">
                          <a:solidFill>
                            <a:srgbClr val="FF0000"/>
                          </a:solidFill>
                          <a:latin typeface="Times New Roman"/>
                          <a:cs typeface="Times New Roman"/>
                        </a:rPr>
                        <a:t>e  Mg</a:t>
                      </a:r>
                      <a:r>
                        <a:rPr sz="1500" spc="-15" dirty="0">
                          <a:solidFill>
                            <a:srgbClr val="FF0000"/>
                          </a:solidFill>
                          <a:latin typeface="Times New Roman"/>
                          <a:cs typeface="Times New Roman"/>
                        </a:rPr>
                        <a:t>m</a:t>
                      </a:r>
                      <a:r>
                        <a:rPr sz="1500" dirty="0">
                          <a:solidFill>
                            <a:srgbClr val="FF0000"/>
                          </a:solidFill>
                          <a:latin typeface="Times New Roman"/>
                          <a:cs typeface="Times New Roman"/>
                        </a:rPr>
                        <a:t>t.</a:t>
                      </a:r>
                      <a:endParaRPr sz="1500">
                        <a:latin typeface="Times New Roman"/>
                        <a:cs typeface="Times New Roman"/>
                      </a:endParaRPr>
                    </a:p>
                  </a:txBody>
                  <a:tcPr marL="0" marR="0" marT="1905" marB="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solidFill>
                      <a:srgbClr val="D4DEF9"/>
                    </a:solidFill>
                  </a:tcPr>
                </a:tc>
                <a:tc hMerge="1">
                  <a:txBody>
                    <a:bodyPr/>
                    <a:lstStyle/>
                    <a:p>
                      <a:endParaRPr/>
                    </a:p>
                  </a:txBody>
                  <a:tcPr marL="0" marR="0" marT="0" marB="0"/>
                </a:tc>
                <a:tc hMerge="1">
                  <a:txBody>
                    <a:bodyPr/>
                    <a:lstStyle/>
                    <a:p>
                      <a:endParaRPr/>
                    </a:p>
                  </a:txBody>
                  <a:tcPr marL="0" marR="0" marT="0" marB="0"/>
                </a:tc>
                <a:tc gridSpan="3">
                  <a:txBody>
                    <a:bodyPr/>
                    <a:lstStyle/>
                    <a:p>
                      <a:pPr marL="259715" marR="235585" indent="-17145">
                        <a:lnSpc>
                          <a:spcPts val="1800"/>
                        </a:lnSpc>
                        <a:spcBef>
                          <a:spcPts val="15"/>
                        </a:spcBef>
                      </a:pPr>
                      <a:r>
                        <a:rPr sz="1500" dirty="0">
                          <a:solidFill>
                            <a:srgbClr val="FF0000"/>
                          </a:solidFill>
                          <a:latin typeface="Times New Roman"/>
                          <a:cs typeface="Times New Roman"/>
                        </a:rPr>
                        <a:t>S</a:t>
                      </a:r>
                      <a:r>
                        <a:rPr sz="1500" spc="-10" dirty="0">
                          <a:solidFill>
                            <a:srgbClr val="FF0000"/>
                          </a:solidFill>
                          <a:latin typeface="Times New Roman"/>
                          <a:cs typeface="Times New Roman"/>
                        </a:rPr>
                        <a:t>e</a:t>
                      </a:r>
                      <a:r>
                        <a:rPr sz="1500" dirty="0">
                          <a:solidFill>
                            <a:srgbClr val="FF0000"/>
                          </a:solidFill>
                          <a:latin typeface="Times New Roman"/>
                          <a:cs typeface="Times New Roman"/>
                        </a:rPr>
                        <a:t>r</a:t>
                      </a:r>
                      <a:r>
                        <a:rPr sz="1500" spc="5" dirty="0">
                          <a:solidFill>
                            <a:srgbClr val="FF0000"/>
                          </a:solidFill>
                          <a:latin typeface="Times New Roman"/>
                          <a:cs typeface="Times New Roman"/>
                        </a:rPr>
                        <a:t>v</a:t>
                      </a:r>
                      <a:r>
                        <a:rPr sz="1500" spc="-10" dirty="0">
                          <a:solidFill>
                            <a:srgbClr val="FF0000"/>
                          </a:solidFill>
                          <a:latin typeface="Times New Roman"/>
                          <a:cs typeface="Times New Roman"/>
                        </a:rPr>
                        <a:t>e</a:t>
                      </a:r>
                      <a:r>
                        <a:rPr sz="1500" dirty="0">
                          <a:solidFill>
                            <a:srgbClr val="FF0000"/>
                          </a:solidFill>
                          <a:latin typeface="Times New Roman"/>
                          <a:cs typeface="Times New Roman"/>
                        </a:rPr>
                        <a:t>r  Mg</a:t>
                      </a:r>
                      <a:r>
                        <a:rPr sz="1500" spc="-15" dirty="0">
                          <a:solidFill>
                            <a:srgbClr val="FF0000"/>
                          </a:solidFill>
                          <a:latin typeface="Times New Roman"/>
                          <a:cs typeface="Times New Roman"/>
                        </a:rPr>
                        <a:t>m</a:t>
                      </a:r>
                      <a:r>
                        <a:rPr sz="1500" dirty="0">
                          <a:solidFill>
                            <a:srgbClr val="FF0000"/>
                          </a:solidFill>
                          <a:latin typeface="Times New Roman"/>
                          <a:cs typeface="Times New Roman"/>
                        </a:rPr>
                        <a:t>t</a:t>
                      </a:r>
                      <a:endParaRPr sz="1500">
                        <a:latin typeface="Times New Roman"/>
                        <a:cs typeface="Times New Roman"/>
                      </a:endParaRPr>
                    </a:p>
                  </a:txBody>
                  <a:tcPr marL="0" marR="0" marT="1905"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4DEF9"/>
                    </a:solidFill>
                  </a:tcPr>
                </a:tc>
                <a:tc hMerge="1">
                  <a:txBody>
                    <a:bodyPr/>
                    <a:lstStyle/>
                    <a:p>
                      <a:endParaRPr/>
                    </a:p>
                  </a:txBody>
                  <a:tcPr marL="0" marR="0" marT="0" marB="0"/>
                </a:tc>
                <a:tc hMerge="1">
                  <a:txBody>
                    <a:bodyPr/>
                    <a:lstStyle/>
                    <a:p>
                      <a:endParaRPr/>
                    </a:p>
                  </a:txBody>
                  <a:tcPr marL="0" marR="0" marT="0" marB="0"/>
                </a:tc>
              </a:tr>
              <a:tr h="153416">
                <a:tc>
                  <a:txBody>
                    <a:bodyPr/>
                    <a:lstStyle/>
                    <a:p>
                      <a:pPr>
                        <a:lnSpc>
                          <a:spcPct val="100000"/>
                        </a:lnSpc>
                      </a:pPr>
                      <a:endParaRPr sz="800">
                        <a:latin typeface="Times New Roman"/>
                        <a:cs typeface="Times New Roman"/>
                      </a:endParaRPr>
                    </a:p>
                  </a:txBody>
                  <a:tcPr marL="0" marR="0" marT="0" marB="0">
                    <a:lnR w="9525">
                      <a:solidFill>
                        <a:srgbClr val="000000"/>
                      </a:solidFill>
                      <a:prstDash val="solid"/>
                    </a:lnR>
                    <a:lnT w="12700" cap="flat" cmpd="sng" algn="ctr">
                      <a:solidFill>
                        <a:srgbClr val="000000"/>
                      </a:solidFill>
                      <a:prstDash val="solid"/>
                      <a:round/>
                      <a:headEnd type="none" w="med" len="med"/>
                      <a:tailEnd type="none" w="med" len="med"/>
                    </a:lnT>
                    <a:solidFill>
                      <a:srgbClr val="FFFFFF"/>
                    </a:solidFill>
                  </a:tcPr>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solidFill>
                      <a:srgbClr val="FFFFFF"/>
                    </a:solidFill>
                  </a:tcPr>
                </a:tc>
                <a:tc gridSpan="2">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FFFFF"/>
                    </a:solidFill>
                  </a:tcPr>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T w="9525">
                      <a:solidFill>
                        <a:srgbClr val="000000"/>
                      </a:solidFill>
                      <a:prstDash val="solid"/>
                    </a:lnT>
                    <a:solidFill>
                      <a:srgbClr val="FFFFFF"/>
                    </a:solidFill>
                  </a:tcPr>
                </a:tc>
              </a:tr>
            </a:tbl>
          </a:graphicData>
        </a:graphic>
      </p:graphicFrame>
      <p:sp>
        <p:nvSpPr>
          <p:cNvPr id="121" name="object 121"/>
          <p:cNvSpPr txBox="1"/>
          <p:nvPr/>
        </p:nvSpPr>
        <p:spPr>
          <a:xfrm>
            <a:off x="7070597" y="2147696"/>
            <a:ext cx="384175" cy="482600"/>
          </a:xfrm>
          <a:prstGeom prst="rect">
            <a:avLst/>
          </a:prstGeom>
        </p:spPr>
        <p:txBody>
          <a:bodyPr vert="horz" wrap="square" lIns="0" tIns="12700" rIns="0" bIns="0" rtlCol="0">
            <a:spAutoFit/>
          </a:bodyPr>
          <a:lstStyle/>
          <a:p>
            <a:pPr marL="12700" marR="5080" indent="40640">
              <a:lnSpc>
                <a:spcPct val="100000"/>
              </a:lnSpc>
              <a:spcBef>
                <a:spcPts val="100"/>
              </a:spcBef>
            </a:pPr>
            <a:r>
              <a:rPr sz="1500" spc="-5" dirty="0">
                <a:solidFill>
                  <a:srgbClr val="FF0000"/>
                </a:solidFill>
                <a:latin typeface="Times New Roman"/>
                <a:cs typeface="Times New Roman"/>
              </a:rPr>
              <a:t>Big  D</a:t>
            </a:r>
            <a:r>
              <a:rPr sz="1500" spc="-15" dirty="0">
                <a:solidFill>
                  <a:srgbClr val="FF0000"/>
                </a:solidFill>
                <a:latin typeface="Times New Roman"/>
                <a:cs typeface="Times New Roman"/>
              </a:rPr>
              <a:t>a</a:t>
            </a:r>
            <a:r>
              <a:rPr sz="1500" dirty="0">
                <a:solidFill>
                  <a:srgbClr val="FF0000"/>
                </a:solidFill>
                <a:latin typeface="Times New Roman"/>
                <a:cs typeface="Times New Roman"/>
              </a:rPr>
              <a:t>ta</a:t>
            </a:r>
            <a:endParaRPr sz="1500">
              <a:latin typeface="Times New Roman"/>
              <a:cs typeface="Times New Roman"/>
            </a:endParaRPr>
          </a:p>
        </p:txBody>
      </p:sp>
      <p:sp>
        <p:nvSpPr>
          <p:cNvPr id="122" name="object 122"/>
          <p:cNvSpPr txBox="1"/>
          <p:nvPr/>
        </p:nvSpPr>
        <p:spPr>
          <a:xfrm>
            <a:off x="7047738" y="2604896"/>
            <a:ext cx="429259"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St</a:t>
            </a:r>
            <a:r>
              <a:rPr sz="1500" spc="5" dirty="0">
                <a:solidFill>
                  <a:srgbClr val="FF0000"/>
                </a:solidFill>
                <a:latin typeface="Times New Roman"/>
                <a:cs typeface="Times New Roman"/>
              </a:rPr>
              <a:t>o</a:t>
            </a:r>
            <a:r>
              <a:rPr sz="1500" dirty="0">
                <a:solidFill>
                  <a:srgbClr val="FF0000"/>
                </a:solidFill>
                <a:latin typeface="Times New Roman"/>
                <a:cs typeface="Times New Roman"/>
              </a:rPr>
              <a:t>re</a:t>
            </a:r>
            <a:endParaRPr sz="1500">
              <a:latin typeface="Times New Roman"/>
              <a:cs typeface="Times New Roman"/>
            </a:endParaRPr>
          </a:p>
        </p:txBody>
      </p:sp>
      <p:sp>
        <p:nvSpPr>
          <p:cNvPr id="123" name="object 123"/>
          <p:cNvSpPr txBox="1"/>
          <p:nvPr/>
        </p:nvSpPr>
        <p:spPr>
          <a:xfrm>
            <a:off x="7297039" y="3013024"/>
            <a:ext cx="619125" cy="254635"/>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0000"/>
                </a:solidFill>
                <a:latin typeface="Times New Roman"/>
                <a:cs typeface="Times New Roman"/>
              </a:rPr>
              <a:t>N</a:t>
            </a:r>
            <a:r>
              <a:rPr sz="1500" dirty="0">
                <a:solidFill>
                  <a:srgbClr val="FF0000"/>
                </a:solidFill>
                <a:latin typeface="Times New Roman"/>
                <a:cs typeface="Times New Roman"/>
              </a:rPr>
              <a:t>oS</a:t>
            </a:r>
            <a:r>
              <a:rPr sz="1500" spc="-5" dirty="0">
                <a:solidFill>
                  <a:srgbClr val="FF0000"/>
                </a:solidFill>
                <a:latin typeface="Times New Roman"/>
                <a:cs typeface="Times New Roman"/>
              </a:rPr>
              <a:t>Q</a:t>
            </a:r>
            <a:r>
              <a:rPr sz="1500" dirty="0">
                <a:solidFill>
                  <a:srgbClr val="FF0000"/>
                </a:solidFill>
                <a:latin typeface="Times New Roman"/>
                <a:cs typeface="Times New Roman"/>
              </a:rPr>
              <a:t>L</a:t>
            </a:r>
            <a:endParaRPr sz="1500">
              <a:latin typeface="Times New Roman"/>
              <a:cs typeface="Times New Roman"/>
            </a:endParaRPr>
          </a:p>
        </p:txBody>
      </p:sp>
      <p:sp>
        <p:nvSpPr>
          <p:cNvPr id="124" name="object 124"/>
          <p:cNvSpPr txBox="1"/>
          <p:nvPr/>
        </p:nvSpPr>
        <p:spPr>
          <a:xfrm>
            <a:off x="4174616" y="3057525"/>
            <a:ext cx="691515" cy="482600"/>
          </a:xfrm>
          <a:prstGeom prst="rect">
            <a:avLst/>
          </a:prstGeom>
        </p:spPr>
        <p:txBody>
          <a:bodyPr vert="horz" wrap="square" lIns="0" tIns="12700" rIns="0" bIns="0" rtlCol="0">
            <a:spAutoFit/>
          </a:bodyPr>
          <a:lstStyle/>
          <a:p>
            <a:pPr marL="142240" marR="5080" indent="-129539">
              <a:lnSpc>
                <a:spcPct val="100000"/>
              </a:lnSpc>
              <a:spcBef>
                <a:spcPts val="100"/>
              </a:spcBef>
            </a:pPr>
            <a:r>
              <a:rPr sz="1500" spc="-5" dirty="0">
                <a:solidFill>
                  <a:srgbClr val="FF0000"/>
                </a:solidFill>
                <a:latin typeface="Times New Roman"/>
                <a:cs typeface="Times New Roman"/>
              </a:rPr>
              <a:t>M</a:t>
            </a:r>
            <a:r>
              <a:rPr sz="1500" spc="-15" dirty="0">
                <a:solidFill>
                  <a:srgbClr val="FF0000"/>
                </a:solidFill>
                <a:latin typeface="Times New Roman"/>
                <a:cs typeface="Times New Roman"/>
              </a:rPr>
              <a:t>e</a:t>
            </a:r>
            <a:r>
              <a:rPr sz="1500" spc="-5" dirty="0">
                <a:solidFill>
                  <a:srgbClr val="FF0000"/>
                </a:solidFill>
                <a:latin typeface="Times New Roman"/>
                <a:cs typeface="Times New Roman"/>
              </a:rPr>
              <a:t>ss</a:t>
            </a:r>
            <a:r>
              <a:rPr sz="1500" spc="-10" dirty="0">
                <a:solidFill>
                  <a:srgbClr val="FF0000"/>
                </a:solidFill>
                <a:latin typeface="Times New Roman"/>
                <a:cs typeface="Times New Roman"/>
              </a:rPr>
              <a:t>a</a:t>
            </a:r>
            <a:r>
              <a:rPr sz="1500" dirty="0">
                <a:solidFill>
                  <a:srgbClr val="FF0000"/>
                </a:solidFill>
                <a:latin typeface="Times New Roman"/>
                <a:cs typeface="Times New Roman"/>
              </a:rPr>
              <a:t>ge  Sight</a:t>
            </a:r>
            <a:endParaRPr sz="1500">
              <a:latin typeface="Times New Roman"/>
              <a:cs typeface="Times New Roman"/>
            </a:endParaRPr>
          </a:p>
        </p:txBody>
      </p:sp>
      <p:grpSp>
        <p:nvGrpSpPr>
          <p:cNvPr id="125" name="object 125"/>
          <p:cNvGrpSpPr/>
          <p:nvPr/>
        </p:nvGrpSpPr>
        <p:grpSpPr>
          <a:xfrm>
            <a:off x="4161980" y="5100764"/>
            <a:ext cx="715010" cy="415290"/>
            <a:chOff x="4161980" y="5100764"/>
            <a:chExt cx="715010" cy="415290"/>
          </a:xfrm>
        </p:grpSpPr>
        <p:sp>
          <p:nvSpPr>
            <p:cNvPr id="126" name="object 126"/>
            <p:cNvSpPr/>
            <p:nvPr/>
          </p:nvSpPr>
          <p:spPr>
            <a:xfrm>
              <a:off x="4166742" y="5105527"/>
              <a:ext cx="705485" cy="405765"/>
            </a:xfrm>
            <a:custGeom>
              <a:avLst/>
              <a:gdLst/>
              <a:ahLst/>
              <a:cxnLst/>
              <a:rect l="l" t="t" r="r" b="b"/>
              <a:pathLst>
                <a:path w="705485" h="405764">
                  <a:moveTo>
                    <a:pt x="705167" y="0"/>
                  </a:moveTo>
                  <a:lnTo>
                    <a:pt x="0" y="0"/>
                  </a:lnTo>
                  <a:lnTo>
                    <a:pt x="0" y="405511"/>
                  </a:lnTo>
                  <a:lnTo>
                    <a:pt x="705167" y="405511"/>
                  </a:lnTo>
                  <a:lnTo>
                    <a:pt x="705167" y="0"/>
                  </a:lnTo>
                  <a:close/>
                </a:path>
              </a:pathLst>
            </a:custGeom>
            <a:solidFill>
              <a:srgbClr val="FFFFFF"/>
            </a:solidFill>
          </p:spPr>
          <p:txBody>
            <a:bodyPr wrap="square" lIns="0" tIns="0" rIns="0" bIns="0" rtlCol="0"/>
            <a:lstStyle/>
            <a:p>
              <a:endParaRPr/>
            </a:p>
          </p:txBody>
        </p:sp>
        <p:sp>
          <p:nvSpPr>
            <p:cNvPr id="127" name="object 127"/>
            <p:cNvSpPr/>
            <p:nvPr/>
          </p:nvSpPr>
          <p:spPr>
            <a:xfrm>
              <a:off x="4166742" y="5105527"/>
              <a:ext cx="705485" cy="405765"/>
            </a:xfrm>
            <a:custGeom>
              <a:avLst/>
              <a:gdLst/>
              <a:ahLst/>
              <a:cxnLst/>
              <a:rect l="l" t="t" r="r" b="b"/>
              <a:pathLst>
                <a:path w="705485" h="405764">
                  <a:moveTo>
                    <a:pt x="0" y="405511"/>
                  </a:moveTo>
                  <a:lnTo>
                    <a:pt x="705167" y="405511"/>
                  </a:lnTo>
                  <a:lnTo>
                    <a:pt x="705167" y="0"/>
                  </a:lnTo>
                  <a:lnTo>
                    <a:pt x="0" y="0"/>
                  </a:lnTo>
                  <a:lnTo>
                    <a:pt x="0" y="405511"/>
                  </a:lnTo>
                  <a:close/>
                </a:path>
              </a:pathLst>
            </a:custGeom>
            <a:ln w="9525">
              <a:solidFill>
                <a:srgbClr val="000000"/>
              </a:solidFill>
            </a:ln>
          </p:spPr>
          <p:txBody>
            <a:bodyPr wrap="square" lIns="0" tIns="0" rIns="0" bIns="0" rtlCol="0"/>
            <a:lstStyle/>
            <a:p>
              <a:endParaRPr/>
            </a:p>
          </p:txBody>
        </p:sp>
      </p:grpSp>
      <p:sp>
        <p:nvSpPr>
          <p:cNvPr id="128" name="object 128"/>
          <p:cNvSpPr txBox="1"/>
          <p:nvPr/>
        </p:nvSpPr>
        <p:spPr>
          <a:xfrm>
            <a:off x="4171569" y="5087873"/>
            <a:ext cx="697865" cy="482600"/>
          </a:xfrm>
          <a:prstGeom prst="rect">
            <a:avLst/>
          </a:prstGeom>
        </p:spPr>
        <p:txBody>
          <a:bodyPr vert="horz" wrap="square" lIns="0" tIns="12700" rIns="0" bIns="0" rtlCol="0">
            <a:spAutoFit/>
          </a:bodyPr>
          <a:lstStyle/>
          <a:p>
            <a:pPr marL="12700" marR="5080" indent="43815">
              <a:lnSpc>
                <a:spcPct val="100000"/>
              </a:lnSpc>
              <a:spcBef>
                <a:spcPts val="100"/>
              </a:spcBef>
            </a:pPr>
            <a:r>
              <a:rPr sz="1500" spc="-5" dirty="0">
                <a:solidFill>
                  <a:srgbClr val="FF0000"/>
                </a:solidFill>
                <a:latin typeface="Times New Roman"/>
                <a:cs typeface="Times New Roman"/>
              </a:rPr>
              <a:t>Publish/  Subs</a:t>
            </a:r>
            <a:r>
              <a:rPr sz="1500" spc="-10" dirty="0">
                <a:solidFill>
                  <a:srgbClr val="FF0000"/>
                </a:solidFill>
                <a:latin typeface="Times New Roman"/>
                <a:cs typeface="Times New Roman"/>
              </a:rPr>
              <a:t>c</a:t>
            </a:r>
            <a:r>
              <a:rPr sz="1500" dirty="0">
                <a:solidFill>
                  <a:srgbClr val="FF0000"/>
                </a:solidFill>
                <a:latin typeface="Times New Roman"/>
                <a:cs typeface="Times New Roman"/>
              </a:rPr>
              <a:t>r</a:t>
            </a:r>
            <a:r>
              <a:rPr sz="1500" spc="5" dirty="0">
                <a:solidFill>
                  <a:srgbClr val="FF0000"/>
                </a:solidFill>
                <a:latin typeface="Times New Roman"/>
                <a:cs typeface="Times New Roman"/>
              </a:rPr>
              <a:t>i</a:t>
            </a:r>
            <a:r>
              <a:rPr sz="1500" dirty="0">
                <a:solidFill>
                  <a:srgbClr val="FF0000"/>
                </a:solidFill>
                <a:latin typeface="Times New Roman"/>
                <a:cs typeface="Times New Roman"/>
              </a:rPr>
              <a:t>b</a:t>
            </a:r>
            <a:endParaRPr sz="1500">
              <a:latin typeface="Times New Roman"/>
              <a:cs typeface="Times New Roman"/>
            </a:endParaRPr>
          </a:p>
        </p:txBody>
      </p:sp>
      <p:sp>
        <p:nvSpPr>
          <p:cNvPr id="129" name="object 129"/>
          <p:cNvSpPr txBox="1"/>
          <p:nvPr/>
        </p:nvSpPr>
        <p:spPr>
          <a:xfrm>
            <a:off x="4465701" y="5545023"/>
            <a:ext cx="110489"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0000"/>
                </a:solidFill>
                <a:latin typeface="Times New Roman"/>
                <a:cs typeface="Times New Roman"/>
              </a:rPr>
              <a:t>e</a:t>
            </a:r>
            <a:endParaRPr sz="1500">
              <a:latin typeface="Times New Roman"/>
              <a:cs typeface="Times New Roman"/>
            </a:endParaRPr>
          </a:p>
        </p:txBody>
      </p:sp>
      <p:grpSp>
        <p:nvGrpSpPr>
          <p:cNvPr id="130" name="object 130"/>
          <p:cNvGrpSpPr/>
          <p:nvPr/>
        </p:nvGrpSpPr>
        <p:grpSpPr>
          <a:xfrm>
            <a:off x="5686361" y="2613215"/>
            <a:ext cx="815975" cy="1068705"/>
            <a:chOff x="5686361" y="2613215"/>
            <a:chExt cx="815975" cy="1068705"/>
          </a:xfrm>
        </p:grpSpPr>
        <p:sp>
          <p:nvSpPr>
            <p:cNvPr id="131" name="object 131"/>
            <p:cNvSpPr/>
            <p:nvPr/>
          </p:nvSpPr>
          <p:spPr>
            <a:xfrm>
              <a:off x="5691123" y="2763773"/>
              <a:ext cx="806450" cy="913765"/>
            </a:xfrm>
            <a:custGeom>
              <a:avLst/>
              <a:gdLst/>
              <a:ahLst/>
              <a:cxnLst/>
              <a:rect l="l" t="t" r="r" b="b"/>
              <a:pathLst>
                <a:path w="806450" h="913764">
                  <a:moveTo>
                    <a:pt x="0" y="0"/>
                  </a:moveTo>
                  <a:lnTo>
                    <a:pt x="0" y="767588"/>
                  </a:lnTo>
                  <a:lnTo>
                    <a:pt x="5275" y="791236"/>
                  </a:lnTo>
                  <a:lnTo>
                    <a:pt x="44991" y="834588"/>
                  </a:lnTo>
                  <a:lnTo>
                    <a:pt x="118062" y="870680"/>
                  </a:lnTo>
                  <a:lnTo>
                    <a:pt x="165030" y="885252"/>
                  </a:lnTo>
                  <a:lnTo>
                    <a:pt x="217848" y="897109"/>
                  </a:lnTo>
                  <a:lnTo>
                    <a:pt x="275685" y="905950"/>
                  </a:lnTo>
                  <a:lnTo>
                    <a:pt x="337711" y="911475"/>
                  </a:lnTo>
                  <a:lnTo>
                    <a:pt x="403098" y="913383"/>
                  </a:lnTo>
                  <a:lnTo>
                    <a:pt x="468484" y="911475"/>
                  </a:lnTo>
                  <a:lnTo>
                    <a:pt x="530510" y="905950"/>
                  </a:lnTo>
                  <a:lnTo>
                    <a:pt x="588347" y="897109"/>
                  </a:lnTo>
                  <a:lnTo>
                    <a:pt x="641165" y="885252"/>
                  </a:lnTo>
                  <a:lnTo>
                    <a:pt x="688133" y="870680"/>
                  </a:lnTo>
                  <a:lnTo>
                    <a:pt x="728423" y="853691"/>
                  </a:lnTo>
                  <a:lnTo>
                    <a:pt x="785646" y="813669"/>
                  </a:lnTo>
                  <a:lnTo>
                    <a:pt x="806196" y="767588"/>
                  </a:lnTo>
                  <a:lnTo>
                    <a:pt x="806196" y="145796"/>
                  </a:lnTo>
                  <a:lnTo>
                    <a:pt x="403098" y="145796"/>
                  </a:lnTo>
                  <a:lnTo>
                    <a:pt x="337711" y="143887"/>
                  </a:lnTo>
                  <a:lnTo>
                    <a:pt x="275685" y="138362"/>
                  </a:lnTo>
                  <a:lnTo>
                    <a:pt x="217848" y="129521"/>
                  </a:lnTo>
                  <a:lnTo>
                    <a:pt x="165030" y="117664"/>
                  </a:lnTo>
                  <a:lnTo>
                    <a:pt x="118062" y="103092"/>
                  </a:lnTo>
                  <a:lnTo>
                    <a:pt x="77772" y="86103"/>
                  </a:lnTo>
                  <a:lnTo>
                    <a:pt x="20549" y="46081"/>
                  </a:lnTo>
                  <a:lnTo>
                    <a:pt x="5275" y="23648"/>
                  </a:lnTo>
                  <a:lnTo>
                    <a:pt x="0" y="0"/>
                  </a:lnTo>
                  <a:close/>
                </a:path>
                <a:path w="806450" h="913764">
                  <a:moveTo>
                    <a:pt x="806196" y="0"/>
                  </a:moveTo>
                  <a:lnTo>
                    <a:pt x="785646" y="46081"/>
                  </a:lnTo>
                  <a:lnTo>
                    <a:pt x="728423" y="86103"/>
                  </a:lnTo>
                  <a:lnTo>
                    <a:pt x="688133" y="103092"/>
                  </a:lnTo>
                  <a:lnTo>
                    <a:pt x="641165" y="117664"/>
                  </a:lnTo>
                  <a:lnTo>
                    <a:pt x="588347" y="129521"/>
                  </a:lnTo>
                  <a:lnTo>
                    <a:pt x="530510" y="138362"/>
                  </a:lnTo>
                  <a:lnTo>
                    <a:pt x="468484" y="143887"/>
                  </a:lnTo>
                  <a:lnTo>
                    <a:pt x="403098" y="145796"/>
                  </a:lnTo>
                  <a:lnTo>
                    <a:pt x="806196" y="145796"/>
                  </a:lnTo>
                  <a:lnTo>
                    <a:pt x="806196" y="0"/>
                  </a:lnTo>
                  <a:close/>
                </a:path>
              </a:pathLst>
            </a:custGeom>
            <a:solidFill>
              <a:srgbClr val="CCFFFF"/>
            </a:solidFill>
          </p:spPr>
          <p:txBody>
            <a:bodyPr wrap="square" lIns="0" tIns="0" rIns="0" bIns="0" rtlCol="0"/>
            <a:lstStyle/>
            <a:p>
              <a:endParaRPr/>
            </a:p>
          </p:txBody>
        </p:sp>
        <p:sp>
          <p:nvSpPr>
            <p:cNvPr id="132" name="object 132"/>
            <p:cNvSpPr/>
            <p:nvPr/>
          </p:nvSpPr>
          <p:spPr>
            <a:xfrm>
              <a:off x="5691123" y="2617977"/>
              <a:ext cx="806450" cy="292100"/>
            </a:xfrm>
            <a:custGeom>
              <a:avLst/>
              <a:gdLst/>
              <a:ahLst/>
              <a:cxnLst/>
              <a:rect l="l" t="t" r="r" b="b"/>
              <a:pathLst>
                <a:path w="806450" h="292100">
                  <a:moveTo>
                    <a:pt x="403098" y="0"/>
                  </a:moveTo>
                  <a:lnTo>
                    <a:pt x="337711" y="1908"/>
                  </a:lnTo>
                  <a:lnTo>
                    <a:pt x="275685" y="7433"/>
                  </a:lnTo>
                  <a:lnTo>
                    <a:pt x="217848" y="16274"/>
                  </a:lnTo>
                  <a:lnTo>
                    <a:pt x="165030" y="28131"/>
                  </a:lnTo>
                  <a:lnTo>
                    <a:pt x="118062" y="42703"/>
                  </a:lnTo>
                  <a:lnTo>
                    <a:pt x="77772" y="59692"/>
                  </a:lnTo>
                  <a:lnTo>
                    <a:pt x="20549" y="99714"/>
                  </a:lnTo>
                  <a:lnTo>
                    <a:pt x="0" y="145796"/>
                  </a:lnTo>
                  <a:lnTo>
                    <a:pt x="5275" y="169444"/>
                  </a:lnTo>
                  <a:lnTo>
                    <a:pt x="44991" y="212796"/>
                  </a:lnTo>
                  <a:lnTo>
                    <a:pt x="118062" y="248888"/>
                  </a:lnTo>
                  <a:lnTo>
                    <a:pt x="165030" y="263460"/>
                  </a:lnTo>
                  <a:lnTo>
                    <a:pt x="217848" y="275317"/>
                  </a:lnTo>
                  <a:lnTo>
                    <a:pt x="275685" y="284158"/>
                  </a:lnTo>
                  <a:lnTo>
                    <a:pt x="337711" y="289683"/>
                  </a:lnTo>
                  <a:lnTo>
                    <a:pt x="403098" y="291592"/>
                  </a:lnTo>
                  <a:lnTo>
                    <a:pt x="468484" y="289683"/>
                  </a:lnTo>
                  <a:lnTo>
                    <a:pt x="530510" y="284158"/>
                  </a:lnTo>
                  <a:lnTo>
                    <a:pt x="588347" y="275317"/>
                  </a:lnTo>
                  <a:lnTo>
                    <a:pt x="641165" y="263460"/>
                  </a:lnTo>
                  <a:lnTo>
                    <a:pt x="688133" y="248888"/>
                  </a:lnTo>
                  <a:lnTo>
                    <a:pt x="728423" y="231899"/>
                  </a:lnTo>
                  <a:lnTo>
                    <a:pt x="785646" y="191877"/>
                  </a:lnTo>
                  <a:lnTo>
                    <a:pt x="806196" y="145796"/>
                  </a:lnTo>
                  <a:lnTo>
                    <a:pt x="800920" y="122147"/>
                  </a:lnTo>
                  <a:lnTo>
                    <a:pt x="761204" y="78795"/>
                  </a:lnTo>
                  <a:lnTo>
                    <a:pt x="688133" y="42703"/>
                  </a:lnTo>
                  <a:lnTo>
                    <a:pt x="641165" y="28131"/>
                  </a:lnTo>
                  <a:lnTo>
                    <a:pt x="588347" y="16274"/>
                  </a:lnTo>
                  <a:lnTo>
                    <a:pt x="530510" y="7433"/>
                  </a:lnTo>
                  <a:lnTo>
                    <a:pt x="468484" y="1908"/>
                  </a:lnTo>
                  <a:lnTo>
                    <a:pt x="403098" y="0"/>
                  </a:lnTo>
                  <a:close/>
                </a:path>
              </a:pathLst>
            </a:custGeom>
            <a:solidFill>
              <a:srgbClr val="DFFFFF"/>
            </a:solidFill>
          </p:spPr>
          <p:txBody>
            <a:bodyPr wrap="square" lIns="0" tIns="0" rIns="0" bIns="0" rtlCol="0"/>
            <a:lstStyle/>
            <a:p>
              <a:endParaRPr/>
            </a:p>
          </p:txBody>
        </p:sp>
        <p:sp>
          <p:nvSpPr>
            <p:cNvPr id="133" name="object 133"/>
            <p:cNvSpPr/>
            <p:nvPr/>
          </p:nvSpPr>
          <p:spPr>
            <a:xfrm>
              <a:off x="5691123" y="2617977"/>
              <a:ext cx="806450" cy="1059180"/>
            </a:xfrm>
            <a:custGeom>
              <a:avLst/>
              <a:gdLst/>
              <a:ahLst/>
              <a:cxnLst/>
              <a:rect l="l" t="t" r="r" b="b"/>
              <a:pathLst>
                <a:path w="806450" h="1059179">
                  <a:moveTo>
                    <a:pt x="806196" y="145796"/>
                  </a:moveTo>
                  <a:lnTo>
                    <a:pt x="785646" y="191877"/>
                  </a:lnTo>
                  <a:lnTo>
                    <a:pt x="728423" y="231899"/>
                  </a:lnTo>
                  <a:lnTo>
                    <a:pt x="688133" y="248888"/>
                  </a:lnTo>
                  <a:lnTo>
                    <a:pt x="641165" y="263460"/>
                  </a:lnTo>
                  <a:lnTo>
                    <a:pt x="588347" y="275317"/>
                  </a:lnTo>
                  <a:lnTo>
                    <a:pt x="530510" y="284158"/>
                  </a:lnTo>
                  <a:lnTo>
                    <a:pt x="468484" y="289683"/>
                  </a:lnTo>
                  <a:lnTo>
                    <a:pt x="403098" y="291592"/>
                  </a:lnTo>
                  <a:lnTo>
                    <a:pt x="337711" y="289683"/>
                  </a:lnTo>
                  <a:lnTo>
                    <a:pt x="275685" y="284158"/>
                  </a:lnTo>
                  <a:lnTo>
                    <a:pt x="217848" y="275317"/>
                  </a:lnTo>
                  <a:lnTo>
                    <a:pt x="165030" y="263460"/>
                  </a:lnTo>
                  <a:lnTo>
                    <a:pt x="118062" y="248888"/>
                  </a:lnTo>
                  <a:lnTo>
                    <a:pt x="77772" y="231899"/>
                  </a:lnTo>
                  <a:lnTo>
                    <a:pt x="20549" y="191877"/>
                  </a:lnTo>
                  <a:lnTo>
                    <a:pt x="0" y="145796"/>
                  </a:lnTo>
                  <a:lnTo>
                    <a:pt x="5275" y="122147"/>
                  </a:lnTo>
                  <a:lnTo>
                    <a:pt x="20549" y="99714"/>
                  </a:lnTo>
                  <a:lnTo>
                    <a:pt x="77772" y="59692"/>
                  </a:lnTo>
                  <a:lnTo>
                    <a:pt x="118062" y="42703"/>
                  </a:lnTo>
                  <a:lnTo>
                    <a:pt x="165030" y="28131"/>
                  </a:lnTo>
                  <a:lnTo>
                    <a:pt x="217848" y="16274"/>
                  </a:lnTo>
                  <a:lnTo>
                    <a:pt x="275685" y="7433"/>
                  </a:lnTo>
                  <a:lnTo>
                    <a:pt x="337711" y="1908"/>
                  </a:lnTo>
                  <a:lnTo>
                    <a:pt x="403098" y="0"/>
                  </a:lnTo>
                  <a:lnTo>
                    <a:pt x="468484" y="1908"/>
                  </a:lnTo>
                  <a:lnTo>
                    <a:pt x="530510" y="7433"/>
                  </a:lnTo>
                  <a:lnTo>
                    <a:pt x="588347" y="16274"/>
                  </a:lnTo>
                  <a:lnTo>
                    <a:pt x="641165" y="28131"/>
                  </a:lnTo>
                  <a:lnTo>
                    <a:pt x="688133" y="42703"/>
                  </a:lnTo>
                  <a:lnTo>
                    <a:pt x="728423" y="59692"/>
                  </a:lnTo>
                  <a:lnTo>
                    <a:pt x="785646" y="99714"/>
                  </a:lnTo>
                  <a:lnTo>
                    <a:pt x="806196" y="145796"/>
                  </a:lnTo>
                  <a:lnTo>
                    <a:pt x="806196" y="913384"/>
                  </a:lnTo>
                  <a:lnTo>
                    <a:pt x="800920" y="937032"/>
                  </a:lnTo>
                  <a:lnTo>
                    <a:pt x="785646" y="959465"/>
                  </a:lnTo>
                  <a:lnTo>
                    <a:pt x="728423" y="999487"/>
                  </a:lnTo>
                  <a:lnTo>
                    <a:pt x="688133" y="1016476"/>
                  </a:lnTo>
                  <a:lnTo>
                    <a:pt x="641165" y="1031048"/>
                  </a:lnTo>
                  <a:lnTo>
                    <a:pt x="588347" y="1042905"/>
                  </a:lnTo>
                  <a:lnTo>
                    <a:pt x="530510" y="1051746"/>
                  </a:lnTo>
                  <a:lnTo>
                    <a:pt x="468484" y="1057271"/>
                  </a:lnTo>
                  <a:lnTo>
                    <a:pt x="403098" y="1059180"/>
                  </a:lnTo>
                  <a:lnTo>
                    <a:pt x="337711" y="1057271"/>
                  </a:lnTo>
                  <a:lnTo>
                    <a:pt x="275685" y="1051746"/>
                  </a:lnTo>
                  <a:lnTo>
                    <a:pt x="217848" y="1042905"/>
                  </a:lnTo>
                  <a:lnTo>
                    <a:pt x="165030" y="1031048"/>
                  </a:lnTo>
                  <a:lnTo>
                    <a:pt x="118062" y="1016476"/>
                  </a:lnTo>
                  <a:lnTo>
                    <a:pt x="77772" y="999487"/>
                  </a:lnTo>
                  <a:lnTo>
                    <a:pt x="20549" y="959465"/>
                  </a:lnTo>
                  <a:lnTo>
                    <a:pt x="0" y="913384"/>
                  </a:lnTo>
                  <a:lnTo>
                    <a:pt x="0" y="145796"/>
                  </a:lnTo>
                </a:path>
              </a:pathLst>
            </a:custGeom>
            <a:ln w="9525">
              <a:solidFill>
                <a:srgbClr val="000000"/>
              </a:solidFill>
            </a:ln>
          </p:spPr>
          <p:txBody>
            <a:bodyPr wrap="square" lIns="0" tIns="0" rIns="0" bIns="0" rtlCol="0"/>
            <a:lstStyle/>
            <a:p>
              <a:endParaRPr/>
            </a:p>
          </p:txBody>
        </p:sp>
      </p:grpSp>
      <p:sp>
        <p:nvSpPr>
          <p:cNvPr id="134" name="object 134"/>
          <p:cNvSpPr txBox="1"/>
          <p:nvPr/>
        </p:nvSpPr>
        <p:spPr>
          <a:xfrm>
            <a:off x="5806185" y="2891409"/>
            <a:ext cx="575310" cy="711200"/>
          </a:xfrm>
          <a:prstGeom prst="rect">
            <a:avLst/>
          </a:prstGeom>
        </p:spPr>
        <p:txBody>
          <a:bodyPr vert="horz" wrap="square" lIns="0" tIns="12700" rIns="0" bIns="0" rtlCol="0">
            <a:spAutoFit/>
          </a:bodyPr>
          <a:lstStyle/>
          <a:p>
            <a:pPr marL="12700" marR="5080" algn="ctr">
              <a:lnSpc>
                <a:spcPct val="100000"/>
              </a:lnSpc>
              <a:spcBef>
                <a:spcPts val="100"/>
              </a:spcBef>
            </a:pPr>
            <a:r>
              <a:rPr sz="1500" spc="-5" dirty="0">
                <a:solidFill>
                  <a:srgbClr val="FF0000"/>
                </a:solidFill>
                <a:latin typeface="Times New Roman"/>
                <a:cs typeface="Times New Roman"/>
              </a:rPr>
              <a:t>C</a:t>
            </a:r>
            <a:r>
              <a:rPr sz="1500" dirty="0">
                <a:solidFill>
                  <a:srgbClr val="FF0000"/>
                </a:solidFill>
                <a:latin typeface="Times New Roman"/>
                <a:cs typeface="Times New Roman"/>
              </a:rPr>
              <a:t>oll</a:t>
            </a:r>
            <a:r>
              <a:rPr sz="1500" spc="-10" dirty="0">
                <a:solidFill>
                  <a:srgbClr val="FF0000"/>
                </a:solidFill>
                <a:latin typeface="Times New Roman"/>
                <a:cs typeface="Times New Roman"/>
              </a:rPr>
              <a:t>ec</a:t>
            </a:r>
            <a:r>
              <a:rPr sz="1500" dirty="0">
                <a:solidFill>
                  <a:srgbClr val="FF0000"/>
                </a:solidFill>
                <a:latin typeface="Times New Roman"/>
                <a:cs typeface="Times New Roman"/>
              </a:rPr>
              <a:t>t  from  things.</a:t>
            </a:r>
            <a:endParaRPr sz="1500">
              <a:latin typeface="Times New Roman"/>
              <a:cs typeface="Times New Roman"/>
            </a:endParaRPr>
          </a:p>
        </p:txBody>
      </p:sp>
      <p:grpSp>
        <p:nvGrpSpPr>
          <p:cNvPr id="135" name="object 135"/>
          <p:cNvGrpSpPr/>
          <p:nvPr/>
        </p:nvGrpSpPr>
        <p:grpSpPr>
          <a:xfrm>
            <a:off x="3728402" y="300253"/>
            <a:ext cx="3242945" cy="2373630"/>
            <a:chOff x="3728402" y="300253"/>
            <a:chExt cx="3242945" cy="2373630"/>
          </a:xfrm>
        </p:grpSpPr>
        <p:sp>
          <p:nvSpPr>
            <p:cNvPr id="136" name="object 136"/>
            <p:cNvSpPr/>
            <p:nvPr/>
          </p:nvSpPr>
          <p:spPr>
            <a:xfrm>
              <a:off x="6041136" y="2507272"/>
              <a:ext cx="62230" cy="161290"/>
            </a:xfrm>
            <a:custGeom>
              <a:avLst/>
              <a:gdLst/>
              <a:ahLst/>
              <a:cxnLst/>
              <a:rect l="l" t="t" r="r" b="b"/>
              <a:pathLst>
                <a:path w="62229" h="161289">
                  <a:moveTo>
                    <a:pt x="61809" y="0"/>
                  </a:moveTo>
                  <a:lnTo>
                    <a:pt x="0" y="0"/>
                  </a:lnTo>
                  <a:lnTo>
                    <a:pt x="0" y="161251"/>
                  </a:lnTo>
                  <a:lnTo>
                    <a:pt x="61809" y="161251"/>
                  </a:lnTo>
                  <a:lnTo>
                    <a:pt x="61809" y="0"/>
                  </a:lnTo>
                  <a:close/>
                </a:path>
              </a:pathLst>
            </a:custGeom>
            <a:solidFill>
              <a:srgbClr val="FFFFFF"/>
            </a:solidFill>
          </p:spPr>
          <p:txBody>
            <a:bodyPr wrap="square" lIns="0" tIns="0" rIns="0" bIns="0" rtlCol="0"/>
            <a:lstStyle/>
            <a:p>
              <a:endParaRPr/>
            </a:p>
          </p:txBody>
        </p:sp>
        <p:sp>
          <p:nvSpPr>
            <p:cNvPr id="137" name="object 137"/>
            <p:cNvSpPr/>
            <p:nvPr/>
          </p:nvSpPr>
          <p:spPr>
            <a:xfrm>
              <a:off x="6041136" y="2507272"/>
              <a:ext cx="62230" cy="161290"/>
            </a:xfrm>
            <a:custGeom>
              <a:avLst/>
              <a:gdLst/>
              <a:ahLst/>
              <a:cxnLst/>
              <a:rect l="l" t="t" r="r" b="b"/>
              <a:pathLst>
                <a:path w="62229" h="161289">
                  <a:moveTo>
                    <a:pt x="0" y="161251"/>
                  </a:moveTo>
                  <a:lnTo>
                    <a:pt x="61809" y="161251"/>
                  </a:lnTo>
                  <a:lnTo>
                    <a:pt x="61809" y="0"/>
                  </a:lnTo>
                  <a:lnTo>
                    <a:pt x="0" y="0"/>
                  </a:lnTo>
                  <a:lnTo>
                    <a:pt x="0" y="161251"/>
                  </a:lnTo>
                  <a:close/>
                </a:path>
              </a:pathLst>
            </a:custGeom>
            <a:ln w="9525">
              <a:solidFill>
                <a:srgbClr val="000000"/>
              </a:solidFill>
            </a:ln>
          </p:spPr>
          <p:txBody>
            <a:bodyPr wrap="square" lIns="0" tIns="0" rIns="0" bIns="0" rtlCol="0"/>
            <a:lstStyle/>
            <a:p>
              <a:endParaRPr/>
            </a:p>
          </p:txBody>
        </p:sp>
        <p:sp>
          <p:nvSpPr>
            <p:cNvPr id="138" name="object 138"/>
            <p:cNvSpPr/>
            <p:nvPr/>
          </p:nvSpPr>
          <p:spPr>
            <a:xfrm>
              <a:off x="3733165" y="305015"/>
              <a:ext cx="3233420" cy="311785"/>
            </a:xfrm>
            <a:custGeom>
              <a:avLst/>
              <a:gdLst/>
              <a:ahLst/>
              <a:cxnLst/>
              <a:rect l="l" t="t" r="r" b="b"/>
              <a:pathLst>
                <a:path w="3233420" h="311784">
                  <a:moveTo>
                    <a:pt x="0" y="311442"/>
                  </a:moveTo>
                  <a:lnTo>
                    <a:pt x="3233292" y="311442"/>
                  </a:lnTo>
                  <a:lnTo>
                    <a:pt x="3233292" y="0"/>
                  </a:lnTo>
                  <a:lnTo>
                    <a:pt x="0" y="0"/>
                  </a:lnTo>
                  <a:lnTo>
                    <a:pt x="0" y="311442"/>
                  </a:lnTo>
                  <a:close/>
                </a:path>
              </a:pathLst>
            </a:custGeom>
            <a:ln w="9525">
              <a:solidFill>
                <a:srgbClr val="FFFFFF"/>
              </a:solidFill>
            </a:ln>
          </p:spPr>
          <p:txBody>
            <a:bodyPr wrap="square" lIns="0" tIns="0" rIns="0" bIns="0" rtlCol="0"/>
            <a:lstStyle/>
            <a:p>
              <a:endParaRPr/>
            </a:p>
          </p:txBody>
        </p:sp>
      </p:grpSp>
      <p:sp>
        <p:nvSpPr>
          <p:cNvPr id="139" name="object 139"/>
          <p:cNvSpPr txBox="1"/>
          <p:nvPr/>
        </p:nvSpPr>
        <p:spPr>
          <a:xfrm>
            <a:off x="3722623" y="286258"/>
            <a:ext cx="325374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FF0000"/>
                </a:solidFill>
                <a:latin typeface="Times New Roman"/>
                <a:cs typeface="Times New Roman"/>
              </a:rPr>
              <a:t>Connect </a:t>
            </a:r>
            <a:r>
              <a:rPr sz="1500" b="1" dirty="0">
                <a:solidFill>
                  <a:srgbClr val="FF0000"/>
                </a:solidFill>
                <a:latin typeface="Times New Roman"/>
                <a:cs typeface="Times New Roman"/>
              </a:rPr>
              <a:t>+ </a:t>
            </a:r>
            <a:r>
              <a:rPr sz="1500" b="1" spc="-5" dirty="0">
                <a:solidFill>
                  <a:srgbClr val="FF0000"/>
                </a:solidFill>
                <a:latin typeface="Times New Roman"/>
                <a:cs typeface="Times New Roman"/>
              </a:rPr>
              <a:t>Collect </a:t>
            </a:r>
            <a:r>
              <a:rPr sz="1500" b="1" dirty="0">
                <a:solidFill>
                  <a:srgbClr val="FF0000"/>
                </a:solidFill>
                <a:latin typeface="Times New Roman"/>
                <a:cs typeface="Times New Roman"/>
              </a:rPr>
              <a:t>+ </a:t>
            </a:r>
            <a:r>
              <a:rPr sz="1500" b="1" spc="-10" dirty="0">
                <a:solidFill>
                  <a:srgbClr val="FF0000"/>
                </a:solidFill>
                <a:latin typeface="Times New Roman"/>
                <a:cs typeface="Times New Roman"/>
              </a:rPr>
              <a:t>Assemble</a:t>
            </a:r>
            <a:r>
              <a:rPr sz="1500" b="1" spc="-110" dirty="0">
                <a:solidFill>
                  <a:srgbClr val="FF0000"/>
                </a:solidFill>
                <a:latin typeface="Times New Roman"/>
                <a:cs typeface="Times New Roman"/>
              </a:rPr>
              <a:t> </a:t>
            </a:r>
            <a:r>
              <a:rPr sz="1500" b="1" dirty="0">
                <a:solidFill>
                  <a:srgbClr val="FF0000"/>
                </a:solidFill>
                <a:latin typeface="Times New Roman"/>
                <a:cs typeface="Times New Roman"/>
              </a:rPr>
              <a:t>+Manage</a:t>
            </a:r>
            <a:endParaRPr sz="1500">
              <a:latin typeface="Times New Roman"/>
              <a:cs typeface="Times New Roman"/>
            </a:endParaRPr>
          </a:p>
        </p:txBody>
      </p:sp>
      <p:sp>
        <p:nvSpPr>
          <p:cNvPr id="143" name="object 143"/>
          <p:cNvSpPr txBox="1"/>
          <p:nvPr/>
        </p:nvSpPr>
        <p:spPr>
          <a:xfrm>
            <a:off x="8264397" y="6372158"/>
            <a:ext cx="114935" cy="222885"/>
          </a:xfrm>
          <a:prstGeom prst="rect">
            <a:avLst/>
          </a:prstGeom>
        </p:spPr>
        <p:txBody>
          <a:bodyPr vert="horz" wrap="square" lIns="0" tIns="0" rIns="0" bIns="0" rtlCol="0">
            <a:spAutoFit/>
          </a:bodyPr>
          <a:lstStyle/>
          <a:p>
            <a:pPr marL="12700">
              <a:lnSpc>
                <a:spcPts val="1630"/>
              </a:lnSpc>
            </a:pPr>
            <a:r>
              <a:rPr sz="1400" dirty="0">
                <a:solidFill>
                  <a:srgbClr val="FF9900"/>
                </a:solidFill>
                <a:latin typeface="Times New Roman"/>
                <a:cs typeface="Times New Roman"/>
              </a:rPr>
              <a:t>5</a:t>
            </a:r>
            <a:endParaRPr sz="1400">
              <a:latin typeface="Times New Roman"/>
              <a:cs typeface="Times New Roman"/>
            </a:endParaRPr>
          </a:p>
        </p:txBody>
      </p:sp>
      <p:sp>
        <p:nvSpPr>
          <p:cNvPr id="144" name="object 144"/>
          <p:cNvSpPr txBox="1"/>
          <p:nvPr/>
        </p:nvSpPr>
        <p:spPr>
          <a:xfrm>
            <a:off x="1837435" y="6452987"/>
            <a:ext cx="5948045" cy="363220"/>
          </a:xfrm>
          <a:prstGeom prst="rect">
            <a:avLst/>
          </a:prstGeom>
        </p:spPr>
        <p:txBody>
          <a:bodyPr vert="horz" wrap="square" lIns="0" tIns="0" rIns="0" bIns="0" rtlCol="0">
            <a:spAutoFit/>
          </a:bodyPr>
          <a:lstStyle/>
          <a:p>
            <a:pPr marL="12700">
              <a:lnSpc>
                <a:spcPts val="2720"/>
              </a:lnSpc>
            </a:pPr>
            <a:r>
              <a:rPr sz="2400" spc="-5" dirty="0">
                <a:solidFill>
                  <a:srgbClr val="FFFFFF"/>
                </a:solidFill>
                <a:latin typeface="Times New Roman"/>
                <a:cs typeface="Times New Roman"/>
              </a:rPr>
              <a:t>CH01 </a:t>
            </a:r>
            <a:r>
              <a:rPr sz="2400" dirty="0">
                <a:solidFill>
                  <a:srgbClr val="FFFFFF"/>
                </a:solidFill>
                <a:latin typeface="Times New Roman"/>
                <a:cs typeface="Times New Roman"/>
              </a:rPr>
              <a:t>Fig. </a:t>
            </a:r>
            <a:r>
              <a:rPr sz="2400" spc="-365" dirty="0">
                <a:solidFill>
                  <a:srgbClr val="FFFFFF"/>
                </a:solidFill>
                <a:latin typeface="Times New Roman"/>
                <a:cs typeface="Times New Roman"/>
              </a:rPr>
              <a:t>1</a:t>
            </a:r>
            <a:r>
              <a:rPr sz="2100" spc="-547" baseline="27777" dirty="0">
                <a:solidFill>
                  <a:srgbClr val="FF9900"/>
                </a:solidFill>
                <a:latin typeface="Times New Roman"/>
                <a:cs typeface="Times New Roman"/>
              </a:rPr>
              <a:t>P</a:t>
            </a:r>
            <a:r>
              <a:rPr sz="2400" spc="-365" dirty="0">
                <a:solidFill>
                  <a:srgbClr val="FFFFFF"/>
                </a:solidFill>
                <a:latin typeface="Times New Roman"/>
                <a:cs typeface="Times New Roman"/>
              </a:rPr>
              <a:t>.</a:t>
            </a:r>
            <a:r>
              <a:rPr sz="2100" spc="-547" baseline="27777" dirty="0">
                <a:solidFill>
                  <a:srgbClr val="FF9900"/>
                </a:solidFill>
                <a:latin typeface="Times New Roman"/>
                <a:cs typeface="Times New Roman"/>
              </a:rPr>
              <a:t>u</a:t>
            </a:r>
            <a:r>
              <a:rPr sz="2400" spc="-365" dirty="0">
                <a:solidFill>
                  <a:srgbClr val="FFFFFF"/>
                </a:solidFill>
                <a:latin typeface="Times New Roman"/>
                <a:cs typeface="Times New Roman"/>
              </a:rPr>
              <a:t>3</a:t>
            </a:r>
            <a:r>
              <a:rPr sz="2100" spc="-547" baseline="27777" dirty="0">
                <a:solidFill>
                  <a:srgbClr val="FF9900"/>
                </a:solidFill>
                <a:latin typeface="Times New Roman"/>
                <a:cs typeface="Times New Roman"/>
              </a:rPr>
              <a:t>bls</a:t>
            </a:r>
            <a:r>
              <a:rPr sz="2400" spc="-365" dirty="0">
                <a:solidFill>
                  <a:srgbClr val="FFFFFF"/>
                </a:solidFill>
                <a:latin typeface="Times New Roman"/>
                <a:cs typeface="Times New Roman"/>
              </a:rPr>
              <a:t>I</a:t>
            </a:r>
            <a:r>
              <a:rPr sz="2100" spc="-547" baseline="27777" dirty="0">
                <a:solidFill>
                  <a:srgbClr val="FF9900"/>
                </a:solidFill>
                <a:latin typeface="Times New Roman"/>
                <a:cs typeface="Times New Roman"/>
              </a:rPr>
              <a:t>.:</a:t>
            </a:r>
            <a:r>
              <a:rPr sz="2400" spc="-365" dirty="0">
                <a:solidFill>
                  <a:srgbClr val="FFFFFF"/>
                </a:solidFill>
                <a:latin typeface="Times New Roman"/>
                <a:cs typeface="Times New Roman"/>
              </a:rPr>
              <a:t>B</a:t>
            </a:r>
            <a:r>
              <a:rPr sz="2100" spc="-547" baseline="27777" dirty="0">
                <a:solidFill>
                  <a:srgbClr val="FF9900"/>
                </a:solidFill>
                <a:latin typeface="Times New Roman"/>
                <a:cs typeface="Times New Roman"/>
              </a:rPr>
              <a:t>M</a:t>
            </a:r>
            <a:r>
              <a:rPr sz="2400" spc="-365" dirty="0">
                <a:solidFill>
                  <a:srgbClr val="FFFFFF"/>
                </a:solidFill>
                <a:latin typeface="Times New Roman"/>
                <a:cs typeface="Times New Roman"/>
              </a:rPr>
              <a:t>M</a:t>
            </a:r>
            <a:r>
              <a:rPr sz="2100" spc="-547" baseline="27777" dirty="0">
                <a:solidFill>
                  <a:srgbClr val="FF9900"/>
                </a:solidFill>
                <a:latin typeface="Times New Roman"/>
                <a:cs typeface="Times New Roman"/>
              </a:rPr>
              <a:t>cGraw</a:t>
            </a:r>
            <a:r>
              <a:rPr sz="2400" spc="-365" dirty="0">
                <a:solidFill>
                  <a:srgbClr val="FFFFFF"/>
                </a:solidFill>
                <a:latin typeface="Times New Roman"/>
                <a:cs typeface="Times New Roman"/>
              </a:rPr>
              <a:t>I</a:t>
            </a:r>
            <a:r>
              <a:rPr sz="2100" spc="-547" baseline="27777" dirty="0">
                <a:solidFill>
                  <a:srgbClr val="FF9900"/>
                </a:solidFill>
                <a:latin typeface="Times New Roman"/>
                <a:cs typeface="Times New Roman"/>
              </a:rPr>
              <a:t>-</a:t>
            </a:r>
            <a:r>
              <a:rPr sz="2400" spc="-365" dirty="0">
                <a:solidFill>
                  <a:srgbClr val="FFFFFF"/>
                </a:solidFill>
                <a:latin typeface="Times New Roman"/>
                <a:cs typeface="Times New Roman"/>
              </a:rPr>
              <a:t>o</a:t>
            </a:r>
            <a:r>
              <a:rPr sz="2100" spc="-547" baseline="27777" dirty="0">
                <a:solidFill>
                  <a:srgbClr val="FF9900"/>
                </a:solidFill>
                <a:latin typeface="Times New Roman"/>
                <a:cs typeface="Times New Roman"/>
              </a:rPr>
              <a:t>H</a:t>
            </a:r>
            <a:r>
              <a:rPr sz="2400" spc="-365" dirty="0">
                <a:solidFill>
                  <a:srgbClr val="FFFFFF"/>
                </a:solidFill>
                <a:latin typeface="Times New Roman"/>
                <a:cs typeface="Times New Roman"/>
              </a:rPr>
              <a:t>T</a:t>
            </a:r>
            <a:r>
              <a:rPr sz="2100" spc="-547" baseline="27777" dirty="0">
                <a:solidFill>
                  <a:srgbClr val="FF9900"/>
                </a:solidFill>
                <a:latin typeface="Times New Roman"/>
                <a:cs typeface="Times New Roman"/>
              </a:rPr>
              <a:t>ill</a:t>
            </a:r>
            <a:r>
              <a:rPr sz="2100" spc="-30" baseline="27777" dirty="0">
                <a:solidFill>
                  <a:srgbClr val="FF9900"/>
                </a:solidFill>
                <a:latin typeface="Times New Roman"/>
                <a:cs typeface="Times New Roman"/>
              </a:rPr>
              <a:t> </a:t>
            </a:r>
            <a:r>
              <a:rPr sz="2100" spc="-427" baseline="27777" dirty="0">
                <a:solidFill>
                  <a:srgbClr val="FF9900"/>
                </a:solidFill>
                <a:latin typeface="Times New Roman"/>
                <a:cs typeface="Times New Roman"/>
              </a:rPr>
              <a:t>E</a:t>
            </a:r>
            <a:r>
              <a:rPr sz="2400" spc="-285" dirty="0">
                <a:solidFill>
                  <a:srgbClr val="FFFFFF"/>
                </a:solidFill>
                <a:latin typeface="Times New Roman"/>
                <a:cs typeface="Times New Roman"/>
              </a:rPr>
              <a:t>C</a:t>
            </a:r>
            <a:r>
              <a:rPr sz="2100" spc="-427" baseline="27777" dirty="0">
                <a:solidFill>
                  <a:srgbClr val="FF9900"/>
                </a:solidFill>
                <a:latin typeface="Times New Roman"/>
                <a:cs typeface="Times New Roman"/>
              </a:rPr>
              <a:t>du</a:t>
            </a:r>
            <a:r>
              <a:rPr sz="2400" spc="-285" dirty="0">
                <a:solidFill>
                  <a:srgbClr val="FFFFFF"/>
                </a:solidFill>
                <a:latin typeface="Times New Roman"/>
                <a:cs typeface="Times New Roman"/>
              </a:rPr>
              <a:t>o</a:t>
            </a:r>
            <a:r>
              <a:rPr sz="2100" spc="-427" baseline="27777" dirty="0">
                <a:solidFill>
                  <a:srgbClr val="FF9900"/>
                </a:solidFill>
                <a:latin typeface="Times New Roman"/>
                <a:cs typeface="Times New Roman"/>
              </a:rPr>
              <a:t>ca</a:t>
            </a:r>
            <a:r>
              <a:rPr sz="2400" spc="-285" dirty="0">
                <a:solidFill>
                  <a:srgbClr val="FFFFFF"/>
                </a:solidFill>
                <a:latin typeface="Times New Roman"/>
                <a:cs typeface="Times New Roman"/>
              </a:rPr>
              <a:t>n</a:t>
            </a:r>
            <a:r>
              <a:rPr sz="2100" spc="-427" baseline="27777" dirty="0">
                <a:solidFill>
                  <a:srgbClr val="FF9900"/>
                </a:solidFill>
                <a:latin typeface="Times New Roman"/>
                <a:cs typeface="Times New Roman"/>
              </a:rPr>
              <a:t>tio</a:t>
            </a:r>
            <a:r>
              <a:rPr sz="2400" spc="-285" dirty="0">
                <a:solidFill>
                  <a:srgbClr val="FFFFFF"/>
                </a:solidFill>
                <a:latin typeface="Times New Roman"/>
                <a:cs typeface="Times New Roman"/>
              </a:rPr>
              <a:t>c</a:t>
            </a:r>
            <a:r>
              <a:rPr sz="2100" spc="-427" baseline="27777" dirty="0">
                <a:solidFill>
                  <a:srgbClr val="FF9900"/>
                </a:solidFill>
                <a:latin typeface="Times New Roman"/>
                <a:cs typeface="Times New Roman"/>
              </a:rPr>
              <a:t>n</a:t>
            </a:r>
            <a:r>
              <a:rPr sz="2400" spc="-285" dirty="0">
                <a:solidFill>
                  <a:srgbClr val="FFFFFF"/>
                </a:solidFill>
                <a:latin typeface="Times New Roman"/>
                <a:cs typeface="Times New Roman"/>
              </a:rPr>
              <a:t>eptual</a:t>
            </a:r>
            <a:r>
              <a:rPr sz="2400" spc="-35" dirty="0">
                <a:solidFill>
                  <a:srgbClr val="FFFFFF"/>
                </a:solidFill>
                <a:latin typeface="Times New Roman"/>
                <a:cs typeface="Times New Roman"/>
              </a:rPr>
              <a:t> </a:t>
            </a:r>
            <a:r>
              <a:rPr sz="2400" spc="-5" dirty="0">
                <a:solidFill>
                  <a:srgbClr val="FFFFFF"/>
                </a:solidFill>
                <a:latin typeface="Times New Roman"/>
                <a:cs typeface="Times New Roman"/>
              </a:rPr>
              <a:t>Framework</a:t>
            </a:r>
            <a:endParaRPr sz="2400" dirty="0">
              <a:latin typeface="Times New Roman"/>
              <a:cs typeface="Times New Roman"/>
            </a:endParaRPr>
          </a:p>
        </p:txBody>
      </p:sp>
      <p:sp>
        <p:nvSpPr>
          <p:cNvPr id="140" name="object 140"/>
          <p:cNvSpPr txBox="1"/>
          <p:nvPr/>
        </p:nvSpPr>
        <p:spPr>
          <a:xfrm>
            <a:off x="7205853" y="233070"/>
            <a:ext cx="1473200" cy="511175"/>
          </a:xfrm>
          <a:prstGeom prst="rect">
            <a:avLst/>
          </a:prstGeom>
          <a:solidFill>
            <a:srgbClr val="DDD7C2">
              <a:alpha val="23136"/>
            </a:srgbClr>
          </a:solidFill>
          <a:ln w="9525">
            <a:solidFill>
              <a:srgbClr val="000000"/>
            </a:solidFill>
          </a:ln>
        </p:spPr>
        <p:txBody>
          <a:bodyPr vert="horz" wrap="square" lIns="0" tIns="1270" rIns="0" bIns="0" rtlCol="0">
            <a:spAutoFit/>
          </a:bodyPr>
          <a:lstStyle/>
          <a:p>
            <a:pPr marL="150495" marR="140970" indent="336550">
              <a:lnSpc>
                <a:spcPts val="1800"/>
              </a:lnSpc>
              <a:spcBef>
                <a:spcPts val="10"/>
              </a:spcBef>
            </a:pPr>
            <a:r>
              <a:rPr sz="1500" b="1" spc="-5" dirty="0">
                <a:solidFill>
                  <a:srgbClr val="FF0000"/>
                </a:solidFill>
                <a:latin typeface="Times New Roman"/>
                <a:cs typeface="Times New Roman"/>
              </a:rPr>
              <a:t>Cloud  In</a:t>
            </a:r>
            <a:r>
              <a:rPr sz="1500" b="1" dirty="0">
                <a:solidFill>
                  <a:srgbClr val="FF0000"/>
                </a:solidFill>
                <a:latin typeface="Times New Roman"/>
                <a:cs typeface="Times New Roman"/>
              </a:rPr>
              <a:t>fra</a:t>
            </a:r>
            <a:r>
              <a:rPr sz="1500" b="1" spc="-5" dirty="0">
                <a:solidFill>
                  <a:srgbClr val="FF0000"/>
                </a:solidFill>
                <a:latin typeface="Times New Roman"/>
                <a:cs typeface="Times New Roman"/>
              </a:rPr>
              <a:t>stru</a:t>
            </a:r>
            <a:r>
              <a:rPr sz="1500" b="1" spc="-10" dirty="0">
                <a:solidFill>
                  <a:srgbClr val="FF0000"/>
                </a:solidFill>
                <a:latin typeface="Times New Roman"/>
                <a:cs typeface="Times New Roman"/>
              </a:rPr>
              <a:t>c</a:t>
            </a:r>
            <a:r>
              <a:rPr sz="1500" b="1" spc="-5" dirty="0">
                <a:solidFill>
                  <a:srgbClr val="FF0000"/>
                </a:solidFill>
                <a:latin typeface="Times New Roman"/>
                <a:cs typeface="Times New Roman"/>
              </a:rPr>
              <a:t>t</a:t>
            </a:r>
            <a:r>
              <a:rPr sz="1500" b="1" dirty="0">
                <a:solidFill>
                  <a:srgbClr val="FF0000"/>
                </a:solidFill>
                <a:latin typeface="Times New Roman"/>
                <a:cs typeface="Times New Roman"/>
              </a:rPr>
              <a:t>u</a:t>
            </a:r>
            <a:r>
              <a:rPr sz="1500" b="1" spc="-30" dirty="0">
                <a:solidFill>
                  <a:srgbClr val="FF0000"/>
                </a:solidFill>
                <a:latin typeface="Times New Roman"/>
                <a:cs typeface="Times New Roman"/>
              </a:rPr>
              <a:t>r</a:t>
            </a:r>
            <a:r>
              <a:rPr sz="1500" b="1" dirty="0">
                <a:solidFill>
                  <a:srgbClr val="FF0000"/>
                </a:solidFill>
                <a:latin typeface="Times New Roman"/>
                <a:cs typeface="Times New Roman"/>
              </a:rPr>
              <a:t>e</a:t>
            </a:r>
            <a:endParaRPr sz="150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3023</TotalTime>
  <Words>1225</Words>
  <Application>Microsoft Office PowerPoint</Application>
  <PresentationFormat>On-screen Show (4:3)</PresentationFormat>
  <Paragraphs>227</Paragraphs>
  <Slides>25</Slides>
  <Notes>1</Notes>
  <HiddenSlides>1</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An IoT Conceptual Framework</vt:lpstr>
      <vt:lpstr>Another IoT Conceptual  Architecture</vt:lpstr>
      <vt:lpstr>Slide 4</vt:lpstr>
      <vt:lpstr>Slide 5</vt:lpstr>
      <vt:lpstr>Slide 6</vt:lpstr>
      <vt:lpstr>Slide 7</vt:lpstr>
      <vt:lpstr>Another IoT Conceptual Framework</vt:lpstr>
      <vt:lpstr>Slide 9</vt:lpstr>
      <vt:lpstr>Slide 10</vt:lpstr>
      <vt:lpstr>Slide 11</vt:lpstr>
      <vt:lpstr>IOT Architectural view</vt:lpstr>
      <vt:lpstr>Slide 13</vt:lpstr>
      <vt:lpstr>Slide 14</vt:lpstr>
      <vt:lpstr>Slide 15</vt:lpstr>
      <vt:lpstr>Slide 16</vt:lpstr>
      <vt:lpstr>Slide 17</vt:lpstr>
      <vt:lpstr>Slide 18</vt:lpstr>
      <vt:lpstr>IEEE suggested P2413 standard</vt:lpstr>
      <vt:lpstr>P2413 architectural framework</vt:lpstr>
      <vt:lpstr>P2413</vt:lpstr>
      <vt:lpstr>P2413</vt:lpstr>
      <vt:lpstr>Summary</vt:lpstr>
      <vt:lpstr>Summary</vt:lpstr>
      <vt:lpstr>End of Lesson 2 on  Internet of Things− Conceptual frameworks and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elexdavv</dc:creator>
  <cp:lastModifiedBy>Hp</cp:lastModifiedBy>
  <cp:revision>4</cp:revision>
  <dcterms:created xsi:type="dcterms:W3CDTF">2020-01-21T16:05:53Z</dcterms:created>
  <dcterms:modified xsi:type="dcterms:W3CDTF">2020-02-19T13:08:01Z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2018-05-17T00:00:00Z</vt:filetime>
  </property>
  <property fmtid="{D5CDD505-2E9C-101B-9397-08002B2CF9AE}" pid="3" name="Creator">
    <vt:lpwstr>Microsoft® Office PowerPoint® 2007</vt:lpwstr>
  </property>
  <property fmtid="{D5CDD505-2E9C-101B-9397-08002B2CF9AE}" pid="4" name="LastSaved">
    <vt:filetime>2020-01-21T00:00:00Z</vt:filetime>
  </property>
</Properties>
</file>