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64" r:id="rId4"/>
    <p:sldId id="257" r:id="rId5"/>
    <p:sldId id="284" r:id="rId6"/>
    <p:sldId id="273" r:id="rId7"/>
    <p:sldId id="272" r:id="rId8"/>
    <p:sldId id="271" r:id="rId9"/>
    <p:sldId id="270" r:id="rId10"/>
    <p:sldId id="269" r:id="rId11"/>
    <p:sldId id="259" r:id="rId12"/>
    <p:sldId id="268" r:id="rId13"/>
    <p:sldId id="267" r:id="rId14"/>
    <p:sldId id="266" r:id="rId15"/>
    <p:sldId id="262" r:id="rId16"/>
    <p:sldId id="265" r:id="rId17"/>
    <p:sldId id="263" r:id="rId18"/>
    <p:sldId id="261" r:id="rId19"/>
    <p:sldId id="275" r:id="rId20"/>
    <p:sldId id="258" r:id="rId21"/>
    <p:sldId id="260" r:id="rId22"/>
    <p:sldId id="283" r:id="rId23"/>
    <p:sldId id="282" r:id="rId24"/>
    <p:sldId id="281" r:id="rId25"/>
    <p:sldId id="280" r:id="rId26"/>
    <p:sldId id="279" r:id="rId27"/>
    <p:sldId id="278" r:id="rId28"/>
    <p:sldId id="277"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8" d="100"/>
          <a:sy n="88" d="100"/>
        </p:scale>
        <p:origin x="-14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A5756B-53C1-4D13-9231-DFE04C032B08}"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5756B-53C1-4D13-9231-DFE04C032B08}"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5756B-53C1-4D13-9231-DFE04C032B08}"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5756B-53C1-4D13-9231-DFE04C032B08}"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5756B-53C1-4D13-9231-DFE04C032B08}" type="datetimeFigureOut">
              <a:rPr lang="en-US" smtClean="0"/>
              <a:pPr/>
              <a:t>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A5756B-53C1-4D13-9231-DFE04C032B08}"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A5756B-53C1-4D13-9231-DFE04C032B08}" type="datetimeFigureOut">
              <a:rPr lang="en-US" smtClean="0"/>
              <a:pPr/>
              <a:t>2/17/2020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A5756B-53C1-4D13-9231-DFE04C032B08}" type="datetimeFigureOut">
              <a:rPr lang="en-US" smtClean="0"/>
              <a:pPr/>
              <a:t>2/17/2020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5756B-53C1-4D13-9231-DFE04C032B08}" type="datetimeFigureOut">
              <a:rPr lang="en-US" smtClean="0"/>
              <a:pPr/>
              <a:t>2/17/2020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5756B-53C1-4D13-9231-DFE04C032B08}"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5756B-53C1-4D13-9231-DFE04C032B08}" type="datetimeFigureOut">
              <a:rPr lang="en-US" smtClean="0"/>
              <a:pPr/>
              <a:t>2/17/2020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247993-2B1A-4B04-A426-0FFEC746486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5756B-53C1-4D13-9231-DFE04C032B08}" type="datetimeFigureOut">
              <a:rPr lang="en-US" smtClean="0"/>
              <a:pPr/>
              <a:t>2/17/2020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247993-2B1A-4B04-A426-0FFEC74648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netobjex.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etobjex.com/technolog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etobjex.com/internet-of-things-and-drones/" TargetMode="External"/><Relationship Id="rId2" Type="http://schemas.openxmlformats.org/officeDocument/2006/relationships/hyperlink" Target="https://www.netobjex.com/internet-of-things-and-artificial-intelligence/" TargetMode="External"/><Relationship Id="rId1" Type="http://schemas.openxmlformats.org/officeDocument/2006/relationships/slideLayout" Target="../slideLayouts/slideLayout2.xml"/><Relationship Id="rId4" Type="http://schemas.openxmlformats.org/officeDocument/2006/relationships/hyperlink" Target="https://www.netobjex.com/use-case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netobjex.com/real-time-analytics-and-internet-of-thing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netobjex.com/web-tou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thomasnet.com/articles/pumps-valves-accessories/types-of-actuators" TargetMode="External"/><Relationship Id="rId2" Type="http://schemas.openxmlformats.org/officeDocument/2006/relationships/hyperlink" Target="https://en.wikipedia.org/wiki/Actuator"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 </a:t>
            </a:r>
            <a:r>
              <a:rPr lang="en-US" dirty="0" smtClean="0"/>
              <a:t>T</a:t>
            </a:r>
            <a:r>
              <a:rPr lang="en-US" dirty="0" smtClean="0">
                <a:hlinkClick r:id="rId2"/>
              </a:rPr>
              <a:t>echnology </a:t>
            </a:r>
            <a:r>
              <a:rPr lang="en-US" dirty="0">
                <a:hlinkClick r:id="rId2"/>
              </a:rPr>
              <a:t>stack of </a:t>
            </a:r>
            <a:r>
              <a:rPr lang="en-US" dirty="0" err="1">
                <a:hlinkClick r:id="rId2"/>
              </a:rPr>
              <a:t>IoT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t>IoT</a:t>
            </a:r>
            <a:r>
              <a:rPr lang="en-US" b="1" dirty="0"/>
              <a:t> Gateways</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gateways in more than just a way can be categorized under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An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 can be software or hardware and usually a combination of both. Considering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 functions, it is however ideal to view them as a separate layer.</a:t>
            </a:r>
          </a:p>
          <a:p>
            <a:pPr algn="just"/>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gateways play an important role on the intersection of devices associated with the Internet of Things in the strict sense. </a:t>
            </a:r>
            <a:r>
              <a:rPr lang="en-US" i="1" dirty="0">
                <a:latin typeface="Times New Roman" pitchFamily="18" charset="0"/>
                <a:cs typeface="Times New Roman" pitchFamily="18" charset="0"/>
              </a:rPr>
              <a:t>De facto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gateways are used for encryption, connectivity aggregation, and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data decryption. It is also used for translating the different protocols that exist in the landscape of the complete </a:t>
            </a:r>
            <a:r>
              <a:rPr lang="en-US" dirty="0" err="1">
                <a:latin typeface="Times New Roman" pitchFamily="18" charset="0"/>
                <a:cs typeface="Times New Roman" pitchFamily="18" charset="0"/>
                <a:hlinkClick r:id="rId2"/>
              </a:rPr>
              <a:t>IoT</a:t>
            </a:r>
            <a:r>
              <a:rPr lang="en-US" dirty="0">
                <a:latin typeface="Times New Roman" pitchFamily="18" charset="0"/>
                <a:cs typeface="Times New Roman" pitchFamily="18" charset="0"/>
                <a:hlinkClick r:id="rId2"/>
              </a:rPr>
              <a:t> technology</a:t>
            </a:r>
            <a:r>
              <a:rPr lang="en-US" dirty="0">
                <a:latin typeface="Times New Roman" pitchFamily="18" charset="0"/>
                <a:cs typeface="Times New Roman" pitchFamily="18" charset="0"/>
              </a:rPr>
              <a:t>, edge computing, aggregation of data, remote control and management, and so forth.</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IOT Platform</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latin typeface="Times New Roman" pitchFamily="18" charset="0"/>
                <a:cs typeface="Times New Roman" pitchFamily="18" charset="0"/>
              </a:rPr>
              <a:t>Most broadly, a platform is software and hardware, which may include an operating environment, storage, computing power, security, development tools, and many other common functions. Platforms are designed to support many smaller application programs that actually solve business problems.</a:t>
            </a:r>
          </a:p>
          <a:p>
            <a:pPr algn="just"/>
            <a:r>
              <a:rPr lang="en-US" dirty="0">
                <a:latin typeface="Times New Roman" pitchFamily="18" charset="0"/>
                <a:cs typeface="Times New Roman" pitchFamily="18" charset="0"/>
              </a:rPr>
              <a:t>Platforms are helpful because they abstract a lot of common functions away from the specific application logic.</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In the Internet of Things, platforms are designed to deploy applications that monitor, manage, and control connected devices (Exhibit 1).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platforms must handle problems like connecting and extracting data from a potentially vast number and variety of endpoints, which are sometimes in inconvenient locations with spotty connectivity.</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Units</a:t>
            </a:r>
            <a:endParaRPr lang="en-US" dirty="0"/>
          </a:p>
        </p:txBody>
      </p:sp>
      <p:sp>
        <p:nvSpPr>
          <p:cNvPr id="3" name="Content Placeholder 2"/>
          <p:cNvSpPr>
            <a:spLocks noGrp="1"/>
          </p:cNvSpPr>
          <p:nvPr>
            <p:ph idx="1"/>
          </p:nvPr>
        </p:nvSpPr>
        <p:spPr/>
        <p:txBody>
          <a:bodyPr/>
          <a:lstStyle/>
          <a:p>
            <a:pPr marL="527685" marR="184150" indent="-515620" algn="just">
              <a:spcBef>
                <a:spcPts val="100"/>
              </a:spcBef>
              <a:tabLst>
                <a:tab pos="527685" algn="l"/>
                <a:tab pos="528320" algn="l"/>
                <a:tab pos="2101215" algn="l"/>
              </a:tabLst>
            </a:pPr>
            <a:r>
              <a:rPr lang="en-US" spc="-5" dirty="0" smtClean="0">
                <a:latin typeface="Times New Roman"/>
                <a:cs typeface="Times New Roman"/>
              </a:rPr>
              <a:t>Most commonly </a:t>
            </a:r>
            <a:r>
              <a:rPr lang="en-US" dirty="0" smtClean="0">
                <a:latin typeface="Times New Roman"/>
                <a:cs typeface="Times New Roman"/>
              </a:rPr>
              <a:t>used control unit in  </a:t>
            </a:r>
            <a:r>
              <a:rPr lang="en-US" dirty="0" err="1" smtClean="0">
                <a:latin typeface="Times New Roman"/>
                <a:cs typeface="Times New Roman"/>
              </a:rPr>
              <a:t>IoT</a:t>
            </a:r>
            <a:r>
              <a:rPr lang="en-US" dirty="0" smtClean="0">
                <a:latin typeface="Times New Roman"/>
                <a:cs typeface="Times New Roman"/>
              </a:rPr>
              <a:t> </a:t>
            </a:r>
            <a:r>
              <a:rPr lang="en-US" spc="-5" dirty="0" smtClean="0">
                <a:latin typeface="Times New Roman"/>
                <a:cs typeface="Times New Roman"/>
              </a:rPr>
              <a:t>consists </a:t>
            </a:r>
            <a:r>
              <a:rPr lang="en-US" dirty="0" smtClean="0">
                <a:latin typeface="Times New Roman"/>
                <a:cs typeface="Times New Roman"/>
              </a:rPr>
              <a:t>of a </a:t>
            </a:r>
            <a:r>
              <a:rPr lang="en-US" spc="-5" dirty="0" smtClean="0">
                <a:latin typeface="Times New Roman"/>
                <a:cs typeface="Times New Roman"/>
              </a:rPr>
              <a:t>microcontroller </a:t>
            </a:r>
            <a:r>
              <a:rPr lang="en-US" dirty="0" smtClean="0">
                <a:latin typeface="Times New Roman"/>
                <a:cs typeface="Times New Roman"/>
              </a:rPr>
              <a:t>unit  (MCU)	or</a:t>
            </a:r>
          </a:p>
          <a:p>
            <a:pPr marL="527685" marR="412115" indent="-515620" algn="just">
              <a:spcBef>
                <a:spcPts val="865"/>
              </a:spcBef>
              <a:tabLst>
                <a:tab pos="527685" algn="l"/>
                <a:tab pos="528320" algn="l"/>
                <a:tab pos="3422015" algn="l"/>
              </a:tabLst>
            </a:pPr>
            <a:r>
              <a:rPr lang="en-US" spc="-5" dirty="0" smtClean="0">
                <a:latin typeface="Times New Roman"/>
                <a:cs typeface="Times New Roman"/>
              </a:rPr>
              <a:t>A</a:t>
            </a:r>
            <a:r>
              <a:rPr lang="en-US" dirty="0" smtClean="0">
                <a:latin typeface="Times New Roman"/>
                <a:cs typeface="Times New Roman"/>
              </a:rPr>
              <a:t> custom</a:t>
            </a:r>
            <a:r>
              <a:rPr lang="en-US" spc="-15" dirty="0" smtClean="0">
                <a:latin typeface="Times New Roman"/>
                <a:cs typeface="Times New Roman"/>
              </a:rPr>
              <a:t> </a:t>
            </a:r>
            <a:r>
              <a:rPr lang="en-US" dirty="0" smtClean="0">
                <a:latin typeface="Times New Roman"/>
                <a:cs typeface="Times New Roman"/>
              </a:rPr>
              <a:t>chip	or core in a </a:t>
            </a:r>
            <a:r>
              <a:rPr lang="en-US" spc="-5" dirty="0" smtClean="0">
                <a:latin typeface="Times New Roman"/>
                <a:cs typeface="Times New Roman"/>
              </a:rPr>
              <a:t>VLSI</a:t>
            </a:r>
            <a:r>
              <a:rPr lang="en-US" spc="-70" dirty="0" smtClean="0">
                <a:latin typeface="Times New Roman"/>
                <a:cs typeface="Times New Roman"/>
              </a:rPr>
              <a:t> </a:t>
            </a:r>
            <a:r>
              <a:rPr lang="en-US" dirty="0" smtClean="0">
                <a:latin typeface="Times New Roman"/>
                <a:cs typeface="Times New Roman"/>
              </a:rPr>
              <a:t>or  an</a:t>
            </a:r>
            <a:r>
              <a:rPr lang="en-US" spc="-25" dirty="0" smtClean="0">
                <a:latin typeface="Times New Roman"/>
                <a:cs typeface="Times New Roman"/>
              </a:rPr>
              <a:t> </a:t>
            </a:r>
            <a:r>
              <a:rPr lang="en-US" dirty="0" err="1" smtClean="0">
                <a:latin typeface="Times New Roman"/>
                <a:cs typeface="Times New Roman"/>
              </a:rPr>
              <a:t>SoC</a:t>
            </a:r>
            <a:endParaRPr lang="en-US" dirty="0" smtClean="0">
              <a:latin typeface="Times New Roman"/>
              <a:cs typeface="Times New Roman"/>
            </a:endParaRPr>
          </a:p>
          <a:p>
            <a:pPr marL="527685" marR="5080" indent="-515620" algn="just">
              <a:spcBef>
                <a:spcPts val="865"/>
              </a:spcBef>
              <a:tabLst>
                <a:tab pos="527685" algn="l"/>
                <a:tab pos="528320" algn="l"/>
              </a:tabLst>
            </a:pPr>
            <a:r>
              <a:rPr lang="en-US" dirty="0" smtClean="0">
                <a:latin typeface="Times New Roman"/>
                <a:cs typeface="Times New Roman"/>
              </a:rPr>
              <a:t>Popular </a:t>
            </a:r>
            <a:r>
              <a:rPr lang="en-US" spc="-5" dirty="0" smtClean="0">
                <a:latin typeface="Times New Roman"/>
                <a:cs typeface="Times New Roman"/>
              </a:rPr>
              <a:t>microcontrollers: </a:t>
            </a:r>
            <a:r>
              <a:rPr lang="en-US" dirty="0" err="1" smtClean="0">
                <a:latin typeface="Times New Roman"/>
                <a:cs typeface="Times New Roman"/>
              </a:rPr>
              <a:t>ATmega</a:t>
            </a:r>
            <a:r>
              <a:rPr lang="en-US" dirty="0" smtClean="0">
                <a:latin typeface="Times New Roman"/>
                <a:cs typeface="Times New Roman"/>
              </a:rPr>
              <a:t>  328, </a:t>
            </a:r>
            <a:r>
              <a:rPr lang="en-US" dirty="0" err="1" smtClean="0">
                <a:latin typeface="Times New Roman"/>
                <a:cs typeface="Times New Roman"/>
              </a:rPr>
              <a:t>ATMega</a:t>
            </a:r>
            <a:r>
              <a:rPr lang="en-US" dirty="0" smtClean="0">
                <a:latin typeface="Times New Roman"/>
                <a:cs typeface="Times New Roman"/>
              </a:rPr>
              <a:t> 32u4, </a:t>
            </a:r>
            <a:r>
              <a:rPr lang="en-US" spc="-5" dirty="0" smtClean="0">
                <a:latin typeface="Times New Roman"/>
                <a:cs typeface="Times New Roman"/>
              </a:rPr>
              <a:t>ARM </a:t>
            </a:r>
            <a:r>
              <a:rPr lang="en-US" dirty="0" smtClean="0">
                <a:latin typeface="Times New Roman"/>
                <a:cs typeface="Times New Roman"/>
              </a:rPr>
              <a:t>Cortex</a:t>
            </a:r>
            <a:r>
              <a:rPr lang="en-US" spc="-90" dirty="0" smtClean="0">
                <a:latin typeface="Times New Roman"/>
                <a:cs typeface="Times New Roman"/>
              </a:rPr>
              <a:t> </a:t>
            </a:r>
            <a:r>
              <a:rPr lang="en-US" dirty="0" smtClean="0">
                <a:latin typeface="Times New Roman"/>
                <a:cs typeface="Times New Roman"/>
              </a:rPr>
              <a:t>and  ARM</a:t>
            </a:r>
            <a:r>
              <a:rPr lang="en-US" spc="-20" dirty="0" smtClean="0">
                <a:latin typeface="Times New Roman"/>
                <a:cs typeface="Times New Roman"/>
              </a:rPr>
              <a:t> </a:t>
            </a:r>
            <a:r>
              <a:rPr lang="en-US" dirty="0" smtClean="0">
                <a:latin typeface="Times New Roman"/>
                <a:cs typeface="Times New Roman"/>
              </a:rPr>
              <a:t>LPC.</a:t>
            </a:r>
          </a:p>
          <a:p>
            <a:pPr algn="just"/>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grpSp>
        <p:nvGrpSpPr>
          <p:cNvPr id="4" name="Content Placeholder 3"/>
          <p:cNvGrpSpPr>
            <a:grpSpLocks noGrp="1"/>
          </p:cNvGrpSpPr>
          <p:nvPr>
            <p:ph idx="1"/>
          </p:nvPr>
        </p:nvGrpSpPr>
        <p:grpSpPr>
          <a:xfrm>
            <a:off x="457200" y="1600200"/>
            <a:ext cx="8229600" cy="4525963"/>
            <a:chOff x="1142987" y="2113356"/>
            <a:chExt cx="6703581" cy="2958439"/>
          </a:xfrm>
        </p:grpSpPr>
        <p:sp>
          <p:nvSpPr>
            <p:cNvPr id="5" name="object 4"/>
            <p:cNvSpPr txBox="1"/>
            <p:nvPr/>
          </p:nvSpPr>
          <p:spPr>
            <a:xfrm>
              <a:off x="2808732" y="2121852"/>
              <a:ext cx="1252220" cy="773430"/>
            </a:xfrm>
            <a:prstGeom prst="rect">
              <a:avLst/>
            </a:prstGeom>
            <a:solidFill>
              <a:srgbClr val="FFFFFF"/>
            </a:solidFill>
            <a:ln w="9525">
              <a:solidFill>
                <a:srgbClr val="000000"/>
              </a:solidFill>
            </a:ln>
          </p:spPr>
          <p:txBody>
            <a:bodyPr vert="horz" wrap="square" lIns="0" tIns="1905" rIns="0" bIns="0" rtlCol="0">
              <a:spAutoFit/>
            </a:bodyPr>
            <a:lstStyle/>
            <a:p>
              <a:pPr marL="278765" marR="145415" indent="-129539">
                <a:lnSpc>
                  <a:spcPts val="2880"/>
                </a:lnSpc>
                <a:spcBef>
                  <a:spcPts val="15"/>
                </a:spcBef>
              </a:pPr>
              <a:r>
                <a:rPr sz="2400" dirty="0">
                  <a:solidFill>
                    <a:srgbClr val="FF0000"/>
                  </a:solidFill>
                  <a:latin typeface="Times New Roman"/>
                  <a:cs typeface="Times New Roman"/>
                </a:rPr>
                <a:t>In</a:t>
              </a:r>
              <a:r>
                <a:rPr sz="2400" spc="5" dirty="0">
                  <a:solidFill>
                    <a:srgbClr val="FF0000"/>
                  </a:solidFill>
                  <a:latin typeface="Times New Roman"/>
                  <a:cs typeface="Times New Roman"/>
                </a:rPr>
                <a:t>t</a:t>
              </a:r>
              <a:r>
                <a:rPr sz="2400" dirty="0">
                  <a:solidFill>
                    <a:srgbClr val="FF0000"/>
                  </a:solidFill>
                  <a:latin typeface="Times New Roman"/>
                  <a:cs typeface="Times New Roman"/>
                </a:rPr>
                <a:t>e</a:t>
              </a:r>
              <a:r>
                <a:rPr sz="2400" spc="5" dirty="0">
                  <a:solidFill>
                    <a:srgbClr val="FF0000"/>
                  </a:solidFill>
                  <a:latin typeface="Times New Roman"/>
                  <a:cs typeface="Times New Roman"/>
                </a:rPr>
                <a:t>r</a:t>
              </a:r>
              <a:r>
                <a:rPr sz="2400" dirty="0">
                  <a:solidFill>
                    <a:srgbClr val="FF0000"/>
                  </a:solidFill>
                  <a:latin typeface="Times New Roman"/>
                  <a:cs typeface="Times New Roman"/>
                </a:rPr>
                <a:t>nal  </a:t>
              </a:r>
              <a:r>
                <a:rPr sz="2400" spc="-10" dirty="0">
                  <a:solidFill>
                    <a:srgbClr val="FF0000"/>
                  </a:solidFill>
                  <a:latin typeface="Times New Roman"/>
                  <a:cs typeface="Times New Roman"/>
                </a:rPr>
                <a:t>RAM</a:t>
              </a:r>
              <a:endParaRPr sz="2400">
                <a:latin typeface="Times New Roman"/>
                <a:cs typeface="Times New Roman"/>
              </a:endParaRPr>
            </a:p>
          </p:txBody>
        </p:sp>
        <p:sp>
          <p:nvSpPr>
            <p:cNvPr id="6" name="object 5"/>
            <p:cNvSpPr txBox="1"/>
            <p:nvPr/>
          </p:nvSpPr>
          <p:spPr>
            <a:xfrm>
              <a:off x="4184396" y="2204923"/>
              <a:ext cx="2369185" cy="767715"/>
            </a:xfrm>
            <a:prstGeom prst="rect">
              <a:avLst/>
            </a:prstGeom>
            <a:solidFill>
              <a:srgbClr val="FFFFFF"/>
            </a:solidFill>
            <a:ln w="9525">
              <a:solidFill>
                <a:srgbClr val="000000"/>
              </a:solidFill>
            </a:ln>
          </p:spPr>
          <p:txBody>
            <a:bodyPr vert="horz" wrap="square" lIns="0" tIns="1905" rIns="0" bIns="0" rtlCol="0">
              <a:spAutoFit/>
            </a:bodyPr>
            <a:lstStyle/>
            <a:p>
              <a:pPr marL="591820" marR="79375" indent="-506095">
                <a:lnSpc>
                  <a:spcPts val="2880"/>
                </a:lnSpc>
                <a:spcBef>
                  <a:spcPts val="15"/>
                </a:spcBef>
              </a:pPr>
              <a:r>
                <a:rPr sz="2400" dirty="0">
                  <a:solidFill>
                    <a:srgbClr val="FF0000"/>
                  </a:solidFill>
                  <a:latin typeface="Times New Roman"/>
                  <a:cs typeface="Times New Roman"/>
                </a:rPr>
                <a:t>Internal </a:t>
              </a:r>
              <a:r>
                <a:rPr sz="2400" spc="-5" dirty="0">
                  <a:solidFill>
                    <a:srgbClr val="FF0000"/>
                  </a:solidFill>
                  <a:latin typeface="Times New Roman"/>
                  <a:cs typeface="Times New Roman"/>
                </a:rPr>
                <a:t>Flash</a:t>
              </a:r>
              <a:r>
                <a:rPr sz="2400" spc="-120" dirty="0">
                  <a:solidFill>
                    <a:srgbClr val="FF0000"/>
                  </a:solidFill>
                  <a:latin typeface="Times New Roman"/>
                  <a:cs typeface="Times New Roman"/>
                </a:rPr>
                <a:t> </a:t>
              </a:r>
              <a:r>
                <a:rPr sz="2400" dirty="0">
                  <a:solidFill>
                    <a:srgbClr val="FF0000"/>
                  </a:solidFill>
                  <a:latin typeface="Times New Roman"/>
                  <a:cs typeface="Times New Roman"/>
                </a:rPr>
                <a:t>and  </a:t>
              </a:r>
              <a:r>
                <a:rPr sz="2400" spc="-5" dirty="0">
                  <a:solidFill>
                    <a:srgbClr val="FF0000"/>
                  </a:solidFill>
                  <a:latin typeface="Times New Roman"/>
                  <a:cs typeface="Times New Roman"/>
                </a:rPr>
                <a:t>Firmware</a:t>
              </a:r>
              <a:endParaRPr sz="2400">
                <a:latin typeface="Times New Roman"/>
                <a:cs typeface="Times New Roman"/>
              </a:endParaRPr>
            </a:p>
          </p:txBody>
        </p:sp>
        <p:sp>
          <p:nvSpPr>
            <p:cNvPr id="7" name="object 6"/>
            <p:cNvSpPr txBox="1"/>
            <p:nvPr/>
          </p:nvSpPr>
          <p:spPr>
            <a:xfrm>
              <a:off x="2253107" y="3078314"/>
              <a:ext cx="1862455" cy="730250"/>
            </a:xfrm>
            <a:prstGeom prst="rect">
              <a:avLst/>
            </a:prstGeom>
            <a:solidFill>
              <a:srgbClr val="FFFFFF"/>
            </a:solidFill>
            <a:ln w="9525">
              <a:solidFill>
                <a:srgbClr val="000000"/>
              </a:solidFill>
            </a:ln>
          </p:spPr>
          <p:txBody>
            <a:bodyPr vert="horz" wrap="square" lIns="0" tIns="0" rIns="0" bIns="0" rtlCol="0">
              <a:spAutoFit/>
            </a:bodyPr>
            <a:lstStyle/>
            <a:p>
              <a:pPr algn="ctr">
                <a:lnSpc>
                  <a:spcPts val="2800"/>
                </a:lnSpc>
              </a:pPr>
              <a:r>
                <a:rPr sz="2400" spc="-5" dirty="0">
                  <a:solidFill>
                    <a:srgbClr val="FF0000"/>
                  </a:solidFill>
                  <a:latin typeface="Times New Roman"/>
                  <a:cs typeface="Times New Roman"/>
                </a:rPr>
                <a:t>Programmable</a:t>
              </a:r>
              <a:endParaRPr sz="2400" dirty="0">
                <a:latin typeface="Times New Roman"/>
                <a:cs typeface="Times New Roman"/>
              </a:endParaRPr>
            </a:p>
            <a:p>
              <a:pPr algn="ctr">
                <a:lnSpc>
                  <a:spcPct val="100000"/>
                </a:lnSpc>
              </a:pPr>
              <a:r>
                <a:rPr sz="2400" spc="-5" dirty="0">
                  <a:solidFill>
                    <a:srgbClr val="FF0000"/>
                  </a:solidFill>
                  <a:latin typeface="Times New Roman"/>
                  <a:cs typeface="Times New Roman"/>
                </a:rPr>
                <a:t>IO</a:t>
              </a:r>
              <a:r>
                <a:rPr sz="2400" spc="-25" dirty="0">
                  <a:solidFill>
                    <a:srgbClr val="FF0000"/>
                  </a:solidFill>
                  <a:latin typeface="Times New Roman"/>
                  <a:cs typeface="Times New Roman"/>
                </a:rPr>
                <a:t> </a:t>
              </a:r>
              <a:r>
                <a:rPr sz="2400" spc="-5" dirty="0">
                  <a:solidFill>
                    <a:srgbClr val="FF0000"/>
                  </a:solidFill>
                  <a:latin typeface="Times New Roman"/>
                  <a:cs typeface="Times New Roman"/>
                </a:rPr>
                <a:t>Ports</a:t>
              </a:r>
              <a:endParaRPr sz="2400" dirty="0">
                <a:latin typeface="Times New Roman"/>
                <a:cs typeface="Times New Roman"/>
              </a:endParaRPr>
            </a:p>
          </p:txBody>
        </p:sp>
        <p:sp>
          <p:nvSpPr>
            <p:cNvPr id="8" name="object 7"/>
            <p:cNvSpPr txBox="1"/>
            <p:nvPr/>
          </p:nvSpPr>
          <p:spPr>
            <a:xfrm>
              <a:off x="1219225" y="2113356"/>
              <a:ext cx="1202690" cy="641985"/>
            </a:xfrm>
            <a:prstGeom prst="rect">
              <a:avLst/>
            </a:prstGeom>
            <a:solidFill>
              <a:srgbClr val="FFFFFF"/>
            </a:solidFill>
            <a:ln w="9525">
              <a:solidFill>
                <a:srgbClr val="000000"/>
              </a:solidFill>
            </a:ln>
          </p:spPr>
          <p:txBody>
            <a:bodyPr vert="horz" wrap="square" lIns="0" tIns="0" rIns="0" bIns="0" rtlCol="0">
              <a:spAutoFit/>
            </a:bodyPr>
            <a:lstStyle/>
            <a:p>
              <a:pPr marL="7620">
                <a:lnSpc>
                  <a:spcPts val="2800"/>
                </a:lnSpc>
              </a:pPr>
              <a:r>
                <a:rPr sz="2400" spc="-5" dirty="0">
                  <a:solidFill>
                    <a:srgbClr val="FF0000"/>
                  </a:solidFill>
                  <a:latin typeface="Times New Roman"/>
                  <a:cs typeface="Times New Roman"/>
                </a:rPr>
                <a:t>Processor</a:t>
              </a:r>
              <a:endParaRPr sz="2400">
                <a:latin typeface="Times New Roman"/>
                <a:cs typeface="Times New Roman"/>
              </a:endParaRPr>
            </a:p>
          </p:txBody>
        </p:sp>
        <p:sp>
          <p:nvSpPr>
            <p:cNvPr id="9" name="object 8"/>
            <p:cNvSpPr txBox="1"/>
            <p:nvPr/>
          </p:nvSpPr>
          <p:spPr>
            <a:xfrm>
              <a:off x="1142987" y="3081108"/>
              <a:ext cx="1054100" cy="604520"/>
            </a:xfrm>
            <a:prstGeom prst="rect">
              <a:avLst/>
            </a:prstGeom>
            <a:solidFill>
              <a:srgbClr val="FFFFFF"/>
            </a:solidFill>
            <a:ln w="9525">
              <a:solidFill>
                <a:srgbClr val="000000"/>
              </a:solidFill>
            </a:ln>
          </p:spPr>
          <p:txBody>
            <a:bodyPr vert="horz" wrap="square" lIns="0" tIns="0" rIns="0" bIns="0" rtlCol="0">
              <a:spAutoFit/>
            </a:bodyPr>
            <a:lstStyle/>
            <a:p>
              <a:pPr marL="100330">
                <a:lnSpc>
                  <a:spcPts val="2800"/>
                </a:lnSpc>
              </a:pPr>
              <a:r>
                <a:rPr sz="2400" spc="-20" dirty="0">
                  <a:solidFill>
                    <a:srgbClr val="FF0000"/>
                  </a:solidFill>
                  <a:latin typeface="Times New Roman"/>
                  <a:cs typeface="Times New Roman"/>
                </a:rPr>
                <a:t>Timers</a:t>
              </a:r>
              <a:endParaRPr sz="2400">
                <a:latin typeface="Times New Roman"/>
                <a:cs typeface="Times New Roman"/>
              </a:endParaRPr>
            </a:p>
          </p:txBody>
        </p:sp>
        <p:sp>
          <p:nvSpPr>
            <p:cNvPr id="10" name="object 9"/>
            <p:cNvSpPr txBox="1"/>
            <p:nvPr/>
          </p:nvSpPr>
          <p:spPr>
            <a:xfrm>
              <a:off x="4314952" y="3078314"/>
              <a:ext cx="1858010" cy="730250"/>
            </a:xfrm>
            <a:prstGeom prst="rect">
              <a:avLst/>
            </a:prstGeom>
            <a:solidFill>
              <a:srgbClr val="FFFFFF"/>
            </a:solidFill>
            <a:ln w="9525">
              <a:solidFill>
                <a:srgbClr val="000000"/>
              </a:solidFill>
            </a:ln>
          </p:spPr>
          <p:txBody>
            <a:bodyPr vert="horz" wrap="square" lIns="0" tIns="0" rIns="0" bIns="0" rtlCol="0">
              <a:spAutoFit/>
            </a:bodyPr>
            <a:lstStyle/>
            <a:p>
              <a:pPr algn="ctr">
                <a:lnSpc>
                  <a:spcPts val="2800"/>
                </a:lnSpc>
              </a:pPr>
              <a:r>
                <a:rPr sz="2400" dirty="0">
                  <a:solidFill>
                    <a:srgbClr val="FF0000"/>
                  </a:solidFill>
                  <a:latin typeface="Times New Roman"/>
                  <a:cs typeface="Times New Roman"/>
                </a:rPr>
                <a:t>General</a:t>
              </a:r>
              <a:endParaRPr sz="2400">
                <a:latin typeface="Times New Roman"/>
                <a:cs typeface="Times New Roman"/>
              </a:endParaRPr>
            </a:p>
            <a:p>
              <a:pPr marL="635" algn="ctr">
                <a:lnSpc>
                  <a:spcPct val="100000"/>
                </a:lnSpc>
              </a:pPr>
              <a:r>
                <a:rPr sz="2400" spc="-5" dirty="0">
                  <a:solidFill>
                    <a:srgbClr val="FF0000"/>
                  </a:solidFill>
                  <a:latin typeface="Times New Roman"/>
                  <a:cs typeface="Times New Roman"/>
                </a:rPr>
                <a:t>Purpose</a:t>
              </a:r>
              <a:r>
                <a:rPr sz="2400" spc="-30" dirty="0">
                  <a:solidFill>
                    <a:srgbClr val="FF0000"/>
                  </a:solidFill>
                  <a:latin typeface="Times New Roman"/>
                  <a:cs typeface="Times New Roman"/>
                </a:rPr>
                <a:t> </a:t>
              </a:r>
              <a:r>
                <a:rPr sz="2400" spc="-5" dirty="0">
                  <a:solidFill>
                    <a:srgbClr val="FF0000"/>
                  </a:solidFill>
                  <a:latin typeface="Times New Roman"/>
                  <a:cs typeface="Times New Roman"/>
                </a:rPr>
                <a:t>IOs</a:t>
              </a:r>
              <a:endParaRPr sz="2400">
                <a:latin typeface="Times New Roman"/>
                <a:cs typeface="Times New Roman"/>
              </a:endParaRPr>
            </a:p>
          </p:txBody>
        </p:sp>
        <p:sp>
          <p:nvSpPr>
            <p:cNvPr id="11" name="object 11"/>
            <p:cNvSpPr txBox="1"/>
            <p:nvPr/>
          </p:nvSpPr>
          <p:spPr>
            <a:xfrm>
              <a:off x="6409182" y="3078314"/>
              <a:ext cx="1288415" cy="730250"/>
            </a:xfrm>
            <a:prstGeom prst="rect">
              <a:avLst/>
            </a:prstGeom>
            <a:solidFill>
              <a:srgbClr val="FFFFFF"/>
            </a:solidFill>
            <a:ln w="9525">
              <a:solidFill>
                <a:srgbClr val="000000"/>
              </a:solidFill>
            </a:ln>
          </p:spPr>
          <p:txBody>
            <a:bodyPr vert="horz" wrap="square" lIns="0" tIns="0" rIns="0" bIns="0" rtlCol="0">
              <a:spAutoFit/>
            </a:bodyPr>
            <a:lstStyle/>
            <a:p>
              <a:pPr algn="ctr">
                <a:lnSpc>
                  <a:spcPts val="2800"/>
                </a:lnSpc>
              </a:pPr>
              <a:r>
                <a:rPr sz="2400" dirty="0">
                  <a:solidFill>
                    <a:srgbClr val="FF0000"/>
                  </a:solidFill>
                  <a:latin typeface="Times New Roman"/>
                  <a:cs typeface="Times New Roman"/>
                </a:rPr>
                <a:t>Serial</a:t>
              </a:r>
              <a:r>
                <a:rPr sz="2400" spc="-75" dirty="0">
                  <a:solidFill>
                    <a:srgbClr val="FF0000"/>
                  </a:solidFill>
                  <a:latin typeface="Times New Roman"/>
                  <a:cs typeface="Times New Roman"/>
                </a:rPr>
                <a:t> </a:t>
              </a:r>
              <a:r>
                <a:rPr sz="2400" dirty="0">
                  <a:solidFill>
                    <a:srgbClr val="FF0000"/>
                  </a:solidFill>
                  <a:latin typeface="Times New Roman"/>
                  <a:cs typeface="Times New Roman"/>
                </a:rPr>
                <a:t>IO</a:t>
              </a:r>
              <a:endParaRPr sz="2400">
                <a:latin typeface="Times New Roman"/>
                <a:cs typeface="Times New Roman"/>
              </a:endParaRPr>
            </a:p>
            <a:p>
              <a:pPr algn="ctr">
                <a:lnSpc>
                  <a:spcPct val="100000"/>
                </a:lnSpc>
              </a:pPr>
              <a:r>
                <a:rPr sz="2400" spc="-5" dirty="0">
                  <a:solidFill>
                    <a:srgbClr val="FF0000"/>
                  </a:solidFill>
                  <a:latin typeface="Times New Roman"/>
                  <a:cs typeface="Times New Roman"/>
                </a:rPr>
                <a:t>Ports</a:t>
              </a:r>
              <a:endParaRPr sz="2400">
                <a:latin typeface="Times New Roman"/>
                <a:cs typeface="Times New Roman"/>
              </a:endParaRPr>
            </a:p>
          </p:txBody>
        </p:sp>
        <p:sp>
          <p:nvSpPr>
            <p:cNvPr id="12" name="object 12"/>
            <p:cNvSpPr txBox="1"/>
            <p:nvPr/>
          </p:nvSpPr>
          <p:spPr>
            <a:xfrm>
              <a:off x="3633470" y="3948798"/>
              <a:ext cx="2147570" cy="1122680"/>
            </a:xfrm>
            <a:prstGeom prst="rect">
              <a:avLst/>
            </a:prstGeom>
            <a:solidFill>
              <a:srgbClr val="FFFFFF"/>
            </a:solidFill>
            <a:ln w="9525">
              <a:solidFill>
                <a:srgbClr val="000000"/>
              </a:solidFill>
            </a:ln>
          </p:spPr>
          <p:txBody>
            <a:bodyPr vert="horz" wrap="square" lIns="0" tIns="0" rIns="0" bIns="0" rtlCol="0">
              <a:spAutoFit/>
            </a:bodyPr>
            <a:lstStyle/>
            <a:p>
              <a:pPr algn="ctr">
                <a:lnSpc>
                  <a:spcPts val="2800"/>
                </a:lnSpc>
              </a:pPr>
              <a:r>
                <a:rPr sz="2400" spc="-10" dirty="0">
                  <a:solidFill>
                    <a:srgbClr val="FF0000"/>
                  </a:solidFill>
                  <a:latin typeface="Times New Roman"/>
                  <a:cs typeface="Times New Roman"/>
                </a:rPr>
                <a:t>ADC</a:t>
              </a:r>
              <a:endParaRPr sz="2400">
                <a:latin typeface="Times New Roman"/>
                <a:cs typeface="Times New Roman"/>
              </a:endParaRPr>
            </a:p>
            <a:p>
              <a:pPr marL="20320" marR="15240" indent="1270" algn="ctr">
                <a:lnSpc>
                  <a:spcPct val="100000"/>
                </a:lnSpc>
              </a:pPr>
              <a:r>
                <a:rPr sz="2400" spc="-5" dirty="0">
                  <a:solidFill>
                    <a:srgbClr val="FF0000"/>
                  </a:solidFill>
                  <a:latin typeface="Times New Roman"/>
                  <a:cs typeface="Times New Roman"/>
                </a:rPr>
                <a:t>(Analog to  </a:t>
              </a:r>
              <a:r>
                <a:rPr sz="2400" dirty="0">
                  <a:solidFill>
                    <a:srgbClr val="FF0000"/>
                  </a:solidFill>
                  <a:latin typeface="Times New Roman"/>
                  <a:cs typeface="Times New Roman"/>
                </a:rPr>
                <a:t>digital</a:t>
              </a:r>
              <a:r>
                <a:rPr sz="2400" spc="-135" dirty="0">
                  <a:solidFill>
                    <a:srgbClr val="FF0000"/>
                  </a:solidFill>
                  <a:latin typeface="Times New Roman"/>
                  <a:cs typeface="Times New Roman"/>
                </a:rPr>
                <a:t> </a:t>
              </a:r>
              <a:r>
                <a:rPr sz="2400" dirty="0">
                  <a:solidFill>
                    <a:srgbClr val="FF0000"/>
                  </a:solidFill>
                  <a:latin typeface="Times New Roman"/>
                  <a:cs typeface="Times New Roman"/>
                </a:rPr>
                <a:t>converter)</a:t>
              </a:r>
              <a:endParaRPr sz="2400">
                <a:latin typeface="Times New Roman"/>
                <a:cs typeface="Times New Roman"/>
              </a:endParaRPr>
            </a:p>
          </p:txBody>
        </p:sp>
        <p:sp>
          <p:nvSpPr>
            <p:cNvPr id="13" name="object 13"/>
            <p:cNvSpPr txBox="1"/>
            <p:nvPr/>
          </p:nvSpPr>
          <p:spPr>
            <a:xfrm>
              <a:off x="6047613" y="3948798"/>
              <a:ext cx="1798955" cy="1122680"/>
            </a:xfrm>
            <a:prstGeom prst="rect">
              <a:avLst/>
            </a:prstGeom>
            <a:solidFill>
              <a:srgbClr val="FFFFFF"/>
            </a:solidFill>
            <a:ln w="9525">
              <a:solidFill>
                <a:srgbClr val="000000"/>
              </a:solidFill>
            </a:ln>
          </p:spPr>
          <p:txBody>
            <a:bodyPr vert="horz" wrap="square" lIns="0" tIns="1905" rIns="0" bIns="0" rtlCol="0">
              <a:spAutoFit/>
            </a:bodyPr>
            <a:lstStyle/>
            <a:p>
              <a:pPr marL="296545" marR="291465" indent="152400" algn="just">
                <a:lnSpc>
                  <a:spcPts val="2880"/>
                </a:lnSpc>
                <a:spcBef>
                  <a:spcPts val="15"/>
                </a:spcBef>
              </a:pPr>
              <a:r>
                <a:rPr sz="2400" spc="-10" dirty="0">
                  <a:solidFill>
                    <a:srgbClr val="FF0000"/>
                  </a:solidFill>
                  <a:latin typeface="Times New Roman"/>
                  <a:cs typeface="Times New Roman"/>
                </a:rPr>
                <a:t>Comm.  </a:t>
              </a:r>
              <a:r>
                <a:rPr sz="2400" dirty="0">
                  <a:solidFill>
                    <a:srgbClr val="FF0000"/>
                  </a:solidFill>
                  <a:latin typeface="Times New Roman"/>
                  <a:cs typeface="Times New Roman"/>
                </a:rPr>
                <a:t>Network  In</a:t>
              </a:r>
              <a:r>
                <a:rPr sz="2400" spc="5" dirty="0">
                  <a:solidFill>
                    <a:srgbClr val="FF0000"/>
                  </a:solidFill>
                  <a:latin typeface="Times New Roman"/>
                  <a:cs typeface="Times New Roman"/>
                </a:rPr>
                <a:t>t</a:t>
              </a:r>
              <a:r>
                <a:rPr sz="2400" dirty="0">
                  <a:solidFill>
                    <a:srgbClr val="FF0000"/>
                  </a:solidFill>
                  <a:latin typeface="Times New Roman"/>
                  <a:cs typeface="Times New Roman"/>
                </a:rPr>
                <a:t>e</a:t>
              </a:r>
              <a:r>
                <a:rPr sz="2400" spc="5" dirty="0">
                  <a:solidFill>
                    <a:srgbClr val="FF0000"/>
                  </a:solidFill>
                  <a:latin typeface="Times New Roman"/>
                  <a:cs typeface="Times New Roman"/>
                </a:rPr>
                <a:t>r</a:t>
              </a:r>
              <a:r>
                <a:rPr sz="2400" dirty="0">
                  <a:solidFill>
                    <a:srgbClr val="FF0000"/>
                  </a:solidFill>
                  <a:latin typeface="Times New Roman"/>
                  <a:cs typeface="Times New Roman"/>
                </a:rPr>
                <a:t>faces</a:t>
              </a:r>
              <a:endParaRPr sz="2400" dirty="0">
                <a:latin typeface="Times New Roman"/>
                <a:cs typeface="Times New Roman"/>
              </a:endParaRPr>
            </a:p>
          </p:txBody>
        </p:sp>
        <p:sp>
          <p:nvSpPr>
            <p:cNvPr id="14" name="object 14"/>
            <p:cNvSpPr txBox="1"/>
            <p:nvPr/>
          </p:nvSpPr>
          <p:spPr>
            <a:xfrm>
              <a:off x="1482597" y="3951655"/>
              <a:ext cx="1885314" cy="1120140"/>
            </a:xfrm>
            <a:prstGeom prst="rect">
              <a:avLst/>
            </a:prstGeom>
            <a:solidFill>
              <a:srgbClr val="FFFFFF"/>
            </a:solidFill>
            <a:ln w="9525">
              <a:solidFill>
                <a:srgbClr val="000000"/>
              </a:solidFill>
            </a:ln>
          </p:spPr>
          <p:txBody>
            <a:bodyPr vert="horz" wrap="square" lIns="0" tIns="0" rIns="0" bIns="0" rtlCol="0">
              <a:spAutoFit/>
            </a:bodyPr>
            <a:lstStyle/>
            <a:p>
              <a:pPr algn="ctr">
                <a:lnSpc>
                  <a:spcPts val="2800"/>
                </a:lnSpc>
              </a:pPr>
              <a:r>
                <a:rPr sz="2400" spc="-10" dirty="0">
                  <a:solidFill>
                    <a:srgbClr val="FF0000"/>
                  </a:solidFill>
                  <a:latin typeface="Times New Roman"/>
                  <a:cs typeface="Times New Roman"/>
                </a:rPr>
                <a:t>PWM</a:t>
              </a:r>
              <a:endParaRPr sz="2400">
                <a:latin typeface="Times New Roman"/>
                <a:cs typeface="Times New Roman"/>
              </a:endParaRPr>
            </a:p>
            <a:p>
              <a:pPr algn="ctr">
                <a:lnSpc>
                  <a:spcPct val="100000"/>
                </a:lnSpc>
              </a:pPr>
              <a:r>
                <a:rPr sz="2400" dirty="0">
                  <a:solidFill>
                    <a:srgbClr val="FF0000"/>
                  </a:solidFill>
                  <a:latin typeface="Times New Roman"/>
                  <a:cs typeface="Times New Roman"/>
                </a:rPr>
                <a:t>(Pulse</a:t>
              </a:r>
              <a:r>
                <a:rPr sz="2400" spc="-50" dirty="0">
                  <a:solidFill>
                    <a:srgbClr val="FF0000"/>
                  </a:solidFill>
                  <a:latin typeface="Times New Roman"/>
                  <a:cs typeface="Times New Roman"/>
                </a:rPr>
                <a:t> </a:t>
              </a:r>
              <a:r>
                <a:rPr sz="2400" dirty="0">
                  <a:solidFill>
                    <a:srgbClr val="FF0000"/>
                  </a:solidFill>
                  <a:latin typeface="Times New Roman"/>
                  <a:cs typeface="Times New Roman"/>
                </a:rPr>
                <a:t>width</a:t>
              </a:r>
              <a:endParaRPr sz="2400">
                <a:latin typeface="Times New Roman"/>
                <a:cs typeface="Times New Roman"/>
              </a:endParaRPr>
            </a:p>
            <a:p>
              <a:pPr algn="ctr">
                <a:lnSpc>
                  <a:spcPct val="100000"/>
                </a:lnSpc>
              </a:pPr>
              <a:r>
                <a:rPr sz="2400" dirty="0">
                  <a:solidFill>
                    <a:srgbClr val="FF0000"/>
                  </a:solidFill>
                  <a:latin typeface="Times New Roman"/>
                  <a:cs typeface="Times New Roman"/>
                </a:rPr>
                <a:t>Modulator)</a:t>
              </a:r>
              <a:endParaRPr sz="2400">
                <a:latin typeface="Times New Roman"/>
                <a:cs typeface="Times New Roman"/>
              </a:endParaRPr>
            </a:p>
          </p:txBody>
        </p:sp>
      </p:grpSp>
      <p:sp>
        <p:nvSpPr>
          <p:cNvPr id="16" name="TextBox 15"/>
          <p:cNvSpPr txBox="1"/>
          <p:nvPr/>
        </p:nvSpPr>
        <p:spPr>
          <a:xfrm>
            <a:off x="1447800" y="914400"/>
            <a:ext cx="5943600" cy="369332"/>
          </a:xfrm>
          <a:prstGeom prst="rect">
            <a:avLst/>
          </a:prstGeom>
          <a:noFill/>
        </p:spPr>
        <p:txBody>
          <a:bodyPr wrap="square" rtlCol="0">
            <a:spAutoFit/>
          </a:bodyPr>
          <a:lstStyle/>
          <a:p>
            <a:r>
              <a:rPr lang="en-US" dirty="0" smtClean="0"/>
              <a:t>Micro controller</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Communication</a:t>
            </a:r>
            <a:r>
              <a:rPr lang="en-US" b="1" spc="-95" dirty="0" smtClean="0">
                <a:latin typeface="Times New Roman"/>
                <a:cs typeface="Times New Roman"/>
              </a:rPr>
              <a:t> </a:t>
            </a:r>
            <a:r>
              <a:rPr lang="en-US" b="1" dirty="0" smtClean="0">
                <a:latin typeface="Times New Roman"/>
                <a:cs typeface="Times New Roman"/>
              </a:rPr>
              <a:t>Module</a:t>
            </a:r>
            <a:endParaRPr lang="en-US" dirty="0"/>
          </a:p>
        </p:txBody>
      </p:sp>
      <p:sp>
        <p:nvSpPr>
          <p:cNvPr id="5" name="Content Placeholder 4"/>
          <p:cNvSpPr>
            <a:spLocks noGrp="1"/>
          </p:cNvSpPr>
          <p:nvPr>
            <p:ph idx="1"/>
          </p:nvPr>
        </p:nvSpPr>
        <p:spPr/>
        <p:txBody>
          <a:bodyPr/>
          <a:lstStyle/>
          <a:p>
            <a:pPr marL="527685" indent="-515620" algn="just">
              <a:spcBef>
                <a:spcPts val="965"/>
              </a:spcBef>
              <a:tabLst>
                <a:tab pos="527685" algn="l"/>
                <a:tab pos="528320" algn="l"/>
              </a:tabLst>
            </a:pPr>
            <a:r>
              <a:rPr lang="en-US" dirty="0" smtClean="0">
                <a:latin typeface="Times New Roman"/>
                <a:cs typeface="Times New Roman"/>
              </a:rPr>
              <a:t>Device</a:t>
            </a:r>
            <a:r>
              <a:rPr lang="en-US" spc="-5" dirty="0" smtClean="0">
                <a:latin typeface="Times New Roman"/>
                <a:cs typeface="Times New Roman"/>
              </a:rPr>
              <a:t> message-queue</a:t>
            </a:r>
            <a:endParaRPr lang="en-US" dirty="0" smtClean="0">
              <a:latin typeface="Times New Roman"/>
              <a:cs typeface="Times New Roman"/>
            </a:endParaRPr>
          </a:p>
          <a:p>
            <a:pPr marL="527685" marR="572770" indent="-515620" algn="just">
              <a:spcBef>
                <a:spcPts val="865"/>
              </a:spcBef>
              <a:tabLst>
                <a:tab pos="527685" algn="l"/>
                <a:tab pos="528320" algn="l"/>
              </a:tabLst>
            </a:pPr>
            <a:r>
              <a:rPr lang="en-US" dirty="0" smtClean="0">
                <a:latin typeface="Times New Roman"/>
                <a:cs typeface="Times New Roman"/>
              </a:rPr>
              <a:t>A </a:t>
            </a:r>
            <a:r>
              <a:rPr lang="en-US" spc="-5" dirty="0" smtClean="0">
                <a:latin typeface="Times New Roman"/>
                <a:cs typeface="Times New Roman"/>
              </a:rPr>
              <a:t>device message-cache </a:t>
            </a:r>
            <a:r>
              <a:rPr lang="en-US" dirty="0" smtClean="0">
                <a:latin typeface="Times New Roman"/>
                <a:cs typeface="Times New Roman"/>
              </a:rPr>
              <a:t>stores </a:t>
            </a:r>
            <a:r>
              <a:rPr lang="en-US" spc="-5" dirty="0" smtClean="0">
                <a:latin typeface="Times New Roman"/>
                <a:cs typeface="Times New Roman"/>
              </a:rPr>
              <a:t>the  received</a:t>
            </a:r>
            <a:r>
              <a:rPr lang="en-US" dirty="0" smtClean="0">
                <a:latin typeface="Times New Roman"/>
                <a:cs typeface="Times New Roman"/>
              </a:rPr>
              <a:t> </a:t>
            </a:r>
            <a:r>
              <a:rPr lang="en-US" spc="-5" dirty="0" smtClean="0">
                <a:latin typeface="Times New Roman"/>
                <a:cs typeface="Times New Roman"/>
              </a:rPr>
              <a:t>messages</a:t>
            </a:r>
            <a:endParaRPr lang="en-US" dirty="0" smtClean="0">
              <a:latin typeface="Times New Roman"/>
              <a:cs typeface="Times New Roman"/>
            </a:endParaRPr>
          </a:p>
          <a:p>
            <a:pPr marL="527685" indent="-515620" algn="just">
              <a:spcBef>
                <a:spcPts val="865"/>
              </a:spcBef>
              <a:tabLst>
                <a:tab pos="527685" algn="l"/>
                <a:tab pos="528320" algn="l"/>
              </a:tabLst>
            </a:pPr>
            <a:r>
              <a:rPr lang="en-US" dirty="0" smtClean="0">
                <a:latin typeface="Times New Roman"/>
                <a:cs typeface="Times New Roman"/>
              </a:rPr>
              <a:t>Protocol</a:t>
            </a:r>
            <a:r>
              <a:rPr lang="en-US" spc="-5" dirty="0" smtClean="0">
                <a:latin typeface="Times New Roman"/>
                <a:cs typeface="Times New Roman"/>
              </a:rPr>
              <a:t> handlers:</a:t>
            </a:r>
            <a:endParaRPr lang="en-US" dirty="0" smtClean="0">
              <a:latin typeface="Times New Roman"/>
              <a:cs typeface="Times New Roman"/>
            </a:endParaRPr>
          </a:p>
          <a:p>
            <a:pPr marL="925194" marR="5080" indent="-114300" algn="just">
              <a:lnSpc>
                <a:spcPct val="120000"/>
              </a:lnSpc>
            </a:pPr>
            <a:r>
              <a:rPr lang="en-US" dirty="0" err="1" smtClean="0">
                <a:latin typeface="Times New Roman"/>
                <a:cs typeface="Times New Roman"/>
              </a:rPr>
              <a:t>CoAP</a:t>
            </a:r>
            <a:r>
              <a:rPr lang="en-US" dirty="0" smtClean="0">
                <a:latin typeface="Times New Roman"/>
                <a:cs typeface="Times New Roman"/>
              </a:rPr>
              <a:t>, HTTP, MQTT, TLS, DTLS  LWM2M, </a:t>
            </a:r>
            <a:r>
              <a:rPr lang="en-US" dirty="0" err="1" smtClean="0">
                <a:latin typeface="Times New Roman"/>
                <a:cs typeface="Times New Roman"/>
              </a:rPr>
              <a:t>CoAP</a:t>
            </a:r>
            <a:r>
              <a:rPr lang="en-US" dirty="0" smtClean="0">
                <a:latin typeface="Times New Roman"/>
                <a:cs typeface="Times New Roman"/>
              </a:rPr>
              <a:t>-SMS,</a:t>
            </a:r>
            <a:r>
              <a:rPr lang="en-US" spc="-105" dirty="0" smtClean="0">
                <a:latin typeface="Times New Roman"/>
                <a:cs typeface="Times New Roman"/>
              </a:rPr>
              <a:t> </a:t>
            </a:r>
            <a:r>
              <a:rPr lang="en-US" dirty="0" err="1" smtClean="0">
                <a:latin typeface="Times New Roman"/>
                <a:cs typeface="Times New Roman"/>
              </a:rPr>
              <a:t>CoAP</a:t>
            </a:r>
            <a:r>
              <a:rPr lang="en-US" dirty="0" smtClean="0">
                <a:latin typeface="Times New Roman"/>
                <a:cs typeface="Times New Roman"/>
              </a:rPr>
              <a:t>-MQ,</a:t>
            </a:r>
          </a:p>
          <a:p>
            <a:pPr algn="just"/>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Middleware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pPr marL="527685" indent="-515620" algn="just">
              <a:spcBef>
                <a:spcPts val="965"/>
              </a:spcBef>
              <a:tabLst>
                <a:tab pos="527685" algn="l"/>
                <a:tab pos="528320" algn="l"/>
                <a:tab pos="2406650" algn="l"/>
              </a:tabLst>
            </a:pPr>
            <a:r>
              <a:rPr lang="en-US" dirty="0" err="1" smtClean="0">
                <a:latin typeface="Times New Roman"/>
                <a:cs typeface="Times New Roman"/>
              </a:rPr>
              <a:t>OpenIoT</a:t>
            </a:r>
            <a:r>
              <a:rPr lang="en-US" dirty="0" smtClean="0">
                <a:latin typeface="Times New Roman"/>
                <a:cs typeface="Times New Roman"/>
              </a:rPr>
              <a:t>	(open source</a:t>
            </a:r>
            <a:r>
              <a:rPr lang="en-US" spc="-25" dirty="0" smtClean="0">
                <a:latin typeface="Times New Roman"/>
                <a:cs typeface="Times New Roman"/>
              </a:rPr>
              <a:t> </a:t>
            </a:r>
            <a:r>
              <a:rPr lang="en-US" spc="-5" dirty="0" smtClean="0">
                <a:latin typeface="Times New Roman"/>
                <a:cs typeface="Times New Roman"/>
              </a:rPr>
              <a:t>middleware)</a:t>
            </a:r>
            <a:endParaRPr lang="en-US" dirty="0" smtClean="0">
              <a:latin typeface="Times New Roman"/>
              <a:cs typeface="Times New Roman"/>
            </a:endParaRPr>
          </a:p>
          <a:p>
            <a:pPr marL="527685" marR="69215" indent="-515620" algn="just">
              <a:spcBef>
                <a:spcPts val="865"/>
              </a:spcBef>
              <a:tabLst>
                <a:tab pos="527685" algn="l"/>
                <a:tab pos="528320" algn="l"/>
              </a:tabLst>
            </a:pPr>
            <a:r>
              <a:rPr lang="en-US" spc="-5" dirty="0" smtClean="0">
                <a:latin typeface="Times New Roman"/>
                <a:cs typeface="Times New Roman"/>
              </a:rPr>
              <a:t>Communication with </a:t>
            </a:r>
            <a:r>
              <a:rPr lang="en-US" dirty="0" smtClean="0">
                <a:latin typeface="Times New Roman"/>
                <a:cs typeface="Times New Roman"/>
              </a:rPr>
              <a:t>sensor </a:t>
            </a:r>
            <a:r>
              <a:rPr lang="en-US" spc="-5" dirty="0" smtClean="0">
                <a:latin typeface="Times New Roman"/>
                <a:cs typeface="Times New Roman"/>
              </a:rPr>
              <a:t>clouds  </a:t>
            </a:r>
            <a:r>
              <a:rPr lang="en-US" dirty="0" smtClean="0">
                <a:latin typeface="Times New Roman"/>
                <a:cs typeface="Times New Roman"/>
              </a:rPr>
              <a:t>and </a:t>
            </a:r>
            <a:r>
              <a:rPr lang="en-US" spc="-5" dirty="0" smtClean="0">
                <a:latin typeface="Times New Roman"/>
                <a:cs typeface="Times New Roman"/>
              </a:rPr>
              <a:t>Cloud-based ‘sensing </a:t>
            </a:r>
            <a:r>
              <a:rPr lang="en-US" dirty="0" smtClean="0">
                <a:latin typeface="Times New Roman"/>
                <a:cs typeface="Times New Roman"/>
              </a:rPr>
              <a:t>as a</a:t>
            </a:r>
            <a:r>
              <a:rPr lang="en-US" spc="-45" dirty="0" smtClean="0">
                <a:latin typeface="Times New Roman"/>
                <a:cs typeface="Times New Roman"/>
              </a:rPr>
              <a:t> </a:t>
            </a:r>
            <a:r>
              <a:rPr lang="en-US" spc="-5" dirty="0" smtClean="0">
                <a:latin typeface="Times New Roman"/>
                <a:cs typeface="Times New Roman"/>
              </a:rPr>
              <a:t>service</a:t>
            </a:r>
            <a:endParaRPr lang="en-US" dirty="0" smtClean="0">
              <a:latin typeface="Times New Roman"/>
              <a:cs typeface="Times New Roman"/>
            </a:endParaRPr>
          </a:p>
          <a:p>
            <a:pPr marL="527685" marR="5080" indent="-515620" algn="just">
              <a:spcBef>
                <a:spcPts val="865"/>
              </a:spcBef>
              <a:tabLst>
                <a:tab pos="527685" algn="l"/>
                <a:tab pos="528320" algn="l"/>
              </a:tabLst>
            </a:pPr>
            <a:r>
              <a:rPr lang="en-US" spc="-5" dirty="0" err="1" smtClean="0">
                <a:latin typeface="Times New Roman"/>
                <a:cs typeface="Times New Roman"/>
              </a:rPr>
              <a:t>IoTSyS</a:t>
            </a:r>
            <a:r>
              <a:rPr lang="en-US" spc="-5" dirty="0" smtClean="0">
                <a:latin typeface="Times New Roman"/>
                <a:cs typeface="Times New Roman"/>
              </a:rPr>
              <a:t> middleware </a:t>
            </a:r>
            <a:r>
              <a:rPr lang="en-US" dirty="0" smtClean="0">
                <a:latin typeface="Times New Roman"/>
                <a:cs typeface="Times New Roman"/>
              </a:rPr>
              <a:t>provisioning of  </a:t>
            </a:r>
            <a:r>
              <a:rPr lang="en-US" spc="-5" dirty="0" smtClean="0">
                <a:latin typeface="Times New Roman"/>
                <a:cs typeface="Times New Roman"/>
              </a:rPr>
              <a:t>communication </a:t>
            </a:r>
            <a:r>
              <a:rPr lang="en-US" dirty="0" smtClean="0">
                <a:latin typeface="Times New Roman"/>
                <a:cs typeface="Times New Roman"/>
              </a:rPr>
              <a:t>stack for smart  </a:t>
            </a:r>
            <a:r>
              <a:rPr lang="en-US" spc="-5" dirty="0" smtClean="0">
                <a:latin typeface="Times New Roman"/>
                <a:cs typeface="Times New Roman"/>
              </a:rPr>
              <a:t>devices </a:t>
            </a:r>
            <a:r>
              <a:rPr lang="en-US" dirty="0" smtClean="0">
                <a:latin typeface="Times New Roman"/>
                <a:cs typeface="Times New Roman"/>
              </a:rPr>
              <a:t>using IPv6, </a:t>
            </a:r>
            <a:r>
              <a:rPr lang="en-US" dirty="0" err="1" smtClean="0">
                <a:latin typeface="Times New Roman"/>
                <a:cs typeface="Times New Roman"/>
              </a:rPr>
              <a:t>oBIX</a:t>
            </a:r>
            <a:r>
              <a:rPr lang="en-US" dirty="0" smtClean="0">
                <a:latin typeface="Times New Roman"/>
                <a:cs typeface="Times New Roman"/>
              </a:rPr>
              <a:t>,</a:t>
            </a:r>
            <a:r>
              <a:rPr lang="en-US" spc="-50" dirty="0" smtClean="0">
                <a:latin typeface="Times New Roman"/>
                <a:cs typeface="Times New Roman"/>
              </a:rPr>
              <a:t> </a:t>
            </a:r>
            <a:r>
              <a:rPr lang="en-US" spc="-5" dirty="0" smtClean="0">
                <a:latin typeface="Times New Roman"/>
                <a:cs typeface="Times New Roman"/>
              </a:rPr>
              <a:t>6LoWPAN.</a:t>
            </a:r>
          </a:p>
          <a:p>
            <a:pPr marL="527685" marR="5080" indent="-515620" algn="just">
              <a:spcBef>
                <a:spcPts val="100"/>
              </a:spcBef>
              <a:tabLst>
                <a:tab pos="527685" algn="l"/>
                <a:tab pos="528320" algn="l"/>
              </a:tabLst>
            </a:pPr>
            <a:r>
              <a:rPr lang="en-US" spc="-5" dirty="0" err="1" smtClean="0">
                <a:latin typeface="Times New Roman"/>
                <a:cs typeface="Times New Roman"/>
              </a:rPr>
              <a:t>CoAP</a:t>
            </a:r>
            <a:r>
              <a:rPr lang="en-US" spc="-5" dirty="0" smtClean="0">
                <a:latin typeface="Times New Roman"/>
                <a:cs typeface="Times New Roman"/>
              </a:rPr>
              <a:t> </a:t>
            </a:r>
            <a:r>
              <a:rPr lang="en-US" dirty="0" smtClean="0">
                <a:latin typeface="Times New Roman"/>
                <a:cs typeface="Times New Roman"/>
              </a:rPr>
              <a:t>and </a:t>
            </a:r>
            <a:r>
              <a:rPr lang="en-US" spc="-5" dirty="0" smtClean="0">
                <a:latin typeface="Times New Roman"/>
                <a:cs typeface="Times New Roman"/>
              </a:rPr>
              <a:t>multiple </a:t>
            </a:r>
            <a:r>
              <a:rPr lang="en-US" dirty="0" smtClean="0">
                <a:latin typeface="Times New Roman"/>
                <a:cs typeface="Times New Roman"/>
              </a:rPr>
              <a:t>standards and  </a:t>
            </a:r>
            <a:r>
              <a:rPr lang="en-US" spc="-5" dirty="0" smtClean="0">
                <a:latin typeface="Times New Roman"/>
                <a:cs typeface="Times New Roman"/>
              </a:rPr>
              <a:t>protocols. </a:t>
            </a:r>
            <a:r>
              <a:rPr lang="en-US" dirty="0" smtClean="0">
                <a:latin typeface="Times New Roman"/>
                <a:cs typeface="Times New Roman"/>
              </a:rPr>
              <a:t>The </a:t>
            </a:r>
            <a:r>
              <a:rPr lang="en-US" dirty="0" err="1" smtClean="0">
                <a:latin typeface="Times New Roman"/>
                <a:cs typeface="Times New Roman"/>
              </a:rPr>
              <a:t>oBIX</a:t>
            </a:r>
            <a:r>
              <a:rPr lang="en-US" dirty="0" smtClean="0">
                <a:latin typeface="Times New Roman"/>
                <a:cs typeface="Times New Roman"/>
              </a:rPr>
              <a:t> is </a:t>
            </a:r>
            <a:r>
              <a:rPr lang="en-US" spc="-5" dirty="0" smtClean="0">
                <a:latin typeface="Times New Roman"/>
                <a:cs typeface="Times New Roman"/>
              </a:rPr>
              <a:t>standard </a:t>
            </a:r>
            <a:r>
              <a:rPr lang="en-US" dirty="0" smtClean="0">
                <a:latin typeface="Times New Roman"/>
                <a:cs typeface="Times New Roman"/>
              </a:rPr>
              <a:t>XML  and </a:t>
            </a:r>
            <a:r>
              <a:rPr lang="en-US" spc="-5" dirty="0" smtClean="0">
                <a:latin typeface="Times New Roman"/>
                <a:cs typeface="Times New Roman"/>
              </a:rPr>
              <a:t>web</a:t>
            </a:r>
            <a:r>
              <a:rPr lang="en-US" spc="-20" dirty="0" smtClean="0">
                <a:latin typeface="Times New Roman"/>
                <a:cs typeface="Times New Roman"/>
              </a:rPr>
              <a:t> </a:t>
            </a:r>
            <a:r>
              <a:rPr lang="en-US" spc="-5" dirty="0" smtClean="0">
                <a:latin typeface="Times New Roman"/>
                <a:cs typeface="Times New Roman"/>
              </a:rPr>
              <a:t>services</a:t>
            </a:r>
            <a:endParaRPr lang="en-US" dirty="0" smtClean="0">
              <a:latin typeface="Times New Roman"/>
              <a:cs typeface="Times New Roman"/>
            </a:endParaRPr>
          </a:p>
          <a:p>
            <a:pPr marL="527685" marR="1366520" indent="-515620" algn="just">
              <a:spcBef>
                <a:spcPts val="865"/>
              </a:spcBef>
              <a:tabLst>
                <a:tab pos="527685" algn="l"/>
                <a:tab pos="528320" algn="l"/>
              </a:tabLst>
            </a:pPr>
            <a:r>
              <a:rPr lang="en-US" dirty="0" smtClean="0">
                <a:latin typeface="Times New Roman"/>
                <a:cs typeface="Times New Roman"/>
              </a:rPr>
              <a:t>protocol </a:t>
            </a:r>
            <a:r>
              <a:rPr lang="en-US" dirty="0" err="1" smtClean="0">
                <a:latin typeface="Times New Roman"/>
                <a:cs typeface="Times New Roman"/>
              </a:rPr>
              <a:t>oBIX</a:t>
            </a:r>
            <a:r>
              <a:rPr lang="en-US" dirty="0" smtClean="0">
                <a:latin typeface="Times New Roman"/>
                <a:cs typeface="Times New Roman"/>
              </a:rPr>
              <a:t> (Open</a:t>
            </a:r>
            <a:r>
              <a:rPr lang="en-US" spc="-80" dirty="0" smtClean="0">
                <a:latin typeface="Times New Roman"/>
                <a:cs typeface="Times New Roman"/>
              </a:rPr>
              <a:t> </a:t>
            </a:r>
            <a:r>
              <a:rPr lang="en-US" spc="-5" dirty="0" smtClean="0">
                <a:latin typeface="Times New Roman"/>
                <a:cs typeface="Times New Roman"/>
              </a:rPr>
              <a:t>Building  Information </a:t>
            </a:r>
            <a:r>
              <a:rPr lang="en-US" spc="-5" dirty="0" err="1" smtClean="0">
                <a:latin typeface="Times New Roman"/>
                <a:cs typeface="Times New Roman"/>
              </a:rPr>
              <a:t>Xchange</a:t>
            </a:r>
            <a:r>
              <a:rPr lang="en-US" spc="-5" dirty="0" smtClean="0">
                <a:latin typeface="Times New Roman"/>
                <a:cs typeface="Times New Roman"/>
              </a:rPr>
              <a:t>).</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itchFamily="18" charset="0"/>
                <a:cs typeface="Times New Roman" pitchFamily="18" charset="0"/>
              </a:rPr>
              <a:t>OS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527685" marR="641985" indent="-515620" algn="just">
              <a:spcBef>
                <a:spcPts val="100"/>
              </a:spcBef>
              <a:tabLst>
                <a:tab pos="527685" algn="l"/>
                <a:tab pos="528320" algn="l"/>
                <a:tab pos="5820410" algn="l"/>
              </a:tabLst>
            </a:pPr>
            <a:r>
              <a:rPr lang="en-US" dirty="0" smtClean="0">
                <a:latin typeface="Times New Roman"/>
                <a:cs typeface="Times New Roman"/>
              </a:rPr>
              <a:t>RIOT: </a:t>
            </a:r>
            <a:r>
              <a:rPr lang="en-US" spc="-10" dirty="0" smtClean="0">
                <a:latin typeface="Times New Roman"/>
                <a:cs typeface="Times New Roman"/>
              </a:rPr>
              <a:t>an </a:t>
            </a:r>
            <a:r>
              <a:rPr lang="en-US" spc="-5" dirty="0" smtClean="0">
                <a:latin typeface="Times New Roman"/>
                <a:cs typeface="Times New Roman"/>
              </a:rPr>
              <a:t>operating system </a:t>
            </a:r>
            <a:r>
              <a:rPr lang="en-US" dirty="0" smtClean="0">
                <a:latin typeface="Times New Roman"/>
                <a:cs typeface="Times New Roman"/>
              </a:rPr>
              <a:t>for </a:t>
            </a:r>
            <a:r>
              <a:rPr lang="en-US" dirty="0" err="1" smtClean="0">
                <a:latin typeface="Times New Roman"/>
                <a:cs typeface="Times New Roman"/>
              </a:rPr>
              <a:t>IoT</a:t>
            </a:r>
            <a:r>
              <a:rPr lang="en-US" dirty="0" smtClean="0">
                <a:latin typeface="Times New Roman"/>
                <a:cs typeface="Times New Roman"/>
              </a:rPr>
              <a:t>  </a:t>
            </a:r>
            <a:r>
              <a:rPr lang="en-US" spc="-5" dirty="0" smtClean="0">
                <a:latin typeface="Times New Roman"/>
                <a:cs typeface="Times New Roman"/>
              </a:rPr>
              <a:t>devices.</a:t>
            </a:r>
            <a:r>
              <a:rPr lang="en-US" spc="30" dirty="0" smtClean="0">
                <a:latin typeface="Times New Roman"/>
                <a:cs typeface="Times New Roman"/>
              </a:rPr>
              <a:t> </a:t>
            </a:r>
            <a:r>
              <a:rPr lang="en-US" spc="-5" dirty="0" smtClean="0">
                <a:latin typeface="Times New Roman"/>
                <a:cs typeface="Times New Roman"/>
              </a:rPr>
              <a:t>supports</a:t>
            </a:r>
            <a:r>
              <a:rPr lang="en-US" spc="30" dirty="0" smtClean="0">
                <a:latin typeface="Times New Roman"/>
                <a:cs typeface="Times New Roman"/>
              </a:rPr>
              <a:t> </a:t>
            </a:r>
            <a:r>
              <a:rPr lang="en-US" spc="-5" dirty="0" smtClean="0">
                <a:latin typeface="Times New Roman"/>
                <a:cs typeface="Times New Roman"/>
              </a:rPr>
              <a:t>developer	</a:t>
            </a:r>
            <a:r>
              <a:rPr lang="en-US" dirty="0" smtClean="0">
                <a:latin typeface="Times New Roman"/>
                <a:cs typeface="Times New Roman"/>
              </a:rPr>
              <a:t>and  </a:t>
            </a:r>
            <a:r>
              <a:rPr lang="en-US" spc="-5" dirty="0" smtClean="0">
                <a:latin typeface="Times New Roman"/>
                <a:cs typeface="Times New Roman"/>
              </a:rPr>
              <a:t>multiple</a:t>
            </a:r>
            <a:r>
              <a:rPr lang="en-US" spc="-10" dirty="0" smtClean="0">
                <a:latin typeface="Times New Roman"/>
                <a:cs typeface="Times New Roman"/>
              </a:rPr>
              <a:t> </a:t>
            </a:r>
            <a:r>
              <a:rPr lang="en-US" spc="-5" dirty="0" smtClean="0">
                <a:latin typeface="Times New Roman"/>
                <a:cs typeface="Times New Roman"/>
              </a:rPr>
              <a:t>architectures</a:t>
            </a:r>
            <a:endParaRPr lang="en-US" dirty="0" smtClean="0">
              <a:latin typeface="Times New Roman"/>
              <a:cs typeface="Times New Roman"/>
            </a:endParaRPr>
          </a:p>
          <a:p>
            <a:pPr marL="527685" marR="5080" indent="-515620" algn="just">
              <a:spcBef>
                <a:spcPts val="865"/>
              </a:spcBef>
              <a:tabLst>
                <a:tab pos="527685" algn="l"/>
                <a:tab pos="528320" algn="l"/>
              </a:tabLst>
            </a:pPr>
            <a:r>
              <a:rPr lang="en-US" dirty="0" smtClean="0">
                <a:latin typeface="Times New Roman"/>
                <a:cs typeface="Times New Roman"/>
              </a:rPr>
              <a:t>Including </a:t>
            </a:r>
            <a:r>
              <a:rPr lang="en-US" spc="-5" dirty="0" smtClean="0">
                <a:latin typeface="Times New Roman"/>
                <a:cs typeface="Times New Roman"/>
              </a:rPr>
              <a:t>ARM7, Cortex-M0, Cortex-  </a:t>
            </a:r>
            <a:r>
              <a:rPr lang="en-US" dirty="0" smtClean="0">
                <a:latin typeface="Times New Roman"/>
                <a:cs typeface="Times New Roman"/>
              </a:rPr>
              <a:t>M3, </a:t>
            </a:r>
            <a:r>
              <a:rPr lang="en-US" spc="-5" dirty="0" smtClean="0">
                <a:latin typeface="Times New Roman"/>
                <a:cs typeface="Times New Roman"/>
              </a:rPr>
              <a:t>Cortex-M4, </a:t>
            </a:r>
            <a:r>
              <a:rPr lang="en-US" dirty="0" smtClean="0">
                <a:latin typeface="Times New Roman"/>
                <a:cs typeface="Times New Roman"/>
              </a:rPr>
              <a:t>standard x86 PCs  and TI MSP430</a:t>
            </a:r>
            <a:r>
              <a:rPr lang="en-US" spc="-35" dirty="0" smtClean="0">
                <a:latin typeface="Times New Roman"/>
                <a:cs typeface="Times New Roman"/>
              </a:rPr>
              <a:t> </a:t>
            </a:r>
            <a:r>
              <a:rPr lang="en-US" spc="-5" dirty="0" smtClean="0">
                <a:latin typeface="Times New Roman"/>
                <a:cs typeface="Times New Roman"/>
              </a:rPr>
              <a:t>architectures</a:t>
            </a:r>
            <a:r>
              <a:rPr lang="en-US" sz="2800" spc="-5" dirty="0" smtClean="0">
                <a:latin typeface="Times New Roman"/>
                <a:cs typeface="Times New Roman"/>
              </a:rPr>
              <a: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527685" marR="5080" indent="-515620" algn="just">
              <a:spcBef>
                <a:spcPts val="100"/>
              </a:spcBef>
              <a:tabLst>
                <a:tab pos="527685" algn="l"/>
                <a:tab pos="528320" algn="l"/>
              </a:tabLst>
            </a:pPr>
            <a:r>
              <a:rPr lang="en-US" dirty="0" err="1" smtClean="0">
                <a:latin typeface="Times New Roman"/>
                <a:cs typeface="Times New Roman"/>
              </a:rPr>
              <a:t>Raspbian</a:t>
            </a:r>
            <a:r>
              <a:rPr lang="en-US" dirty="0" smtClean="0">
                <a:latin typeface="Times New Roman"/>
                <a:cs typeface="Times New Roman"/>
              </a:rPr>
              <a:t>: a popular Raspberry Pi  </a:t>
            </a:r>
            <a:r>
              <a:rPr lang="en-US" spc="-5" dirty="0" smtClean="0">
                <a:latin typeface="Times New Roman"/>
                <a:cs typeface="Times New Roman"/>
              </a:rPr>
              <a:t>operating system </a:t>
            </a:r>
            <a:r>
              <a:rPr lang="en-US" dirty="0" smtClean="0">
                <a:latin typeface="Times New Roman"/>
                <a:cs typeface="Times New Roman"/>
              </a:rPr>
              <a:t>Based on the</a:t>
            </a:r>
            <a:r>
              <a:rPr lang="en-US" spc="-20" dirty="0" smtClean="0">
                <a:latin typeface="Times New Roman"/>
                <a:cs typeface="Times New Roman"/>
              </a:rPr>
              <a:t> </a:t>
            </a:r>
            <a:r>
              <a:rPr lang="en-US" dirty="0" err="1" smtClean="0">
                <a:latin typeface="Times New Roman"/>
                <a:cs typeface="Times New Roman"/>
              </a:rPr>
              <a:t>Debian</a:t>
            </a:r>
            <a:r>
              <a:rPr lang="en-US" dirty="0" smtClean="0">
                <a:latin typeface="Times New Roman"/>
                <a:cs typeface="Times New Roman"/>
              </a:rPr>
              <a:t>  </a:t>
            </a:r>
            <a:r>
              <a:rPr lang="en-US" spc="-5" dirty="0" smtClean="0">
                <a:latin typeface="Times New Roman"/>
                <a:cs typeface="Times New Roman"/>
              </a:rPr>
              <a:t>distribution of</a:t>
            </a:r>
            <a:r>
              <a:rPr lang="en-US" dirty="0" smtClean="0">
                <a:latin typeface="Times New Roman"/>
                <a:cs typeface="Times New Roman"/>
              </a:rPr>
              <a:t> </a:t>
            </a:r>
            <a:r>
              <a:rPr lang="en-US" spc="-5" dirty="0" smtClean="0">
                <a:latin typeface="Times New Roman"/>
                <a:cs typeface="Times New Roman"/>
              </a:rPr>
              <a:t>Linux.</a:t>
            </a:r>
            <a:endParaRPr lang="en-US" dirty="0" smtClean="0">
              <a:latin typeface="Times New Roman"/>
              <a:cs typeface="Times New Roman"/>
            </a:endParaRPr>
          </a:p>
          <a:p>
            <a:pPr marL="527685" marR="310515" indent="-515620" algn="just">
              <a:spcBef>
                <a:spcPts val="865"/>
              </a:spcBef>
              <a:tabLst>
                <a:tab pos="527685" algn="l"/>
                <a:tab pos="528320" algn="l"/>
              </a:tabLst>
            </a:pPr>
            <a:r>
              <a:rPr lang="en-US" dirty="0" err="1" smtClean="0">
                <a:latin typeface="Times New Roman"/>
                <a:cs typeface="Times New Roman"/>
              </a:rPr>
              <a:t>AllJoyn</a:t>
            </a:r>
            <a:r>
              <a:rPr lang="en-US" dirty="0" smtClean="0">
                <a:latin typeface="Times New Roman"/>
                <a:cs typeface="Times New Roman"/>
              </a:rPr>
              <a:t>, open source OS </a:t>
            </a:r>
            <a:r>
              <a:rPr lang="en-US" spc="-5" dirty="0" smtClean="0">
                <a:latin typeface="Times New Roman"/>
                <a:cs typeface="Times New Roman"/>
              </a:rPr>
              <a:t>created </a:t>
            </a:r>
            <a:r>
              <a:rPr lang="en-US" dirty="0" smtClean="0">
                <a:latin typeface="Times New Roman"/>
                <a:cs typeface="Times New Roman"/>
              </a:rPr>
              <a:t>by  </a:t>
            </a:r>
            <a:r>
              <a:rPr lang="en-US" spc="-5" dirty="0" smtClean="0">
                <a:latin typeface="Times New Roman"/>
                <a:cs typeface="Times New Roman"/>
              </a:rPr>
              <a:t>Qualcomm Cross-platform </a:t>
            </a:r>
            <a:r>
              <a:rPr lang="en-US" dirty="0" smtClean="0">
                <a:latin typeface="Times New Roman"/>
                <a:cs typeface="Times New Roman"/>
              </a:rPr>
              <a:t>OS with  APIs </a:t>
            </a:r>
            <a:r>
              <a:rPr lang="en-US" spc="-5" dirty="0" smtClean="0">
                <a:latin typeface="Times New Roman"/>
                <a:cs typeface="Times New Roman"/>
              </a:rPr>
              <a:t>available </a:t>
            </a:r>
            <a:r>
              <a:rPr lang="en-US" dirty="0" smtClean="0">
                <a:latin typeface="Times New Roman"/>
                <a:cs typeface="Times New Roman"/>
              </a:rPr>
              <a:t>for Android, </a:t>
            </a:r>
            <a:r>
              <a:rPr lang="en-US" spc="-5" dirty="0" err="1" smtClean="0">
                <a:latin typeface="Times New Roman"/>
                <a:cs typeface="Times New Roman"/>
              </a:rPr>
              <a:t>iOS</a:t>
            </a:r>
            <a:r>
              <a:rPr lang="en-US" spc="-5" dirty="0" smtClean="0">
                <a:latin typeface="Times New Roman"/>
                <a:cs typeface="Times New Roman"/>
              </a:rPr>
              <a:t>,</a:t>
            </a:r>
            <a:r>
              <a:rPr lang="en-US" spc="-45" dirty="0" smtClean="0">
                <a:latin typeface="Times New Roman"/>
                <a:cs typeface="Times New Roman"/>
              </a:rPr>
              <a:t> </a:t>
            </a:r>
            <a:r>
              <a:rPr lang="en-US" spc="-5" dirty="0" smtClean="0">
                <a:latin typeface="Times New Roman"/>
                <a:cs typeface="Times New Roman"/>
              </a:rPr>
              <a:t>OS  X, Linux</a:t>
            </a:r>
            <a:endParaRPr lang="en-US" dirty="0" smtClean="0">
              <a:latin typeface="Times New Roman"/>
              <a:cs typeface="Times New Roman"/>
            </a:endParaRPr>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FF99FF">
              <a:alpha val="45097"/>
            </a:srgbClr>
          </a:solidFill>
        </p:spPr>
        <p:txBody>
          <a:bodyPr wrap="square" lIns="0" tIns="0" rIns="0" bIns="0" rtlCol="0"/>
          <a:lstStyle/>
          <a:p>
            <a:endParaRPr/>
          </a:p>
        </p:txBody>
      </p:sp>
      <p:sp>
        <p:nvSpPr>
          <p:cNvPr id="3" name="object 3"/>
          <p:cNvSpPr/>
          <p:nvPr/>
        </p:nvSpPr>
        <p:spPr>
          <a:xfrm>
            <a:off x="579437" y="656336"/>
            <a:ext cx="7985125" cy="3018790"/>
          </a:xfrm>
          <a:custGeom>
            <a:avLst/>
            <a:gdLst/>
            <a:ahLst/>
            <a:cxnLst/>
            <a:rect l="l" t="t" r="r" b="b"/>
            <a:pathLst>
              <a:path w="7985125" h="3018790">
                <a:moveTo>
                  <a:pt x="7985125" y="0"/>
                </a:moveTo>
                <a:lnTo>
                  <a:pt x="0" y="0"/>
                </a:lnTo>
                <a:lnTo>
                  <a:pt x="0" y="3018536"/>
                </a:lnTo>
                <a:lnTo>
                  <a:pt x="7985125" y="3018536"/>
                </a:lnTo>
                <a:lnTo>
                  <a:pt x="7985125" y="0"/>
                </a:lnTo>
                <a:close/>
              </a:path>
            </a:pathLst>
          </a:custGeom>
          <a:solidFill>
            <a:srgbClr val="FFFFFF"/>
          </a:solidFill>
        </p:spPr>
        <p:txBody>
          <a:bodyPr wrap="square" lIns="0" tIns="0" rIns="0" bIns="0" rtlCol="0"/>
          <a:lstStyle/>
          <a:p>
            <a:endParaRPr/>
          </a:p>
        </p:txBody>
      </p:sp>
      <p:sp>
        <p:nvSpPr>
          <p:cNvPr id="4" name="object 4"/>
          <p:cNvSpPr txBox="1">
            <a:spLocks noGrp="1"/>
          </p:cNvSpPr>
          <p:nvPr>
            <p:ph type="title"/>
          </p:nvPr>
        </p:nvSpPr>
        <p:spPr>
          <a:xfrm>
            <a:off x="1009256" y="1107681"/>
            <a:ext cx="7002780" cy="332105"/>
          </a:xfrm>
          <a:prstGeom prst="rect">
            <a:avLst/>
          </a:prstGeom>
          <a:solidFill>
            <a:srgbClr val="F8F8F8"/>
          </a:solidFill>
          <a:ln w="9525">
            <a:solidFill>
              <a:srgbClr val="000000"/>
            </a:solidFill>
          </a:ln>
        </p:spPr>
        <p:txBody>
          <a:bodyPr vert="horz" wrap="square" lIns="0" tIns="37465" rIns="0" bIns="0" rtlCol="0">
            <a:spAutoFit/>
          </a:bodyPr>
          <a:lstStyle/>
          <a:p>
            <a:pPr marL="573405">
              <a:lnSpc>
                <a:spcPts val="2315"/>
              </a:lnSpc>
              <a:spcBef>
                <a:spcPts val="295"/>
              </a:spcBef>
            </a:pPr>
            <a:r>
              <a:rPr sz="2000" b="1" spc="-5" dirty="0">
                <a:solidFill>
                  <a:srgbClr val="FF0000"/>
                </a:solidFill>
                <a:latin typeface="Times New Roman"/>
                <a:cs typeface="Times New Roman"/>
              </a:rPr>
              <a:t>Integration, </a:t>
            </a:r>
            <a:r>
              <a:rPr sz="2000" b="1" dirty="0">
                <a:solidFill>
                  <a:srgbClr val="FF0000"/>
                </a:solidFill>
                <a:latin typeface="Times New Roman"/>
                <a:cs typeface="Times New Roman"/>
              </a:rPr>
              <a:t>Collaboration and </a:t>
            </a:r>
            <a:r>
              <a:rPr sz="2000" b="1" spc="-5" dirty="0">
                <a:solidFill>
                  <a:srgbClr val="FF0000"/>
                </a:solidFill>
                <a:latin typeface="Times New Roman"/>
                <a:cs typeface="Times New Roman"/>
              </a:rPr>
              <a:t>processes </a:t>
            </a:r>
            <a:r>
              <a:rPr sz="2000" b="1" dirty="0">
                <a:solidFill>
                  <a:srgbClr val="FF0000"/>
                </a:solidFill>
                <a:latin typeface="Times New Roman"/>
                <a:cs typeface="Times New Roman"/>
              </a:rPr>
              <a:t>and</a:t>
            </a:r>
            <a:r>
              <a:rPr sz="2000" b="1" spc="-125" dirty="0">
                <a:solidFill>
                  <a:srgbClr val="FF0000"/>
                </a:solidFill>
                <a:latin typeface="Times New Roman"/>
                <a:cs typeface="Times New Roman"/>
              </a:rPr>
              <a:t> </a:t>
            </a:r>
            <a:r>
              <a:rPr sz="2000" b="1" dirty="0">
                <a:solidFill>
                  <a:srgbClr val="FF0000"/>
                </a:solidFill>
                <a:latin typeface="Times New Roman"/>
                <a:cs typeface="Times New Roman"/>
              </a:rPr>
              <a:t>services</a:t>
            </a:r>
            <a:endParaRPr sz="2000">
              <a:latin typeface="Times New Roman"/>
              <a:cs typeface="Times New Roman"/>
            </a:endParaRPr>
          </a:p>
        </p:txBody>
      </p:sp>
      <p:sp>
        <p:nvSpPr>
          <p:cNvPr id="5" name="object 5"/>
          <p:cNvSpPr txBox="1"/>
          <p:nvPr/>
        </p:nvSpPr>
        <p:spPr>
          <a:xfrm>
            <a:off x="1784223" y="1531404"/>
            <a:ext cx="5875655" cy="445134"/>
          </a:xfrm>
          <a:prstGeom prst="rect">
            <a:avLst/>
          </a:prstGeom>
          <a:solidFill>
            <a:srgbClr val="D5DFFF"/>
          </a:solidFill>
          <a:ln w="9525">
            <a:solidFill>
              <a:srgbClr val="000000"/>
            </a:solidFill>
          </a:ln>
        </p:spPr>
        <p:txBody>
          <a:bodyPr vert="horz" wrap="square" lIns="0" tIns="0" rIns="0" bIns="0" rtlCol="0">
            <a:spAutoFit/>
          </a:bodyPr>
          <a:lstStyle/>
          <a:p>
            <a:pPr marL="671830">
              <a:lnSpc>
                <a:spcPts val="2335"/>
              </a:lnSpc>
            </a:pPr>
            <a:r>
              <a:rPr sz="2000" b="1" dirty="0">
                <a:solidFill>
                  <a:srgbClr val="FF0000"/>
                </a:solidFill>
                <a:latin typeface="Times New Roman"/>
                <a:cs typeface="Times New Roman"/>
              </a:rPr>
              <a:t>Application (Reporting, Analysis,</a:t>
            </a:r>
            <a:r>
              <a:rPr sz="2000" b="1" spc="-254" dirty="0">
                <a:solidFill>
                  <a:srgbClr val="FF0000"/>
                </a:solidFill>
                <a:latin typeface="Times New Roman"/>
                <a:cs typeface="Times New Roman"/>
              </a:rPr>
              <a:t> </a:t>
            </a:r>
            <a:r>
              <a:rPr sz="2000" b="1" spc="-5" dirty="0">
                <a:solidFill>
                  <a:srgbClr val="FF0000"/>
                </a:solidFill>
                <a:latin typeface="Times New Roman"/>
                <a:cs typeface="Times New Roman"/>
              </a:rPr>
              <a:t>control)</a:t>
            </a:r>
            <a:endParaRPr sz="2000">
              <a:latin typeface="Times New Roman"/>
              <a:cs typeface="Times New Roman"/>
            </a:endParaRPr>
          </a:p>
        </p:txBody>
      </p:sp>
      <p:grpSp>
        <p:nvGrpSpPr>
          <p:cNvPr id="6" name="object 6"/>
          <p:cNvGrpSpPr/>
          <p:nvPr/>
        </p:nvGrpSpPr>
        <p:grpSpPr>
          <a:xfrm>
            <a:off x="1004493" y="2059952"/>
            <a:ext cx="7012305" cy="881380"/>
            <a:chOff x="1004493" y="2059952"/>
            <a:chExt cx="7012305" cy="881380"/>
          </a:xfrm>
        </p:grpSpPr>
        <p:sp>
          <p:nvSpPr>
            <p:cNvPr id="7" name="object 7"/>
            <p:cNvSpPr/>
            <p:nvPr/>
          </p:nvSpPr>
          <p:spPr>
            <a:xfrm>
              <a:off x="1009256" y="2064715"/>
              <a:ext cx="7002780" cy="871855"/>
            </a:xfrm>
            <a:custGeom>
              <a:avLst/>
              <a:gdLst/>
              <a:ahLst/>
              <a:cxnLst/>
              <a:rect l="l" t="t" r="r" b="b"/>
              <a:pathLst>
                <a:path w="7002780" h="871855">
                  <a:moveTo>
                    <a:pt x="7002398" y="0"/>
                  </a:moveTo>
                  <a:lnTo>
                    <a:pt x="0" y="0"/>
                  </a:lnTo>
                  <a:lnTo>
                    <a:pt x="0" y="871270"/>
                  </a:lnTo>
                  <a:lnTo>
                    <a:pt x="7002398" y="871270"/>
                  </a:lnTo>
                  <a:lnTo>
                    <a:pt x="7002398" y="0"/>
                  </a:lnTo>
                  <a:close/>
                </a:path>
              </a:pathLst>
            </a:custGeom>
            <a:solidFill>
              <a:srgbClr val="D4DEF9"/>
            </a:solidFill>
          </p:spPr>
          <p:txBody>
            <a:bodyPr wrap="square" lIns="0" tIns="0" rIns="0" bIns="0" rtlCol="0"/>
            <a:lstStyle/>
            <a:p>
              <a:endParaRPr/>
            </a:p>
          </p:txBody>
        </p:sp>
        <p:sp>
          <p:nvSpPr>
            <p:cNvPr id="8" name="object 8"/>
            <p:cNvSpPr/>
            <p:nvPr/>
          </p:nvSpPr>
          <p:spPr>
            <a:xfrm>
              <a:off x="1009256" y="2064715"/>
              <a:ext cx="7002780" cy="871855"/>
            </a:xfrm>
            <a:custGeom>
              <a:avLst/>
              <a:gdLst/>
              <a:ahLst/>
              <a:cxnLst/>
              <a:rect l="l" t="t" r="r" b="b"/>
              <a:pathLst>
                <a:path w="7002780" h="871855">
                  <a:moveTo>
                    <a:pt x="0" y="871270"/>
                  </a:moveTo>
                  <a:lnTo>
                    <a:pt x="7002398" y="871270"/>
                  </a:lnTo>
                  <a:lnTo>
                    <a:pt x="7002398" y="0"/>
                  </a:lnTo>
                  <a:lnTo>
                    <a:pt x="0" y="0"/>
                  </a:lnTo>
                  <a:lnTo>
                    <a:pt x="0" y="871270"/>
                  </a:lnTo>
                  <a:close/>
                </a:path>
              </a:pathLst>
            </a:custGeom>
            <a:ln w="9524">
              <a:solidFill>
                <a:srgbClr val="000000"/>
              </a:solidFill>
            </a:ln>
          </p:spPr>
          <p:txBody>
            <a:bodyPr wrap="square" lIns="0" tIns="0" rIns="0" bIns="0" rtlCol="0"/>
            <a:lstStyle/>
            <a:p>
              <a:endParaRPr/>
            </a:p>
          </p:txBody>
        </p:sp>
      </p:grpSp>
      <p:sp>
        <p:nvSpPr>
          <p:cNvPr id="9" name="object 9"/>
          <p:cNvSpPr txBox="1"/>
          <p:nvPr/>
        </p:nvSpPr>
        <p:spPr>
          <a:xfrm>
            <a:off x="579437" y="656336"/>
            <a:ext cx="7985125" cy="3018790"/>
          </a:xfrm>
          <a:prstGeom prst="rect">
            <a:avLst/>
          </a:prstGeom>
          <a:ln w="9525">
            <a:solidFill>
              <a:srgbClr val="000000"/>
            </a:solidFill>
          </a:ln>
        </p:spPr>
        <p:txBody>
          <a:bodyPr vert="horz" wrap="square" lIns="0" tIns="36830" rIns="0" bIns="0" rtlCol="0">
            <a:spAutoFit/>
          </a:bodyPr>
          <a:lstStyle/>
          <a:p>
            <a:pPr marL="99060">
              <a:lnSpc>
                <a:spcPct val="100000"/>
              </a:lnSpc>
              <a:spcBef>
                <a:spcPts val="290"/>
              </a:spcBef>
            </a:pPr>
            <a:r>
              <a:rPr sz="2000" b="1" dirty="0">
                <a:solidFill>
                  <a:srgbClr val="FF0000"/>
                </a:solidFill>
                <a:latin typeface="Times New Roman"/>
                <a:cs typeface="Times New Roman"/>
              </a:rPr>
              <a:t>IoT</a:t>
            </a:r>
            <a:r>
              <a:rPr sz="2000" b="1" spc="-55" dirty="0">
                <a:solidFill>
                  <a:srgbClr val="FF0000"/>
                </a:solidFill>
                <a:latin typeface="Times New Roman"/>
                <a:cs typeface="Times New Roman"/>
              </a:rPr>
              <a:t> </a:t>
            </a:r>
            <a:r>
              <a:rPr sz="2000" b="1" dirty="0">
                <a:solidFill>
                  <a:srgbClr val="FF0000"/>
                </a:solidFill>
                <a:latin typeface="Times New Roman"/>
                <a:cs typeface="Times New Roman"/>
              </a:rPr>
              <a:t>Cloud</a:t>
            </a:r>
            <a:r>
              <a:rPr sz="2000" b="1" spc="-10" dirty="0">
                <a:solidFill>
                  <a:srgbClr val="FF0000"/>
                </a:solidFill>
                <a:latin typeface="Times New Roman"/>
                <a:cs typeface="Times New Roman"/>
              </a:rPr>
              <a:t> </a:t>
            </a:r>
            <a:r>
              <a:rPr sz="2000" b="1" dirty="0">
                <a:solidFill>
                  <a:srgbClr val="FF0000"/>
                </a:solidFill>
                <a:latin typeface="Times New Roman"/>
                <a:cs typeface="Times New Roman"/>
              </a:rPr>
              <a:t>PaaS</a:t>
            </a:r>
            <a:r>
              <a:rPr sz="2000" b="1" spc="-10" dirty="0">
                <a:solidFill>
                  <a:srgbClr val="FF0000"/>
                </a:solidFill>
                <a:latin typeface="Times New Roman"/>
                <a:cs typeface="Times New Roman"/>
              </a:rPr>
              <a:t> </a:t>
            </a:r>
            <a:r>
              <a:rPr sz="2000" b="1" dirty="0">
                <a:solidFill>
                  <a:srgbClr val="FF0000"/>
                </a:solidFill>
                <a:latin typeface="Times New Roman"/>
                <a:cs typeface="Times New Roman"/>
              </a:rPr>
              <a:t>and</a:t>
            </a:r>
            <a:r>
              <a:rPr sz="2000" b="1" spc="5" dirty="0">
                <a:solidFill>
                  <a:srgbClr val="FF0000"/>
                </a:solidFill>
                <a:latin typeface="Times New Roman"/>
                <a:cs typeface="Times New Roman"/>
              </a:rPr>
              <a:t> </a:t>
            </a:r>
            <a:r>
              <a:rPr sz="2000" b="1" dirty="0">
                <a:solidFill>
                  <a:srgbClr val="FF0000"/>
                </a:solidFill>
                <a:latin typeface="Times New Roman"/>
                <a:cs typeface="Times New Roman"/>
              </a:rPr>
              <a:t>Server</a:t>
            </a:r>
            <a:r>
              <a:rPr sz="2000" b="1" spc="-55" dirty="0">
                <a:solidFill>
                  <a:srgbClr val="FF0000"/>
                </a:solidFill>
                <a:latin typeface="Times New Roman"/>
                <a:cs typeface="Times New Roman"/>
              </a:rPr>
              <a:t> </a:t>
            </a:r>
            <a:r>
              <a:rPr sz="2000" b="1" dirty="0">
                <a:solidFill>
                  <a:srgbClr val="FF0000"/>
                </a:solidFill>
                <a:latin typeface="Times New Roman"/>
                <a:cs typeface="Times New Roman"/>
              </a:rPr>
              <a:t>for</a:t>
            </a:r>
            <a:r>
              <a:rPr sz="2000" b="1" spc="-50" dirty="0">
                <a:solidFill>
                  <a:srgbClr val="FF0000"/>
                </a:solidFill>
                <a:latin typeface="Times New Roman"/>
                <a:cs typeface="Times New Roman"/>
              </a:rPr>
              <a:t> </a:t>
            </a:r>
            <a:r>
              <a:rPr sz="2000" b="1" dirty="0">
                <a:solidFill>
                  <a:srgbClr val="FF0000"/>
                </a:solidFill>
                <a:latin typeface="Times New Roman"/>
                <a:cs typeface="Times New Roman"/>
              </a:rPr>
              <a:t>Manage,</a:t>
            </a:r>
            <a:r>
              <a:rPr sz="2000" b="1" spc="-155" dirty="0">
                <a:solidFill>
                  <a:srgbClr val="FF0000"/>
                </a:solidFill>
                <a:latin typeface="Times New Roman"/>
                <a:cs typeface="Times New Roman"/>
              </a:rPr>
              <a:t> </a:t>
            </a:r>
            <a:r>
              <a:rPr sz="2000" b="1" spc="-5" dirty="0">
                <a:solidFill>
                  <a:srgbClr val="FF0000"/>
                </a:solidFill>
                <a:latin typeface="Times New Roman"/>
                <a:cs typeface="Times New Roman"/>
              </a:rPr>
              <a:t>Acquire,</a:t>
            </a:r>
            <a:r>
              <a:rPr sz="2000" b="1" dirty="0">
                <a:solidFill>
                  <a:srgbClr val="FF0000"/>
                </a:solidFill>
                <a:latin typeface="Times New Roman"/>
                <a:cs typeface="Times New Roman"/>
              </a:rPr>
              <a:t> Organise</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and</a:t>
            </a:r>
            <a:r>
              <a:rPr sz="2000" b="1" spc="-110" dirty="0">
                <a:solidFill>
                  <a:srgbClr val="FF0000"/>
                </a:solidFill>
                <a:latin typeface="Times New Roman"/>
                <a:cs typeface="Times New Roman"/>
              </a:rPr>
              <a:t> </a:t>
            </a:r>
            <a:r>
              <a:rPr sz="2000" b="1" dirty="0">
                <a:solidFill>
                  <a:srgbClr val="FF0000"/>
                </a:solidFill>
                <a:latin typeface="Times New Roman"/>
                <a:cs typeface="Times New Roman"/>
              </a:rPr>
              <a:t>Analyse</a:t>
            </a:r>
            <a:endParaRPr sz="2000">
              <a:latin typeface="Times New Roman"/>
              <a:cs typeface="Times New Roman"/>
            </a:endParaRPr>
          </a:p>
          <a:p>
            <a:pPr>
              <a:lnSpc>
                <a:spcPct val="100000"/>
              </a:lnSpc>
            </a:pPr>
            <a:endParaRPr sz="2200">
              <a:latin typeface="Times New Roman"/>
              <a:cs typeface="Times New Roman"/>
            </a:endParaRPr>
          </a:p>
          <a:p>
            <a:pPr>
              <a:lnSpc>
                <a:spcPct val="100000"/>
              </a:lnSpc>
            </a:pPr>
            <a:endParaRPr sz="2200">
              <a:latin typeface="Times New Roman"/>
              <a:cs typeface="Times New Roman"/>
            </a:endParaRPr>
          </a:p>
          <a:p>
            <a:pPr>
              <a:lnSpc>
                <a:spcPct val="100000"/>
              </a:lnSpc>
              <a:spcBef>
                <a:spcPts val="50"/>
              </a:spcBef>
            </a:pPr>
            <a:endParaRPr sz="2800">
              <a:latin typeface="Times New Roman"/>
              <a:cs typeface="Times New Roman"/>
            </a:endParaRPr>
          </a:p>
          <a:p>
            <a:pPr marR="117475" algn="ctr">
              <a:lnSpc>
                <a:spcPct val="100000"/>
              </a:lnSpc>
              <a:spcBef>
                <a:spcPts val="5"/>
              </a:spcBef>
            </a:pPr>
            <a:r>
              <a:rPr sz="2000" b="1" dirty="0">
                <a:solidFill>
                  <a:srgbClr val="FF0000"/>
                </a:solidFill>
                <a:latin typeface="Times New Roman"/>
                <a:cs typeface="Times New Roman"/>
              </a:rPr>
              <a:t>Edge</a:t>
            </a:r>
            <a:r>
              <a:rPr sz="2000" b="1" spc="-25" dirty="0">
                <a:solidFill>
                  <a:srgbClr val="FF0000"/>
                </a:solidFill>
                <a:latin typeface="Times New Roman"/>
                <a:cs typeface="Times New Roman"/>
              </a:rPr>
              <a:t> </a:t>
            </a:r>
            <a:r>
              <a:rPr sz="2000" b="1" dirty="0">
                <a:solidFill>
                  <a:srgbClr val="FF0000"/>
                </a:solidFill>
                <a:latin typeface="Times New Roman"/>
                <a:cs typeface="Times New Roman"/>
              </a:rPr>
              <a:t>Computing</a:t>
            </a:r>
            <a:endParaRPr sz="2000">
              <a:latin typeface="Times New Roman"/>
              <a:cs typeface="Times New Roman"/>
            </a:endParaRPr>
          </a:p>
          <a:p>
            <a:pPr marL="847090" marR="967740" algn="ctr">
              <a:lnSpc>
                <a:spcPct val="100000"/>
              </a:lnSpc>
            </a:pPr>
            <a:r>
              <a:rPr sz="2000" b="1" dirty="0">
                <a:solidFill>
                  <a:srgbClr val="FF0000"/>
                </a:solidFill>
                <a:latin typeface="Times New Roman"/>
                <a:cs typeface="Times New Roman"/>
              </a:rPr>
              <a:t>Data</a:t>
            </a:r>
            <a:r>
              <a:rPr sz="2000" b="1" spc="-145" dirty="0">
                <a:solidFill>
                  <a:srgbClr val="FF0000"/>
                </a:solidFill>
                <a:latin typeface="Times New Roman"/>
                <a:cs typeface="Times New Roman"/>
              </a:rPr>
              <a:t> </a:t>
            </a:r>
            <a:r>
              <a:rPr sz="2000" b="1" dirty="0">
                <a:solidFill>
                  <a:srgbClr val="FF0000"/>
                </a:solidFill>
                <a:latin typeface="Times New Roman"/>
                <a:cs typeface="Times New Roman"/>
              </a:rPr>
              <a:t>Analysis,</a:t>
            </a:r>
            <a:r>
              <a:rPr sz="2000" b="1" spc="-30" dirty="0">
                <a:solidFill>
                  <a:srgbClr val="FF0000"/>
                </a:solidFill>
                <a:latin typeface="Times New Roman"/>
                <a:cs typeface="Times New Roman"/>
              </a:rPr>
              <a:t> </a:t>
            </a:r>
            <a:r>
              <a:rPr sz="2000" b="1" dirty="0">
                <a:solidFill>
                  <a:srgbClr val="FF0000"/>
                </a:solidFill>
                <a:latin typeface="Times New Roman"/>
                <a:cs typeface="Times New Roman"/>
              </a:rPr>
              <a:t>Data</a:t>
            </a:r>
            <a:r>
              <a:rPr sz="2000" b="1" spc="-130" dirty="0">
                <a:solidFill>
                  <a:srgbClr val="FF0000"/>
                </a:solidFill>
                <a:latin typeface="Times New Roman"/>
                <a:cs typeface="Times New Roman"/>
              </a:rPr>
              <a:t> </a:t>
            </a:r>
            <a:r>
              <a:rPr sz="2000" b="1" dirty="0">
                <a:solidFill>
                  <a:srgbClr val="FF0000"/>
                </a:solidFill>
                <a:latin typeface="Times New Roman"/>
                <a:cs typeface="Times New Roman"/>
              </a:rPr>
              <a:t>Abstraction,</a:t>
            </a:r>
            <a:r>
              <a:rPr sz="2000" b="1" spc="-45" dirty="0">
                <a:solidFill>
                  <a:srgbClr val="FF0000"/>
                </a:solidFill>
                <a:latin typeface="Times New Roman"/>
                <a:cs typeface="Times New Roman"/>
              </a:rPr>
              <a:t> </a:t>
            </a:r>
            <a:r>
              <a:rPr sz="2000" b="1" dirty="0">
                <a:solidFill>
                  <a:srgbClr val="FF0000"/>
                </a:solidFill>
                <a:latin typeface="Times New Roman"/>
                <a:cs typeface="Times New Roman"/>
              </a:rPr>
              <a:t>Data</a:t>
            </a:r>
            <a:r>
              <a:rPr sz="2000" b="1" spc="-130" dirty="0">
                <a:solidFill>
                  <a:srgbClr val="FF0000"/>
                </a:solidFill>
                <a:latin typeface="Times New Roman"/>
                <a:cs typeface="Times New Roman"/>
              </a:rPr>
              <a:t> </a:t>
            </a:r>
            <a:r>
              <a:rPr sz="2000" b="1" dirty="0">
                <a:solidFill>
                  <a:srgbClr val="FF0000"/>
                </a:solidFill>
                <a:latin typeface="Times New Roman"/>
                <a:cs typeface="Times New Roman"/>
              </a:rPr>
              <a:t>Accumulation</a:t>
            </a:r>
            <a:r>
              <a:rPr sz="2000" b="1" spc="-40" dirty="0">
                <a:solidFill>
                  <a:srgbClr val="FF0000"/>
                </a:solidFill>
                <a:latin typeface="Times New Roman"/>
                <a:cs typeface="Times New Roman"/>
              </a:rPr>
              <a:t> </a:t>
            </a:r>
            <a:r>
              <a:rPr sz="2000" b="1" dirty="0">
                <a:solidFill>
                  <a:srgbClr val="FF0000"/>
                </a:solidFill>
                <a:latin typeface="Times New Roman"/>
                <a:cs typeface="Times New Roman"/>
              </a:rPr>
              <a:t>and  Management</a:t>
            </a:r>
            <a:endParaRPr sz="2000">
              <a:latin typeface="Times New Roman"/>
              <a:cs typeface="Times New Roman"/>
            </a:endParaRPr>
          </a:p>
        </p:txBody>
      </p:sp>
      <p:sp>
        <p:nvSpPr>
          <p:cNvPr id="10" name="object 10"/>
          <p:cNvSpPr txBox="1"/>
          <p:nvPr/>
        </p:nvSpPr>
        <p:spPr>
          <a:xfrm>
            <a:off x="1068616" y="3010407"/>
            <a:ext cx="7118984" cy="387350"/>
          </a:xfrm>
          <a:prstGeom prst="rect">
            <a:avLst/>
          </a:prstGeom>
          <a:solidFill>
            <a:srgbClr val="FFFFFF"/>
          </a:solidFill>
          <a:ln w="9525">
            <a:solidFill>
              <a:srgbClr val="000000"/>
            </a:solidFill>
          </a:ln>
        </p:spPr>
        <p:txBody>
          <a:bodyPr vert="horz" wrap="square" lIns="0" tIns="37465" rIns="0" bIns="0" rtlCol="0">
            <a:spAutoFit/>
          </a:bodyPr>
          <a:lstStyle/>
          <a:p>
            <a:pPr marL="91440">
              <a:lnSpc>
                <a:spcPct val="100000"/>
              </a:lnSpc>
              <a:spcBef>
                <a:spcPts val="295"/>
              </a:spcBef>
            </a:pPr>
            <a:r>
              <a:rPr sz="2000" b="1" dirty="0">
                <a:solidFill>
                  <a:srgbClr val="FF0000"/>
                </a:solidFill>
                <a:latin typeface="Times New Roman"/>
                <a:cs typeface="Times New Roman"/>
              </a:rPr>
              <a:t>Connectivity (Communication and </a:t>
            </a:r>
            <a:r>
              <a:rPr sz="2000" b="1" spc="-5" dirty="0">
                <a:solidFill>
                  <a:srgbClr val="FF0000"/>
                </a:solidFill>
                <a:latin typeface="Times New Roman"/>
                <a:cs typeface="Times New Roman"/>
              </a:rPr>
              <a:t>Processing</a:t>
            </a:r>
            <a:r>
              <a:rPr sz="2000" b="1" spc="-155" dirty="0">
                <a:solidFill>
                  <a:srgbClr val="FF0000"/>
                </a:solidFill>
                <a:latin typeface="Times New Roman"/>
                <a:cs typeface="Times New Roman"/>
              </a:rPr>
              <a:t> </a:t>
            </a:r>
            <a:r>
              <a:rPr sz="2000" b="1" dirty="0">
                <a:solidFill>
                  <a:srgbClr val="FF0000"/>
                </a:solidFill>
                <a:latin typeface="Times New Roman"/>
                <a:cs typeface="Times New Roman"/>
              </a:rPr>
              <a:t>Units)</a:t>
            </a:r>
            <a:endParaRPr sz="2000">
              <a:latin typeface="Times New Roman"/>
              <a:cs typeface="Times New Roman"/>
            </a:endParaRPr>
          </a:p>
        </p:txBody>
      </p:sp>
      <p:grpSp>
        <p:nvGrpSpPr>
          <p:cNvPr id="11" name="object 11"/>
          <p:cNvGrpSpPr/>
          <p:nvPr/>
        </p:nvGrpSpPr>
        <p:grpSpPr>
          <a:xfrm>
            <a:off x="850595" y="3995356"/>
            <a:ext cx="7719059" cy="1457325"/>
            <a:chOff x="850595" y="3995356"/>
            <a:chExt cx="7719059" cy="1457325"/>
          </a:xfrm>
        </p:grpSpPr>
        <p:sp>
          <p:nvSpPr>
            <p:cNvPr id="12" name="object 12"/>
            <p:cNvSpPr/>
            <p:nvPr/>
          </p:nvSpPr>
          <p:spPr>
            <a:xfrm>
              <a:off x="855357" y="4000119"/>
              <a:ext cx="7709534" cy="1447800"/>
            </a:xfrm>
            <a:custGeom>
              <a:avLst/>
              <a:gdLst/>
              <a:ahLst/>
              <a:cxnLst/>
              <a:rect l="l" t="t" r="r" b="b"/>
              <a:pathLst>
                <a:path w="7709534" h="1447800">
                  <a:moveTo>
                    <a:pt x="7709154" y="0"/>
                  </a:moveTo>
                  <a:lnTo>
                    <a:pt x="0" y="0"/>
                  </a:lnTo>
                  <a:lnTo>
                    <a:pt x="0" y="1447545"/>
                  </a:lnTo>
                  <a:lnTo>
                    <a:pt x="7709154" y="1447545"/>
                  </a:lnTo>
                  <a:lnTo>
                    <a:pt x="7709154" y="0"/>
                  </a:lnTo>
                  <a:close/>
                </a:path>
              </a:pathLst>
            </a:custGeom>
            <a:solidFill>
              <a:srgbClr val="CCFFFF"/>
            </a:solidFill>
          </p:spPr>
          <p:txBody>
            <a:bodyPr wrap="square" lIns="0" tIns="0" rIns="0" bIns="0" rtlCol="0"/>
            <a:lstStyle/>
            <a:p>
              <a:endParaRPr/>
            </a:p>
          </p:txBody>
        </p:sp>
        <p:sp>
          <p:nvSpPr>
            <p:cNvPr id="13" name="object 13"/>
            <p:cNvSpPr/>
            <p:nvPr/>
          </p:nvSpPr>
          <p:spPr>
            <a:xfrm>
              <a:off x="855357" y="4000119"/>
              <a:ext cx="7709534" cy="1447800"/>
            </a:xfrm>
            <a:custGeom>
              <a:avLst/>
              <a:gdLst/>
              <a:ahLst/>
              <a:cxnLst/>
              <a:rect l="l" t="t" r="r" b="b"/>
              <a:pathLst>
                <a:path w="7709534" h="1447800">
                  <a:moveTo>
                    <a:pt x="0" y="1447545"/>
                  </a:moveTo>
                  <a:lnTo>
                    <a:pt x="7709154" y="1447545"/>
                  </a:lnTo>
                  <a:lnTo>
                    <a:pt x="7709154" y="0"/>
                  </a:lnTo>
                  <a:lnTo>
                    <a:pt x="0" y="0"/>
                  </a:lnTo>
                  <a:lnTo>
                    <a:pt x="0" y="1447545"/>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860120" y="4025010"/>
            <a:ext cx="7700009" cy="330835"/>
          </a:xfrm>
          <a:prstGeom prst="rect">
            <a:avLst/>
          </a:prstGeom>
        </p:spPr>
        <p:txBody>
          <a:bodyPr vert="horz" wrap="square" lIns="0" tIns="12700" rIns="0" bIns="0" rtlCol="0">
            <a:spAutoFit/>
          </a:bodyPr>
          <a:lstStyle/>
          <a:p>
            <a:pPr marL="349885">
              <a:lnSpc>
                <a:spcPct val="100000"/>
              </a:lnSpc>
              <a:spcBef>
                <a:spcPts val="100"/>
              </a:spcBef>
            </a:pPr>
            <a:r>
              <a:rPr sz="2000" b="1" dirty="0">
                <a:solidFill>
                  <a:srgbClr val="FF0000"/>
                </a:solidFill>
                <a:latin typeface="Times New Roman"/>
                <a:cs typeface="Times New Roman"/>
              </a:rPr>
              <a:t>IoT Device </a:t>
            </a:r>
            <a:r>
              <a:rPr sz="2000" b="1" spc="-5" dirty="0">
                <a:solidFill>
                  <a:srgbClr val="FF0000"/>
                </a:solidFill>
                <a:latin typeface="Times New Roman"/>
                <a:cs typeface="Times New Roman"/>
              </a:rPr>
              <a:t>Software </a:t>
            </a:r>
            <a:r>
              <a:rPr sz="2000" b="1" dirty="0">
                <a:solidFill>
                  <a:srgbClr val="FF0000"/>
                </a:solidFill>
                <a:latin typeface="Times New Roman"/>
                <a:cs typeface="Times New Roman"/>
              </a:rPr>
              <a:t>for gather data, enrich and</a:t>
            </a:r>
            <a:r>
              <a:rPr sz="2000" b="1" spc="-270" dirty="0">
                <a:solidFill>
                  <a:srgbClr val="FF0000"/>
                </a:solidFill>
                <a:latin typeface="Times New Roman"/>
                <a:cs typeface="Times New Roman"/>
              </a:rPr>
              <a:t> </a:t>
            </a:r>
            <a:r>
              <a:rPr sz="2000" b="1" dirty="0">
                <a:solidFill>
                  <a:srgbClr val="FF0000"/>
                </a:solidFill>
                <a:latin typeface="Times New Roman"/>
                <a:cs typeface="Times New Roman"/>
              </a:rPr>
              <a:t>Communication</a:t>
            </a:r>
            <a:endParaRPr sz="2000">
              <a:latin typeface="Times New Roman"/>
              <a:cs typeface="Times New Roman"/>
            </a:endParaRPr>
          </a:p>
        </p:txBody>
      </p:sp>
      <p:sp>
        <p:nvSpPr>
          <p:cNvPr id="15" name="object 15"/>
          <p:cNvSpPr txBox="1"/>
          <p:nvPr/>
        </p:nvSpPr>
        <p:spPr>
          <a:xfrm>
            <a:off x="1834769" y="4396104"/>
            <a:ext cx="5062220" cy="369570"/>
          </a:xfrm>
          <a:prstGeom prst="rect">
            <a:avLst/>
          </a:prstGeom>
          <a:solidFill>
            <a:srgbClr val="FFFFFF"/>
          </a:solidFill>
          <a:ln w="9525">
            <a:solidFill>
              <a:srgbClr val="000000"/>
            </a:solidFill>
          </a:ln>
        </p:spPr>
        <p:txBody>
          <a:bodyPr vert="horz" wrap="square" lIns="0" tIns="37465" rIns="0" bIns="0" rtlCol="0">
            <a:spAutoFit/>
          </a:bodyPr>
          <a:lstStyle/>
          <a:p>
            <a:pPr algn="ctr">
              <a:lnSpc>
                <a:spcPct val="100000"/>
              </a:lnSpc>
              <a:spcBef>
                <a:spcPts val="295"/>
              </a:spcBef>
            </a:pPr>
            <a:r>
              <a:rPr sz="2000" b="1" dirty="0">
                <a:solidFill>
                  <a:srgbClr val="FF0000"/>
                </a:solidFill>
                <a:latin typeface="Times New Roman"/>
                <a:cs typeface="Times New Roman"/>
              </a:rPr>
              <a:t>Connectivity</a:t>
            </a:r>
            <a:r>
              <a:rPr sz="2000" b="1" spc="-55" dirty="0">
                <a:solidFill>
                  <a:srgbClr val="FF0000"/>
                </a:solidFill>
                <a:latin typeface="Times New Roman"/>
                <a:cs typeface="Times New Roman"/>
              </a:rPr>
              <a:t> </a:t>
            </a:r>
            <a:r>
              <a:rPr sz="2000" b="1" dirty="0">
                <a:solidFill>
                  <a:srgbClr val="FF0000"/>
                </a:solidFill>
                <a:latin typeface="Times New Roman"/>
                <a:cs typeface="Times New Roman"/>
              </a:rPr>
              <a:t>Interface</a:t>
            </a:r>
            <a:endParaRPr sz="2000">
              <a:latin typeface="Times New Roman"/>
              <a:cs typeface="Times New Roman"/>
            </a:endParaRPr>
          </a:p>
        </p:txBody>
      </p:sp>
      <p:sp>
        <p:nvSpPr>
          <p:cNvPr id="16" name="object 16"/>
          <p:cNvSpPr txBox="1"/>
          <p:nvPr/>
        </p:nvSpPr>
        <p:spPr>
          <a:xfrm>
            <a:off x="2164588" y="4875276"/>
            <a:ext cx="4389755" cy="387350"/>
          </a:xfrm>
          <a:prstGeom prst="rect">
            <a:avLst/>
          </a:prstGeom>
          <a:solidFill>
            <a:srgbClr val="FFFFFF"/>
          </a:solidFill>
          <a:ln w="9525">
            <a:solidFill>
              <a:srgbClr val="000000"/>
            </a:solidFill>
          </a:ln>
        </p:spPr>
        <p:txBody>
          <a:bodyPr vert="horz" wrap="square" lIns="0" tIns="37465" rIns="0" bIns="0" rtlCol="0">
            <a:spAutoFit/>
          </a:bodyPr>
          <a:lstStyle/>
          <a:p>
            <a:pPr algn="ctr">
              <a:lnSpc>
                <a:spcPct val="100000"/>
              </a:lnSpc>
              <a:spcBef>
                <a:spcPts val="295"/>
              </a:spcBef>
            </a:pPr>
            <a:r>
              <a:rPr sz="2000" b="1" dirty="0">
                <a:solidFill>
                  <a:srgbClr val="FF0000"/>
                </a:solidFill>
                <a:latin typeface="Times New Roman"/>
                <a:cs typeface="Times New Roman"/>
              </a:rPr>
              <a:t>Edge</a:t>
            </a:r>
            <a:r>
              <a:rPr sz="2000" b="1" spc="-25" dirty="0">
                <a:solidFill>
                  <a:srgbClr val="FF0000"/>
                </a:solidFill>
                <a:latin typeface="Times New Roman"/>
                <a:cs typeface="Times New Roman"/>
              </a:rPr>
              <a:t> </a:t>
            </a:r>
            <a:r>
              <a:rPr sz="2000" b="1" dirty="0">
                <a:solidFill>
                  <a:srgbClr val="FF0000"/>
                </a:solidFill>
                <a:latin typeface="Times New Roman"/>
                <a:cs typeface="Times New Roman"/>
              </a:rPr>
              <a:t>Computing</a:t>
            </a:r>
            <a:endParaRPr sz="2000">
              <a:latin typeface="Times New Roman"/>
              <a:cs typeface="Times New Roman"/>
            </a:endParaRPr>
          </a:p>
        </p:txBody>
      </p:sp>
      <p:sp>
        <p:nvSpPr>
          <p:cNvPr id="17" name="object 17"/>
          <p:cNvSpPr/>
          <p:nvPr/>
        </p:nvSpPr>
        <p:spPr>
          <a:xfrm>
            <a:off x="855357" y="5467858"/>
            <a:ext cx="7709534" cy="774700"/>
          </a:xfrm>
          <a:custGeom>
            <a:avLst/>
            <a:gdLst/>
            <a:ahLst/>
            <a:cxnLst/>
            <a:rect l="l" t="t" r="r" b="b"/>
            <a:pathLst>
              <a:path w="7709534" h="774700">
                <a:moveTo>
                  <a:pt x="0" y="774192"/>
                </a:moveTo>
                <a:lnTo>
                  <a:pt x="7709154" y="774192"/>
                </a:lnTo>
                <a:lnTo>
                  <a:pt x="7709154" y="0"/>
                </a:lnTo>
                <a:lnTo>
                  <a:pt x="0" y="0"/>
                </a:lnTo>
                <a:lnTo>
                  <a:pt x="0" y="774192"/>
                </a:lnTo>
                <a:close/>
              </a:path>
            </a:pathLst>
          </a:custGeom>
          <a:ln w="9525">
            <a:solidFill>
              <a:srgbClr val="000000"/>
            </a:solidFill>
          </a:ln>
        </p:spPr>
        <p:txBody>
          <a:bodyPr wrap="square" lIns="0" tIns="0" rIns="0" bIns="0" rtlCol="0"/>
          <a:lstStyle/>
          <a:p>
            <a:endParaRPr/>
          </a:p>
        </p:txBody>
      </p:sp>
      <p:sp>
        <p:nvSpPr>
          <p:cNvPr id="18" name="object 18"/>
          <p:cNvSpPr txBox="1"/>
          <p:nvPr/>
        </p:nvSpPr>
        <p:spPr>
          <a:xfrm>
            <a:off x="860120" y="5462523"/>
            <a:ext cx="7700009" cy="775335"/>
          </a:xfrm>
          <a:prstGeom prst="rect">
            <a:avLst/>
          </a:prstGeom>
          <a:solidFill>
            <a:srgbClr val="FFCCFF"/>
          </a:solidFill>
        </p:spPr>
        <p:txBody>
          <a:bodyPr vert="horz" wrap="square" lIns="0" tIns="43180" rIns="0" bIns="0" rtlCol="0">
            <a:spAutoFit/>
          </a:bodyPr>
          <a:lstStyle/>
          <a:p>
            <a:pPr marL="2091689" marR="2084070" indent="606425">
              <a:lnSpc>
                <a:spcPct val="100000"/>
              </a:lnSpc>
              <a:spcBef>
                <a:spcPts val="340"/>
              </a:spcBef>
            </a:pPr>
            <a:r>
              <a:rPr sz="2000" b="1" dirty="0">
                <a:solidFill>
                  <a:srgbClr val="FF0000"/>
                </a:solidFill>
                <a:latin typeface="Times New Roman"/>
                <a:cs typeface="Times New Roman"/>
              </a:rPr>
              <a:t>IoT device </a:t>
            </a:r>
            <a:r>
              <a:rPr sz="2000" b="1" spc="-5" dirty="0">
                <a:solidFill>
                  <a:srgbClr val="FF0000"/>
                </a:solidFill>
                <a:latin typeface="Times New Roman"/>
                <a:cs typeface="Times New Roman"/>
              </a:rPr>
              <a:t>Hardware  </a:t>
            </a:r>
            <a:r>
              <a:rPr sz="2000" b="1" dirty="0">
                <a:solidFill>
                  <a:srgbClr val="FF0000"/>
                </a:solidFill>
                <a:latin typeface="Times New Roman"/>
                <a:cs typeface="Times New Roman"/>
              </a:rPr>
              <a:t>Physical devices and</a:t>
            </a:r>
            <a:r>
              <a:rPr sz="2000" b="1" spc="-114" dirty="0">
                <a:solidFill>
                  <a:srgbClr val="FF0000"/>
                </a:solidFill>
                <a:latin typeface="Times New Roman"/>
                <a:cs typeface="Times New Roman"/>
              </a:rPr>
              <a:t> </a:t>
            </a:r>
            <a:r>
              <a:rPr sz="2000" b="1" spc="-5" dirty="0">
                <a:solidFill>
                  <a:srgbClr val="FF0000"/>
                </a:solidFill>
                <a:latin typeface="Times New Roman"/>
                <a:cs typeface="Times New Roman"/>
              </a:rPr>
              <a:t>Controllers</a:t>
            </a:r>
            <a:endParaRPr sz="2000">
              <a:latin typeface="Times New Roman"/>
              <a:cs typeface="Times New Roman"/>
            </a:endParaRPr>
          </a:p>
        </p:txBody>
      </p:sp>
      <p:sp>
        <p:nvSpPr>
          <p:cNvPr id="19" name="object 19"/>
          <p:cNvSpPr/>
          <p:nvPr/>
        </p:nvSpPr>
        <p:spPr>
          <a:xfrm>
            <a:off x="4484878" y="3674871"/>
            <a:ext cx="129539" cy="369570"/>
          </a:xfrm>
          <a:custGeom>
            <a:avLst/>
            <a:gdLst/>
            <a:ahLst/>
            <a:cxnLst/>
            <a:rect l="l" t="t" r="r" b="b"/>
            <a:pathLst>
              <a:path w="129539" h="369570">
                <a:moveTo>
                  <a:pt x="30607" y="274573"/>
                </a:moveTo>
                <a:lnTo>
                  <a:pt x="27050" y="277240"/>
                </a:lnTo>
                <a:lnTo>
                  <a:pt x="23622" y="279907"/>
                </a:lnTo>
                <a:lnTo>
                  <a:pt x="22860" y="284860"/>
                </a:lnTo>
                <a:lnTo>
                  <a:pt x="25526" y="288416"/>
                </a:lnTo>
                <a:lnTo>
                  <a:pt x="87122" y="369442"/>
                </a:lnTo>
                <a:lnTo>
                  <a:pt x="93412" y="354838"/>
                </a:lnTo>
                <a:lnTo>
                  <a:pt x="77343" y="354838"/>
                </a:lnTo>
                <a:lnTo>
                  <a:pt x="73771" y="325565"/>
                </a:lnTo>
                <a:lnTo>
                  <a:pt x="38226" y="278764"/>
                </a:lnTo>
                <a:lnTo>
                  <a:pt x="35560" y="275335"/>
                </a:lnTo>
                <a:lnTo>
                  <a:pt x="30607" y="274573"/>
                </a:lnTo>
                <a:close/>
              </a:path>
              <a:path w="129539" h="369570">
                <a:moveTo>
                  <a:pt x="73771" y="325565"/>
                </a:moveTo>
                <a:lnTo>
                  <a:pt x="77343" y="354838"/>
                </a:lnTo>
                <a:lnTo>
                  <a:pt x="93091" y="352932"/>
                </a:lnTo>
                <a:lnTo>
                  <a:pt x="92812" y="350646"/>
                </a:lnTo>
                <a:lnTo>
                  <a:pt x="77977" y="350646"/>
                </a:lnTo>
                <a:lnTo>
                  <a:pt x="83339" y="338163"/>
                </a:lnTo>
                <a:lnTo>
                  <a:pt x="73771" y="325565"/>
                </a:lnTo>
                <a:close/>
              </a:path>
              <a:path w="129539" h="369570">
                <a:moveTo>
                  <a:pt x="119252" y="263778"/>
                </a:moveTo>
                <a:lnTo>
                  <a:pt x="114554" y="265683"/>
                </a:lnTo>
                <a:lnTo>
                  <a:pt x="112775" y="269620"/>
                </a:lnTo>
                <a:lnTo>
                  <a:pt x="89530" y="323747"/>
                </a:lnTo>
                <a:lnTo>
                  <a:pt x="93091" y="352932"/>
                </a:lnTo>
                <a:lnTo>
                  <a:pt x="77343" y="354838"/>
                </a:lnTo>
                <a:lnTo>
                  <a:pt x="93412" y="354838"/>
                </a:lnTo>
                <a:lnTo>
                  <a:pt x="127381" y="275970"/>
                </a:lnTo>
                <a:lnTo>
                  <a:pt x="129159" y="271906"/>
                </a:lnTo>
                <a:lnTo>
                  <a:pt x="127254" y="267207"/>
                </a:lnTo>
                <a:lnTo>
                  <a:pt x="123189" y="265556"/>
                </a:lnTo>
                <a:lnTo>
                  <a:pt x="119252" y="263778"/>
                </a:lnTo>
                <a:close/>
              </a:path>
              <a:path w="129539" h="369570">
                <a:moveTo>
                  <a:pt x="83339" y="338163"/>
                </a:moveTo>
                <a:lnTo>
                  <a:pt x="77977" y="350646"/>
                </a:lnTo>
                <a:lnTo>
                  <a:pt x="91567" y="348995"/>
                </a:lnTo>
                <a:lnTo>
                  <a:pt x="83339" y="338163"/>
                </a:lnTo>
                <a:close/>
              </a:path>
              <a:path w="129539" h="369570">
                <a:moveTo>
                  <a:pt x="89530" y="323747"/>
                </a:moveTo>
                <a:lnTo>
                  <a:pt x="83339" y="338163"/>
                </a:lnTo>
                <a:lnTo>
                  <a:pt x="91567" y="348995"/>
                </a:lnTo>
                <a:lnTo>
                  <a:pt x="77977" y="350646"/>
                </a:lnTo>
                <a:lnTo>
                  <a:pt x="92812" y="350646"/>
                </a:lnTo>
                <a:lnTo>
                  <a:pt x="89530" y="323747"/>
                </a:lnTo>
                <a:close/>
              </a:path>
              <a:path w="129539" h="369570">
                <a:moveTo>
                  <a:pt x="45819" y="31279"/>
                </a:moveTo>
                <a:lnTo>
                  <a:pt x="39628" y="45695"/>
                </a:lnTo>
                <a:lnTo>
                  <a:pt x="73771" y="325565"/>
                </a:lnTo>
                <a:lnTo>
                  <a:pt x="83339" y="338163"/>
                </a:lnTo>
                <a:lnTo>
                  <a:pt x="89530" y="323747"/>
                </a:lnTo>
                <a:lnTo>
                  <a:pt x="55387" y="43877"/>
                </a:lnTo>
                <a:lnTo>
                  <a:pt x="45819" y="31279"/>
                </a:lnTo>
                <a:close/>
              </a:path>
              <a:path w="129539" h="369570">
                <a:moveTo>
                  <a:pt x="42037" y="0"/>
                </a:moveTo>
                <a:lnTo>
                  <a:pt x="1777" y="93471"/>
                </a:lnTo>
                <a:lnTo>
                  <a:pt x="0" y="97535"/>
                </a:lnTo>
                <a:lnTo>
                  <a:pt x="1905" y="102234"/>
                </a:lnTo>
                <a:lnTo>
                  <a:pt x="5969" y="103885"/>
                </a:lnTo>
                <a:lnTo>
                  <a:pt x="9906" y="105663"/>
                </a:lnTo>
                <a:lnTo>
                  <a:pt x="14605" y="103758"/>
                </a:lnTo>
                <a:lnTo>
                  <a:pt x="16383" y="99821"/>
                </a:lnTo>
                <a:lnTo>
                  <a:pt x="39628" y="45695"/>
                </a:lnTo>
                <a:lnTo>
                  <a:pt x="36068" y="16509"/>
                </a:lnTo>
                <a:lnTo>
                  <a:pt x="51816" y="14604"/>
                </a:lnTo>
                <a:lnTo>
                  <a:pt x="53139" y="14604"/>
                </a:lnTo>
                <a:lnTo>
                  <a:pt x="42037" y="0"/>
                </a:lnTo>
                <a:close/>
              </a:path>
              <a:path w="129539" h="369570">
                <a:moveTo>
                  <a:pt x="53139" y="14604"/>
                </a:moveTo>
                <a:lnTo>
                  <a:pt x="51816" y="14604"/>
                </a:lnTo>
                <a:lnTo>
                  <a:pt x="55387" y="43877"/>
                </a:lnTo>
                <a:lnTo>
                  <a:pt x="90932" y="90677"/>
                </a:lnTo>
                <a:lnTo>
                  <a:pt x="93599" y="94106"/>
                </a:lnTo>
                <a:lnTo>
                  <a:pt x="98551" y="94868"/>
                </a:lnTo>
                <a:lnTo>
                  <a:pt x="102108" y="92201"/>
                </a:lnTo>
                <a:lnTo>
                  <a:pt x="105537" y="89534"/>
                </a:lnTo>
                <a:lnTo>
                  <a:pt x="106299" y="84581"/>
                </a:lnTo>
                <a:lnTo>
                  <a:pt x="103632" y="81025"/>
                </a:lnTo>
                <a:lnTo>
                  <a:pt x="53139" y="14604"/>
                </a:lnTo>
                <a:close/>
              </a:path>
              <a:path w="129539" h="369570">
                <a:moveTo>
                  <a:pt x="51816" y="14604"/>
                </a:moveTo>
                <a:lnTo>
                  <a:pt x="36068" y="16509"/>
                </a:lnTo>
                <a:lnTo>
                  <a:pt x="39628" y="45695"/>
                </a:lnTo>
                <a:lnTo>
                  <a:pt x="45819" y="31279"/>
                </a:lnTo>
                <a:lnTo>
                  <a:pt x="37592" y="20446"/>
                </a:lnTo>
                <a:lnTo>
                  <a:pt x="51181" y="18795"/>
                </a:lnTo>
                <a:lnTo>
                  <a:pt x="52327" y="18795"/>
                </a:lnTo>
                <a:lnTo>
                  <a:pt x="51816" y="14604"/>
                </a:lnTo>
                <a:close/>
              </a:path>
              <a:path w="129539" h="369570">
                <a:moveTo>
                  <a:pt x="52327" y="18795"/>
                </a:moveTo>
                <a:lnTo>
                  <a:pt x="51181" y="18795"/>
                </a:lnTo>
                <a:lnTo>
                  <a:pt x="45819" y="31279"/>
                </a:lnTo>
                <a:lnTo>
                  <a:pt x="55387" y="43877"/>
                </a:lnTo>
                <a:lnTo>
                  <a:pt x="52327" y="18795"/>
                </a:lnTo>
                <a:close/>
              </a:path>
              <a:path w="129539" h="369570">
                <a:moveTo>
                  <a:pt x="51181" y="18795"/>
                </a:moveTo>
                <a:lnTo>
                  <a:pt x="37592" y="20446"/>
                </a:lnTo>
                <a:lnTo>
                  <a:pt x="45819" y="31279"/>
                </a:lnTo>
                <a:lnTo>
                  <a:pt x="51181" y="18795"/>
                </a:lnTo>
                <a:close/>
              </a:path>
            </a:pathLst>
          </a:custGeom>
          <a:solidFill>
            <a:srgbClr val="000000"/>
          </a:solidFill>
        </p:spPr>
        <p:txBody>
          <a:bodyPr wrap="square" lIns="0" tIns="0" rIns="0" bIns="0" rtlCol="0"/>
          <a:lstStyle/>
          <a:p>
            <a:endParaRPr/>
          </a:p>
        </p:txBody>
      </p:sp>
      <p:sp>
        <p:nvSpPr>
          <p:cNvPr id="20" name="object 20"/>
          <p:cNvSpPr txBox="1"/>
          <p:nvPr/>
        </p:nvSpPr>
        <p:spPr>
          <a:xfrm>
            <a:off x="955344" y="6419799"/>
            <a:ext cx="4728210"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FF0000"/>
                </a:solidFill>
                <a:latin typeface="Times New Roman"/>
                <a:cs typeface="Times New Roman"/>
              </a:rPr>
              <a:t>Fig. </a:t>
            </a:r>
            <a:r>
              <a:rPr sz="2400" dirty="0">
                <a:solidFill>
                  <a:srgbClr val="FF0000"/>
                </a:solidFill>
                <a:latin typeface="Times New Roman"/>
                <a:cs typeface="Times New Roman"/>
              </a:rPr>
              <a:t>1.8 The </a:t>
            </a:r>
            <a:r>
              <a:rPr sz="2400" spc="-5" dirty="0">
                <a:solidFill>
                  <a:srgbClr val="FF0000"/>
                </a:solidFill>
                <a:latin typeface="Times New Roman"/>
                <a:cs typeface="Times New Roman"/>
              </a:rPr>
              <a:t>IOT </a:t>
            </a:r>
            <a:r>
              <a:rPr sz="2400" dirty="0">
                <a:solidFill>
                  <a:srgbClr val="FF0000"/>
                </a:solidFill>
                <a:latin typeface="Times New Roman"/>
                <a:cs typeface="Times New Roman"/>
              </a:rPr>
              <a:t>software</a:t>
            </a:r>
            <a:r>
              <a:rPr sz="2400" spc="-160" dirty="0">
                <a:solidFill>
                  <a:srgbClr val="FF0000"/>
                </a:solidFill>
                <a:latin typeface="Times New Roman"/>
                <a:cs typeface="Times New Roman"/>
              </a:rPr>
              <a:t> </a:t>
            </a:r>
            <a:r>
              <a:rPr sz="2400" dirty="0">
                <a:solidFill>
                  <a:srgbClr val="FF0000"/>
                </a:solidFill>
                <a:latin typeface="Times New Roman"/>
                <a:cs typeface="Times New Roman"/>
              </a:rPr>
              <a:t>architecture</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gn="just"/>
            <a:r>
              <a:rPr lang="en-US" dirty="0">
                <a:latin typeface="Times New Roman" pitchFamily="18" charset="0"/>
                <a:cs typeface="Times New Roman" pitchFamily="18" charset="0"/>
              </a:rPr>
              <a:t>The </a:t>
            </a:r>
            <a:r>
              <a:rPr lang="en-US" dirty="0">
                <a:latin typeface="Times New Roman" pitchFamily="18" charset="0"/>
                <a:cs typeface="Times New Roman" pitchFamily="18" charset="0"/>
                <a:hlinkClick r:id="rId2"/>
              </a:rPr>
              <a:t>Internet of Things technology</a:t>
            </a:r>
            <a:r>
              <a:rPr lang="en-US" dirty="0">
                <a:latin typeface="Times New Roman" pitchFamily="18" charset="0"/>
                <a:cs typeface="Times New Roman" pitchFamily="18" charset="0"/>
              </a:rPr>
              <a:t> stack is a range of standards, technologies, and applications that lead from the mere connection of objects to the Internet to the easiest and the most complex of applications that make use of these connected things and the collected data by them, and the wide variety of steps that are required to power these apps.</a:t>
            </a:r>
          </a:p>
          <a:p>
            <a:pPr algn="just"/>
            <a:r>
              <a:rPr lang="en-US" dirty="0">
                <a:latin typeface="Times New Roman" pitchFamily="18" charset="0"/>
                <a:cs typeface="Times New Roman" pitchFamily="18" charset="0"/>
              </a:rPr>
              <a:t>There cannot be any likelihood of anything to do with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and absolutely no reasons to stay connected with the internet without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technology stack. Simply, this stack encompasses all technologies that are required to move from data and devices associated with the </a:t>
            </a:r>
            <a:r>
              <a:rPr lang="en-US" dirty="0">
                <a:latin typeface="Times New Roman" pitchFamily="18" charset="0"/>
                <a:cs typeface="Times New Roman" pitchFamily="18" charset="0"/>
                <a:hlinkClick r:id="rId3"/>
              </a:rPr>
              <a:t>Internet of Things</a:t>
            </a:r>
            <a:r>
              <a:rPr lang="en-US" dirty="0">
                <a:latin typeface="Times New Roman" pitchFamily="18" charset="0"/>
                <a:cs typeface="Times New Roman" pitchFamily="18" charset="0"/>
              </a:rPr>
              <a:t> to the so-called </a:t>
            </a:r>
            <a:r>
              <a:rPr lang="en-US" dirty="0" err="1">
                <a:latin typeface="Times New Roman" pitchFamily="18" charset="0"/>
                <a:cs typeface="Times New Roman" pitchFamily="18" charset="0"/>
                <a:hlinkClick r:id="rId4"/>
              </a:rPr>
              <a:t>IoT</a:t>
            </a:r>
            <a:r>
              <a:rPr lang="en-US" dirty="0">
                <a:latin typeface="Times New Roman" pitchFamily="18" charset="0"/>
                <a:cs typeface="Times New Roman" pitchFamily="18" charset="0"/>
                <a:hlinkClick r:id="rId4"/>
              </a:rPr>
              <a:t> use cases</a:t>
            </a:r>
            <a:r>
              <a:rPr lang="en-US" dirty="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Arduino</a:t>
            </a:r>
            <a:r>
              <a:rPr lang="en-US" b="1" spc="-75" dirty="0" smtClean="0"/>
              <a:t> </a:t>
            </a:r>
            <a:r>
              <a:rPr lang="en-US" b="1" dirty="0" smtClean="0"/>
              <a:t>Boards</a:t>
            </a:r>
            <a:endParaRPr lang="en-US" b="1" dirty="0"/>
          </a:p>
        </p:txBody>
      </p:sp>
      <p:sp>
        <p:nvSpPr>
          <p:cNvPr id="3" name="Content Placeholder 2"/>
          <p:cNvSpPr>
            <a:spLocks noGrp="1"/>
          </p:cNvSpPr>
          <p:nvPr>
            <p:ph idx="1"/>
          </p:nvPr>
        </p:nvSpPr>
        <p:spPr/>
        <p:txBody>
          <a:bodyPr/>
          <a:lstStyle/>
          <a:p>
            <a:pPr marL="527685" indent="-515620">
              <a:spcBef>
                <a:spcPts val="1060"/>
              </a:spcBef>
              <a:tabLst>
                <a:tab pos="527685" algn="l"/>
                <a:tab pos="528320" algn="l"/>
              </a:tabLst>
            </a:pPr>
            <a:r>
              <a:rPr lang="en-US" spc="-5" dirty="0" smtClean="0">
                <a:latin typeface="Times New Roman"/>
                <a:cs typeface="Times New Roman"/>
              </a:rPr>
              <a:t>E.g. </a:t>
            </a:r>
            <a:r>
              <a:rPr lang="en-US" b="1" spc="-5" dirty="0" err="1" smtClean="0">
                <a:latin typeface="Times New Roman"/>
                <a:cs typeface="Times New Roman"/>
              </a:rPr>
              <a:t>Arduino</a:t>
            </a:r>
            <a:r>
              <a:rPr lang="en-US" b="1" spc="-20" dirty="0" smtClean="0">
                <a:latin typeface="Times New Roman"/>
                <a:cs typeface="Times New Roman"/>
              </a:rPr>
              <a:t> </a:t>
            </a:r>
            <a:r>
              <a:rPr lang="en-US" b="1" spc="-5" dirty="0" err="1" smtClean="0">
                <a:latin typeface="Times New Roman"/>
                <a:cs typeface="Times New Roman"/>
              </a:rPr>
              <a:t>Yún</a:t>
            </a:r>
            <a:endParaRPr lang="en-US" dirty="0" smtClean="0">
              <a:latin typeface="Times New Roman"/>
              <a:cs typeface="Times New Roman"/>
            </a:endParaRPr>
          </a:p>
          <a:p>
            <a:pPr marL="527685" indent="-515620">
              <a:spcBef>
                <a:spcPts val="960"/>
              </a:spcBef>
              <a:tabLst>
                <a:tab pos="527685" algn="l"/>
                <a:tab pos="528320" algn="l"/>
              </a:tabLst>
            </a:pPr>
            <a:r>
              <a:rPr lang="en-US" spc="-5" dirty="0" smtClean="0">
                <a:latin typeface="Times New Roman"/>
                <a:cs typeface="Times New Roman"/>
              </a:rPr>
              <a:t>Using </a:t>
            </a:r>
            <a:r>
              <a:rPr lang="en-US" dirty="0" smtClean="0">
                <a:latin typeface="Times New Roman"/>
                <a:cs typeface="Times New Roman"/>
              </a:rPr>
              <a:t>Microcontroller</a:t>
            </a:r>
            <a:r>
              <a:rPr lang="en-US" spc="-40" dirty="0" smtClean="0">
                <a:latin typeface="Times New Roman"/>
                <a:cs typeface="Times New Roman"/>
              </a:rPr>
              <a:t> </a:t>
            </a:r>
            <a:r>
              <a:rPr lang="en-US" spc="-5" dirty="0" smtClean="0">
                <a:latin typeface="Times New Roman"/>
                <a:cs typeface="Times New Roman"/>
              </a:rPr>
              <a:t>ATmega32u4</a:t>
            </a:r>
            <a:endParaRPr lang="en-US" dirty="0" smtClean="0">
              <a:latin typeface="Times New Roman"/>
              <a:cs typeface="Times New Roman"/>
            </a:endParaRPr>
          </a:p>
          <a:p>
            <a:pPr marL="527685" marR="131445" indent="-515620">
              <a:spcBef>
                <a:spcPts val="960"/>
              </a:spcBef>
              <a:tabLst>
                <a:tab pos="527685" algn="l"/>
                <a:tab pos="528320" algn="l"/>
              </a:tabLst>
            </a:pPr>
            <a:r>
              <a:rPr lang="en-US" dirty="0" smtClean="0">
                <a:latin typeface="Times New Roman"/>
                <a:cs typeface="Times New Roman"/>
              </a:rPr>
              <a:t>Includes </a:t>
            </a:r>
            <a:r>
              <a:rPr lang="en-US" spc="-5" dirty="0" smtClean="0">
                <a:latin typeface="Times New Roman"/>
                <a:cs typeface="Times New Roman"/>
              </a:rPr>
              <a:t>Wi-Fi, </a:t>
            </a:r>
            <a:r>
              <a:rPr lang="en-US" dirty="0" smtClean="0">
                <a:latin typeface="Times New Roman"/>
                <a:cs typeface="Times New Roman"/>
              </a:rPr>
              <a:t>Ethernet, </a:t>
            </a:r>
            <a:r>
              <a:rPr lang="en-US" spc="-10" dirty="0" smtClean="0">
                <a:latin typeface="Times New Roman"/>
                <a:cs typeface="Times New Roman"/>
              </a:rPr>
              <a:t>USB</a:t>
            </a:r>
            <a:r>
              <a:rPr lang="en-US" spc="-85" dirty="0" smtClean="0">
                <a:latin typeface="Times New Roman"/>
                <a:cs typeface="Times New Roman"/>
              </a:rPr>
              <a:t> </a:t>
            </a:r>
            <a:r>
              <a:rPr lang="en-US" dirty="0" smtClean="0">
                <a:latin typeface="Times New Roman"/>
                <a:cs typeface="Times New Roman"/>
              </a:rPr>
              <a:t>port,  </a:t>
            </a:r>
            <a:r>
              <a:rPr lang="en-US" spc="-5" dirty="0" smtClean="0">
                <a:latin typeface="Times New Roman"/>
                <a:cs typeface="Times New Roman"/>
              </a:rPr>
              <a:t>micro-SD card </a:t>
            </a:r>
            <a:r>
              <a:rPr lang="en-US" dirty="0" smtClean="0">
                <a:latin typeface="Times New Roman"/>
                <a:cs typeface="Times New Roman"/>
              </a:rPr>
              <a:t>slot </a:t>
            </a:r>
            <a:r>
              <a:rPr lang="en-US" spc="-5" dirty="0" smtClean="0">
                <a:latin typeface="Times New Roman"/>
                <a:cs typeface="Times New Roman"/>
              </a:rPr>
              <a:t>and three reset  </a:t>
            </a:r>
            <a:r>
              <a:rPr lang="en-US" dirty="0" smtClean="0">
                <a:latin typeface="Times New Roman"/>
                <a:cs typeface="Times New Roman"/>
              </a:rPr>
              <a:t>buttons</a:t>
            </a:r>
          </a:p>
          <a:p>
            <a:pPr marL="527685" indent="-515620">
              <a:spcBef>
                <a:spcPts val="965"/>
              </a:spcBef>
              <a:tabLst>
                <a:tab pos="527685" algn="l"/>
                <a:tab pos="528320" algn="l"/>
              </a:tabLst>
            </a:pPr>
            <a:r>
              <a:rPr lang="en-US" spc="-5" dirty="0" smtClean="0">
                <a:latin typeface="Times New Roman"/>
                <a:cs typeface="Times New Roman"/>
              </a:rPr>
              <a:t>Runs</a:t>
            </a:r>
            <a:r>
              <a:rPr lang="en-US" spc="-10" dirty="0" smtClean="0">
                <a:latin typeface="Times New Roman"/>
                <a:cs typeface="Times New Roman"/>
              </a:rPr>
              <a:t> </a:t>
            </a:r>
            <a:r>
              <a:rPr lang="en-US" spc="-5" dirty="0" smtClean="0">
                <a:latin typeface="Times New Roman"/>
                <a:cs typeface="Times New Roman"/>
              </a:rPr>
              <a:t>Linux</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a:cs typeface="Times New Roman"/>
              </a:rPr>
              <a:t>Intel</a:t>
            </a:r>
            <a:r>
              <a:rPr lang="en-US" b="1" spc="-80" dirty="0" smtClean="0">
                <a:latin typeface="Times New Roman"/>
                <a:cs typeface="Times New Roman"/>
              </a:rPr>
              <a:t> </a:t>
            </a:r>
            <a:r>
              <a:rPr lang="en-US" b="1" dirty="0" smtClean="0">
                <a:latin typeface="Times New Roman"/>
                <a:cs typeface="Times New Roman"/>
              </a:rPr>
              <a:t>Galileo</a:t>
            </a:r>
            <a:endParaRPr lang="en-US" dirty="0"/>
          </a:p>
        </p:txBody>
      </p:sp>
      <p:sp>
        <p:nvSpPr>
          <p:cNvPr id="3" name="Content Placeholder 2"/>
          <p:cNvSpPr>
            <a:spLocks noGrp="1"/>
          </p:cNvSpPr>
          <p:nvPr>
            <p:ph idx="1"/>
          </p:nvPr>
        </p:nvSpPr>
        <p:spPr/>
        <p:txBody>
          <a:bodyPr/>
          <a:lstStyle/>
          <a:p>
            <a:pPr marL="527685" indent="-515620">
              <a:spcBef>
                <a:spcPts val="1060"/>
              </a:spcBef>
              <a:tabLst>
                <a:tab pos="527685" algn="l"/>
                <a:tab pos="528320" algn="l"/>
              </a:tabLst>
            </a:pPr>
            <a:r>
              <a:rPr lang="en-US" spc="-5" dirty="0" smtClean="0">
                <a:latin typeface="Times New Roman"/>
                <a:cs typeface="Times New Roman"/>
              </a:rPr>
              <a:t>Intel Galileo</a:t>
            </a:r>
            <a:r>
              <a:rPr lang="en-US" spc="-10" dirty="0" smtClean="0">
                <a:latin typeface="Times New Roman"/>
                <a:cs typeface="Times New Roman"/>
              </a:rPr>
              <a:t> </a:t>
            </a:r>
            <a:r>
              <a:rPr lang="en-US" spc="-5" dirty="0" smtClean="0">
                <a:latin typeface="Times New Roman"/>
                <a:cs typeface="Times New Roman"/>
              </a:rPr>
              <a:t>board</a:t>
            </a:r>
            <a:endParaRPr lang="en-US" dirty="0" smtClean="0">
              <a:latin typeface="Times New Roman"/>
              <a:cs typeface="Times New Roman"/>
            </a:endParaRPr>
          </a:p>
          <a:p>
            <a:pPr marL="527685" marR="1539240" indent="-515620">
              <a:spcBef>
                <a:spcPts val="960"/>
              </a:spcBef>
              <a:tabLst>
                <a:tab pos="527685" algn="l"/>
                <a:tab pos="528320" algn="l"/>
              </a:tabLst>
            </a:pPr>
            <a:r>
              <a:rPr lang="en-US" spc="-5" dirty="0" smtClean="0">
                <a:latin typeface="Times New Roman"/>
                <a:cs typeface="Times New Roman"/>
              </a:rPr>
              <a:t>A line of</a:t>
            </a:r>
            <a:r>
              <a:rPr lang="en-US" spc="-55" dirty="0" smtClean="0">
                <a:latin typeface="Times New Roman"/>
                <a:cs typeface="Times New Roman"/>
              </a:rPr>
              <a:t> </a:t>
            </a:r>
            <a:r>
              <a:rPr lang="en-US" dirty="0" err="1" smtClean="0">
                <a:latin typeface="Times New Roman"/>
                <a:cs typeface="Times New Roman"/>
              </a:rPr>
              <a:t>Arduino</a:t>
            </a:r>
            <a:r>
              <a:rPr lang="en-US" dirty="0" smtClean="0">
                <a:latin typeface="Times New Roman"/>
                <a:cs typeface="Times New Roman"/>
              </a:rPr>
              <a:t>-certified  </a:t>
            </a:r>
            <a:r>
              <a:rPr lang="en-US" spc="-5" dirty="0" smtClean="0">
                <a:latin typeface="Times New Roman"/>
                <a:cs typeface="Times New Roman"/>
              </a:rPr>
              <a:t>development</a:t>
            </a:r>
            <a:r>
              <a:rPr lang="en-US" spc="-40" dirty="0" smtClean="0">
                <a:latin typeface="Times New Roman"/>
                <a:cs typeface="Times New Roman"/>
              </a:rPr>
              <a:t> </a:t>
            </a:r>
            <a:r>
              <a:rPr lang="en-US" dirty="0" smtClean="0">
                <a:latin typeface="Times New Roman"/>
                <a:cs typeface="Times New Roman"/>
              </a:rPr>
              <a:t>boards.</a:t>
            </a:r>
          </a:p>
          <a:p>
            <a:pPr marL="527685" marR="5080" indent="-515620">
              <a:spcBef>
                <a:spcPts val="965"/>
              </a:spcBef>
              <a:tabLst>
                <a:tab pos="527685" algn="l"/>
                <a:tab pos="528320" algn="l"/>
              </a:tabLst>
            </a:pPr>
            <a:r>
              <a:rPr lang="en-US" spc="-5" dirty="0" smtClean="0">
                <a:latin typeface="Times New Roman"/>
                <a:cs typeface="Times New Roman"/>
              </a:rPr>
              <a:t>Intel x86, Intel SOC X1000 Quark  based</a:t>
            </a:r>
            <a:r>
              <a:rPr lang="en-US" spc="-10" dirty="0" smtClean="0">
                <a:latin typeface="Times New Roman"/>
                <a:cs typeface="Times New Roman"/>
              </a:rPr>
              <a:t> </a:t>
            </a:r>
            <a:r>
              <a:rPr lang="en-US" spc="-5" dirty="0" smtClean="0">
                <a:latin typeface="Times New Roman"/>
                <a:cs typeface="Times New Roman"/>
              </a:rPr>
              <a:t>System-On-Chip</a:t>
            </a:r>
            <a:endParaRPr lang="en-US" dirty="0" smtClean="0">
              <a:latin typeface="Times New Roman"/>
              <a:cs typeface="Times New Roman"/>
            </a:endParaRPr>
          </a:p>
          <a:p>
            <a:pPr marL="527685" marR="300355" indent="-515620">
              <a:spcBef>
                <a:spcPts val="960"/>
              </a:spcBef>
              <a:tabLst>
                <a:tab pos="527685" algn="l"/>
                <a:tab pos="528320" algn="l"/>
              </a:tabLst>
            </a:pPr>
            <a:r>
              <a:rPr lang="en-US" spc="-5" dirty="0" smtClean="0">
                <a:latin typeface="Times New Roman"/>
                <a:cs typeface="Times New Roman"/>
              </a:rPr>
              <a:t>Power </a:t>
            </a:r>
            <a:r>
              <a:rPr lang="en-US" dirty="0" smtClean="0">
                <a:latin typeface="Times New Roman"/>
                <a:cs typeface="Times New Roman"/>
              </a:rPr>
              <a:t>over </a:t>
            </a:r>
            <a:r>
              <a:rPr lang="en-US" spc="-5" dirty="0" smtClean="0">
                <a:latin typeface="Times New Roman"/>
                <a:cs typeface="Times New Roman"/>
              </a:rPr>
              <a:t>Ethernet (</a:t>
            </a:r>
            <a:r>
              <a:rPr lang="en-US" spc="-5" dirty="0" err="1" smtClean="0">
                <a:latin typeface="Times New Roman"/>
                <a:cs typeface="Times New Roman"/>
              </a:rPr>
              <a:t>PoE</a:t>
            </a:r>
            <a:r>
              <a:rPr lang="en-US" spc="-5" dirty="0" smtClean="0">
                <a:latin typeface="Times New Roman"/>
                <a:cs typeface="Times New Roman"/>
              </a:rPr>
              <a:t>) and 6  Analog</a:t>
            </a:r>
            <a:r>
              <a:rPr lang="en-US" spc="-10" dirty="0" smtClean="0">
                <a:latin typeface="Times New Roman"/>
                <a:cs typeface="Times New Roman"/>
              </a:rPr>
              <a:t> </a:t>
            </a:r>
            <a:r>
              <a:rPr lang="en-US" dirty="0" smtClean="0">
                <a:latin typeface="Times New Roman"/>
                <a:cs typeface="Times New Roman"/>
              </a:rPr>
              <a:t>Inputs</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Times New Roman"/>
                <a:cs typeface="Times New Roman"/>
              </a:rPr>
              <a:t>BeagleBoard</a:t>
            </a:r>
            <a:endParaRPr lang="en-US" dirty="0"/>
          </a:p>
        </p:txBody>
      </p:sp>
      <p:sp>
        <p:nvSpPr>
          <p:cNvPr id="3" name="Content Placeholder 2"/>
          <p:cNvSpPr>
            <a:spLocks noGrp="1"/>
          </p:cNvSpPr>
          <p:nvPr>
            <p:ph idx="1"/>
          </p:nvPr>
        </p:nvSpPr>
        <p:spPr/>
        <p:txBody>
          <a:bodyPr/>
          <a:lstStyle/>
          <a:p>
            <a:pPr marL="527685" indent="-515620">
              <a:spcBef>
                <a:spcPts val="1060"/>
              </a:spcBef>
              <a:tabLst>
                <a:tab pos="527685" algn="l"/>
                <a:tab pos="528320" algn="l"/>
              </a:tabLst>
            </a:pPr>
            <a:r>
              <a:rPr lang="en-US" spc="-5" dirty="0" smtClean="0">
                <a:latin typeface="Times New Roman"/>
                <a:cs typeface="Times New Roman"/>
              </a:rPr>
              <a:t>Very </a:t>
            </a:r>
            <a:r>
              <a:rPr lang="en-US" dirty="0" smtClean="0">
                <a:latin typeface="Times New Roman"/>
                <a:cs typeface="Times New Roman"/>
              </a:rPr>
              <a:t>low </a:t>
            </a:r>
            <a:r>
              <a:rPr lang="en-US" spc="-5" dirty="0" smtClean="0">
                <a:latin typeface="Times New Roman"/>
                <a:cs typeface="Times New Roman"/>
              </a:rPr>
              <a:t>power</a:t>
            </a:r>
            <a:r>
              <a:rPr lang="en-US" spc="-30" dirty="0" smtClean="0">
                <a:latin typeface="Times New Roman"/>
                <a:cs typeface="Times New Roman"/>
              </a:rPr>
              <a:t> </a:t>
            </a:r>
            <a:r>
              <a:rPr lang="en-US" dirty="0" smtClean="0">
                <a:latin typeface="Times New Roman"/>
                <a:cs typeface="Times New Roman"/>
              </a:rPr>
              <a:t>requirement</a:t>
            </a:r>
          </a:p>
          <a:p>
            <a:pPr marL="527685" indent="-515620">
              <a:spcBef>
                <a:spcPts val="960"/>
              </a:spcBef>
              <a:tabLst>
                <a:tab pos="527685" algn="l"/>
                <a:tab pos="528320" algn="l"/>
              </a:tabLst>
            </a:pPr>
            <a:r>
              <a:rPr lang="en-US" spc="-5" dirty="0" smtClean="0">
                <a:latin typeface="Times New Roman"/>
                <a:cs typeface="Times New Roman"/>
              </a:rPr>
              <a:t>Card like</a:t>
            </a:r>
            <a:r>
              <a:rPr lang="en-US" spc="-10" dirty="0" smtClean="0">
                <a:latin typeface="Times New Roman"/>
                <a:cs typeface="Times New Roman"/>
              </a:rPr>
              <a:t> </a:t>
            </a:r>
            <a:r>
              <a:rPr lang="en-US" dirty="0" smtClean="0">
                <a:latin typeface="Times New Roman"/>
                <a:cs typeface="Times New Roman"/>
              </a:rPr>
              <a:t>computer</a:t>
            </a:r>
          </a:p>
          <a:p>
            <a:pPr marL="527685" indent="-515620">
              <a:spcBef>
                <a:spcPts val="960"/>
              </a:spcBef>
              <a:tabLst>
                <a:tab pos="527685" algn="l"/>
                <a:tab pos="528320" algn="l"/>
              </a:tabLst>
            </a:pPr>
            <a:r>
              <a:rPr lang="en-US" spc="-5" dirty="0" smtClean="0">
                <a:latin typeface="Times New Roman"/>
                <a:cs typeface="Times New Roman"/>
              </a:rPr>
              <a:t>Can run Android and</a:t>
            </a:r>
            <a:r>
              <a:rPr lang="en-US" spc="-15" dirty="0" smtClean="0">
                <a:latin typeface="Times New Roman"/>
                <a:cs typeface="Times New Roman"/>
              </a:rPr>
              <a:t> </a:t>
            </a:r>
            <a:r>
              <a:rPr lang="en-US" spc="-5" dirty="0" smtClean="0">
                <a:latin typeface="Times New Roman"/>
                <a:cs typeface="Times New Roman"/>
              </a:rPr>
              <a:t>Linux</a:t>
            </a:r>
            <a:endParaRPr lang="en-US" dirty="0" smtClean="0">
              <a:latin typeface="Times New Roman"/>
              <a:cs typeface="Times New Roman"/>
            </a:endParaRPr>
          </a:p>
          <a:p>
            <a:pPr marL="527685" marR="5080" indent="-515620">
              <a:spcBef>
                <a:spcPts val="965"/>
              </a:spcBef>
              <a:tabLst>
                <a:tab pos="527685" algn="l"/>
                <a:tab pos="528320" algn="l"/>
              </a:tabLst>
            </a:pPr>
            <a:r>
              <a:rPr lang="en-US" spc="-5" dirty="0" smtClean="0">
                <a:latin typeface="Times New Roman"/>
                <a:cs typeface="Times New Roman"/>
              </a:rPr>
              <a:t>Open source Hardware </a:t>
            </a:r>
            <a:r>
              <a:rPr lang="en-US" dirty="0" smtClean="0">
                <a:latin typeface="Times New Roman"/>
                <a:cs typeface="Times New Roman"/>
              </a:rPr>
              <a:t>designs  </a:t>
            </a:r>
            <a:r>
              <a:rPr lang="en-US" spc="-5" dirty="0" smtClean="0">
                <a:latin typeface="Times New Roman"/>
                <a:cs typeface="Times New Roman"/>
              </a:rPr>
              <a:t>and the software for </a:t>
            </a:r>
            <a:r>
              <a:rPr lang="en-US" dirty="0" smtClean="0">
                <a:latin typeface="Times New Roman"/>
                <a:cs typeface="Times New Roman"/>
              </a:rPr>
              <a:t>the </a:t>
            </a:r>
            <a:r>
              <a:rPr lang="en-US" spc="-5" dirty="0" err="1" smtClean="0">
                <a:latin typeface="Times New Roman"/>
                <a:cs typeface="Times New Roman"/>
              </a:rPr>
              <a:t>IoT</a:t>
            </a:r>
            <a:r>
              <a:rPr lang="en-US" spc="-5" dirty="0" smtClean="0">
                <a:latin typeface="Times New Roman"/>
                <a:cs typeface="Times New Roman"/>
              </a:rPr>
              <a:t>  devices</a:t>
            </a:r>
            <a:r>
              <a:rPr lang="en-US" spc="-25" dirty="0" smtClean="0">
                <a:latin typeface="Times New Roman"/>
                <a:cs typeface="Times New Roman"/>
              </a:rPr>
              <a:t> </a:t>
            </a:r>
            <a:r>
              <a:rPr lang="en-US" spc="-5" dirty="0" smtClean="0">
                <a:latin typeface="Times New Roman"/>
                <a:cs typeface="Times New Roman"/>
              </a:rPr>
              <a:t>are</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pc="-5" dirty="0" smtClean="0">
                <a:latin typeface="Times New Roman"/>
                <a:cs typeface="Times New Roman"/>
              </a:rPr>
              <a:t>Raspberry</a:t>
            </a:r>
            <a:r>
              <a:rPr lang="en-US" b="1" spc="-60" dirty="0" smtClean="0">
                <a:latin typeface="Times New Roman"/>
                <a:cs typeface="Times New Roman"/>
              </a:rPr>
              <a:t> </a:t>
            </a:r>
            <a:r>
              <a:rPr lang="en-US" b="1" spc="-5" dirty="0" smtClean="0">
                <a:latin typeface="Times New Roman"/>
                <a:cs typeface="Times New Roman"/>
              </a:rPr>
              <a:t>Pi</a:t>
            </a:r>
            <a:endParaRPr lang="en-US" dirty="0"/>
          </a:p>
        </p:txBody>
      </p:sp>
      <p:sp>
        <p:nvSpPr>
          <p:cNvPr id="3" name="Content Placeholder 2"/>
          <p:cNvSpPr>
            <a:spLocks noGrp="1"/>
          </p:cNvSpPr>
          <p:nvPr>
            <p:ph idx="1"/>
          </p:nvPr>
        </p:nvSpPr>
        <p:spPr/>
        <p:txBody>
          <a:bodyPr/>
          <a:lstStyle/>
          <a:p>
            <a:pPr marL="527685" indent="-515620">
              <a:spcBef>
                <a:spcPts val="965"/>
              </a:spcBef>
              <a:tabLst>
                <a:tab pos="527685" algn="l"/>
                <a:tab pos="528320" algn="l"/>
              </a:tabLst>
            </a:pPr>
            <a:r>
              <a:rPr lang="en-US" spc="-5" dirty="0" smtClean="0">
                <a:latin typeface="Times New Roman"/>
                <a:cs typeface="Times New Roman"/>
              </a:rPr>
              <a:t>Wi-Fi-connected </a:t>
            </a:r>
            <a:r>
              <a:rPr lang="en-US" dirty="0" smtClean="0">
                <a:latin typeface="Times New Roman"/>
                <a:cs typeface="Times New Roman"/>
              </a:rPr>
              <a:t>device</a:t>
            </a:r>
          </a:p>
          <a:p>
            <a:pPr marL="527685" indent="-515620">
              <a:spcBef>
                <a:spcPts val="865"/>
              </a:spcBef>
              <a:tabLst>
                <a:tab pos="527685" algn="l"/>
                <a:tab pos="528320" algn="l"/>
              </a:tabLst>
            </a:pPr>
            <a:r>
              <a:rPr lang="en-US" dirty="0" smtClean="0">
                <a:latin typeface="Times New Roman"/>
                <a:cs typeface="Times New Roman"/>
              </a:rPr>
              <a:t>Included code open source</a:t>
            </a:r>
            <a:r>
              <a:rPr lang="en-US" spc="-110" dirty="0" smtClean="0">
                <a:latin typeface="Times New Roman"/>
                <a:cs typeface="Times New Roman"/>
              </a:rPr>
              <a:t> </a:t>
            </a:r>
            <a:r>
              <a:rPr lang="en-US" dirty="0" err="1" smtClean="0">
                <a:latin typeface="Times New Roman"/>
                <a:cs typeface="Times New Roman"/>
              </a:rPr>
              <a:t>RasWIK</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(Radio Frequency</a:t>
            </a:r>
            <a:r>
              <a:rPr lang="en-US" spc="-125" dirty="0" smtClean="0"/>
              <a:t> </a:t>
            </a:r>
            <a:r>
              <a:rPr lang="en-US" dirty="0" smtClean="0"/>
              <a:t>ID)</a:t>
            </a:r>
            <a:endParaRPr lang="en-US" dirty="0"/>
          </a:p>
        </p:txBody>
      </p:sp>
      <p:sp>
        <p:nvSpPr>
          <p:cNvPr id="3" name="Content Placeholder 2"/>
          <p:cNvSpPr>
            <a:spLocks noGrp="1"/>
          </p:cNvSpPr>
          <p:nvPr>
            <p:ph idx="1"/>
          </p:nvPr>
        </p:nvSpPr>
        <p:spPr/>
        <p:txBody>
          <a:bodyPr/>
          <a:lstStyle/>
          <a:p>
            <a:pPr marL="527685" indent="-515620">
              <a:spcBef>
                <a:spcPts val="1060"/>
              </a:spcBef>
              <a:tabLst>
                <a:tab pos="527685" algn="l"/>
                <a:tab pos="528320" algn="l"/>
              </a:tabLst>
            </a:pPr>
            <a:r>
              <a:rPr lang="en-US" spc="-5" dirty="0" smtClean="0">
                <a:latin typeface="Times New Roman"/>
                <a:cs typeface="Times New Roman"/>
              </a:rPr>
              <a:t>An </a:t>
            </a:r>
            <a:r>
              <a:rPr lang="en-US" dirty="0" smtClean="0">
                <a:latin typeface="Times New Roman"/>
                <a:cs typeface="Times New Roman"/>
              </a:rPr>
              <a:t>identification</a:t>
            </a:r>
            <a:r>
              <a:rPr lang="en-US" spc="-45" dirty="0" smtClean="0">
                <a:latin typeface="Times New Roman"/>
                <a:cs typeface="Times New Roman"/>
              </a:rPr>
              <a:t> </a:t>
            </a:r>
            <a:r>
              <a:rPr lang="en-US" spc="-5" dirty="0" smtClean="0">
                <a:latin typeface="Times New Roman"/>
                <a:cs typeface="Times New Roman"/>
              </a:rPr>
              <a:t>system</a:t>
            </a:r>
            <a:endParaRPr lang="en-US" dirty="0" smtClean="0">
              <a:latin typeface="Times New Roman"/>
              <a:cs typeface="Times New Roman"/>
            </a:endParaRPr>
          </a:p>
          <a:p>
            <a:pPr marL="527685" indent="-515620">
              <a:spcBef>
                <a:spcPts val="960"/>
              </a:spcBef>
              <a:tabLst>
                <a:tab pos="527685" algn="l"/>
                <a:tab pos="528320" algn="l"/>
              </a:tabLst>
            </a:pPr>
            <a:r>
              <a:rPr lang="en-US" dirty="0" smtClean="0">
                <a:latin typeface="Times New Roman"/>
                <a:cs typeface="Times New Roman"/>
              </a:rPr>
              <a:t>Tagging </a:t>
            </a:r>
            <a:r>
              <a:rPr lang="en-US" spc="-5" dirty="0" smtClean="0">
                <a:latin typeface="Times New Roman"/>
                <a:cs typeface="Times New Roman"/>
              </a:rPr>
              <a:t>and</a:t>
            </a:r>
            <a:r>
              <a:rPr lang="en-US" spc="-35" dirty="0" smtClean="0">
                <a:latin typeface="Times New Roman"/>
                <a:cs typeface="Times New Roman"/>
              </a:rPr>
              <a:t> </a:t>
            </a:r>
            <a:r>
              <a:rPr lang="en-US" dirty="0" err="1" smtClean="0">
                <a:latin typeface="Times New Roman"/>
                <a:cs typeface="Times New Roman"/>
              </a:rPr>
              <a:t>labelling</a:t>
            </a:r>
            <a:endParaRPr lang="en-US" dirty="0" smtClean="0">
              <a:latin typeface="Times New Roman"/>
              <a:cs typeface="Times New Roman"/>
            </a:endParaRPr>
          </a:p>
          <a:p>
            <a:pPr marL="527685" marR="5080" indent="-515620">
              <a:spcBef>
                <a:spcPts val="960"/>
              </a:spcBef>
              <a:tabLst>
                <a:tab pos="527685" algn="l"/>
                <a:tab pos="528320" algn="l"/>
              </a:tabLst>
            </a:pPr>
            <a:r>
              <a:rPr lang="en-US" spc="-5" dirty="0" smtClean="0">
                <a:latin typeface="Times New Roman"/>
                <a:cs typeface="Times New Roman"/>
              </a:rPr>
              <a:t>Tiny chips: </a:t>
            </a:r>
            <a:r>
              <a:rPr lang="en-US" dirty="0" smtClean="0">
                <a:latin typeface="Times New Roman"/>
                <a:cs typeface="Times New Roman"/>
              </a:rPr>
              <a:t>passive, </a:t>
            </a:r>
            <a:r>
              <a:rPr lang="en-US" spc="-5" dirty="0" smtClean="0">
                <a:latin typeface="Times New Roman"/>
                <a:cs typeface="Times New Roman"/>
              </a:rPr>
              <a:t>active</a:t>
            </a:r>
            <a:r>
              <a:rPr lang="en-US" spc="-55" dirty="0" smtClean="0">
                <a:latin typeface="Times New Roman"/>
                <a:cs typeface="Times New Roman"/>
              </a:rPr>
              <a:t> </a:t>
            </a:r>
            <a:r>
              <a:rPr lang="en-US" spc="-5" dirty="0" smtClean="0">
                <a:latin typeface="Times New Roman"/>
                <a:cs typeface="Times New Roman"/>
              </a:rPr>
              <a:t>and  </a:t>
            </a:r>
            <a:r>
              <a:rPr lang="en-US" dirty="0" smtClean="0">
                <a:latin typeface="Times New Roman"/>
                <a:cs typeface="Times New Roman"/>
              </a:rPr>
              <a:t>battery </a:t>
            </a:r>
            <a:r>
              <a:rPr lang="en-US" spc="-5" dirty="0" smtClean="0">
                <a:latin typeface="Times New Roman"/>
                <a:cs typeface="Times New Roman"/>
              </a:rPr>
              <a:t>powered when reader  nearby</a:t>
            </a:r>
            <a:r>
              <a:rPr lang="en-US" spc="-10" dirty="0" smtClean="0">
                <a:latin typeface="Times New Roman"/>
                <a:cs typeface="Times New Roman"/>
              </a:rPr>
              <a:t> </a:t>
            </a:r>
            <a:r>
              <a:rPr lang="en-US" spc="-5" dirty="0" smtClean="0">
                <a:latin typeface="Times New Roman"/>
                <a:cs typeface="Times New Roman"/>
              </a:rPr>
              <a:t>Wireless</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 (Radio Frequency</a:t>
            </a:r>
            <a:r>
              <a:rPr lang="en-US" spc="-125" dirty="0" smtClean="0"/>
              <a:t> </a:t>
            </a:r>
            <a:r>
              <a:rPr lang="en-US" dirty="0" smtClean="0"/>
              <a:t>ID)</a:t>
            </a:r>
            <a:endParaRPr lang="en-US" dirty="0"/>
          </a:p>
        </p:txBody>
      </p:sp>
      <p:sp>
        <p:nvSpPr>
          <p:cNvPr id="3" name="Content Placeholder 2"/>
          <p:cNvSpPr>
            <a:spLocks noGrp="1"/>
          </p:cNvSpPr>
          <p:nvPr>
            <p:ph idx="1"/>
          </p:nvPr>
        </p:nvSpPr>
        <p:spPr/>
        <p:txBody>
          <a:bodyPr/>
          <a:lstStyle/>
          <a:p>
            <a:pPr marL="527685" marR="193675" indent="-515620">
              <a:spcBef>
                <a:spcPts val="95"/>
              </a:spcBef>
              <a:tabLst>
                <a:tab pos="527685" algn="l"/>
                <a:tab pos="528320" algn="l"/>
              </a:tabLst>
            </a:pPr>
            <a:r>
              <a:rPr lang="en-US" spc="-5" dirty="0" smtClean="0">
                <a:latin typeface="Times New Roman"/>
                <a:cs typeface="Times New Roman"/>
              </a:rPr>
              <a:t>Communication </a:t>
            </a:r>
            <a:r>
              <a:rPr lang="en-US" dirty="0" smtClean="0">
                <a:latin typeface="Times New Roman"/>
                <a:cs typeface="Times New Roman"/>
              </a:rPr>
              <a:t>range </a:t>
            </a:r>
            <a:r>
              <a:rPr lang="en-US" spc="-5" dirty="0" smtClean="0">
                <a:latin typeface="Times New Roman"/>
                <a:cs typeface="Times New Roman"/>
              </a:rPr>
              <a:t>10 cm</a:t>
            </a:r>
            <a:r>
              <a:rPr lang="en-US" spc="-45" dirty="0" smtClean="0">
                <a:latin typeface="Times New Roman"/>
                <a:cs typeface="Times New Roman"/>
              </a:rPr>
              <a:t> </a:t>
            </a:r>
            <a:r>
              <a:rPr lang="en-US" spc="-5" dirty="0" smtClean="0">
                <a:latin typeface="Times New Roman"/>
                <a:cs typeface="Times New Roman"/>
              </a:rPr>
              <a:t>to  200</a:t>
            </a:r>
            <a:r>
              <a:rPr lang="en-US" spc="-25" dirty="0" smtClean="0">
                <a:latin typeface="Times New Roman"/>
                <a:cs typeface="Times New Roman"/>
              </a:rPr>
              <a:t> </a:t>
            </a:r>
            <a:r>
              <a:rPr lang="en-US" spc="-5" dirty="0" smtClean="0">
                <a:latin typeface="Times New Roman"/>
                <a:cs typeface="Times New Roman"/>
              </a:rPr>
              <a:t>m</a:t>
            </a:r>
            <a:endParaRPr lang="en-US" dirty="0" smtClean="0">
              <a:latin typeface="Times New Roman"/>
              <a:cs typeface="Times New Roman"/>
            </a:endParaRPr>
          </a:p>
          <a:p>
            <a:pPr marL="527685" marR="5080" indent="-515620">
              <a:spcBef>
                <a:spcPts val="965"/>
              </a:spcBef>
              <a:tabLst>
                <a:tab pos="527685" algn="l"/>
                <a:tab pos="528320" algn="l"/>
              </a:tabLst>
            </a:pPr>
            <a:r>
              <a:rPr lang="en-US" spc="-5" dirty="0" smtClean="0">
                <a:latin typeface="Times New Roman"/>
                <a:cs typeface="Times New Roman"/>
              </a:rPr>
              <a:t>Standard frequency ranges: </a:t>
            </a:r>
            <a:r>
              <a:rPr lang="en-US" spc="10" dirty="0" smtClean="0">
                <a:latin typeface="Times New Roman"/>
                <a:cs typeface="Times New Roman"/>
              </a:rPr>
              <a:t>120-  </a:t>
            </a:r>
            <a:r>
              <a:rPr lang="en-US" spc="-5" dirty="0" smtClean="0">
                <a:latin typeface="Times New Roman"/>
                <a:cs typeface="Times New Roman"/>
              </a:rPr>
              <a:t>150 kHz, </a:t>
            </a:r>
            <a:r>
              <a:rPr lang="en-US" dirty="0" smtClean="0">
                <a:latin typeface="Times New Roman"/>
                <a:cs typeface="Times New Roman"/>
              </a:rPr>
              <a:t>13.56 </a:t>
            </a:r>
            <a:r>
              <a:rPr lang="en-US" spc="-5" dirty="0" smtClean="0">
                <a:latin typeface="Times New Roman"/>
                <a:cs typeface="Times New Roman"/>
              </a:rPr>
              <a:t>MHz, 433 MHz  and </a:t>
            </a:r>
            <a:r>
              <a:rPr lang="en-US" dirty="0" smtClean="0">
                <a:latin typeface="Times New Roman"/>
                <a:cs typeface="Times New Roman"/>
              </a:rPr>
              <a:t>higher </a:t>
            </a:r>
            <a:r>
              <a:rPr lang="en-US" spc="-5" dirty="0" smtClean="0">
                <a:latin typeface="Times New Roman"/>
                <a:cs typeface="Times New Roman"/>
              </a:rPr>
              <a:t>in UHF and  Microwave</a:t>
            </a:r>
            <a:r>
              <a:rPr lang="en-US" spc="-10" dirty="0" smtClean="0">
                <a:latin typeface="Times New Roman"/>
                <a:cs typeface="Times New Roman"/>
              </a:rPr>
              <a:t> </a:t>
            </a:r>
            <a:r>
              <a:rPr lang="en-US" dirty="0" smtClean="0">
                <a:latin typeface="Times New Roman"/>
                <a:cs typeface="Times New Roman"/>
              </a:rPr>
              <a:t>regions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RFID</a:t>
            </a:r>
            <a:r>
              <a:rPr lang="en-US" spc="-80" dirty="0" smtClean="0"/>
              <a:t> </a:t>
            </a:r>
            <a:r>
              <a:rPr lang="en-US" dirty="0" smtClean="0"/>
              <a:t>Applications</a:t>
            </a:r>
            <a:endParaRPr lang="en-US" dirty="0"/>
          </a:p>
        </p:txBody>
      </p:sp>
      <p:sp>
        <p:nvSpPr>
          <p:cNvPr id="3" name="Content Placeholder 2"/>
          <p:cNvSpPr>
            <a:spLocks noGrp="1"/>
          </p:cNvSpPr>
          <p:nvPr>
            <p:ph idx="1"/>
          </p:nvPr>
        </p:nvSpPr>
        <p:spPr/>
        <p:txBody>
          <a:bodyPr/>
          <a:lstStyle/>
          <a:p>
            <a:pPr marL="527685" indent="-515620">
              <a:spcBef>
                <a:spcPts val="1060"/>
              </a:spcBef>
              <a:tabLst>
                <a:tab pos="527685" algn="l"/>
                <a:tab pos="528320" algn="l"/>
              </a:tabLst>
            </a:pPr>
            <a:r>
              <a:rPr lang="en-US" spc="-5" dirty="0" smtClean="0">
                <a:latin typeface="Times New Roman"/>
                <a:cs typeface="Times New Roman"/>
              </a:rPr>
              <a:t>Tracking and </a:t>
            </a:r>
            <a:r>
              <a:rPr lang="en-US" dirty="0" smtClean="0">
                <a:latin typeface="Times New Roman"/>
                <a:cs typeface="Times New Roman"/>
              </a:rPr>
              <a:t>inventory</a:t>
            </a:r>
            <a:r>
              <a:rPr lang="en-US" spc="-35" dirty="0" smtClean="0">
                <a:latin typeface="Times New Roman"/>
                <a:cs typeface="Times New Roman"/>
              </a:rPr>
              <a:t> </a:t>
            </a:r>
            <a:r>
              <a:rPr lang="en-US" spc="-5" dirty="0" smtClean="0">
                <a:latin typeface="Times New Roman"/>
                <a:cs typeface="Times New Roman"/>
              </a:rPr>
              <a:t>control</a:t>
            </a:r>
            <a:endParaRPr lang="en-US" dirty="0" smtClean="0">
              <a:latin typeface="Times New Roman"/>
              <a:cs typeface="Times New Roman"/>
            </a:endParaRPr>
          </a:p>
          <a:p>
            <a:pPr marL="527685" marR="905510" indent="-515620">
              <a:spcBef>
                <a:spcPts val="960"/>
              </a:spcBef>
              <a:tabLst>
                <a:tab pos="527685" algn="l"/>
                <a:tab pos="528320" algn="l"/>
              </a:tabLst>
            </a:pPr>
            <a:r>
              <a:rPr lang="en-US" dirty="0" smtClean="0">
                <a:latin typeface="Times New Roman"/>
                <a:cs typeface="Times New Roman"/>
              </a:rPr>
              <a:t>Identification </a:t>
            </a:r>
            <a:r>
              <a:rPr lang="en-US" spc="-5" dirty="0" smtClean="0">
                <a:latin typeface="Times New Roman"/>
                <a:cs typeface="Times New Roman"/>
              </a:rPr>
              <a:t>in </a:t>
            </a:r>
            <a:r>
              <a:rPr lang="en-US" dirty="0" smtClean="0">
                <a:latin typeface="Times New Roman"/>
                <a:cs typeface="Times New Roman"/>
              </a:rPr>
              <a:t>supply</a:t>
            </a:r>
            <a:r>
              <a:rPr lang="en-US" spc="-75" dirty="0" smtClean="0">
                <a:latin typeface="Times New Roman"/>
                <a:cs typeface="Times New Roman"/>
              </a:rPr>
              <a:t> </a:t>
            </a:r>
            <a:r>
              <a:rPr lang="en-US" spc="-5" dirty="0" smtClean="0">
                <a:latin typeface="Times New Roman"/>
                <a:cs typeface="Times New Roman"/>
              </a:rPr>
              <a:t>chain  systems</a:t>
            </a:r>
            <a:endParaRPr lang="en-US" dirty="0" smtClean="0">
              <a:latin typeface="Times New Roman"/>
              <a:cs typeface="Times New Roman"/>
            </a:endParaRPr>
          </a:p>
          <a:p>
            <a:pPr marL="527685" indent="-515620">
              <a:spcBef>
                <a:spcPts val="965"/>
              </a:spcBef>
              <a:tabLst>
                <a:tab pos="527685" algn="l"/>
                <a:tab pos="528320" algn="l"/>
              </a:tabLst>
            </a:pPr>
            <a:r>
              <a:rPr lang="en-US" spc="-5" dirty="0" smtClean="0">
                <a:latin typeface="Times New Roman"/>
                <a:cs typeface="Times New Roman"/>
              </a:rPr>
              <a:t>Access to </a:t>
            </a:r>
            <a:r>
              <a:rPr lang="en-US" dirty="0" smtClean="0">
                <a:latin typeface="Times New Roman"/>
                <a:cs typeface="Times New Roman"/>
              </a:rPr>
              <a:t>buildings </a:t>
            </a:r>
            <a:r>
              <a:rPr lang="en-US" spc="-5" dirty="0" smtClean="0">
                <a:latin typeface="Times New Roman"/>
                <a:cs typeface="Times New Roman"/>
              </a:rPr>
              <a:t>and road</a:t>
            </a:r>
            <a:r>
              <a:rPr lang="en-US" spc="-30" dirty="0" smtClean="0">
                <a:latin typeface="Times New Roman"/>
                <a:cs typeface="Times New Roman"/>
              </a:rPr>
              <a:t> </a:t>
            </a:r>
            <a:r>
              <a:rPr lang="en-US" spc="-5" dirty="0" smtClean="0">
                <a:latin typeface="Times New Roman"/>
                <a:cs typeface="Times New Roman"/>
              </a:rPr>
              <a:t>tolls</a:t>
            </a:r>
            <a:endParaRPr lang="en-US" dirty="0" smtClean="0">
              <a:latin typeface="Times New Roman"/>
              <a:cs typeface="Times New Roman"/>
            </a:endParaRPr>
          </a:p>
          <a:p>
            <a:pPr marL="527685" indent="-515620">
              <a:spcBef>
                <a:spcPts val="960"/>
              </a:spcBef>
              <a:tabLst>
                <a:tab pos="527685" algn="l"/>
                <a:tab pos="528320" algn="l"/>
              </a:tabLst>
            </a:pPr>
            <a:r>
              <a:rPr lang="en-US" spc="-5" dirty="0" smtClean="0">
                <a:latin typeface="Times New Roman"/>
                <a:cs typeface="Times New Roman"/>
              </a:rPr>
              <a:t>Secured store </a:t>
            </a:r>
            <a:r>
              <a:rPr lang="en-US" dirty="0" smtClean="0">
                <a:latin typeface="Times New Roman"/>
                <a:cs typeface="Times New Roman"/>
              </a:rPr>
              <a:t>center</a:t>
            </a:r>
            <a:r>
              <a:rPr lang="en-US" spc="5" dirty="0" smtClean="0">
                <a:latin typeface="Times New Roman"/>
                <a:cs typeface="Times New Roman"/>
              </a:rPr>
              <a:t> </a:t>
            </a:r>
            <a:r>
              <a:rPr lang="en-US" spc="-5" dirty="0" smtClean="0">
                <a:latin typeface="Times New Roman"/>
                <a:cs typeface="Times New Roman"/>
              </a:rPr>
              <a:t>entries</a:t>
            </a:r>
            <a:endParaRPr lang="en-US" dirty="0" smtClean="0">
              <a:latin typeface="Times New Roman"/>
              <a:cs typeface="Times New Roman"/>
            </a:endParaRPr>
          </a:p>
          <a:p>
            <a:pPr marL="527685" marR="1062990" indent="-515620">
              <a:spcBef>
                <a:spcPts val="960"/>
              </a:spcBef>
              <a:tabLst>
                <a:tab pos="527685" algn="l"/>
                <a:tab pos="528320" algn="l"/>
              </a:tabLst>
            </a:pPr>
            <a:r>
              <a:rPr lang="en-US" spc="-5" dirty="0" smtClean="0">
                <a:latin typeface="Times New Roman"/>
                <a:cs typeface="Times New Roman"/>
              </a:rPr>
              <a:t>Devices such as RFID based  </a:t>
            </a:r>
            <a:r>
              <a:rPr lang="en-US" dirty="0" smtClean="0">
                <a:latin typeface="Times New Roman"/>
                <a:cs typeface="Times New Roman"/>
              </a:rPr>
              <a:t>temperature</a:t>
            </a:r>
            <a:r>
              <a:rPr lang="en-US" spc="-10" dirty="0" smtClean="0">
                <a:latin typeface="Times New Roman"/>
                <a:cs typeface="Times New Roman"/>
              </a:rPr>
              <a:t> </a:t>
            </a:r>
            <a:r>
              <a:rPr lang="en-US" spc="-5" dirty="0" smtClean="0">
                <a:latin typeface="Times New Roman"/>
                <a:cs typeface="Times New Roman"/>
              </a:rPr>
              <a:t>sensors</a:t>
            </a:r>
            <a:endParaRPr lang="en-US" dirty="0" smtClean="0">
              <a:latin typeface="Times New Roman"/>
              <a:cs typeface="Times New Roman"/>
            </a:endParaRP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WSN</a:t>
            </a:r>
            <a:r>
              <a:rPr lang="en-US" spc="-95" dirty="0" smtClean="0"/>
              <a:t> </a:t>
            </a:r>
            <a:r>
              <a:rPr lang="en-US" dirty="0" smtClean="0"/>
              <a:t>network</a:t>
            </a:r>
            <a:endParaRPr lang="en-US" dirty="0"/>
          </a:p>
        </p:txBody>
      </p:sp>
      <p:sp>
        <p:nvSpPr>
          <p:cNvPr id="3" name="Content Placeholder 2"/>
          <p:cNvSpPr>
            <a:spLocks noGrp="1"/>
          </p:cNvSpPr>
          <p:nvPr>
            <p:ph idx="1"/>
          </p:nvPr>
        </p:nvSpPr>
        <p:spPr/>
        <p:txBody>
          <a:bodyPr/>
          <a:lstStyle/>
          <a:p>
            <a:pPr marL="527685" marR="158115" indent="-515620">
              <a:spcBef>
                <a:spcPts val="95"/>
              </a:spcBef>
              <a:tabLst>
                <a:tab pos="527685" algn="l"/>
                <a:tab pos="528320" algn="l"/>
              </a:tabLst>
            </a:pPr>
            <a:r>
              <a:rPr lang="en-US" spc="-5" dirty="0" smtClean="0">
                <a:latin typeface="Times New Roman"/>
                <a:cs typeface="Times New Roman"/>
              </a:rPr>
              <a:t>Defined as a network in which each  </a:t>
            </a:r>
            <a:r>
              <a:rPr lang="en-US" dirty="0" smtClean="0">
                <a:latin typeface="Times New Roman"/>
                <a:cs typeface="Times New Roman"/>
              </a:rPr>
              <a:t>sensor </a:t>
            </a:r>
            <a:r>
              <a:rPr lang="en-US" spc="-5" dirty="0" smtClean="0">
                <a:latin typeface="Times New Roman"/>
                <a:cs typeface="Times New Roman"/>
              </a:rPr>
              <a:t>node </a:t>
            </a:r>
            <a:r>
              <a:rPr lang="en-US" dirty="0" smtClean="0">
                <a:latin typeface="Times New Roman"/>
                <a:cs typeface="Times New Roman"/>
              </a:rPr>
              <a:t>connect</a:t>
            </a:r>
            <a:r>
              <a:rPr lang="en-US" spc="-20" dirty="0" smtClean="0">
                <a:latin typeface="Times New Roman"/>
                <a:cs typeface="Times New Roman"/>
              </a:rPr>
              <a:t> </a:t>
            </a:r>
            <a:r>
              <a:rPr lang="en-US" spc="-5" dirty="0" smtClean="0">
                <a:latin typeface="Times New Roman"/>
                <a:cs typeface="Times New Roman"/>
              </a:rPr>
              <a:t>wirelessly</a:t>
            </a:r>
            <a:endParaRPr lang="en-US" dirty="0" smtClean="0">
              <a:latin typeface="Times New Roman"/>
              <a:cs typeface="Times New Roman"/>
            </a:endParaRPr>
          </a:p>
          <a:p>
            <a:pPr marL="527685" indent="-515620">
              <a:spcBef>
                <a:spcPts val="965"/>
              </a:spcBef>
              <a:tabLst>
                <a:tab pos="527685" algn="l"/>
                <a:tab pos="528320" algn="l"/>
              </a:tabLst>
            </a:pPr>
            <a:r>
              <a:rPr lang="en-US" dirty="0" smtClean="0">
                <a:latin typeface="Times New Roman"/>
                <a:cs typeface="Times New Roman"/>
              </a:rPr>
              <a:t>Capabilities </a:t>
            </a:r>
            <a:r>
              <a:rPr lang="en-US" spc="-5" dirty="0" smtClean="0">
                <a:latin typeface="Times New Roman"/>
                <a:cs typeface="Times New Roman"/>
              </a:rPr>
              <a:t>of</a:t>
            </a:r>
            <a:r>
              <a:rPr lang="en-US" spc="-40" dirty="0" smtClean="0">
                <a:latin typeface="Times New Roman"/>
                <a:cs typeface="Times New Roman"/>
              </a:rPr>
              <a:t> </a:t>
            </a:r>
            <a:r>
              <a:rPr lang="en-US" dirty="0" smtClean="0">
                <a:latin typeface="Times New Roman"/>
                <a:cs typeface="Times New Roman"/>
              </a:rPr>
              <a:t>computations</a:t>
            </a:r>
          </a:p>
          <a:p>
            <a:pPr marL="527685" marR="466090" indent="-515620">
              <a:spcBef>
                <a:spcPts val="960"/>
              </a:spcBef>
              <a:tabLst>
                <a:tab pos="527685" algn="l"/>
                <a:tab pos="528320" algn="l"/>
              </a:tabLst>
            </a:pPr>
            <a:r>
              <a:rPr lang="en-US" spc="-5" dirty="0" smtClean="0">
                <a:latin typeface="Times New Roman"/>
                <a:cs typeface="Times New Roman"/>
              </a:rPr>
              <a:t>Data </a:t>
            </a:r>
            <a:r>
              <a:rPr lang="en-US" dirty="0" smtClean="0">
                <a:latin typeface="Times New Roman"/>
                <a:cs typeface="Times New Roman"/>
              </a:rPr>
              <a:t>compaction, aggregation</a:t>
            </a:r>
            <a:r>
              <a:rPr lang="en-US" spc="-95" dirty="0" smtClean="0">
                <a:latin typeface="Times New Roman"/>
                <a:cs typeface="Times New Roman"/>
              </a:rPr>
              <a:t> </a:t>
            </a:r>
            <a:r>
              <a:rPr lang="en-US" spc="-5" dirty="0" smtClean="0">
                <a:latin typeface="Times New Roman"/>
                <a:cs typeface="Times New Roman"/>
              </a:rPr>
              <a:t>and  </a:t>
            </a:r>
            <a:r>
              <a:rPr lang="en-US" dirty="0" smtClean="0">
                <a:latin typeface="Times New Roman"/>
                <a:cs typeface="Times New Roman"/>
              </a:rPr>
              <a:t>analysis</a:t>
            </a:r>
          </a:p>
          <a:p>
            <a:pPr marL="527685" marR="5080" indent="-515620">
              <a:spcBef>
                <a:spcPts val="960"/>
              </a:spcBef>
              <a:tabLst>
                <a:tab pos="527685" algn="l"/>
                <a:tab pos="528320" algn="l"/>
              </a:tabLst>
            </a:pPr>
            <a:r>
              <a:rPr lang="en-US" spc="-5" dirty="0" smtClean="0">
                <a:latin typeface="Times New Roman"/>
                <a:cs typeface="Times New Roman"/>
              </a:rPr>
              <a:t>Each </a:t>
            </a:r>
            <a:r>
              <a:rPr lang="en-US" spc="-10" dirty="0" smtClean="0">
                <a:latin typeface="Times New Roman"/>
                <a:cs typeface="Times New Roman"/>
              </a:rPr>
              <a:t>with </a:t>
            </a:r>
            <a:r>
              <a:rPr lang="en-US" spc="-5" dirty="0" smtClean="0">
                <a:latin typeface="Times New Roman"/>
                <a:cs typeface="Times New Roman"/>
              </a:rPr>
              <a:t>communication as well as  networking</a:t>
            </a:r>
            <a:r>
              <a:rPr lang="en-US" spc="-30" dirty="0" smtClean="0">
                <a:latin typeface="Times New Roman"/>
                <a:cs typeface="Times New Roman"/>
              </a:rPr>
              <a:t> </a:t>
            </a:r>
            <a:r>
              <a:rPr lang="en-US" dirty="0" smtClean="0">
                <a:latin typeface="Times New Roman"/>
                <a:cs typeface="Times New Roman"/>
              </a:rPr>
              <a:t>capabilities.</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a:t>
            </a:r>
            <a:r>
              <a:rPr lang="en-US" spc="-90" dirty="0" smtClean="0"/>
              <a:t> </a:t>
            </a:r>
            <a:r>
              <a:rPr lang="en-US" dirty="0" smtClean="0"/>
              <a:t>Characteristics</a:t>
            </a:r>
            <a:endParaRPr lang="en-US" dirty="0"/>
          </a:p>
        </p:txBody>
      </p:sp>
      <p:sp>
        <p:nvSpPr>
          <p:cNvPr id="3" name="Content Placeholder 2"/>
          <p:cNvSpPr>
            <a:spLocks noGrp="1"/>
          </p:cNvSpPr>
          <p:nvPr>
            <p:ph idx="1"/>
          </p:nvPr>
        </p:nvSpPr>
        <p:spPr/>
        <p:txBody>
          <a:bodyPr/>
          <a:lstStyle/>
          <a:p>
            <a:r>
              <a:rPr lang="en-US" spc="-5" dirty="0" smtClean="0">
                <a:latin typeface="Times New Roman"/>
                <a:cs typeface="Times New Roman"/>
              </a:rPr>
              <a:t>Autonomous: </a:t>
            </a:r>
            <a:r>
              <a:rPr lang="en-US" dirty="0" smtClean="0">
                <a:latin typeface="Times New Roman"/>
                <a:cs typeface="Times New Roman"/>
              </a:rPr>
              <a:t>Independent  computing </a:t>
            </a:r>
            <a:r>
              <a:rPr lang="en-US" spc="-5" dirty="0" smtClean="0">
                <a:latin typeface="Times New Roman"/>
                <a:cs typeface="Times New Roman"/>
              </a:rPr>
              <a:t>power and </a:t>
            </a:r>
            <a:r>
              <a:rPr lang="en-US" dirty="0" smtClean="0">
                <a:latin typeface="Times New Roman"/>
                <a:cs typeface="Times New Roman"/>
              </a:rPr>
              <a:t>capability </a:t>
            </a:r>
            <a:r>
              <a:rPr lang="en-US" spc="-5" dirty="0" smtClean="0">
                <a:latin typeface="Times New Roman"/>
                <a:cs typeface="Times New Roman"/>
              </a:rPr>
              <a:t>to  send requests </a:t>
            </a:r>
            <a:r>
              <a:rPr lang="en-US" dirty="0" smtClean="0">
                <a:latin typeface="Times New Roman"/>
                <a:cs typeface="Times New Roman"/>
              </a:rPr>
              <a:t>and </a:t>
            </a:r>
            <a:r>
              <a:rPr lang="en-US" spc="-5" dirty="0" smtClean="0">
                <a:latin typeface="Times New Roman"/>
                <a:cs typeface="Times New Roman"/>
              </a:rPr>
              <a:t>receive </a:t>
            </a:r>
            <a:r>
              <a:rPr lang="en-US" dirty="0" smtClean="0">
                <a:latin typeface="Times New Roman"/>
                <a:cs typeface="Times New Roman"/>
              </a:rPr>
              <a:t>responses,  </a:t>
            </a:r>
            <a:r>
              <a:rPr lang="en-US" spc="-5" dirty="0" smtClean="0">
                <a:latin typeface="Times New Roman"/>
                <a:cs typeface="Times New Roman"/>
              </a:rPr>
              <a:t>and data forward and </a:t>
            </a:r>
            <a:r>
              <a:rPr lang="en-US" dirty="0" smtClean="0">
                <a:latin typeface="Times New Roman"/>
                <a:cs typeface="Times New Roman"/>
              </a:rPr>
              <a:t>routing  capabilities.</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From far, this looks like something really simple but the different layers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technology stack include different options and technologies for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projects. Most importantly, it is not about just putting out a combination of the right technologies across the stack but also about doing this in a secure, cost-efficient, and accurate way.</a:t>
            </a:r>
          </a:p>
          <a:p>
            <a:pPr algn="just"/>
            <a:r>
              <a:rPr lang="en-US" b="1" dirty="0">
                <a:latin typeface="Times New Roman" pitchFamily="18" charset="0"/>
                <a:cs typeface="Times New Roman" pitchFamily="18" charset="0"/>
              </a:rPr>
              <a:t>However, there are all kinds of challenges on the levels of interoperability.</a:t>
            </a:r>
            <a:r>
              <a:rPr lang="en-US" dirty="0">
                <a:latin typeface="Times New Roman" pitchFamily="18" charset="0"/>
                <a:cs typeface="Times New Roman" pitchFamily="18" charset="0"/>
              </a:rPr>
              <a:t> Moreover, there are also hurdles when it comes to all of these technology elements being able to communicate with each other, since </a:t>
            </a:r>
            <a:r>
              <a:rPr lang="en-US" b="1" dirty="0">
                <a:latin typeface="Times New Roman" pitchFamily="18" charset="0"/>
                <a:cs typeface="Times New Roman" pitchFamily="18" charset="0"/>
              </a:rPr>
              <a:t>there are different standards</a:t>
            </a:r>
            <a:r>
              <a:rPr lang="en-US" dirty="0">
                <a:latin typeface="Times New Roman" pitchFamily="18" charset="0"/>
                <a:cs typeface="Times New Roman" pitchFamily="18" charset="0"/>
              </a:rPr>
              <a:t>. The challenges become more complicated and bigger to the naked eye when existing and traditionally connected devices are brought in.</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a:t>
            </a:r>
            <a:r>
              <a:rPr lang="en-US" dirty="0"/>
              <a:t>layers of this stack.</a:t>
            </a:r>
          </a:p>
        </p:txBody>
      </p:sp>
      <p:sp>
        <p:nvSpPr>
          <p:cNvPr id="3" name="Content Placeholder 2"/>
          <p:cNvSpPr>
            <a:spLocks noGrp="1"/>
          </p:cNvSpPr>
          <p:nvPr>
            <p:ph idx="1"/>
          </p:nvPr>
        </p:nvSpPr>
        <p:spPr/>
        <p:txBody>
          <a:bodyPr>
            <a:normAutofit fontScale="70000" lnSpcReduction="20000"/>
          </a:bodyPr>
          <a:lstStyle/>
          <a:p>
            <a:pPr algn="just"/>
            <a:r>
              <a:rPr lang="en-US" b="1" dirty="0" err="1">
                <a:latin typeface="Times New Roman" pitchFamily="18" charset="0"/>
                <a:cs typeface="Times New Roman" pitchFamily="18" charset="0"/>
              </a:rPr>
              <a:t>IoT</a:t>
            </a:r>
            <a:r>
              <a:rPr lang="en-US" b="1" dirty="0">
                <a:latin typeface="Times New Roman" pitchFamily="18" charset="0"/>
                <a:cs typeface="Times New Roman" pitchFamily="18" charset="0"/>
              </a:rPr>
              <a:t> device level</a:t>
            </a:r>
            <a:r>
              <a:rPr lang="en-US" dirty="0">
                <a:latin typeface="Times New Roman" pitchFamily="18" charset="0"/>
                <a:cs typeface="Times New Roman" pitchFamily="18" charset="0"/>
              </a:rPr>
              <a:t>: There cannot be the Internet of Things without accurate actuators, sensors, and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devices in general. This is simply because there cannot be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in the absence of accurate data.</a:t>
            </a:r>
          </a:p>
          <a:p>
            <a:pPr algn="just"/>
            <a:r>
              <a:rPr lang="en-US" b="1" dirty="0" err="1">
                <a:latin typeface="Times New Roman" pitchFamily="18" charset="0"/>
                <a:cs typeface="Times New Roman" pitchFamily="18" charset="0"/>
              </a:rPr>
              <a:t>IoT</a:t>
            </a:r>
            <a:r>
              <a:rPr lang="en-US" b="1" dirty="0">
                <a:latin typeface="Times New Roman" pitchFamily="18" charset="0"/>
                <a:cs typeface="Times New Roman" pitchFamily="18" charset="0"/>
              </a:rPr>
              <a:t> Gateway</a:t>
            </a:r>
            <a:r>
              <a:rPr lang="en-US" dirty="0">
                <a:latin typeface="Times New Roman" pitchFamily="18" charset="0"/>
                <a:cs typeface="Times New Roman" pitchFamily="18" charset="0"/>
              </a:rPr>
              <a:t>: The Internet of Things gateways are known to significantly enhance remote monitoring, data consolidation, enterprise mobility, remote system control, secure data exchange, and remote monitoring. An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Gateway connects strongly with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 layer that is a must-have level towards the next steps of actionable business applications and data or consumer applications and services.</a:t>
            </a:r>
          </a:p>
          <a:p>
            <a:pPr algn="just"/>
            <a:r>
              <a:rPr lang="en-US" b="1" dirty="0" err="1">
                <a:latin typeface="Times New Roman" pitchFamily="18" charset="0"/>
                <a:cs typeface="Times New Roman" pitchFamily="18" charset="0"/>
              </a:rPr>
              <a:t>IoT</a:t>
            </a:r>
            <a:r>
              <a:rPr lang="en-US" b="1" dirty="0">
                <a:latin typeface="Times New Roman" pitchFamily="18" charset="0"/>
                <a:cs typeface="Times New Roman" pitchFamily="18" charset="0"/>
              </a:rPr>
              <a:t> Platform layer</a:t>
            </a:r>
            <a:r>
              <a:rPr lang="en-US" dirty="0">
                <a:latin typeface="Times New Roman" pitchFamily="18" charset="0"/>
                <a:cs typeface="Times New Roman" pitchFamily="18" charset="0"/>
              </a:rPr>
              <a:t>: This is the layer where we connect with the consumer and business applications and services.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Platform layer is also critical in the overall development of these services and the interconnection and management with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 level and </a:t>
            </a:r>
            <a:r>
              <a:rPr lang="en-US" dirty="0" err="1">
                <a:latin typeface="Times New Roman" pitchFamily="18" charset="0"/>
                <a:cs typeface="Times New Roman" pitchFamily="18" charset="0"/>
                <a:hlinkClick r:id="rId2"/>
              </a:rPr>
              <a:t>IoT</a:t>
            </a:r>
            <a:r>
              <a:rPr lang="en-US" dirty="0">
                <a:latin typeface="Times New Roman" pitchFamily="18" charset="0"/>
                <a:cs typeface="Times New Roman" pitchFamily="18" charset="0"/>
                <a:hlinkClick r:id="rId2"/>
              </a:rPr>
              <a:t> Gateway layers</a:t>
            </a:r>
            <a:r>
              <a:rPr lang="en-US" dirty="0">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Major components of IOT systems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Physical objects: with embedded software into a hard ware</a:t>
            </a:r>
          </a:p>
          <a:p>
            <a:r>
              <a:rPr lang="en-US" dirty="0" smtClean="0"/>
              <a:t>Hardware: consisting of a microcontroller, firmware, sensor, sensor, control unit, actuators and communication module.</a:t>
            </a:r>
          </a:p>
          <a:p>
            <a:r>
              <a:rPr lang="en-US" dirty="0" smtClean="0"/>
              <a:t>Communication module: software consisting of device API and device interface for communication over the network and communication circuit/ports and middleware for creating communication stacks using 6 </a:t>
            </a:r>
            <a:r>
              <a:rPr lang="en-US" dirty="0" err="1" smtClean="0"/>
              <a:t>LowPAN</a:t>
            </a:r>
            <a:r>
              <a:rPr lang="en-US" dirty="0" smtClean="0"/>
              <a:t>, </a:t>
            </a:r>
            <a:r>
              <a:rPr lang="en-US" dirty="0" err="1" smtClean="0"/>
              <a:t>CoAP</a:t>
            </a:r>
            <a:r>
              <a:rPr lang="en-US" dirty="0" smtClean="0"/>
              <a:t>, LWM2M, IPv4, IPv6 and other protocols.</a:t>
            </a:r>
          </a:p>
          <a:p>
            <a:r>
              <a:rPr lang="en-US" dirty="0" smtClean="0"/>
              <a:t>Software for actions on messages, information and commands which the devices receive and then output to the actuators, which enable actions such as glowing LEDs, robotic hand movement etc.</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Sensors</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a:latin typeface="Times New Roman" pitchFamily="18" charset="0"/>
                <a:cs typeface="Times New Roman" pitchFamily="18" charset="0"/>
              </a:rPr>
              <a:t>Sensors are known to us long before the concept of the Internet of Things came into existence. We can find different types of sensors in factories, buildings, and much more. In these cases, sensors are parts of the digital data backbone of </a:t>
            </a:r>
            <a:r>
              <a:rPr lang="en-US" dirty="0">
                <a:latin typeface="Times New Roman" pitchFamily="18" charset="0"/>
                <a:cs typeface="Times New Roman" pitchFamily="18" charset="0"/>
                <a:hlinkClick r:id="rId2"/>
              </a:rPr>
              <a:t>intelligent and connected solutions</a:t>
            </a:r>
            <a:r>
              <a:rPr lang="en-US" dirty="0">
                <a:latin typeface="Times New Roman" pitchFamily="18" charset="0"/>
                <a:cs typeface="Times New Roman" pitchFamily="18" charset="0"/>
              </a:rPr>
              <a:t>. Anything related to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and “smart” is built upon sensors and transducers.</a:t>
            </a:r>
          </a:p>
          <a:p>
            <a:pPr algn="just"/>
            <a:r>
              <a:rPr lang="en-US" dirty="0">
                <a:latin typeface="Times New Roman" pitchFamily="18" charset="0"/>
                <a:cs typeface="Times New Roman" pitchFamily="18" charset="0"/>
              </a:rPr>
              <a:t>Transducers have the ability of converting a signal in the form of energy into a signal in a different form. This, in the context of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sensors, means that sensors have the potential of sensing conditions or the environment in or around the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 device around which they are present and in and around of the physical items to which the sensors are attached.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itchFamily="18" charset="0"/>
                <a:cs typeface="Times New Roman" pitchFamily="18" charset="0"/>
              </a:rPr>
              <a:t>Moreover, sensors have the ability of detecting the changes or events in the environments and for the wide range of purposes for which they were initially designed. They then communicate about these changes or events of certain parameters to predefined systems and different kinds of devices that can then make use of this data for analysis, action, and so forth.</a:t>
            </a:r>
          </a:p>
          <a:p>
            <a:pPr algn="just"/>
            <a:r>
              <a:rPr lang="en-US" dirty="0">
                <a:latin typeface="Times New Roman" pitchFamily="18" charset="0"/>
                <a:cs typeface="Times New Roman" pitchFamily="18" charset="0"/>
              </a:rPr>
              <a:t>Events and factors, among the environmental parameters, which can be sensed by the sensors include parameters like temperature, sound, humidity, light, presence of certain gases or chemical components, occupancy, and much more. Sensors are critical components of the Internet of Things and must be precisely accurate as they are the basic foundations from where the data gets captured to begin with.</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Actuators</a:t>
            </a:r>
            <a:br>
              <a:rPr lang="en-US" b="1" dirty="0"/>
            </a:br>
            <a:endParaRPr lang="en-US"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From the </a:t>
            </a:r>
            <a:r>
              <a:rPr lang="en-US" dirty="0">
                <a:latin typeface="Times New Roman" pitchFamily="18" charset="0"/>
                <a:cs typeface="Times New Roman" pitchFamily="18" charset="0"/>
              </a:rPr>
              <a:t>perspective of the Internet of Things, </a:t>
            </a:r>
            <a:r>
              <a:rPr lang="en-US" dirty="0">
                <a:latin typeface="Times New Roman" pitchFamily="18" charset="0"/>
                <a:cs typeface="Times New Roman" pitchFamily="18" charset="0"/>
                <a:hlinkClick r:id="rId2"/>
              </a:rPr>
              <a:t>actuators</a:t>
            </a:r>
            <a:r>
              <a:rPr lang="en-US" dirty="0">
                <a:latin typeface="Times New Roman" pitchFamily="18" charset="0"/>
                <a:cs typeface="Times New Roman" pitchFamily="18" charset="0"/>
              </a:rPr>
              <a:t> sit on the </a:t>
            </a:r>
            <a:r>
              <a:rPr lang="en-US" dirty="0" smtClean="0">
                <a:latin typeface="Times New Roman" pitchFamily="18" charset="0"/>
                <a:cs typeface="Times New Roman" pitchFamily="18" charset="0"/>
              </a:rPr>
              <a:t>control airflow </a:t>
            </a:r>
            <a:r>
              <a:rPr lang="en-US" dirty="0">
                <a:latin typeface="Times New Roman" pitchFamily="18" charset="0"/>
                <a:cs typeface="Times New Roman" pitchFamily="18" charset="0"/>
              </a:rPr>
              <a:t>in a smart building, smart home, or smart room or on the radiator. </a:t>
            </a:r>
            <a:r>
              <a:rPr lang="en-US" dirty="0" smtClean="0">
                <a:latin typeface="Times New Roman" pitchFamily="18" charset="0"/>
                <a:cs typeface="Times New Roman" pitchFamily="18" charset="0"/>
              </a:rPr>
              <a:t>The sensor </a:t>
            </a:r>
            <a:r>
              <a:rPr lang="en-US" dirty="0">
                <a:latin typeface="Times New Roman" pitchFamily="18" charset="0"/>
                <a:cs typeface="Times New Roman" pitchFamily="18" charset="0"/>
              </a:rPr>
              <a:t>detects that there is no one in the room and the </a:t>
            </a:r>
            <a:r>
              <a:rPr lang="en-US" dirty="0" smtClean="0">
                <a:latin typeface="Times New Roman" pitchFamily="18" charset="0"/>
                <a:cs typeface="Times New Roman" pitchFamily="18" charset="0"/>
                <a:hlinkClick r:id="rId3"/>
              </a:rPr>
              <a:t>actuators</a:t>
            </a:r>
            <a:r>
              <a:rPr lang="en-US" dirty="0" smtClean="0">
                <a:latin typeface="Times New Roman" pitchFamily="18" charset="0"/>
                <a:cs typeface="Times New Roman" pitchFamily="18" charset="0"/>
              </a:rPr>
              <a:t> then </a:t>
            </a:r>
            <a:r>
              <a:rPr lang="en-US" dirty="0">
                <a:latin typeface="Times New Roman" pitchFamily="18" charset="0"/>
                <a:cs typeface="Times New Roman" pitchFamily="18" charset="0"/>
              </a:rPr>
              <a:t>get triggered to a reduced temperature for stopping an event or thing.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lgn="just"/>
            <a:r>
              <a:rPr lang="en-US" dirty="0">
                <a:latin typeface="Times New Roman" pitchFamily="18" charset="0"/>
                <a:cs typeface="Times New Roman" pitchFamily="18" charset="0"/>
              </a:rPr>
              <a:t>Like sensors, actuators are transducers. While sensors emphasize on the </a:t>
            </a:r>
            <a:r>
              <a:rPr lang="en-US" dirty="0" smtClean="0">
                <a:latin typeface="Times New Roman" pitchFamily="18" charset="0"/>
                <a:cs typeface="Times New Roman" pitchFamily="18" charset="0"/>
              </a:rPr>
              <a:t>capabilities of </a:t>
            </a:r>
            <a:r>
              <a:rPr lang="en-US" dirty="0">
                <a:latin typeface="Times New Roman" pitchFamily="18" charset="0"/>
                <a:cs typeface="Times New Roman" pitchFamily="18" charset="0"/>
              </a:rPr>
              <a:t>sensing and sending, actuators are about acting and activating. The </a:t>
            </a:r>
            <a:r>
              <a:rPr lang="en-US" dirty="0" smtClean="0">
                <a:latin typeface="Times New Roman" pitchFamily="18" charset="0"/>
                <a:cs typeface="Times New Roman" pitchFamily="18" charset="0"/>
              </a:rPr>
              <a:t>actuator receives </a:t>
            </a:r>
            <a:r>
              <a:rPr lang="en-US" dirty="0">
                <a:latin typeface="Times New Roman" pitchFamily="18" charset="0"/>
                <a:cs typeface="Times New Roman" pitchFamily="18" charset="0"/>
              </a:rPr>
              <a:t>a signal and then starts to set in motion what is required to be </a:t>
            </a:r>
            <a:r>
              <a:rPr lang="en-US" dirty="0" smtClean="0">
                <a:latin typeface="Times New Roman" pitchFamily="18" charset="0"/>
                <a:cs typeface="Times New Roman" pitchFamily="18" charset="0"/>
              </a:rPr>
              <a:t>done in </a:t>
            </a:r>
            <a:r>
              <a:rPr lang="en-US" dirty="0">
                <a:latin typeface="Times New Roman" pitchFamily="18" charset="0"/>
                <a:cs typeface="Times New Roman" pitchFamily="18" charset="0"/>
              </a:rPr>
              <a:t>order to act within or upon an environment.</a:t>
            </a:r>
          </a:p>
          <a:p>
            <a:pPr algn="just"/>
            <a:r>
              <a:rPr lang="en-US" dirty="0">
                <a:latin typeface="Times New Roman" pitchFamily="18" charset="0"/>
                <a:cs typeface="Times New Roman" pitchFamily="18" charset="0"/>
              </a:rPr>
              <a:t>In a way, it can be said that the role of an actuator is the opposite of a sensor but as important as the sensors. Actuators, in the scope of Internet of Things, are mostly turning something on or off through the application of force.</a:t>
            </a:r>
          </a:p>
          <a:p>
            <a:pPr algn="just"/>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6947</TotalTime>
  <Words>1270</Words>
  <Application>Microsoft Office PowerPoint</Application>
  <PresentationFormat>On-screen Show (4:3)</PresentationFormat>
  <Paragraphs>119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 Technology stack of IoT</vt:lpstr>
      <vt:lpstr>Slide 2</vt:lpstr>
      <vt:lpstr>Slide 3</vt:lpstr>
      <vt:lpstr>Three layers of this stack.</vt:lpstr>
      <vt:lpstr>Major components of IOT systems</vt:lpstr>
      <vt:lpstr>Sensors</vt:lpstr>
      <vt:lpstr>Slide 7</vt:lpstr>
      <vt:lpstr>Actuators </vt:lpstr>
      <vt:lpstr>Slide 9</vt:lpstr>
      <vt:lpstr>IoT Gateways </vt:lpstr>
      <vt:lpstr>IOT Platform</vt:lpstr>
      <vt:lpstr>Slide 12</vt:lpstr>
      <vt:lpstr>Control Units</vt:lpstr>
      <vt:lpstr>Slide 14</vt:lpstr>
      <vt:lpstr>Communication Module</vt:lpstr>
      <vt:lpstr>Middleware</vt:lpstr>
      <vt:lpstr>OS</vt:lpstr>
      <vt:lpstr>Slide 18</vt:lpstr>
      <vt:lpstr>Integration, Collaboration and processes and services</vt:lpstr>
      <vt:lpstr>Arduino Boards</vt:lpstr>
      <vt:lpstr>Intel Galileo</vt:lpstr>
      <vt:lpstr>BeagleBoard</vt:lpstr>
      <vt:lpstr>Raspberry Pi</vt:lpstr>
      <vt:lpstr>RFID (Radio Frequency ID)</vt:lpstr>
      <vt:lpstr>RFID (Radio Frequency ID)</vt:lpstr>
      <vt:lpstr>RFID Applications</vt:lpstr>
      <vt:lpstr>WSN network</vt:lpstr>
      <vt:lpstr>Node Characteristics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technology stack of IoT</dc:title>
  <dc:creator>sar</dc:creator>
  <cp:lastModifiedBy>Hp</cp:lastModifiedBy>
  <cp:revision>11</cp:revision>
  <dcterms:created xsi:type="dcterms:W3CDTF">2020-01-27T22:01:17Z</dcterms:created>
  <dcterms:modified xsi:type="dcterms:W3CDTF">2020-02-19T13:07:59Z</dcterms:modified>
</cp:coreProperties>
</file>