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57" r:id="rId5"/>
    <p:sldId id="268" r:id="rId6"/>
    <p:sldId id="297" r:id="rId7"/>
    <p:sldId id="303" r:id="rId8"/>
    <p:sldId id="298" r:id="rId9"/>
    <p:sldId id="300" r:id="rId10"/>
    <p:sldId id="301" r:id="rId11"/>
    <p:sldId id="320" r:id="rId12"/>
    <p:sldId id="304" r:id="rId13"/>
    <p:sldId id="318" r:id="rId14"/>
    <p:sldId id="319" r:id="rId15"/>
    <p:sldId id="265" r:id="rId16"/>
    <p:sldId id="293" r:id="rId17"/>
    <p:sldId id="263" r:id="rId18"/>
    <p:sldId id="262" r:id="rId19"/>
    <p:sldId id="261" r:id="rId20"/>
    <p:sldId id="322" r:id="rId21"/>
    <p:sldId id="260" r:id="rId22"/>
    <p:sldId id="259" r:id="rId23"/>
    <p:sldId id="258" r:id="rId24"/>
    <p:sldId id="269" r:id="rId25"/>
    <p:sldId id="270" r:id="rId26"/>
    <p:sldId id="323" r:id="rId27"/>
    <p:sldId id="271" r:id="rId28"/>
    <p:sldId id="324" r:id="rId29"/>
    <p:sldId id="27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8C9385-50BC-4A39-8B2A-7BB90015F38F}"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C9385-50BC-4A39-8B2A-7BB90015F38F}"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C9385-50BC-4A39-8B2A-7BB90015F38F}"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C9385-50BC-4A39-8B2A-7BB90015F38F}"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8C9385-50BC-4A39-8B2A-7BB90015F38F}"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8C9385-50BC-4A39-8B2A-7BB90015F38F}"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8C9385-50BC-4A39-8B2A-7BB90015F38F}"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C9385-50BC-4A39-8B2A-7BB90015F38F}"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C9385-50BC-4A39-8B2A-7BB90015F38F}"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C9385-50BC-4A39-8B2A-7BB90015F38F}"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C9385-50BC-4A39-8B2A-7BB90015F38F}"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B5AE3-5F57-4A86-85A0-E8BBDBE6A1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C9385-50BC-4A39-8B2A-7BB90015F38F}"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B5AE3-5F57-4A86-85A0-E8BBDBE6A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M2M to the </a:t>
            </a:r>
            <a:r>
              <a:rPr lang="en-US" dirty="0" err="1" smtClean="0"/>
              <a:t>IoT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smtClean="0">
                <a:latin typeface="Times New Roman" pitchFamily="18" charset="0"/>
                <a:cs typeface="Times New Roman" pitchFamily="18" charset="0"/>
              </a:rPr>
              <a:t>E: Applications: </a:t>
            </a:r>
          </a:p>
          <a:p>
            <a:pPr algn="just"/>
            <a:r>
              <a:rPr lang="en-US" dirty="0" smtClean="0">
                <a:latin typeface="Times New Roman" pitchFamily="18" charset="0"/>
                <a:cs typeface="Times New Roman" pitchFamily="18" charset="0"/>
              </a:rPr>
              <a:t>It contains the middleware layer where data goes through various application services and is used by the specific business-processing engines.</a:t>
            </a:r>
          </a:p>
          <a:p>
            <a:pPr algn="just"/>
            <a:r>
              <a:rPr lang="en-US" dirty="0" smtClean="0">
                <a:latin typeface="Times New Roman" pitchFamily="18" charset="0"/>
                <a:cs typeface="Times New Roman" pitchFamily="18" charset="0"/>
              </a:rPr>
              <a:t> M2M applications will be based on the infrastructural assets (e.g., access enablers) that are provided by the operator.</a:t>
            </a:r>
          </a:p>
          <a:p>
            <a:pPr algn="just"/>
            <a:r>
              <a:rPr lang="en-US" dirty="0" smtClean="0">
                <a:latin typeface="Times New Roman" pitchFamily="18" charset="0"/>
                <a:cs typeface="Times New Roman" pitchFamily="18" charset="0"/>
              </a:rPr>
              <a:t> Applications may either target at end users, such as user of a specific M2M solution, or at other application providers to offer more refined building blocks by which they can build more sophisticated M2M solutions and services. e.g. customer care functionality, elaborate billing functions, etc.</a:t>
            </a:r>
          </a:p>
          <a:p>
            <a:pPr algn="just"/>
            <a:r>
              <a:rPr lang="en-US" dirty="0" smtClean="0">
                <a:latin typeface="Times New Roman" pitchFamily="18" charset="0"/>
                <a:cs typeface="Times New Roman" pitchFamily="18" charset="0"/>
              </a:rPr>
              <a:t> Those services, or service enablers, may be designed and offered by an application provider, but they might be offered by the operator via the operator platform itself.</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M2M</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latin typeface="Times New Roman" pitchFamily="18" charset="0"/>
                <a:cs typeface="Times New Roman" pitchFamily="18" charset="0"/>
              </a:rPr>
              <a:t>Some of the general requirements for the M2M System, as specified by ETSI, are given below. </a:t>
            </a:r>
          </a:p>
          <a:p>
            <a:pPr algn="just">
              <a:buNone/>
            </a:pPr>
            <a:r>
              <a:rPr lang="en-US" dirty="0" smtClean="0">
                <a:latin typeface="Times New Roman" pitchFamily="18" charset="0"/>
                <a:cs typeface="Times New Roman" pitchFamily="18" charset="0"/>
              </a:rPr>
              <a:t> 1	</a:t>
            </a:r>
            <a:r>
              <a:rPr lang="en-US" b="1" i="1" dirty="0" smtClean="0">
                <a:latin typeface="Times New Roman" pitchFamily="18" charset="0"/>
                <a:cs typeface="Times New Roman" pitchFamily="18" charset="0"/>
              </a:rPr>
              <a:t>M2M Application communication principles</a:t>
            </a:r>
            <a:r>
              <a:rPr lang="en-US" dirty="0" smtClean="0">
                <a:latin typeface="Times New Roman" pitchFamily="18" charset="0"/>
                <a:cs typeface="Times New Roman" pitchFamily="18" charset="0"/>
              </a:rPr>
              <a:t>: The M2M system shall be able to allow communication between M2M Applications in the Network and Applications Domain, and the M2M Device or M2M Gateway, by using multiple communication means, e.g. SMS, GPRS and IP Access. Also a Connected Object may be able to communicate in a peer-to-peer manner with any other Connected Object. The M2M System should abstract the underlying network structure including any network addressing mechanism used, e.g. in case of an IP based network the session establishment shall be possible when IP static or dynamic addressing is used.</a:t>
            </a:r>
          </a:p>
          <a:p>
            <a:pPr algn="just">
              <a:buNone/>
            </a:pPr>
            <a:r>
              <a:rPr lang="en-US" dirty="0" smtClean="0">
                <a:latin typeface="Times New Roman" pitchFamily="18" charset="0"/>
                <a:cs typeface="Times New Roman" pitchFamily="18" charset="0"/>
              </a:rPr>
              <a:t>2	</a:t>
            </a:r>
            <a:r>
              <a:rPr lang="en-US" b="1" i="1" dirty="0" smtClean="0">
                <a:latin typeface="Times New Roman" pitchFamily="18" charset="0"/>
                <a:cs typeface="Times New Roman" pitchFamily="18" charset="0"/>
              </a:rPr>
              <a:t>Message Delivery for sleeping devices: </a:t>
            </a:r>
            <a:r>
              <a:rPr lang="en-US" dirty="0" smtClean="0">
                <a:latin typeface="Times New Roman" pitchFamily="18" charset="0"/>
                <a:cs typeface="Times New Roman" pitchFamily="18" charset="0"/>
              </a:rPr>
              <a:t>The M2M System shall be able to manage communication towards a sleeping device.</a:t>
            </a:r>
          </a:p>
          <a:p>
            <a:pPr algn="just">
              <a:buNone/>
            </a:pPr>
            <a:r>
              <a:rPr lang="en-US" dirty="0" smtClean="0">
                <a:latin typeface="Times New Roman" pitchFamily="18" charset="0"/>
                <a:cs typeface="Times New Roman" pitchFamily="18" charset="0"/>
              </a:rPr>
              <a:t>3	</a:t>
            </a:r>
            <a:r>
              <a:rPr lang="en-US" b="1" i="1" dirty="0" smtClean="0">
                <a:latin typeface="Times New Roman" pitchFamily="18" charset="0"/>
                <a:cs typeface="Times New Roman" pitchFamily="18" charset="0"/>
              </a:rPr>
              <a:t>Delivery modes </a:t>
            </a:r>
            <a:r>
              <a:rPr lang="en-US" dirty="0" smtClean="0">
                <a:latin typeface="Times New Roman" pitchFamily="18" charset="0"/>
                <a:cs typeface="Times New Roman" pitchFamily="18" charset="0"/>
              </a:rPr>
              <a:t>: The M2M System shall support any cast, </a:t>
            </a:r>
            <a:r>
              <a:rPr lang="en-US" dirty="0" err="1" smtClean="0">
                <a:latin typeface="Times New Roman" pitchFamily="18" charset="0"/>
                <a:cs typeface="Times New Roman" pitchFamily="18" charset="0"/>
              </a:rPr>
              <a:t>unicast</a:t>
            </a:r>
            <a:r>
              <a:rPr lang="en-US" dirty="0" smtClean="0">
                <a:latin typeface="Times New Roman" pitchFamily="18" charset="0"/>
                <a:cs typeface="Times New Roman" pitchFamily="18" charset="0"/>
              </a:rPr>
              <a:t>, multicast and broadcast communication modes. Whenever possible a global broadcast should be replaced by a multicast or </a:t>
            </a:r>
            <a:r>
              <a:rPr lang="en-US" dirty="0" err="1" smtClean="0">
                <a:latin typeface="Times New Roman" pitchFamily="18" charset="0"/>
                <a:cs typeface="Times New Roman" pitchFamily="18" charset="0"/>
              </a:rPr>
              <a:t>anycast</a:t>
            </a:r>
            <a:r>
              <a:rPr lang="en-US" dirty="0" smtClean="0">
                <a:latin typeface="Times New Roman" pitchFamily="18" charset="0"/>
                <a:cs typeface="Times New Roman" pitchFamily="18" charset="0"/>
              </a:rPr>
              <a:t> in order to minimize the load on the communication network.</a:t>
            </a:r>
          </a:p>
          <a:p>
            <a:pPr algn="just">
              <a:buNone/>
            </a:pPr>
            <a:r>
              <a:rPr lang="en-US" b="1" i="1" dirty="0" smtClean="0">
                <a:latin typeface="Times New Roman" pitchFamily="18" charset="0"/>
                <a:cs typeface="Times New Roman" pitchFamily="18" charset="0"/>
              </a:rPr>
              <a:t>4	Message transmission scheduling</a:t>
            </a:r>
            <a:r>
              <a:rPr lang="en-US" dirty="0" smtClean="0">
                <a:latin typeface="Times New Roman" pitchFamily="18" charset="0"/>
                <a:cs typeface="Times New Roman" pitchFamily="18" charset="0"/>
              </a:rPr>
              <a:t>: The M2M System shall be able to manage the scheduling of network access and of messaging. It shall be aware of the scheduling delay tolerance of the M2M Application.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55000" lnSpcReduction="20000"/>
          </a:bodyPr>
          <a:lstStyle/>
          <a:p>
            <a:pPr algn="just">
              <a:buNone/>
            </a:pPr>
            <a:r>
              <a:rPr lang="en-US" dirty="0" smtClean="0">
                <a:latin typeface="Times New Roman" pitchFamily="18" charset="0"/>
                <a:cs typeface="Times New Roman" pitchFamily="18" charset="0"/>
              </a:rPr>
              <a:t>5	</a:t>
            </a:r>
            <a:r>
              <a:rPr lang="en-US" b="1" i="1" dirty="0" smtClean="0">
                <a:latin typeface="Times New Roman" pitchFamily="18" charset="0"/>
                <a:cs typeface="Times New Roman" pitchFamily="18" charset="0"/>
              </a:rPr>
              <a:t>Message communication path selection: </a:t>
            </a:r>
            <a:r>
              <a:rPr lang="en-US" dirty="0" smtClean="0">
                <a:latin typeface="Times New Roman" pitchFamily="18" charset="0"/>
                <a:cs typeface="Times New Roman" pitchFamily="18" charset="0"/>
              </a:rPr>
              <a:t>The M2M System shall be able to optimize communication paths, based on policies such as network cost, delays or transmission failures when other communication paths exist.</a:t>
            </a:r>
          </a:p>
          <a:p>
            <a:pPr algn="just">
              <a:buNone/>
            </a:pPr>
            <a:r>
              <a:rPr lang="en-US" dirty="0" smtClean="0">
                <a:latin typeface="Times New Roman" pitchFamily="18" charset="0"/>
                <a:cs typeface="Times New Roman" pitchFamily="18" charset="0"/>
              </a:rPr>
              <a:t>6	</a:t>
            </a:r>
            <a:r>
              <a:rPr lang="en-US" b="1" i="1" dirty="0" smtClean="0">
                <a:latin typeface="Times New Roman" pitchFamily="18" charset="0"/>
                <a:cs typeface="Times New Roman" pitchFamily="18" charset="0"/>
              </a:rPr>
              <a:t>Communication with devices behind a M2M gateway: </a:t>
            </a:r>
            <a:r>
              <a:rPr lang="en-US" dirty="0" smtClean="0">
                <a:latin typeface="Times New Roman" pitchFamily="18" charset="0"/>
                <a:cs typeface="Times New Roman" pitchFamily="18" charset="0"/>
              </a:rPr>
              <a:t>The M2M System should be able to communicate with Devices behind a M2M gateway. </a:t>
            </a:r>
          </a:p>
          <a:p>
            <a:pPr algn="just">
              <a:buNone/>
            </a:pPr>
            <a:r>
              <a:rPr lang="en-US" b="1" i="1" dirty="0" smtClean="0">
                <a:latin typeface="Times New Roman" pitchFamily="18" charset="0"/>
                <a:cs typeface="Times New Roman" pitchFamily="18" charset="0"/>
              </a:rPr>
              <a:t>7	Communication failure notification: </a:t>
            </a:r>
            <a:r>
              <a:rPr lang="en-US" dirty="0" smtClean="0">
                <a:latin typeface="Times New Roman" pitchFamily="18" charset="0"/>
                <a:cs typeface="Times New Roman" pitchFamily="18" charset="0"/>
              </a:rPr>
              <a:t>M2M Applications, requesting reliable delivery of a message, shall be notified of any failures to deliver the message.</a:t>
            </a:r>
          </a:p>
          <a:p>
            <a:pPr algn="just">
              <a:buNone/>
            </a:pPr>
            <a:r>
              <a:rPr lang="en-US" b="1" i="1" dirty="0" smtClean="0">
                <a:latin typeface="Times New Roman" pitchFamily="18" charset="0"/>
                <a:cs typeface="Times New Roman" pitchFamily="18" charset="0"/>
              </a:rPr>
              <a:t>8	 Scalability: </a:t>
            </a:r>
            <a:r>
              <a:rPr lang="en-US" dirty="0" smtClean="0">
                <a:latin typeface="Times New Roman" pitchFamily="18" charset="0"/>
                <a:cs typeface="Times New Roman" pitchFamily="18" charset="0"/>
              </a:rPr>
              <a:t>The M2M System shall be scalable in terms of number of Connected Objects.</a:t>
            </a:r>
          </a:p>
          <a:p>
            <a:pPr algn="just">
              <a:buNone/>
            </a:pPr>
            <a:r>
              <a:rPr lang="en-US" dirty="0" smtClean="0">
                <a:latin typeface="Times New Roman" pitchFamily="18" charset="0"/>
                <a:cs typeface="Times New Roman" pitchFamily="18" charset="0"/>
              </a:rPr>
              <a:t>9</a:t>
            </a:r>
            <a:r>
              <a:rPr lang="en-US" b="1" i="1" dirty="0" smtClean="0">
                <a:latin typeface="Times New Roman" pitchFamily="18" charset="0"/>
                <a:cs typeface="Times New Roman" pitchFamily="18" charset="0"/>
              </a:rPr>
              <a:t>	Abstraction of technologies heterogeneity: </a:t>
            </a:r>
            <a:r>
              <a:rPr lang="en-US" dirty="0" smtClean="0">
                <a:latin typeface="Times New Roman" pitchFamily="18" charset="0"/>
                <a:cs typeface="Times New Roman" pitchFamily="18" charset="0"/>
              </a:rPr>
              <a:t>The M2M Gateway may be capable of interfacing to various M2M Area Network technologies.</a:t>
            </a:r>
          </a:p>
          <a:p>
            <a:pPr algn="just">
              <a:buNone/>
            </a:pPr>
            <a:r>
              <a:rPr lang="en-US" dirty="0" smtClean="0">
                <a:latin typeface="Times New Roman" pitchFamily="18" charset="0"/>
                <a:cs typeface="Times New Roman" pitchFamily="18" charset="0"/>
              </a:rPr>
              <a:t>10	</a:t>
            </a:r>
            <a:r>
              <a:rPr lang="en-US" b="1" i="1" dirty="0" smtClean="0">
                <a:latin typeface="Times New Roman" pitchFamily="18" charset="0"/>
                <a:cs typeface="Times New Roman" pitchFamily="18" charset="0"/>
              </a:rPr>
              <a:t>M2M Service Capabilities discovery and registration</a:t>
            </a:r>
            <a:r>
              <a:rPr lang="en-US" dirty="0" smtClean="0">
                <a:latin typeface="Times New Roman" pitchFamily="18" charset="0"/>
                <a:cs typeface="Times New Roman" pitchFamily="18" charset="0"/>
              </a:rPr>
              <a:t>: The M2M System shall support mechanisms to allow M2M Applications to discover M2M Service Capabilities offered to them. Additionally the M2M Device and M2M Gateway shall support mechanisms to allow the registration of its M2M Service Capabilities to the M2M system.</a:t>
            </a:r>
          </a:p>
          <a:p>
            <a:pPr algn="just">
              <a:buNone/>
            </a:pPr>
            <a:r>
              <a:rPr lang="en-US" b="1" i="1" dirty="0" smtClean="0">
                <a:latin typeface="Times New Roman" pitchFamily="18" charset="0"/>
                <a:cs typeface="Times New Roman" pitchFamily="18" charset="0"/>
              </a:rPr>
              <a:t>11	M2M Trusted Application:</a:t>
            </a:r>
            <a:r>
              <a:rPr lang="en-US" dirty="0" smtClean="0">
                <a:latin typeface="Times New Roman" pitchFamily="18" charset="0"/>
                <a:cs typeface="Times New Roman" pitchFamily="18" charset="0"/>
              </a:rPr>
              <a:t> The M2M Core may handle service request responses for trusted M2M Applications by allowing streamlined authentication procedures for these applications. The M2M system may support trusted applications that are applications pre-validated by the M2M Core.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55000" lnSpcReduction="20000"/>
          </a:bodyPr>
          <a:lstStyle/>
          <a:p>
            <a:pPr algn="just">
              <a:buNone/>
            </a:pPr>
            <a:r>
              <a:rPr lang="en-US" b="1" i="1" dirty="0" smtClean="0">
                <a:latin typeface="Times New Roman" pitchFamily="18" charset="0"/>
                <a:cs typeface="Times New Roman" pitchFamily="18" charset="0"/>
              </a:rPr>
              <a:t>12	Mobility</a:t>
            </a:r>
            <a:r>
              <a:rPr lang="en-US" dirty="0" smtClean="0">
                <a:latin typeface="Times New Roman" pitchFamily="18" charset="0"/>
                <a:cs typeface="Times New Roman" pitchFamily="18" charset="0"/>
              </a:rPr>
              <a:t>: If the underlying network supports seamless mobility and roaming, the M2M System shall be able to use such mechanisms.</a:t>
            </a:r>
          </a:p>
          <a:p>
            <a:pPr algn="just">
              <a:buNone/>
            </a:pPr>
            <a:r>
              <a:rPr lang="en-US" b="1" i="1" dirty="0" smtClean="0">
                <a:latin typeface="Times New Roman" pitchFamily="18" charset="0"/>
                <a:cs typeface="Times New Roman" pitchFamily="18" charset="0"/>
              </a:rPr>
              <a:t>13	Communications integrity:</a:t>
            </a:r>
            <a:r>
              <a:rPr lang="en-US" dirty="0" smtClean="0">
                <a:latin typeface="Times New Roman" pitchFamily="18" charset="0"/>
                <a:cs typeface="Times New Roman" pitchFamily="18" charset="0"/>
              </a:rPr>
              <a:t> The M2M System shall be able to support mechanisms to assure communications integrity for M2M services.</a:t>
            </a:r>
          </a:p>
          <a:p>
            <a:pPr algn="just">
              <a:buNone/>
            </a:pPr>
            <a:r>
              <a:rPr lang="en-US" b="1" i="1" dirty="0" smtClean="0">
                <a:latin typeface="Times New Roman" pitchFamily="18" charset="0"/>
                <a:cs typeface="Times New Roman" pitchFamily="18" charset="0"/>
              </a:rPr>
              <a:t>14	Device/Gateway integrity check:</a:t>
            </a:r>
            <a:r>
              <a:rPr lang="en-US" dirty="0" smtClean="0">
                <a:latin typeface="Times New Roman" pitchFamily="18" charset="0"/>
                <a:cs typeface="Times New Roman" pitchFamily="18" charset="0"/>
              </a:rPr>
              <a:t> The M2M System shall support M2M Device and M2M Gateway integrity check. 6 </a:t>
            </a:r>
          </a:p>
          <a:p>
            <a:pPr algn="just">
              <a:buNone/>
            </a:pPr>
            <a:r>
              <a:rPr lang="en-US" dirty="0" smtClean="0">
                <a:latin typeface="Times New Roman" pitchFamily="18" charset="0"/>
                <a:cs typeface="Times New Roman" pitchFamily="18" charset="0"/>
              </a:rPr>
              <a:t>15	</a:t>
            </a:r>
            <a:r>
              <a:rPr lang="en-US" b="1" i="1" dirty="0" smtClean="0">
                <a:latin typeface="Times New Roman" pitchFamily="18" charset="0"/>
                <a:cs typeface="Times New Roman" pitchFamily="18" charset="0"/>
              </a:rPr>
              <a:t>Continuous connectivity: </a:t>
            </a:r>
            <a:r>
              <a:rPr lang="en-US" dirty="0" smtClean="0">
                <a:latin typeface="Times New Roman" pitchFamily="18" charset="0"/>
                <a:cs typeface="Times New Roman" pitchFamily="18" charset="0"/>
              </a:rPr>
              <a:t>The M2M System shall support continuous connectivity, for M2M applications requesting the same M2M service on a regular and continuous basis. This continuous connectivity may be de-activated upon request of the Application or by an internal mechanism in the M2M Core. </a:t>
            </a:r>
          </a:p>
          <a:p>
            <a:pPr algn="just">
              <a:buNone/>
            </a:pPr>
            <a:r>
              <a:rPr lang="en-US" b="1" i="1" dirty="0" smtClean="0">
                <a:latin typeface="Times New Roman" pitchFamily="18" charset="0"/>
                <a:cs typeface="Times New Roman" pitchFamily="18" charset="0"/>
              </a:rPr>
              <a:t>16	Confirm</a:t>
            </a:r>
            <a:r>
              <a:rPr lang="en-US" dirty="0" smtClean="0">
                <a:latin typeface="Times New Roman" pitchFamily="18" charset="0"/>
                <a:cs typeface="Times New Roman" pitchFamily="18" charset="0"/>
              </a:rPr>
              <a:t>: The M2M System shall support mechanisms to confirm messages. A message may be unconfirmed, confirmed or transaction controlled. </a:t>
            </a:r>
          </a:p>
          <a:p>
            <a:pPr algn="just">
              <a:buNone/>
            </a:pPr>
            <a:r>
              <a:rPr lang="en-US" b="1" i="1" dirty="0" smtClean="0">
                <a:latin typeface="Times New Roman" pitchFamily="18" charset="0"/>
                <a:cs typeface="Times New Roman" pitchFamily="18" charset="0"/>
              </a:rPr>
              <a:t>17	Priority: </a:t>
            </a:r>
            <a:r>
              <a:rPr lang="en-US" dirty="0" smtClean="0">
                <a:latin typeface="Times New Roman" pitchFamily="18" charset="0"/>
                <a:cs typeface="Times New Roman" pitchFamily="18" charset="0"/>
              </a:rPr>
              <a:t>The M2M System shall support the management of priority levels of the services and communications services. Ongoing communications may be interrupted in order to serve a flow with higher priority (i.e. pre-emption).</a:t>
            </a:r>
          </a:p>
          <a:p>
            <a:pPr algn="just">
              <a:buNone/>
            </a:pPr>
            <a:r>
              <a:rPr lang="en-US" dirty="0" smtClean="0">
                <a:latin typeface="Times New Roman" pitchFamily="18" charset="0"/>
                <a:cs typeface="Times New Roman" pitchFamily="18" charset="0"/>
              </a:rPr>
              <a:t>18</a:t>
            </a:r>
            <a:r>
              <a:rPr lang="en-US" b="1" i="1" dirty="0" smtClean="0">
                <a:latin typeface="Times New Roman" pitchFamily="18" charset="0"/>
                <a:cs typeface="Times New Roman" pitchFamily="18" charset="0"/>
              </a:rPr>
              <a:t>	Logging: </a:t>
            </a:r>
            <a:r>
              <a:rPr lang="en-US" dirty="0" smtClean="0">
                <a:latin typeface="Times New Roman" pitchFamily="18" charset="0"/>
                <a:cs typeface="Times New Roman" pitchFamily="18" charset="0"/>
              </a:rPr>
              <a:t>Messaging and transactions requiring non-repudiation shall be capable of being logged. Important events (e.g. received information from the M2M Device or M2M Gateway is faulty, unsuccessful installation attempt from the M2M Device or M2M Gateway, service not operating, etc.) may be logged together with diagnostic information. Logs shall be retrievable upon request.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lgn="just">
              <a:buNone/>
            </a:pPr>
            <a:r>
              <a:rPr lang="en-US" b="1" i="1" dirty="0" smtClean="0">
                <a:latin typeface="Times New Roman" pitchFamily="18" charset="0"/>
                <a:cs typeface="Times New Roman" pitchFamily="18" charset="0"/>
              </a:rPr>
              <a:t>19	Anonymity: </a:t>
            </a:r>
            <a:r>
              <a:rPr lang="en-US" dirty="0" smtClean="0">
                <a:latin typeface="Times New Roman" pitchFamily="18" charset="0"/>
                <a:cs typeface="Times New Roman" pitchFamily="18" charset="0"/>
              </a:rPr>
              <a:t>The M2M System shall be able to support Anonymity. If anonymity is requested by an M2M Application from the M2M Device side and the request is accepted by the network, the network infrastructure will hide the identity and the location of the requestor, subject to regulatory requirements.</a:t>
            </a:r>
          </a:p>
          <a:p>
            <a:pPr algn="just">
              <a:buNone/>
            </a:pPr>
            <a:r>
              <a:rPr lang="en-US" b="1" i="1" dirty="0" smtClean="0">
                <a:latin typeface="Times New Roman" pitchFamily="18" charset="0"/>
                <a:cs typeface="Times New Roman" pitchFamily="18" charset="0"/>
              </a:rPr>
              <a:t>20	Time Stamp: </a:t>
            </a:r>
            <a:r>
              <a:rPr lang="en-US" dirty="0" smtClean="0">
                <a:latin typeface="Times New Roman" pitchFamily="18" charset="0"/>
                <a:cs typeface="Times New Roman" pitchFamily="18" charset="0"/>
              </a:rPr>
              <a:t>The M2M System shall be able to support accurate and secure and trusted time stamping. M2M Devices and M2M Gateways may support accurate and secure and trusted time stamping.</a:t>
            </a:r>
          </a:p>
          <a:p>
            <a:pPr algn="just">
              <a:buNone/>
            </a:pPr>
            <a:r>
              <a:rPr lang="en-US" b="1" i="1" dirty="0" smtClean="0">
                <a:latin typeface="Times New Roman" pitchFamily="18" charset="0"/>
                <a:cs typeface="Times New Roman" pitchFamily="18" charset="0"/>
              </a:rPr>
              <a:t>21	Device/Gateway failure robustness: </a:t>
            </a:r>
            <a:r>
              <a:rPr lang="en-US" dirty="0" smtClean="0">
                <a:latin typeface="Times New Roman" pitchFamily="18" charset="0"/>
                <a:cs typeface="Times New Roman" pitchFamily="18" charset="0"/>
              </a:rPr>
              <a:t>After a non-destructive failure, e.g. after a power supply outage, a M2M Device or Gateway should immediately return in a full operating state autonomously, after performing the appropriate initialization e.g. integrity check if supported.</a:t>
            </a:r>
          </a:p>
          <a:p>
            <a:pPr algn="just">
              <a:buNone/>
            </a:pPr>
            <a:r>
              <a:rPr lang="en-US" b="1" i="1" dirty="0" smtClean="0">
                <a:latin typeface="Times New Roman" pitchFamily="18" charset="0"/>
                <a:cs typeface="Times New Roman" pitchFamily="18" charset="0"/>
              </a:rPr>
              <a:t>22	Radio transmission activity indication and control: </a:t>
            </a:r>
            <a:r>
              <a:rPr lang="en-US" dirty="0" smtClean="0">
                <a:latin typeface="Times New Roman" pitchFamily="18" charset="0"/>
                <a:cs typeface="Times New Roman" pitchFamily="18" charset="0"/>
              </a:rPr>
              <a:t>The radio transmitting parts (e.g. GSM/GPRS) of the M2M Device/Gateway should be able to provide (if required by particular applications e.g. </a:t>
            </a:r>
            <a:r>
              <a:rPr lang="en-US" dirty="0" err="1" smtClean="0">
                <a:latin typeface="Times New Roman" pitchFamily="18" charset="0"/>
                <a:cs typeface="Times New Roman" pitchFamily="18" charset="0"/>
              </a:rPr>
              <a:t>eHealth</a:t>
            </a:r>
            <a:r>
              <a:rPr lang="en-US" dirty="0" smtClean="0">
                <a:latin typeface="Times New Roman" pitchFamily="18" charset="0"/>
                <a:cs typeface="Times New Roman" pitchFamily="18" charset="0"/>
              </a:rPr>
              <a:t>) a real-time indication of radio transmission activity to the application on the M2M Device/Gateway, and may be instructed real-time by the application on the M2M Device/Gateway to suspend/resume the radio transmission activity.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M2M Architecture</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Three domains</a:t>
            </a:r>
          </a:p>
          <a:p>
            <a:pPr>
              <a:buNone/>
            </a:pPr>
            <a:r>
              <a:rPr lang="en-US" dirty="0" smtClean="0">
                <a:latin typeface="Times New Roman" pitchFamily="18" charset="0"/>
                <a:cs typeface="Times New Roman" pitchFamily="18" charset="0"/>
              </a:rPr>
              <a:t> • M2M Device domain,</a:t>
            </a:r>
          </a:p>
          <a:p>
            <a:pPr>
              <a:buNone/>
            </a:pPr>
            <a:r>
              <a:rPr lang="en-US" dirty="0" smtClean="0">
                <a:latin typeface="Times New Roman" pitchFamily="18" charset="0"/>
                <a:cs typeface="Times New Roman" pitchFamily="18" charset="0"/>
              </a:rPr>
              <a:t> • M2M network</a:t>
            </a:r>
          </a:p>
          <a:p>
            <a:pPr>
              <a:buNone/>
            </a:pPr>
            <a:r>
              <a:rPr lang="en-US" dirty="0" smtClean="0">
                <a:latin typeface="Times New Roman" pitchFamily="18" charset="0"/>
                <a:cs typeface="Times New Roman" pitchFamily="18" charset="0"/>
              </a:rPr>
              <a:t> • M2M Application domain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FF">
              <a:alpha val="25881"/>
            </a:srgbClr>
          </a:solidFill>
        </p:spPr>
        <p:txBody>
          <a:bodyPr wrap="square" lIns="0" tIns="0" rIns="0" bIns="0" rtlCol="0"/>
          <a:lstStyle/>
          <a:p>
            <a:endParaRPr/>
          </a:p>
        </p:txBody>
      </p:sp>
      <p:grpSp>
        <p:nvGrpSpPr>
          <p:cNvPr id="3" name="object 3"/>
          <p:cNvGrpSpPr/>
          <p:nvPr/>
        </p:nvGrpSpPr>
        <p:grpSpPr>
          <a:xfrm>
            <a:off x="685863" y="0"/>
            <a:ext cx="7847965" cy="1533525"/>
            <a:chOff x="685863" y="0"/>
            <a:chExt cx="7847965" cy="1533525"/>
          </a:xfrm>
        </p:grpSpPr>
        <p:sp>
          <p:nvSpPr>
            <p:cNvPr id="4" name="object 4"/>
            <p:cNvSpPr/>
            <p:nvPr/>
          </p:nvSpPr>
          <p:spPr>
            <a:xfrm>
              <a:off x="690626" y="0"/>
              <a:ext cx="7838440" cy="1447800"/>
            </a:xfrm>
            <a:custGeom>
              <a:avLst/>
              <a:gdLst/>
              <a:ahLst/>
              <a:cxnLst/>
              <a:rect l="l" t="t" r="r" b="b"/>
              <a:pathLst>
                <a:path w="7838440" h="1447800">
                  <a:moveTo>
                    <a:pt x="0" y="1447673"/>
                  </a:moveTo>
                  <a:lnTo>
                    <a:pt x="7837932" y="1447673"/>
                  </a:lnTo>
                  <a:lnTo>
                    <a:pt x="7837932" y="0"/>
                  </a:lnTo>
                  <a:lnTo>
                    <a:pt x="0" y="0"/>
                  </a:lnTo>
                  <a:lnTo>
                    <a:pt x="0" y="1447673"/>
                  </a:lnTo>
                  <a:close/>
                </a:path>
              </a:pathLst>
            </a:custGeom>
            <a:solidFill>
              <a:srgbClr val="FFFFFF"/>
            </a:solidFill>
          </p:spPr>
          <p:txBody>
            <a:bodyPr wrap="square" lIns="0" tIns="0" rIns="0" bIns="0" rtlCol="0"/>
            <a:lstStyle/>
            <a:p>
              <a:endParaRPr/>
            </a:p>
          </p:txBody>
        </p:sp>
        <p:sp>
          <p:nvSpPr>
            <p:cNvPr id="5" name="object 5"/>
            <p:cNvSpPr/>
            <p:nvPr/>
          </p:nvSpPr>
          <p:spPr>
            <a:xfrm>
              <a:off x="690626" y="0"/>
              <a:ext cx="7838440" cy="1524000"/>
            </a:xfrm>
            <a:custGeom>
              <a:avLst/>
              <a:gdLst/>
              <a:ahLst/>
              <a:cxnLst/>
              <a:rect l="l" t="t" r="r" b="b"/>
              <a:pathLst>
                <a:path w="7838440" h="1524000">
                  <a:moveTo>
                    <a:pt x="0" y="1523619"/>
                  </a:moveTo>
                  <a:lnTo>
                    <a:pt x="7837932" y="1523619"/>
                  </a:lnTo>
                  <a:lnTo>
                    <a:pt x="7837932" y="0"/>
                  </a:lnTo>
                  <a:lnTo>
                    <a:pt x="0" y="0"/>
                  </a:lnTo>
                  <a:lnTo>
                    <a:pt x="0" y="1523619"/>
                  </a:lnTo>
                  <a:close/>
                </a:path>
              </a:pathLst>
            </a:custGeom>
            <a:ln w="9524">
              <a:solidFill>
                <a:srgbClr val="000000"/>
              </a:solidFill>
            </a:ln>
          </p:spPr>
          <p:txBody>
            <a:bodyPr wrap="square" lIns="0" tIns="0" rIns="0" bIns="0" rtlCol="0"/>
            <a:lstStyle/>
            <a:p>
              <a:endParaRPr/>
            </a:p>
          </p:txBody>
        </p:sp>
      </p:grpSp>
      <p:sp>
        <p:nvSpPr>
          <p:cNvPr id="6" name="object 6"/>
          <p:cNvSpPr txBox="1"/>
          <p:nvPr/>
        </p:nvSpPr>
        <p:spPr>
          <a:xfrm>
            <a:off x="2743326" y="22352"/>
            <a:ext cx="373126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Times New Roman"/>
                <a:cs typeface="Times New Roman"/>
              </a:rPr>
              <a:t>M2MM </a:t>
            </a:r>
            <a:r>
              <a:rPr sz="2400" b="1" spc="-5" dirty="0">
                <a:solidFill>
                  <a:srgbClr val="FF0000"/>
                </a:solidFill>
                <a:latin typeface="Times New Roman"/>
                <a:cs typeface="Times New Roman"/>
              </a:rPr>
              <a:t>Application</a:t>
            </a:r>
            <a:r>
              <a:rPr sz="2400" b="1" spc="-210" dirty="0">
                <a:solidFill>
                  <a:srgbClr val="FF0000"/>
                </a:solidFill>
                <a:latin typeface="Times New Roman"/>
                <a:cs typeface="Times New Roman"/>
              </a:rPr>
              <a:t> </a:t>
            </a:r>
            <a:r>
              <a:rPr sz="2400" b="1" dirty="0">
                <a:solidFill>
                  <a:srgbClr val="FF0000"/>
                </a:solidFill>
                <a:latin typeface="Times New Roman"/>
                <a:cs typeface="Times New Roman"/>
              </a:rPr>
              <a:t>Domain</a:t>
            </a:r>
            <a:endParaRPr sz="2400">
              <a:latin typeface="Times New Roman"/>
              <a:cs typeface="Times New Roman"/>
            </a:endParaRPr>
          </a:p>
        </p:txBody>
      </p:sp>
      <p:sp>
        <p:nvSpPr>
          <p:cNvPr id="7" name="object 7"/>
          <p:cNvSpPr/>
          <p:nvPr/>
        </p:nvSpPr>
        <p:spPr>
          <a:xfrm>
            <a:off x="868006" y="456755"/>
            <a:ext cx="7483475" cy="494030"/>
          </a:xfrm>
          <a:custGeom>
            <a:avLst/>
            <a:gdLst/>
            <a:ahLst/>
            <a:cxnLst/>
            <a:rect l="l" t="t" r="r" b="b"/>
            <a:pathLst>
              <a:path w="7483475" h="494030">
                <a:moveTo>
                  <a:pt x="0" y="493458"/>
                </a:moveTo>
                <a:lnTo>
                  <a:pt x="7483094" y="493458"/>
                </a:lnTo>
                <a:lnTo>
                  <a:pt x="7483094" y="0"/>
                </a:lnTo>
                <a:lnTo>
                  <a:pt x="0" y="0"/>
                </a:lnTo>
                <a:lnTo>
                  <a:pt x="0" y="493458"/>
                </a:lnTo>
                <a:close/>
              </a:path>
            </a:pathLst>
          </a:custGeom>
          <a:ln w="9524">
            <a:solidFill>
              <a:srgbClr val="000000"/>
            </a:solidFill>
          </a:ln>
        </p:spPr>
        <p:txBody>
          <a:bodyPr wrap="square" lIns="0" tIns="0" rIns="0" bIns="0" rtlCol="0"/>
          <a:lstStyle/>
          <a:p>
            <a:endParaRPr/>
          </a:p>
        </p:txBody>
      </p:sp>
      <p:sp>
        <p:nvSpPr>
          <p:cNvPr id="8" name="object 8"/>
          <p:cNvSpPr txBox="1"/>
          <p:nvPr/>
        </p:nvSpPr>
        <p:spPr>
          <a:xfrm>
            <a:off x="866311" y="461518"/>
            <a:ext cx="7486015" cy="504825"/>
          </a:xfrm>
          <a:prstGeom prst="rect">
            <a:avLst/>
          </a:prstGeom>
          <a:solidFill>
            <a:srgbClr val="F8F8F8"/>
          </a:solidFill>
        </p:spPr>
        <p:txBody>
          <a:bodyPr vert="horz" wrap="square" lIns="0" tIns="30480" rIns="0" bIns="0" rtlCol="0">
            <a:spAutoFit/>
          </a:bodyPr>
          <a:lstStyle/>
          <a:p>
            <a:pPr marL="217170">
              <a:lnSpc>
                <a:spcPct val="100000"/>
              </a:lnSpc>
              <a:spcBef>
                <a:spcPts val="240"/>
              </a:spcBef>
            </a:pPr>
            <a:r>
              <a:rPr sz="2400" dirty="0">
                <a:solidFill>
                  <a:srgbClr val="FF0000"/>
                </a:solidFill>
                <a:latin typeface="Times New Roman"/>
                <a:cs typeface="Times New Roman"/>
              </a:rPr>
              <a:t>Integration, Collaboration and </a:t>
            </a:r>
            <a:r>
              <a:rPr sz="2400" spc="-5" dirty="0">
                <a:solidFill>
                  <a:srgbClr val="FF0000"/>
                </a:solidFill>
                <a:latin typeface="Times New Roman"/>
                <a:cs typeface="Times New Roman"/>
              </a:rPr>
              <a:t>M2M </a:t>
            </a:r>
            <a:r>
              <a:rPr sz="2400" dirty="0">
                <a:solidFill>
                  <a:srgbClr val="FF0000"/>
                </a:solidFill>
                <a:latin typeface="Times New Roman"/>
                <a:cs typeface="Times New Roman"/>
              </a:rPr>
              <a:t>Application</a:t>
            </a:r>
            <a:r>
              <a:rPr sz="2400" spc="-305" dirty="0">
                <a:solidFill>
                  <a:srgbClr val="FF0000"/>
                </a:solidFill>
                <a:latin typeface="Times New Roman"/>
                <a:cs typeface="Times New Roman"/>
              </a:rPr>
              <a:t> </a:t>
            </a:r>
            <a:r>
              <a:rPr sz="2400" dirty="0">
                <a:solidFill>
                  <a:srgbClr val="FF0000"/>
                </a:solidFill>
                <a:latin typeface="Times New Roman"/>
                <a:cs typeface="Times New Roman"/>
              </a:rPr>
              <a:t>Services</a:t>
            </a:r>
            <a:endParaRPr sz="2400">
              <a:latin typeface="Times New Roman"/>
              <a:cs typeface="Times New Roman"/>
            </a:endParaRPr>
          </a:p>
        </p:txBody>
      </p:sp>
      <p:sp>
        <p:nvSpPr>
          <p:cNvPr id="9" name="object 9"/>
          <p:cNvSpPr/>
          <p:nvPr/>
        </p:nvSpPr>
        <p:spPr>
          <a:xfrm>
            <a:off x="855091" y="990841"/>
            <a:ext cx="7508240" cy="419100"/>
          </a:xfrm>
          <a:custGeom>
            <a:avLst/>
            <a:gdLst/>
            <a:ahLst/>
            <a:cxnLst/>
            <a:rect l="l" t="t" r="r" b="b"/>
            <a:pathLst>
              <a:path w="7508240" h="419100">
                <a:moveTo>
                  <a:pt x="0" y="418858"/>
                </a:moveTo>
                <a:lnTo>
                  <a:pt x="7507858" y="418858"/>
                </a:lnTo>
                <a:lnTo>
                  <a:pt x="7507858" y="0"/>
                </a:lnTo>
                <a:lnTo>
                  <a:pt x="0" y="0"/>
                </a:lnTo>
                <a:lnTo>
                  <a:pt x="0" y="418858"/>
                </a:lnTo>
                <a:close/>
              </a:path>
            </a:pathLst>
          </a:custGeom>
          <a:ln w="9525">
            <a:solidFill>
              <a:srgbClr val="000000"/>
            </a:solidFill>
          </a:ln>
        </p:spPr>
        <p:txBody>
          <a:bodyPr wrap="square" lIns="0" tIns="0" rIns="0" bIns="0" rtlCol="0"/>
          <a:lstStyle/>
          <a:p>
            <a:endParaRPr/>
          </a:p>
        </p:txBody>
      </p:sp>
      <p:sp>
        <p:nvSpPr>
          <p:cNvPr id="10" name="object 10"/>
          <p:cNvSpPr txBox="1"/>
          <p:nvPr/>
        </p:nvSpPr>
        <p:spPr>
          <a:xfrm>
            <a:off x="866311" y="975290"/>
            <a:ext cx="7486015" cy="429895"/>
          </a:xfrm>
          <a:prstGeom prst="rect">
            <a:avLst/>
          </a:prstGeom>
          <a:solidFill>
            <a:srgbClr val="F8F8F8"/>
          </a:solidFill>
        </p:spPr>
        <p:txBody>
          <a:bodyPr vert="horz" wrap="square" lIns="0" tIns="5080" rIns="0" bIns="0" rtlCol="0">
            <a:spAutoFit/>
          </a:bodyPr>
          <a:lstStyle/>
          <a:p>
            <a:pPr algn="ctr">
              <a:lnSpc>
                <a:spcPct val="100000"/>
              </a:lnSpc>
              <a:spcBef>
                <a:spcPts val="40"/>
              </a:spcBef>
            </a:pPr>
            <a:r>
              <a:rPr sz="2400" dirty="0">
                <a:solidFill>
                  <a:srgbClr val="FF0000"/>
                </a:solidFill>
                <a:latin typeface="Times New Roman"/>
                <a:cs typeface="Times New Roman"/>
              </a:rPr>
              <a:t>Application (Reporting, Analysis,</a:t>
            </a:r>
            <a:r>
              <a:rPr sz="2400" spc="-245" dirty="0">
                <a:solidFill>
                  <a:srgbClr val="FF0000"/>
                </a:solidFill>
                <a:latin typeface="Times New Roman"/>
                <a:cs typeface="Times New Roman"/>
              </a:rPr>
              <a:t> </a:t>
            </a:r>
            <a:r>
              <a:rPr sz="2400" dirty="0">
                <a:solidFill>
                  <a:srgbClr val="FF0000"/>
                </a:solidFill>
                <a:latin typeface="Times New Roman"/>
                <a:cs typeface="Times New Roman"/>
              </a:rPr>
              <a:t>control)</a:t>
            </a:r>
            <a:endParaRPr sz="2400">
              <a:latin typeface="Times New Roman"/>
              <a:cs typeface="Times New Roman"/>
            </a:endParaRPr>
          </a:p>
        </p:txBody>
      </p:sp>
      <p:grpSp>
        <p:nvGrpSpPr>
          <p:cNvPr id="11" name="object 11"/>
          <p:cNvGrpSpPr/>
          <p:nvPr/>
        </p:nvGrpSpPr>
        <p:grpSpPr>
          <a:xfrm>
            <a:off x="604799" y="1442910"/>
            <a:ext cx="7915909" cy="4186554"/>
            <a:chOff x="604799" y="1442910"/>
            <a:chExt cx="7915909" cy="4186554"/>
          </a:xfrm>
        </p:grpSpPr>
        <p:sp>
          <p:nvSpPr>
            <p:cNvPr id="12" name="object 12"/>
            <p:cNvSpPr/>
            <p:nvPr/>
          </p:nvSpPr>
          <p:spPr>
            <a:xfrm>
              <a:off x="704723" y="1447672"/>
              <a:ext cx="7811134" cy="2209800"/>
            </a:xfrm>
            <a:custGeom>
              <a:avLst/>
              <a:gdLst/>
              <a:ahLst/>
              <a:cxnLst/>
              <a:rect l="l" t="t" r="r" b="b"/>
              <a:pathLst>
                <a:path w="7811134" h="2209800">
                  <a:moveTo>
                    <a:pt x="7810881" y="0"/>
                  </a:moveTo>
                  <a:lnTo>
                    <a:pt x="0" y="0"/>
                  </a:lnTo>
                  <a:lnTo>
                    <a:pt x="0" y="2209419"/>
                  </a:lnTo>
                  <a:lnTo>
                    <a:pt x="7810881" y="2209419"/>
                  </a:lnTo>
                  <a:lnTo>
                    <a:pt x="7810881" y="0"/>
                  </a:lnTo>
                  <a:close/>
                </a:path>
              </a:pathLst>
            </a:custGeom>
            <a:solidFill>
              <a:srgbClr val="FFCCFF"/>
            </a:solidFill>
          </p:spPr>
          <p:txBody>
            <a:bodyPr wrap="square" lIns="0" tIns="0" rIns="0" bIns="0" rtlCol="0"/>
            <a:lstStyle/>
            <a:p>
              <a:endParaRPr/>
            </a:p>
          </p:txBody>
        </p:sp>
        <p:sp>
          <p:nvSpPr>
            <p:cNvPr id="13" name="object 13"/>
            <p:cNvSpPr/>
            <p:nvPr/>
          </p:nvSpPr>
          <p:spPr>
            <a:xfrm>
              <a:off x="704723" y="1447672"/>
              <a:ext cx="7811134" cy="2209800"/>
            </a:xfrm>
            <a:custGeom>
              <a:avLst/>
              <a:gdLst/>
              <a:ahLst/>
              <a:cxnLst/>
              <a:rect l="l" t="t" r="r" b="b"/>
              <a:pathLst>
                <a:path w="7811134" h="2209800">
                  <a:moveTo>
                    <a:pt x="0" y="2209419"/>
                  </a:moveTo>
                  <a:lnTo>
                    <a:pt x="7810881" y="2209419"/>
                  </a:lnTo>
                  <a:lnTo>
                    <a:pt x="7810881" y="0"/>
                  </a:lnTo>
                  <a:lnTo>
                    <a:pt x="0" y="0"/>
                  </a:lnTo>
                  <a:lnTo>
                    <a:pt x="0" y="2209419"/>
                  </a:lnTo>
                  <a:close/>
                </a:path>
              </a:pathLst>
            </a:custGeom>
            <a:ln w="9525">
              <a:solidFill>
                <a:srgbClr val="000000"/>
              </a:solidFill>
            </a:ln>
          </p:spPr>
          <p:txBody>
            <a:bodyPr wrap="square" lIns="0" tIns="0" rIns="0" bIns="0" rtlCol="0"/>
            <a:lstStyle/>
            <a:p>
              <a:endParaRPr/>
            </a:p>
          </p:txBody>
        </p:sp>
        <p:sp>
          <p:nvSpPr>
            <p:cNvPr id="14" name="object 14"/>
            <p:cNvSpPr/>
            <p:nvPr/>
          </p:nvSpPr>
          <p:spPr>
            <a:xfrm>
              <a:off x="609561" y="3659746"/>
              <a:ext cx="7811134" cy="1964689"/>
            </a:xfrm>
            <a:custGeom>
              <a:avLst/>
              <a:gdLst/>
              <a:ahLst/>
              <a:cxnLst/>
              <a:rect l="l" t="t" r="r" b="b"/>
              <a:pathLst>
                <a:path w="7811134" h="1964689">
                  <a:moveTo>
                    <a:pt x="7810881" y="0"/>
                  </a:moveTo>
                  <a:lnTo>
                    <a:pt x="0" y="0"/>
                  </a:lnTo>
                  <a:lnTo>
                    <a:pt x="0" y="1964690"/>
                  </a:lnTo>
                  <a:lnTo>
                    <a:pt x="7810881" y="1964690"/>
                  </a:lnTo>
                  <a:lnTo>
                    <a:pt x="7810881" y="0"/>
                  </a:lnTo>
                  <a:close/>
                </a:path>
              </a:pathLst>
            </a:custGeom>
            <a:solidFill>
              <a:srgbClr val="CCFFFF"/>
            </a:solidFill>
          </p:spPr>
          <p:txBody>
            <a:bodyPr wrap="square" lIns="0" tIns="0" rIns="0" bIns="0" rtlCol="0"/>
            <a:lstStyle/>
            <a:p>
              <a:endParaRPr/>
            </a:p>
          </p:txBody>
        </p:sp>
        <p:sp>
          <p:nvSpPr>
            <p:cNvPr id="15" name="object 15"/>
            <p:cNvSpPr/>
            <p:nvPr/>
          </p:nvSpPr>
          <p:spPr>
            <a:xfrm>
              <a:off x="609561" y="3659746"/>
              <a:ext cx="7811134" cy="1964689"/>
            </a:xfrm>
            <a:custGeom>
              <a:avLst/>
              <a:gdLst/>
              <a:ahLst/>
              <a:cxnLst/>
              <a:rect l="l" t="t" r="r" b="b"/>
              <a:pathLst>
                <a:path w="7811134" h="1964689">
                  <a:moveTo>
                    <a:pt x="0" y="1964690"/>
                  </a:moveTo>
                  <a:lnTo>
                    <a:pt x="7810881" y="1964690"/>
                  </a:lnTo>
                  <a:lnTo>
                    <a:pt x="7810881" y="0"/>
                  </a:lnTo>
                  <a:lnTo>
                    <a:pt x="0" y="0"/>
                  </a:lnTo>
                  <a:lnTo>
                    <a:pt x="0" y="1964690"/>
                  </a:lnTo>
                  <a:close/>
                </a:path>
              </a:pathLst>
            </a:custGeom>
            <a:ln w="9525">
              <a:solidFill>
                <a:srgbClr val="000000"/>
              </a:solidFill>
            </a:ln>
          </p:spPr>
          <p:txBody>
            <a:bodyPr wrap="square" lIns="0" tIns="0" rIns="0" bIns="0" rtlCol="0"/>
            <a:lstStyle/>
            <a:p>
              <a:endParaRPr/>
            </a:p>
          </p:txBody>
        </p:sp>
        <p:sp>
          <p:nvSpPr>
            <p:cNvPr id="16" name="object 16"/>
            <p:cNvSpPr/>
            <p:nvPr/>
          </p:nvSpPr>
          <p:spPr>
            <a:xfrm>
              <a:off x="1489455" y="4038053"/>
              <a:ext cx="6167755" cy="292100"/>
            </a:xfrm>
            <a:custGeom>
              <a:avLst/>
              <a:gdLst/>
              <a:ahLst/>
              <a:cxnLst/>
              <a:rect l="l" t="t" r="r" b="b"/>
              <a:pathLst>
                <a:path w="6167755" h="292100">
                  <a:moveTo>
                    <a:pt x="6167374" y="0"/>
                  </a:moveTo>
                  <a:lnTo>
                    <a:pt x="0" y="0"/>
                  </a:lnTo>
                  <a:lnTo>
                    <a:pt x="0" y="291884"/>
                  </a:lnTo>
                  <a:lnTo>
                    <a:pt x="6167374" y="291884"/>
                  </a:lnTo>
                  <a:lnTo>
                    <a:pt x="6167374" y="0"/>
                  </a:lnTo>
                  <a:close/>
                </a:path>
              </a:pathLst>
            </a:custGeom>
            <a:solidFill>
              <a:srgbClr val="CCFFFF"/>
            </a:solidFill>
          </p:spPr>
          <p:txBody>
            <a:bodyPr wrap="square" lIns="0" tIns="0" rIns="0" bIns="0" rtlCol="0"/>
            <a:lstStyle/>
            <a:p>
              <a:endParaRPr/>
            </a:p>
          </p:txBody>
        </p:sp>
        <p:sp>
          <p:nvSpPr>
            <p:cNvPr id="17" name="object 17"/>
            <p:cNvSpPr/>
            <p:nvPr/>
          </p:nvSpPr>
          <p:spPr>
            <a:xfrm>
              <a:off x="1489455" y="4038053"/>
              <a:ext cx="6167755" cy="292100"/>
            </a:xfrm>
            <a:custGeom>
              <a:avLst/>
              <a:gdLst/>
              <a:ahLst/>
              <a:cxnLst/>
              <a:rect l="l" t="t" r="r" b="b"/>
              <a:pathLst>
                <a:path w="6167755" h="292100">
                  <a:moveTo>
                    <a:pt x="0" y="291884"/>
                  </a:moveTo>
                  <a:lnTo>
                    <a:pt x="6167374" y="291884"/>
                  </a:lnTo>
                  <a:lnTo>
                    <a:pt x="6167374" y="0"/>
                  </a:lnTo>
                  <a:lnTo>
                    <a:pt x="0" y="0"/>
                  </a:lnTo>
                  <a:lnTo>
                    <a:pt x="0" y="291884"/>
                  </a:lnTo>
                  <a:close/>
                </a:path>
              </a:pathLst>
            </a:custGeom>
            <a:ln w="9524">
              <a:solidFill>
                <a:srgbClr val="000000"/>
              </a:solidFill>
            </a:ln>
          </p:spPr>
          <p:txBody>
            <a:bodyPr wrap="square" lIns="0" tIns="0" rIns="0" bIns="0" rtlCol="0"/>
            <a:lstStyle/>
            <a:p>
              <a:endParaRPr/>
            </a:p>
          </p:txBody>
        </p:sp>
      </p:grpSp>
      <p:sp>
        <p:nvSpPr>
          <p:cNvPr id="18" name="object 18"/>
          <p:cNvSpPr txBox="1"/>
          <p:nvPr/>
        </p:nvSpPr>
        <p:spPr>
          <a:xfrm>
            <a:off x="685926" y="4420247"/>
            <a:ext cx="7619365" cy="1109980"/>
          </a:xfrm>
          <a:prstGeom prst="rect">
            <a:avLst/>
          </a:prstGeom>
          <a:solidFill>
            <a:srgbClr val="CCFFFF"/>
          </a:solidFill>
          <a:ln w="9525">
            <a:solidFill>
              <a:srgbClr val="000000"/>
            </a:solidFill>
          </a:ln>
        </p:spPr>
        <p:txBody>
          <a:bodyPr vert="horz" wrap="square" lIns="0" tIns="1905" rIns="0" bIns="0" rtlCol="0">
            <a:spAutoFit/>
          </a:bodyPr>
          <a:lstStyle/>
          <a:p>
            <a:pPr algn="ctr">
              <a:lnSpc>
                <a:spcPts val="2880"/>
              </a:lnSpc>
              <a:spcBef>
                <a:spcPts val="15"/>
              </a:spcBef>
            </a:pPr>
            <a:r>
              <a:rPr sz="2400" dirty="0">
                <a:solidFill>
                  <a:srgbClr val="FF0000"/>
                </a:solidFill>
                <a:latin typeface="Times New Roman"/>
                <a:cs typeface="Times New Roman"/>
              </a:rPr>
              <a:t>Connectivity Interface </a:t>
            </a:r>
            <a:r>
              <a:rPr sz="2400" spc="-5" dirty="0">
                <a:solidFill>
                  <a:srgbClr val="FF0000"/>
                </a:solidFill>
                <a:latin typeface="Times New Roman"/>
                <a:cs typeface="Times New Roman"/>
              </a:rPr>
              <a:t>(Communication </a:t>
            </a:r>
            <a:r>
              <a:rPr sz="2400" dirty="0">
                <a:solidFill>
                  <a:srgbClr val="FF0000"/>
                </a:solidFill>
                <a:latin typeface="Times New Roman"/>
                <a:cs typeface="Times New Roman"/>
              </a:rPr>
              <a:t>and Processing</a:t>
            </a:r>
            <a:r>
              <a:rPr sz="2400" spc="-130" dirty="0">
                <a:solidFill>
                  <a:srgbClr val="FF0000"/>
                </a:solidFill>
                <a:latin typeface="Times New Roman"/>
                <a:cs typeface="Times New Roman"/>
              </a:rPr>
              <a:t> </a:t>
            </a:r>
            <a:r>
              <a:rPr sz="2400" spc="-5" dirty="0">
                <a:solidFill>
                  <a:srgbClr val="FF0000"/>
                </a:solidFill>
                <a:latin typeface="Times New Roman"/>
                <a:cs typeface="Times New Roman"/>
              </a:rPr>
              <a:t>Units)  </a:t>
            </a:r>
            <a:r>
              <a:rPr sz="2400" dirty="0">
                <a:solidFill>
                  <a:srgbClr val="FF0000"/>
                </a:solidFill>
                <a:latin typeface="Times New Roman"/>
                <a:cs typeface="Times New Roman"/>
              </a:rPr>
              <a:t>and Edge </a:t>
            </a:r>
            <a:r>
              <a:rPr sz="2400" spc="-5" dirty="0">
                <a:solidFill>
                  <a:srgbClr val="FF0000"/>
                </a:solidFill>
                <a:latin typeface="Times New Roman"/>
                <a:cs typeface="Times New Roman"/>
              </a:rPr>
              <a:t>Computing </a:t>
            </a:r>
            <a:r>
              <a:rPr sz="2400" dirty="0">
                <a:solidFill>
                  <a:srgbClr val="FF0000"/>
                </a:solidFill>
                <a:latin typeface="Times New Roman"/>
                <a:cs typeface="Times New Roman"/>
              </a:rPr>
              <a:t>(data </a:t>
            </a:r>
            <a:r>
              <a:rPr sz="2400" spc="-5" dirty="0">
                <a:solidFill>
                  <a:srgbClr val="FF0000"/>
                </a:solidFill>
                <a:latin typeface="Times New Roman"/>
                <a:cs typeface="Times New Roman"/>
              </a:rPr>
              <a:t>element </a:t>
            </a:r>
            <a:r>
              <a:rPr sz="2400" dirty="0">
                <a:solidFill>
                  <a:srgbClr val="FF0000"/>
                </a:solidFill>
                <a:latin typeface="Times New Roman"/>
                <a:cs typeface="Times New Roman"/>
              </a:rPr>
              <a:t>analysis and  </a:t>
            </a:r>
            <a:r>
              <a:rPr sz="2400" spc="-5" dirty="0">
                <a:solidFill>
                  <a:srgbClr val="FF0000"/>
                </a:solidFill>
                <a:latin typeface="Times New Roman"/>
                <a:cs typeface="Times New Roman"/>
              </a:rPr>
              <a:t>transformation)</a:t>
            </a:r>
            <a:endParaRPr sz="2400">
              <a:latin typeface="Times New Roman"/>
              <a:cs typeface="Times New Roman"/>
            </a:endParaRPr>
          </a:p>
        </p:txBody>
      </p:sp>
      <p:grpSp>
        <p:nvGrpSpPr>
          <p:cNvPr id="19" name="object 19"/>
          <p:cNvGrpSpPr/>
          <p:nvPr/>
        </p:nvGrpSpPr>
        <p:grpSpPr>
          <a:xfrm>
            <a:off x="648271" y="5939040"/>
            <a:ext cx="7967345" cy="771525"/>
            <a:chOff x="648271" y="5939040"/>
            <a:chExt cx="7967345" cy="771525"/>
          </a:xfrm>
        </p:grpSpPr>
        <p:sp>
          <p:nvSpPr>
            <p:cNvPr id="20" name="object 20"/>
            <p:cNvSpPr/>
            <p:nvPr/>
          </p:nvSpPr>
          <p:spPr>
            <a:xfrm>
              <a:off x="653033" y="5943803"/>
              <a:ext cx="7957820" cy="762000"/>
            </a:xfrm>
            <a:custGeom>
              <a:avLst/>
              <a:gdLst/>
              <a:ahLst/>
              <a:cxnLst/>
              <a:rect l="l" t="t" r="r" b="b"/>
              <a:pathLst>
                <a:path w="7957820" h="762000">
                  <a:moveTo>
                    <a:pt x="7957820" y="0"/>
                  </a:moveTo>
                  <a:lnTo>
                    <a:pt x="0" y="0"/>
                  </a:lnTo>
                  <a:lnTo>
                    <a:pt x="0" y="761796"/>
                  </a:lnTo>
                  <a:lnTo>
                    <a:pt x="7957820" y="761796"/>
                  </a:lnTo>
                  <a:lnTo>
                    <a:pt x="7957820" y="0"/>
                  </a:lnTo>
                  <a:close/>
                </a:path>
              </a:pathLst>
            </a:custGeom>
            <a:solidFill>
              <a:srgbClr val="D4DEF9"/>
            </a:solidFill>
          </p:spPr>
          <p:txBody>
            <a:bodyPr wrap="square" lIns="0" tIns="0" rIns="0" bIns="0" rtlCol="0"/>
            <a:lstStyle/>
            <a:p>
              <a:endParaRPr/>
            </a:p>
          </p:txBody>
        </p:sp>
        <p:sp>
          <p:nvSpPr>
            <p:cNvPr id="21" name="object 21"/>
            <p:cNvSpPr/>
            <p:nvPr/>
          </p:nvSpPr>
          <p:spPr>
            <a:xfrm>
              <a:off x="653033" y="5943803"/>
              <a:ext cx="7957820" cy="762000"/>
            </a:xfrm>
            <a:custGeom>
              <a:avLst/>
              <a:gdLst/>
              <a:ahLst/>
              <a:cxnLst/>
              <a:rect l="l" t="t" r="r" b="b"/>
              <a:pathLst>
                <a:path w="7957820" h="762000">
                  <a:moveTo>
                    <a:pt x="0" y="761796"/>
                  </a:moveTo>
                  <a:lnTo>
                    <a:pt x="7957820" y="761796"/>
                  </a:lnTo>
                  <a:lnTo>
                    <a:pt x="7957820" y="0"/>
                  </a:lnTo>
                  <a:lnTo>
                    <a:pt x="0" y="0"/>
                  </a:lnTo>
                  <a:lnTo>
                    <a:pt x="0" y="761796"/>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877011" y="5967476"/>
            <a:ext cx="7510145" cy="756920"/>
          </a:xfrm>
          <a:prstGeom prst="rect">
            <a:avLst/>
          </a:prstGeom>
        </p:spPr>
        <p:txBody>
          <a:bodyPr vert="horz" wrap="square" lIns="0" tIns="12700" rIns="0" bIns="0" rtlCol="0">
            <a:spAutoFit/>
          </a:bodyPr>
          <a:lstStyle/>
          <a:p>
            <a:pPr marL="45720" marR="5080" indent="-33655">
              <a:lnSpc>
                <a:spcPct val="100000"/>
              </a:lnSpc>
              <a:spcBef>
                <a:spcPts val="100"/>
              </a:spcBef>
            </a:pPr>
            <a:r>
              <a:rPr sz="2400" spc="-5" dirty="0">
                <a:solidFill>
                  <a:srgbClr val="FF0000"/>
                </a:solidFill>
                <a:latin typeface="Times New Roman"/>
                <a:cs typeface="Times New Roman"/>
              </a:rPr>
              <a:t>Physical </a:t>
            </a:r>
            <a:r>
              <a:rPr sz="2400" dirty="0">
                <a:solidFill>
                  <a:srgbClr val="FF0000"/>
                </a:solidFill>
                <a:latin typeface="Times New Roman"/>
                <a:cs typeface="Times New Roman"/>
              </a:rPr>
              <a:t>devices and Controllers (the things in IoT)</a:t>
            </a:r>
            <a:r>
              <a:rPr sz="2400" spc="-110" dirty="0">
                <a:solidFill>
                  <a:srgbClr val="FF0000"/>
                </a:solidFill>
                <a:latin typeface="Times New Roman"/>
                <a:cs typeface="Times New Roman"/>
              </a:rPr>
              <a:t> </a:t>
            </a:r>
            <a:r>
              <a:rPr sz="2400" spc="-5" dirty="0">
                <a:solidFill>
                  <a:srgbClr val="FF0000"/>
                </a:solidFill>
                <a:latin typeface="Times New Roman"/>
                <a:cs typeface="Times New Roman"/>
              </a:rPr>
              <a:t>[Sensors,  machines, </a:t>
            </a:r>
            <a:r>
              <a:rPr sz="2400" dirty="0">
                <a:solidFill>
                  <a:srgbClr val="FF0000"/>
                </a:solidFill>
                <a:latin typeface="Times New Roman"/>
                <a:cs typeface="Times New Roman"/>
              </a:rPr>
              <a:t>devices, Intelligent Edge nodes of </a:t>
            </a:r>
            <a:r>
              <a:rPr sz="2400" spc="-10" dirty="0">
                <a:solidFill>
                  <a:srgbClr val="FF0000"/>
                </a:solidFill>
                <a:latin typeface="Times New Roman"/>
                <a:cs typeface="Times New Roman"/>
              </a:rPr>
              <a:t>Different</a:t>
            </a:r>
            <a:r>
              <a:rPr sz="2400" spc="-165" dirty="0">
                <a:solidFill>
                  <a:srgbClr val="FF0000"/>
                </a:solidFill>
                <a:latin typeface="Times New Roman"/>
                <a:cs typeface="Times New Roman"/>
              </a:rPr>
              <a:t> </a:t>
            </a:r>
            <a:r>
              <a:rPr sz="2400" spc="-35" dirty="0">
                <a:solidFill>
                  <a:srgbClr val="FF0000"/>
                </a:solidFill>
                <a:latin typeface="Times New Roman"/>
                <a:cs typeface="Times New Roman"/>
              </a:rPr>
              <a:t>Types</a:t>
            </a:r>
            <a:endParaRPr sz="2400">
              <a:latin typeface="Times New Roman"/>
              <a:cs typeface="Times New Roman"/>
            </a:endParaRPr>
          </a:p>
        </p:txBody>
      </p:sp>
      <p:grpSp>
        <p:nvGrpSpPr>
          <p:cNvPr id="23" name="object 23"/>
          <p:cNvGrpSpPr/>
          <p:nvPr/>
        </p:nvGrpSpPr>
        <p:grpSpPr>
          <a:xfrm>
            <a:off x="1262659" y="3191675"/>
            <a:ext cx="6847840" cy="2813685"/>
            <a:chOff x="1262659" y="3191675"/>
            <a:chExt cx="6847840" cy="2813685"/>
          </a:xfrm>
        </p:grpSpPr>
        <p:sp>
          <p:nvSpPr>
            <p:cNvPr id="24" name="object 24"/>
            <p:cNvSpPr/>
            <p:nvPr/>
          </p:nvSpPr>
          <p:spPr>
            <a:xfrm>
              <a:off x="1972437" y="5562854"/>
              <a:ext cx="4753610" cy="442595"/>
            </a:xfrm>
            <a:custGeom>
              <a:avLst/>
              <a:gdLst/>
              <a:ahLst/>
              <a:cxnLst/>
              <a:rect l="l" t="t" r="r" b="b"/>
              <a:pathLst>
                <a:path w="4753609" h="442595">
                  <a:moveTo>
                    <a:pt x="103505" y="353999"/>
                  </a:moveTo>
                  <a:lnTo>
                    <a:pt x="102489" y="350113"/>
                  </a:lnTo>
                  <a:lnTo>
                    <a:pt x="96393" y="346557"/>
                  </a:lnTo>
                  <a:lnTo>
                    <a:pt x="92456" y="347573"/>
                  </a:lnTo>
                  <a:lnTo>
                    <a:pt x="57962" y="406425"/>
                  </a:lnTo>
                  <a:lnTo>
                    <a:pt x="58889" y="50876"/>
                  </a:lnTo>
                  <a:lnTo>
                    <a:pt x="77978" y="50927"/>
                  </a:lnTo>
                  <a:lnTo>
                    <a:pt x="71628" y="38138"/>
                  </a:lnTo>
                  <a:lnTo>
                    <a:pt x="52705" y="0"/>
                  </a:lnTo>
                  <a:lnTo>
                    <a:pt x="27178" y="50787"/>
                  </a:lnTo>
                  <a:lnTo>
                    <a:pt x="46189" y="50850"/>
                  </a:lnTo>
                  <a:lnTo>
                    <a:pt x="45262" y="406425"/>
                  </a:lnTo>
                  <a:lnTo>
                    <a:pt x="12827" y="350393"/>
                  </a:lnTo>
                  <a:lnTo>
                    <a:pt x="11049" y="347357"/>
                  </a:lnTo>
                  <a:lnTo>
                    <a:pt x="7112" y="346329"/>
                  </a:lnTo>
                  <a:lnTo>
                    <a:pt x="4191" y="348081"/>
                  </a:lnTo>
                  <a:lnTo>
                    <a:pt x="1143" y="349846"/>
                  </a:lnTo>
                  <a:lnTo>
                    <a:pt x="0" y="353733"/>
                  </a:lnTo>
                  <a:lnTo>
                    <a:pt x="51562" y="442506"/>
                  </a:lnTo>
                  <a:lnTo>
                    <a:pt x="58940" y="429920"/>
                  </a:lnTo>
                  <a:lnTo>
                    <a:pt x="103505" y="353999"/>
                  </a:lnTo>
                  <a:close/>
                </a:path>
                <a:path w="4753609" h="442595">
                  <a:moveTo>
                    <a:pt x="442087" y="354139"/>
                  </a:moveTo>
                  <a:lnTo>
                    <a:pt x="441071" y="350253"/>
                  </a:lnTo>
                  <a:lnTo>
                    <a:pt x="434975" y="346684"/>
                  </a:lnTo>
                  <a:lnTo>
                    <a:pt x="431038" y="347687"/>
                  </a:lnTo>
                  <a:lnTo>
                    <a:pt x="396367" y="406438"/>
                  </a:lnTo>
                  <a:lnTo>
                    <a:pt x="398322" y="50901"/>
                  </a:lnTo>
                  <a:lnTo>
                    <a:pt x="417322" y="50990"/>
                  </a:lnTo>
                  <a:lnTo>
                    <a:pt x="410972" y="38125"/>
                  </a:lnTo>
                  <a:lnTo>
                    <a:pt x="392176" y="0"/>
                  </a:lnTo>
                  <a:lnTo>
                    <a:pt x="366522" y="50723"/>
                  </a:lnTo>
                  <a:lnTo>
                    <a:pt x="385622" y="50825"/>
                  </a:lnTo>
                  <a:lnTo>
                    <a:pt x="383667" y="406260"/>
                  </a:lnTo>
                  <a:lnTo>
                    <a:pt x="351383" y="350253"/>
                  </a:lnTo>
                  <a:lnTo>
                    <a:pt x="349631" y="347256"/>
                  </a:lnTo>
                  <a:lnTo>
                    <a:pt x="345694" y="346214"/>
                  </a:lnTo>
                  <a:lnTo>
                    <a:pt x="342646" y="347967"/>
                  </a:lnTo>
                  <a:lnTo>
                    <a:pt x="339725" y="349707"/>
                  </a:lnTo>
                  <a:lnTo>
                    <a:pt x="338582" y="353593"/>
                  </a:lnTo>
                  <a:lnTo>
                    <a:pt x="340360" y="356628"/>
                  </a:lnTo>
                  <a:lnTo>
                    <a:pt x="389890" y="442506"/>
                  </a:lnTo>
                  <a:lnTo>
                    <a:pt x="397306" y="429933"/>
                  </a:lnTo>
                  <a:lnTo>
                    <a:pt x="442087" y="354139"/>
                  </a:lnTo>
                  <a:close/>
                </a:path>
                <a:path w="4753609" h="442595">
                  <a:moveTo>
                    <a:pt x="875284" y="353999"/>
                  </a:moveTo>
                  <a:lnTo>
                    <a:pt x="874268" y="350113"/>
                  </a:lnTo>
                  <a:lnTo>
                    <a:pt x="868172" y="346557"/>
                  </a:lnTo>
                  <a:lnTo>
                    <a:pt x="864362" y="347573"/>
                  </a:lnTo>
                  <a:lnTo>
                    <a:pt x="829741" y="406488"/>
                  </a:lnTo>
                  <a:lnTo>
                    <a:pt x="830668" y="50876"/>
                  </a:lnTo>
                  <a:lnTo>
                    <a:pt x="849757" y="50927"/>
                  </a:lnTo>
                  <a:lnTo>
                    <a:pt x="843407" y="38138"/>
                  </a:lnTo>
                  <a:lnTo>
                    <a:pt x="824484" y="0"/>
                  </a:lnTo>
                  <a:lnTo>
                    <a:pt x="798957" y="50787"/>
                  </a:lnTo>
                  <a:lnTo>
                    <a:pt x="817968" y="50850"/>
                  </a:lnTo>
                  <a:lnTo>
                    <a:pt x="817206" y="346329"/>
                  </a:lnTo>
                  <a:lnTo>
                    <a:pt x="817168" y="406488"/>
                  </a:lnTo>
                  <a:lnTo>
                    <a:pt x="823417" y="417245"/>
                  </a:lnTo>
                  <a:lnTo>
                    <a:pt x="817041" y="406273"/>
                  </a:lnTo>
                  <a:lnTo>
                    <a:pt x="782828" y="347357"/>
                  </a:lnTo>
                  <a:lnTo>
                    <a:pt x="779018" y="346329"/>
                  </a:lnTo>
                  <a:lnTo>
                    <a:pt x="772922" y="349846"/>
                  </a:lnTo>
                  <a:lnTo>
                    <a:pt x="771906" y="353733"/>
                  </a:lnTo>
                  <a:lnTo>
                    <a:pt x="773684" y="356768"/>
                  </a:lnTo>
                  <a:lnTo>
                    <a:pt x="823341" y="442506"/>
                  </a:lnTo>
                  <a:lnTo>
                    <a:pt x="830719" y="429920"/>
                  </a:lnTo>
                  <a:lnTo>
                    <a:pt x="875284" y="353999"/>
                  </a:lnTo>
                  <a:close/>
                </a:path>
                <a:path w="4753609" h="442595">
                  <a:moveTo>
                    <a:pt x="1188974" y="353999"/>
                  </a:moveTo>
                  <a:lnTo>
                    <a:pt x="1187958" y="350113"/>
                  </a:lnTo>
                  <a:lnTo>
                    <a:pt x="1181862" y="346557"/>
                  </a:lnTo>
                  <a:lnTo>
                    <a:pt x="1177925" y="347573"/>
                  </a:lnTo>
                  <a:lnTo>
                    <a:pt x="1143431" y="406425"/>
                  </a:lnTo>
                  <a:lnTo>
                    <a:pt x="1144358" y="50876"/>
                  </a:lnTo>
                  <a:lnTo>
                    <a:pt x="1163447" y="50927"/>
                  </a:lnTo>
                  <a:lnTo>
                    <a:pt x="1157097" y="38138"/>
                  </a:lnTo>
                  <a:lnTo>
                    <a:pt x="1138174" y="0"/>
                  </a:lnTo>
                  <a:lnTo>
                    <a:pt x="1112647" y="50787"/>
                  </a:lnTo>
                  <a:lnTo>
                    <a:pt x="1131658" y="50850"/>
                  </a:lnTo>
                  <a:lnTo>
                    <a:pt x="1130731" y="406425"/>
                  </a:lnTo>
                  <a:lnTo>
                    <a:pt x="1098296" y="350393"/>
                  </a:lnTo>
                  <a:lnTo>
                    <a:pt x="1096518" y="347357"/>
                  </a:lnTo>
                  <a:lnTo>
                    <a:pt x="1092581" y="346329"/>
                  </a:lnTo>
                  <a:lnTo>
                    <a:pt x="1089660" y="348081"/>
                  </a:lnTo>
                  <a:lnTo>
                    <a:pt x="1086612" y="349846"/>
                  </a:lnTo>
                  <a:lnTo>
                    <a:pt x="1085469" y="353733"/>
                  </a:lnTo>
                  <a:lnTo>
                    <a:pt x="1137031" y="442506"/>
                  </a:lnTo>
                  <a:lnTo>
                    <a:pt x="1144409" y="429920"/>
                  </a:lnTo>
                  <a:lnTo>
                    <a:pt x="1188974" y="353999"/>
                  </a:lnTo>
                  <a:close/>
                </a:path>
                <a:path w="4753609" h="442595">
                  <a:moveTo>
                    <a:pt x="1635379" y="353999"/>
                  </a:moveTo>
                  <a:lnTo>
                    <a:pt x="1634363" y="350113"/>
                  </a:lnTo>
                  <a:lnTo>
                    <a:pt x="1628267" y="346557"/>
                  </a:lnTo>
                  <a:lnTo>
                    <a:pt x="1624330" y="347573"/>
                  </a:lnTo>
                  <a:lnTo>
                    <a:pt x="1589836" y="406425"/>
                  </a:lnTo>
                  <a:lnTo>
                    <a:pt x="1590763" y="50876"/>
                  </a:lnTo>
                  <a:lnTo>
                    <a:pt x="1609852" y="50927"/>
                  </a:lnTo>
                  <a:lnTo>
                    <a:pt x="1603502" y="38138"/>
                  </a:lnTo>
                  <a:lnTo>
                    <a:pt x="1584579" y="0"/>
                  </a:lnTo>
                  <a:lnTo>
                    <a:pt x="1559052" y="50787"/>
                  </a:lnTo>
                  <a:lnTo>
                    <a:pt x="1578063" y="50850"/>
                  </a:lnTo>
                  <a:lnTo>
                    <a:pt x="1577136" y="406425"/>
                  </a:lnTo>
                  <a:lnTo>
                    <a:pt x="1544701" y="350393"/>
                  </a:lnTo>
                  <a:lnTo>
                    <a:pt x="1542923" y="347357"/>
                  </a:lnTo>
                  <a:lnTo>
                    <a:pt x="1538986" y="346329"/>
                  </a:lnTo>
                  <a:lnTo>
                    <a:pt x="1536065" y="348081"/>
                  </a:lnTo>
                  <a:lnTo>
                    <a:pt x="1533017" y="349846"/>
                  </a:lnTo>
                  <a:lnTo>
                    <a:pt x="1531874" y="353733"/>
                  </a:lnTo>
                  <a:lnTo>
                    <a:pt x="1583436" y="442506"/>
                  </a:lnTo>
                  <a:lnTo>
                    <a:pt x="1590814" y="429920"/>
                  </a:lnTo>
                  <a:lnTo>
                    <a:pt x="1635379" y="353999"/>
                  </a:lnTo>
                  <a:close/>
                </a:path>
                <a:path w="4753609" h="442595">
                  <a:moveTo>
                    <a:pt x="2057019" y="353999"/>
                  </a:moveTo>
                  <a:lnTo>
                    <a:pt x="2056003" y="350113"/>
                  </a:lnTo>
                  <a:lnTo>
                    <a:pt x="2053082" y="348335"/>
                  </a:lnTo>
                  <a:lnTo>
                    <a:pt x="2050034" y="346557"/>
                  </a:lnTo>
                  <a:lnTo>
                    <a:pt x="2046097" y="347573"/>
                  </a:lnTo>
                  <a:lnTo>
                    <a:pt x="2011603" y="406425"/>
                  </a:lnTo>
                  <a:lnTo>
                    <a:pt x="2012530" y="50876"/>
                  </a:lnTo>
                  <a:lnTo>
                    <a:pt x="2031619" y="50927"/>
                  </a:lnTo>
                  <a:lnTo>
                    <a:pt x="2025269" y="38138"/>
                  </a:lnTo>
                  <a:lnTo>
                    <a:pt x="2006346" y="0"/>
                  </a:lnTo>
                  <a:lnTo>
                    <a:pt x="1980819" y="50787"/>
                  </a:lnTo>
                  <a:lnTo>
                    <a:pt x="1999830" y="50850"/>
                  </a:lnTo>
                  <a:lnTo>
                    <a:pt x="1998903" y="406425"/>
                  </a:lnTo>
                  <a:lnTo>
                    <a:pt x="1966468" y="350393"/>
                  </a:lnTo>
                  <a:lnTo>
                    <a:pt x="1964690" y="347357"/>
                  </a:lnTo>
                  <a:lnTo>
                    <a:pt x="1960753" y="346329"/>
                  </a:lnTo>
                  <a:lnTo>
                    <a:pt x="1954657" y="349846"/>
                  </a:lnTo>
                  <a:lnTo>
                    <a:pt x="1953641" y="353733"/>
                  </a:lnTo>
                  <a:lnTo>
                    <a:pt x="1955419" y="356768"/>
                  </a:lnTo>
                  <a:lnTo>
                    <a:pt x="2005076" y="442506"/>
                  </a:lnTo>
                  <a:lnTo>
                    <a:pt x="2012454" y="429920"/>
                  </a:lnTo>
                  <a:lnTo>
                    <a:pt x="2057019" y="353999"/>
                  </a:lnTo>
                  <a:close/>
                </a:path>
                <a:path w="4753609" h="442595">
                  <a:moveTo>
                    <a:pt x="2799715" y="354139"/>
                  </a:moveTo>
                  <a:lnTo>
                    <a:pt x="2798699" y="350253"/>
                  </a:lnTo>
                  <a:lnTo>
                    <a:pt x="2795778" y="348462"/>
                  </a:lnTo>
                  <a:lnTo>
                    <a:pt x="2792730" y="346684"/>
                  </a:lnTo>
                  <a:lnTo>
                    <a:pt x="2788793" y="347687"/>
                  </a:lnTo>
                  <a:lnTo>
                    <a:pt x="2754109" y="406450"/>
                  </a:lnTo>
                  <a:lnTo>
                    <a:pt x="2755950" y="50901"/>
                  </a:lnTo>
                  <a:lnTo>
                    <a:pt x="2775077" y="50990"/>
                  </a:lnTo>
                  <a:lnTo>
                    <a:pt x="2768727" y="38125"/>
                  </a:lnTo>
                  <a:lnTo>
                    <a:pt x="2749931" y="0"/>
                  </a:lnTo>
                  <a:lnTo>
                    <a:pt x="2724277" y="50723"/>
                  </a:lnTo>
                  <a:lnTo>
                    <a:pt x="2743250" y="50825"/>
                  </a:lnTo>
                  <a:lnTo>
                    <a:pt x="2741409" y="406400"/>
                  </a:lnTo>
                  <a:lnTo>
                    <a:pt x="2709138" y="350253"/>
                  </a:lnTo>
                  <a:lnTo>
                    <a:pt x="2707386" y="347256"/>
                  </a:lnTo>
                  <a:lnTo>
                    <a:pt x="2703449" y="346214"/>
                  </a:lnTo>
                  <a:lnTo>
                    <a:pt x="2697353" y="349707"/>
                  </a:lnTo>
                  <a:lnTo>
                    <a:pt x="2696337" y="353593"/>
                  </a:lnTo>
                  <a:lnTo>
                    <a:pt x="2698115" y="356628"/>
                  </a:lnTo>
                  <a:lnTo>
                    <a:pt x="2747518" y="442506"/>
                  </a:lnTo>
                  <a:lnTo>
                    <a:pt x="2754934" y="429933"/>
                  </a:lnTo>
                  <a:lnTo>
                    <a:pt x="2799715" y="354139"/>
                  </a:lnTo>
                  <a:close/>
                </a:path>
                <a:path w="4753609" h="442595">
                  <a:moveTo>
                    <a:pt x="3139059" y="353999"/>
                  </a:moveTo>
                  <a:lnTo>
                    <a:pt x="3138043" y="350113"/>
                  </a:lnTo>
                  <a:lnTo>
                    <a:pt x="3131947" y="346557"/>
                  </a:lnTo>
                  <a:lnTo>
                    <a:pt x="3128010" y="347573"/>
                  </a:lnTo>
                  <a:lnTo>
                    <a:pt x="3093516" y="406425"/>
                  </a:lnTo>
                  <a:lnTo>
                    <a:pt x="3094444" y="50876"/>
                  </a:lnTo>
                  <a:lnTo>
                    <a:pt x="3113532" y="50927"/>
                  </a:lnTo>
                  <a:lnTo>
                    <a:pt x="3107182" y="38138"/>
                  </a:lnTo>
                  <a:lnTo>
                    <a:pt x="3088259" y="0"/>
                  </a:lnTo>
                  <a:lnTo>
                    <a:pt x="3062732" y="50787"/>
                  </a:lnTo>
                  <a:lnTo>
                    <a:pt x="3081744" y="50850"/>
                  </a:lnTo>
                  <a:lnTo>
                    <a:pt x="3080816" y="406425"/>
                  </a:lnTo>
                  <a:lnTo>
                    <a:pt x="3048381" y="350393"/>
                  </a:lnTo>
                  <a:lnTo>
                    <a:pt x="3046603" y="347357"/>
                  </a:lnTo>
                  <a:lnTo>
                    <a:pt x="3042666" y="346329"/>
                  </a:lnTo>
                  <a:lnTo>
                    <a:pt x="3039618" y="348094"/>
                  </a:lnTo>
                  <a:lnTo>
                    <a:pt x="3036697" y="349846"/>
                  </a:lnTo>
                  <a:lnTo>
                    <a:pt x="3035554" y="353733"/>
                  </a:lnTo>
                  <a:lnTo>
                    <a:pt x="3087116" y="442506"/>
                  </a:lnTo>
                  <a:lnTo>
                    <a:pt x="3094494" y="429920"/>
                  </a:lnTo>
                  <a:lnTo>
                    <a:pt x="3139059" y="353999"/>
                  </a:lnTo>
                  <a:close/>
                </a:path>
                <a:path w="4753609" h="442595">
                  <a:moveTo>
                    <a:pt x="3573653" y="353999"/>
                  </a:moveTo>
                  <a:lnTo>
                    <a:pt x="3572637" y="350113"/>
                  </a:lnTo>
                  <a:lnTo>
                    <a:pt x="3569589" y="348335"/>
                  </a:lnTo>
                  <a:lnTo>
                    <a:pt x="3566668" y="346557"/>
                  </a:lnTo>
                  <a:lnTo>
                    <a:pt x="3562731" y="347573"/>
                  </a:lnTo>
                  <a:lnTo>
                    <a:pt x="3528123" y="406476"/>
                  </a:lnTo>
                  <a:lnTo>
                    <a:pt x="3529165" y="50876"/>
                  </a:lnTo>
                  <a:lnTo>
                    <a:pt x="3548126" y="50927"/>
                  </a:lnTo>
                  <a:lnTo>
                    <a:pt x="3541776" y="38138"/>
                  </a:lnTo>
                  <a:lnTo>
                    <a:pt x="3522853" y="0"/>
                  </a:lnTo>
                  <a:lnTo>
                    <a:pt x="3497326" y="50787"/>
                  </a:lnTo>
                  <a:lnTo>
                    <a:pt x="3516465" y="50850"/>
                  </a:lnTo>
                  <a:lnTo>
                    <a:pt x="3515601" y="346329"/>
                  </a:lnTo>
                  <a:lnTo>
                    <a:pt x="3515525" y="406463"/>
                  </a:lnTo>
                  <a:lnTo>
                    <a:pt x="3515423" y="406285"/>
                  </a:lnTo>
                  <a:lnTo>
                    <a:pt x="3481197" y="347357"/>
                  </a:lnTo>
                  <a:lnTo>
                    <a:pt x="3477387" y="346329"/>
                  </a:lnTo>
                  <a:lnTo>
                    <a:pt x="3471291" y="349846"/>
                  </a:lnTo>
                  <a:lnTo>
                    <a:pt x="3470275" y="353733"/>
                  </a:lnTo>
                  <a:lnTo>
                    <a:pt x="3472053" y="356768"/>
                  </a:lnTo>
                  <a:lnTo>
                    <a:pt x="3521710" y="442506"/>
                  </a:lnTo>
                  <a:lnTo>
                    <a:pt x="3529088" y="429920"/>
                  </a:lnTo>
                  <a:lnTo>
                    <a:pt x="3573653" y="353999"/>
                  </a:lnTo>
                  <a:close/>
                </a:path>
                <a:path w="4753609" h="442595">
                  <a:moveTo>
                    <a:pt x="3886200" y="353999"/>
                  </a:moveTo>
                  <a:lnTo>
                    <a:pt x="3885184" y="350113"/>
                  </a:lnTo>
                  <a:lnTo>
                    <a:pt x="3879088" y="346557"/>
                  </a:lnTo>
                  <a:lnTo>
                    <a:pt x="3875151" y="347573"/>
                  </a:lnTo>
                  <a:lnTo>
                    <a:pt x="3840657" y="406425"/>
                  </a:lnTo>
                  <a:lnTo>
                    <a:pt x="3841585" y="50876"/>
                  </a:lnTo>
                  <a:lnTo>
                    <a:pt x="3860673" y="50927"/>
                  </a:lnTo>
                  <a:lnTo>
                    <a:pt x="3854323" y="38138"/>
                  </a:lnTo>
                  <a:lnTo>
                    <a:pt x="3835400" y="0"/>
                  </a:lnTo>
                  <a:lnTo>
                    <a:pt x="3809873" y="50787"/>
                  </a:lnTo>
                  <a:lnTo>
                    <a:pt x="3828885" y="50850"/>
                  </a:lnTo>
                  <a:lnTo>
                    <a:pt x="3827957" y="406425"/>
                  </a:lnTo>
                  <a:lnTo>
                    <a:pt x="3795522" y="350393"/>
                  </a:lnTo>
                  <a:lnTo>
                    <a:pt x="3793744" y="347357"/>
                  </a:lnTo>
                  <a:lnTo>
                    <a:pt x="3789807" y="346329"/>
                  </a:lnTo>
                  <a:lnTo>
                    <a:pt x="3786759" y="348094"/>
                  </a:lnTo>
                  <a:lnTo>
                    <a:pt x="3783838" y="349846"/>
                  </a:lnTo>
                  <a:lnTo>
                    <a:pt x="3782695" y="353733"/>
                  </a:lnTo>
                  <a:lnTo>
                    <a:pt x="3834257" y="442506"/>
                  </a:lnTo>
                  <a:lnTo>
                    <a:pt x="3841635" y="429920"/>
                  </a:lnTo>
                  <a:lnTo>
                    <a:pt x="3886200" y="353999"/>
                  </a:lnTo>
                  <a:close/>
                </a:path>
                <a:path w="4753609" h="442595">
                  <a:moveTo>
                    <a:pt x="4332605" y="353999"/>
                  </a:moveTo>
                  <a:lnTo>
                    <a:pt x="4331589" y="350113"/>
                  </a:lnTo>
                  <a:lnTo>
                    <a:pt x="4325493" y="346557"/>
                  </a:lnTo>
                  <a:lnTo>
                    <a:pt x="4321556" y="347573"/>
                  </a:lnTo>
                  <a:lnTo>
                    <a:pt x="4287063" y="406425"/>
                  </a:lnTo>
                  <a:lnTo>
                    <a:pt x="4287990" y="50876"/>
                  </a:lnTo>
                  <a:lnTo>
                    <a:pt x="4307078" y="50927"/>
                  </a:lnTo>
                  <a:lnTo>
                    <a:pt x="4300728" y="38138"/>
                  </a:lnTo>
                  <a:lnTo>
                    <a:pt x="4281805" y="0"/>
                  </a:lnTo>
                  <a:lnTo>
                    <a:pt x="4256278" y="50787"/>
                  </a:lnTo>
                  <a:lnTo>
                    <a:pt x="4275290" y="50850"/>
                  </a:lnTo>
                  <a:lnTo>
                    <a:pt x="4274363" y="406425"/>
                  </a:lnTo>
                  <a:lnTo>
                    <a:pt x="4241927" y="350393"/>
                  </a:lnTo>
                  <a:lnTo>
                    <a:pt x="4240149" y="347357"/>
                  </a:lnTo>
                  <a:lnTo>
                    <a:pt x="4236212" y="346329"/>
                  </a:lnTo>
                  <a:lnTo>
                    <a:pt x="4233164" y="348094"/>
                  </a:lnTo>
                  <a:lnTo>
                    <a:pt x="4230243" y="349846"/>
                  </a:lnTo>
                  <a:lnTo>
                    <a:pt x="4229100" y="353733"/>
                  </a:lnTo>
                  <a:lnTo>
                    <a:pt x="4280662" y="442506"/>
                  </a:lnTo>
                  <a:lnTo>
                    <a:pt x="4288040" y="429920"/>
                  </a:lnTo>
                  <a:lnTo>
                    <a:pt x="4332605" y="353999"/>
                  </a:lnTo>
                  <a:close/>
                </a:path>
                <a:path w="4753609" h="442595">
                  <a:moveTo>
                    <a:pt x="4753356" y="354139"/>
                  </a:moveTo>
                  <a:lnTo>
                    <a:pt x="4752340" y="350253"/>
                  </a:lnTo>
                  <a:lnTo>
                    <a:pt x="4749292" y="348462"/>
                  </a:lnTo>
                  <a:lnTo>
                    <a:pt x="4746371" y="346684"/>
                  </a:lnTo>
                  <a:lnTo>
                    <a:pt x="4742434" y="347687"/>
                  </a:lnTo>
                  <a:lnTo>
                    <a:pt x="4707750" y="406450"/>
                  </a:lnTo>
                  <a:lnTo>
                    <a:pt x="4709592" y="50901"/>
                  </a:lnTo>
                  <a:lnTo>
                    <a:pt x="4728718" y="50990"/>
                  </a:lnTo>
                  <a:lnTo>
                    <a:pt x="4722368" y="38125"/>
                  </a:lnTo>
                  <a:lnTo>
                    <a:pt x="4703572" y="0"/>
                  </a:lnTo>
                  <a:lnTo>
                    <a:pt x="4677918" y="50723"/>
                  </a:lnTo>
                  <a:lnTo>
                    <a:pt x="4696892" y="50825"/>
                  </a:lnTo>
                  <a:lnTo>
                    <a:pt x="4695050" y="406450"/>
                  </a:lnTo>
                  <a:lnTo>
                    <a:pt x="4694936" y="429869"/>
                  </a:lnTo>
                  <a:lnTo>
                    <a:pt x="4695050" y="406450"/>
                  </a:lnTo>
                  <a:lnTo>
                    <a:pt x="4662652" y="350253"/>
                  </a:lnTo>
                  <a:lnTo>
                    <a:pt x="4660887" y="347256"/>
                  </a:lnTo>
                  <a:lnTo>
                    <a:pt x="4657090" y="346214"/>
                  </a:lnTo>
                  <a:lnTo>
                    <a:pt x="4650994" y="349707"/>
                  </a:lnTo>
                  <a:lnTo>
                    <a:pt x="4649978" y="353593"/>
                  </a:lnTo>
                  <a:lnTo>
                    <a:pt x="4651756" y="356628"/>
                  </a:lnTo>
                  <a:lnTo>
                    <a:pt x="4701159" y="442506"/>
                  </a:lnTo>
                  <a:lnTo>
                    <a:pt x="4708576" y="429933"/>
                  </a:lnTo>
                  <a:lnTo>
                    <a:pt x="4753356" y="354139"/>
                  </a:lnTo>
                  <a:close/>
                </a:path>
              </a:pathLst>
            </a:custGeom>
            <a:solidFill>
              <a:srgbClr val="000000"/>
            </a:solidFill>
          </p:spPr>
          <p:txBody>
            <a:bodyPr wrap="square" lIns="0" tIns="0" rIns="0" bIns="0" rtlCol="0"/>
            <a:lstStyle/>
            <a:p>
              <a:endParaRPr/>
            </a:p>
          </p:txBody>
        </p:sp>
        <p:sp>
          <p:nvSpPr>
            <p:cNvPr id="25" name="object 25"/>
            <p:cNvSpPr/>
            <p:nvPr/>
          </p:nvSpPr>
          <p:spPr>
            <a:xfrm>
              <a:off x="1267421" y="3196437"/>
              <a:ext cx="6838315" cy="462280"/>
            </a:xfrm>
            <a:custGeom>
              <a:avLst/>
              <a:gdLst/>
              <a:ahLst/>
              <a:cxnLst/>
              <a:rect l="l" t="t" r="r" b="b"/>
              <a:pathLst>
                <a:path w="6838315" h="462279">
                  <a:moveTo>
                    <a:pt x="6838188" y="0"/>
                  </a:moveTo>
                  <a:lnTo>
                    <a:pt x="0" y="0"/>
                  </a:lnTo>
                  <a:lnTo>
                    <a:pt x="0" y="462051"/>
                  </a:lnTo>
                  <a:lnTo>
                    <a:pt x="6838188" y="462051"/>
                  </a:lnTo>
                  <a:lnTo>
                    <a:pt x="6838188" y="0"/>
                  </a:lnTo>
                  <a:close/>
                </a:path>
              </a:pathLst>
            </a:custGeom>
            <a:solidFill>
              <a:srgbClr val="FFCCFF"/>
            </a:solidFill>
          </p:spPr>
          <p:txBody>
            <a:bodyPr wrap="square" lIns="0" tIns="0" rIns="0" bIns="0" rtlCol="0"/>
            <a:lstStyle/>
            <a:p>
              <a:endParaRPr/>
            </a:p>
          </p:txBody>
        </p:sp>
        <p:sp>
          <p:nvSpPr>
            <p:cNvPr id="26" name="object 26"/>
            <p:cNvSpPr/>
            <p:nvPr/>
          </p:nvSpPr>
          <p:spPr>
            <a:xfrm>
              <a:off x="1267421" y="3196437"/>
              <a:ext cx="6838315" cy="462280"/>
            </a:xfrm>
            <a:custGeom>
              <a:avLst/>
              <a:gdLst/>
              <a:ahLst/>
              <a:cxnLst/>
              <a:rect l="l" t="t" r="r" b="b"/>
              <a:pathLst>
                <a:path w="6838315" h="462279">
                  <a:moveTo>
                    <a:pt x="0" y="462051"/>
                  </a:moveTo>
                  <a:lnTo>
                    <a:pt x="6838188" y="462051"/>
                  </a:lnTo>
                  <a:lnTo>
                    <a:pt x="6838188" y="0"/>
                  </a:lnTo>
                  <a:lnTo>
                    <a:pt x="0" y="0"/>
                  </a:lnTo>
                  <a:lnTo>
                    <a:pt x="0" y="462051"/>
                  </a:lnTo>
                  <a:close/>
                </a:path>
              </a:pathLst>
            </a:custGeom>
            <a:ln w="9524">
              <a:solidFill>
                <a:srgbClr val="000000"/>
              </a:solidFill>
            </a:ln>
          </p:spPr>
          <p:txBody>
            <a:bodyPr wrap="square" lIns="0" tIns="0" rIns="0" bIns="0" rtlCol="0"/>
            <a:lstStyle/>
            <a:p>
              <a:endParaRPr/>
            </a:p>
          </p:txBody>
        </p:sp>
      </p:grpSp>
      <p:sp>
        <p:nvSpPr>
          <p:cNvPr id="27" name="object 27"/>
          <p:cNvSpPr txBox="1"/>
          <p:nvPr/>
        </p:nvSpPr>
        <p:spPr>
          <a:xfrm>
            <a:off x="742289" y="1424685"/>
            <a:ext cx="7738109" cy="2981960"/>
          </a:xfrm>
          <a:prstGeom prst="rect">
            <a:avLst/>
          </a:prstGeom>
        </p:spPr>
        <p:txBody>
          <a:bodyPr vert="horz" wrap="square" lIns="0" tIns="12700" rIns="0" bIns="0" rtlCol="0">
            <a:spAutoFit/>
          </a:bodyPr>
          <a:lstStyle/>
          <a:p>
            <a:pPr algn="ctr">
              <a:lnSpc>
                <a:spcPct val="100000"/>
              </a:lnSpc>
              <a:spcBef>
                <a:spcPts val="100"/>
              </a:spcBef>
            </a:pPr>
            <a:r>
              <a:rPr sz="2400" b="1" spc="-5" dirty="0">
                <a:solidFill>
                  <a:srgbClr val="FF0000"/>
                </a:solidFill>
                <a:latin typeface="Times New Roman"/>
                <a:cs typeface="Times New Roman"/>
              </a:rPr>
              <a:t>Network</a:t>
            </a:r>
            <a:r>
              <a:rPr sz="2400" b="1" dirty="0">
                <a:solidFill>
                  <a:srgbClr val="FF0000"/>
                </a:solidFill>
                <a:latin typeface="Times New Roman"/>
                <a:cs typeface="Times New Roman"/>
              </a:rPr>
              <a:t> </a:t>
            </a:r>
            <a:r>
              <a:rPr sz="2400" b="1" spc="-5" dirty="0">
                <a:solidFill>
                  <a:srgbClr val="FF0000"/>
                </a:solidFill>
                <a:latin typeface="Times New Roman"/>
                <a:cs typeface="Times New Roman"/>
              </a:rPr>
              <a:t>Domain</a:t>
            </a:r>
            <a:endParaRPr sz="2400">
              <a:latin typeface="Times New Roman"/>
              <a:cs typeface="Times New Roman"/>
            </a:endParaRPr>
          </a:p>
          <a:p>
            <a:pPr marL="12065" marR="5080" indent="-1905" algn="ctr">
              <a:lnSpc>
                <a:spcPct val="100000"/>
              </a:lnSpc>
            </a:pPr>
            <a:r>
              <a:rPr sz="2400" spc="-5" dirty="0">
                <a:solidFill>
                  <a:srgbClr val="FF0000"/>
                </a:solidFill>
                <a:latin typeface="Times New Roman"/>
                <a:cs typeface="Times New Roman"/>
              </a:rPr>
              <a:t>M2M </a:t>
            </a:r>
            <a:r>
              <a:rPr sz="2400" spc="-15" dirty="0">
                <a:solidFill>
                  <a:srgbClr val="FF0000"/>
                </a:solidFill>
                <a:latin typeface="Times New Roman"/>
                <a:cs typeface="Times New Roman"/>
              </a:rPr>
              <a:t>server, </a:t>
            </a:r>
            <a:r>
              <a:rPr sz="2400" dirty="0">
                <a:solidFill>
                  <a:srgbClr val="FF0000"/>
                </a:solidFill>
                <a:latin typeface="Times New Roman"/>
                <a:cs typeface="Times New Roman"/>
              </a:rPr>
              <a:t>device </a:t>
            </a:r>
            <a:r>
              <a:rPr sz="2400" spc="-15" dirty="0">
                <a:solidFill>
                  <a:srgbClr val="FF0000"/>
                </a:solidFill>
                <a:latin typeface="Times New Roman"/>
                <a:cs typeface="Times New Roman"/>
              </a:rPr>
              <a:t>identity, </a:t>
            </a:r>
            <a:r>
              <a:rPr sz="2400" dirty="0">
                <a:solidFill>
                  <a:srgbClr val="FF0000"/>
                </a:solidFill>
                <a:latin typeface="Times New Roman"/>
                <a:cs typeface="Times New Roman"/>
              </a:rPr>
              <a:t>device and </a:t>
            </a:r>
            <a:r>
              <a:rPr sz="2400" spc="-5" dirty="0">
                <a:solidFill>
                  <a:srgbClr val="FF0000"/>
                </a:solidFill>
                <a:latin typeface="Times New Roman"/>
                <a:cs typeface="Times New Roman"/>
              </a:rPr>
              <a:t>device-network  management, Data </a:t>
            </a:r>
            <a:r>
              <a:rPr sz="2400" dirty="0">
                <a:solidFill>
                  <a:srgbClr val="FF0000"/>
                </a:solidFill>
                <a:latin typeface="Times New Roman"/>
                <a:cs typeface="Times New Roman"/>
              </a:rPr>
              <a:t>Analysis, Abstraction, </a:t>
            </a:r>
            <a:r>
              <a:rPr sz="2400" spc="-5" dirty="0">
                <a:solidFill>
                  <a:srgbClr val="FF0000"/>
                </a:solidFill>
                <a:latin typeface="Times New Roman"/>
                <a:cs typeface="Times New Roman"/>
              </a:rPr>
              <a:t>Accumulation,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Management, </a:t>
            </a:r>
            <a:r>
              <a:rPr sz="2400" dirty="0">
                <a:solidFill>
                  <a:srgbClr val="FF0000"/>
                </a:solidFill>
                <a:latin typeface="Times New Roman"/>
                <a:cs typeface="Times New Roman"/>
              </a:rPr>
              <a:t>uni-cast and </a:t>
            </a:r>
            <a:r>
              <a:rPr sz="2400" spc="-5" dirty="0">
                <a:solidFill>
                  <a:srgbClr val="FF0000"/>
                </a:solidFill>
                <a:latin typeface="Times New Roman"/>
                <a:cs typeface="Times New Roman"/>
              </a:rPr>
              <a:t>multicast message </a:t>
            </a:r>
            <a:r>
              <a:rPr sz="2400" dirty="0">
                <a:solidFill>
                  <a:srgbClr val="FF0000"/>
                </a:solidFill>
                <a:latin typeface="Times New Roman"/>
                <a:cs typeface="Times New Roman"/>
              </a:rPr>
              <a:t>delivery and</a:t>
            </a:r>
            <a:r>
              <a:rPr sz="2400" spc="-60" dirty="0">
                <a:solidFill>
                  <a:srgbClr val="FF0000"/>
                </a:solidFill>
                <a:latin typeface="Times New Roman"/>
                <a:cs typeface="Times New Roman"/>
              </a:rPr>
              <a:t> </a:t>
            </a:r>
            <a:r>
              <a:rPr sz="2400" dirty="0">
                <a:solidFill>
                  <a:srgbClr val="FF0000"/>
                </a:solidFill>
                <a:latin typeface="Times New Roman"/>
                <a:cs typeface="Times New Roman"/>
              </a:rPr>
              <a:t>core  </a:t>
            </a:r>
            <a:r>
              <a:rPr sz="2400" spc="-5" dirty="0">
                <a:solidFill>
                  <a:srgbClr val="FF0000"/>
                </a:solidFill>
                <a:latin typeface="Times New Roman"/>
                <a:cs typeface="Times New Roman"/>
              </a:rPr>
              <a:t>functionalities for</a:t>
            </a:r>
            <a:r>
              <a:rPr sz="2400" spc="-45" dirty="0">
                <a:solidFill>
                  <a:srgbClr val="FF0000"/>
                </a:solidFill>
                <a:latin typeface="Times New Roman"/>
                <a:cs typeface="Times New Roman"/>
              </a:rPr>
              <a:t> </a:t>
            </a:r>
            <a:r>
              <a:rPr sz="2400" dirty="0">
                <a:solidFill>
                  <a:srgbClr val="FF0000"/>
                </a:solidFill>
                <a:latin typeface="Times New Roman"/>
                <a:cs typeface="Times New Roman"/>
              </a:rPr>
              <a:t>monitoring,</a:t>
            </a:r>
            <a:endParaRPr sz="2400">
              <a:latin typeface="Times New Roman"/>
              <a:cs typeface="Times New Roman"/>
            </a:endParaRPr>
          </a:p>
          <a:p>
            <a:pPr marL="147320" algn="ctr">
              <a:lnSpc>
                <a:spcPts val="2610"/>
              </a:lnSpc>
            </a:pPr>
            <a:r>
              <a:rPr sz="2400" dirty="0">
                <a:solidFill>
                  <a:srgbClr val="FF0000"/>
                </a:solidFill>
                <a:latin typeface="Times New Roman"/>
                <a:cs typeface="Times New Roman"/>
              </a:rPr>
              <a:t>Connectivity </a:t>
            </a:r>
            <a:r>
              <a:rPr sz="2400" spc="-5" dirty="0">
                <a:solidFill>
                  <a:srgbClr val="FF0000"/>
                </a:solidFill>
                <a:latin typeface="Times New Roman"/>
                <a:cs typeface="Times New Roman"/>
              </a:rPr>
              <a:t>(Communication </a:t>
            </a:r>
            <a:r>
              <a:rPr sz="2400" dirty="0">
                <a:solidFill>
                  <a:srgbClr val="FF0000"/>
                </a:solidFill>
                <a:latin typeface="Times New Roman"/>
                <a:cs typeface="Times New Roman"/>
              </a:rPr>
              <a:t>and Processing</a:t>
            </a:r>
            <a:r>
              <a:rPr sz="2400" spc="-80" dirty="0">
                <a:solidFill>
                  <a:srgbClr val="FF0000"/>
                </a:solidFill>
                <a:latin typeface="Times New Roman"/>
                <a:cs typeface="Times New Roman"/>
              </a:rPr>
              <a:t> </a:t>
            </a:r>
            <a:r>
              <a:rPr sz="2400" spc="-5" dirty="0">
                <a:solidFill>
                  <a:srgbClr val="FF0000"/>
                </a:solidFill>
                <a:latin typeface="Times New Roman"/>
                <a:cs typeface="Times New Roman"/>
              </a:rPr>
              <a:t>Units)</a:t>
            </a:r>
            <a:endParaRPr sz="2400">
              <a:latin typeface="Times New Roman"/>
              <a:cs typeface="Times New Roman"/>
            </a:endParaRPr>
          </a:p>
          <a:p>
            <a:pPr marR="184785" algn="ctr">
              <a:lnSpc>
                <a:spcPts val="2750"/>
              </a:lnSpc>
              <a:spcBef>
                <a:spcPts val="770"/>
              </a:spcBef>
            </a:pPr>
            <a:r>
              <a:rPr sz="2400" b="1" dirty="0">
                <a:solidFill>
                  <a:srgbClr val="FF0000"/>
                </a:solidFill>
                <a:latin typeface="Times New Roman"/>
                <a:cs typeface="Times New Roman"/>
              </a:rPr>
              <a:t>M2M Devices </a:t>
            </a:r>
            <a:r>
              <a:rPr sz="2400" b="1" spc="-5" dirty="0">
                <a:solidFill>
                  <a:srgbClr val="FF0000"/>
                </a:solidFill>
                <a:latin typeface="Times New Roman"/>
                <a:cs typeface="Times New Roman"/>
              </a:rPr>
              <a:t>Domain</a:t>
            </a:r>
            <a:r>
              <a:rPr sz="2400" b="1" spc="-50" dirty="0">
                <a:solidFill>
                  <a:srgbClr val="FF0000"/>
                </a:solidFill>
                <a:latin typeface="Times New Roman"/>
                <a:cs typeface="Times New Roman"/>
              </a:rPr>
              <a:t> </a:t>
            </a:r>
            <a:r>
              <a:rPr sz="2400" b="1" dirty="0">
                <a:solidFill>
                  <a:srgbClr val="FF0000"/>
                </a:solidFill>
                <a:latin typeface="Times New Roman"/>
                <a:cs typeface="Times New Roman"/>
              </a:rPr>
              <a:t>Communication</a:t>
            </a:r>
            <a:endParaRPr sz="2400">
              <a:latin typeface="Times New Roman"/>
              <a:cs typeface="Times New Roman"/>
            </a:endParaRPr>
          </a:p>
          <a:p>
            <a:pPr marR="66675" algn="ctr">
              <a:lnSpc>
                <a:spcPts val="2750"/>
              </a:lnSpc>
            </a:pPr>
            <a:r>
              <a:rPr sz="2400" spc="-5" dirty="0">
                <a:solidFill>
                  <a:srgbClr val="FF0000"/>
                </a:solidFill>
                <a:latin typeface="Times New Roman"/>
                <a:cs typeface="Times New Roman"/>
              </a:rPr>
              <a:t>Gateway</a:t>
            </a:r>
            <a:endParaRPr sz="2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Layer 3: M2M </a:t>
            </a:r>
            <a:r>
              <a:rPr lang="fr-FR" dirty="0" err="1" smtClean="0"/>
              <a:t>device</a:t>
            </a:r>
            <a:r>
              <a:rPr lang="fr-FR" dirty="0" smtClean="0"/>
              <a:t> communication </a:t>
            </a:r>
            <a:r>
              <a:rPr lang="fr-FR" dirty="0" err="1" smtClean="0"/>
              <a:t>domain</a:t>
            </a:r>
            <a:r>
              <a:rPr lang="fr-FR" dirty="0" smtClean="0"/>
              <a:t> </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M2M Devices Domain Communication</a:t>
            </a:r>
          </a:p>
          <a:p>
            <a:pPr algn="just">
              <a:buNone/>
            </a:pPr>
            <a:r>
              <a:rPr lang="en-US" dirty="0" smtClean="0">
                <a:latin typeface="Times New Roman" pitchFamily="18" charset="0"/>
                <a:cs typeface="Times New Roman" pitchFamily="18" charset="0"/>
              </a:rPr>
              <a:t> • Gateway</a:t>
            </a:r>
          </a:p>
          <a:p>
            <a:pPr algn="just">
              <a:buNone/>
            </a:pPr>
            <a:r>
              <a:rPr lang="en-US" dirty="0" smtClean="0">
                <a:latin typeface="Times New Roman" pitchFamily="18" charset="0"/>
                <a:cs typeface="Times New Roman" pitchFamily="18" charset="0"/>
              </a:rPr>
              <a:t> • Physical devices and Controllers (the things in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[Sensors, machines, devices, Intelligent Edge nodes of Different Types</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2: Network Domain</a:t>
            </a:r>
            <a:endParaRPr lang="en-US" dirty="0"/>
          </a:p>
        </p:txBody>
      </p:sp>
      <p:sp>
        <p:nvSpPr>
          <p:cNvPr id="3" name="Content Placeholder 2"/>
          <p:cNvSpPr>
            <a:spLocks noGrp="1"/>
          </p:cNvSpPr>
          <p:nvPr>
            <p:ph idx="1"/>
          </p:nvPr>
        </p:nvSpPr>
        <p:spPr/>
        <p:txBody>
          <a:bodyPr/>
          <a:lstStyle/>
          <a:p>
            <a:pPr algn="just">
              <a:buNone/>
            </a:pPr>
            <a:r>
              <a:rPr lang="en-US" dirty="0" smtClean="0"/>
              <a:t>• </a:t>
            </a:r>
            <a:r>
              <a:rPr lang="en-US" dirty="0" smtClean="0">
                <a:latin typeface="Times New Roman" pitchFamily="18" charset="0"/>
                <a:cs typeface="Times New Roman" pitchFamily="18" charset="0"/>
              </a:rPr>
              <a:t>M2M server, device identity, device and device-network management, Data Analysis, Abstraction, Accumulation, and Management </a:t>
            </a:r>
            <a:r>
              <a:rPr lang="en-US" dirty="0" err="1" smtClean="0">
                <a:latin typeface="Times New Roman" pitchFamily="18" charset="0"/>
                <a:cs typeface="Times New Roman" pitchFamily="18" charset="0"/>
              </a:rPr>
              <a:t>uni</a:t>
            </a:r>
            <a:r>
              <a:rPr lang="en-US" dirty="0" smtClean="0">
                <a:latin typeface="Times New Roman" pitchFamily="18" charset="0"/>
                <a:cs typeface="Times New Roman" pitchFamily="18" charset="0"/>
              </a:rPr>
              <a:t>-cast and multicast message delivery</a:t>
            </a:r>
          </a:p>
          <a:p>
            <a:pPr algn="just">
              <a:buNone/>
            </a:pPr>
            <a:r>
              <a:rPr lang="en-US" dirty="0" smtClean="0">
                <a:latin typeface="Times New Roman" pitchFamily="18" charset="0"/>
                <a:cs typeface="Times New Roman" pitchFamily="18" charset="0"/>
              </a:rPr>
              <a:t> • Core functionalities for monitoring </a:t>
            </a:r>
          </a:p>
          <a:p>
            <a:pPr algn="just"/>
            <a:r>
              <a:rPr lang="en-US" dirty="0" smtClean="0">
                <a:latin typeface="Times New Roman" pitchFamily="18" charset="0"/>
                <a:cs typeface="Times New Roman" pitchFamily="18" charset="0"/>
              </a:rPr>
              <a:t>Connectivity (Communication and Processing Units)</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1: M2M Application Domain</a:t>
            </a:r>
            <a:endParaRPr lang="en-US" dirty="0"/>
          </a:p>
        </p:txBody>
      </p:sp>
      <p:sp>
        <p:nvSpPr>
          <p:cNvPr id="3" name="Content Placeholder 2"/>
          <p:cNvSpPr>
            <a:spLocks noGrp="1"/>
          </p:cNvSpPr>
          <p:nvPr>
            <p:ph idx="1"/>
          </p:nvPr>
        </p:nvSpPr>
        <p:spPr/>
        <p:txBody>
          <a:bodyPr/>
          <a:lstStyle/>
          <a:p>
            <a:pPr algn="just">
              <a:buNone/>
            </a:pPr>
            <a:r>
              <a:rPr lang="en-US" dirty="0" smtClean="0"/>
              <a:t>•</a:t>
            </a:r>
            <a:r>
              <a:rPr lang="en-US" dirty="0" smtClean="0">
                <a:latin typeface="Times New Roman" pitchFamily="18" charset="0"/>
                <a:cs typeface="Times New Roman" pitchFamily="18" charset="0"/>
              </a:rPr>
              <a:t>Integration, Collaboration and M2M Application Services</a:t>
            </a:r>
          </a:p>
          <a:p>
            <a:pPr algn="just">
              <a:buNone/>
            </a:pPr>
            <a:r>
              <a:rPr lang="en-US" dirty="0" smtClean="0">
                <a:latin typeface="Times New Roman" pitchFamily="18" charset="0"/>
                <a:cs typeface="Times New Roman" pitchFamily="18" charset="0"/>
              </a:rPr>
              <a:t> • Application (Reporting, Analysis, control)</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Machine-to-Machine (M2M) communication is a form of data communication that involves one or more entities that do not necessarily require human interaction or intervention in the process of communication.</a:t>
            </a:r>
          </a:p>
          <a:p>
            <a:pPr algn="just"/>
            <a:r>
              <a:rPr lang="en-US" dirty="0" smtClean="0">
                <a:latin typeface="Times New Roman" pitchFamily="18" charset="0"/>
                <a:cs typeface="Times New Roman" pitchFamily="18" charset="0"/>
              </a:rPr>
              <a:t> M2M is also named as Machine Type Communication (MTC) in 3GPP(The 3rd Generation Partnership Project is a standards organization which develops protocols for mobile telephony)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M2M </a:t>
            </a:r>
            <a:r>
              <a:rPr lang="en-US" dirty="0" smtClean="0"/>
              <a:t>Communication</a:t>
            </a:r>
            <a:r>
              <a:rPr lang="en-US" spc="-45" dirty="0" smtClean="0"/>
              <a:t> </a:t>
            </a:r>
            <a:r>
              <a:rPr lang="en-US" spc="-5" dirty="0" smtClean="0"/>
              <a:t>Framework</a:t>
            </a:r>
            <a:endParaRPr lang="en-US" dirty="0"/>
          </a:p>
        </p:txBody>
      </p:sp>
      <p:sp>
        <p:nvSpPr>
          <p:cNvPr id="3" name="Content Placeholder 2"/>
          <p:cNvSpPr>
            <a:spLocks noGrp="1"/>
          </p:cNvSpPr>
          <p:nvPr>
            <p:ph idx="1"/>
          </p:nvPr>
        </p:nvSpPr>
        <p:spPr/>
        <p:txBody>
          <a:bodyPr/>
          <a:lstStyle/>
          <a:p>
            <a:pPr marL="527685" indent="-515620">
              <a:spcBef>
                <a:spcPts val="965"/>
              </a:spcBef>
              <a:tabLst>
                <a:tab pos="527685" algn="l"/>
                <a:tab pos="528320" algn="l"/>
              </a:tabLst>
            </a:pPr>
            <a:r>
              <a:rPr lang="en-US" spc="-5" dirty="0" err="1" smtClean="0">
                <a:latin typeface="Times New Roman"/>
                <a:cs typeface="Times New Roman"/>
              </a:rPr>
              <a:t>DeviceHive</a:t>
            </a:r>
            <a:endParaRPr lang="en-US" dirty="0" smtClean="0">
              <a:latin typeface="Times New Roman"/>
              <a:cs typeface="Times New Roman"/>
            </a:endParaRPr>
          </a:p>
          <a:p>
            <a:pPr marL="527685" marR="805180" indent="-515620">
              <a:spcBef>
                <a:spcPts val="865"/>
              </a:spcBef>
              <a:tabLst>
                <a:tab pos="527685" algn="l"/>
                <a:tab pos="528320" algn="l"/>
              </a:tabLst>
            </a:pPr>
            <a:r>
              <a:rPr lang="en-US" spc="-5" dirty="0" smtClean="0">
                <a:latin typeface="Times New Roman"/>
                <a:cs typeface="Times New Roman"/>
              </a:rPr>
              <a:t>Enables connecting devices </a:t>
            </a:r>
            <a:r>
              <a:rPr lang="en-US" dirty="0" smtClean="0">
                <a:latin typeface="Times New Roman"/>
                <a:cs typeface="Times New Roman"/>
              </a:rPr>
              <a:t>to the  </a:t>
            </a:r>
            <a:r>
              <a:rPr lang="en-US" dirty="0" err="1" smtClean="0">
                <a:latin typeface="Times New Roman"/>
                <a:cs typeface="Times New Roman"/>
              </a:rPr>
              <a:t>IoTs</a:t>
            </a:r>
            <a:endParaRPr lang="en-US" dirty="0" smtClean="0">
              <a:latin typeface="Times New Roman"/>
              <a:cs typeface="Times New Roman"/>
            </a:endParaRPr>
          </a:p>
          <a:p>
            <a:pPr marL="527685" marR="5080" indent="-515620">
              <a:spcBef>
                <a:spcPts val="865"/>
              </a:spcBef>
              <a:tabLst>
                <a:tab pos="527685" algn="l"/>
                <a:tab pos="528320" algn="l"/>
              </a:tabLst>
            </a:pPr>
            <a:r>
              <a:rPr lang="en-US" dirty="0" smtClean="0">
                <a:latin typeface="Times New Roman"/>
                <a:cs typeface="Times New Roman"/>
              </a:rPr>
              <a:t>Web-based </a:t>
            </a:r>
            <a:r>
              <a:rPr lang="en-US" spc="-5" dirty="0" smtClean="0">
                <a:latin typeface="Times New Roman"/>
                <a:cs typeface="Times New Roman"/>
              </a:rPr>
              <a:t>management </a:t>
            </a:r>
            <a:r>
              <a:rPr lang="en-US" dirty="0" smtClean="0">
                <a:latin typeface="Times New Roman"/>
                <a:cs typeface="Times New Roman"/>
              </a:rPr>
              <a:t>software</a:t>
            </a:r>
            <a:r>
              <a:rPr lang="en-US" spc="-55" dirty="0" smtClean="0">
                <a:latin typeface="Times New Roman"/>
                <a:cs typeface="Times New Roman"/>
              </a:rPr>
              <a:t> </a:t>
            </a:r>
            <a:r>
              <a:rPr lang="en-US" dirty="0" smtClean="0">
                <a:latin typeface="Times New Roman"/>
                <a:cs typeface="Times New Roman"/>
              </a:rPr>
              <a:t>that  </a:t>
            </a:r>
            <a:r>
              <a:rPr lang="en-US" spc="-5" dirty="0" smtClean="0">
                <a:latin typeface="Times New Roman"/>
                <a:cs typeface="Times New Roman"/>
              </a:rPr>
              <a:t>creates </a:t>
            </a:r>
            <a:r>
              <a:rPr lang="en-US" dirty="0" smtClean="0">
                <a:latin typeface="Times New Roman"/>
                <a:cs typeface="Times New Roman"/>
              </a:rPr>
              <a:t>security rules based networks  and </a:t>
            </a:r>
            <a:r>
              <a:rPr lang="en-US" spc="-5" dirty="0" smtClean="0">
                <a:latin typeface="Times New Roman"/>
                <a:cs typeface="Times New Roman"/>
              </a:rPr>
              <a:t>monitors</a:t>
            </a:r>
            <a:r>
              <a:rPr lang="en-US" spc="-10" dirty="0" smtClean="0">
                <a:latin typeface="Times New Roman"/>
                <a:cs typeface="Times New Roman"/>
              </a:rPr>
              <a:t> </a:t>
            </a:r>
            <a:r>
              <a:rPr lang="en-US" spc="-5" dirty="0" smtClean="0">
                <a:latin typeface="Times New Roman"/>
                <a:cs typeface="Times New Roman"/>
              </a:rPr>
              <a:t>devices</a:t>
            </a:r>
            <a:endParaRPr lang="en-US" dirty="0" smtClean="0">
              <a:latin typeface="Times New Roman"/>
              <a:cs typeface="Times New Roman"/>
            </a:endParaRPr>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M2M Protocols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 Eclipse M2M Industry Working Group Various projects</a:t>
            </a:r>
          </a:p>
          <a:p>
            <a:pPr algn="just">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Koneki</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•Eclipse SCADA for open standards for communication protocols, tools, and frameworks</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ITU-T Focus Group M2M (global standardization initiative for a common M2M service layer</a:t>
            </a:r>
          </a:p>
          <a:p>
            <a:pPr algn="just">
              <a:buNone/>
            </a:pPr>
            <a:r>
              <a:rPr lang="en-US" dirty="0" smtClean="0">
                <a:latin typeface="Times New Roman" pitchFamily="18" charset="0"/>
                <a:cs typeface="Times New Roman" pitchFamily="18" charset="0"/>
              </a:rPr>
              <a:t>• Weightless (wireless communications) Group for standards and using wireless spaces for M2M</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M2M Usages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t>• </a:t>
            </a:r>
            <a:r>
              <a:rPr lang="en-US" dirty="0" smtClean="0">
                <a:latin typeface="Times New Roman" pitchFamily="18" charset="0"/>
                <a:cs typeface="Times New Roman" pitchFamily="18" charset="0"/>
              </a:rPr>
              <a:t>Coordinated movement of tools, robots, drones </a:t>
            </a:r>
          </a:p>
          <a:p>
            <a:pPr algn="just">
              <a:buNone/>
            </a:pPr>
            <a:r>
              <a:rPr lang="en-US" dirty="0" smtClean="0">
                <a:latin typeface="Times New Roman" pitchFamily="18" charset="0"/>
                <a:cs typeface="Times New Roman" pitchFamily="18" charset="0"/>
              </a:rPr>
              <a:t>• Refinery operations, sequential control at each stage during manufacturing </a:t>
            </a:r>
          </a:p>
          <a:p>
            <a:pPr algn="just">
              <a:buNone/>
            </a:pPr>
            <a:r>
              <a:rPr lang="en-US" dirty="0" smtClean="0">
                <a:latin typeface="Times New Roman" pitchFamily="18" charset="0"/>
                <a:cs typeface="Times New Roman" pitchFamily="18" charset="0"/>
              </a:rPr>
              <a:t>• Manufacturing of food packets </a:t>
            </a:r>
          </a:p>
          <a:p>
            <a:pPr algn="just">
              <a:buNone/>
            </a:pPr>
            <a:r>
              <a:rPr lang="en-US" dirty="0" smtClean="0">
                <a:latin typeface="Times New Roman" pitchFamily="18" charset="0"/>
                <a:cs typeface="Times New Roman" pitchFamily="18" charset="0"/>
              </a:rPr>
              <a:t>• Assembly in assembly lines and </a:t>
            </a:r>
          </a:p>
          <a:p>
            <a:pPr algn="just">
              <a:buNone/>
            </a:pPr>
            <a:r>
              <a:rPr lang="en-US" dirty="0" smtClean="0">
                <a:latin typeface="Times New Roman" pitchFamily="18" charset="0"/>
                <a:cs typeface="Times New Roman" pitchFamily="18" charset="0"/>
              </a:rPr>
              <a:t>• Tracking of failures along the railway tracks.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Differences Between M2M and the </a:t>
            </a:r>
            <a:r>
              <a:rPr lang="en-US" dirty="0" err="1" smtClean="0"/>
              <a:t>IoT</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By their definitions, both M2M and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provide remote access and communication between devices.</a:t>
            </a:r>
          </a:p>
          <a:p>
            <a:pPr algn="just"/>
            <a:r>
              <a:rPr lang="en-US" dirty="0" smtClean="0">
                <a:latin typeface="Times New Roman" pitchFamily="18" charset="0"/>
                <a:cs typeface="Times New Roman" pitchFamily="18" charset="0"/>
              </a:rPr>
              <a:t> Neither of those interactions require human supervision. </a:t>
            </a:r>
          </a:p>
          <a:p>
            <a:pPr algn="just"/>
            <a:r>
              <a:rPr lang="en-US" dirty="0" smtClean="0">
                <a:latin typeface="Times New Roman" pitchFamily="18" charset="0"/>
                <a:cs typeface="Times New Roman" pitchFamily="18" charset="0"/>
              </a:rPr>
              <a:t>So, while the goal is essentially the same (achieving connectivity), the means to go about achieving it are different.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lgn="just"/>
            <a:r>
              <a:rPr lang="en-US" dirty="0" smtClean="0">
                <a:latin typeface="Times New Roman" pitchFamily="18" charset="0"/>
                <a:cs typeface="Times New Roman" pitchFamily="18" charset="0"/>
              </a:rPr>
              <a:t>1</a:t>
            </a:r>
            <a:r>
              <a:rPr lang="en-US" b="1" i="1" dirty="0" smtClean="0">
                <a:latin typeface="Times New Roman" pitchFamily="18" charset="0"/>
                <a:cs typeface="Times New Roman" pitchFamily="18" charset="0"/>
              </a:rPr>
              <a:t>. Point-to-Point </a:t>
            </a:r>
            <a:r>
              <a:rPr lang="en-US" b="1" i="1" dirty="0" err="1" smtClean="0">
                <a:latin typeface="Times New Roman" pitchFamily="18" charset="0"/>
                <a:cs typeface="Times New Roman" pitchFamily="18" charset="0"/>
              </a:rPr>
              <a:t>vs</a:t>
            </a:r>
            <a:r>
              <a:rPr lang="en-US" b="1" i="1" dirty="0" smtClean="0">
                <a:latin typeface="Times New Roman" pitchFamily="18" charset="0"/>
                <a:cs typeface="Times New Roman" pitchFamily="18" charset="0"/>
              </a:rPr>
              <a:t> Network-Based Access</a:t>
            </a:r>
          </a:p>
          <a:p>
            <a:pPr algn="just"/>
            <a:r>
              <a:rPr lang="en-US" dirty="0" smtClean="0">
                <a:latin typeface="Times New Roman" pitchFamily="18" charset="0"/>
                <a:cs typeface="Times New Roman" pitchFamily="18" charset="0"/>
              </a:rPr>
              <a:t>One of the chief differences between the two connectivity technologies lies in the way communication is conducted. </a:t>
            </a:r>
          </a:p>
          <a:p>
            <a:pPr algn="just"/>
            <a:r>
              <a:rPr lang="en-US" b="1" dirty="0" smtClean="0">
                <a:latin typeface="Times New Roman" pitchFamily="18" charset="0"/>
                <a:cs typeface="Times New Roman" pitchFamily="18" charset="0"/>
              </a:rPr>
              <a:t>M2M connectivity</a:t>
            </a:r>
            <a:r>
              <a:rPr lang="en-US" dirty="0" smtClean="0">
                <a:latin typeface="Times New Roman" pitchFamily="18" charset="0"/>
                <a:cs typeface="Times New Roman" pitchFamily="18" charset="0"/>
              </a:rPr>
              <a:t> is achieved through point-to-point communication embedded by on-site hardware. </a:t>
            </a:r>
          </a:p>
          <a:p>
            <a:pPr algn="just"/>
            <a:r>
              <a:rPr lang="en-US" b="1" dirty="0" smtClean="0">
                <a:latin typeface="Times New Roman" pitchFamily="18" charset="0"/>
                <a:cs typeface="Times New Roman" pitchFamily="18" charset="0"/>
              </a:rPr>
              <a:t>The Internet of Things </a:t>
            </a:r>
            <a:r>
              <a:rPr lang="en-US" dirty="0" smtClean="0">
                <a:latin typeface="Times New Roman" pitchFamily="18" charset="0"/>
                <a:cs typeface="Times New Roman" pitchFamily="18" charset="0"/>
              </a:rPr>
              <a:t>on the other hand implies connectivity through IP networks.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communication of two devices, gateways, or systems can be achieved using a network protocol. </a:t>
            </a:r>
          </a:p>
          <a:p>
            <a:pPr algn="just"/>
            <a:r>
              <a:rPr lang="en-US" b="1" i="1" dirty="0" smtClean="0">
                <a:latin typeface="Times New Roman" pitchFamily="18" charset="0"/>
                <a:cs typeface="Times New Roman" pitchFamily="18" charset="0"/>
              </a:rPr>
              <a:t>2. Reliance on Software</a:t>
            </a:r>
          </a:p>
          <a:p>
            <a:pPr algn="just"/>
            <a:r>
              <a:rPr lang="en-US" dirty="0" smtClean="0">
                <a:latin typeface="Times New Roman" pitchFamily="18" charset="0"/>
                <a:cs typeface="Times New Roman" pitchFamily="18" charset="0"/>
              </a:rPr>
              <a:t>Another major factor in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vs</a:t>
            </a:r>
            <a:r>
              <a:rPr lang="en-US" dirty="0" smtClean="0">
                <a:latin typeface="Times New Roman" pitchFamily="18" charset="0"/>
                <a:cs typeface="Times New Roman" pitchFamily="18" charset="0"/>
              </a:rPr>
              <a:t> M2M is the extent to which they rely on software. </a:t>
            </a:r>
          </a:p>
          <a:p>
            <a:pPr algn="just"/>
            <a:r>
              <a:rPr lang="en-US" b="1" dirty="0" smtClean="0">
                <a:latin typeface="Times New Roman" pitchFamily="18" charset="0"/>
                <a:cs typeface="Times New Roman" pitchFamily="18" charset="0"/>
              </a:rPr>
              <a:t>For M2M connectivity</a:t>
            </a:r>
            <a:r>
              <a:rPr lang="en-US" dirty="0" smtClean="0">
                <a:latin typeface="Times New Roman" pitchFamily="18" charset="0"/>
                <a:cs typeface="Times New Roman" pitchFamily="18" charset="0"/>
              </a:rPr>
              <a:t>, there is no such reliance. The technology is completely hardware-based. In order to communicate, devices don’t even need an Internet connection. </a:t>
            </a:r>
          </a:p>
          <a:p>
            <a:pPr algn="just"/>
            <a:r>
              <a:rPr lang="en-US" b="1" dirty="0" smtClean="0">
                <a:latin typeface="Times New Roman" pitchFamily="18" charset="0"/>
                <a:cs typeface="Times New Roman" pitchFamily="18" charset="0"/>
              </a:rPr>
              <a:t>For the Internet of Things</a:t>
            </a:r>
            <a:r>
              <a:rPr lang="en-US" dirty="0" smtClean="0">
                <a:latin typeface="Times New Roman" pitchFamily="18" charset="0"/>
                <a:cs typeface="Times New Roman" pitchFamily="18" charset="0"/>
              </a:rPr>
              <a:t>, an active connection is required. Also, while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relies on hardware (think environmental sensors or </a:t>
            </a:r>
            <a:r>
              <a:rPr lang="en-US" dirty="0" err="1" smtClean="0">
                <a:latin typeface="Times New Roman" pitchFamily="18" charset="0"/>
                <a:cs typeface="Times New Roman" pitchFamily="18" charset="0"/>
              </a:rPr>
              <a:t>wearables</a:t>
            </a:r>
            <a:r>
              <a:rPr lang="en-US" dirty="0" smtClean="0">
                <a:latin typeface="Times New Roman" pitchFamily="18" charset="0"/>
                <a:cs typeface="Times New Roman" pitchFamily="18" charset="0"/>
              </a:rPr>
              <a:t>), it requires a platform for data processing and aggregation. It’s safe to say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is both hardware- and software-based.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791200"/>
          </a:xfrm>
        </p:spPr>
        <p:txBody>
          <a:bodyPr>
            <a:noAutofit/>
          </a:bodyPr>
          <a:lstStyle/>
          <a:p>
            <a:pPr algn="just"/>
            <a:r>
              <a:rPr lang="en-US" sz="2300" dirty="0" smtClean="0">
                <a:latin typeface="Times New Roman" pitchFamily="18" charset="0"/>
                <a:cs typeface="Times New Roman" pitchFamily="18" charset="0"/>
              </a:rPr>
              <a:t>3</a:t>
            </a:r>
            <a:r>
              <a:rPr lang="en-US" sz="2300" b="1" i="1" dirty="0" smtClean="0">
                <a:latin typeface="Times New Roman" pitchFamily="18" charset="0"/>
                <a:cs typeface="Times New Roman" pitchFamily="18" charset="0"/>
              </a:rPr>
              <a:t>. Scalability</a:t>
            </a:r>
          </a:p>
          <a:p>
            <a:pPr algn="just"/>
            <a:r>
              <a:rPr lang="en-US" sz="2300" dirty="0" smtClean="0">
                <a:latin typeface="Times New Roman" pitchFamily="18" charset="0"/>
                <a:cs typeface="Times New Roman" pitchFamily="18" charset="0"/>
              </a:rPr>
              <a:t>Scalability is another feature that showcases the difference between machine-to-machine communication and the Internet of Things. </a:t>
            </a:r>
          </a:p>
          <a:p>
            <a:pPr algn="just"/>
            <a:r>
              <a:rPr lang="en-US" sz="2300" b="1" dirty="0" smtClean="0">
                <a:latin typeface="Times New Roman" pitchFamily="18" charset="0"/>
                <a:cs typeface="Times New Roman" pitchFamily="18" charset="0"/>
              </a:rPr>
              <a:t>Machine-to-machine communication</a:t>
            </a:r>
            <a:r>
              <a:rPr lang="en-US" sz="2300" dirty="0" smtClean="0">
                <a:latin typeface="Times New Roman" pitchFamily="18" charset="0"/>
                <a:cs typeface="Times New Roman" pitchFamily="18" charset="0"/>
              </a:rPr>
              <a:t> has a limited number of integration options. In order to communicate, devices need to be compatible. Thus it is not possible for two machines with different tech specs to connect using M2M. That’s why technology is widely used for small-scale applications, such as maintenance. </a:t>
            </a:r>
          </a:p>
          <a:p>
            <a:pPr algn="just"/>
            <a:r>
              <a:rPr lang="en-US" sz="2300" b="1" dirty="0" smtClean="0">
                <a:latin typeface="Times New Roman" pitchFamily="18" charset="0"/>
                <a:cs typeface="Times New Roman" pitchFamily="18" charset="0"/>
              </a:rPr>
              <a:t>The Internet of Things</a:t>
            </a:r>
            <a:r>
              <a:rPr lang="en-US" sz="2300" dirty="0" smtClean="0">
                <a:latin typeface="Times New Roman" pitchFamily="18" charset="0"/>
                <a:cs typeface="Times New Roman" pitchFamily="18" charset="0"/>
              </a:rPr>
              <a:t> is designed with large-scale interaction in mind. As soon as a developer has a solution capable of managing communication, the number or the nature of devices is not important. There are no hardware-based integration limits for </a:t>
            </a:r>
            <a:r>
              <a:rPr lang="en-US" sz="2300" dirty="0" err="1" smtClean="0">
                <a:latin typeface="Times New Roman" pitchFamily="18" charset="0"/>
                <a:cs typeface="Times New Roman" pitchFamily="18" charset="0"/>
              </a:rPr>
              <a:t>IoT</a:t>
            </a:r>
            <a:r>
              <a:rPr lang="en-US" sz="2300" dirty="0" smtClean="0">
                <a:latin typeface="Times New Roman" pitchFamily="18" charset="0"/>
                <a:cs typeface="Times New Roman" pitchFamily="18" charset="0"/>
              </a:rPr>
              <a:t> implementation. </a:t>
            </a:r>
          </a:p>
          <a:p>
            <a:endParaRPr lang="en-US" sz="2300" dirty="0" smtClean="0"/>
          </a:p>
          <a:p>
            <a:endParaRPr lang="en-US" sz="23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Autofit/>
          </a:bodyPr>
          <a:lstStyle/>
          <a:p>
            <a:pPr algn="just"/>
            <a:r>
              <a:rPr lang="en-US" sz="2000" b="1" i="1" dirty="0" smtClean="0">
                <a:latin typeface="Times New Roman" pitchFamily="18" charset="0"/>
                <a:cs typeface="Times New Roman" pitchFamily="18" charset="0"/>
              </a:rPr>
              <a:t>4. Differences in Data Delivery</a:t>
            </a:r>
          </a:p>
          <a:p>
            <a:pPr algn="just"/>
            <a:r>
              <a:rPr lang="en-US" sz="2000" dirty="0" smtClean="0">
                <a:latin typeface="Times New Roman" pitchFamily="18" charset="0"/>
                <a:cs typeface="Times New Roman" pitchFamily="18" charset="0"/>
              </a:rPr>
              <a:t>Machine-to-machine or Internet of Things communications both enable data gathering. A fundamental difference lies, however, in the way each of them process collected information. </a:t>
            </a:r>
          </a:p>
          <a:p>
            <a:pPr algn="just"/>
            <a:r>
              <a:rPr lang="en-US" sz="2000" b="1" dirty="0" smtClean="0">
                <a:latin typeface="Times New Roman" pitchFamily="18" charset="0"/>
                <a:cs typeface="Times New Roman" pitchFamily="18" charset="0"/>
              </a:rPr>
              <a:t>Machine-to-machine </a:t>
            </a:r>
            <a:r>
              <a:rPr lang="en-US" sz="2000" dirty="0" smtClean="0">
                <a:latin typeface="Times New Roman" pitchFamily="18" charset="0"/>
                <a:cs typeface="Times New Roman" pitchFamily="18" charset="0"/>
              </a:rPr>
              <a:t>data is usually directed towards performing a one-off task that improves the maintenance of the device. It’s not a common practice for M2M projects to transfer collected insights and integrate them into a large-scale framework. </a:t>
            </a:r>
          </a:p>
          <a:p>
            <a:pPr algn="just"/>
            <a:r>
              <a:rPr lang="en-US" sz="2000" b="1" dirty="0" smtClean="0">
                <a:latin typeface="Times New Roman" pitchFamily="18" charset="0"/>
                <a:cs typeface="Times New Roman" pitchFamily="18" charset="0"/>
              </a:rPr>
              <a:t>The Internet of Things</a:t>
            </a:r>
            <a:r>
              <a:rPr lang="en-US" sz="2000" dirty="0" smtClean="0">
                <a:latin typeface="Times New Roman" pitchFamily="18" charset="0"/>
                <a:cs typeface="Times New Roman" pitchFamily="18" charset="0"/>
              </a:rPr>
              <a:t> has a wider range of opportunities in terms of data visualization and analysis. All the information collected by a sensor is integrated into an analytics system where it can be compared to data gathered from other sources, broken down into insights, and otherwise analyzed. That’s why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is often used by businesses and governments to improve team efficiency and increase an organization’s forecasting abilities. </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2400" b="1" i="1" dirty="0" smtClean="0">
                <a:latin typeface="Times New Roman" pitchFamily="18" charset="0"/>
                <a:cs typeface="Times New Roman" pitchFamily="18" charset="0"/>
              </a:rPr>
              <a:t>5. Subjects of communication</a:t>
            </a:r>
          </a:p>
          <a:p>
            <a:pPr algn="just"/>
            <a:r>
              <a:rPr lang="en-US" sz="2400" dirty="0" smtClean="0">
                <a:latin typeface="Times New Roman" pitchFamily="18" charset="0"/>
                <a:cs typeface="Times New Roman" pitchFamily="18" charset="0"/>
              </a:rPr>
              <a:t>Last but not least, there’s a huge difference in what kind of communication is enabled by M2M and Internet of Things communications. </a:t>
            </a:r>
          </a:p>
          <a:p>
            <a:pPr algn="just"/>
            <a:r>
              <a:rPr lang="en-US" sz="2400" b="1" dirty="0" smtClean="0">
                <a:latin typeface="Times New Roman" pitchFamily="18" charset="0"/>
                <a:cs typeface="Times New Roman" pitchFamily="18" charset="0"/>
              </a:rPr>
              <a:t>Machine-to-machine</a:t>
            </a:r>
            <a:r>
              <a:rPr lang="en-US" sz="2400" dirty="0" smtClean="0">
                <a:latin typeface="Times New Roman" pitchFamily="18" charset="0"/>
                <a:cs typeface="Times New Roman" pitchFamily="18" charset="0"/>
              </a:rPr>
              <a:t> communications are strictly device-based. </a:t>
            </a:r>
          </a:p>
          <a:p>
            <a:pPr algn="just"/>
            <a:r>
              <a:rPr lang="en-US" sz="2400" b="1" dirty="0" smtClean="0">
                <a:latin typeface="Times New Roman" pitchFamily="18" charset="0"/>
                <a:cs typeface="Times New Roman" pitchFamily="18" charset="0"/>
              </a:rPr>
              <a:t>The Internet of Thing</a:t>
            </a:r>
            <a:r>
              <a:rPr lang="en-US" sz="2400" dirty="0" smtClean="0">
                <a:latin typeface="Times New Roman" pitchFamily="18" charset="0"/>
                <a:cs typeface="Times New Roman" pitchFamily="18" charset="0"/>
              </a:rPr>
              <a:t>s, on the other hand, has a broader circle of possible communication subjects. Apart from devices, it can connect humans with machines, a device and a gateway, a gateway and the data system, as well as two data systems.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With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a device can get data from the environment around it (widely used in the automotive industry as part of the vehicle-to-everything communication model). </a:t>
            </a:r>
          </a:p>
          <a:p>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descr="https://ipwithease.com/wp-content/uploads/2018/08/img_5b7902642ee79.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3" name="Picture 3"/>
          <p:cNvPicPr>
            <a:picLocks noChangeAspect="1" noChangeArrowheads="1"/>
          </p:cNvPicPr>
          <p:nvPr/>
        </p:nvPicPr>
        <p:blipFill>
          <a:blip r:embed="rId2" cstate="print"/>
          <a:srcRect/>
          <a:stretch>
            <a:fillRect/>
          </a:stretch>
        </p:blipFill>
        <p:spPr bwMode="auto">
          <a:xfrm>
            <a:off x="0" y="152400"/>
            <a:ext cx="97155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M2M communication could be carried over mobile networks (e.g. GSM-GPRS, CDMA EVDO networks).</a:t>
            </a:r>
          </a:p>
          <a:p>
            <a:pPr algn="just"/>
            <a:r>
              <a:rPr lang="en-US" dirty="0" smtClean="0">
                <a:latin typeface="Times New Roman" pitchFamily="18" charset="0"/>
                <a:cs typeface="Times New Roman" pitchFamily="18" charset="0"/>
              </a:rPr>
              <a:t> In the M2M communication, the role of mobile network is largely confined to serve as a transport network.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M2M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Each machine in embeds a smart device</a:t>
            </a:r>
          </a:p>
          <a:p>
            <a:pPr algn="just">
              <a:buNone/>
            </a:pPr>
            <a:r>
              <a:rPr lang="en-US" dirty="0" smtClean="0">
                <a:latin typeface="Times New Roman" pitchFamily="18" charset="0"/>
                <a:cs typeface="Times New Roman" pitchFamily="18" charset="0"/>
              </a:rPr>
              <a:t> • Device senses the data or status of the machine</a:t>
            </a:r>
          </a:p>
          <a:p>
            <a:pPr algn="just">
              <a:buNone/>
            </a:pPr>
            <a:r>
              <a:rPr lang="en-US" dirty="0" smtClean="0">
                <a:latin typeface="Times New Roman" pitchFamily="18" charset="0"/>
                <a:cs typeface="Times New Roman" pitchFamily="18" charset="0"/>
              </a:rPr>
              <a:t> • Performs the computation and communication functions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M2M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 device communicates via wired or wireless systems </a:t>
            </a:r>
          </a:p>
          <a:p>
            <a:pPr algn="just">
              <a:buNone/>
            </a:pPr>
            <a:r>
              <a:rPr lang="en-US" dirty="0" smtClean="0">
                <a:latin typeface="Times New Roman" pitchFamily="18" charset="0"/>
                <a:cs typeface="Times New Roman" pitchFamily="18" charset="0"/>
              </a:rPr>
              <a:t>• Protocols: 6LowPAN, LWM2M, MQTT, XMPP</a:t>
            </a:r>
          </a:p>
          <a:p>
            <a:pPr algn="just">
              <a:buNone/>
            </a:pPr>
            <a:r>
              <a:rPr lang="en-US" dirty="0" smtClean="0">
                <a:latin typeface="Times New Roman" pitchFamily="18" charset="0"/>
                <a:cs typeface="Times New Roman" pitchFamily="18" charset="0"/>
              </a:rPr>
              <a:t> • Each device assigned 48-bits Ipv6 addresses.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Architecture and components of M2M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700" b="1" dirty="0" smtClean="0">
                <a:latin typeface="Times New Roman" pitchFamily="18" charset="0"/>
                <a:cs typeface="Times New Roman" pitchFamily="18" charset="0"/>
              </a:rPr>
              <a:t>A: M2M Device</a:t>
            </a:r>
          </a:p>
          <a:p>
            <a:r>
              <a:rPr lang="en-US" sz="1700" dirty="0" smtClean="0">
                <a:latin typeface="Times New Roman" pitchFamily="18" charset="0"/>
                <a:cs typeface="Times New Roman" pitchFamily="18" charset="0"/>
              </a:rPr>
              <a:t> Device capable of replying to request for data contained within those devices or capable of transmitting data autonomously.</a:t>
            </a:r>
          </a:p>
          <a:p>
            <a:r>
              <a:rPr lang="en-US" sz="1700" dirty="0" smtClean="0">
                <a:latin typeface="Times New Roman" pitchFamily="18" charset="0"/>
                <a:cs typeface="Times New Roman" pitchFamily="18" charset="0"/>
              </a:rPr>
              <a:t> Sensors and communication devices are the endpoints of M2M applications. </a:t>
            </a:r>
          </a:p>
          <a:p>
            <a:r>
              <a:rPr lang="en-US" sz="1700" dirty="0" smtClean="0">
                <a:latin typeface="Times New Roman" pitchFamily="18" charset="0"/>
                <a:cs typeface="Times New Roman" pitchFamily="18" charset="0"/>
              </a:rPr>
              <a:t>Generally, devices can connect directly to an operator’s network, or they will probably interconnect using WPAN technologies such as </a:t>
            </a:r>
            <a:r>
              <a:rPr lang="en-US" sz="1700" dirty="0" err="1" smtClean="0">
                <a:latin typeface="Times New Roman" pitchFamily="18" charset="0"/>
                <a:cs typeface="Times New Roman" pitchFamily="18" charset="0"/>
              </a:rPr>
              <a:t>ZigBee</a:t>
            </a:r>
            <a:r>
              <a:rPr lang="en-US" sz="1700" dirty="0" smtClean="0">
                <a:latin typeface="Times New Roman" pitchFamily="18" charset="0"/>
                <a:cs typeface="Times New Roman" pitchFamily="18" charset="0"/>
              </a:rPr>
              <a:t> or Bluetooth.</a:t>
            </a:r>
          </a:p>
          <a:p>
            <a:r>
              <a:rPr lang="en-US" sz="1700" dirty="0" smtClean="0">
                <a:latin typeface="Times New Roman" pitchFamily="18" charset="0"/>
                <a:cs typeface="Times New Roman" pitchFamily="18" charset="0"/>
              </a:rPr>
              <a:t> Backhaul to an operator’s network is than achieved via gateways that encapsulate and manage all devices.</a:t>
            </a:r>
          </a:p>
          <a:p>
            <a:r>
              <a:rPr lang="en-US" sz="1700" dirty="0" smtClean="0">
                <a:latin typeface="Times New Roman" pitchFamily="18" charset="0"/>
                <a:cs typeface="Times New Roman" pitchFamily="18" charset="0"/>
              </a:rPr>
              <a:t> Consequently, addressing and identifying, e.g., routing, of the devices relies heavily on the gateways.</a:t>
            </a:r>
          </a:p>
          <a:p>
            <a:r>
              <a:rPr lang="en-US" sz="1700" dirty="0" smtClean="0">
                <a:latin typeface="Times New Roman" pitchFamily="18" charset="0"/>
                <a:cs typeface="Times New Roman" pitchFamily="18" charset="0"/>
              </a:rPr>
              <a:t> Devices that connect via gateways are normally outside the operator’s responsibility but belong to M2M applications that are provided by service or application providers.</a:t>
            </a:r>
          </a:p>
          <a:p>
            <a:r>
              <a:rPr lang="en-US" sz="1700" dirty="0" smtClean="0">
                <a:latin typeface="Times New Roman" pitchFamily="18" charset="0"/>
                <a:cs typeface="Times New Roman" pitchFamily="18" charset="0"/>
              </a:rPr>
              <a:t> Sensors and devices that connect directly into an operator’s network (via embedded SIM and radio stack or fixed line access) are endpoints of the network. Thus, the responsibility in terms of accountability, SLAs etc., lies within the network operator (or virtual network operator). </a:t>
            </a:r>
            <a:endParaRPr lang="en-US" sz="1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Image result for image on basic M2M architecture&quot;"/>
          <p:cNvPicPr>
            <a:picLocks noChangeAspect="1" noChangeArrowheads="1"/>
          </p:cNvPicPr>
          <p:nvPr/>
        </p:nvPicPr>
        <p:blipFill>
          <a:blip r:embed="rId2" cstate="print"/>
          <a:srcRect/>
          <a:stretch>
            <a:fillRect/>
          </a:stretch>
        </p:blipFill>
        <p:spPr bwMode="auto">
          <a:xfrm>
            <a:off x="762000" y="990600"/>
            <a:ext cx="6276975" cy="442912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b="1" dirty="0" smtClean="0">
                <a:latin typeface="Times New Roman" pitchFamily="18" charset="0"/>
                <a:cs typeface="Times New Roman" pitchFamily="18" charset="0"/>
              </a:rPr>
              <a:t>B:M2M Area Network (Device Domain):</a:t>
            </a:r>
          </a:p>
          <a:p>
            <a:r>
              <a:rPr lang="en-US" dirty="0" smtClean="0">
                <a:latin typeface="Times New Roman" pitchFamily="18" charset="0"/>
                <a:cs typeface="Times New Roman" pitchFamily="18" charset="0"/>
              </a:rPr>
              <a:t> Provide connectivity between M2M Devices and M2M Gateways, e.g. personal area network. </a:t>
            </a:r>
          </a:p>
          <a:p>
            <a:r>
              <a:rPr lang="en-US" b="1" dirty="0" smtClean="0">
                <a:latin typeface="Times New Roman" pitchFamily="18" charset="0"/>
                <a:cs typeface="Times New Roman" pitchFamily="18" charset="0"/>
              </a:rPr>
              <a:t> C: M2M Gateway</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Equipment that uses M2M capabilities to ensure M2M Devices inter-working and interconnection to the communication network. </a:t>
            </a:r>
          </a:p>
          <a:p>
            <a:pPr algn="just"/>
            <a:r>
              <a:rPr lang="en-US" dirty="0" smtClean="0">
                <a:latin typeface="Times New Roman" pitchFamily="18" charset="0"/>
                <a:cs typeface="Times New Roman" pitchFamily="18" charset="0"/>
              </a:rPr>
              <a:t>Gateways and routers are the endpoints of the operator’s network in scenarios where sensors and M2M devices do not connect directly to the network.</a:t>
            </a:r>
          </a:p>
          <a:p>
            <a:pPr algn="just"/>
            <a:r>
              <a:rPr lang="en-US" dirty="0" smtClean="0">
                <a:latin typeface="Times New Roman" pitchFamily="18" charset="0"/>
                <a:cs typeface="Times New Roman" pitchFamily="18" charset="0"/>
              </a:rPr>
              <a:t> Thus, the task of gateways and routers are twofold.</a:t>
            </a:r>
          </a:p>
          <a:p>
            <a:pPr algn="just"/>
            <a:r>
              <a:rPr lang="en-US" dirty="0" smtClean="0">
                <a:latin typeface="Times New Roman" pitchFamily="18" charset="0"/>
                <a:cs typeface="Times New Roman" pitchFamily="18" charset="0"/>
              </a:rPr>
              <a:t> Firstly, they have to ensure that the devices of the capillary network may be reached from outside and vice versa. These functions are addressed by the access enablers, such as identification, addressing, accounting etc., from the operator’s platform and have to be supported at the gateway’s side as well. </a:t>
            </a:r>
          </a:p>
          <a:p>
            <a:pPr algn="just"/>
            <a:r>
              <a:rPr lang="en-US" dirty="0" smtClean="0">
                <a:latin typeface="Times New Roman" pitchFamily="18" charset="0"/>
                <a:cs typeface="Times New Roman" pitchFamily="18" charset="0"/>
              </a:rPr>
              <a:t>Secondly, there may be the need to map bulky internet protocols to their lightweight counterpart in low-power sensor networks.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D:M2M Communication Networks (Network Domain): </a:t>
            </a:r>
          </a:p>
          <a:p>
            <a:pPr algn="just"/>
            <a:r>
              <a:rPr lang="en-US" dirty="0" smtClean="0">
                <a:latin typeface="Times New Roman" pitchFamily="18" charset="0"/>
                <a:cs typeface="Times New Roman" pitchFamily="18" charset="0"/>
              </a:rPr>
              <a:t>It covers the communications between the M2M Gateway(s) and M2M application(s), e.g. </a:t>
            </a:r>
            <a:r>
              <a:rPr lang="en-US" dirty="0" err="1" smtClean="0">
                <a:latin typeface="Times New Roman" pitchFamily="18" charset="0"/>
                <a:cs typeface="Times New Roman" pitchFamily="18" charset="0"/>
              </a:rPr>
              <a:t>xDSL</a:t>
            </a:r>
            <a:r>
              <a:rPr lang="en-US" dirty="0" smtClean="0">
                <a:latin typeface="Times New Roman" pitchFamily="18" charset="0"/>
                <a:cs typeface="Times New Roman" pitchFamily="18" charset="0"/>
              </a:rPr>
              <a:t>, LTE, </a:t>
            </a:r>
            <a:r>
              <a:rPr lang="en-US" dirty="0" err="1" smtClean="0">
                <a:latin typeface="Times New Roman" pitchFamily="18" charset="0"/>
                <a:cs typeface="Times New Roman" pitchFamily="18" charset="0"/>
              </a:rPr>
              <a:t>WiMAX</a:t>
            </a:r>
            <a:r>
              <a:rPr lang="en-US" dirty="0" smtClean="0">
                <a:latin typeface="Times New Roman" pitchFamily="18" charset="0"/>
                <a:cs typeface="Times New Roman" pitchFamily="18" charset="0"/>
              </a:rPr>
              <a:t>, and WLAN.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6883</TotalTime>
  <Words>1211</Words>
  <Application>Microsoft Office PowerPoint</Application>
  <PresentationFormat>On-screen Show (4:3)</PresentationFormat>
  <Paragraphs>127</Paragraphs>
  <Slides>29</Slides>
  <Notes>0</Notes>
  <HiddenSlides>3</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M2M to the IoT</vt:lpstr>
      <vt:lpstr>Slide 2</vt:lpstr>
      <vt:lpstr>Slide 3</vt:lpstr>
      <vt:lpstr>M2M system</vt:lpstr>
      <vt:lpstr>M2M system</vt:lpstr>
      <vt:lpstr>Architecture and components of M2M</vt:lpstr>
      <vt:lpstr>Slide 7</vt:lpstr>
      <vt:lpstr>Slide 8</vt:lpstr>
      <vt:lpstr>Slide 9</vt:lpstr>
      <vt:lpstr>Slide 10</vt:lpstr>
      <vt:lpstr>Requirements for M2M</vt:lpstr>
      <vt:lpstr>Slide 12</vt:lpstr>
      <vt:lpstr>Slide 13</vt:lpstr>
      <vt:lpstr>Slide 14</vt:lpstr>
      <vt:lpstr>M2M Architecture</vt:lpstr>
      <vt:lpstr>Slide 16</vt:lpstr>
      <vt:lpstr>Layer 3: M2M device communication domain </vt:lpstr>
      <vt:lpstr>Layer 2: Network Domain</vt:lpstr>
      <vt:lpstr>Layer 1: M2M Application Domain</vt:lpstr>
      <vt:lpstr>M2M Communication Framework</vt:lpstr>
      <vt:lpstr>M2M Protocols</vt:lpstr>
      <vt:lpstr>Slide 22</vt:lpstr>
      <vt:lpstr>M2M Usages</vt:lpstr>
      <vt:lpstr>What Are the Differences Between M2M and the IoT? </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dc:creator>
  <cp:lastModifiedBy>Hp</cp:lastModifiedBy>
  <cp:revision>12</cp:revision>
  <dcterms:created xsi:type="dcterms:W3CDTF">2020-01-29T05:56:59Z</dcterms:created>
  <dcterms:modified xsi:type="dcterms:W3CDTF">2020-02-17T12:34:43Z</dcterms:modified>
</cp:coreProperties>
</file>