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2" r:id="rId5"/>
    <p:sldId id="261" r:id="rId6"/>
    <p:sldId id="259" r:id="rId7"/>
    <p:sldId id="271" r:id="rId8"/>
    <p:sldId id="258" r:id="rId9"/>
    <p:sldId id="264" r:id="rId10"/>
    <p:sldId id="265" r:id="rId11"/>
    <p:sldId id="266" r:id="rId12"/>
    <p:sldId id="267" r:id="rId13"/>
    <p:sldId id="268" r:id="rId14"/>
    <p:sldId id="269" r:id="rId15"/>
    <p:sldId id="270" r:id="rId16"/>
    <p:sldId id="272" r:id="rId17"/>
    <p:sldId id="278" r:id="rId18"/>
    <p:sldId id="277" r:id="rId19"/>
    <p:sldId id="300" r:id="rId20"/>
    <p:sldId id="276" r:id="rId21"/>
    <p:sldId id="275" r:id="rId22"/>
    <p:sldId id="274" r:id="rId23"/>
    <p:sldId id="273" r:id="rId24"/>
    <p:sldId id="279" r:id="rId25"/>
    <p:sldId id="301" r:id="rId26"/>
    <p:sldId id="302" r:id="rId27"/>
    <p:sldId id="280" r:id="rId28"/>
    <p:sldId id="281" r:id="rId29"/>
    <p:sldId id="282" r:id="rId30"/>
    <p:sldId id="283" r:id="rId31"/>
    <p:sldId id="284" r:id="rId32"/>
    <p:sldId id="285" r:id="rId33"/>
    <p:sldId id="286" r:id="rId34"/>
    <p:sldId id="287" r:id="rId35"/>
    <p:sldId id="288" r:id="rId36"/>
    <p:sldId id="303" r:id="rId37"/>
    <p:sldId id="289" r:id="rId38"/>
    <p:sldId id="290"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24" autoAdjust="0"/>
  </p:normalViewPr>
  <p:slideViewPr>
    <p:cSldViewPr>
      <p:cViewPr>
        <p:scale>
          <a:sx n="80" d="100"/>
          <a:sy n="80" d="100"/>
        </p:scale>
        <p:origin x="-1674" y="-25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E420D2-B300-4E0B-9669-27A75675821E}"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91E3F-8F4E-464C-A003-02F6DDAEA95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E420D2-B300-4E0B-9669-27A75675821E}"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91E3F-8F4E-464C-A003-02F6DDAEA95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E420D2-B300-4E0B-9669-27A75675821E}"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91E3F-8F4E-464C-A003-02F6DDAEA95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E420D2-B300-4E0B-9669-27A75675821E}"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91E3F-8F4E-464C-A003-02F6DDAEA95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E420D2-B300-4E0B-9669-27A75675821E}"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91E3F-8F4E-464C-A003-02F6DDAEA95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E420D2-B300-4E0B-9669-27A75675821E}" type="datetimeFigureOut">
              <a:rPr lang="en-US" smtClean="0"/>
              <a:pPr/>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91E3F-8F4E-464C-A003-02F6DDAEA95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E420D2-B300-4E0B-9669-27A75675821E}" type="datetimeFigureOut">
              <a:rPr lang="en-US" smtClean="0"/>
              <a:pPr/>
              <a:t>2/17/2020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91E3F-8F4E-464C-A003-02F6DDAEA95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E420D2-B300-4E0B-9669-27A75675821E}" type="datetimeFigureOut">
              <a:rPr lang="en-US" smtClean="0"/>
              <a:pPr/>
              <a:t>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D91E3F-8F4E-464C-A003-02F6DDAEA95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420D2-B300-4E0B-9669-27A75675821E}" type="datetimeFigureOut">
              <a:rPr lang="en-US" smtClean="0"/>
              <a:pPr/>
              <a:t>2/17/2020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D91E3F-8F4E-464C-A003-02F6DDAEA95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E420D2-B300-4E0B-9669-27A75675821E}" type="datetimeFigureOut">
              <a:rPr lang="en-US" smtClean="0"/>
              <a:pPr/>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91E3F-8F4E-464C-A003-02F6DDAEA95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E420D2-B300-4E0B-9669-27A75675821E}" type="datetimeFigureOut">
              <a:rPr lang="en-US" smtClean="0"/>
              <a:pPr/>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91E3F-8F4E-464C-A003-02F6DDAEA95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420D2-B300-4E0B-9669-27A75675821E}" type="datetimeFigureOut">
              <a:rPr lang="en-US" smtClean="0"/>
              <a:pPr/>
              <a:t>2/17/2020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D91E3F-8F4E-464C-A003-02F6DDAEA95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erg.abdn.ac.uk/users/gorry/course/intro-pages/protocols.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Design principles for connected devices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a:t>
            </a:r>
            <a:endParaRPr lang="en-US" dirty="0"/>
          </a:p>
        </p:txBody>
      </p:sp>
      <p:sp>
        <p:nvSpPr>
          <p:cNvPr id="3" name="Content Placeholder 2"/>
          <p:cNvSpPr>
            <a:spLocks noGrp="1"/>
          </p:cNvSpPr>
          <p:nvPr>
            <p:ph idx="1"/>
          </p:nvPr>
        </p:nvSpPr>
        <p:spPr/>
        <p:txBody>
          <a:bodyPr/>
          <a:lstStyle/>
          <a:p>
            <a:r>
              <a:rPr lang="en-US" dirty="0"/>
              <a:t>A </a:t>
            </a:r>
            <a:r>
              <a:rPr lang="en-US" b="1" dirty="0"/>
              <a:t>packet</a:t>
            </a:r>
            <a:r>
              <a:rPr lang="en-US" dirty="0"/>
              <a:t> is a small amount of data sent over a network, such as a LAN or the Internet. Similar to a real-life package, each </a:t>
            </a:r>
            <a:r>
              <a:rPr lang="en-US" b="1" dirty="0"/>
              <a:t>packet</a:t>
            </a:r>
            <a:r>
              <a:rPr lang="en-US" dirty="0"/>
              <a:t> includes a source and destination as well as the content (or data) being transferred</a:t>
            </a:r>
            <a:r>
              <a:rPr lang="en-US" dirty="0" smtClean="0"/>
              <a:t>.</a:t>
            </a:r>
          </a:p>
          <a:p>
            <a:r>
              <a:rPr lang="en-US" dirty="0" smtClean="0"/>
              <a:t>Packet size limit is according to the protocol.</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data unit</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b="1" dirty="0" smtClean="0">
                <a:latin typeface="Times New Roman" pitchFamily="18" charset="0"/>
                <a:cs typeface="Times New Roman" pitchFamily="18" charset="0"/>
              </a:rPr>
              <a:t>Protocol </a:t>
            </a:r>
            <a:r>
              <a:rPr lang="en-US" b="1" dirty="0">
                <a:latin typeface="Times New Roman" pitchFamily="18" charset="0"/>
                <a:cs typeface="Times New Roman" pitchFamily="18" charset="0"/>
              </a:rPr>
              <a:t>data unit</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PDU</a:t>
            </a:r>
            <a:r>
              <a:rPr lang="en-US" dirty="0">
                <a:latin typeface="Times New Roman" pitchFamily="18" charset="0"/>
                <a:cs typeface="Times New Roman" pitchFamily="18" charset="0"/>
              </a:rPr>
              <a:t>) is a single unit of information transmitted among peer entities of a computer network.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PDU is composed of protocol specific control information and user data</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 the layered architectures of communication protocol stacks, each layer implements protocols tailored to the specific type or mode of data exchange</a:t>
            </a:r>
            <a:r>
              <a:rPr lang="en-US" dirty="0" smtClean="0">
                <a:latin typeface="Times New Roman" pitchFamily="18" charset="0"/>
                <a:cs typeface="Times New Roman" pitchFamily="18" charset="0"/>
              </a:rPr>
              <a:t>.</a:t>
            </a:r>
          </a:p>
          <a:p>
            <a:pPr algn="just"/>
            <a:r>
              <a:rPr lang="en-US" dirty="0">
                <a:latin typeface="Times New Roman" pitchFamily="18" charset="0"/>
                <a:cs typeface="Times New Roman" pitchFamily="18" charset="0"/>
              </a:rPr>
              <a:t>Protocol data units of the OSI model are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Layer 4: transport layer PDU is the segment or the datagram.</a:t>
            </a:r>
          </a:p>
          <a:p>
            <a:pPr algn="just"/>
            <a:r>
              <a:rPr lang="en-US" dirty="0">
                <a:latin typeface="Times New Roman" pitchFamily="18" charset="0"/>
                <a:cs typeface="Times New Roman" pitchFamily="18" charset="0"/>
              </a:rPr>
              <a:t>The Layer 3: network layer PDU is the packet.</a:t>
            </a:r>
          </a:p>
          <a:p>
            <a:pPr algn="just"/>
            <a:r>
              <a:rPr lang="en-US" dirty="0">
                <a:latin typeface="Times New Roman" pitchFamily="18" charset="0"/>
                <a:cs typeface="Times New Roman" pitchFamily="18" charset="0"/>
              </a:rPr>
              <a:t>The Layer 2: data link layer PDU is the frame.</a:t>
            </a:r>
          </a:p>
          <a:p>
            <a:pPr algn="just"/>
            <a:r>
              <a:rPr lang="en-US" dirty="0" smtClean="0">
                <a:latin typeface="Times New Roman" pitchFamily="18" charset="0"/>
                <a:cs typeface="Times New Roman" pitchFamily="18" charset="0"/>
              </a:rPr>
              <a:t>The Layer1</a:t>
            </a:r>
            <a:r>
              <a:rPr lang="en-US" dirty="0">
                <a:latin typeface="Times New Roman" pitchFamily="18" charset="0"/>
                <a:cs typeface="Times New Roman" pitchFamily="18" charset="0"/>
              </a:rPr>
              <a:t>: physical layer PDU is the bit or, </a:t>
            </a:r>
            <a:r>
              <a:rPr lang="en-US" dirty="0" smtClean="0">
                <a:latin typeface="Times New Roman" pitchFamily="18" charset="0"/>
                <a:cs typeface="Times New Roman" pitchFamily="18" charset="0"/>
              </a:rPr>
              <a:t>more generally</a:t>
            </a:r>
            <a:r>
              <a:rPr lang="en-US" dirty="0">
                <a:latin typeface="Times New Roman" pitchFamily="18" charset="0"/>
                <a:cs typeface="Times New Roman" pitchFamily="18" charset="0"/>
              </a:rPr>
              <a:t>, symbol.</a:t>
            </a:r>
          </a:p>
          <a:p>
            <a:pPr algn="just"/>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Maximum transmission unit</a:t>
            </a:r>
            <a:endParaRPr lang="en-US" dirty="0"/>
          </a:p>
        </p:txBody>
      </p:sp>
      <p:sp>
        <p:nvSpPr>
          <p:cNvPr id="3" name="Content Placeholder 2"/>
          <p:cNvSpPr>
            <a:spLocks noGrp="1"/>
          </p:cNvSpPr>
          <p:nvPr>
            <p:ph idx="1"/>
          </p:nvPr>
        </p:nvSpPr>
        <p:spPr/>
        <p:txBody>
          <a:bodyPr>
            <a:normAutofit fontScale="92500" lnSpcReduction="20000"/>
          </a:bodyPr>
          <a:lstStyle/>
          <a:p>
            <a:r>
              <a:rPr lang="en-US" dirty="0"/>
              <a:t>In computer networking, the </a:t>
            </a:r>
            <a:r>
              <a:rPr lang="en-US" b="1" dirty="0"/>
              <a:t>maximum transmission unit</a:t>
            </a:r>
            <a:r>
              <a:rPr lang="en-US" dirty="0"/>
              <a:t> (</a:t>
            </a:r>
            <a:r>
              <a:rPr lang="en-US" b="1" dirty="0"/>
              <a:t>MTU</a:t>
            </a:r>
            <a:r>
              <a:rPr lang="en-US" dirty="0"/>
              <a:t>) is the size of the largest protocol data unit (PDU) that can be communicated in a single network layer </a:t>
            </a:r>
            <a:r>
              <a:rPr lang="en-US" dirty="0" smtClean="0"/>
              <a:t>transaction. </a:t>
            </a:r>
            <a:endParaRPr lang="en-US" dirty="0"/>
          </a:p>
          <a:p>
            <a:r>
              <a:rPr lang="en-US" dirty="0"/>
              <a:t>Larger MTU is associated with reduced overhead. </a:t>
            </a:r>
            <a:endParaRPr lang="en-US" dirty="0" smtClean="0"/>
          </a:p>
          <a:p>
            <a:r>
              <a:rPr lang="en-US" dirty="0" smtClean="0"/>
              <a:t>Smaller </a:t>
            </a:r>
            <a:r>
              <a:rPr lang="en-US" dirty="0"/>
              <a:t>MTU values can reduce network delay. In many cases, MTU is dependent on underlying network capabilities and must be adjusted manually or automatically so as to not exceed these capabilities. </a:t>
            </a:r>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For example, the </a:t>
            </a:r>
            <a:r>
              <a:rPr lang="en-US" b="1" dirty="0"/>
              <a:t>MTU</a:t>
            </a:r>
            <a:r>
              <a:rPr lang="en-US" dirty="0"/>
              <a:t> of an Ethernet connection </a:t>
            </a:r>
            <a:r>
              <a:rPr lang="en-US" b="1" dirty="0"/>
              <a:t>is 1500</a:t>
            </a:r>
            <a:r>
              <a:rPr lang="en-US" dirty="0"/>
              <a:t> bytes. If a system sends packets over an Ethernet network that </a:t>
            </a:r>
            <a:r>
              <a:rPr lang="en-US" b="1" dirty="0"/>
              <a:t>are</a:t>
            </a:r>
            <a:r>
              <a:rPr lang="en-US" dirty="0"/>
              <a:t> larger than </a:t>
            </a:r>
            <a:r>
              <a:rPr lang="en-US" b="1" dirty="0"/>
              <a:t>1500</a:t>
            </a:r>
            <a:r>
              <a:rPr lang="en-US" dirty="0"/>
              <a:t> bytes, the data </a:t>
            </a:r>
            <a:r>
              <a:rPr lang="en-US" b="1" dirty="0"/>
              <a:t>will</a:t>
            </a:r>
            <a:r>
              <a:rPr lang="en-US" dirty="0"/>
              <a:t> be fragmented into smaller packets.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Router</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latin typeface="Times New Roman" pitchFamily="18" charset="0"/>
                <a:cs typeface="Times New Roman" pitchFamily="18" charset="0"/>
              </a:rPr>
              <a:t>A </a:t>
            </a:r>
            <a:r>
              <a:rPr lang="en-US" b="1" dirty="0" smtClean="0">
                <a:latin typeface="Times New Roman" pitchFamily="18" charset="0"/>
                <a:cs typeface="Times New Roman" pitchFamily="18" charset="0"/>
              </a:rPr>
              <a:t>router</a:t>
            </a:r>
            <a:r>
              <a:rPr lang="en-US" dirty="0">
                <a:latin typeface="Times New Roman" pitchFamily="18" charset="0"/>
                <a:cs typeface="Times New Roman" pitchFamily="18" charset="0"/>
              </a:rPr>
              <a:t> is a networking device that forwards data packets between computer networks. Routers perform the traffic directing functions on the Internet. Data sent through the internet, such as a web page or email, is in the form of data packets. A packet is typically forwarded from one router to another router through the networks that constitute an internetwork (e.g. the Internet) until it reaches its destination node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A router is connected to two or more data lines from different IP networks</a:t>
            </a: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 When a data packet comes in on one of the lines, the router reads the network address information in the packet header to determine the ultimate destination. Then, using information in its routing table or routing policy, it directs the packet to the next network on its journey.</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IOT/M2M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A number of international organizations have taken action for IOT design standardization. Following are the examples</a:t>
            </a:r>
          </a:p>
          <a:p>
            <a:pPr lvl="1"/>
            <a:r>
              <a:rPr lang="en-US" dirty="0" smtClean="0"/>
              <a:t>IETF( International Engineering Task Force, an international ) body initiated actions for addressing and working on the recommendations for the engineering specifications for the internet of things. IETF suggested the specification for the layers and the engineering aspects for the IOT communications, networks and applications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lvl="1"/>
            <a:r>
              <a:rPr lang="en-US" dirty="0" smtClean="0"/>
              <a:t>ITU-T( International Telecommunication Union for Telecommunications) suggested a reference model for IOT domain, network and transport capabilities for the IOT services and the application at the application support layers.</a:t>
            </a:r>
          </a:p>
          <a:p>
            <a:pPr lvl="1"/>
            <a:r>
              <a:rPr lang="en-US" dirty="0" smtClean="0"/>
              <a:t>ETSI( European Telecommunications Standards Institute) initiated the development of a set of standards for the network, devices and gateway domains for the communication between machines.</a:t>
            </a:r>
          </a:p>
          <a:p>
            <a:pPr lvl="1"/>
            <a:r>
              <a:rPr lang="en-US" dirty="0" smtClean="0"/>
              <a:t>OGC( Open Geospatial Consortium), an international Industry Consortium, has also suggested standards for sensors discovery, capabilities, quality and other aspects with support to geographical information web support.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OSI model </a:t>
            </a:r>
            <a:endParaRPr lang="en-US" dirty="0"/>
          </a:p>
        </p:txBody>
      </p:sp>
      <p:sp>
        <p:nvSpPr>
          <p:cNvPr id="3" name="Content Placeholder 2"/>
          <p:cNvSpPr>
            <a:spLocks noGrp="1"/>
          </p:cNvSpPr>
          <p:nvPr>
            <p:ph idx="1"/>
          </p:nvPr>
        </p:nvSpPr>
        <p:spPr/>
        <p:txBody>
          <a:bodyPr/>
          <a:lstStyle/>
          <a:p>
            <a:r>
              <a:rPr lang="en-US" dirty="0"/>
              <a:t>The Open Systems Interconnection (OSI) model is an ISO-standard abstract model is a stack of seven protocol layers. From the top down, they are: application, presentation, session, transport, network, data link and physical. TCP/IP, or the Internet Protocol suite, underpins the internet, and it provides a simplified concrete implementation of these layers in the OSI model.</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ChangeArrowheads="1"/>
          </p:cNvSpPr>
          <p:nvPr/>
        </p:nvSpPr>
        <p:spPr bwMode="auto">
          <a:xfrm>
            <a:off x="0" y="0"/>
            <a:ext cx="9144000" cy="45720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171717"/>
                </a:solidFill>
                <a:effectLst/>
                <a:latin typeface="IBM Plex Sans"/>
                <a:cs typeface="Arial" pitchFamily="34" charset="0"/>
              </a:rPr>
              <a:t>Figure 1. OSI and TCP/IP networking models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cs typeface="Arial" pitchFamily="34" charset="0"/>
              </a:rPr>
              <a:t>  </a:t>
            </a:r>
            <a:r>
              <a:rPr kumimoji="0" lang="en-US" sz="23200" b="0" i="0" u="none" strike="noStrike" cap="none" normalizeH="0" baseline="0" smtClean="0">
                <a:ln>
                  <a:noFill/>
                </a:ln>
                <a:solidFill>
                  <a:schemeClr val="tx1"/>
                </a:solidFill>
                <a:effectLst/>
                <a:latin typeface="Arial" pitchFamily="34" charset="0"/>
                <a:cs typeface="Arial" pitchFamily="34" charset="0"/>
              </a:rPr>
              <a:t/>
            </a:r>
            <a:br>
              <a:rPr kumimoji="0" lang="en-US" sz="232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1202" name="Picture 2" descr="OSI Model and TCP/IP Model"/>
          <p:cNvPicPr>
            <a:picLocks noChangeAspect="1" noChangeArrowheads="1"/>
          </p:cNvPicPr>
          <p:nvPr/>
        </p:nvPicPr>
        <p:blipFill>
          <a:blip r:embed="rId2" cstate="print"/>
          <a:srcRect/>
          <a:stretch>
            <a:fillRect/>
          </a:stretch>
        </p:blipFill>
        <p:spPr bwMode="auto">
          <a:xfrm>
            <a:off x="2286000" y="1371600"/>
            <a:ext cx="4276725" cy="36957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FF99FF">
              <a:alpha val="52940"/>
            </a:srgbClr>
          </a:solidFill>
        </p:spPr>
        <p:txBody>
          <a:bodyPr wrap="square" lIns="0" tIns="0" rIns="0" bIns="0" rtlCol="0"/>
          <a:lstStyle/>
          <a:p>
            <a:endParaRPr/>
          </a:p>
        </p:txBody>
      </p:sp>
      <p:sp>
        <p:nvSpPr>
          <p:cNvPr id="3" name="object 3"/>
          <p:cNvSpPr txBox="1"/>
          <p:nvPr/>
        </p:nvSpPr>
        <p:spPr>
          <a:xfrm>
            <a:off x="5154803" y="3048380"/>
            <a:ext cx="2236470" cy="1295400"/>
          </a:xfrm>
          <a:prstGeom prst="rect">
            <a:avLst/>
          </a:prstGeom>
          <a:solidFill>
            <a:srgbClr val="FFFFFF"/>
          </a:solidFill>
        </p:spPr>
        <p:txBody>
          <a:bodyPr vert="horz" wrap="square" lIns="0" tIns="4445" rIns="0" bIns="0" rtlCol="0">
            <a:spAutoFit/>
          </a:bodyPr>
          <a:lstStyle/>
          <a:p>
            <a:pPr>
              <a:lnSpc>
                <a:spcPct val="100000"/>
              </a:lnSpc>
              <a:spcBef>
                <a:spcPts val="35"/>
              </a:spcBef>
            </a:pPr>
            <a:endParaRPr sz="2200">
              <a:latin typeface="Times New Roman"/>
              <a:cs typeface="Times New Roman"/>
            </a:endParaRPr>
          </a:p>
          <a:p>
            <a:pPr marL="524510">
              <a:lnSpc>
                <a:spcPct val="100000"/>
              </a:lnSpc>
            </a:pPr>
            <a:r>
              <a:rPr sz="2200" spc="-5" dirty="0">
                <a:latin typeface="Times New Roman"/>
                <a:cs typeface="Times New Roman"/>
              </a:rPr>
              <a:t>+</a:t>
            </a:r>
            <a:r>
              <a:rPr sz="2200" spc="-15" dirty="0">
                <a:latin typeface="Times New Roman"/>
                <a:cs typeface="Times New Roman"/>
              </a:rPr>
              <a:t> </a:t>
            </a:r>
            <a:r>
              <a:rPr sz="2200" spc="-5" dirty="0">
                <a:latin typeface="Times New Roman"/>
                <a:cs typeface="Times New Roman"/>
              </a:rPr>
              <a:t>Stream</a:t>
            </a:r>
            <a:endParaRPr sz="2200">
              <a:latin typeface="Times New Roman"/>
              <a:cs typeface="Times New Roman"/>
            </a:endParaRPr>
          </a:p>
        </p:txBody>
      </p:sp>
      <p:sp>
        <p:nvSpPr>
          <p:cNvPr id="4" name="object 4"/>
          <p:cNvSpPr txBox="1"/>
          <p:nvPr/>
        </p:nvSpPr>
        <p:spPr>
          <a:xfrm>
            <a:off x="5244338" y="5260022"/>
            <a:ext cx="2223135" cy="502920"/>
          </a:xfrm>
          <a:prstGeom prst="rect">
            <a:avLst/>
          </a:prstGeom>
          <a:solidFill>
            <a:srgbClr val="FFFFFF"/>
          </a:solidFill>
        </p:spPr>
        <p:txBody>
          <a:bodyPr vert="horz" wrap="square" lIns="0" tIns="0" rIns="0" bIns="0" rtlCol="0">
            <a:spAutoFit/>
          </a:bodyPr>
          <a:lstStyle/>
          <a:p>
            <a:pPr marL="733425">
              <a:lnSpc>
                <a:spcPts val="2570"/>
              </a:lnSpc>
            </a:pPr>
            <a:r>
              <a:rPr sz="2200" spc="-5" dirty="0">
                <a:latin typeface="Times New Roman"/>
                <a:cs typeface="Times New Roman"/>
              </a:rPr>
              <a:t>Gather</a:t>
            </a:r>
            <a:endParaRPr sz="2200">
              <a:latin typeface="Times New Roman"/>
              <a:cs typeface="Times New Roman"/>
            </a:endParaRPr>
          </a:p>
        </p:txBody>
      </p:sp>
      <p:sp>
        <p:nvSpPr>
          <p:cNvPr id="5" name="object 5"/>
          <p:cNvSpPr txBox="1"/>
          <p:nvPr/>
        </p:nvSpPr>
        <p:spPr>
          <a:xfrm>
            <a:off x="2205482" y="2916935"/>
            <a:ext cx="2670175" cy="628650"/>
          </a:xfrm>
          <a:prstGeom prst="rect">
            <a:avLst/>
          </a:prstGeom>
          <a:solidFill>
            <a:srgbClr val="99FFFF"/>
          </a:solidFill>
          <a:ln w="9525">
            <a:solidFill>
              <a:srgbClr val="000000"/>
            </a:solidFill>
          </a:ln>
        </p:spPr>
        <p:txBody>
          <a:bodyPr vert="horz" wrap="square" lIns="0" tIns="0" rIns="0" bIns="0" rtlCol="0">
            <a:spAutoFit/>
          </a:bodyPr>
          <a:lstStyle/>
          <a:p>
            <a:pPr marL="813435">
              <a:lnSpc>
                <a:spcPts val="2570"/>
              </a:lnSpc>
            </a:pPr>
            <a:r>
              <a:rPr sz="2200" spc="-15" dirty="0">
                <a:latin typeface="Times New Roman"/>
                <a:cs typeface="Times New Roman"/>
              </a:rPr>
              <a:t>Transport</a:t>
            </a:r>
            <a:endParaRPr sz="2200">
              <a:latin typeface="Times New Roman"/>
              <a:cs typeface="Times New Roman"/>
            </a:endParaRPr>
          </a:p>
        </p:txBody>
      </p:sp>
      <p:sp>
        <p:nvSpPr>
          <p:cNvPr id="6" name="object 6"/>
          <p:cNvSpPr txBox="1"/>
          <p:nvPr/>
        </p:nvSpPr>
        <p:spPr>
          <a:xfrm>
            <a:off x="2217547" y="661416"/>
            <a:ext cx="2644140" cy="939165"/>
          </a:xfrm>
          <a:prstGeom prst="rect">
            <a:avLst/>
          </a:prstGeom>
          <a:solidFill>
            <a:srgbClr val="00AFEF">
              <a:alpha val="16862"/>
            </a:srgbClr>
          </a:solidFill>
          <a:ln w="9525">
            <a:solidFill>
              <a:srgbClr val="000000"/>
            </a:solidFill>
          </a:ln>
        </p:spPr>
        <p:txBody>
          <a:bodyPr vert="horz" wrap="square" lIns="0" tIns="0" rIns="0" bIns="0" rtlCol="0">
            <a:spAutoFit/>
          </a:bodyPr>
          <a:lstStyle/>
          <a:p>
            <a:pPr marL="679450">
              <a:lnSpc>
                <a:spcPts val="2565"/>
              </a:lnSpc>
            </a:pPr>
            <a:r>
              <a:rPr sz="2200" spc="-5" dirty="0">
                <a:latin typeface="Times New Roman"/>
                <a:cs typeface="Times New Roman"/>
              </a:rPr>
              <a:t>Application</a:t>
            </a:r>
            <a:endParaRPr sz="2200">
              <a:latin typeface="Times New Roman"/>
              <a:cs typeface="Times New Roman"/>
            </a:endParaRPr>
          </a:p>
        </p:txBody>
      </p:sp>
      <p:sp>
        <p:nvSpPr>
          <p:cNvPr id="7" name="object 7"/>
          <p:cNvSpPr txBox="1"/>
          <p:nvPr/>
        </p:nvSpPr>
        <p:spPr>
          <a:xfrm>
            <a:off x="2214245" y="1773935"/>
            <a:ext cx="2647315" cy="1032510"/>
          </a:xfrm>
          <a:prstGeom prst="rect">
            <a:avLst/>
          </a:prstGeom>
          <a:solidFill>
            <a:srgbClr val="FFAD0D">
              <a:alpha val="30979"/>
            </a:srgbClr>
          </a:solidFill>
          <a:ln w="9525">
            <a:solidFill>
              <a:srgbClr val="000000"/>
            </a:solidFill>
          </a:ln>
        </p:spPr>
        <p:txBody>
          <a:bodyPr vert="horz" wrap="square" lIns="0" tIns="0" rIns="0" bIns="0" rtlCol="0">
            <a:spAutoFit/>
          </a:bodyPr>
          <a:lstStyle/>
          <a:p>
            <a:pPr marL="204470">
              <a:lnSpc>
                <a:spcPts val="2565"/>
              </a:lnSpc>
            </a:pPr>
            <a:r>
              <a:rPr sz="2200" spc="-5" dirty="0">
                <a:latin typeface="Times New Roman"/>
                <a:cs typeface="Times New Roman"/>
              </a:rPr>
              <a:t>Application</a:t>
            </a:r>
            <a:r>
              <a:rPr sz="2200" spc="-25" dirty="0">
                <a:latin typeface="Times New Roman"/>
                <a:cs typeface="Times New Roman"/>
              </a:rPr>
              <a:t> </a:t>
            </a:r>
            <a:r>
              <a:rPr sz="2200" spc="-5" dirty="0">
                <a:latin typeface="Times New Roman"/>
                <a:cs typeface="Times New Roman"/>
              </a:rPr>
              <a:t>Support</a:t>
            </a:r>
            <a:endParaRPr sz="2200">
              <a:latin typeface="Times New Roman"/>
              <a:cs typeface="Times New Roman"/>
            </a:endParaRPr>
          </a:p>
        </p:txBody>
      </p:sp>
      <p:sp>
        <p:nvSpPr>
          <p:cNvPr id="8" name="object 8"/>
          <p:cNvSpPr txBox="1"/>
          <p:nvPr/>
        </p:nvSpPr>
        <p:spPr>
          <a:xfrm>
            <a:off x="2214245" y="3743705"/>
            <a:ext cx="2647315" cy="567690"/>
          </a:xfrm>
          <a:prstGeom prst="rect">
            <a:avLst/>
          </a:prstGeom>
          <a:solidFill>
            <a:srgbClr val="ABBDF5"/>
          </a:solidFill>
          <a:ln w="9525">
            <a:solidFill>
              <a:srgbClr val="000000"/>
            </a:solidFill>
          </a:ln>
        </p:spPr>
        <p:txBody>
          <a:bodyPr vert="horz" wrap="square" lIns="0" tIns="0" rIns="0" bIns="0" rtlCol="0">
            <a:spAutoFit/>
          </a:bodyPr>
          <a:lstStyle/>
          <a:p>
            <a:pPr marL="853440">
              <a:lnSpc>
                <a:spcPts val="2570"/>
              </a:lnSpc>
            </a:pPr>
            <a:r>
              <a:rPr sz="2200" spc="-5" dirty="0">
                <a:latin typeface="Times New Roman"/>
                <a:cs typeface="Times New Roman"/>
              </a:rPr>
              <a:t>Network</a:t>
            </a:r>
            <a:endParaRPr sz="2200">
              <a:latin typeface="Times New Roman"/>
              <a:cs typeface="Times New Roman"/>
            </a:endParaRPr>
          </a:p>
        </p:txBody>
      </p:sp>
      <p:sp>
        <p:nvSpPr>
          <p:cNvPr id="9" name="object 9"/>
          <p:cNvSpPr txBox="1"/>
          <p:nvPr/>
        </p:nvSpPr>
        <p:spPr>
          <a:xfrm>
            <a:off x="5222494" y="4572380"/>
            <a:ext cx="2168525" cy="529590"/>
          </a:xfrm>
          <a:prstGeom prst="rect">
            <a:avLst/>
          </a:prstGeom>
          <a:solidFill>
            <a:srgbClr val="FFFFFF"/>
          </a:solidFill>
        </p:spPr>
        <p:txBody>
          <a:bodyPr vert="horz" wrap="square" lIns="0" tIns="0" rIns="0" bIns="0" rtlCol="0">
            <a:spAutoFit/>
          </a:bodyPr>
          <a:lstStyle/>
          <a:p>
            <a:pPr marL="594360">
              <a:lnSpc>
                <a:spcPts val="2570"/>
              </a:lnSpc>
            </a:pPr>
            <a:r>
              <a:rPr sz="2200" spc="-5" dirty="0">
                <a:latin typeface="Times New Roman"/>
                <a:cs typeface="Times New Roman"/>
              </a:rPr>
              <a:t>+</a:t>
            </a:r>
            <a:r>
              <a:rPr sz="2200" spc="-15" dirty="0">
                <a:latin typeface="Times New Roman"/>
                <a:cs typeface="Times New Roman"/>
              </a:rPr>
              <a:t> </a:t>
            </a:r>
            <a:r>
              <a:rPr sz="2200" spc="-5" dirty="0">
                <a:latin typeface="Times New Roman"/>
                <a:cs typeface="Times New Roman"/>
              </a:rPr>
              <a:t>Enrich</a:t>
            </a:r>
            <a:endParaRPr sz="2200">
              <a:latin typeface="Times New Roman"/>
              <a:cs typeface="Times New Roman"/>
            </a:endParaRPr>
          </a:p>
        </p:txBody>
      </p:sp>
      <p:sp>
        <p:nvSpPr>
          <p:cNvPr id="10" name="object 10"/>
          <p:cNvSpPr txBox="1"/>
          <p:nvPr/>
        </p:nvSpPr>
        <p:spPr>
          <a:xfrm>
            <a:off x="5333872" y="609854"/>
            <a:ext cx="2057400" cy="1064895"/>
          </a:xfrm>
          <a:prstGeom prst="rect">
            <a:avLst/>
          </a:prstGeom>
          <a:solidFill>
            <a:srgbClr val="FFFFFF"/>
          </a:solidFill>
        </p:spPr>
        <p:txBody>
          <a:bodyPr vert="horz" wrap="square" lIns="0" tIns="0" rIns="0" bIns="0" rtlCol="0">
            <a:spAutoFit/>
          </a:bodyPr>
          <a:lstStyle/>
          <a:p>
            <a:pPr marL="454025">
              <a:lnSpc>
                <a:spcPts val="2565"/>
              </a:lnSpc>
            </a:pPr>
            <a:r>
              <a:rPr sz="2200" spc="-5" dirty="0">
                <a:latin typeface="Times New Roman"/>
                <a:cs typeface="Times New Roman"/>
              </a:rPr>
              <a:t>=</a:t>
            </a:r>
            <a:r>
              <a:rPr sz="2200" spc="-15" dirty="0">
                <a:latin typeface="Times New Roman"/>
                <a:cs typeface="Times New Roman"/>
              </a:rPr>
              <a:t> </a:t>
            </a:r>
            <a:r>
              <a:rPr sz="2200" dirty="0">
                <a:latin typeface="Times New Roman"/>
                <a:cs typeface="Times New Roman"/>
              </a:rPr>
              <a:t>IoT</a:t>
            </a:r>
            <a:endParaRPr sz="2200">
              <a:latin typeface="Times New Roman"/>
              <a:cs typeface="Times New Roman"/>
            </a:endParaRPr>
          </a:p>
          <a:p>
            <a:pPr marL="314325" marR="314960" indent="-278130">
              <a:lnSpc>
                <a:spcPct val="100000"/>
              </a:lnSpc>
            </a:pPr>
            <a:r>
              <a:rPr sz="2200" spc="-5" dirty="0">
                <a:latin typeface="Times New Roman"/>
                <a:cs typeface="Times New Roman"/>
              </a:rPr>
              <a:t>Applications  and</a:t>
            </a:r>
            <a:r>
              <a:rPr sz="2200" spc="-50" dirty="0">
                <a:latin typeface="Times New Roman"/>
                <a:cs typeface="Times New Roman"/>
              </a:rPr>
              <a:t> </a:t>
            </a:r>
            <a:r>
              <a:rPr sz="2200" spc="-5" dirty="0">
                <a:latin typeface="Times New Roman"/>
                <a:cs typeface="Times New Roman"/>
              </a:rPr>
              <a:t>Services</a:t>
            </a:r>
            <a:endParaRPr sz="2200">
              <a:latin typeface="Times New Roman"/>
              <a:cs typeface="Times New Roman"/>
            </a:endParaRPr>
          </a:p>
        </p:txBody>
      </p:sp>
      <p:sp>
        <p:nvSpPr>
          <p:cNvPr id="11" name="object 11"/>
          <p:cNvSpPr txBox="1"/>
          <p:nvPr/>
        </p:nvSpPr>
        <p:spPr>
          <a:xfrm>
            <a:off x="5119878" y="1789176"/>
            <a:ext cx="2348230" cy="1030605"/>
          </a:xfrm>
          <a:prstGeom prst="rect">
            <a:avLst/>
          </a:prstGeom>
          <a:solidFill>
            <a:srgbClr val="FFFFFF"/>
          </a:solidFill>
        </p:spPr>
        <p:txBody>
          <a:bodyPr vert="horz" wrap="square" lIns="0" tIns="1905" rIns="0" bIns="0" rtlCol="0">
            <a:spAutoFit/>
          </a:bodyPr>
          <a:lstStyle/>
          <a:p>
            <a:pPr marL="36195" marR="151130" indent="347345">
              <a:lnSpc>
                <a:spcPts val="2640"/>
              </a:lnSpc>
              <a:spcBef>
                <a:spcPts val="15"/>
              </a:spcBef>
            </a:pPr>
            <a:r>
              <a:rPr sz="2200" spc="-5" dirty="0">
                <a:latin typeface="Times New Roman"/>
                <a:cs typeface="Times New Roman"/>
              </a:rPr>
              <a:t>+ Manage +  Acquire +</a:t>
            </a:r>
            <a:r>
              <a:rPr sz="2200" spc="-85" dirty="0">
                <a:latin typeface="Times New Roman"/>
                <a:cs typeface="Times New Roman"/>
              </a:rPr>
              <a:t> </a:t>
            </a:r>
            <a:r>
              <a:rPr sz="2200" spc="-5" dirty="0">
                <a:latin typeface="Times New Roman"/>
                <a:cs typeface="Times New Roman"/>
              </a:rPr>
              <a:t>organize</a:t>
            </a:r>
            <a:endParaRPr sz="2200">
              <a:latin typeface="Times New Roman"/>
              <a:cs typeface="Times New Roman"/>
            </a:endParaRPr>
          </a:p>
          <a:p>
            <a:pPr marL="36195">
              <a:lnSpc>
                <a:spcPts val="2555"/>
              </a:lnSpc>
            </a:pPr>
            <a:r>
              <a:rPr sz="2200" spc="-5" dirty="0">
                <a:latin typeface="Times New Roman"/>
                <a:cs typeface="Times New Roman"/>
              </a:rPr>
              <a:t>and</a:t>
            </a:r>
            <a:r>
              <a:rPr sz="2200" spc="-145" dirty="0">
                <a:latin typeface="Times New Roman"/>
                <a:cs typeface="Times New Roman"/>
              </a:rPr>
              <a:t> </a:t>
            </a:r>
            <a:r>
              <a:rPr sz="2200" dirty="0">
                <a:latin typeface="Times New Roman"/>
                <a:cs typeface="Times New Roman"/>
              </a:rPr>
              <a:t>Analyse</a:t>
            </a:r>
            <a:endParaRPr sz="2200">
              <a:latin typeface="Times New Roman"/>
              <a:cs typeface="Times New Roman"/>
            </a:endParaRPr>
          </a:p>
        </p:txBody>
      </p:sp>
      <p:sp>
        <p:nvSpPr>
          <p:cNvPr id="12" name="object 12"/>
          <p:cNvSpPr txBox="1"/>
          <p:nvPr/>
        </p:nvSpPr>
        <p:spPr>
          <a:xfrm>
            <a:off x="2214245" y="4562855"/>
            <a:ext cx="2661285" cy="377190"/>
          </a:xfrm>
          <a:prstGeom prst="rect">
            <a:avLst/>
          </a:prstGeom>
          <a:solidFill>
            <a:srgbClr val="F8F8F8"/>
          </a:solidFill>
          <a:ln w="9525">
            <a:solidFill>
              <a:srgbClr val="000000"/>
            </a:solidFill>
          </a:ln>
        </p:spPr>
        <p:txBody>
          <a:bodyPr vert="horz" wrap="square" lIns="0" tIns="0" rIns="0" bIns="0" rtlCol="0">
            <a:spAutoFit/>
          </a:bodyPr>
          <a:lstStyle/>
          <a:p>
            <a:pPr marL="437515">
              <a:lnSpc>
                <a:spcPts val="2570"/>
              </a:lnSpc>
            </a:pPr>
            <a:r>
              <a:rPr sz="2200" spc="-5" dirty="0">
                <a:latin typeface="Times New Roman"/>
                <a:cs typeface="Times New Roman"/>
              </a:rPr>
              <a:t>Data</a:t>
            </a:r>
            <a:r>
              <a:rPr sz="2200" spc="-135" dirty="0">
                <a:latin typeface="Times New Roman"/>
                <a:cs typeface="Times New Roman"/>
              </a:rPr>
              <a:t> </a:t>
            </a:r>
            <a:r>
              <a:rPr sz="2200" spc="-5" dirty="0">
                <a:latin typeface="Times New Roman"/>
                <a:cs typeface="Times New Roman"/>
              </a:rPr>
              <a:t>Adaptation</a:t>
            </a:r>
            <a:endParaRPr sz="2200">
              <a:latin typeface="Times New Roman"/>
              <a:cs typeface="Times New Roman"/>
            </a:endParaRPr>
          </a:p>
        </p:txBody>
      </p:sp>
      <p:sp>
        <p:nvSpPr>
          <p:cNvPr id="13" name="object 13"/>
          <p:cNvSpPr txBox="1"/>
          <p:nvPr/>
        </p:nvSpPr>
        <p:spPr>
          <a:xfrm>
            <a:off x="2205482" y="5221922"/>
            <a:ext cx="2655570" cy="721995"/>
          </a:xfrm>
          <a:prstGeom prst="rect">
            <a:avLst/>
          </a:prstGeom>
          <a:solidFill>
            <a:srgbClr val="D5DFFF"/>
          </a:solidFill>
          <a:ln w="9525">
            <a:solidFill>
              <a:srgbClr val="000000"/>
            </a:solidFill>
          </a:ln>
        </p:spPr>
        <p:txBody>
          <a:bodyPr vert="horz" wrap="square" lIns="0" tIns="2540" rIns="0" bIns="0" rtlCol="0">
            <a:spAutoFit/>
          </a:bodyPr>
          <a:lstStyle/>
          <a:p>
            <a:pPr marL="1066800" marR="22225" indent="-1000125">
              <a:lnSpc>
                <a:spcPts val="2640"/>
              </a:lnSpc>
              <a:spcBef>
                <a:spcPts val="20"/>
              </a:spcBef>
            </a:pPr>
            <a:r>
              <a:rPr sz="2200" spc="-5" dirty="0">
                <a:latin typeface="Times New Roman"/>
                <a:cs typeface="Times New Roman"/>
              </a:rPr>
              <a:t>Physical cum</a:t>
            </a:r>
            <a:r>
              <a:rPr sz="2200" spc="-80" dirty="0">
                <a:latin typeface="Times New Roman"/>
                <a:cs typeface="Times New Roman"/>
              </a:rPr>
              <a:t> </a:t>
            </a:r>
            <a:r>
              <a:rPr sz="2200" dirty="0">
                <a:latin typeface="Times New Roman"/>
                <a:cs typeface="Times New Roman"/>
              </a:rPr>
              <a:t>data-link  layer</a:t>
            </a:r>
            <a:endParaRPr sz="2200">
              <a:latin typeface="Times New Roman"/>
              <a:cs typeface="Times New Roman"/>
            </a:endParaRPr>
          </a:p>
        </p:txBody>
      </p:sp>
      <p:sp>
        <p:nvSpPr>
          <p:cNvPr id="14" name="object 14"/>
          <p:cNvSpPr/>
          <p:nvPr/>
        </p:nvSpPr>
        <p:spPr>
          <a:xfrm>
            <a:off x="7471664" y="609980"/>
            <a:ext cx="50800" cy="4836795"/>
          </a:xfrm>
          <a:custGeom>
            <a:avLst/>
            <a:gdLst/>
            <a:ahLst/>
            <a:cxnLst/>
            <a:rect l="l" t="t" r="r" b="b"/>
            <a:pathLst>
              <a:path w="50800" h="4836795">
                <a:moveTo>
                  <a:pt x="17396" y="76116"/>
                </a:moveTo>
                <a:lnTo>
                  <a:pt x="16382" y="4836668"/>
                </a:lnTo>
                <a:lnTo>
                  <a:pt x="32257" y="4836795"/>
                </a:lnTo>
                <a:lnTo>
                  <a:pt x="33271" y="76156"/>
                </a:lnTo>
                <a:lnTo>
                  <a:pt x="17396" y="76116"/>
                </a:lnTo>
                <a:close/>
              </a:path>
              <a:path w="50800" h="4836795">
                <a:moveTo>
                  <a:pt x="46524" y="63373"/>
                </a:moveTo>
                <a:lnTo>
                  <a:pt x="33274" y="63373"/>
                </a:lnTo>
                <a:lnTo>
                  <a:pt x="33271" y="76156"/>
                </a:lnTo>
                <a:lnTo>
                  <a:pt x="50800" y="76200"/>
                </a:lnTo>
                <a:lnTo>
                  <a:pt x="46524" y="63373"/>
                </a:lnTo>
                <a:close/>
              </a:path>
              <a:path w="50800" h="4836795">
                <a:moveTo>
                  <a:pt x="33274" y="63373"/>
                </a:moveTo>
                <a:lnTo>
                  <a:pt x="17399" y="63373"/>
                </a:lnTo>
                <a:lnTo>
                  <a:pt x="17396" y="76116"/>
                </a:lnTo>
                <a:lnTo>
                  <a:pt x="33271" y="76156"/>
                </a:lnTo>
                <a:lnTo>
                  <a:pt x="33274" y="63373"/>
                </a:lnTo>
                <a:close/>
              </a:path>
              <a:path w="50800" h="4836795">
                <a:moveTo>
                  <a:pt x="25400" y="0"/>
                </a:moveTo>
                <a:lnTo>
                  <a:pt x="0" y="76073"/>
                </a:lnTo>
                <a:lnTo>
                  <a:pt x="17396" y="76116"/>
                </a:lnTo>
                <a:lnTo>
                  <a:pt x="17399" y="63373"/>
                </a:lnTo>
                <a:lnTo>
                  <a:pt x="46524" y="63373"/>
                </a:lnTo>
                <a:lnTo>
                  <a:pt x="25400" y="0"/>
                </a:lnTo>
                <a:close/>
              </a:path>
            </a:pathLst>
          </a:custGeom>
          <a:solidFill>
            <a:srgbClr val="0000FF"/>
          </a:solidFill>
        </p:spPr>
        <p:txBody>
          <a:bodyPr wrap="square" lIns="0" tIns="0" rIns="0" bIns="0" rtlCol="0"/>
          <a:lstStyle/>
          <a:p>
            <a:endParaRPr/>
          </a:p>
        </p:txBody>
      </p:sp>
      <p:sp>
        <p:nvSpPr>
          <p:cNvPr id="15" name="object 15"/>
          <p:cNvSpPr/>
          <p:nvPr/>
        </p:nvSpPr>
        <p:spPr>
          <a:xfrm>
            <a:off x="5007736" y="1747139"/>
            <a:ext cx="78105" cy="1139825"/>
          </a:xfrm>
          <a:custGeom>
            <a:avLst/>
            <a:gdLst/>
            <a:ahLst/>
            <a:cxnLst/>
            <a:rect l="l" t="t" r="r" b="b"/>
            <a:pathLst>
              <a:path w="78104" h="1139825">
                <a:moveTo>
                  <a:pt x="6858" y="1069213"/>
                </a:moveTo>
                <a:lnTo>
                  <a:pt x="3810" y="1071118"/>
                </a:lnTo>
                <a:lnTo>
                  <a:pt x="888" y="1073023"/>
                </a:lnTo>
                <a:lnTo>
                  <a:pt x="0" y="1076960"/>
                </a:lnTo>
                <a:lnTo>
                  <a:pt x="1904" y="1079881"/>
                </a:lnTo>
                <a:lnTo>
                  <a:pt x="38988" y="1139316"/>
                </a:lnTo>
                <a:lnTo>
                  <a:pt x="46437" y="1127378"/>
                </a:lnTo>
                <a:lnTo>
                  <a:pt x="32638" y="1127378"/>
                </a:lnTo>
                <a:lnTo>
                  <a:pt x="32638" y="1105255"/>
                </a:lnTo>
                <a:lnTo>
                  <a:pt x="12495" y="1073023"/>
                </a:lnTo>
                <a:lnTo>
                  <a:pt x="10795" y="1070228"/>
                </a:lnTo>
                <a:lnTo>
                  <a:pt x="6858" y="1069213"/>
                </a:lnTo>
                <a:close/>
              </a:path>
              <a:path w="78104" h="1139825">
                <a:moveTo>
                  <a:pt x="32638" y="1105255"/>
                </a:moveTo>
                <a:lnTo>
                  <a:pt x="32638" y="1127378"/>
                </a:lnTo>
                <a:lnTo>
                  <a:pt x="45338" y="1127378"/>
                </a:lnTo>
                <a:lnTo>
                  <a:pt x="45338" y="1123950"/>
                </a:lnTo>
                <a:lnTo>
                  <a:pt x="33654" y="1123950"/>
                </a:lnTo>
                <a:lnTo>
                  <a:pt x="38988" y="1115415"/>
                </a:lnTo>
                <a:lnTo>
                  <a:pt x="32638" y="1105255"/>
                </a:lnTo>
                <a:close/>
              </a:path>
              <a:path w="78104" h="1139825">
                <a:moveTo>
                  <a:pt x="71120" y="1069213"/>
                </a:moveTo>
                <a:lnTo>
                  <a:pt x="67183" y="1070228"/>
                </a:lnTo>
                <a:lnTo>
                  <a:pt x="65404" y="1073150"/>
                </a:lnTo>
                <a:lnTo>
                  <a:pt x="45338" y="1105255"/>
                </a:lnTo>
                <a:lnTo>
                  <a:pt x="45338" y="1127378"/>
                </a:lnTo>
                <a:lnTo>
                  <a:pt x="46437" y="1127378"/>
                </a:lnTo>
                <a:lnTo>
                  <a:pt x="76073" y="1079881"/>
                </a:lnTo>
                <a:lnTo>
                  <a:pt x="77977" y="1076960"/>
                </a:lnTo>
                <a:lnTo>
                  <a:pt x="77088" y="1073023"/>
                </a:lnTo>
                <a:lnTo>
                  <a:pt x="74040" y="1071118"/>
                </a:lnTo>
                <a:lnTo>
                  <a:pt x="71120" y="1069213"/>
                </a:lnTo>
                <a:close/>
              </a:path>
              <a:path w="78104" h="1139825">
                <a:moveTo>
                  <a:pt x="38988" y="1115415"/>
                </a:moveTo>
                <a:lnTo>
                  <a:pt x="33654" y="1123950"/>
                </a:lnTo>
                <a:lnTo>
                  <a:pt x="44323" y="1123950"/>
                </a:lnTo>
                <a:lnTo>
                  <a:pt x="38988" y="1115415"/>
                </a:lnTo>
                <a:close/>
              </a:path>
              <a:path w="78104" h="1139825">
                <a:moveTo>
                  <a:pt x="45338" y="1105255"/>
                </a:moveTo>
                <a:lnTo>
                  <a:pt x="38988" y="1115415"/>
                </a:lnTo>
                <a:lnTo>
                  <a:pt x="44323" y="1123950"/>
                </a:lnTo>
                <a:lnTo>
                  <a:pt x="45338" y="1123950"/>
                </a:lnTo>
                <a:lnTo>
                  <a:pt x="45338" y="1105255"/>
                </a:lnTo>
                <a:close/>
              </a:path>
              <a:path w="78104" h="1139825">
                <a:moveTo>
                  <a:pt x="38988" y="23901"/>
                </a:moveTo>
                <a:lnTo>
                  <a:pt x="32638" y="34061"/>
                </a:lnTo>
                <a:lnTo>
                  <a:pt x="32638" y="1105255"/>
                </a:lnTo>
                <a:lnTo>
                  <a:pt x="38988" y="1115415"/>
                </a:lnTo>
                <a:lnTo>
                  <a:pt x="45338" y="1105255"/>
                </a:lnTo>
                <a:lnTo>
                  <a:pt x="45338" y="34061"/>
                </a:lnTo>
                <a:lnTo>
                  <a:pt x="38988" y="23901"/>
                </a:lnTo>
                <a:close/>
              </a:path>
              <a:path w="78104" h="1139825">
                <a:moveTo>
                  <a:pt x="38988" y="0"/>
                </a:moveTo>
                <a:lnTo>
                  <a:pt x="1904" y="59436"/>
                </a:lnTo>
                <a:lnTo>
                  <a:pt x="0" y="62357"/>
                </a:lnTo>
                <a:lnTo>
                  <a:pt x="888" y="66294"/>
                </a:lnTo>
                <a:lnTo>
                  <a:pt x="3810" y="68199"/>
                </a:lnTo>
                <a:lnTo>
                  <a:pt x="6858" y="70103"/>
                </a:lnTo>
                <a:lnTo>
                  <a:pt x="10795" y="69087"/>
                </a:lnTo>
                <a:lnTo>
                  <a:pt x="12573" y="66166"/>
                </a:lnTo>
                <a:lnTo>
                  <a:pt x="32638" y="34061"/>
                </a:lnTo>
                <a:lnTo>
                  <a:pt x="32638" y="11937"/>
                </a:lnTo>
                <a:lnTo>
                  <a:pt x="46437" y="11937"/>
                </a:lnTo>
                <a:lnTo>
                  <a:pt x="38988" y="0"/>
                </a:lnTo>
                <a:close/>
              </a:path>
              <a:path w="78104" h="1139825">
                <a:moveTo>
                  <a:pt x="46437" y="11937"/>
                </a:moveTo>
                <a:lnTo>
                  <a:pt x="45338" y="11937"/>
                </a:lnTo>
                <a:lnTo>
                  <a:pt x="45338" y="34061"/>
                </a:lnTo>
                <a:lnTo>
                  <a:pt x="65482" y="66294"/>
                </a:lnTo>
                <a:lnTo>
                  <a:pt x="67183" y="69087"/>
                </a:lnTo>
                <a:lnTo>
                  <a:pt x="71120" y="70103"/>
                </a:lnTo>
                <a:lnTo>
                  <a:pt x="74040" y="68199"/>
                </a:lnTo>
                <a:lnTo>
                  <a:pt x="77088" y="66294"/>
                </a:lnTo>
                <a:lnTo>
                  <a:pt x="77977" y="62357"/>
                </a:lnTo>
                <a:lnTo>
                  <a:pt x="76073" y="59436"/>
                </a:lnTo>
                <a:lnTo>
                  <a:pt x="46437" y="11937"/>
                </a:lnTo>
                <a:close/>
              </a:path>
              <a:path w="78104" h="1139825">
                <a:moveTo>
                  <a:pt x="45338" y="11937"/>
                </a:moveTo>
                <a:lnTo>
                  <a:pt x="32638" y="11937"/>
                </a:lnTo>
                <a:lnTo>
                  <a:pt x="32638" y="34061"/>
                </a:lnTo>
                <a:lnTo>
                  <a:pt x="38988" y="23901"/>
                </a:lnTo>
                <a:lnTo>
                  <a:pt x="33654" y="15366"/>
                </a:lnTo>
                <a:lnTo>
                  <a:pt x="45338" y="15366"/>
                </a:lnTo>
                <a:lnTo>
                  <a:pt x="45338" y="11937"/>
                </a:lnTo>
                <a:close/>
              </a:path>
              <a:path w="78104" h="1139825">
                <a:moveTo>
                  <a:pt x="45338" y="15366"/>
                </a:moveTo>
                <a:lnTo>
                  <a:pt x="44323" y="15366"/>
                </a:lnTo>
                <a:lnTo>
                  <a:pt x="38988" y="23901"/>
                </a:lnTo>
                <a:lnTo>
                  <a:pt x="45338" y="34061"/>
                </a:lnTo>
                <a:lnTo>
                  <a:pt x="45338" y="15366"/>
                </a:lnTo>
                <a:close/>
              </a:path>
              <a:path w="78104" h="1139825">
                <a:moveTo>
                  <a:pt x="44323" y="15366"/>
                </a:moveTo>
                <a:lnTo>
                  <a:pt x="33654" y="15366"/>
                </a:lnTo>
                <a:lnTo>
                  <a:pt x="38988" y="23901"/>
                </a:lnTo>
                <a:lnTo>
                  <a:pt x="44323" y="15366"/>
                </a:lnTo>
                <a:close/>
              </a:path>
            </a:pathLst>
          </a:custGeom>
          <a:solidFill>
            <a:srgbClr val="000000"/>
          </a:solidFill>
        </p:spPr>
        <p:txBody>
          <a:bodyPr wrap="square" lIns="0" tIns="0" rIns="0" bIns="0" rtlCol="0"/>
          <a:lstStyle/>
          <a:p>
            <a:endParaRPr/>
          </a:p>
        </p:txBody>
      </p:sp>
      <p:sp>
        <p:nvSpPr>
          <p:cNvPr id="16" name="object 16"/>
          <p:cNvSpPr/>
          <p:nvPr/>
        </p:nvSpPr>
        <p:spPr>
          <a:xfrm>
            <a:off x="4988178" y="2972054"/>
            <a:ext cx="79375" cy="1337945"/>
          </a:xfrm>
          <a:custGeom>
            <a:avLst/>
            <a:gdLst/>
            <a:ahLst/>
            <a:cxnLst/>
            <a:rect l="l" t="t" r="r" b="b"/>
            <a:pathLst>
              <a:path w="79375" h="1337945">
                <a:moveTo>
                  <a:pt x="6858" y="1267333"/>
                </a:moveTo>
                <a:lnTo>
                  <a:pt x="3810" y="1269238"/>
                </a:lnTo>
                <a:lnTo>
                  <a:pt x="888" y="1271016"/>
                </a:lnTo>
                <a:lnTo>
                  <a:pt x="0" y="1274953"/>
                </a:lnTo>
                <a:lnTo>
                  <a:pt x="1778" y="1278001"/>
                </a:lnTo>
                <a:lnTo>
                  <a:pt x="38862" y="1337437"/>
                </a:lnTo>
                <a:lnTo>
                  <a:pt x="46336" y="1325499"/>
                </a:lnTo>
                <a:lnTo>
                  <a:pt x="32512" y="1325499"/>
                </a:lnTo>
                <a:lnTo>
                  <a:pt x="32531" y="1303203"/>
                </a:lnTo>
                <a:lnTo>
                  <a:pt x="10668" y="1268222"/>
                </a:lnTo>
                <a:lnTo>
                  <a:pt x="6858" y="1267333"/>
                </a:lnTo>
                <a:close/>
              </a:path>
              <a:path w="79375" h="1337945">
                <a:moveTo>
                  <a:pt x="32531" y="1303203"/>
                </a:moveTo>
                <a:lnTo>
                  <a:pt x="32512" y="1325499"/>
                </a:lnTo>
                <a:lnTo>
                  <a:pt x="45212" y="1325499"/>
                </a:lnTo>
                <a:lnTo>
                  <a:pt x="45214" y="1322070"/>
                </a:lnTo>
                <a:lnTo>
                  <a:pt x="33528" y="1322070"/>
                </a:lnTo>
                <a:lnTo>
                  <a:pt x="38925" y="1313434"/>
                </a:lnTo>
                <a:lnTo>
                  <a:pt x="32531" y="1303203"/>
                </a:lnTo>
                <a:close/>
              </a:path>
              <a:path w="79375" h="1337945">
                <a:moveTo>
                  <a:pt x="71120" y="1267460"/>
                </a:moveTo>
                <a:lnTo>
                  <a:pt x="67183" y="1268349"/>
                </a:lnTo>
                <a:lnTo>
                  <a:pt x="65278" y="1271270"/>
                </a:lnTo>
                <a:lnTo>
                  <a:pt x="45319" y="1303203"/>
                </a:lnTo>
                <a:lnTo>
                  <a:pt x="45212" y="1325499"/>
                </a:lnTo>
                <a:lnTo>
                  <a:pt x="46336" y="1325499"/>
                </a:lnTo>
                <a:lnTo>
                  <a:pt x="76073" y="1278001"/>
                </a:lnTo>
                <a:lnTo>
                  <a:pt x="77978" y="1275080"/>
                </a:lnTo>
                <a:lnTo>
                  <a:pt x="77088" y="1271143"/>
                </a:lnTo>
                <a:lnTo>
                  <a:pt x="74041" y="1269238"/>
                </a:lnTo>
                <a:lnTo>
                  <a:pt x="71120" y="1267460"/>
                </a:lnTo>
                <a:close/>
              </a:path>
              <a:path w="79375" h="1337945">
                <a:moveTo>
                  <a:pt x="38925" y="1313434"/>
                </a:moveTo>
                <a:lnTo>
                  <a:pt x="33528" y="1322070"/>
                </a:lnTo>
                <a:lnTo>
                  <a:pt x="44323" y="1322070"/>
                </a:lnTo>
                <a:lnTo>
                  <a:pt x="38925" y="1313434"/>
                </a:lnTo>
                <a:close/>
              </a:path>
              <a:path w="79375" h="1337945">
                <a:moveTo>
                  <a:pt x="45231" y="1303344"/>
                </a:moveTo>
                <a:lnTo>
                  <a:pt x="38925" y="1313434"/>
                </a:lnTo>
                <a:lnTo>
                  <a:pt x="44323" y="1322070"/>
                </a:lnTo>
                <a:lnTo>
                  <a:pt x="45214" y="1322070"/>
                </a:lnTo>
                <a:lnTo>
                  <a:pt x="45231" y="1303344"/>
                </a:lnTo>
                <a:close/>
              </a:path>
              <a:path w="79375" h="1337945">
                <a:moveTo>
                  <a:pt x="39941" y="24002"/>
                </a:moveTo>
                <a:lnTo>
                  <a:pt x="33635" y="34092"/>
                </a:lnTo>
                <a:lnTo>
                  <a:pt x="32562" y="1267333"/>
                </a:lnTo>
                <a:lnTo>
                  <a:pt x="32619" y="1303344"/>
                </a:lnTo>
                <a:lnTo>
                  <a:pt x="38925" y="1313434"/>
                </a:lnTo>
                <a:lnTo>
                  <a:pt x="45231" y="1303344"/>
                </a:lnTo>
                <a:lnTo>
                  <a:pt x="46304" y="70104"/>
                </a:lnTo>
                <a:lnTo>
                  <a:pt x="46247" y="34092"/>
                </a:lnTo>
                <a:lnTo>
                  <a:pt x="39941" y="24002"/>
                </a:lnTo>
                <a:close/>
              </a:path>
              <a:path w="79375" h="1337945">
                <a:moveTo>
                  <a:pt x="47453" y="11937"/>
                </a:moveTo>
                <a:lnTo>
                  <a:pt x="33655" y="11937"/>
                </a:lnTo>
                <a:lnTo>
                  <a:pt x="46355" y="12065"/>
                </a:lnTo>
                <a:lnTo>
                  <a:pt x="46335" y="34233"/>
                </a:lnTo>
                <a:lnTo>
                  <a:pt x="68199" y="69215"/>
                </a:lnTo>
                <a:lnTo>
                  <a:pt x="72009" y="70104"/>
                </a:lnTo>
                <a:lnTo>
                  <a:pt x="75057" y="68199"/>
                </a:lnTo>
                <a:lnTo>
                  <a:pt x="77978" y="66421"/>
                </a:lnTo>
                <a:lnTo>
                  <a:pt x="78867" y="62484"/>
                </a:lnTo>
                <a:lnTo>
                  <a:pt x="77088" y="59436"/>
                </a:lnTo>
                <a:lnTo>
                  <a:pt x="47453" y="11937"/>
                </a:lnTo>
                <a:close/>
              </a:path>
              <a:path w="79375" h="1337945">
                <a:moveTo>
                  <a:pt x="40005" y="0"/>
                </a:moveTo>
                <a:lnTo>
                  <a:pt x="2794" y="59436"/>
                </a:lnTo>
                <a:lnTo>
                  <a:pt x="888" y="62357"/>
                </a:lnTo>
                <a:lnTo>
                  <a:pt x="1778" y="66294"/>
                </a:lnTo>
                <a:lnTo>
                  <a:pt x="4825" y="68199"/>
                </a:lnTo>
                <a:lnTo>
                  <a:pt x="7747" y="69976"/>
                </a:lnTo>
                <a:lnTo>
                  <a:pt x="11684" y="69087"/>
                </a:lnTo>
                <a:lnTo>
                  <a:pt x="13588" y="66167"/>
                </a:lnTo>
                <a:lnTo>
                  <a:pt x="33547" y="34233"/>
                </a:lnTo>
                <a:lnTo>
                  <a:pt x="33655" y="11937"/>
                </a:lnTo>
                <a:lnTo>
                  <a:pt x="47453" y="11937"/>
                </a:lnTo>
                <a:lnTo>
                  <a:pt x="40005" y="0"/>
                </a:lnTo>
                <a:close/>
              </a:path>
              <a:path w="79375" h="1337945">
                <a:moveTo>
                  <a:pt x="46352" y="15367"/>
                </a:moveTo>
                <a:lnTo>
                  <a:pt x="45338" y="15367"/>
                </a:lnTo>
                <a:lnTo>
                  <a:pt x="39941" y="24002"/>
                </a:lnTo>
                <a:lnTo>
                  <a:pt x="46335" y="34233"/>
                </a:lnTo>
                <a:lnTo>
                  <a:pt x="46352" y="15367"/>
                </a:lnTo>
                <a:close/>
              </a:path>
              <a:path w="79375" h="1337945">
                <a:moveTo>
                  <a:pt x="33655" y="11937"/>
                </a:moveTo>
                <a:lnTo>
                  <a:pt x="33635" y="34092"/>
                </a:lnTo>
                <a:lnTo>
                  <a:pt x="39941" y="24002"/>
                </a:lnTo>
                <a:lnTo>
                  <a:pt x="34544" y="15367"/>
                </a:lnTo>
                <a:lnTo>
                  <a:pt x="46352" y="15367"/>
                </a:lnTo>
                <a:lnTo>
                  <a:pt x="46355" y="12065"/>
                </a:lnTo>
                <a:lnTo>
                  <a:pt x="33655" y="11937"/>
                </a:lnTo>
                <a:close/>
              </a:path>
              <a:path w="79375" h="1337945">
                <a:moveTo>
                  <a:pt x="45338" y="15367"/>
                </a:moveTo>
                <a:lnTo>
                  <a:pt x="34544" y="15367"/>
                </a:lnTo>
                <a:lnTo>
                  <a:pt x="39941" y="24002"/>
                </a:lnTo>
                <a:lnTo>
                  <a:pt x="45338" y="15367"/>
                </a:lnTo>
                <a:close/>
              </a:path>
            </a:pathLst>
          </a:custGeom>
          <a:solidFill>
            <a:srgbClr val="000000"/>
          </a:solidFill>
        </p:spPr>
        <p:txBody>
          <a:bodyPr wrap="square" lIns="0" tIns="0" rIns="0" bIns="0" rtlCol="0"/>
          <a:lstStyle/>
          <a:p>
            <a:endParaRPr/>
          </a:p>
        </p:txBody>
      </p:sp>
      <p:sp>
        <p:nvSpPr>
          <p:cNvPr id="17" name="object 17"/>
          <p:cNvSpPr/>
          <p:nvPr/>
        </p:nvSpPr>
        <p:spPr>
          <a:xfrm>
            <a:off x="4995798" y="4555109"/>
            <a:ext cx="79375" cy="1189355"/>
          </a:xfrm>
          <a:custGeom>
            <a:avLst/>
            <a:gdLst/>
            <a:ahLst/>
            <a:cxnLst/>
            <a:rect l="l" t="t" r="r" b="b"/>
            <a:pathLst>
              <a:path w="79375" h="1189354">
                <a:moveTo>
                  <a:pt x="7747" y="1118831"/>
                </a:moveTo>
                <a:lnTo>
                  <a:pt x="1904" y="1122553"/>
                </a:lnTo>
                <a:lnTo>
                  <a:pt x="1015" y="1126477"/>
                </a:lnTo>
                <a:lnTo>
                  <a:pt x="2793" y="1129449"/>
                </a:lnTo>
                <a:lnTo>
                  <a:pt x="40004" y="1188821"/>
                </a:lnTo>
                <a:lnTo>
                  <a:pt x="47467" y="1176858"/>
                </a:lnTo>
                <a:lnTo>
                  <a:pt x="33654" y="1176858"/>
                </a:lnTo>
                <a:lnTo>
                  <a:pt x="33543" y="1154607"/>
                </a:lnTo>
                <a:lnTo>
                  <a:pt x="13442" y="1122476"/>
                </a:lnTo>
                <a:lnTo>
                  <a:pt x="11684" y="1119733"/>
                </a:lnTo>
                <a:lnTo>
                  <a:pt x="7747" y="1118831"/>
                </a:lnTo>
                <a:close/>
              </a:path>
              <a:path w="79375" h="1189354">
                <a:moveTo>
                  <a:pt x="33633" y="1154752"/>
                </a:moveTo>
                <a:lnTo>
                  <a:pt x="33654" y="1176858"/>
                </a:lnTo>
                <a:lnTo>
                  <a:pt x="46354" y="1176845"/>
                </a:lnTo>
                <a:lnTo>
                  <a:pt x="46351" y="1173480"/>
                </a:lnTo>
                <a:lnTo>
                  <a:pt x="34543" y="1173480"/>
                </a:lnTo>
                <a:lnTo>
                  <a:pt x="39942" y="1164838"/>
                </a:lnTo>
                <a:lnTo>
                  <a:pt x="33633" y="1154752"/>
                </a:lnTo>
                <a:close/>
              </a:path>
              <a:path w="79375" h="1189354">
                <a:moveTo>
                  <a:pt x="72136" y="1118768"/>
                </a:moveTo>
                <a:lnTo>
                  <a:pt x="68199" y="1119682"/>
                </a:lnTo>
                <a:lnTo>
                  <a:pt x="66262" y="1122705"/>
                </a:lnTo>
                <a:lnTo>
                  <a:pt x="46333" y="1154607"/>
                </a:lnTo>
                <a:lnTo>
                  <a:pt x="46354" y="1176845"/>
                </a:lnTo>
                <a:lnTo>
                  <a:pt x="33654" y="1176858"/>
                </a:lnTo>
                <a:lnTo>
                  <a:pt x="47475" y="1176845"/>
                </a:lnTo>
                <a:lnTo>
                  <a:pt x="77088" y="1129372"/>
                </a:lnTo>
                <a:lnTo>
                  <a:pt x="78993" y="1126401"/>
                </a:lnTo>
                <a:lnTo>
                  <a:pt x="77977" y="1122476"/>
                </a:lnTo>
                <a:lnTo>
                  <a:pt x="72136" y="1118768"/>
                </a:lnTo>
                <a:close/>
              </a:path>
              <a:path w="79375" h="1189354">
                <a:moveTo>
                  <a:pt x="39942" y="1164838"/>
                </a:moveTo>
                <a:lnTo>
                  <a:pt x="34543" y="1173480"/>
                </a:lnTo>
                <a:lnTo>
                  <a:pt x="45338" y="1173467"/>
                </a:lnTo>
                <a:lnTo>
                  <a:pt x="39942" y="1164838"/>
                </a:lnTo>
                <a:close/>
              </a:path>
              <a:path w="79375" h="1189354">
                <a:moveTo>
                  <a:pt x="46333" y="1154607"/>
                </a:moveTo>
                <a:lnTo>
                  <a:pt x="39942" y="1164838"/>
                </a:lnTo>
                <a:lnTo>
                  <a:pt x="45338" y="1173467"/>
                </a:lnTo>
                <a:lnTo>
                  <a:pt x="34543" y="1173480"/>
                </a:lnTo>
                <a:lnTo>
                  <a:pt x="46351" y="1173480"/>
                </a:lnTo>
                <a:lnTo>
                  <a:pt x="46333" y="1154607"/>
                </a:lnTo>
                <a:close/>
              </a:path>
              <a:path w="79375" h="1189354">
                <a:moveTo>
                  <a:pt x="38925" y="24003"/>
                </a:moveTo>
                <a:lnTo>
                  <a:pt x="32617" y="34096"/>
                </a:lnTo>
                <a:lnTo>
                  <a:pt x="32569" y="70104"/>
                </a:lnTo>
                <a:lnTo>
                  <a:pt x="33633" y="1154752"/>
                </a:lnTo>
                <a:lnTo>
                  <a:pt x="39942" y="1164838"/>
                </a:lnTo>
                <a:lnTo>
                  <a:pt x="46242" y="1154752"/>
                </a:lnTo>
                <a:lnTo>
                  <a:pt x="46298" y="1118768"/>
                </a:lnTo>
                <a:lnTo>
                  <a:pt x="45233" y="34096"/>
                </a:lnTo>
                <a:lnTo>
                  <a:pt x="38925" y="24003"/>
                </a:lnTo>
                <a:close/>
              </a:path>
              <a:path w="79375" h="1189354">
                <a:moveTo>
                  <a:pt x="38862" y="0"/>
                </a:moveTo>
                <a:lnTo>
                  <a:pt x="1777" y="59436"/>
                </a:lnTo>
                <a:lnTo>
                  <a:pt x="0" y="62484"/>
                </a:lnTo>
                <a:lnTo>
                  <a:pt x="888" y="66421"/>
                </a:lnTo>
                <a:lnTo>
                  <a:pt x="3810" y="68199"/>
                </a:lnTo>
                <a:lnTo>
                  <a:pt x="6858" y="70104"/>
                </a:lnTo>
                <a:lnTo>
                  <a:pt x="10795" y="69215"/>
                </a:lnTo>
                <a:lnTo>
                  <a:pt x="12573" y="66167"/>
                </a:lnTo>
                <a:lnTo>
                  <a:pt x="32533" y="34229"/>
                </a:lnTo>
                <a:lnTo>
                  <a:pt x="32512" y="11938"/>
                </a:lnTo>
                <a:lnTo>
                  <a:pt x="46336" y="11938"/>
                </a:lnTo>
                <a:lnTo>
                  <a:pt x="38862" y="0"/>
                </a:lnTo>
                <a:close/>
              </a:path>
              <a:path w="79375" h="1189354">
                <a:moveTo>
                  <a:pt x="46336" y="11938"/>
                </a:moveTo>
                <a:lnTo>
                  <a:pt x="45212" y="11938"/>
                </a:lnTo>
                <a:lnTo>
                  <a:pt x="45317" y="34229"/>
                </a:lnTo>
                <a:lnTo>
                  <a:pt x="65443" y="66421"/>
                </a:lnTo>
                <a:lnTo>
                  <a:pt x="67183" y="69088"/>
                </a:lnTo>
                <a:lnTo>
                  <a:pt x="71120" y="69977"/>
                </a:lnTo>
                <a:lnTo>
                  <a:pt x="74040" y="68199"/>
                </a:lnTo>
                <a:lnTo>
                  <a:pt x="77088" y="66294"/>
                </a:lnTo>
                <a:lnTo>
                  <a:pt x="77977" y="62357"/>
                </a:lnTo>
                <a:lnTo>
                  <a:pt x="76073" y="59436"/>
                </a:lnTo>
                <a:lnTo>
                  <a:pt x="46336" y="11938"/>
                </a:lnTo>
                <a:close/>
              </a:path>
              <a:path w="79375" h="1189354">
                <a:moveTo>
                  <a:pt x="45212" y="11938"/>
                </a:moveTo>
                <a:lnTo>
                  <a:pt x="32512" y="11938"/>
                </a:lnTo>
                <a:lnTo>
                  <a:pt x="32533" y="34229"/>
                </a:lnTo>
                <a:lnTo>
                  <a:pt x="38925" y="24003"/>
                </a:lnTo>
                <a:lnTo>
                  <a:pt x="33527" y="15367"/>
                </a:lnTo>
                <a:lnTo>
                  <a:pt x="45215" y="15367"/>
                </a:lnTo>
                <a:lnTo>
                  <a:pt x="45212" y="11938"/>
                </a:lnTo>
                <a:close/>
              </a:path>
              <a:path w="79375" h="1189354">
                <a:moveTo>
                  <a:pt x="45215" y="15367"/>
                </a:moveTo>
                <a:lnTo>
                  <a:pt x="44323" y="15367"/>
                </a:lnTo>
                <a:lnTo>
                  <a:pt x="38925" y="24003"/>
                </a:lnTo>
                <a:lnTo>
                  <a:pt x="45233" y="34096"/>
                </a:lnTo>
                <a:lnTo>
                  <a:pt x="45215" y="15367"/>
                </a:lnTo>
                <a:close/>
              </a:path>
              <a:path w="79375" h="1189354">
                <a:moveTo>
                  <a:pt x="44323" y="15367"/>
                </a:moveTo>
                <a:lnTo>
                  <a:pt x="33527" y="15367"/>
                </a:lnTo>
                <a:lnTo>
                  <a:pt x="38925" y="24003"/>
                </a:lnTo>
                <a:lnTo>
                  <a:pt x="44323" y="15367"/>
                </a:lnTo>
                <a:close/>
              </a:path>
            </a:pathLst>
          </a:custGeom>
          <a:solidFill>
            <a:srgbClr val="000000"/>
          </a:solidFill>
        </p:spPr>
        <p:txBody>
          <a:bodyPr wrap="square" lIns="0" tIns="0" rIns="0" bIns="0" rtlCol="0"/>
          <a:lstStyle/>
          <a:p>
            <a:endParaRPr/>
          </a:p>
        </p:txBody>
      </p:sp>
      <p:sp>
        <p:nvSpPr>
          <p:cNvPr id="18" name="object 18"/>
          <p:cNvSpPr/>
          <p:nvPr/>
        </p:nvSpPr>
        <p:spPr>
          <a:xfrm>
            <a:off x="7671434" y="609854"/>
            <a:ext cx="50800" cy="4838700"/>
          </a:xfrm>
          <a:custGeom>
            <a:avLst/>
            <a:gdLst/>
            <a:ahLst/>
            <a:cxnLst/>
            <a:rect l="l" t="t" r="r" b="b"/>
            <a:pathLst>
              <a:path w="50800" h="4838700">
                <a:moveTo>
                  <a:pt x="0" y="4762500"/>
                </a:moveTo>
                <a:lnTo>
                  <a:pt x="25400" y="4838700"/>
                </a:lnTo>
                <a:lnTo>
                  <a:pt x="46559" y="4775327"/>
                </a:lnTo>
                <a:lnTo>
                  <a:pt x="17525" y="4775327"/>
                </a:lnTo>
                <a:lnTo>
                  <a:pt x="17528" y="4762543"/>
                </a:lnTo>
                <a:lnTo>
                  <a:pt x="0" y="4762500"/>
                </a:lnTo>
                <a:close/>
              </a:path>
              <a:path w="50800" h="4838700">
                <a:moveTo>
                  <a:pt x="17528" y="4762543"/>
                </a:moveTo>
                <a:lnTo>
                  <a:pt x="17525" y="4775327"/>
                </a:lnTo>
                <a:lnTo>
                  <a:pt x="33400" y="4775327"/>
                </a:lnTo>
                <a:lnTo>
                  <a:pt x="33403" y="4762583"/>
                </a:lnTo>
                <a:lnTo>
                  <a:pt x="17528" y="4762543"/>
                </a:lnTo>
                <a:close/>
              </a:path>
              <a:path w="50800" h="4838700">
                <a:moveTo>
                  <a:pt x="33403" y="4762583"/>
                </a:moveTo>
                <a:lnTo>
                  <a:pt x="33400" y="4775327"/>
                </a:lnTo>
                <a:lnTo>
                  <a:pt x="46559" y="4775327"/>
                </a:lnTo>
                <a:lnTo>
                  <a:pt x="50800" y="4762627"/>
                </a:lnTo>
                <a:lnTo>
                  <a:pt x="33403" y="4762583"/>
                </a:lnTo>
                <a:close/>
              </a:path>
              <a:path w="50800" h="4838700">
                <a:moveTo>
                  <a:pt x="18542" y="0"/>
                </a:moveTo>
                <a:lnTo>
                  <a:pt x="17528" y="4762543"/>
                </a:lnTo>
                <a:lnTo>
                  <a:pt x="33403" y="4762583"/>
                </a:lnTo>
                <a:lnTo>
                  <a:pt x="34417" y="126"/>
                </a:lnTo>
                <a:lnTo>
                  <a:pt x="18542" y="0"/>
                </a:lnTo>
                <a:close/>
              </a:path>
            </a:pathLst>
          </a:custGeom>
          <a:solidFill>
            <a:srgbClr val="0000FF"/>
          </a:solidFill>
        </p:spPr>
        <p:txBody>
          <a:bodyPr wrap="square" lIns="0" tIns="0" rIns="0" bIns="0" rtlCol="0"/>
          <a:lstStyle/>
          <a:p>
            <a:endParaRPr/>
          </a:p>
        </p:txBody>
      </p:sp>
      <p:sp>
        <p:nvSpPr>
          <p:cNvPr id="19" name="object 19"/>
          <p:cNvSpPr txBox="1"/>
          <p:nvPr/>
        </p:nvSpPr>
        <p:spPr>
          <a:xfrm>
            <a:off x="364337" y="5955893"/>
            <a:ext cx="8227059" cy="360680"/>
          </a:xfrm>
          <a:prstGeom prst="rect">
            <a:avLst/>
          </a:prstGeom>
        </p:spPr>
        <p:txBody>
          <a:bodyPr vert="horz" wrap="square" lIns="0" tIns="12065" rIns="0" bIns="0" rtlCol="0">
            <a:spAutoFit/>
          </a:bodyPr>
          <a:lstStyle/>
          <a:p>
            <a:pPr marL="12700">
              <a:lnSpc>
                <a:spcPct val="100000"/>
              </a:lnSpc>
              <a:spcBef>
                <a:spcPts val="95"/>
              </a:spcBef>
            </a:pPr>
            <a:r>
              <a:rPr sz="2200" spc="-5" dirty="0">
                <a:latin typeface="Times New Roman"/>
                <a:cs typeface="Times New Roman"/>
              </a:rPr>
              <a:t>Fig. </a:t>
            </a:r>
            <a:r>
              <a:rPr sz="2200" dirty="0">
                <a:latin typeface="Times New Roman"/>
                <a:cs typeface="Times New Roman"/>
              </a:rPr>
              <a:t>2.1 </a:t>
            </a:r>
            <a:r>
              <a:rPr sz="2200" spc="-5" dirty="0">
                <a:latin typeface="Times New Roman"/>
                <a:cs typeface="Times New Roman"/>
              </a:rPr>
              <a:t>IETF </a:t>
            </a:r>
            <a:r>
              <a:rPr sz="2200" dirty="0">
                <a:latin typeface="Times New Roman"/>
                <a:cs typeface="Times New Roman"/>
              </a:rPr>
              <a:t>Six-layer </a:t>
            </a:r>
            <a:r>
              <a:rPr sz="2200" spc="-5" dirty="0">
                <a:latin typeface="Times New Roman"/>
                <a:cs typeface="Times New Roman"/>
              </a:rPr>
              <a:t>modified-OSI model for IoT/M2M and</a:t>
            </a:r>
            <a:r>
              <a:rPr sz="2200" spc="85" dirty="0">
                <a:latin typeface="Times New Roman"/>
                <a:cs typeface="Times New Roman"/>
              </a:rPr>
              <a:t> </a:t>
            </a:r>
            <a:r>
              <a:rPr sz="2200" spc="-5" dirty="0">
                <a:latin typeface="Times New Roman"/>
                <a:cs typeface="Times New Roman"/>
              </a:rPr>
              <a:t>similarity</a:t>
            </a:r>
            <a:endParaRPr sz="2200">
              <a:latin typeface="Times New Roman"/>
              <a:cs typeface="Times New Roman"/>
            </a:endParaRPr>
          </a:p>
        </p:txBody>
      </p:sp>
      <p:sp>
        <p:nvSpPr>
          <p:cNvPr id="20" name="object 20"/>
          <p:cNvSpPr/>
          <p:nvPr/>
        </p:nvSpPr>
        <p:spPr>
          <a:xfrm>
            <a:off x="4990210" y="457200"/>
            <a:ext cx="78105" cy="1139825"/>
          </a:xfrm>
          <a:custGeom>
            <a:avLst/>
            <a:gdLst/>
            <a:ahLst/>
            <a:cxnLst/>
            <a:rect l="l" t="t" r="r" b="b"/>
            <a:pathLst>
              <a:path w="78104" h="1139825">
                <a:moveTo>
                  <a:pt x="6858" y="1069848"/>
                </a:moveTo>
                <a:lnTo>
                  <a:pt x="3810" y="1071752"/>
                </a:lnTo>
                <a:lnTo>
                  <a:pt x="888" y="1073530"/>
                </a:lnTo>
                <a:lnTo>
                  <a:pt x="0" y="1077467"/>
                </a:lnTo>
                <a:lnTo>
                  <a:pt x="1904" y="1080389"/>
                </a:lnTo>
                <a:lnTo>
                  <a:pt x="38988" y="1139825"/>
                </a:lnTo>
                <a:lnTo>
                  <a:pt x="46437" y="1127887"/>
                </a:lnTo>
                <a:lnTo>
                  <a:pt x="32638" y="1127887"/>
                </a:lnTo>
                <a:lnTo>
                  <a:pt x="32638" y="1105763"/>
                </a:lnTo>
                <a:lnTo>
                  <a:pt x="12495" y="1073530"/>
                </a:lnTo>
                <a:lnTo>
                  <a:pt x="10794" y="1070737"/>
                </a:lnTo>
                <a:lnTo>
                  <a:pt x="6858" y="1069848"/>
                </a:lnTo>
                <a:close/>
              </a:path>
              <a:path w="78104" h="1139825">
                <a:moveTo>
                  <a:pt x="32638" y="1105763"/>
                </a:moveTo>
                <a:lnTo>
                  <a:pt x="32638" y="1127887"/>
                </a:lnTo>
                <a:lnTo>
                  <a:pt x="45338" y="1127887"/>
                </a:lnTo>
                <a:lnTo>
                  <a:pt x="45338" y="1124458"/>
                </a:lnTo>
                <a:lnTo>
                  <a:pt x="33654" y="1124458"/>
                </a:lnTo>
                <a:lnTo>
                  <a:pt x="38988" y="1115923"/>
                </a:lnTo>
                <a:lnTo>
                  <a:pt x="32638" y="1105763"/>
                </a:lnTo>
                <a:close/>
              </a:path>
              <a:path w="78104" h="1139825">
                <a:moveTo>
                  <a:pt x="71119" y="1069848"/>
                </a:moveTo>
                <a:lnTo>
                  <a:pt x="67183" y="1070737"/>
                </a:lnTo>
                <a:lnTo>
                  <a:pt x="65404" y="1073658"/>
                </a:lnTo>
                <a:lnTo>
                  <a:pt x="45338" y="1105763"/>
                </a:lnTo>
                <a:lnTo>
                  <a:pt x="45338" y="1127887"/>
                </a:lnTo>
                <a:lnTo>
                  <a:pt x="46437" y="1127887"/>
                </a:lnTo>
                <a:lnTo>
                  <a:pt x="76073" y="1080389"/>
                </a:lnTo>
                <a:lnTo>
                  <a:pt x="77977" y="1077467"/>
                </a:lnTo>
                <a:lnTo>
                  <a:pt x="77088" y="1073530"/>
                </a:lnTo>
                <a:lnTo>
                  <a:pt x="74040" y="1071752"/>
                </a:lnTo>
                <a:lnTo>
                  <a:pt x="71119" y="1069848"/>
                </a:lnTo>
                <a:close/>
              </a:path>
              <a:path w="78104" h="1139825">
                <a:moveTo>
                  <a:pt x="38988" y="1115923"/>
                </a:moveTo>
                <a:lnTo>
                  <a:pt x="33654" y="1124458"/>
                </a:lnTo>
                <a:lnTo>
                  <a:pt x="44323" y="1124458"/>
                </a:lnTo>
                <a:lnTo>
                  <a:pt x="38988" y="1115923"/>
                </a:lnTo>
                <a:close/>
              </a:path>
              <a:path w="78104" h="1139825">
                <a:moveTo>
                  <a:pt x="45338" y="1105763"/>
                </a:moveTo>
                <a:lnTo>
                  <a:pt x="38988" y="1115923"/>
                </a:lnTo>
                <a:lnTo>
                  <a:pt x="44323" y="1124458"/>
                </a:lnTo>
                <a:lnTo>
                  <a:pt x="45338" y="1124458"/>
                </a:lnTo>
                <a:lnTo>
                  <a:pt x="45338" y="1105763"/>
                </a:lnTo>
                <a:close/>
              </a:path>
              <a:path w="78104" h="1139825">
                <a:moveTo>
                  <a:pt x="38988" y="23774"/>
                </a:moveTo>
                <a:lnTo>
                  <a:pt x="32638" y="33934"/>
                </a:lnTo>
                <a:lnTo>
                  <a:pt x="32638" y="1105763"/>
                </a:lnTo>
                <a:lnTo>
                  <a:pt x="38988" y="1115923"/>
                </a:lnTo>
                <a:lnTo>
                  <a:pt x="45338" y="1105763"/>
                </a:lnTo>
                <a:lnTo>
                  <a:pt x="45338" y="33934"/>
                </a:lnTo>
                <a:lnTo>
                  <a:pt x="38988" y="23774"/>
                </a:lnTo>
                <a:close/>
              </a:path>
              <a:path w="78104" h="1139825">
                <a:moveTo>
                  <a:pt x="38988" y="0"/>
                </a:moveTo>
                <a:lnTo>
                  <a:pt x="0" y="62357"/>
                </a:lnTo>
                <a:lnTo>
                  <a:pt x="888" y="66294"/>
                </a:lnTo>
                <a:lnTo>
                  <a:pt x="3810" y="68072"/>
                </a:lnTo>
                <a:lnTo>
                  <a:pt x="6858" y="69976"/>
                </a:lnTo>
                <a:lnTo>
                  <a:pt x="10794" y="69087"/>
                </a:lnTo>
                <a:lnTo>
                  <a:pt x="12573" y="66039"/>
                </a:lnTo>
                <a:lnTo>
                  <a:pt x="32638" y="33934"/>
                </a:lnTo>
                <a:lnTo>
                  <a:pt x="32638" y="11937"/>
                </a:lnTo>
                <a:lnTo>
                  <a:pt x="46453" y="11937"/>
                </a:lnTo>
                <a:lnTo>
                  <a:pt x="38988" y="0"/>
                </a:lnTo>
                <a:close/>
              </a:path>
              <a:path w="78104" h="1139825">
                <a:moveTo>
                  <a:pt x="46453" y="11937"/>
                </a:moveTo>
                <a:lnTo>
                  <a:pt x="45338" y="11937"/>
                </a:lnTo>
                <a:lnTo>
                  <a:pt x="45338" y="33934"/>
                </a:lnTo>
                <a:lnTo>
                  <a:pt x="65404" y="66039"/>
                </a:lnTo>
                <a:lnTo>
                  <a:pt x="67183" y="69087"/>
                </a:lnTo>
                <a:lnTo>
                  <a:pt x="71119" y="69976"/>
                </a:lnTo>
                <a:lnTo>
                  <a:pt x="74040" y="68072"/>
                </a:lnTo>
                <a:lnTo>
                  <a:pt x="77088" y="66294"/>
                </a:lnTo>
                <a:lnTo>
                  <a:pt x="77977" y="62357"/>
                </a:lnTo>
                <a:lnTo>
                  <a:pt x="46453" y="11937"/>
                </a:lnTo>
                <a:close/>
              </a:path>
              <a:path w="78104" h="1139825">
                <a:moveTo>
                  <a:pt x="45338" y="11937"/>
                </a:moveTo>
                <a:lnTo>
                  <a:pt x="32638" y="11937"/>
                </a:lnTo>
                <a:lnTo>
                  <a:pt x="32638" y="33934"/>
                </a:lnTo>
                <a:lnTo>
                  <a:pt x="38988" y="23774"/>
                </a:lnTo>
                <a:lnTo>
                  <a:pt x="33654" y="15239"/>
                </a:lnTo>
                <a:lnTo>
                  <a:pt x="45338" y="15239"/>
                </a:lnTo>
                <a:lnTo>
                  <a:pt x="45338" y="11937"/>
                </a:lnTo>
                <a:close/>
              </a:path>
              <a:path w="78104" h="1139825">
                <a:moveTo>
                  <a:pt x="45338" y="15239"/>
                </a:moveTo>
                <a:lnTo>
                  <a:pt x="44323" y="15239"/>
                </a:lnTo>
                <a:lnTo>
                  <a:pt x="38988" y="23774"/>
                </a:lnTo>
                <a:lnTo>
                  <a:pt x="45338" y="33934"/>
                </a:lnTo>
                <a:lnTo>
                  <a:pt x="45338" y="15239"/>
                </a:lnTo>
                <a:close/>
              </a:path>
              <a:path w="78104" h="1139825">
                <a:moveTo>
                  <a:pt x="44323" y="15239"/>
                </a:moveTo>
                <a:lnTo>
                  <a:pt x="33654" y="15239"/>
                </a:lnTo>
                <a:lnTo>
                  <a:pt x="38988" y="23774"/>
                </a:lnTo>
                <a:lnTo>
                  <a:pt x="44323" y="15239"/>
                </a:lnTo>
                <a:close/>
              </a:path>
            </a:pathLst>
          </a:custGeom>
          <a:solidFill>
            <a:srgbClr val="000000"/>
          </a:solidFill>
        </p:spPr>
        <p:txBody>
          <a:bodyPr wrap="square" lIns="0" tIns="0" rIns="0" bIns="0" rtlCol="0"/>
          <a:lstStyle/>
          <a:p>
            <a:endParaRPr/>
          </a:p>
        </p:txBody>
      </p:sp>
      <p:sp>
        <p:nvSpPr>
          <p:cNvPr id="21" name="object 21"/>
          <p:cNvSpPr txBox="1"/>
          <p:nvPr/>
        </p:nvSpPr>
        <p:spPr>
          <a:xfrm>
            <a:off x="762101" y="6265478"/>
            <a:ext cx="5476240" cy="391160"/>
          </a:xfrm>
          <a:prstGeom prst="rect">
            <a:avLst/>
          </a:prstGeom>
        </p:spPr>
        <p:txBody>
          <a:bodyPr vert="horz" wrap="square" lIns="0" tIns="0" rIns="0" bIns="0" rtlCol="0">
            <a:spAutoFit/>
          </a:bodyPr>
          <a:lstStyle/>
          <a:p>
            <a:pPr marL="12700">
              <a:lnSpc>
                <a:spcPts val="1789"/>
              </a:lnSpc>
            </a:pPr>
            <a:r>
              <a:rPr sz="3300" spc="-532" baseline="-29040" dirty="0">
                <a:latin typeface="Times New Roman"/>
                <a:cs typeface="Times New Roman"/>
              </a:rPr>
              <a:t>w</a:t>
            </a:r>
            <a:r>
              <a:rPr sz="2100" spc="-532" baseline="-33730" dirty="0">
                <a:solidFill>
                  <a:srgbClr val="FF9900"/>
                </a:solidFill>
                <a:latin typeface="Times New Roman"/>
                <a:cs typeface="Times New Roman"/>
              </a:rPr>
              <a:t>201</a:t>
            </a:r>
            <a:r>
              <a:rPr sz="3300" spc="-532" baseline="-29040" dirty="0">
                <a:latin typeface="Times New Roman"/>
                <a:cs typeface="Times New Roman"/>
              </a:rPr>
              <a:t>i</a:t>
            </a:r>
            <a:r>
              <a:rPr sz="2100" spc="-532" baseline="-33730" dirty="0">
                <a:solidFill>
                  <a:srgbClr val="FF9900"/>
                </a:solidFill>
                <a:latin typeface="Times New Roman"/>
                <a:cs typeface="Times New Roman"/>
              </a:rPr>
              <a:t>7</a:t>
            </a:r>
            <a:r>
              <a:rPr sz="3300" spc="-532" baseline="-29040" dirty="0">
                <a:latin typeface="Times New Roman"/>
                <a:cs typeface="Times New Roman"/>
              </a:rPr>
              <a:t>th </a:t>
            </a:r>
            <a:r>
              <a:rPr sz="3300" spc="-7" baseline="-29040" dirty="0">
                <a:latin typeface="Times New Roman"/>
                <a:cs typeface="Times New Roman"/>
              </a:rPr>
              <a:t>a </a:t>
            </a:r>
            <a:r>
              <a:rPr sz="3300" spc="-405" baseline="-29040" dirty="0">
                <a:latin typeface="Times New Roman"/>
                <a:cs typeface="Times New Roman"/>
              </a:rPr>
              <a:t>conceptual</a:t>
            </a:r>
            <a:r>
              <a:rPr sz="1400" spc="-270" dirty="0">
                <a:solidFill>
                  <a:srgbClr val="FF9900"/>
                </a:solidFill>
                <a:latin typeface="Times New Roman"/>
                <a:cs typeface="Times New Roman"/>
              </a:rPr>
              <a:t>Ch</a:t>
            </a:r>
            <a:r>
              <a:rPr sz="3300" spc="-405" baseline="-29040" dirty="0">
                <a:latin typeface="Times New Roman"/>
                <a:cs typeface="Times New Roman"/>
              </a:rPr>
              <a:t>f</a:t>
            </a:r>
            <a:r>
              <a:rPr sz="1400" spc="-270" dirty="0">
                <a:solidFill>
                  <a:srgbClr val="FF9900"/>
                </a:solidFill>
                <a:latin typeface="Times New Roman"/>
                <a:cs typeface="Times New Roman"/>
              </a:rPr>
              <a:t>a</a:t>
            </a:r>
            <a:r>
              <a:rPr sz="3300" spc="-405" baseline="-29040" dirty="0">
                <a:latin typeface="Times New Roman"/>
                <a:cs typeface="Times New Roman"/>
              </a:rPr>
              <a:t>r</a:t>
            </a:r>
            <a:r>
              <a:rPr sz="1400" spc="-270" dirty="0">
                <a:solidFill>
                  <a:srgbClr val="FF9900"/>
                </a:solidFill>
                <a:latin typeface="Times New Roman"/>
                <a:cs typeface="Times New Roman"/>
              </a:rPr>
              <a:t>p</a:t>
            </a:r>
            <a:r>
              <a:rPr sz="3300" spc="-405" baseline="-29040" dirty="0">
                <a:latin typeface="Times New Roman"/>
                <a:cs typeface="Times New Roman"/>
              </a:rPr>
              <a:t>a</a:t>
            </a:r>
            <a:r>
              <a:rPr sz="1400" spc="-270" dirty="0">
                <a:solidFill>
                  <a:srgbClr val="FF9900"/>
                </a:solidFill>
                <a:latin typeface="Times New Roman"/>
                <a:cs typeface="Times New Roman"/>
              </a:rPr>
              <a:t>te</a:t>
            </a:r>
            <a:r>
              <a:rPr sz="3300" spc="-405" baseline="-29040" dirty="0">
                <a:latin typeface="Times New Roman"/>
                <a:cs typeface="Times New Roman"/>
              </a:rPr>
              <a:t>m</a:t>
            </a:r>
            <a:r>
              <a:rPr sz="1400" spc="-270" dirty="0">
                <a:solidFill>
                  <a:srgbClr val="FF9900"/>
                </a:solidFill>
                <a:latin typeface="Times New Roman"/>
                <a:cs typeface="Times New Roman"/>
              </a:rPr>
              <a:t>r-2</a:t>
            </a:r>
            <a:r>
              <a:rPr sz="3300" spc="-405" baseline="-29040" dirty="0">
                <a:latin typeface="Times New Roman"/>
                <a:cs typeface="Times New Roman"/>
              </a:rPr>
              <a:t>e</a:t>
            </a:r>
            <a:r>
              <a:rPr sz="1400" spc="-270" dirty="0">
                <a:solidFill>
                  <a:srgbClr val="FF9900"/>
                </a:solidFill>
                <a:latin typeface="Times New Roman"/>
                <a:cs typeface="Times New Roman"/>
              </a:rPr>
              <a:t>L</a:t>
            </a:r>
            <a:r>
              <a:rPr sz="3300" spc="-405" baseline="-29040" dirty="0">
                <a:latin typeface="Times New Roman"/>
                <a:cs typeface="Times New Roman"/>
              </a:rPr>
              <a:t>w</a:t>
            </a:r>
            <a:r>
              <a:rPr sz="1400" spc="-270" dirty="0">
                <a:solidFill>
                  <a:srgbClr val="FF9900"/>
                </a:solidFill>
                <a:latin typeface="Times New Roman"/>
                <a:cs typeface="Times New Roman"/>
              </a:rPr>
              <a:t>01</a:t>
            </a:r>
            <a:r>
              <a:rPr sz="3300" spc="-405" baseline="-29040" dirty="0">
                <a:latin typeface="Times New Roman"/>
                <a:cs typeface="Times New Roman"/>
              </a:rPr>
              <a:t>o</a:t>
            </a:r>
            <a:r>
              <a:rPr sz="1400" spc="-270" dirty="0">
                <a:solidFill>
                  <a:srgbClr val="FF9900"/>
                </a:solidFill>
                <a:latin typeface="Times New Roman"/>
                <a:cs typeface="Times New Roman"/>
              </a:rPr>
              <a:t>: </a:t>
            </a:r>
            <a:r>
              <a:rPr sz="3300" spc="-525" baseline="-29040" dirty="0">
                <a:latin typeface="Times New Roman"/>
                <a:cs typeface="Times New Roman"/>
              </a:rPr>
              <a:t>r</a:t>
            </a:r>
            <a:r>
              <a:rPr sz="1400" spc="-350" dirty="0">
                <a:solidFill>
                  <a:srgbClr val="FF9900"/>
                </a:solidFill>
                <a:latin typeface="Times New Roman"/>
                <a:cs typeface="Times New Roman"/>
              </a:rPr>
              <a:t>"I</a:t>
            </a:r>
            <a:r>
              <a:rPr sz="3300" spc="-525" baseline="-29040" dirty="0">
                <a:latin typeface="Times New Roman"/>
                <a:cs typeface="Times New Roman"/>
              </a:rPr>
              <a:t>k</a:t>
            </a:r>
            <a:r>
              <a:rPr sz="1400" spc="-350" dirty="0">
                <a:solidFill>
                  <a:srgbClr val="FF9900"/>
                </a:solidFill>
                <a:latin typeface="Times New Roman"/>
                <a:cs typeface="Times New Roman"/>
              </a:rPr>
              <a:t>nte</a:t>
            </a:r>
            <a:r>
              <a:rPr sz="3300" spc="-525" baseline="-29040" dirty="0">
                <a:latin typeface="Times New Roman"/>
                <a:cs typeface="Times New Roman"/>
              </a:rPr>
              <a:t>E</a:t>
            </a:r>
            <a:r>
              <a:rPr sz="1400" spc="-350" dirty="0">
                <a:solidFill>
                  <a:srgbClr val="FF9900"/>
                </a:solidFill>
                <a:latin typeface="Times New Roman"/>
                <a:cs typeface="Times New Roman"/>
              </a:rPr>
              <a:t>rn</a:t>
            </a:r>
            <a:r>
              <a:rPr sz="3300" spc="-525" baseline="-29040" dirty="0">
                <a:latin typeface="Times New Roman"/>
                <a:cs typeface="Times New Roman"/>
              </a:rPr>
              <a:t>q</a:t>
            </a:r>
            <a:r>
              <a:rPr sz="1400" spc="-350" dirty="0">
                <a:solidFill>
                  <a:srgbClr val="FF9900"/>
                </a:solidFill>
                <a:latin typeface="Times New Roman"/>
                <a:cs typeface="Times New Roman"/>
              </a:rPr>
              <a:t>et</a:t>
            </a:r>
            <a:r>
              <a:rPr sz="3300" spc="-525" baseline="-29040" dirty="0">
                <a:latin typeface="Times New Roman"/>
                <a:cs typeface="Times New Roman"/>
              </a:rPr>
              <a:t>u</a:t>
            </a:r>
            <a:r>
              <a:rPr sz="1400" spc="-350" dirty="0">
                <a:solidFill>
                  <a:srgbClr val="FF9900"/>
                </a:solidFill>
                <a:latin typeface="Times New Roman"/>
                <a:cs typeface="Times New Roman"/>
              </a:rPr>
              <a:t>o</a:t>
            </a:r>
            <a:r>
              <a:rPr sz="3300" spc="-525" baseline="-29040" dirty="0">
                <a:latin typeface="Times New Roman"/>
                <a:cs typeface="Times New Roman"/>
              </a:rPr>
              <a:t>a</a:t>
            </a:r>
            <a:r>
              <a:rPr sz="1400" spc="-350" dirty="0">
                <a:solidFill>
                  <a:srgbClr val="FF9900"/>
                </a:solidFill>
                <a:latin typeface="Times New Roman"/>
                <a:cs typeface="Times New Roman"/>
              </a:rPr>
              <a:t>f</a:t>
            </a:r>
            <a:r>
              <a:rPr sz="1400" spc="-345" dirty="0">
                <a:solidFill>
                  <a:srgbClr val="FF9900"/>
                </a:solidFill>
                <a:latin typeface="Times New Roman"/>
                <a:cs typeface="Times New Roman"/>
              </a:rPr>
              <a:t>T</a:t>
            </a:r>
            <a:r>
              <a:rPr sz="3300" spc="-517" baseline="-29040" dirty="0">
                <a:latin typeface="Times New Roman"/>
                <a:cs typeface="Times New Roman"/>
              </a:rPr>
              <a:t>ti</a:t>
            </a:r>
            <a:r>
              <a:rPr sz="1400" spc="-345" dirty="0">
                <a:solidFill>
                  <a:srgbClr val="FF9900"/>
                </a:solidFill>
                <a:latin typeface="Times New Roman"/>
                <a:cs typeface="Times New Roman"/>
              </a:rPr>
              <a:t>h</a:t>
            </a:r>
            <a:r>
              <a:rPr sz="3300" spc="-517" baseline="-29040" dirty="0">
                <a:latin typeface="Times New Roman"/>
                <a:cs typeface="Times New Roman"/>
              </a:rPr>
              <a:t>o</a:t>
            </a:r>
            <a:r>
              <a:rPr sz="1400" spc="-345" dirty="0">
                <a:solidFill>
                  <a:srgbClr val="FF9900"/>
                </a:solidFill>
                <a:latin typeface="Times New Roman"/>
                <a:cs typeface="Times New Roman"/>
              </a:rPr>
              <a:t>in</a:t>
            </a:r>
            <a:r>
              <a:rPr sz="3300" spc="-517" baseline="-29040" dirty="0">
                <a:latin typeface="Times New Roman"/>
                <a:cs typeface="Times New Roman"/>
              </a:rPr>
              <a:t>n</a:t>
            </a:r>
            <a:r>
              <a:rPr sz="1400" spc="-345" dirty="0">
                <a:solidFill>
                  <a:srgbClr val="FF9900"/>
                </a:solidFill>
                <a:latin typeface="Times New Roman"/>
                <a:cs typeface="Times New Roman"/>
              </a:rPr>
              <a:t>gs </a:t>
            </a:r>
            <a:r>
              <a:rPr sz="1400" spc="-355" dirty="0">
                <a:solidFill>
                  <a:srgbClr val="FF9900"/>
                </a:solidFill>
                <a:latin typeface="Times New Roman"/>
                <a:cs typeface="Times New Roman"/>
              </a:rPr>
              <a:t>"</a:t>
            </a:r>
            <a:r>
              <a:rPr sz="3300" spc="-532" baseline="-29040" dirty="0">
                <a:latin typeface="Times New Roman"/>
                <a:cs typeface="Times New Roman"/>
              </a:rPr>
              <a:t>f</a:t>
            </a:r>
            <a:r>
              <a:rPr sz="1400" spc="-355" dirty="0">
                <a:solidFill>
                  <a:srgbClr val="FF9900"/>
                </a:solidFill>
                <a:latin typeface="Times New Roman"/>
                <a:cs typeface="Times New Roman"/>
              </a:rPr>
              <a:t>,</a:t>
            </a:r>
            <a:r>
              <a:rPr sz="3300" spc="-532" baseline="-29040" dirty="0">
                <a:latin typeface="Times New Roman"/>
                <a:cs typeface="Times New Roman"/>
              </a:rPr>
              <a:t>o</a:t>
            </a:r>
            <a:r>
              <a:rPr sz="1400" spc="-355" dirty="0">
                <a:solidFill>
                  <a:srgbClr val="FF9900"/>
                </a:solidFill>
                <a:latin typeface="Times New Roman"/>
                <a:cs typeface="Times New Roman"/>
              </a:rPr>
              <a:t>R</a:t>
            </a:r>
            <a:r>
              <a:rPr sz="3300" spc="-532" baseline="-29040" dirty="0">
                <a:latin typeface="Times New Roman"/>
                <a:cs typeface="Times New Roman"/>
              </a:rPr>
              <a:t>r</a:t>
            </a:r>
            <a:r>
              <a:rPr sz="1400" spc="-355" dirty="0">
                <a:solidFill>
                  <a:srgbClr val="FF9900"/>
                </a:solidFill>
                <a:latin typeface="Times New Roman"/>
                <a:cs typeface="Times New Roman"/>
              </a:rPr>
              <a:t>aj</a:t>
            </a:r>
            <a:r>
              <a:rPr sz="3300" spc="-532" baseline="-29040" dirty="0">
                <a:latin typeface="Times New Roman"/>
                <a:cs typeface="Times New Roman"/>
              </a:rPr>
              <a:t>I</a:t>
            </a:r>
            <a:r>
              <a:rPr sz="1400" spc="-355" dirty="0">
                <a:solidFill>
                  <a:srgbClr val="FF9900"/>
                </a:solidFill>
                <a:latin typeface="Times New Roman"/>
                <a:cs typeface="Times New Roman"/>
              </a:rPr>
              <a:t>K</a:t>
            </a:r>
            <a:r>
              <a:rPr sz="3300" spc="-532" baseline="-29040" dirty="0">
                <a:latin typeface="Times New Roman"/>
                <a:cs typeface="Times New Roman"/>
              </a:rPr>
              <a:t>o</a:t>
            </a:r>
            <a:r>
              <a:rPr sz="1400" spc="-355" dirty="0">
                <a:solidFill>
                  <a:srgbClr val="FF9900"/>
                </a:solidFill>
                <a:latin typeface="Times New Roman"/>
                <a:cs typeface="Times New Roman"/>
              </a:rPr>
              <a:t>a</a:t>
            </a:r>
            <a:r>
              <a:rPr sz="3300" spc="-532" baseline="-29040" dirty="0">
                <a:latin typeface="Times New Roman"/>
                <a:cs typeface="Times New Roman"/>
              </a:rPr>
              <a:t>T</a:t>
            </a:r>
            <a:r>
              <a:rPr sz="1400" spc="-355" dirty="0">
                <a:solidFill>
                  <a:srgbClr val="FF9900"/>
                </a:solidFill>
                <a:latin typeface="Times New Roman"/>
                <a:cs typeface="Times New Roman"/>
              </a:rPr>
              <a:t>ma</a:t>
            </a:r>
            <a:r>
              <a:rPr sz="3300" spc="-532" baseline="-29040" dirty="0">
                <a:latin typeface="Times New Roman"/>
                <a:cs typeface="Times New Roman"/>
              </a:rPr>
              <a:t>A</a:t>
            </a:r>
            <a:r>
              <a:rPr sz="1400" spc="-355" dirty="0">
                <a:solidFill>
                  <a:srgbClr val="FF9900"/>
                </a:solidFill>
                <a:latin typeface="Times New Roman"/>
                <a:cs typeface="Times New Roman"/>
              </a:rPr>
              <a:t>l,</a:t>
            </a:r>
            <a:endParaRPr sz="1400">
              <a:latin typeface="Times New Roman"/>
              <a:cs typeface="Times New Roman"/>
            </a:endParaRPr>
          </a:p>
        </p:txBody>
      </p:sp>
      <p:sp>
        <p:nvSpPr>
          <p:cNvPr id="22" name="object 22"/>
          <p:cNvSpPr txBox="1"/>
          <p:nvPr/>
        </p:nvSpPr>
        <p:spPr>
          <a:xfrm>
            <a:off x="6296592" y="6321574"/>
            <a:ext cx="1901825" cy="334645"/>
          </a:xfrm>
          <a:prstGeom prst="rect">
            <a:avLst/>
          </a:prstGeom>
        </p:spPr>
        <p:txBody>
          <a:bodyPr vert="horz" wrap="square" lIns="0" tIns="0" rIns="0" bIns="0" rtlCol="0">
            <a:spAutoFit/>
          </a:bodyPr>
          <a:lstStyle/>
          <a:p>
            <a:pPr marL="12700">
              <a:lnSpc>
                <a:spcPts val="2500"/>
              </a:lnSpc>
            </a:pPr>
            <a:r>
              <a:rPr sz="2200" spc="-5" dirty="0">
                <a:latin typeface="Times New Roman"/>
                <a:cs typeface="Times New Roman"/>
              </a:rPr>
              <a:t>pps and</a:t>
            </a:r>
            <a:r>
              <a:rPr sz="2200" spc="-45" dirty="0">
                <a:latin typeface="Times New Roman"/>
                <a:cs typeface="Times New Roman"/>
              </a:rPr>
              <a:t> </a:t>
            </a:r>
            <a:r>
              <a:rPr sz="2200" spc="-5" dirty="0">
                <a:latin typeface="Times New Roman"/>
                <a:cs typeface="Times New Roman"/>
              </a:rPr>
              <a:t>Services</a:t>
            </a:r>
            <a:endParaRPr sz="2200">
              <a:latin typeface="Times New Roman"/>
              <a:cs typeface="Times New Roman"/>
            </a:endParaRPr>
          </a:p>
        </p:txBody>
      </p:sp>
      <p:sp>
        <p:nvSpPr>
          <p:cNvPr id="23" name="object 23"/>
          <p:cNvSpPr txBox="1"/>
          <p:nvPr/>
        </p:nvSpPr>
        <p:spPr>
          <a:xfrm>
            <a:off x="8264397" y="6372158"/>
            <a:ext cx="114935" cy="222885"/>
          </a:xfrm>
          <a:prstGeom prst="rect">
            <a:avLst/>
          </a:prstGeom>
        </p:spPr>
        <p:txBody>
          <a:bodyPr vert="horz" wrap="square" lIns="0" tIns="0" rIns="0" bIns="0" rtlCol="0">
            <a:spAutoFit/>
          </a:bodyPr>
          <a:lstStyle/>
          <a:p>
            <a:pPr marL="12700">
              <a:lnSpc>
                <a:spcPts val="1630"/>
              </a:lnSpc>
            </a:pPr>
            <a:r>
              <a:rPr sz="1400" dirty="0">
                <a:solidFill>
                  <a:srgbClr val="FF9900"/>
                </a:solidFill>
                <a:latin typeface="Times New Roman"/>
                <a:cs typeface="Times New Roman"/>
              </a:rPr>
              <a:t>5</a:t>
            </a:r>
            <a:endParaRPr sz="1400">
              <a:latin typeface="Times New Roman"/>
              <a:cs typeface="Times New Roman"/>
            </a:endParaRPr>
          </a:p>
        </p:txBody>
      </p:sp>
      <p:sp>
        <p:nvSpPr>
          <p:cNvPr id="24" name="object 24"/>
          <p:cNvSpPr txBox="1"/>
          <p:nvPr/>
        </p:nvSpPr>
        <p:spPr>
          <a:xfrm>
            <a:off x="3309365" y="6478838"/>
            <a:ext cx="2295525" cy="222885"/>
          </a:xfrm>
          <a:prstGeom prst="rect">
            <a:avLst/>
          </a:prstGeom>
        </p:spPr>
        <p:txBody>
          <a:bodyPr vert="horz" wrap="square" lIns="0" tIns="0" rIns="0" bIns="0" rtlCol="0">
            <a:spAutoFit/>
          </a:bodyPr>
          <a:lstStyle/>
          <a:p>
            <a:pPr marL="12700">
              <a:lnSpc>
                <a:spcPts val="1630"/>
              </a:lnSpc>
            </a:pPr>
            <a:r>
              <a:rPr sz="1400" dirty="0">
                <a:solidFill>
                  <a:srgbClr val="FF9900"/>
                </a:solidFill>
                <a:latin typeface="Times New Roman"/>
                <a:cs typeface="Times New Roman"/>
              </a:rPr>
              <a:t>Publs.: McGraw-Hill</a:t>
            </a:r>
            <a:r>
              <a:rPr sz="1400" spc="-130" dirty="0">
                <a:solidFill>
                  <a:srgbClr val="FF9900"/>
                </a:solidFill>
                <a:latin typeface="Times New Roman"/>
                <a:cs typeface="Times New Roman"/>
              </a:rPr>
              <a:t> </a:t>
            </a:r>
            <a:r>
              <a:rPr sz="1400" dirty="0">
                <a:solidFill>
                  <a:srgbClr val="FF9900"/>
                </a:solidFill>
                <a:latin typeface="Times New Roman"/>
                <a:cs typeface="Times New Roman"/>
              </a:rPr>
              <a:t>Education</a:t>
            </a:r>
            <a:endParaRPr sz="1400">
              <a:latin typeface="Times New Roman"/>
              <a:cs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Key terms related to connected devices</a:t>
            </a:r>
            <a:endParaRPr lang="en-US" dirty="0"/>
          </a:p>
        </p:txBody>
      </p:sp>
      <p:sp>
        <p:nvSpPr>
          <p:cNvPr id="3" name="Content Placeholder 2"/>
          <p:cNvSpPr>
            <a:spLocks noGrp="1"/>
          </p:cNvSpPr>
          <p:nvPr>
            <p:ph idx="1"/>
          </p:nvPr>
        </p:nvSpPr>
        <p:spPr>
          <a:xfrm>
            <a:off x="457200" y="1219200"/>
            <a:ext cx="8229600" cy="5410200"/>
          </a:xfrm>
        </p:spPr>
        <p:txBody>
          <a:bodyPr>
            <a:normAutofit fontScale="40000" lnSpcReduction="20000"/>
          </a:bodyPr>
          <a:lstStyle/>
          <a:p>
            <a:pPr algn="just">
              <a:buNone/>
            </a:pPr>
            <a:r>
              <a:rPr lang="en-US" dirty="0" smtClean="0"/>
              <a:t>1	</a:t>
            </a:r>
            <a:r>
              <a:rPr lang="en-US" sz="4000" b="1" i="1" dirty="0" smtClean="0">
                <a:latin typeface="Times New Roman" pitchFamily="18" charset="0"/>
                <a:cs typeface="Times New Roman" pitchFamily="18" charset="0"/>
              </a:rPr>
              <a:t>Layers:</a:t>
            </a:r>
            <a:r>
              <a:rPr lang="en-US" sz="4000" dirty="0" smtClean="0">
                <a:latin typeface="Times New Roman" pitchFamily="18" charset="0"/>
                <a:cs typeface="Times New Roman" pitchFamily="18" charset="0"/>
              </a:rPr>
              <a:t> </a:t>
            </a:r>
            <a:r>
              <a:rPr lang="en-US" sz="4000" dirty="0">
                <a:latin typeface="Times New Roman" pitchFamily="18" charset="0"/>
                <a:cs typeface="Times New Roman" pitchFamily="18" charset="0"/>
              </a:rPr>
              <a:t>The communication between the nodes in a packet data network must be precisely defined to ensure correct interpretation of the packets by the receiving intermediate and the end systems. The packets exchanged between nodes are defined by a </a:t>
            </a:r>
            <a:r>
              <a:rPr lang="en-US" sz="4000" dirty="0">
                <a:latin typeface="Times New Roman" pitchFamily="18" charset="0"/>
                <a:cs typeface="Times New Roman" pitchFamily="18" charset="0"/>
                <a:hlinkClick r:id="rId2"/>
              </a:rPr>
              <a:t>protocol</a:t>
            </a:r>
            <a:r>
              <a:rPr lang="en-US" sz="4000" dirty="0">
                <a:latin typeface="Times New Roman" pitchFamily="18" charset="0"/>
                <a:cs typeface="Times New Roman" pitchFamily="18" charset="0"/>
              </a:rPr>
              <a:t> - or communications language.</a:t>
            </a:r>
          </a:p>
          <a:p>
            <a:pPr algn="just"/>
            <a:r>
              <a:rPr lang="en-US" sz="4000" dirty="0">
                <a:latin typeface="Times New Roman" pitchFamily="18" charset="0"/>
                <a:cs typeface="Times New Roman" pitchFamily="18" charset="0"/>
              </a:rPr>
              <a:t>There are many functions which may be need to be performed by a protocol. These range from the specification of connectors, addresses of the communications nodes, identification of interfaces, options, flow control, reliability, error reporting, </a:t>
            </a:r>
            <a:r>
              <a:rPr lang="en-US" sz="4000" dirty="0" err="1">
                <a:latin typeface="Times New Roman" pitchFamily="18" charset="0"/>
                <a:cs typeface="Times New Roman" pitchFamily="18" charset="0"/>
              </a:rPr>
              <a:t>synchronisation</a:t>
            </a:r>
            <a:r>
              <a:rPr lang="en-US" sz="4000" dirty="0">
                <a:latin typeface="Times New Roman" pitchFamily="18" charset="0"/>
                <a:cs typeface="Times New Roman" pitchFamily="18" charset="0"/>
              </a:rPr>
              <a:t>, etc. In practice there are so many different functions, that a set (also known as suite or stack) of protocols are usually defined. Each </a:t>
            </a:r>
            <a:r>
              <a:rPr lang="en-US" sz="4000" dirty="0">
                <a:latin typeface="Times New Roman" pitchFamily="18" charset="0"/>
                <a:cs typeface="Times New Roman" pitchFamily="18" charset="0"/>
                <a:hlinkClick r:id="rId2"/>
              </a:rPr>
              <a:t>protocol</a:t>
            </a:r>
            <a:r>
              <a:rPr lang="en-US" sz="4000" dirty="0">
                <a:latin typeface="Times New Roman" pitchFamily="18" charset="0"/>
                <a:cs typeface="Times New Roman" pitchFamily="18" charset="0"/>
              </a:rPr>
              <a:t> in the suite handles one specific aspect of the communication.</a:t>
            </a:r>
          </a:p>
          <a:p>
            <a:pPr algn="just"/>
            <a:r>
              <a:rPr lang="en-US" sz="4000" dirty="0">
                <a:latin typeface="Times New Roman" pitchFamily="18" charset="0"/>
                <a:cs typeface="Times New Roman" pitchFamily="18" charset="0"/>
              </a:rPr>
              <a:t>The </a:t>
            </a:r>
            <a:r>
              <a:rPr lang="en-US" sz="4000" dirty="0">
                <a:latin typeface="Times New Roman" pitchFamily="18" charset="0"/>
                <a:cs typeface="Times New Roman" pitchFamily="18" charset="0"/>
                <a:hlinkClick r:id="rId2"/>
              </a:rPr>
              <a:t>protocols</a:t>
            </a:r>
            <a:r>
              <a:rPr lang="en-US" sz="4000" dirty="0">
                <a:latin typeface="Times New Roman" pitchFamily="18" charset="0"/>
                <a:cs typeface="Times New Roman" pitchFamily="18" charset="0"/>
              </a:rPr>
              <a:t> are usually structured together to form a layered design (also known as a "protocol stack</a:t>
            </a:r>
            <a:r>
              <a:rPr lang="en-US" sz="4000" dirty="0" smtClean="0">
                <a:latin typeface="Times New Roman" pitchFamily="18" charset="0"/>
                <a:cs typeface="Times New Roman" pitchFamily="18" charset="0"/>
              </a:rPr>
              <a:t>").</a:t>
            </a:r>
          </a:p>
          <a:p>
            <a:pPr algn="just"/>
            <a:r>
              <a:rPr lang="en-US" sz="4000" dirty="0" smtClean="0">
                <a:latin typeface="Times New Roman" pitchFamily="18" charset="0"/>
                <a:cs typeface="Times New Roman" pitchFamily="18" charset="0"/>
              </a:rPr>
              <a:t> </a:t>
            </a:r>
            <a:r>
              <a:rPr lang="en-US" sz="4000" dirty="0">
                <a:latin typeface="Times New Roman" pitchFamily="18" charset="0"/>
                <a:cs typeface="Times New Roman" pitchFamily="18" charset="0"/>
              </a:rPr>
              <a:t>The precise functions in each layer vary. </a:t>
            </a:r>
            <a:endParaRPr lang="en-US" sz="4000" dirty="0" smtClean="0">
              <a:latin typeface="Times New Roman" pitchFamily="18" charset="0"/>
              <a:cs typeface="Times New Roman" pitchFamily="18" charset="0"/>
            </a:endParaRPr>
          </a:p>
          <a:p>
            <a:pPr algn="just"/>
            <a:r>
              <a:rPr lang="en-US" sz="4000" dirty="0" smtClean="0">
                <a:latin typeface="Times New Roman" pitchFamily="18" charset="0"/>
                <a:cs typeface="Times New Roman" pitchFamily="18" charset="0"/>
              </a:rPr>
              <a:t>In </a:t>
            </a:r>
            <a:r>
              <a:rPr lang="en-US" sz="4000" dirty="0">
                <a:latin typeface="Times New Roman" pitchFamily="18" charset="0"/>
                <a:cs typeface="Times New Roman" pitchFamily="18" charset="0"/>
              </a:rPr>
              <a:t>each case, however, there is a distinction between the functions of the lower (network) layers, which are primarily designed to provide a connection or path between users to hide details of underlying communications facilities, and the upper (or higher) layers, which ensure data exchanged are in correct and understandable form. </a:t>
            </a:r>
            <a:endParaRPr lang="en-US" sz="4000" dirty="0" smtClean="0">
              <a:latin typeface="Times New Roman" pitchFamily="18" charset="0"/>
              <a:cs typeface="Times New Roman" pitchFamily="18" charset="0"/>
            </a:endParaRPr>
          </a:p>
          <a:p>
            <a:pPr algn="just"/>
            <a:r>
              <a:rPr lang="en-US" sz="4000" dirty="0" smtClean="0">
                <a:latin typeface="Times New Roman" pitchFamily="18" charset="0"/>
                <a:cs typeface="Times New Roman" pitchFamily="18" charset="0"/>
              </a:rPr>
              <a:t>The </a:t>
            </a:r>
            <a:r>
              <a:rPr lang="en-US" sz="4000" dirty="0">
                <a:latin typeface="Times New Roman" pitchFamily="18" charset="0"/>
                <a:cs typeface="Times New Roman" pitchFamily="18" charset="0"/>
              </a:rPr>
              <a:t>upper layers are sometimes known as "middleware" because they provide software in the computer which convert data between what the applications programs expect, and what the network can transport. </a:t>
            </a:r>
            <a:endParaRPr lang="en-US" sz="4000" dirty="0" smtClean="0">
              <a:latin typeface="Times New Roman" pitchFamily="18" charset="0"/>
              <a:cs typeface="Times New Roman" pitchFamily="18" charset="0"/>
            </a:endParaRPr>
          </a:p>
          <a:p>
            <a:pPr algn="just"/>
            <a:r>
              <a:rPr lang="en-US" sz="4000" dirty="0" smtClean="0">
                <a:latin typeface="Times New Roman" pitchFamily="18" charset="0"/>
                <a:cs typeface="Times New Roman" pitchFamily="18" charset="0"/>
              </a:rPr>
              <a:t>The </a:t>
            </a:r>
            <a:r>
              <a:rPr lang="en-US" sz="4000" dirty="0">
                <a:latin typeface="Times New Roman" pitchFamily="18" charset="0"/>
                <a:cs typeface="Times New Roman" pitchFamily="18" charset="0"/>
              </a:rPr>
              <a:t>transport layer provides the connection between the upper (applications-oriented) layers and the lower (or network-oriented) layers</a:t>
            </a:r>
            <a:r>
              <a:rPr lang="en-US" sz="4000" dirty="0" smtClean="0">
                <a:latin typeface="Times New Roman" pitchFamily="18" charset="0"/>
                <a:cs typeface="Times New Roman" pitchFamily="18" charset="0"/>
              </a:rPr>
              <a:t>.</a:t>
            </a:r>
          </a:p>
          <a:p>
            <a:pPr algn="just"/>
            <a:r>
              <a:rPr lang="en-US" sz="4000" dirty="0" smtClean="0">
                <a:latin typeface="Times New Roman" pitchFamily="18" charset="0"/>
                <a:cs typeface="Times New Roman" pitchFamily="18" charset="0"/>
              </a:rPr>
              <a:t> The </a:t>
            </a:r>
            <a:r>
              <a:rPr lang="en-US" sz="4000" dirty="0">
                <a:latin typeface="Times New Roman" pitchFamily="18" charset="0"/>
                <a:cs typeface="Times New Roman" pitchFamily="18" charset="0"/>
              </a:rPr>
              <a:t>basic idea of a layered architecture is to divide the design into small pieces. Each layer adds to the services provided by the lower layers in such a manner that the highest layer is provided a full set of services to manage communications and run distributed applications.</a:t>
            </a:r>
            <a:endParaRPr lang="en-US" sz="4000" dirty="0" smtClean="0">
              <a:latin typeface="Times New Roman" pitchFamily="18" charset="0"/>
              <a:cs typeface="Times New Roman" pitchFamily="18" charset="0"/>
            </a:endParaRPr>
          </a:p>
          <a:p>
            <a:pPr marL="514350" indent="-514350" algn="just">
              <a:buAutoNum type="arabicPlain"/>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figure above shows the ISO reference model and modification suggested by IEFT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527685" marR="589280" indent="-515620" algn="just">
              <a:spcBef>
                <a:spcPts val="100"/>
              </a:spcBef>
              <a:tabLst>
                <a:tab pos="528320" algn="l"/>
              </a:tabLst>
            </a:pPr>
            <a:r>
              <a:rPr lang="en-US" dirty="0" smtClean="0">
                <a:latin typeface="Times New Roman"/>
                <a:cs typeface="Times New Roman"/>
              </a:rPr>
              <a:t>Data communicates from device end to application end.</a:t>
            </a:r>
          </a:p>
          <a:p>
            <a:pPr marL="527685" marR="589280" indent="-515620" algn="just">
              <a:spcBef>
                <a:spcPts val="100"/>
              </a:spcBef>
              <a:tabLst>
                <a:tab pos="528320" algn="l"/>
              </a:tabLst>
            </a:pPr>
            <a:r>
              <a:rPr lang="en-US" dirty="0" smtClean="0">
                <a:latin typeface="Times New Roman"/>
                <a:cs typeface="Times New Roman"/>
              </a:rPr>
              <a:t>At source end data </a:t>
            </a:r>
            <a:r>
              <a:rPr lang="en-US" spc="-5" dirty="0" smtClean="0">
                <a:latin typeface="Times New Roman"/>
                <a:cs typeface="Times New Roman"/>
              </a:rPr>
              <a:t>communicates </a:t>
            </a:r>
            <a:r>
              <a:rPr lang="en-US" dirty="0" smtClean="0">
                <a:latin typeface="Times New Roman"/>
                <a:cs typeface="Times New Roman"/>
              </a:rPr>
              <a:t>from  </a:t>
            </a:r>
            <a:r>
              <a:rPr lang="en-US" spc="-5" dirty="0" smtClean="0">
                <a:latin typeface="Times New Roman"/>
                <a:cs typeface="Times New Roman"/>
              </a:rPr>
              <a:t>Application </a:t>
            </a:r>
            <a:r>
              <a:rPr lang="en-US" dirty="0" smtClean="0">
                <a:latin typeface="Times New Roman"/>
                <a:cs typeface="Times New Roman"/>
              </a:rPr>
              <a:t>end (Layer 6) to device-end  (Layer</a:t>
            </a:r>
            <a:r>
              <a:rPr lang="en-US" spc="-5" dirty="0" smtClean="0">
                <a:latin typeface="Times New Roman"/>
                <a:cs typeface="Times New Roman"/>
              </a:rPr>
              <a:t> </a:t>
            </a:r>
            <a:r>
              <a:rPr lang="en-US" dirty="0" smtClean="0">
                <a:latin typeface="Times New Roman"/>
                <a:cs typeface="Times New Roman"/>
              </a:rPr>
              <a:t>1)</a:t>
            </a:r>
          </a:p>
          <a:p>
            <a:pPr marL="527685" marR="5080" indent="-515620">
              <a:spcBef>
                <a:spcPts val="865"/>
              </a:spcBef>
              <a:tabLst>
                <a:tab pos="527685" algn="l"/>
                <a:tab pos="528320" algn="l"/>
                <a:tab pos="2660015" algn="l"/>
                <a:tab pos="5226685" algn="l"/>
              </a:tabLst>
            </a:pPr>
            <a:r>
              <a:rPr lang="en-US" dirty="0" smtClean="0">
                <a:latin typeface="Times New Roman"/>
                <a:cs typeface="Times New Roman"/>
              </a:rPr>
              <a:t>Each layer processes the received data and creates a new data stack which is being transferred to the next layer. </a:t>
            </a:r>
          </a:p>
          <a:p>
            <a:pPr marL="527685" marR="5080" indent="-515620">
              <a:spcBef>
                <a:spcPts val="865"/>
              </a:spcBef>
              <a:tabLst>
                <a:tab pos="527685" algn="l"/>
                <a:tab pos="528320" algn="l"/>
                <a:tab pos="2660015" algn="l"/>
                <a:tab pos="5226685" algn="l"/>
              </a:tabLst>
            </a:pPr>
            <a:r>
              <a:rPr lang="en-US" dirty="0" smtClean="0">
                <a:latin typeface="Times New Roman"/>
                <a:cs typeface="Times New Roman"/>
              </a:rPr>
              <a:t>Stack </a:t>
            </a:r>
            <a:r>
              <a:rPr lang="en-US" spc="-5" dirty="0" smtClean="0">
                <a:latin typeface="Times New Roman"/>
                <a:cs typeface="Times New Roman"/>
              </a:rPr>
              <a:t>means </a:t>
            </a:r>
            <a:r>
              <a:rPr lang="en-US" dirty="0" smtClean="0">
                <a:latin typeface="Times New Roman"/>
                <a:cs typeface="Times New Roman"/>
              </a:rPr>
              <a:t>Data</a:t>
            </a:r>
            <a:r>
              <a:rPr lang="en-US" spc="10" dirty="0" smtClean="0">
                <a:latin typeface="Times New Roman"/>
                <a:cs typeface="Times New Roman"/>
              </a:rPr>
              <a:t> </a:t>
            </a:r>
            <a:r>
              <a:rPr lang="en-US" dirty="0" smtClean="0">
                <a:latin typeface="Times New Roman"/>
                <a:cs typeface="Times New Roman"/>
              </a:rPr>
              <a:t>part</a:t>
            </a:r>
            <a:r>
              <a:rPr lang="en-US" spc="5" dirty="0" smtClean="0">
                <a:latin typeface="Times New Roman"/>
                <a:cs typeface="Times New Roman"/>
              </a:rPr>
              <a:t> </a:t>
            </a:r>
            <a:r>
              <a:rPr lang="en-US" dirty="0" smtClean="0">
                <a:latin typeface="Times New Roman"/>
                <a:cs typeface="Times New Roman"/>
              </a:rPr>
              <a:t>+protocol</a:t>
            </a:r>
            <a:r>
              <a:rPr lang="en-US" spc="-105" dirty="0" smtClean="0">
                <a:latin typeface="Times New Roman"/>
                <a:cs typeface="Times New Roman"/>
              </a:rPr>
              <a:t> </a:t>
            </a:r>
            <a:r>
              <a:rPr lang="en-US" dirty="0" smtClean="0">
                <a:latin typeface="Times New Roman"/>
                <a:cs typeface="Times New Roman"/>
              </a:rPr>
              <a:t>header  </a:t>
            </a:r>
            <a:r>
              <a:rPr lang="en-US" spc="-5" dirty="0" smtClean="0">
                <a:latin typeface="Times New Roman"/>
                <a:cs typeface="Times New Roman"/>
              </a:rPr>
              <a:t>bits/words	</a:t>
            </a:r>
            <a:endParaRPr lang="en-US" dirty="0" smtClean="0">
              <a:latin typeface="Times New Roman"/>
              <a:cs typeface="Times New Roman"/>
            </a:endParaRPr>
          </a:p>
          <a:p>
            <a:pPr marL="527685" marR="80645" indent="-515620">
              <a:spcBef>
                <a:spcPts val="865"/>
              </a:spcBef>
              <a:tabLst>
                <a:tab pos="527685" algn="l"/>
                <a:tab pos="528320" algn="l"/>
                <a:tab pos="3485515" algn="l"/>
              </a:tabLst>
            </a:pPr>
            <a:r>
              <a:rPr lang="en-US" dirty="0" smtClean="0">
                <a:latin typeface="Times New Roman"/>
                <a:cs typeface="Times New Roman"/>
              </a:rPr>
              <a:t>The </a:t>
            </a:r>
            <a:r>
              <a:rPr lang="en-US" spc="-5" dirty="0" smtClean="0">
                <a:latin typeface="Times New Roman"/>
                <a:cs typeface="Times New Roman"/>
              </a:rPr>
              <a:t>processes takes place </a:t>
            </a:r>
            <a:r>
              <a:rPr lang="en-US" dirty="0" smtClean="0">
                <a:latin typeface="Times New Roman"/>
                <a:cs typeface="Times New Roman"/>
              </a:rPr>
              <a:t>at</a:t>
            </a:r>
            <a:r>
              <a:rPr lang="en-US" spc="-25" dirty="0" smtClean="0">
                <a:latin typeface="Times New Roman"/>
                <a:cs typeface="Times New Roman"/>
              </a:rPr>
              <a:t> </a:t>
            </a:r>
            <a:r>
              <a:rPr lang="en-US" spc="5" dirty="0" smtClean="0">
                <a:latin typeface="Times New Roman"/>
                <a:cs typeface="Times New Roman"/>
              </a:rPr>
              <a:t>in-  </a:t>
            </a:r>
            <a:r>
              <a:rPr lang="en-US" dirty="0" smtClean="0">
                <a:latin typeface="Times New Roman"/>
                <a:cs typeface="Times New Roman"/>
              </a:rPr>
              <a:t>between</a:t>
            </a:r>
            <a:r>
              <a:rPr lang="en-US" spc="5" dirty="0" smtClean="0">
                <a:latin typeface="Times New Roman"/>
                <a:cs typeface="Times New Roman"/>
              </a:rPr>
              <a:t> </a:t>
            </a:r>
            <a:r>
              <a:rPr lang="en-US" spc="-5" dirty="0" smtClean="0">
                <a:latin typeface="Times New Roman"/>
                <a:cs typeface="Times New Roman"/>
              </a:rPr>
              <a:t>layers	</a:t>
            </a:r>
            <a:r>
              <a:rPr lang="en-US" dirty="0" smtClean="0">
                <a:latin typeface="Times New Roman"/>
                <a:cs typeface="Times New Roman"/>
              </a:rPr>
              <a:t>from top </a:t>
            </a:r>
            <a:r>
              <a:rPr lang="en-US" spc="-5" dirty="0" smtClean="0">
                <a:latin typeface="Times New Roman"/>
                <a:cs typeface="Times New Roman"/>
              </a:rPr>
              <a:t>layer </a:t>
            </a:r>
            <a:r>
              <a:rPr lang="en-US" dirty="0" smtClean="0">
                <a:latin typeface="Times New Roman"/>
                <a:cs typeface="Times New Roman"/>
              </a:rPr>
              <a:t>6 to  </a:t>
            </a:r>
            <a:r>
              <a:rPr lang="en-US" spc="-5" dirty="0" smtClean="0">
                <a:latin typeface="Times New Roman"/>
                <a:cs typeface="Times New Roman"/>
              </a:rPr>
              <a:t>bottom functional-layer </a:t>
            </a:r>
            <a:r>
              <a:rPr lang="en-US" dirty="0" smtClean="0">
                <a:latin typeface="Times New Roman"/>
                <a:cs typeface="Times New Roman"/>
              </a:rPr>
              <a:t>1 for  </a:t>
            </a:r>
            <a:r>
              <a:rPr lang="en-US" spc="-5" dirty="0" smtClean="0">
                <a:latin typeface="Times New Roman"/>
                <a:cs typeface="Times New Roman"/>
              </a:rPr>
              <a:t>communication</a:t>
            </a:r>
            <a:endParaRPr lang="en-US" dirty="0" smtClean="0">
              <a:latin typeface="Times New Roman"/>
              <a:cs typeface="Times New Roman"/>
            </a:endParaRP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TCP/IP model and IoT Protocols"/>
          <p:cNvPicPr>
            <a:picLocks noChangeAspect="1" noChangeArrowheads="1"/>
          </p:cNvPicPr>
          <p:nvPr/>
        </p:nvPicPr>
        <p:blipFill>
          <a:blip r:embed="rId2" cstate="print"/>
          <a:srcRect/>
          <a:stretch>
            <a:fillRect/>
          </a:stretch>
        </p:blipFill>
        <p:spPr bwMode="auto">
          <a:xfrm>
            <a:off x="2438400" y="1828800"/>
            <a:ext cx="4267200" cy="3695701"/>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IoT stack and web stack in the TCP ip view"/>
          <p:cNvPicPr>
            <a:picLocks noChangeAspect="1" noChangeArrowheads="1"/>
          </p:cNvPicPr>
          <p:nvPr/>
        </p:nvPicPr>
        <p:blipFill>
          <a:blip r:embed="rId2" cstate="print"/>
          <a:srcRect/>
          <a:stretch>
            <a:fillRect/>
          </a:stretch>
        </p:blipFill>
        <p:spPr bwMode="auto">
          <a:xfrm>
            <a:off x="1371600" y="1219200"/>
            <a:ext cx="6096000" cy="379095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2.	</a:t>
            </a:r>
            <a:r>
              <a:rPr lang="en-US" spc="-5" dirty="0" smtClean="0"/>
              <a:t>ITU-T </a:t>
            </a:r>
            <a:r>
              <a:rPr lang="en-US" dirty="0" smtClean="0"/>
              <a:t>reference</a:t>
            </a:r>
            <a:r>
              <a:rPr lang="en-US" spc="-114" dirty="0" smtClean="0"/>
              <a:t> </a:t>
            </a:r>
            <a:r>
              <a:rPr lang="en-US" dirty="0" smtClean="0"/>
              <a:t>model</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0000FF">
              <a:alpha val="29019"/>
            </a:srgbClr>
          </a:solidFill>
        </p:spPr>
        <p:txBody>
          <a:bodyPr wrap="square" lIns="0" tIns="0" rIns="0" bIns="0" rtlCol="0"/>
          <a:lstStyle/>
          <a:p>
            <a:endParaRPr/>
          </a:p>
        </p:txBody>
      </p:sp>
      <p:sp>
        <p:nvSpPr>
          <p:cNvPr id="3" name="object 3"/>
          <p:cNvSpPr txBox="1"/>
          <p:nvPr/>
        </p:nvSpPr>
        <p:spPr>
          <a:xfrm>
            <a:off x="2036826" y="3886200"/>
            <a:ext cx="4973955" cy="1536700"/>
          </a:xfrm>
          <a:prstGeom prst="rect">
            <a:avLst/>
          </a:prstGeom>
          <a:solidFill>
            <a:srgbClr val="F8F8F8"/>
          </a:solidFill>
          <a:ln w="9525">
            <a:solidFill>
              <a:srgbClr val="000000"/>
            </a:solidFill>
          </a:ln>
        </p:spPr>
        <p:txBody>
          <a:bodyPr vert="horz" wrap="square" lIns="0" tIns="5080" rIns="0" bIns="0" rtlCol="0">
            <a:spAutoFit/>
          </a:bodyPr>
          <a:lstStyle/>
          <a:p>
            <a:pPr>
              <a:lnSpc>
                <a:spcPct val="100000"/>
              </a:lnSpc>
              <a:spcBef>
                <a:spcPts val="40"/>
              </a:spcBef>
            </a:pPr>
            <a:endParaRPr sz="2400">
              <a:latin typeface="Times New Roman"/>
              <a:cs typeface="Times New Roman"/>
            </a:endParaRPr>
          </a:p>
          <a:p>
            <a:pPr marL="35560" marR="666750">
              <a:lnSpc>
                <a:spcPct val="100000"/>
              </a:lnSpc>
            </a:pPr>
            <a:r>
              <a:rPr sz="2400" dirty="0">
                <a:solidFill>
                  <a:srgbClr val="FF0000"/>
                </a:solidFill>
                <a:latin typeface="Times New Roman"/>
                <a:cs typeface="Times New Roman"/>
              </a:rPr>
              <a:t>Device layer (Device and</a:t>
            </a:r>
            <a:r>
              <a:rPr sz="2400" spc="-145" dirty="0">
                <a:solidFill>
                  <a:srgbClr val="FF0000"/>
                </a:solidFill>
                <a:latin typeface="Times New Roman"/>
                <a:cs typeface="Times New Roman"/>
              </a:rPr>
              <a:t> </a:t>
            </a:r>
            <a:r>
              <a:rPr sz="2400" dirty="0">
                <a:solidFill>
                  <a:srgbClr val="FF0000"/>
                </a:solidFill>
                <a:latin typeface="Times New Roman"/>
                <a:cs typeface="Times New Roman"/>
              </a:rPr>
              <a:t>Gateway  </a:t>
            </a:r>
            <a:r>
              <a:rPr sz="2400" spc="-5" dirty="0">
                <a:solidFill>
                  <a:srgbClr val="FF0000"/>
                </a:solidFill>
                <a:latin typeface="Times New Roman"/>
                <a:cs typeface="Times New Roman"/>
              </a:rPr>
              <a:t>Capabilities)</a:t>
            </a:r>
            <a:endParaRPr sz="2400">
              <a:latin typeface="Times New Roman"/>
              <a:cs typeface="Times New Roman"/>
            </a:endParaRPr>
          </a:p>
        </p:txBody>
      </p:sp>
      <p:sp>
        <p:nvSpPr>
          <p:cNvPr id="4" name="object 4"/>
          <p:cNvSpPr txBox="1"/>
          <p:nvPr/>
        </p:nvSpPr>
        <p:spPr>
          <a:xfrm>
            <a:off x="2062226" y="2852801"/>
            <a:ext cx="4940300" cy="800100"/>
          </a:xfrm>
          <a:prstGeom prst="rect">
            <a:avLst/>
          </a:prstGeom>
          <a:solidFill>
            <a:srgbClr val="EDFFFF"/>
          </a:solidFill>
          <a:ln w="9525">
            <a:solidFill>
              <a:srgbClr val="000000"/>
            </a:solidFill>
          </a:ln>
        </p:spPr>
        <p:txBody>
          <a:bodyPr vert="horz" wrap="square" lIns="0" tIns="1905" rIns="0" bIns="0" rtlCol="0">
            <a:spAutoFit/>
          </a:bodyPr>
          <a:lstStyle/>
          <a:p>
            <a:pPr marL="36195" marR="138430">
              <a:lnSpc>
                <a:spcPts val="2880"/>
              </a:lnSpc>
              <a:spcBef>
                <a:spcPts val="15"/>
              </a:spcBef>
            </a:pPr>
            <a:r>
              <a:rPr sz="2400" spc="-5" dirty="0">
                <a:solidFill>
                  <a:srgbClr val="FF0000"/>
                </a:solidFill>
                <a:latin typeface="Times New Roman"/>
                <a:cs typeface="Times New Roman"/>
              </a:rPr>
              <a:t>Network </a:t>
            </a:r>
            <a:r>
              <a:rPr sz="2400" dirty="0">
                <a:solidFill>
                  <a:srgbClr val="FF0000"/>
                </a:solidFill>
                <a:latin typeface="Times New Roman"/>
                <a:cs typeface="Times New Roman"/>
              </a:rPr>
              <a:t>layer </a:t>
            </a:r>
            <a:r>
              <a:rPr sz="2400" spc="-10" dirty="0">
                <a:solidFill>
                  <a:srgbClr val="FF0000"/>
                </a:solidFill>
                <a:latin typeface="Times New Roman"/>
                <a:cs typeface="Times New Roman"/>
              </a:rPr>
              <a:t>(Transport </a:t>
            </a:r>
            <a:r>
              <a:rPr sz="2400" dirty="0">
                <a:solidFill>
                  <a:srgbClr val="FF0000"/>
                </a:solidFill>
                <a:latin typeface="Times New Roman"/>
                <a:cs typeface="Times New Roman"/>
              </a:rPr>
              <a:t>and</a:t>
            </a:r>
            <a:r>
              <a:rPr sz="2400" spc="-95" dirty="0">
                <a:solidFill>
                  <a:srgbClr val="FF0000"/>
                </a:solidFill>
                <a:latin typeface="Times New Roman"/>
                <a:cs typeface="Times New Roman"/>
              </a:rPr>
              <a:t> </a:t>
            </a:r>
            <a:r>
              <a:rPr sz="2400" dirty="0">
                <a:solidFill>
                  <a:srgbClr val="FF0000"/>
                </a:solidFill>
                <a:latin typeface="Times New Roman"/>
                <a:cs typeface="Times New Roman"/>
              </a:rPr>
              <a:t>Network  </a:t>
            </a:r>
            <a:r>
              <a:rPr sz="2400" spc="-5" dirty="0">
                <a:solidFill>
                  <a:srgbClr val="FF0000"/>
                </a:solidFill>
                <a:latin typeface="Times New Roman"/>
                <a:cs typeface="Times New Roman"/>
              </a:rPr>
              <a:t>capabilities)</a:t>
            </a:r>
            <a:endParaRPr sz="2400">
              <a:latin typeface="Times New Roman"/>
              <a:cs typeface="Times New Roman"/>
            </a:endParaRPr>
          </a:p>
        </p:txBody>
      </p:sp>
      <p:sp>
        <p:nvSpPr>
          <p:cNvPr id="5" name="object 5"/>
          <p:cNvSpPr txBox="1">
            <a:spLocks noGrp="1"/>
          </p:cNvSpPr>
          <p:nvPr>
            <p:ph type="title"/>
          </p:nvPr>
        </p:nvSpPr>
        <p:spPr>
          <a:xfrm>
            <a:off x="2062352" y="228612"/>
            <a:ext cx="4939665" cy="838200"/>
          </a:xfrm>
          <a:prstGeom prst="rect">
            <a:avLst/>
          </a:prstGeom>
          <a:solidFill>
            <a:srgbClr val="FFFFCC"/>
          </a:solidFill>
          <a:ln w="9525">
            <a:solidFill>
              <a:srgbClr val="000000"/>
            </a:solidFill>
          </a:ln>
        </p:spPr>
        <p:txBody>
          <a:bodyPr vert="horz" wrap="square" lIns="0" tIns="1270" rIns="0" bIns="0" rtlCol="0">
            <a:spAutoFit/>
          </a:bodyPr>
          <a:lstStyle/>
          <a:p>
            <a:pPr marL="36195" marR="116839">
              <a:lnSpc>
                <a:spcPts val="2880"/>
              </a:lnSpc>
              <a:spcBef>
                <a:spcPts val="10"/>
              </a:spcBef>
            </a:pPr>
            <a:r>
              <a:rPr sz="2400" dirty="0">
                <a:solidFill>
                  <a:srgbClr val="FF0000"/>
                </a:solidFill>
              </a:rPr>
              <a:t>Application (Services and</a:t>
            </a:r>
            <a:r>
              <a:rPr sz="2400" spc="-295" dirty="0">
                <a:solidFill>
                  <a:srgbClr val="FF0000"/>
                </a:solidFill>
              </a:rPr>
              <a:t> </a:t>
            </a:r>
            <a:r>
              <a:rPr sz="2400" dirty="0">
                <a:solidFill>
                  <a:srgbClr val="FF0000"/>
                </a:solidFill>
              </a:rPr>
              <a:t>Applications  </a:t>
            </a:r>
            <a:r>
              <a:rPr sz="2400" spc="-5" dirty="0">
                <a:solidFill>
                  <a:srgbClr val="FF0000"/>
                </a:solidFill>
              </a:rPr>
              <a:t>capabilities)</a:t>
            </a:r>
            <a:endParaRPr sz="2400"/>
          </a:p>
        </p:txBody>
      </p:sp>
      <p:sp>
        <p:nvSpPr>
          <p:cNvPr id="6" name="object 6"/>
          <p:cNvSpPr txBox="1"/>
          <p:nvPr/>
        </p:nvSpPr>
        <p:spPr>
          <a:xfrm>
            <a:off x="2062352" y="1219200"/>
            <a:ext cx="4939665" cy="1450340"/>
          </a:xfrm>
          <a:prstGeom prst="rect">
            <a:avLst/>
          </a:prstGeom>
          <a:solidFill>
            <a:srgbClr val="FFCCFF"/>
          </a:solidFill>
          <a:ln w="9525">
            <a:solidFill>
              <a:srgbClr val="000000"/>
            </a:solidFill>
          </a:ln>
        </p:spPr>
        <p:txBody>
          <a:bodyPr vert="horz" wrap="square" lIns="0" tIns="1270" rIns="0" bIns="0" rtlCol="0">
            <a:spAutoFit/>
          </a:bodyPr>
          <a:lstStyle/>
          <a:p>
            <a:pPr marL="36195" marR="125730">
              <a:lnSpc>
                <a:spcPts val="2880"/>
              </a:lnSpc>
              <a:spcBef>
                <a:spcPts val="10"/>
              </a:spcBef>
            </a:pPr>
            <a:r>
              <a:rPr sz="2400" dirty="0">
                <a:solidFill>
                  <a:srgbClr val="FF0000"/>
                </a:solidFill>
                <a:latin typeface="Times New Roman"/>
                <a:cs typeface="Times New Roman"/>
              </a:rPr>
              <a:t>Services </a:t>
            </a:r>
            <a:r>
              <a:rPr sz="2400" spc="-5" dirty="0">
                <a:solidFill>
                  <a:srgbClr val="FF0000"/>
                </a:solidFill>
                <a:latin typeface="Times New Roman"/>
                <a:cs typeface="Times New Roman"/>
              </a:rPr>
              <a:t>and </a:t>
            </a:r>
            <a:r>
              <a:rPr sz="2400" dirty="0">
                <a:solidFill>
                  <a:srgbClr val="FF0000"/>
                </a:solidFill>
                <a:latin typeface="Times New Roman"/>
                <a:cs typeface="Times New Roman"/>
              </a:rPr>
              <a:t>Application </a:t>
            </a:r>
            <a:r>
              <a:rPr sz="2400" spc="-5" dirty="0">
                <a:solidFill>
                  <a:srgbClr val="FF0000"/>
                </a:solidFill>
                <a:latin typeface="Times New Roman"/>
                <a:cs typeface="Times New Roman"/>
              </a:rPr>
              <a:t>Support</a:t>
            </a:r>
            <a:r>
              <a:rPr sz="2400" spc="-245" dirty="0">
                <a:solidFill>
                  <a:srgbClr val="FF0000"/>
                </a:solidFill>
                <a:latin typeface="Times New Roman"/>
                <a:cs typeface="Times New Roman"/>
              </a:rPr>
              <a:t> </a:t>
            </a:r>
            <a:r>
              <a:rPr sz="2400" dirty="0">
                <a:solidFill>
                  <a:srgbClr val="FF0000"/>
                </a:solidFill>
                <a:latin typeface="Times New Roman"/>
                <a:cs typeface="Times New Roman"/>
              </a:rPr>
              <a:t>layer  (Generic </a:t>
            </a:r>
            <a:r>
              <a:rPr sz="2400" spc="-5" dirty="0">
                <a:solidFill>
                  <a:srgbClr val="FF0000"/>
                </a:solidFill>
                <a:latin typeface="Times New Roman"/>
                <a:cs typeface="Times New Roman"/>
              </a:rPr>
              <a:t>and </a:t>
            </a:r>
            <a:r>
              <a:rPr sz="2400" dirty="0">
                <a:solidFill>
                  <a:srgbClr val="FF0000"/>
                </a:solidFill>
                <a:latin typeface="Times New Roman"/>
                <a:cs typeface="Times New Roman"/>
              </a:rPr>
              <a:t>Specific </a:t>
            </a:r>
            <a:r>
              <a:rPr sz="2400" spc="-5" dirty="0">
                <a:solidFill>
                  <a:srgbClr val="FF0000"/>
                </a:solidFill>
                <a:latin typeface="Times New Roman"/>
                <a:cs typeface="Times New Roman"/>
              </a:rPr>
              <a:t>support  capabilities)</a:t>
            </a:r>
            <a:endParaRPr sz="2400">
              <a:latin typeface="Times New Roman"/>
              <a:cs typeface="Times New Roman"/>
            </a:endParaRPr>
          </a:p>
        </p:txBody>
      </p:sp>
      <p:sp>
        <p:nvSpPr>
          <p:cNvPr id="7" name="object 7"/>
          <p:cNvSpPr txBox="1"/>
          <p:nvPr/>
        </p:nvSpPr>
        <p:spPr>
          <a:xfrm>
            <a:off x="2711323" y="5746496"/>
            <a:ext cx="3488690" cy="330835"/>
          </a:xfrm>
          <a:prstGeom prst="rect">
            <a:avLst/>
          </a:prstGeom>
        </p:spPr>
        <p:txBody>
          <a:bodyPr vert="horz" wrap="square" lIns="0" tIns="12700" rIns="0" bIns="0" rtlCol="0">
            <a:spAutoFit/>
          </a:bodyPr>
          <a:lstStyle/>
          <a:p>
            <a:pPr marL="12700">
              <a:lnSpc>
                <a:spcPct val="100000"/>
              </a:lnSpc>
              <a:spcBef>
                <a:spcPts val="100"/>
              </a:spcBef>
            </a:pPr>
            <a:r>
              <a:rPr sz="2000" b="1" dirty="0" smtClean="0">
                <a:solidFill>
                  <a:srgbClr val="FF0000"/>
                </a:solidFill>
                <a:latin typeface="Times New Roman"/>
                <a:cs typeface="Times New Roman"/>
              </a:rPr>
              <a:t>ITU-T </a:t>
            </a:r>
            <a:r>
              <a:rPr sz="2000" b="1" spc="-5" dirty="0">
                <a:solidFill>
                  <a:srgbClr val="FF0000"/>
                </a:solidFill>
                <a:latin typeface="Times New Roman"/>
                <a:cs typeface="Times New Roman"/>
              </a:rPr>
              <a:t>Reference</a:t>
            </a:r>
            <a:r>
              <a:rPr sz="2000" b="1" spc="-140" dirty="0">
                <a:solidFill>
                  <a:srgbClr val="FF0000"/>
                </a:solidFill>
                <a:latin typeface="Times New Roman"/>
                <a:cs typeface="Times New Roman"/>
              </a:rPr>
              <a:t> </a:t>
            </a:r>
            <a:r>
              <a:rPr sz="2000" b="1" dirty="0">
                <a:solidFill>
                  <a:srgbClr val="FF0000"/>
                </a:solidFill>
                <a:latin typeface="Times New Roman"/>
                <a:cs typeface="Times New Roman"/>
              </a:rPr>
              <a:t>Model</a:t>
            </a:r>
            <a:endParaRPr sz="2000" dirty="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2" cstate="print"/>
          <a:srcRect/>
          <a:stretch>
            <a:fillRect/>
          </a:stretch>
        </p:blipFill>
        <p:spPr bwMode="auto">
          <a:xfrm>
            <a:off x="0" y="57150"/>
            <a:ext cx="9372600" cy="67437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The above figure shows </a:t>
            </a:r>
            <a:r>
              <a:rPr lang="en-US" dirty="0"/>
              <a:t>the </a:t>
            </a:r>
            <a:r>
              <a:rPr lang="en-US" dirty="0" err="1"/>
              <a:t>IoT</a:t>
            </a:r>
            <a:r>
              <a:rPr lang="en-US" dirty="0"/>
              <a:t> reference model. It is composed of four layers as well as </a:t>
            </a:r>
            <a:r>
              <a:rPr lang="en-US" dirty="0" smtClean="0"/>
              <a:t>management capabilities </a:t>
            </a:r>
            <a:r>
              <a:rPr lang="en-US" dirty="0"/>
              <a:t>and security capabilities which are associated with the four layers.</a:t>
            </a:r>
          </a:p>
          <a:p>
            <a:r>
              <a:rPr lang="en-US" dirty="0"/>
              <a:t>The four layers are as follows:</a:t>
            </a:r>
          </a:p>
          <a:p>
            <a:pPr>
              <a:buNone/>
            </a:pPr>
            <a:r>
              <a:rPr lang="en-US" dirty="0" smtClean="0"/>
              <a:t>	– </a:t>
            </a:r>
            <a:r>
              <a:rPr lang="en-US" dirty="0"/>
              <a:t>application layer</a:t>
            </a:r>
          </a:p>
          <a:p>
            <a:pPr>
              <a:buNone/>
            </a:pPr>
            <a:r>
              <a:rPr lang="en-US" dirty="0" smtClean="0"/>
              <a:t>	– </a:t>
            </a:r>
            <a:r>
              <a:rPr lang="en-US" dirty="0"/>
              <a:t>service support and application support layer</a:t>
            </a:r>
          </a:p>
          <a:p>
            <a:pPr>
              <a:buNone/>
            </a:pPr>
            <a:r>
              <a:rPr lang="en-US" dirty="0" smtClean="0"/>
              <a:t>	– </a:t>
            </a:r>
            <a:r>
              <a:rPr lang="en-US" dirty="0"/>
              <a:t>network layer</a:t>
            </a:r>
          </a:p>
          <a:p>
            <a:pPr>
              <a:buNone/>
            </a:pPr>
            <a:r>
              <a:rPr lang="en-US" dirty="0" smtClean="0"/>
              <a:t>	– </a:t>
            </a:r>
            <a:r>
              <a:rPr lang="en-US" dirty="0"/>
              <a:t>device layer.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6019800"/>
          </a:xfrm>
        </p:spPr>
        <p:txBody>
          <a:bodyPr>
            <a:noAutofit/>
          </a:bodyPr>
          <a:lstStyle/>
          <a:p>
            <a:r>
              <a:rPr lang="en-US" sz="2000" b="1" dirty="0" smtClean="0">
                <a:latin typeface="Times New Roman" pitchFamily="18" charset="0"/>
                <a:cs typeface="Times New Roman" pitchFamily="18" charset="0"/>
              </a:rPr>
              <a:t>1	 </a:t>
            </a:r>
            <a:r>
              <a:rPr lang="en-US" sz="2000" b="1" dirty="0">
                <a:latin typeface="Times New Roman" pitchFamily="18" charset="0"/>
                <a:cs typeface="Times New Roman" pitchFamily="18" charset="0"/>
              </a:rPr>
              <a:t>Application layer</a:t>
            </a:r>
          </a:p>
          <a:p>
            <a:r>
              <a:rPr lang="en-US" sz="2000" dirty="0">
                <a:latin typeface="Times New Roman" pitchFamily="18" charset="0"/>
                <a:cs typeface="Times New Roman" pitchFamily="18" charset="0"/>
              </a:rPr>
              <a:t>The application layer contains </a:t>
            </a:r>
            <a:r>
              <a:rPr lang="en-US" sz="2000" dirty="0" err="1">
                <a:latin typeface="Times New Roman" pitchFamily="18" charset="0"/>
                <a:cs typeface="Times New Roman" pitchFamily="18" charset="0"/>
              </a:rPr>
              <a:t>IoT</a:t>
            </a:r>
            <a:r>
              <a:rPr lang="en-US" sz="2000" dirty="0">
                <a:latin typeface="Times New Roman" pitchFamily="18" charset="0"/>
                <a:cs typeface="Times New Roman" pitchFamily="18" charset="0"/>
              </a:rPr>
              <a:t> applications.</a:t>
            </a:r>
          </a:p>
          <a:p>
            <a:r>
              <a:rPr lang="en-US" sz="2000" b="1" dirty="0" smtClean="0">
                <a:latin typeface="Times New Roman" pitchFamily="18" charset="0"/>
                <a:cs typeface="Times New Roman" pitchFamily="18" charset="0"/>
              </a:rPr>
              <a:t>2	Service </a:t>
            </a:r>
            <a:r>
              <a:rPr lang="en-US" sz="2000" b="1" dirty="0">
                <a:latin typeface="Times New Roman" pitchFamily="18" charset="0"/>
                <a:cs typeface="Times New Roman" pitchFamily="18" charset="0"/>
              </a:rPr>
              <a:t>support and application support layer</a:t>
            </a:r>
          </a:p>
          <a:p>
            <a:r>
              <a:rPr lang="en-US" sz="2000" dirty="0">
                <a:latin typeface="Times New Roman" pitchFamily="18" charset="0"/>
                <a:cs typeface="Times New Roman" pitchFamily="18" charset="0"/>
              </a:rPr>
              <a:t>The service support and application support layer consists of the following two </a:t>
            </a:r>
            <a:r>
              <a:rPr lang="en-US" sz="2000" dirty="0" smtClean="0">
                <a:latin typeface="Times New Roman" pitchFamily="18" charset="0"/>
                <a:cs typeface="Times New Roman" pitchFamily="18" charset="0"/>
              </a:rPr>
              <a:t>capability groupings</a:t>
            </a:r>
            <a:r>
              <a:rPr lang="en-US" sz="2000" dirty="0">
                <a:latin typeface="Times New Roman" pitchFamily="18" charset="0"/>
                <a:cs typeface="Times New Roman" pitchFamily="18" charset="0"/>
              </a:rPr>
              <a:t>:</a:t>
            </a:r>
          </a:p>
          <a:p>
            <a:r>
              <a:rPr lang="en-US" sz="2000" b="1" i="1" dirty="0">
                <a:latin typeface="Times New Roman" pitchFamily="18" charset="0"/>
                <a:cs typeface="Times New Roman" pitchFamily="18" charset="0"/>
              </a:rPr>
              <a:t>– Generic support capabilities: </a:t>
            </a:r>
            <a:r>
              <a:rPr lang="en-US" sz="2000" dirty="0">
                <a:latin typeface="Times New Roman" pitchFamily="18" charset="0"/>
                <a:cs typeface="Times New Roman" pitchFamily="18" charset="0"/>
              </a:rPr>
              <a:t>The generic support capabilities are common </a:t>
            </a:r>
            <a:r>
              <a:rPr lang="en-US" sz="2000" dirty="0" smtClean="0">
                <a:latin typeface="Times New Roman" pitchFamily="18" charset="0"/>
                <a:cs typeface="Times New Roman" pitchFamily="18" charset="0"/>
              </a:rPr>
              <a:t>capabilities which </a:t>
            </a:r>
            <a:r>
              <a:rPr lang="en-US" sz="2000" dirty="0">
                <a:latin typeface="Times New Roman" pitchFamily="18" charset="0"/>
                <a:cs typeface="Times New Roman" pitchFamily="18" charset="0"/>
              </a:rPr>
              <a:t>can be used by different </a:t>
            </a:r>
            <a:r>
              <a:rPr lang="en-US" sz="2000" dirty="0" err="1">
                <a:latin typeface="Times New Roman" pitchFamily="18" charset="0"/>
                <a:cs typeface="Times New Roman" pitchFamily="18" charset="0"/>
              </a:rPr>
              <a:t>IoT</a:t>
            </a:r>
            <a:r>
              <a:rPr lang="en-US" sz="2000" dirty="0">
                <a:latin typeface="Times New Roman" pitchFamily="18" charset="0"/>
                <a:cs typeface="Times New Roman" pitchFamily="18" charset="0"/>
              </a:rPr>
              <a:t> applications, such as data processing or data storage.</a:t>
            </a:r>
          </a:p>
          <a:p>
            <a:r>
              <a:rPr lang="en-US" sz="2000" dirty="0">
                <a:latin typeface="Times New Roman" pitchFamily="18" charset="0"/>
                <a:cs typeface="Times New Roman" pitchFamily="18" charset="0"/>
              </a:rPr>
              <a:t>These capabilities may be also invoked by specific support capabilities, e.g., to build </a:t>
            </a:r>
            <a:r>
              <a:rPr lang="en-US" sz="2000" dirty="0" smtClean="0">
                <a:latin typeface="Times New Roman" pitchFamily="18" charset="0"/>
                <a:cs typeface="Times New Roman" pitchFamily="18" charset="0"/>
              </a:rPr>
              <a:t>other specific </a:t>
            </a:r>
            <a:r>
              <a:rPr lang="en-US" sz="2000" dirty="0">
                <a:latin typeface="Times New Roman" pitchFamily="18" charset="0"/>
                <a:cs typeface="Times New Roman" pitchFamily="18" charset="0"/>
              </a:rPr>
              <a:t>support capabilities.</a:t>
            </a:r>
          </a:p>
          <a:p>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Specific support capabilities</a:t>
            </a:r>
            <a:r>
              <a:rPr lang="en-US" sz="2000" dirty="0">
                <a:latin typeface="Times New Roman" pitchFamily="18" charset="0"/>
                <a:cs typeface="Times New Roman" pitchFamily="18" charset="0"/>
              </a:rPr>
              <a:t>: The specific support capabilities are particular </a:t>
            </a:r>
            <a:r>
              <a:rPr lang="en-US" sz="2000" dirty="0" smtClean="0">
                <a:latin typeface="Times New Roman" pitchFamily="18" charset="0"/>
                <a:cs typeface="Times New Roman" pitchFamily="18" charset="0"/>
              </a:rPr>
              <a:t>capabilities which </a:t>
            </a:r>
            <a:r>
              <a:rPr lang="en-US" sz="2000" dirty="0">
                <a:latin typeface="Times New Roman" pitchFamily="18" charset="0"/>
                <a:cs typeface="Times New Roman" pitchFamily="18" charset="0"/>
              </a:rPr>
              <a:t>cater for the requirements of diversified applications. In fact, they may consist </a:t>
            </a:r>
            <a:r>
              <a:rPr lang="en-US" sz="2000" dirty="0" smtClean="0">
                <a:latin typeface="Times New Roman" pitchFamily="18" charset="0"/>
                <a:cs typeface="Times New Roman" pitchFamily="18" charset="0"/>
              </a:rPr>
              <a:t>of various </a:t>
            </a:r>
            <a:r>
              <a:rPr lang="en-US" sz="2000" dirty="0">
                <a:latin typeface="Times New Roman" pitchFamily="18" charset="0"/>
                <a:cs typeface="Times New Roman" pitchFamily="18" charset="0"/>
              </a:rPr>
              <a:t>detailed capability groupings, in order to provide different support functions </a:t>
            </a:r>
            <a:r>
              <a:rPr lang="en-US" sz="2000" dirty="0" smtClean="0">
                <a:latin typeface="Times New Roman" pitchFamily="18" charset="0"/>
                <a:cs typeface="Times New Roman" pitchFamily="18" charset="0"/>
              </a:rPr>
              <a:t>to different </a:t>
            </a:r>
            <a:r>
              <a:rPr lang="en-US" sz="2000" dirty="0" err="1">
                <a:latin typeface="Times New Roman" pitchFamily="18" charset="0"/>
                <a:cs typeface="Times New Roman" pitchFamily="18" charset="0"/>
              </a:rPr>
              <a:t>IoT</a:t>
            </a:r>
            <a:r>
              <a:rPr lang="en-US" sz="2000" dirty="0">
                <a:latin typeface="Times New Roman" pitchFamily="18" charset="0"/>
                <a:cs typeface="Times New Roman" pitchFamily="18" charset="0"/>
              </a:rPr>
              <a:t> applications.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a:r>
              <a:rPr lang="en-US" b="1" dirty="0" smtClean="0">
                <a:latin typeface="Times New Roman" pitchFamily="18" charset="0"/>
                <a:cs typeface="Times New Roman" pitchFamily="18" charset="0"/>
              </a:rPr>
              <a:t>3	 </a:t>
            </a:r>
            <a:r>
              <a:rPr lang="en-US" b="1" dirty="0">
                <a:latin typeface="Times New Roman" pitchFamily="18" charset="0"/>
                <a:cs typeface="Times New Roman" pitchFamily="18" charset="0"/>
              </a:rPr>
              <a:t>Network layer</a:t>
            </a:r>
          </a:p>
          <a:p>
            <a:pPr algn="just"/>
            <a:r>
              <a:rPr lang="en-US" dirty="0">
                <a:latin typeface="Times New Roman" pitchFamily="18" charset="0"/>
                <a:cs typeface="Times New Roman" pitchFamily="18" charset="0"/>
              </a:rPr>
              <a:t>This consists of the following two types of capabilities:</a:t>
            </a:r>
          </a:p>
          <a:p>
            <a:pPr algn="just"/>
            <a:r>
              <a:rPr lang="en-US" dirty="0">
                <a:latin typeface="Times New Roman" pitchFamily="18" charset="0"/>
                <a:cs typeface="Times New Roman" pitchFamily="18" charset="0"/>
              </a:rPr>
              <a:t>– </a:t>
            </a:r>
            <a:r>
              <a:rPr lang="en-US" b="1" i="1" dirty="0">
                <a:latin typeface="Times New Roman" pitchFamily="18" charset="0"/>
                <a:cs typeface="Times New Roman" pitchFamily="18" charset="0"/>
              </a:rPr>
              <a:t>Networking capabilities</a:t>
            </a:r>
            <a:r>
              <a:rPr lang="en-US" dirty="0">
                <a:latin typeface="Times New Roman" pitchFamily="18" charset="0"/>
                <a:cs typeface="Times New Roman" pitchFamily="18" charset="0"/>
              </a:rPr>
              <a:t>: provide relevant control functions of network connectivity, </a:t>
            </a:r>
            <a:r>
              <a:rPr lang="en-US" dirty="0" smtClean="0">
                <a:latin typeface="Times New Roman" pitchFamily="18" charset="0"/>
                <a:cs typeface="Times New Roman" pitchFamily="18" charset="0"/>
              </a:rPr>
              <a:t>such as </a:t>
            </a:r>
            <a:r>
              <a:rPr lang="en-US" dirty="0">
                <a:latin typeface="Times New Roman" pitchFamily="18" charset="0"/>
                <a:cs typeface="Times New Roman" pitchFamily="18" charset="0"/>
              </a:rPr>
              <a:t>access and transport resource control functions, mobility management or </a:t>
            </a:r>
            <a:r>
              <a:rPr lang="en-US" dirty="0" smtClean="0">
                <a:latin typeface="Times New Roman" pitchFamily="18" charset="0"/>
                <a:cs typeface="Times New Roman" pitchFamily="18" charset="0"/>
              </a:rPr>
              <a:t>authentication, authorization </a:t>
            </a:r>
            <a:r>
              <a:rPr lang="en-US" dirty="0">
                <a:latin typeface="Times New Roman" pitchFamily="18" charset="0"/>
                <a:cs typeface="Times New Roman" pitchFamily="18" charset="0"/>
              </a:rPr>
              <a:t>and accounting (AAA).</a:t>
            </a:r>
          </a:p>
          <a:p>
            <a:pPr algn="just"/>
            <a:r>
              <a:rPr lang="en-US" dirty="0">
                <a:latin typeface="Times New Roman" pitchFamily="18" charset="0"/>
                <a:cs typeface="Times New Roman" pitchFamily="18" charset="0"/>
              </a:rPr>
              <a:t>– </a:t>
            </a:r>
            <a:r>
              <a:rPr lang="en-US" b="1" i="1" dirty="0">
                <a:latin typeface="Times New Roman" pitchFamily="18" charset="0"/>
                <a:cs typeface="Times New Roman" pitchFamily="18" charset="0"/>
              </a:rPr>
              <a:t>Transport capabilities: </a:t>
            </a:r>
            <a:r>
              <a:rPr lang="en-US" dirty="0">
                <a:latin typeface="Times New Roman" pitchFamily="18" charset="0"/>
                <a:cs typeface="Times New Roman" pitchFamily="18" charset="0"/>
              </a:rPr>
              <a:t>focus on providing connectivity for the transport of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service </a:t>
            </a:r>
            <a:r>
              <a:rPr lang="en-US" dirty="0" smtClean="0">
                <a:latin typeface="Times New Roman" pitchFamily="18" charset="0"/>
                <a:cs typeface="Times New Roman" pitchFamily="18" charset="0"/>
              </a:rPr>
              <a:t>and application </a:t>
            </a:r>
            <a:r>
              <a:rPr lang="en-US" dirty="0">
                <a:latin typeface="Times New Roman" pitchFamily="18" charset="0"/>
                <a:cs typeface="Times New Roman" pitchFamily="18" charset="0"/>
              </a:rPr>
              <a:t>specific data information, as well as the transport of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-related control </a:t>
            </a:r>
            <a:r>
              <a:rPr lang="en-US" dirty="0" smtClean="0">
                <a:latin typeface="Times New Roman" pitchFamily="18" charset="0"/>
                <a:cs typeface="Times New Roman" pitchFamily="18" charset="0"/>
              </a:rPr>
              <a:t>and management </a:t>
            </a:r>
            <a:r>
              <a:rPr lang="en-US" dirty="0">
                <a:latin typeface="Times New Roman" pitchFamily="18" charset="0"/>
                <a:cs typeface="Times New Roman" pitchFamily="18" charset="0"/>
              </a:rPr>
              <a:t>information.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s://erg.abdn.ac.uk/users/gorry/course/images/mware-stack.gif"/>
          <p:cNvPicPr>
            <a:picLocks noChangeAspect="1" noChangeArrowheads="1"/>
          </p:cNvPicPr>
          <p:nvPr/>
        </p:nvPicPr>
        <p:blipFill>
          <a:blip r:embed="rId2" cstate="print"/>
          <a:srcRect/>
          <a:stretch>
            <a:fillRect/>
          </a:stretch>
        </p:blipFill>
        <p:spPr bwMode="auto">
          <a:xfrm>
            <a:off x="2286000" y="990600"/>
            <a:ext cx="5820664" cy="38862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normAutofit fontScale="62500" lnSpcReduction="20000"/>
          </a:bodyPr>
          <a:lstStyle/>
          <a:p>
            <a:pPr algn="just"/>
            <a:r>
              <a:rPr lang="en-US" b="1" dirty="0" smtClean="0">
                <a:latin typeface="Times New Roman" pitchFamily="18" charset="0"/>
                <a:cs typeface="Times New Roman" pitchFamily="18" charset="0"/>
              </a:rPr>
              <a:t>4	 </a:t>
            </a:r>
            <a:r>
              <a:rPr lang="en-US" b="1" dirty="0">
                <a:latin typeface="Times New Roman" pitchFamily="18" charset="0"/>
                <a:cs typeface="Times New Roman" pitchFamily="18" charset="0"/>
              </a:rPr>
              <a:t>Device layer</a:t>
            </a:r>
          </a:p>
          <a:p>
            <a:pPr algn="just"/>
            <a:r>
              <a:rPr lang="en-US" dirty="0">
                <a:latin typeface="Times New Roman" pitchFamily="18" charset="0"/>
                <a:cs typeface="Times New Roman" pitchFamily="18" charset="0"/>
              </a:rPr>
              <a:t>Device layer capabilities can be logically categorized into two kinds of capabilities:</a:t>
            </a:r>
          </a:p>
          <a:p>
            <a:pPr algn="just"/>
            <a:r>
              <a:rPr lang="en-US" b="1" i="1" dirty="0">
                <a:latin typeface="Times New Roman" pitchFamily="18" charset="0"/>
                <a:cs typeface="Times New Roman" pitchFamily="18" charset="0"/>
              </a:rPr>
              <a:t>– Device </a:t>
            </a:r>
            <a:r>
              <a:rPr lang="en-US" b="1" i="1" dirty="0" smtClean="0">
                <a:latin typeface="Times New Roman" pitchFamily="18" charset="0"/>
                <a:cs typeface="Times New Roman" pitchFamily="18" charset="0"/>
              </a:rPr>
              <a:t>capabilities: </a:t>
            </a: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device capabilities include but are not limited to:</a:t>
            </a:r>
          </a:p>
          <a:p>
            <a:pPr algn="just"/>
            <a:r>
              <a:rPr lang="en-US" i="1" dirty="0">
                <a:latin typeface="Times New Roman" pitchFamily="18" charset="0"/>
                <a:cs typeface="Times New Roman" pitchFamily="18" charset="0"/>
              </a:rPr>
              <a:t>Direct interaction with the communication network</a:t>
            </a:r>
            <a:r>
              <a:rPr lang="en-US" dirty="0">
                <a:latin typeface="Times New Roman" pitchFamily="18" charset="0"/>
                <a:cs typeface="Times New Roman" pitchFamily="18" charset="0"/>
              </a:rPr>
              <a:t>: Devices are able to gather and </a:t>
            </a:r>
            <a:r>
              <a:rPr lang="en-US" dirty="0" smtClean="0">
                <a:latin typeface="Times New Roman" pitchFamily="18" charset="0"/>
                <a:cs typeface="Times New Roman" pitchFamily="18" charset="0"/>
              </a:rPr>
              <a:t>upload information </a:t>
            </a:r>
            <a:r>
              <a:rPr lang="en-US" dirty="0">
                <a:latin typeface="Times New Roman" pitchFamily="18" charset="0"/>
                <a:cs typeface="Times New Roman" pitchFamily="18" charset="0"/>
              </a:rPr>
              <a:t>directly (i.e., without using gateway capabilities) to the </a:t>
            </a:r>
            <a:r>
              <a:rPr lang="en-US" dirty="0" smtClean="0">
                <a:latin typeface="Times New Roman" pitchFamily="18" charset="0"/>
                <a:cs typeface="Times New Roman" pitchFamily="18" charset="0"/>
              </a:rPr>
              <a:t>communication network </a:t>
            </a:r>
            <a:r>
              <a:rPr lang="en-US" dirty="0">
                <a:latin typeface="Times New Roman" pitchFamily="18" charset="0"/>
                <a:cs typeface="Times New Roman" pitchFamily="18" charset="0"/>
              </a:rPr>
              <a:t>and can directly receive information (e.g., commands) from the </a:t>
            </a:r>
            <a:r>
              <a:rPr lang="en-US" dirty="0" smtClean="0">
                <a:latin typeface="Times New Roman" pitchFamily="18" charset="0"/>
                <a:cs typeface="Times New Roman" pitchFamily="18" charset="0"/>
              </a:rPr>
              <a:t>communication network</a:t>
            </a:r>
            <a:r>
              <a:rPr lang="en-US" dirty="0">
                <a:latin typeface="Times New Roman" pitchFamily="18" charset="0"/>
                <a:cs typeface="Times New Roman" pitchFamily="18" charset="0"/>
              </a:rPr>
              <a:t>.</a:t>
            </a:r>
          </a:p>
          <a:p>
            <a:pPr algn="just"/>
            <a:r>
              <a:rPr lang="en-US" i="1" dirty="0">
                <a:latin typeface="Times New Roman" pitchFamily="18" charset="0"/>
                <a:cs typeface="Times New Roman" pitchFamily="18" charset="0"/>
              </a:rPr>
              <a:t>Indirect interaction with the communication network: </a:t>
            </a:r>
            <a:r>
              <a:rPr lang="en-US" dirty="0">
                <a:latin typeface="Times New Roman" pitchFamily="18" charset="0"/>
                <a:cs typeface="Times New Roman" pitchFamily="18" charset="0"/>
              </a:rPr>
              <a:t>Devices are able to gather and </a:t>
            </a:r>
            <a:r>
              <a:rPr lang="en-US" dirty="0" smtClean="0">
                <a:latin typeface="Times New Roman" pitchFamily="18" charset="0"/>
                <a:cs typeface="Times New Roman" pitchFamily="18" charset="0"/>
              </a:rPr>
              <a:t>upload information </a:t>
            </a:r>
            <a:r>
              <a:rPr lang="en-US" dirty="0">
                <a:latin typeface="Times New Roman" pitchFamily="18" charset="0"/>
                <a:cs typeface="Times New Roman" pitchFamily="18" charset="0"/>
              </a:rPr>
              <a:t>to the communication network indirectly, i.e., through gateway capabilities. </a:t>
            </a:r>
            <a:r>
              <a:rPr lang="en-US" dirty="0" err="1" smtClean="0">
                <a:latin typeface="Times New Roman" pitchFamily="18" charset="0"/>
                <a:cs typeface="Times New Roman" pitchFamily="18" charset="0"/>
              </a:rPr>
              <a:t>Onthe</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other side, devices can indirectly receive information (e.g., commands) from </a:t>
            </a:r>
            <a:r>
              <a:rPr lang="en-US" dirty="0" smtClean="0">
                <a:latin typeface="Times New Roman" pitchFamily="18" charset="0"/>
                <a:cs typeface="Times New Roman" pitchFamily="18" charset="0"/>
              </a:rPr>
              <a:t>the communication </a:t>
            </a:r>
            <a:r>
              <a:rPr lang="en-US" dirty="0">
                <a:latin typeface="Times New Roman" pitchFamily="18" charset="0"/>
                <a:cs typeface="Times New Roman" pitchFamily="18" charset="0"/>
              </a:rPr>
              <a:t>network.</a:t>
            </a:r>
          </a:p>
          <a:p>
            <a:pPr algn="just"/>
            <a:r>
              <a:rPr lang="en-US" i="1" dirty="0">
                <a:latin typeface="Times New Roman" pitchFamily="18" charset="0"/>
                <a:cs typeface="Times New Roman" pitchFamily="18" charset="0"/>
              </a:rPr>
              <a:t>Ad-hoc networking: </a:t>
            </a:r>
            <a:r>
              <a:rPr lang="en-US" dirty="0">
                <a:latin typeface="Times New Roman" pitchFamily="18" charset="0"/>
                <a:cs typeface="Times New Roman" pitchFamily="18" charset="0"/>
              </a:rPr>
              <a:t>Devices may be able to construct networks in an ad-hoc manner </a:t>
            </a:r>
            <a:r>
              <a:rPr lang="en-US" dirty="0" smtClean="0">
                <a:latin typeface="Times New Roman" pitchFamily="18" charset="0"/>
                <a:cs typeface="Times New Roman" pitchFamily="18" charset="0"/>
              </a:rPr>
              <a:t>in some </a:t>
            </a:r>
            <a:r>
              <a:rPr lang="en-US" dirty="0">
                <a:latin typeface="Times New Roman" pitchFamily="18" charset="0"/>
                <a:cs typeface="Times New Roman" pitchFamily="18" charset="0"/>
              </a:rPr>
              <a:t>scenarios which need increased scalability and quick </a:t>
            </a:r>
            <a:r>
              <a:rPr lang="en-US" dirty="0" smtClean="0">
                <a:latin typeface="Times New Roman" pitchFamily="18" charset="0"/>
                <a:cs typeface="Times New Roman" pitchFamily="18" charset="0"/>
              </a:rPr>
              <a:t>deployment.</a:t>
            </a:r>
          </a:p>
          <a:p>
            <a:pPr algn="just"/>
            <a:r>
              <a:rPr lang="en-US" i="1" dirty="0" smtClean="0">
                <a:latin typeface="Times New Roman" pitchFamily="18" charset="0"/>
                <a:cs typeface="Times New Roman" pitchFamily="18" charset="0"/>
              </a:rPr>
              <a:t>Sleeping </a:t>
            </a:r>
            <a:r>
              <a:rPr lang="en-US" i="1" dirty="0">
                <a:latin typeface="Times New Roman" pitchFamily="18" charset="0"/>
                <a:cs typeface="Times New Roman" pitchFamily="18" charset="0"/>
              </a:rPr>
              <a:t>and waking-up: </a:t>
            </a:r>
            <a:r>
              <a:rPr lang="en-US" dirty="0">
                <a:latin typeface="Times New Roman" pitchFamily="18" charset="0"/>
                <a:cs typeface="Times New Roman" pitchFamily="18" charset="0"/>
              </a:rPr>
              <a:t>Device capabilities may support "sleeping" and "</a:t>
            </a:r>
            <a:r>
              <a:rPr lang="en-US" dirty="0" smtClean="0">
                <a:latin typeface="Times New Roman" pitchFamily="18" charset="0"/>
                <a:cs typeface="Times New Roman" pitchFamily="18" charset="0"/>
              </a:rPr>
              <a:t>waking-up“ mechanisms </a:t>
            </a:r>
            <a:r>
              <a:rPr lang="en-US" dirty="0">
                <a:latin typeface="Times New Roman" pitchFamily="18" charset="0"/>
                <a:cs typeface="Times New Roman" pitchFamily="18" charset="0"/>
              </a:rPr>
              <a:t>to save energy.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592763"/>
          </a:xfrm>
        </p:spPr>
        <p:txBody>
          <a:bodyPr>
            <a:normAutofit fontScale="70000" lnSpcReduction="20000"/>
          </a:bodyPr>
          <a:lstStyle/>
          <a:p>
            <a:pPr algn="just"/>
            <a:r>
              <a:rPr lang="en-US" b="1" i="1" dirty="0">
                <a:latin typeface="Times New Roman" pitchFamily="18" charset="0"/>
                <a:cs typeface="Times New Roman" pitchFamily="18" charset="0"/>
              </a:rPr>
              <a:t>Gateway </a:t>
            </a:r>
            <a:r>
              <a:rPr lang="en-US" b="1" i="1" dirty="0" err="1" smtClean="0">
                <a:latin typeface="Times New Roman" pitchFamily="18" charset="0"/>
                <a:cs typeface="Times New Roman" pitchFamily="18" charset="0"/>
              </a:rPr>
              <a:t>capabilities</a:t>
            </a:r>
            <a:r>
              <a:rPr lang="en-US" b="1" dirty="0" err="1"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The</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gateway capabilities include but are not limited to:</a:t>
            </a:r>
          </a:p>
          <a:p>
            <a:pPr algn="just"/>
            <a:r>
              <a:rPr lang="en-US" i="1" dirty="0">
                <a:latin typeface="Times New Roman" pitchFamily="18" charset="0"/>
                <a:cs typeface="Times New Roman" pitchFamily="18" charset="0"/>
              </a:rPr>
              <a:t>Multiple interfaces support: </a:t>
            </a:r>
            <a:r>
              <a:rPr lang="en-US" dirty="0">
                <a:latin typeface="Times New Roman" pitchFamily="18" charset="0"/>
                <a:cs typeface="Times New Roman" pitchFamily="18" charset="0"/>
              </a:rPr>
              <a:t>At the device layer, the gateway capabilities support </a:t>
            </a:r>
            <a:r>
              <a:rPr lang="en-US" dirty="0" smtClean="0">
                <a:latin typeface="Times New Roman" pitchFamily="18" charset="0"/>
                <a:cs typeface="Times New Roman" pitchFamily="18" charset="0"/>
              </a:rPr>
              <a:t>devices connected </a:t>
            </a:r>
            <a:r>
              <a:rPr lang="en-US" dirty="0">
                <a:latin typeface="Times New Roman" pitchFamily="18" charset="0"/>
                <a:cs typeface="Times New Roman" pitchFamily="18" charset="0"/>
              </a:rPr>
              <a:t>through different kinds of wired or wireless technologies, such as a </a:t>
            </a:r>
            <a:r>
              <a:rPr lang="en-US" dirty="0" smtClean="0">
                <a:latin typeface="Times New Roman" pitchFamily="18" charset="0"/>
                <a:cs typeface="Times New Roman" pitchFamily="18" charset="0"/>
              </a:rPr>
              <a:t>controller area </a:t>
            </a:r>
            <a:r>
              <a:rPr lang="en-US" dirty="0">
                <a:latin typeface="Times New Roman" pitchFamily="18" charset="0"/>
                <a:cs typeface="Times New Roman" pitchFamily="18" charset="0"/>
              </a:rPr>
              <a:t>network (CAN) bus, </a:t>
            </a:r>
            <a:r>
              <a:rPr lang="en-US" dirty="0" err="1">
                <a:latin typeface="Times New Roman" pitchFamily="18" charset="0"/>
                <a:cs typeface="Times New Roman" pitchFamily="18" charset="0"/>
              </a:rPr>
              <a:t>ZigBee</a:t>
            </a:r>
            <a:r>
              <a:rPr lang="en-US" dirty="0">
                <a:latin typeface="Times New Roman" pitchFamily="18" charset="0"/>
                <a:cs typeface="Times New Roman" pitchFamily="18" charset="0"/>
              </a:rPr>
              <a:t>, Bluetooth or Wi-Fi. At the network layer, the </a:t>
            </a:r>
            <a:r>
              <a:rPr lang="en-US" dirty="0" smtClean="0">
                <a:latin typeface="Times New Roman" pitchFamily="18" charset="0"/>
                <a:cs typeface="Times New Roman" pitchFamily="18" charset="0"/>
              </a:rPr>
              <a:t>gateway capabilities </a:t>
            </a:r>
            <a:r>
              <a:rPr lang="en-US" dirty="0">
                <a:latin typeface="Times New Roman" pitchFamily="18" charset="0"/>
                <a:cs typeface="Times New Roman" pitchFamily="18" charset="0"/>
              </a:rPr>
              <a:t>may communicate through various technologies, such as the public </a:t>
            </a:r>
            <a:r>
              <a:rPr lang="en-US" dirty="0" smtClean="0">
                <a:latin typeface="Times New Roman" pitchFamily="18" charset="0"/>
                <a:cs typeface="Times New Roman" pitchFamily="18" charset="0"/>
              </a:rPr>
              <a:t>switched telephone </a:t>
            </a:r>
            <a:r>
              <a:rPr lang="en-US" dirty="0">
                <a:latin typeface="Times New Roman" pitchFamily="18" charset="0"/>
                <a:cs typeface="Times New Roman" pitchFamily="18" charset="0"/>
              </a:rPr>
              <a:t>network (PSTN), second generation or third generation (2G or 3G) </a:t>
            </a:r>
            <a:r>
              <a:rPr lang="en-US" dirty="0" smtClean="0">
                <a:latin typeface="Times New Roman" pitchFamily="18" charset="0"/>
                <a:cs typeface="Times New Roman" pitchFamily="18" charset="0"/>
              </a:rPr>
              <a:t>networks, long-term </a:t>
            </a:r>
            <a:r>
              <a:rPr lang="en-US" dirty="0">
                <a:latin typeface="Times New Roman" pitchFamily="18" charset="0"/>
                <a:cs typeface="Times New Roman" pitchFamily="18" charset="0"/>
              </a:rPr>
              <a:t>evolution networks (LTE), Ethernet or digital subscriber lines (DSL).</a:t>
            </a:r>
          </a:p>
          <a:p>
            <a:pPr algn="just"/>
            <a:r>
              <a:rPr lang="en-US" i="1" dirty="0">
                <a:latin typeface="Times New Roman" pitchFamily="18" charset="0"/>
                <a:cs typeface="Times New Roman" pitchFamily="18" charset="0"/>
              </a:rPr>
              <a:t>Protocol conversion: </a:t>
            </a:r>
            <a:r>
              <a:rPr lang="en-US" dirty="0">
                <a:latin typeface="Times New Roman" pitchFamily="18" charset="0"/>
                <a:cs typeface="Times New Roman" pitchFamily="18" charset="0"/>
              </a:rPr>
              <a:t>There are two situations where gateway capabilities are needed. </a:t>
            </a:r>
            <a:r>
              <a:rPr lang="en-US" dirty="0" smtClean="0">
                <a:latin typeface="Times New Roman" pitchFamily="18" charset="0"/>
                <a:cs typeface="Times New Roman" pitchFamily="18" charset="0"/>
              </a:rPr>
              <a:t>One situation </a:t>
            </a:r>
            <a:r>
              <a:rPr lang="en-US" dirty="0">
                <a:latin typeface="Times New Roman" pitchFamily="18" charset="0"/>
                <a:cs typeface="Times New Roman" pitchFamily="18" charset="0"/>
              </a:rPr>
              <a:t>is when communications at the device layer use different device layer </a:t>
            </a:r>
            <a:r>
              <a:rPr lang="en-US" dirty="0" smtClean="0">
                <a:latin typeface="Times New Roman" pitchFamily="18" charset="0"/>
                <a:cs typeface="Times New Roman" pitchFamily="18" charset="0"/>
              </a:rPr>
              <a:t>protocols, e.g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ZigBee</a:t>
            </a:r>
            <a:r>
              <a:rPr lang="en-US" dirty="0">
                <a:latin typeface="Times New Roman" pitchFamily="18" charset="0"/>
                <a:cs typeface="Times New Roman" pitchFamily="18" charset="0"/>
              </a:rPr>
              <a:t> technology protocols and Bluetooth technology protocols, the other one </a:t>
            </a:r>
            <a:r>
              <a:rPr lang="en-US" dirty="0" smtClean="0">
                <a:latin typeface="Times New Roman" pitchFamily="18" charset="0"/>
                <a:cs typeface="Times New Roman" pitchFamily="18" charset="0"/>
              </a:rPr>
              <a:t>is when </a:t>
            </a:r>
            <a:r>
              <a:rPr lang="en-US" dirty="0">
                <a:latin typeface="Times New Roman" pitchFamily="18" charset="0"/>
                <a:cs typeface="Times New Roman" pitchFamily="18" charset="0"/>
              </a:rPr>
              <a:t>communications involving both the device layer and network layer use </a:t>
            </a:r>
            <a:r>
              <a:rPr lang="en-US" dirty="0" smtClean="0">
                <a:latin typeface="Times New Roman" pitchFamily="18" charset="0"/>
                <a:cs typeface="Times New Roman" pitchFamily="18" charset="0"/>
              </a:rPr>
              <a:t>different protocols </a:t>
            </a:r>
            <a:r>
              <a:rPr lang="en-US" dirty="0">
                <a:latin typeface="Times New Roman" pitchFamily="18" charset="0"/>
                <a:cs typeface="Times New Roman" pitchFamily="18" charset="0"/>
              </a:rPr>
              <a:t>e.g., a </a:t>
            </a:r>
            <a:r>
              <a:rPr lang="en-US" dirty="0" err="1">
                <a:latin typeface="Times New Roman" pitchFamily="18" charset="0"/>
                <a:cs typeface="Times New Roman" pitchFamily="18" charset="0"/>
              </a:rPr>
              <a:t>ZigBee</a:t>
            </a:r>
            <a:r>
              <a:rPr lang="en-US" dirty="0">
                <a:latin typeface="Times New Roman" pitchFamily="18" charset="0"/>
                <a:cs typeface="Times New Roman" pitchFamily="18" charset="0"/>
              </a:rPr>
              <a:t> technology protocol at the device layer and a 3G </a:t>
            </a:r>
            <a:r>
              <a:rPr lang="en-US" dirty="0" smtClean="0">
                <a:latin typeface="Times New Roman" pitchFamily="18" charset="0"/>
                <a:cs typeface="Times New Roman" pitchFamily="18" charset="0"/>
              </a:rPr>
              <a:t>technology protocol </a:t>
            </a:r>
            <a:r>
              <a:rPr lang="en-US" dirty="0">
                <a:latin typeface="Times New Roman" pitchFamily="18" charset="0"/>
                <a:cs typeface="Times New Roman" pitchFamily="18" charset="0"/>
              </a:rPr>
              <a:t>at the network layer.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440363"/>
          </a:xfrm>
        </p:spPr>
        <p:txBody>
          <a:bodyPr>
            <a:normAutofit fontScale="62500" lnSpcReduction="20000"/>
          </a:bodyPr>
          <a:lstStyle/>
          <a:p>
            <a:pPr algn="just"/>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Management capabilities</a:t>
            </a:r>
          </a:p>
          <a:p>
            <a:pPr algn="just"/>
            <a:r>
              <a:rPr lang="en-US" dirty="0">
                <a:latin typeface="Times New Roman" pitchFamily="18" charset="0"/>
                <a:cs typeface="Times New Roman" pitchFamily="18" charset="0"/>
              </a:rPr>
              <a:t>In a similar way to traditional communication networks,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management capabilities cover </a:t>
            </a:r>
            <a:r>
              <a:rPr lang="en-US" dirty="0" smtClean="0">
                <a:latin typeface="Times New Roman" pitchFamily="18" charset="0"/>
                <a:cs typeface="Times New Roman" pitchFamily="18" charset="0"/>
              </a:rPr>
              <a:t>the traditional </a:t>
            </a:r>
            <a:r>
              <a:rPr lang="en-US" dirty="0">
                <a:latin typeface="Times New Roman" pitchFamily="18" charset="0"/>
                <a:cs typeface="Times New Roman" pitchFamily="18" charset="0"/>
              </a:rPr>
              <a:t>fault, configuration, accounting, performance and security (FCAPS) classes, i.e., </a:t>
            </a:r>
            <a:r>
              <a:rPr lang="en-US" dirty="0" smtClean="0">
                <a:latin typeface="Times New Roman" pitchFamily="18" charset="0"/>
                <a:cs typeface="Times New Roman" pitchFamily="18" charset="0"/>
              </a:rPr>
              <a:t>fault management</a:t>
            </a:r>
            <a:r>
              <a:rPr lang="en-US" dirty="0">
                <a:latin typeface="Times New Roman" pitchFamily="18" charset="0"/>
                <a:cs typeface="Times New Roman" pitchFamily="18" charset="0"/>
              </a:rPr>
              <a:t>, configuration management, accounting management, performance management </a:t>
            </a:r>
            <a:r>
              <a:rPr lang="en-US" dirty="0" smtClean="0">
                <a:latin typeface="Times New Roman" pitchFamily="18" charset="0"/>
                <a:cs typeface="Times New Roman" pitchFamily="18" charset="0"/>
              </a:rPr>
              <a:t>and security </a:t>
            </a:r>
            <a:r>
              <a:rPr lang="en-US" dirty="0">
                <a:latin typeface="Times New Roman" pitchFamily="18" charset="0"/>
                <a:cs typeface="Times New Roman" pitchFamily="18" charset="0"/>
              </a:rPr>
              <a:t>management.</a:t>
            </a:r>
          </a:p>
          <a:p>
            <a:pPr algn="just"/>
            <a:r>
              <a:rPr lang="en-US" dirty="0">
                <a:latin typeface="Times New Roman" pitchFamily="18" charset="0"/>
                <a:cs typeface="Times New Roman" pitchFamily="18" charset="0"/>
              </a:rPr>
              <a:t>The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management capabilities can be categorized into generic management capabilities </a:t>
            </a:r>
            <a:r>
              <a:rPr lang="en-US" dirty="0" smtClean="0">
                <a:latin typeface="Times New Roman" pitchFamily="18" charset="0"/>
                <a:cs typeface="Times New Roman" pitchFamily="18" charset="0"/>
              </a:rPr>
              <a:t>and specific </a:t>
            </a:r>
            <a:r>
              <a:rPr lang="en-US" dirty="0">
                <a:latin typeface="Times New Roman" pitchFamily="18" charset="0"/>
                <a:cs typeface="Times New Roman" pitchFamily="18" charset="0"/>
              </a:rPr>
              <a:t>management capabilities.</a:t>
            </a:r>
          </a:p>
          <a:p>
            <a:pPr algn="just"/>
            <a:r>
              <a:rPr lang="en-US" b="1" i="1" dirty="0">
                <a:latin typeface="Times New Roman" pitchFamily="18" charset="0"/>
                <a:cs typeface="Times New Roman" pitchFamily="18" charset="0"/>
              </a:rPr>
              <a:t>Essential generic management capabilities </a:t>
            </a:r>
            <a:r>
              <a:rPr lang="en-US" dirty="0">
                <a:latin typeface="Times New Roman" pitchFamily="18" charset="0"/>
                <a:cs typeface="Times New Roman" pitchFamily="18" charset="0"/>
              </a:rPr>
              <a:t>in the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include:</a:t>
            </a:r>
          </a:p>
          <a:p>
            <a:pPr algn="just"/>
            <a:r>
              <a:rPr lang="en-US" dirty="0">
                <a:latin typeface="Times New Roman" pitchFamily="18" charset="0"/>
                <a:cs typeface="Times New Roman" pitchFamily="18" charset="0"/>
              </a:rPr>
              <a:t>– device management, such as remote device activation and de-activation, </a:t>
            </a:r>
            <a:r>
              <a:rPr lang="en-US" dirty="0" smtClean="0">
                <a:latin typeface="Times New Roman" pitchFamily="18" charset="0"/>
                <a:cs typeface="Times New Roman" pitchFamily="18" charset="0"/>
              </a:rPr>
              <a:t>diagnostics, firmware </a:t>
            </a:r>
            <a:r>
              <a:rPr lang="en-US" dirty="0">
                <a:latin typeface="Times New Roman" pitchFamily="18" charset="0"/>
                <a:cs typeface="Times New Roman" pitchFamily="18" charset="0"/>
              </a:rPr>
              <a:t>and/or software updating, device working status management;</a:t>
            </a:r>
          </a:p>
          <a:p>
            <a:pPr algn="just"/>
            <a:r>
              <a:rPr lang="en-US" dirty="0">
                <a:latin typeface="Times New Roman" pitchFamily="18" charset="0"/>
                <a:cs typeface="Times New Roman" pitchFamily="18" charset="0"/>
              </a:rPr>
              <a:t>– local network topology management;</a:t>
            </a:r>
          </a:p>
          <a:p>
            <a:pPr algn="just"/>
            <a:r>
              <a:rPr lang="en-US" dirty="0">
                <a:latin typeface="Times New Roman" pitchFamily="18" charset="0"/>
                <a:cs typeface="Times New Roman" pitchFamily="18" charset="0"/>
              </a:rPr>
              <a:t>– traffic and congestion management, such as the detection of network overflow </a:t>
            </a:r>
            <a:r>
              <a:rPr lang="en-US" dirty="0" smtClean="0">
                <a:latin typeface="Times New Roman" pitchFamily="18" charset="0"/>
                <a:cs typeface="Times New Roman" pitchFamily="18" charset="0"/>
              </a:rPr>
              <a:t>conditions and </a:t>
            </a:r>
            <a:r>
              <a:rPr lang="en-US" dirty="0">
                <a:latin typeface="Times New Roman" pitchFamily="18" charset="0"/>
                <a:cs typeface="Times New Roman" pitchFamily="18" charset="0"/>
              </a:rPr>
              <a:t>the implementation of resource reservation for time-critical and/or life-critical </a:t>
            </a:r>
            <a:r>
              <a:rPr lang="en-US" dirty="0" smtClean="0">
                <a:latin typeface="Times New Roman" pitchFamily="18" charset="0"/>
                <a:cs typeface="Times New Roman" pitchFamily="18" charset="0"/>
              </a:rPr>
              <a:t>data flows.</a:t>
            </a:r>
          </a:p>
          <a:p>
            <a:pPr algn="just"/>
            <a:r>
              <a:rPr lang="en-US" b="1" i="1" dirty="0" smtClean="0">
                <a:latin typeface="Times New Roman" pitchFamily="18" charset="0"/>
                <a:cs typeface="Times New Roman" pitchFamily="18" charset="0"/>
              </a:rPr>
              <a:t>Specific management capabilities </a:t>
            </a:r>
            <a:r>
              <a:rPr lang="en-US" dirty="0" smtClean="0">
                <a:latin typeface="Times New Roman" pitchFamily="18" charset="0"/>
                <a:cs typeface="Times New Roman" pitchFamily="18" charset="0"/>
              </a:rPr>
              <a:t>are closely coupled with application-specific requirements, e.g., smart grid power transmission line monitoring requirements.</a:t>
            </a:r>
            <a:endParaRPr lang="en-US"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457200"/>
            <a:ext cx="8229600" cy="5668963"/>
          </a:xfrm>
        </p:spPr>
        <p:txBody>
          <a:bodyPr>
            <a:normAutofit fontScale="77500" lnSpcReduction="20000"/>
          </a:bodyPr>
          <a:lstStyle/>
          <a:p>
            <a:pPr algn="just"/>
            <a:r>
              <a:rPr lang="en-US" b="1" dirty="0" smtClean="0">
                <a:latin typeface="Times New Roman" pitchFamily="18" charset="0"/>
                <a:cs typeface="Times New Roman" pitchFamily="18" charset="0"/>
              </a:rPr>
              <a:t>Security </a:t>
            </a:r>
            <a:r>
              <a:rPr lang="en-US" b="1" dirty="0">
                <a:latin typeface="Times New Roman" pitchFamily="18" charset="0"/>
                <a:cs typeface="Times New Roman" pitchFamily="18" charset="0"/>
              </a:rPr>
              <a:t>capabilities</a:t>
            </a:r>
          </a:p>
          <a:p>
            <a:pPr algn="just"/>
            <a:r>
              <a:rPr lang="en-US" dirty="0">
                <a:latin typeface="Times New Roman" pitchFamily="18" charset="0"/>
                <a:cs typeface="Times New Roman" pitchFamily="18" charset="0"/>
              </a:rPr>
              <a:t>There are two kinds of security capabilities: generic security capabilities and specific </a:t>
            </a:r>
            <a:r>
              <a:rPr lang="en-US" dirty="0" smtClean="0">
                <a:latin typeface="Times New Roman" pitchFamily="18" charset="0"/>
                <a:cs typeface="Times New Roman" pitchFamily="18" charset="0"/>
              </a:rPr>
              <a:t>security capabilities</a:t>
            </a:r>
            <a:r>
              <a:rPr lang="en-US" dirty="0">
                <a:latin typeface="Times New Roman" pitchFamily="18" charset="0"/>
                <a:cs typeface="Times New Roman" pitchFamily="18" charset="0"/>
              </a:rPr>
              <a:t>. </a:t>
            </a:r>
            <a:r>
              <a:rPr lang="en-US" b="1" i="1" dirty="0">
                <a:latin typeface="Times New Roman" pitchFamily="18" charset="0"/>
                <a:cs typeface="Times New Roman" pitchFamily="18" charset="0"/>
              </a:rPr>
              <a:t>Generic security capabilities </a:t>
            </a:r>
            <a:r>
              <a:rPr lang="en-US" dirty="0">
                <a:latin typeface="Times New Roman" pitchFamily="18" charset="0"/>
                <a:cs typeface="Times New Roman" pitchFamily="18" charset="0"/>
              </a:rPr>
              <a:t>are independent of applications. They include:</a:t>
            </a:r>
          </a:p>
          <a:p>
            <a:pPr algn="just"/>
            <a:r>
              <a:rPr lang="en-US" dirty="0">
                <a:latin typeface="Times New Roman" pitchFamily="18" charset="0"/>
                <a:cs typeface="Times New Roman" pitchFamily="18" charset="0"/>
              </a:rPr>
              <a:t>– at the application layer: authorization, authentication, application data confidentiality </a:t>
            </a:r>
            <a:r>
              <a:rPr lang="en-US" dirty="0" smtClean="0">
                <a:latin typeface="Times New Roman" pitchFamily="18" charset="0"/>
                <a:cs typeface="Times New Roman" pitchFamily="18" charset="0"/>
              </a:rPr>
              <a:t>and integrity </a:t>
            </a:r>
            <a:r>
              <a:rPr lang="en-US" dirty="0">
                <a:latin typeface="Times New Roman" pitchFamily="18" charset="0"/>
                <a:cs typeface="Times New Roman" pitchFamily="18" charset="0"/>
              </a:rPr>
              <a:t>protection, privacy protection, security audit and anti-virus;</a:t>
            </a:r>
          </a:p>
          <a:p>
            <a:pPr algn="just"/>
            <a:r>
              <a:rPr lang="en-US" dirty="0">
                <a:latin typeface="Times New Roman" pitchFamily="18" charset="0"/>
                <a:cs typeface="Times New Roman" pitchFamily="18" charset="0"/>
              </a:rPr>
              <a:t>– at the network layer: authorization, authentication, use data and </a:t>
            </a:r>
            <a:r>
              <a:rPr lang="en-US" dirty="0" err="1">
                <a:latin typeface="Times New Roman" pitchFamily="18" charset="0"/>
                <a:cs typeface="Times New Roman" pitchFamily="18" charset="0"/>
              </a:rPr>
              <a:t>signalling</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data confidentiality</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signalling</a:t>
            </a:r>
            <a:r>
              <a:rPr lang="en-US" dirty="0">
                <a:latin typeface="Times New Roman" pitchFamily="18" charset="0"/>
                <a:cs typeface="Times New Roman" pitchFamily="18" charset="0"/>
              </a:rPr>
              <a:t> integrity protection;</a:t>
            </a:r>
          </a:p>
          <a:p>
            <a:pPr algn="just"/>
            <a:r>
              <a:rPr lang="en-US" dirty="0">
                <a:latin typeface="Times New Roman" pitchFamily="18" charset="0"/>
                <a:cs typeface="Times New Roman" pitchFamily="18" charset="0"/>
              </a:rPr>
              <a:t>– at the device layer: authentication, authorization, device integrity validation, access </a:t>
            </a:r>
            <a:r>
              <a:rPr lang="en-US" dirty="0" smtClean="0">
                <a:latin typeface="Times New Roman" pitchFamily="18" charset="0"/>
                <a:cs typeface="Times New Roman" pitchFamily="18" charset="0"/>
              </a:rPr>
              <a:t>control, data </a:t>
            </a:r>
            <a:r>
              <a:rPr lang="en-US" dirty="0">
                <a:latin typeface="Times New Roman" pitchFamily="18" charset="0"/>
                <a:cs typeface="Times New Roman" pitchFamily="18" charset="0"/>
              </a:rPr>
              <a:t>confidentiality and integrity protection.</a:t>
            </a:r>
          </a:p>
          <a:p>
            <a:pPr algn="just"/>
            <a:r>
              <a:rPr lang="en-US" b="1" i="1" dirty="0">
                <a:latin typeface="Times New Roman" pitchFamily="18" charset="0"/>
                <a:cs typeface="Times New Roman" pitchFamily="18" charset="0"/>
              </a:rPr>
              <a:t>Specific security capabilities </a:t>
            </a:r>
            <a:r>
              <a:rPr lang="en-US" dirty="0">
                <a:latin typeface="Times New Roman" pitchFamily="18" charset="0"/>
                <a:cs typeface="Times New Roman" pitchFamily="18" charset="0"/>
              </a:rPr>
              <a:t>are closely coupled with application-specific requirements, e.g</a:t>
            </a:r>
            <a:r>
              <a:rPr lang="en-US" dirty="0" smtClean="0">
                <a:latin typeface="Times New Roman" pitchFamily="18" charset="0"/>
                <a:cs typeface="Times New Roman" pitchFamily="18" charset="0"/>
              </a:rPr>
              <a:t>., mobile </a:t>
            </a:r>
            <a:r>
              <a:rPr lang="en-US" dirty="0">
                <a:latin typeface="Times New Roman" pitchFamily="18" charset="0"/>
                <a:cs typeface="Times New Roman" pitchFamily="18" charset="0"/>
              </a:rPr>
              <a:t>payment, security requirements.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ETSI reference</a:t>
            </a:r>
            <a:r>
              <a:rPr lang="en-US" spc="-105" dirty="0" smtClean="0"/>
              <a:t> </a:t>
            </a:r>
            <a:r>
              <a:rPr lang="en-US" dirty="0" smtClean="0"/>
              <a:t>model</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Simplified ETSI M2M high level architecture diagram.  "/>
          <p:cNvPicPr>
            <a:picLocks noChangeAspect="1" noChangeArrowheads="1"/>
          </p:cNvPicPr>
          <p:nvPr/>
        </p:nvPicPr>
        <p:blipFill>
          <a:blip r:embed="rId2" cstate="print"/>
          <a:srcRect/>
          <a:stretch>
            <a:fillRect/>
          </a:stretch>
        </p:blipFill>
        <p:spPr bwMode="auto">
          <a:xfrm>
            <a:off x="533400" y="533400"/>
            <a:ext cx="6810375" cy="4591051"/>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0000FF">
              <a:alpha val="19999"/>
            </a:srgbClr>
          </a:solidFill>
        </p:spPr>
        <p:txBody>
          <a:bodyPr wrap="square" lIns="0" tIns="0" rIns="0" bIns="0" rtlCol="0"/>
          <a:lstStyle/>
          <a:p>
            <a:endParaRPr/>
          </a:p>
        </p:txBody>
      </p:sp>
      <p:sp>
        <p:nvSpPr>
          <p:cNvPr id="3" name="object 3"/>
          <p:cNvSpPr txBox="1"/>
          <p:nvPr/>
        </p:nvSpPr>
        <p:spPr>
          <a:xfrm>
            <a:off x="1771650" y="563372"/>
            <a:ext cx="3612515" cy="2834640"/>
          </a:xfrm>
          <a:prstGeom prst="rect">
            <a:avLst/>
          </a:prstGeom>
          <a:solidFill>
            <a:srgbClr val="FFFFCC">
              <a:alpha val="49018"/>
            </a:srgbClr>
          </a:solidFill>
          <a:ln w="9525">
            <a:solidFill>
              <a:srgbClr val="000000"/>
            </a:solidFill>
          </a:ln>
        </p:spPr>
        <p:txBody>
          <a:bodyPr vert="horz" wrap="square" lIns="0" tIns="4445" rIns="0" bIns="0" rtlCol="0">
            <a:spAutoFit/>
          </a:bodyPr>
          <a:lstStyle/>
          <a:p>
            <a:pPr>
              <a:lnSpc>
                <a:spcPct val="100000"/>
              </a:lnSpc>
              <a:spcBef>
                <a:spcPts val="35"/>
              </a:spcBef>
            </a:pPr>
            <a:endParaRPr sz="2400">
              <a:latin typeface="Times New Roman"/>
              <a:cs typeface="Times New Roman"/>
            </a:endParaRPr>
          </a:p>
          <a:p>
            <a:pPr marL="243204" marR="201295" algn="ctr">
              <a:lnSpc>
                <a:spcPct val="100000"/>
              </a:lnSpc>
            </a:pPr>
            <a:r>
              <a:rPr sz="2400" dirty="0">
                <a:solidFill>
                  <a:srgbClr val="FF0000"/>
                </a:solidFill>
                <a:latin typeface="Times New Roman"/>
                <a:cs typeface="Times New Roman"/>
              </a:rPr>
              <a:t>Application </a:t>
            </a:r>
            <a:r>
              <a:rPr sz="2400" spc="-5" dirty="0">
                <a:solidFill>
                  <a:srgbClr val="FF0000"/>
                </a:solidFill>
                <a:latin typeface="Times New Roman"/>
                <a:cs typeface="Times New Roman"/>
              </a:rPr>
              <a:t>and Network  Domain </a:t>
            </a:r>
            <a:r>
              <a:rPr sz="2400" dirty="0">
                <a:solidFill>
                  <a:srgbClr val="FF0000"/>
                </a:solidFill>
                <a:latin typeface="Times New Roman"/>
                <a:cs typeface="Times New Roman"/>
              </a:rPr>
              <a:t>(Applications,  </a:t>
            </a:r>
            <a:r>
              <a:rPr sz="2400" spc="-5" dirty="0">
                <a:solidFill>
                  <a:srgbClr val="FF0000"/>
                </a:solidFill>
                <a:latin typeface="Times New Roman"/>
                <a:cs typeface="Times New Roman"/>
              </a:rPr>
              <a:t>Management, </a:t>
            </a:r>
            <a:r>
              <a:rPr sz="2400" dirty="0">
                <a:solidFill>
                  <a:srgbClr val="FF0000"/>
                </a:solidFill>
                <a:latin typeface="Times New Roman"/>
                <a:cs typeface="Times New Roman"/>
              </a:rPr>
              <a:t>Service  </a:t>
            </a:r>
            <a:r>
              <a:rPr sz="2400" spc="-5" dirty="0">
                <a:solidFill>
                  <a:srgbClr val="FF0000"/>
                </a:solidFill>
                <a:latin typeface="Times New Roman"/>
                <a:cs typeface="Times New Roman"/>
              </a:rPr>
              <a:t>capabilities, and Core</a:t>
            </a:r>
            <a:r>
              <a:rPr sz="2400" spc="-35" dirty="0">
                <a:solidFill>
                  <a:srgbClr val="FF0000"/>
                </a:solidFill>
                <a:latin typeface="Times New Roman"/>
                <a:cs typeface="Times New Roman"/>
              </a:rPr>
              <a:t> </a:t>
            </a:r>
            <a:r>
              <a:rPr sz="2400" spc="-5" dirty="0">
                <a:solidFill>
                  <a:srgbClr val="FF0000"/>
                </a:solidFill>
                <a:latin typeface="Times New Roman"/>
                <a:cs typeface="Times New Roman"/>
              </a:rPr>
              <a:t>and  Access</a:t>
            </a:r>
            <a:r>
              <a:rPr sz="2400" spc="-15" dirty="0">
                <a:solidFill>
                  <a:srgbClr val="FF0000"/>
                </a:solidFill>
                <a:latin typeface="Times New Roman"/>
                <a:cs typeface="Times New Roman"/>
              </a:rPr>
              <a:t> </a:t>
            </a:r>
            <a:r>
              <a:rPr sz="2400" spc="-5" dirty="0">
                <a:solidFill>
                  <a:srgbClr val="FF0000"/>
                </a:solidFill>
                <a:latin typeface="Times New Roman"/>
                <a:cs typeface="Times New Roman"/>
              </a:rPr>
              <a:t>Networks)</a:t>
            </a:r>
            <a:endParaRPr sz="2400">
              <a:latin typeface="Times New Roman"/>
              <a:cs typeface="Times New Roman"/>
            </a:endParaRPr>
          </a:p>
        </p:txBody>
      </p:sp>
      <p:sp>
        <p:nvSpPr>
          <p:cNvPr id="4" name="object 4"/>
          <p:cNvSpPr txBox="1"/>
          <p:nvPr/>
        </p:nvSpPr>
        <p:spPr>
          <a:xfrm>
            <a:off x="5811901" y="3606126"/>
            <a:ext cx="2278380" cy="405765"/>
          </a:xfrm>
          <a:prstGeom prst="rect">
            <a:avLst/>
          </a:prstGeom>
          <a:solidFill>
            <a:srgbClr val="FF99FF">
              <a:alpha val="21174"/>
            </a:srgbClr>
          </a:solidFill>
        </p:spPr>
        <p:txBody>
          <a:bodyPr vert="horz" wrap="square" lIns="0" tIns="0" rIns="0" bIns="0" rtlCol="0">
            <a:spAutoFit/>
          </a:bodyPr>
          <a:lstStyle/>
          <a:p>
            <a:pPr marL="36830">
              <a:lnSpc>
                <a:spcPts val="2805"/>
              </a:lnSpc>
              <a:tabLst>
                <a:tab pos="744855" algn="l"/>
              </a:tabLst>
            </a:pPr>
            <a:r>
              <a:rPr sz="2400" spc="-5" dirty="0">
                <a:solidFill>
                  <a:srgbClr val="FF0000"/>
                </a:solidFill>
                <a:latin typeface="Times New Roman"/>
                <a:cs typeface="Times New Roman"/>
              </a:rPr>
              <a:t>Data	</a:t>
            </a:r>
            <a:r>
              <a:rPr sz="2400" dirty="0">
                <a:solidFill>
                  <a:srgbClr val="FF0000"/>
                </a:solidFill>
                <a:latin typeface="Times New Roman"/>
                <a:cs typeface="Times New Roman"/>
              </a:rPr>
              <a:t>Adaptation</a:t>
            </a:r>
            <a:endParaRPr sz="2400">
              <a:latin typeface="Times New Roman"/>
              <a:cs typeface="Times New Roman"/>
            </a:endParaRPr>
          </a:p>
        </p:txBody>
      </p:sp>
      <p:sp>
        <p:nvSpPr>
          <p:cNvPr id="5" name="object 5"/>
          <p:cNvSpPr txBox="1"/>
          <p:nvPr/>
        </p:nvSpPr>
        <p:spPr>
          <a:xfrm>
            <a:off x="1771650" y="3589401"/>
            <a:ext cx="3611879" cy="2043430"/>
          </a:xfrm>
          <a:prstGeom prst="rect">
            <a:avLst/>
          </a:prstGeom>
          <a:solidFill>
            <a:srgbClr val="F8F8F8"/>
          </a:solidFill>
          <a:ln w="9525">
            <a:solidFill>
              <a:srgbClr val="000000"/>
            </a:solidFill>
          </a:ln>
        </p:spPr>
        <p:txBody>
          <a:bodyPr vert="horz" wrap="square" lIns="0" tIns="2540" rIns="0" bIns="0" rtlCol="0">
            <a:spAutoFit/>
          </a:bodyPr>
          <a:lstStyle/>
          <a:p>
            <a:pPr marL="245110" marR="203835" indent="3175" algn="ctr">
              <a:lnSpc>
                <a:spcPts val="2880"/>
              </a:lnSpc>
              <a:spcBef>
                <a:spcPts val="20"/>
              </a:spcBef>
            </a:pPr>
            <a:r>
              <a:rPr sz="2400" dirty="0">
                <a:solidFill>
                  <a:srgbClr val="FF0000"/>
                </a:solidFill>
                <a:latin typeface="Times New Roman"/>
                <a:cs typeface="Times New Roman"/>
              </a:rPr>
              <a:t>Device and Gateway  </a:t>
            </a:r>
            <a:r>
              <a:rPr sz="2400" spc="-5" dirty="0">
                <a:solidFill>
                  <a:srgbClr val="FF0000"/>
                </a:solidFill>
                <a:latin typeface="Times New Roman"/>
                <a:cs typeface="Times New Roman"/>
              </a:rPr>
              <a:t>Domain [Gateway (M2M  </a:t>
            </a:r>
            <a:r>
              <a:rPr sz="2400" dirty="0">
                <a:solidFill>
                  <a:srgbClr val="FF0000"/>
                </a:solidFill>
                <a:latin typeface="Times New Roman"/>
                <a:cs typeface="Times New Roman"/>
              </a:rPr>
              <a:t>Service </a:t>
            </a:r>
            <a:r>
              <a:rPr sz="2400" spc="-5" dirty="0">
                <a:solidFill>
                  <a:srgbClr val="FF0000"/>
                </a:solidFill>
                <a:latin typeface="Times New Roman"/>
                <a:cs typeface="Times New Roman"/>
              </a:rPr>
              <a:t>capabilities,  </a:t>
            </a:r>
            <a:r>
              <a:rPr sz="2400" dirty="0">
                <a:solidFill>
                  <a:srgbClr val="FF0000"/>
                </a:solidFill>
                <a:latin typeface="Times New Roman"/>
                <a:cs typeface="Times New Roman"/>
              </a:rPr>
              <a:t>Applications), </a:t>
            </a:r>
            <a:r>
              <a:rPr sz="2400" spc="-5" dirty="0">
                <a:solidFill>
                  <a:srgbClr val="FF0000"/>
                </a:solidFill>
                <a:latin typeface="Times New Roman"/>
                <a:cs typeface="Times New Roman"/>
              </a:rPr>
              <a:t>M2M</a:t>
            </a:r>
            <a:r>
              <a:rPr sz="2400" spc="-240" dirty="0">
                <a:solidFill>
                  <a:srgbClr val="FF0000"/>
                </a:solidFill>
                <a:latin typeface="Times New Roman"/>
                <a:cs typeface="Times New Roman"/>
              </a:rPr>
              <a:t> </a:t>
            </a:r>
            <a:r>
              <a:rPr sz="2400" spc="-5" dirty="0">
                <a:solidFill>
                  <a:srgbClr val="FF0000"/>
                </a:solidFill>
                <a:latin typeface="Times New Roman"/>
                <a:cs typeface="Times New Roman"/>
              </a:rPr>
              <a:t>Area</a:t>
            </a:r>
            <a:endParaRPr sz="2400">
              <a:latin typeface="Times New Roman"/>
              <a:cs typeface="Times New Roman"/>
            </a:endParaRPr>
          </a:p>
          <a:p>
            <a:pPr marL="34925" algn="ctr">
              <a:lnSpc>
                <a:spcPts val="2785"/>
              </a:lnSpc>
            </a:pPr>
            <a:r>
              <a:rPr sz="2400" spc="-5" dirty="0">
                <a:solidFill>
                  <a:srgbClr val="FF0000"/>
                </a:solidFill>
                <a:latin typeface="Times New Roman"/>
                <a:cs typeface="Times New Roman"/>
              </a:rPr>
              <a:t>Network </a:t>
            </a:r>
            <a:r>
              <a:rPr sz="2400" dirty="0">
                <a:solidFill>
                  <a:srgbClr val="FF0000"/>
                </a:solidFill>
                <a:latin typeface="Times New Roman"/>
                <a:cs typeface="Times New Roman"/>
              </a:rPr>
              <a:t>and M2M</a:t>
            </a:r>
            <a:r>
              <a:rPr sz="2400" spc="-60" dirty="0">
                <a:solidFill>
                  <a:srgbClr val="FF0000"/>
                </a:solidFill>
                <a:latin typeface="Times New Roman"/>
                <a:cs typeface="Times New Roman"/>
              </a:rPr>
              <a:t> </a:t>
            </a:r>
            <a:r>
              <a:rPr sz="2400" dirty="0">
                <a:solidFill>
                  <a:srgbClr val="FF0000"/>
                </a:solidFill>
                <a:latin typeface="Times New Roman"/>
                <a:cs typeface="Times New Roman"/>
              </a:rPr>
              <a:t>Devices]</a:t>
            </a:r>
            <a:endParaRPr sz="2400">
              <a:latin typeface="Times New Roman"/>
              <a:cs typeface="Times New Roman"/>
            </a:endParaRPr>
          </a:p>
        </p:txBody>
      </p:sp>
      <p:sp>
        <p:nvSpPr>
          <p:cNvPr id="6" name="object 6"/>
          <p:cNvSpPr txBox="1"/>
          <p:nvPr/>
        </p:nvSpPr>
        <p:spPr>
          <a:xfrm>
            <a:off x="5831966" y="4257992"/>
            <a:ext cx="2372360" cy="1395095"/>
          </a:xfrm>
          <a:prstGeom prst="rect">
            <a:avLst/>
          </a:prstGeom>
          <a:solidFill>
            <a:srgbClr val="FF99FF">
              <a:alpha val="21174"/>
            </a:srgbClr>
          </a:solidFill>
        </p:spPr>
        <p:txBody>
          <a:bodyPr vert="horz" wrap="square" lIns="0" tIns="2540" rIns="0" bIns="0" rtlCol="0">
            <a:spAutoFit/>
          </a:bodyPr>
          <a:lstStyle/>
          <a:p>
            <a:pPr marL="36830" marR="9525">
              <a:lnSpc>
                <a:spcPts val="2880"/>
              </a:lnSpc>
              <a:spcBef>
                <a:spcPts val="20"/>
              </a:spcBef>
            </a:pPr>
            <a:r>
              <a:rPr sz="2400" spc="-5" dirty="0">
                <a:solidFill>
                  <a:srgbClr val="FF0000"/>
                </a:solidFill>
                <a:latin typeface="Times New Roman"/>
                <a:cs typeface="Times New Roman"/>
              </a:rPr>
              <a:t>Physical </a:t>
            </a:r>
            <a:r>
              <a:rPr sz="2400" dirty="0">
                <a:solidFill>
                  <a:srgbClr val="FF0000"/>
                </a:solidFill>
                <a:latin typeface="Times New Roman"/>
                <a:cs typeface="Times New Roman"/>
              </a:rPr>
              <a:t>cum</a:t>
            </a:r>
            <a:r>
              <a:rPr sz="2400" spc="-85" dirty="0">
                <a:solidFill>
                  <a:srgbClr val="FF0000"/>
                </a:solidFill>
                <a:latin typeface="Times New Roman"/>
                <a:cs typeface="Times New Roman"/>
              </a:rPr>
              <a:t> </a:t>
            </a:r>
            <a:r>
              <a:rPr sz="2400" dirty="0">
                <a:solidFill>
                  <a:srgbClr val="FF0000"/>
                </a:solidFill>
                <a:latin typeface="Times New Roman"/>
                <a:cs typeface="Times New Roman"/>
              </a:rPr>
              <a:t>data-  link</a:t>
            </a:r>
            <a:endParaRPr sz="2400">
              <a:latin typeface="Times New Roman"/>
              <a:cs typeface="Times New Roman"/>
            </a:endParaRPr>
          </a:p>
          <a:p>
            <a:pPr marL="36830">
              <a:lnSpc>
                <a:spcPts val="2785"/>
              </a:lnSpc>
            </a:pPr>
            <a:r>
              <a:rPr sz="2400" dirty="0">
                <a:solidFill>
                  <a:srgbClr val="FF0000"/>
                </a:solidFill>
                <a:latin typeface="Times New Roman"/>
                <a:cs typeface="Times New Roman"/>
              </a:rPr>
              <a:t>Layer</a:t>
            </a:r>
            <a:endParaRPr sz="2400">
              <a:latin typeface="Times New Roman"/>
              <a:cs typeface="Times New Roman"/>
            </a:endParaRPr>
          </a:p>
        </p:txBody>
      </p:sp>
      <p:sp>
        <p:nvSpPr>
          <p:cNvPr id="7" name="object 7"/>
          <p:cNvSpPr txBox="1"/>
          <p:nvPr/>
        </p:nvSpPr>
        <p:spPr>
          <a:xfrm>
            <a:off x="5828029" y="2451912"/>
            <a:ext cx="2261870" cy="444500"/>
          </a:xfrm>
          <a:prstGeom prst="rect">
            <a:avLst/>
          </a:prstGeom>
          <a:solidFill>
            <a:srgbClr val="FF99FF">
              <a:alpha val="21174"/>
            </a:srgbClr>
          </a:solidFill>
        </p:spPr>
        <p:txBody>
          <a:bodyPr vert="horz" wrap="square" lIns="0" tIns="0" rIns="0" bIns="0" rtlCol="0">
            <a:spAutoFit/>
          </a:bodyPr>
          <a:lstStyle/>
          <a:p>
            <a:pPr marL="36830">
              <a:lnSpc>
                <a:spcPts val="2800"/>
              </a:lnSpc>
            </a:pPr>
            <a:r>
              <a:rPr sz="2400" spc="-10" dirty="0">
                <a:solidFill>
                  <a:srgbClr val="FF0000"/>
                </a:solidFill>
                <a:latin typeface="Times New Roman"/>
                <a:cs typeface="Times New Roman"/>
              </a:rPr>
              <a:t>Transport</a:t>
            </a:r>
            <a:endParaRPr sz="2400">
              <a:latin typeface="Times New Roman"/>
              <a:cs typeface="Times New Roman"/>
            </a:endParaRPr>
          </a:p>
        </p:txBody>
      </p:sp>
      <p:sp>
        <p:nvSpPr>
          <p:cNvPr id="8" name="object 8"/>
          <p:cNvSpPr txBox="1">
            <a:spLocks noGrp="1"/>
          </p:cNvSpPr>
          <p:nvPr>
            <p:ph type="title"/>
          </p:nvPr>
        </p:nvSpPr>
        <p:spPr>
          <a:xfrm>
            <a:off x="5772403" y="614324"/>
            <a:ext cx="2342515" cy="433705"/>
          </a:xfrm>
          <a:prstGeom prst="rect">
            <a:avLst/>
          </a:prstGeom>
          <a:solidFill>
            <a:srgbClr val="FF99FF">
              <a:alpha val="21174"/>
            </a:srgbClr>
          </a:solidFill>
        </p:spPr>
        <p:txBody>
          <a:bodyPr vert="horz" wrap="square" lIns="0" tIns="0" rIns="0" bIns="0" rtlCol="0">
            <a:spAutoFit/>
          </a:bodyPr>
          <a:lstStyle/>
          <a:p>
            <a:pPr marL="36830">
              <a:lnSpc>
                <a:spcPts val="2795"/>
              </a:lnSpc>
            </a:pPr>
            <a:r>
              <a:rPr sz="2400" dirty="0">
                <a:solidFill>
                  <a:srgbClr val="FF0000"/>
                </a:solidFill>
              </a:rPr>
              <a:t>Application</a:t>
            </a:r>
            <a:endParaRPr sz="2400"/>
          </a:p>
        </p:txBody>
      </p:sp>
      <p:sp>
        <p:nvSpPr>
          <p:cNvPr id="9" name="object 9"/>
          <p:cNvSpPr txBox="1"/>
          <p:nvPr/>
        </p:nvSpPr>
        <p:spPr>
          <a:xfrm>
            <a:off x="5773546" y="1257350"/>
            <a:ext cx="2411095" cy="1031875"/>
          </a:xfrm>
          <a:prstGeom prst="rect">
            <a:avLst/>
          </a:prstGeom>
          <a:solidFill>
            <a:srgbClr val="FF99FF">
              <a:alpha val="21174"/>
            </a:srgbClr>
          </a:solidFill>
        </p:spPr>
        <p:txBody>
          <a:bodyPr vert="horz" wrap="square" lIns="0" tIns="1270" rIns="0" bIns="0" rtlCol="0">
            <a:spAutoFit/>
          </a:bodyPr>
          <a:lstStyle/>
          <a:p>
            <a:pPr marL="36195" marR="925194">
              <a:lnSpc>
                <a:spcPts val="2880"/>
              </a:lnSpc>
              <a:spcBef>
                <a:spcPts val="10"/>
              </a:spcBef>
            </a:pPr>
            <a:r>
              <a:rPr sz="2400" spc="-5" dirty="0">
                <a:solidFill>
                  <a:srgbClr val="FF0000"/>
                </a:solidFill>
                <a:latin typeface="Times New Roman"/>
                <a:cs typeface="Times New Roman"/>
              </a:rPr>
              <a:t>Applica</a:t>
            </a:r>
            <a:r>
              <a:rPr sz="2400" spc="5" dirty="0">
                <a:solidFill>
                  <a:srgbClr val="FF0000"/>
                </a:solidFill>
                <a:latin typeface="Times New Roman"/>
                <a:cs typeface="Times New Roman"/>
              </a:rPr>
              <a:t>t</a:t>
            </a:r>
            <a:r>
              <a:rPr sz="2400" spc="-5" dirty="0">
                <a:solidFill>
                  <a:srgbClr val="FF0000"/>
                </a:solidFill>
                <a:latin typeface="Times New Roman"/>
                <a:cs typeface="Times New Roman"/>
              </a:rPr>
              <a:t>ion  Support</a:t>
            </a:r>
            <a:endParaRPr sz="2400">
              <a:latin typeface="Times New Roman"/>
              <a:cs typeface="Times New Roman"/>
            </a:endParaRPr>
          </a:p>
        </p:txBody>
      </p:sp>
      <p:sp>
        <p:nvSpPr>
          <p:cNvPr id="10" name="object 10"/>
          <p:cNvSpPr txBox="1"/>
          <p:nvPr/>
        </p:nvSpPr>
        <p:spPr>
          <a:xfrm>
            <a:off x="5858002" y="3085579"/>
            <a:ext cx="2232025" cy="369570"/>
          </a:xfrm>
          <a:prstGeom prst="rect">
            <a:avLst/>
          </a:prstGeom>
          <a:solidFill>
            <a:srgbClr val="FF99FF">
              <a:alpha val="21174"/>
            </a:srgbClr>
          </a:solidFill>
        </p:spPr>
        <p:txBody>
          <a:bodyPr vert="horz" wrap="square" lIns="0" tIns="0" rIns="0" bIns="0" rtlCol="0">
            <a:spAutoFit/>
          </a:bodyPr>
          <a:lstStyle/>
          <a:p>
            <a:pPr marL="36830">
              <a:lnSpc>
                <a:spcPts val="2800"/>
              </a:lnSpc>
            </a:pPr>
            <a:r>
              <a:rPr sz="2400" spc="-5" dirty="0">
                <a:solidFill>
                  <a:srgbClr val="FF0000"/>
                </a:solidFill>
                <a:latin typeface="Times New Roman"/>
                <a:cs typeface="Times New Roman"/>
              </a:rPr>
              <a:t>Network</a:t>
            </a:r>
            <a:endParaRPr sz="2400">
              <a:latin typeface="Times New Roman"/>
              <a:cs typeface="Times New Roman"/>
            </a:endParaRPr>
          </a:p>
        </p:txBody>
      </p:sp>
      <p:sp>
        <p:nvSpPr>
          <p:cNvPr id="11" name="object 11"/>
          <p:cNvSpPr/>
          <p:nvPr/>
        </p:nvSpPr>
        <p:spPr>
          <a:xfrm>
            <a:off x="5517896" y="544448"/>
            <a:ext cx="123189" cy="2884805"/>
          </a:xfrm>
          <a:custGeom>
            <a:avLst/>
            <a:gdLst/>
            <a:ahLst/>
            <a:cxnLst/>
            <a:rect l="l" t="t" r="r" b="b"/>
            <a:pathLst>
              <a:path w="123189" h="2884804">
                <a:moveTo>
                  <a:pt x="44068" y="2795524"/>
                </a:moveTo>
                <a:lnTo>
                  <a:pt x="38100" y="2799334"/>
                </a:lnTo>
                <a:lnTo>
                  <a:pt x="32257" y="2803143"/>
                </a:lnTo>
                <a:lnTo>
                  <a:pt x="30479" y="2811017"/>
                </a:lnTo>
                <a:lnTo>
                  <a:pt x="34289" y="2816860"/>
                </a:lnTo>
                <a:lnTo>
                  <a:pt x="77596" y="2884424"/>
                </a:lnTo>
                <a:lnTo>
                  <a:pt x="92093" y="2860675"/>
                </a:lnTo>
                <a:lnTo>
                  <a:pt x="64642" y="2860675"/>
                </a:lnTo>
                <a:lnTo>
                  <a:pt x="64145" y="2816262"/>
                </a:lnTo>
                <a:lnTo>
                  <a:pt x="55752" y="2803143"/>
                </a:lnTo>
                <a:lnTo>
                  <a:pt x="51942" y="2797302"/>
                </a:lnTo>
                <a:lnTo>
                  <a:pt x="44068" y="2795524"/>
                </a:lnTo>
                <a:close/>
              </a:path>
              <a:path w="123189" h="2884804">
                <a:moveTo>
                  <a:pt x="64145" y="2816262"/>
                </a:moveTo>
                <a:lnTo>
                  <a:pt x="64642" y="2860675"/>
                </a:lnTo>
                <a:lnTo>
                  <a:pt x="90042" y="2860293"/>
                </a:lnTo>
                <a:lnTo>
                  <a:pt x="89970" y="2853816"/>
                </a:lnTo>
                <a:lnTo>
                  <a:pt x="66420" y="2853816"/>
                </a:lnTo>
                <a:lnTo>
                  <a:pt x="77041" y="2836418"/>
                </a:lnTo>
                <a:lnTo>
                  <a:pt x="64145" y="2816262"/>
                </a:lnTo>
                <a:close/>
              </a:path>
              <a:path w="123189" h="2884804">
                <a:moveTo>
                  <a:pt x="109092" y="2794762"/>
                </a:moveTo>
                <a:lnTo>
                  <a:pt x="101345" y="2796666"/>
                </a:lnTo>
                <a:lnTo>
                  <a:pt x="97662" y="2802636"/>
                </a:lnTo>
                <a:lnTo>
                  <a:pt x="89546" y="2815932"/>
                </a:lnTo>
                <a:lnTo>
                  <a:pt x="90042" y="2860293"/>
                </a:lnTo>
                <a:lnTo>
                  <a:pt x="64642" y="2860675"/>
                </a:lnTo>
                <a:lnTo>
                  <a:pt x="92093" y="2860675"/>
                </a:lnTo>
                <a:lnTo>
                  <a:pt x="119402" y="2815932"/>
                </a:lnTo>
                <a:lnTo>
                  <a:pt x="122936" y="2809875"/>
                </a:lnTo>
                <a:lnTo>
                  <a:pt x="121157" y="2802128"/>
                </a:lnTo>
                <a:lnTo>
                  <a:pt x="115062" y="2798445"/>
                </a:lnTo>
                <a:lnTo>
                  <a:pt x="109092" y="2794762"/>
                </a:lnTo>
                <a:close/>
              </a:path>
              <a:path w="123189" h="2884804">
                <a:moveTo>
                  <a:pt x="77041" y="2836418"/>
                </a:moveTo>
                <a:lnTo>
                  <a:pt x="66420" y="2853816"/>
                </a:lnTo>
                <a:lnTo>
                  <a:pt x="88011" y="2853563"/>
                </a:lnTo>
                <a:lnTo>
                  <a:pt x="77041" y="2836418"/>
                </a:lnTo>
                <a:close/>
              </a:path>
              <a:path w="123189" h="2884804">
                <a:moveTo>
                  <a:pt x="89546" y="2815932"/>
                </a:moveTo>
                <a:lnTo>
                  <a:pt x="77041" y="2836418"/>
                </a:lnTo>
                <a:lnTo>
                  <a:pt x="88011" y="2853563"/>
                </a:lnTo>
                <a:lnTo>
                  <a:pt x="66420" y="2853816"/>
                </a:lnTo>
                <a:lnTo>
                  <a:pt x="89970" y="2853816"/>
                </a:lnTo>
                <a:lnTo>
                  <a:pt x="89546" y="2815932"/>
                </a:lnTo>
                <a:close/>
              </a:path>
              <a:path w="123189" h="2884804">
                <a:moveTo>
                  <a:pt x="45928" y="47907"/>
                </a:moveTo>
                <a:lnTo>
                  <a:pt x="33388" y="68399"/>
                </a:lnTo>
                <a:lnTo>
                  <a:pt x="64145" y="2816262"/>
                </a:lnTo>
                <a:lnTo>
                  <a:pt x="77041" y="2836418"/>
                </a:lnTo>
                <a:lnTo>
                  <a:pt x="89523" y="2815971"/>
                </a:lnTo>
                <a:lnTo>
                  <a:pt x="89309" y="2794762"/>
                </a:lnTo>
                <a:lnTo>
                  <a:pt x="58788" y="67979"/>
                </a:lnTo>
                <a:lnTo>
                  <a:pt x="45928" y="47907"/>
                </a:lnTo>
                <a:close/>
              </a:path>
              <a:path w="123189" h="2884804">
                <a:moveTo>
                  <a:pt x="45338" y="0"/>
                </a:moveTo>
                <a:lnTo>
                  <a:pt x="3555" y="68452"/>
                </a:lnTo>
                <a:lnTo>
                  <a:pt x="0" y="74422"/>
                </a:lnTo>
                <a:lnTo>
                  <a:pt x="1904" y="82296"/>
                </a:lnTo>
                <a:lnTo>
                  <a:pt x="7874" y="85978"/>
                </a:lnTo>
                <a:lnTo>
                  <a:pt x="13842" y="89535"/>
                </a:lnTo>
                <a:lnTo>
                  <a:pt x="21716" y="87629"/>
                </a:lnTo>
                <a:lnTo>
                  <a:pt x="25273" y="81661"/>
                </a:lnTo>
                <a:lnTo>
                  <a:pt x="33355" y="68452"/>
                </a:lnTo>
                <a:lnTo>
                  <a:pt x="33379" y="67563"/>
                </a:lnTo>
                <a:lnTo>
                  <a:pt x="32892" y="24129"/>
                </a:lnTo>
                <a:lnTo>
                  <a:pt x="58292" y="23749"/>
                </a:lnTo>
                <a:lnTo>
                  <a:pt x="60561" y="23749"/>
                </a:lnTo>
                <a:lnTo>
                  <a:pt x="45338" y="0"/>
                </a:lnTo>
                <a:close/>
              </a:path>
              <a:path w="123189" h="2884804">
                <a:moveTo>
                  <a:pt x="60561" y="23749"/>
                </a:moveTo>
                <a:lnTo>
                  <a:pt x="58292" y="23749"/>
                </a:lnTo>
                <a:lnTo>
                  <a:pt x="58788" y="67979"/>
                </a:lnTo>
                <a:lnTo>
                  <a:pt x="67309" y="81279"/>
                </a:lnTo>
                <a:lnTo>
                  <a:pt x="70992" y="87122"/>
                </a:lnTo>
                <a:lnTo>
                  <a:pt x="78866" y="88900"/>
                </a:lnTo>
                <a:lnTo>
                  <a:pt x="84836" y="85089"/>
                </a:lnTo>
                <a:lnTo>
                  <a:pt x="90677" y="81279"/>
                </a:lnTo>
                <a:lnTo>
                  <a:pt x="92455" y="73405"/>
                </a:lnTo>
                <a:lnTo>
                  <a:pt x="88645" y="67563"/>
                </a:lnTo>
                <a:lnTo>
                  <a:pt x="60561" y="23749"/>
                </a:lnTo>
                <a:close/>
              </a:path>
              <a:path w="123189" h="2884804">
                <a:moveTo>
                  <a:pt x="58292" y="23749"/>
                </a:moveTo>
                <a:lnTo>
                  <a:pt x="32892" y="24129"/>
                </a:lnTo>
                <a:lnTo>
                  <a:pt x="33388" y="68399"/>
                </a:lnTo>
                <a:lnTo>
                  <a:pt x="45928" y="47907"/>
                </a:lnTo>
                <a:lnTo>
                  <a:pt x="34925" y="30734"/>
                </a:lnTo>
                <a:lnTo>
                  <a:pt x="58369" y="30606"/>
                </a:lnTo>
                <a:lnTo>
                  <a:pt x="58292" y="23749"/>
                </a:lnTo>
                <a:close/>
              </a:path>
              <a:path w="123189" h="2884804">
                <a:moveTo>
                  <a:pt x="58369" y="30606"/>
                </a:moveTo>
                <a:lnTo>
                  <a:pt x="56514" y="30606"/>
                </a:lnTo>
                <a:lnTo>
                  <a:pt x="45928" y="47907"/>
                </a:lnTo>
                <a:lnTo>
                  <a:pt x="58788" y="67979"/>
                </a:lnTo>
                <a:lnTo>
                  <a:pt x="58369" y="30606"/>
                </a:lnTo>
                <a:close/>
              </a:path>
              <a:path w="123189" h="2884804">
                <a:moveTo>
                  <a:pt x="56514" y="30606"/>
                </a:moveTo>
                <a:lnTo>
                  <a:pt x="34925" y="30734"/>
                </a:lnTo>
                <a:lnTo>
                  <a:pt x="45928" y="47907"/>
                </a:lnTo>
                <a:lnTo>
                  <a:pt x="56514" y="30606"/>
                </a:lnTo>
                <a:close/>
              </a:path>
            </a:pathLst>
          </a:custGeom>
          <a:solidFill>
            <a:srgbClr val="FF0000"/>
          </a:solidFill>
        </p:spPr>
        <p:txBody>
          <a:bodyPr wrap="square" lIns="0" tIns="0" rIns="0" bIns="0" rtlCol="0"/>
          <a:lstStyle/>
          <a:p>
            <a:endParaRPr/>
          </a:p>
        </p:txBody>
      </p:sp>
      <p:sp>
        <p:nvSpPr>
          <p:cNvPr id="12" name="object 12"/>
          <p:cNvSpPr/>
          <p:nvPr/>
        </p:nvSpPr>
        <p:spPr>
          <a:xfrm>
            <a:off x="5593841" y="3581146"/>
            <a:ext cx="107950" cy="2042795"/>
          </a:xfrm>
          <a:custGeom>
            <a:avLst/>
            <a:gdLst/>
            <a:ahLst/>
            <a:cxnLst/>
            <a:rect l="l" t="t" r="r" b="b"/>
            <a:pathLst>
              <a:path w="107950" h="2042795">
                <a:moveTo>
                  <a:pt x="28448" y="1953259"/>
                </a:moveTo>
                <a:lnTo>
                  <a:pt x="22606" y="1957069"/>
                </a:lnTo>
                <a:lnTo>
                  <a:pt x="16637" y="1960752"/>
                </a:lnTo>
                <a:lnTo>
                  <a:pt x="14859" y="1968627"/>
                </a:lnTo>
                <a:lnTo>
                  <a:pt x="61722" y="2042236"/>
                </a:lnTo>
                <a:lnTo>
                  <a:pt x="76371" y="2018398"/>
                </a:lnTo>
                <a:lnTo>
                  <a:pt x="48895" y="2018398"/>
                </a:lnTo>
                <a:lnTo>
                  <a:pt x="48545" y="1974125"/>
                </a:lnTo>
                <a:lnTo>
                  <a:pt x="40049" y="1960752"/>
                </a:lnTo>
                <a:lnTo>
                  <a:pt x="36322" y="1955038"/>
                </a:lnTo>
                <a:lnTo>
                  <a:pt x="28448" y="1953259"/>
                </a:lnTo>
                <a:close/>
              </a:path>
              <a:path w="107950" h="2042795">
                <a:moveTo>
                  <a:pt x="48545" y="1974125"/>
                </a:moveTo>
                <a:lnTo>
                  <a:pt x="48895" y="2018398"/>
                </a:lnTo>
                <a:lnTo>
                  <a:pt x="74295" y="2018195"/>
                </a:lnTo>
                <a:lnTo>
                  <a:pt x="74243" y="2011629"/>
                </a:lnTo>
                <a:lnTo>
                  <a:pt x="50673" y="2011629"/>
                </a:lnTo>
                <a:lnTo>
                  <a:pt x="61347" y="1994279"/>
                </a:lnTo>
                <a:lnTo>
                  <a:pt x="48545" y="1974125"/>
                </a:lnTo>
                <a:close/>
              </a:path>
              <a:path w="107950" h="2042795">
                <a:moveTo>
                  <a:pt x="93599" y="1952752"/>
                </a:moveTo>
                <a:lnTo>
                  <a:pt x="85725" y="1954656"/>
                </a:lnTo>
                <a:lnTo>
                  <a:pt x="73944" y="1973804"/>
                </a:lnTo>
                <a:lnTo>
                  <a:pt x="74295" y="2018195"/>
                </a:lnTo>
                <a:lnTo>
                  <a:pt x="48895" y="2018398"/>
                </a:lnTo>
                <a:lnTo>
                  <a:pt x="76371" y="2018398"/>
                </a:lnTo>
                <a:lnTo>
                  <a:pt x="107442" y="1967864"/>
                </a:lnTo>
                <a:lnTo>
                  <a:pt x="105537" y="1960117"/>
                </a:lnTo>
                <a:lnTo>
                  <a:pt x="93599" y="1952752"/>
                </a:lnTo>
                <a:close/>
              </a:path>
              <a:path w="107950" h="2042795">
                <a:moveTo>
                  <a:pt x="61347" y="1994279"/>
                </a:moveTo>
                <a:lnTo>
                  <a:pt x="50673" y="2011629"/>
                </a:lnTo>
                <a:lnTo>
                  <a:pt x="72262" y="2011464"/>
                </a:lnTo>
                <a:lnTo>
                  <a:pt x="61347" y="1994279"/>
                </a:lnTo>
                <a:close/>
              </a:path>
              <a:path w="107950" h="2042795">
                <a:moveTo>
                  <a:pt x="73944" y="1973804"/>
                </a:moveTo>
                <a:lnTo>
                  <a:pt x="61347" y="1994279"/>
                </a:lnTo>
                <a:lnTo>
                  <a:pt x="72262" y="2011464"/>
                </a:lnTo>
                <a:lnTo>
                  <a:pt x="50673" y="2011629"/>
                </a:lnTo>
                <a:lnTo>
                  <a:pt x="74243" y="2011629"/>
                </a:lnTo>
                <a:lnTo>
                  <a:pt x="73944" y="1973804"/>
                </a:lnTo>
                <a:close/>
              </a:path>
              <a:path w="107950" h="2042795">
                <a:moveTo>
                  <a:pt x="46009" y="47903"/>
                </a:moveTo>
                <a:lnTo>
                  <a:pt x="33596" y="68097"/>
                </a:lnTo>
                <a:lnTo>
                  <a:pt x="33538" y="73532"/>
                </a:lnTo>
                <a:lnTo>
                  <a:pt x="48545" y="1974125"/>
                </a:lnTo>
                <a:lnTo>
                  <a:pt x="61347" y="1994279"/>
                </a:lnTo>
                <a:lnTo>
                  <a:pt x="73926" y="1973833"/>
                </a:lnTo>
                <a:lnTo>
                  <a:pt x="73778" y="1952752"/>
                </a:lnTo>
                <a:lnTo>
                  <a:pt x="58897" y="68097"/>
                </a:lnTo>
                <a:lnTo>
                  <a:pt x="46009" y="47903"/>
                </a:lnTo>
                <a:close/>
              </a:path>
              <a:path w="107950" h="2042795">
                <a:moveTo>
                  <a:pt x="45593" y="0"/>
                </a:moveTo>
                <a:lnTo>
                  <a:pt x="3683" y="68325"/>
                </a:lnTo>
                <a:lnTo>
                  <a:pt x="0" y="74294"/>
                </a:lnTo>
                <a:lnTo>
                  <a:pt x="1905" y="82168"/>
                </a:lnTo>
                <a:lnTo>
                  <a:pt x="7874" y="85724"/>
                </a:lnTo>
                <a:lnTo>
                  <a:pt x="13843" y="89407"/>
                </a:lnTo>
                <a:lnTo>
                  <a:pt x="21590" y="87629"/>
                </a:lnTo>
                <a:lnTo>
                  <a:pt x="33456" y="68325"/>
                </a:lnTo>
                <a:lnTo>
                  <a:pt x="33491" y="67690"/>
                </a:lnTo>
                <a:lnTo>
                  <a:pt x="33147" y="24002"/>
                </a:lnTo>
                <a:lnTo>
                  <a:pt x="60697" y="23749"/>
                </a:lnTo>
                <a:lnTo>
                  <a:pt x="45593" y="0"/>
                </a:lnTo>
                <a:close/>
              </a:path>
              <a:path w="107950" h="2042795">
                <a:moveTo>
                  <a:pt x="60697" y="23749"/>
                </a:moveTo>
                <a:lnTo>
                  <a:pt x="58547" y="23749"/>
                </a:lnTo>
                <a:lnTo>
                  <a:pt x="58893" y="67690"/>
                </a:lnTo>
                <a:lnTo>
                  <a:pt x="59001" y="68260"/>
                </a:lnTo>
                <a:lnTo>
                  <a:pt x="67388" y="81406"/>
                </a:lnTo>
                <a:lnTo>
                  <a:pt x="70993" y="87248"/>
                </a:lnTo>
                <a:lnTo>
                  <a:pt x="78867" y="88899"/>
                </a:lnTo>
                <a:lnTo>
                  <a:pt x="84836" y="85216"/>
                </a:lnTo>
                <a:lnTo>
                  <a:pt x="90678" y="81406"/>
                </a:lnTo>
                <a:lnTo>
                  <a:pt x="92456" y="73532"/>
                </a:lnTo>
                <a:lnTo>
                  <a:pt x="88646" y="67690"/>
                </a:lnTo>
                <a:lnTo>
                  <a:pt x="60697" y="23749"/>
                </a:lnTo>
                <a:close/>
              </a:path>
              <a:path w="107950" h="2042795">
                <a:moveTo>
                  <a:pt x="58547" y="23749"/>
                </a:moveTo>
                <a:lnTo>
                  <a:pt x="33147" y="24002"/>
                </a:lnTo>
                <a:lnTo>
                  <a:pt x="33496" y="68260"/>
                </a:lnTo>
                <a:lnTo>
                  <a:pt x="46009" y="47903"/>
                </a:lnTo>
                <a:lnTo>
                  <a:pt x="35052" y="30733"/>
                </a:lnTo>
                <a:lnTo>
                  <a:pt x="58601" y="30606"/>
                </a:lnTo>
                <a:lnTo>
                  <a:pt x="58547" y="23749"/>
                </a:lnTo>
                <a:close/>
              </a:path>
              <a:path w="107950" h="2042795">
                <a:moveTo>
                  <a:pt x="58601" y="30606"/>
                </a:moveTo>
                <a:lnTo>
                  <a:pt x="56642" y="30606"/>
                </a:lnTo>
                <a:lnTo>
                  <a:pt x="46009" y="47903"/>
                </a:lnTo>
                <a:lnTo>
                  <a:pt x="58897" y="68097"/>
                </a:lnTo>
                <a:lnTo>
                  <a:pt x="58601" y="30606"/>
                </a:lnTo>
                <a:close/>
              </a:path>
              <a:path w="107950" h="2042795">
                <a:moveTo>
                  <a:pt x="56642" y="30606"/>
                </a:moveTo>
                <a:lnTo>
                  <a:pt x="35052" y="30733"/>
                </a:lnTo>
                <a:lnTo>
                  <a:pt x="46009" y="47903"/>
                </a:lnTo>
                <a:lnTo>
                  <a:pt x="56642" y="30606"/>
                </a:lnTo>
                <a:close/>
              </a:path>
            </a:pathLst>
          </a:custGeom>
          <a:solidFill>
            <a:srgbClr val="FF0000"/>
          </a:solidFill>
        </p:spPr>
        <p:txBody>
          <a:bodyPr wrap="square" lIns="0" tIns="0" rIns="0" bIns="0" rtlCol="0"/>
          <a:lstStyle/>
          <a:p>
            <a:endParaRPr/>
          </a:p>
        </p:txBody>
      </p:sp>
      <p:sp>
        <p:nvSpPr>
          <p:cNvPr id="13" name="object 13"/>
          <p:cNvSpPr txBox="1"/>
          <p:nvPr/>
        </p:nvSpPr>
        <p:spPr>
          <a:xfrm>
            <a:off x="506069" y="5959246"/>
            <a:ext cx="7841615" cy="330835"/>
          </a:xfrm>
          <a:prstGeom prst="rect">
            <a:avLst/>
          </a:prstGeom>
        </p:spPr>
        <p:txBody>
          <a:bodyPr vert="horz" wrap="square" lIns="0" tIns="12700" rIns="0" bIns="0" rtlCol="0">
            <a:spAutoFit/>
          </a:bodyPr>
          <a:lstStyle/>
          <a:p>
            <a:pPr marL="12700">
              <a:lnSpc>
                <a:spcPct val="100000"/>
              </a:lnSpc>
              <a:spcBef>
                <a:spcPts val="100"/>
              </a:spcBef>
            </a:pPr>
            <a:r>
              <a:rPr sz="2000" dirty="0" smtClean="0">
                <a:solidFill>
                  <a:srgbClr val="FF0000"/>
                </a:solidFill>
                <a:latin typeface="Times New Roman"/>
                <a:cs typeface="Times New Roman"/>
              </a:rPr>
              <a:t>ETSI </a:t>
            </a:r>
            <a:r>
              <a:rPr sz="2000" spc="-5" dirty="0">
                <a:solidFill>
                  <a:srgbClr val="FF0000"/>
                </a:solidFill>
                <a:latin typeface="Times New Roman"/>
                <a:cs typeface="Times New Roman"/>
              </a:rPr>
              <a:t>M2M-domains </a:t>
            </a:r>
            <a:r>
              <a:rPr sz="2000" dirty="0">
                <a:solidFill>
                  <a:srgbClr val="FF0000"/>
                </a:solidFill>
                <a:latin typeface="Times New Roman"/>
                <a:cs typeface="Times New Roman"/>
              </a:rPr>
              <a:t>architecture and </a:t>
            </a:r>
            <a:r>
              <a:rPr sz="2000" spc="-5" dirty="0">
                <a:solidFill>
                  <a:srgbClr val="FF0000"/>
                </a:solidFill>
                <a:latin typeface="Times New Roman"/>
                <a:cs typeface="Times New Roman"/>
              </a:rPr>
              <a:t>its </a:t>
            </a:r>
            <a:r>
              <a:rPr sz="2000" dirty="0">
                <a:solidFill>
                  <a:srgbClr val="FF0000"/>
                </a:solidFill>
                <a:latin typeface="Times New Roman"/>
                <a:cs typeface="Times New Roman"/>
              </a:rPr>
              <a:t>High-level </a:t>
            </a:r>
            <a:r>
              <a:rPr sz="2000" spc="-5" dirty="0">
                <a:solidFill>
                  <a:srgbClr val="FF0000"/>
                </a:solidFill>
                <a:latin typeface="Times New Roman"/>
                <a:cs typeface="Times New Roman"/>
              </a:rPr>
              <a:t>capabilities,</a:t>
            </a:r>
            <a:r>
              <a:rPr sz="2000" spc="-140" dirty="0">
                <a:solidFill>
                  <a:srgbClr val="FF0000"/>
                </a:solidFill>
                <a:latin typeface="Times New Roman"/>
                <a:cs typeface="Times New Roman"/>
              </a:rPr>
              <a:t> </a:t>
            </a:r>
            <a:r>
              <a:rPr sz="2000" dirty="0">
                <a:solidFill>
                  <a:srgbClr val="FF0000"/>
                </a:solidFill>
                <a:latin typeface="Times New Roman"/>
                <a:cs typeface="Times New Roman"/>
              </a:rPr>
              <a:t>and</a:t>
            </a:r>
            <a:endParaRPr sz="2000" dirty="0">
              <a:latin typeface="Times New Roman"/>
              <a:cs typeface="Times New Roman"/>
            </a:endParaRPr>
          </a:p>
        </p:txBody>
      </p:sp>
      <p:sp>
        <p:nvSpPr>
          <p:cNvPr id="14" name="object 14"/>
          <p:cNvSpPr txBox="1"/>
          <p:nvPr/>
        </p:nvSpPr>
        <p:spPr>
          <a:xfrm>
            <a:off x="765149" y="6265478"/>
            <a:ext cx="7266305" cy="334010"/>
          </a:xfrm>
          <a:prstGeom prst="rect">
            <a:avLst/>
          </a:prstGeom>
        </p:spPr>
        <p:txBody>
          <a:bodyPr vert="horz" wrap="square" lIns="0" tIns="24130" rIns="0" bIns="0" rtlCol="0">
            <a:spAutoFit/>
          </a:bodyPr>
          <a:lstStyle/>
          <a:p>
            <a:pPr marL="12700">
              <a:lnSpc>
                <a:spcPct val="100000"/>
              </a:lnSpc>
              <a:spcBef>
                <a:spcPts val="190"/>
              </a:spcBef>
            </a:pPr>
            <a:r>
              <a:rPr sz="1400" spc="-265" dirty="0">
                <a:solidFill>
                  <a:srgbClr val="FF9900"/>
                </a:solidFill>
                <a:latin typeface="Times New Roman"/>
                <a:cs typeface="Times New Roman"/>
              </a:rPr>
              <a:t>2</a:t>
            </a:r>
            <a:r>
              <a:rPr sz="3000" spc="-397" baseline="2777" dirty="0">
                <a:solidFill>
                  <a:srgbClr val="FF0000"/>
                </a:solidFill>
                <a:latin typeface="Times New Roman"/>
                <a:cs typeface="Times New Roman"/>
              </a:rPr>
              <a:t>t</a:t>
            </a:r>
            <a:r>
              <a:rPr sz="1400" spc="-265" dirty="0">
                <a:solidFill>
                  <a:srgbClr val="FF9900"/>
                </a:solidFill>
                <a:latin typeface="Times New Roman"/>
                <a:cs typeface="Times New Roman"/>
              </a:rPr>
              <a:t>0</a:t>
            </a:r>
            <a:r>
              <a:rPr sz="3000" spc="-397" baseline="2777" dirty="0">
                <a:solidFill>
                  <a:srgbClr val="FF0000"/>
                </a:solidFill>
                <a:latin typeface="Times New Roman"/>
                <a:cs typeface="Times New Roman"/>
              </a:rPr>
              <a:t>h</a:t>
            </a:r>
            <a:r>
              <a:rPr sz="1400" spc="-265" dirty="0">
                <a:solidFill>
                  <a:srgbClr val="FF9900"/>
                </a:solidFill>
                <a:latin typeface="Times New Roman"/>
                <a:cs typeface="Times New Roman"/>
              </a:rPr>
              <a:t>1</a:t>
            </a:r>
            <a:r>
              <a:rPr sz="3000" spc="-397" baseline="2777" dirty="0">
                <a:solidFill>
                  <a:srgbClr val="FF0000"/>
                </a:solidFill>
                <a:latin typeface="Times New Roman"/>
                <a:cs typeface="Times New Roman"/>
              </a:rPr>
              <a:t>e</a:t>
            </a:r>
            <a:r>
              <a:rPr sz="1400" spc="-265" dirty="0">
                <a:solidFill>
                  <a:srgbClr val="FF9900"/>
                </a:solidFill>
                <a:latin typeface="Times New Roman"/>
                <a:cs typeface="Times New Roman"/>
              </a:rPr>
              <a:t>7</a:t>
            </a:r>
            <a:r>
              <a:rPr sz="3000" spc="-397" baseline="2777" dirty="0">
                <a:solidFill>
                  <a:srgbClr val="FF0000"/>
                </a:solidFill>
                <a:latin typeface="Times New Roman"/>
                <a:cs typeface="Times New Roman"/>
              </a:rPr>
              <a:t>ir </a:t>
            </a:r>
            <a:r>
              <a:rPr sz="3000" spc="-367" baseline="2777" dirty="0">
                <a:solidFill>
                  <a:srgbClr val="FF0000"/>
                </a:solidFill>
                <a:latin typeface="Times New Roman"/>
                <a:cs typeface="Times New Roman"/>
              </a:rPr>
              <a:t>corresponden</a:t>
            </a:r>
            <a:r>
              <a:rPr sz="2100" spc="-367" baseline="33730" dirty="0">
                <a:solidFill>
                  <a:srgbClr val="FF9900"/>
                </a:solidFill>
                <a:latin typeface="Times New Roman"/>
                <a:cs typeface="Times New Roman"/>
              </a:rPr>
              <a:t>C</a:t>
            </a:r>
            <a:r>
              <a:rPr sz="3000" spc="-367" baseline="2777" dirty="0">
                <a:solidFill>
                  <a:srgbClr val="FF0000"/>
                </a:solidFill>
                <a:latin typeface="Times New Roman"/>
                <a:cs typeface="Times New Roman"/>
              </a:rPr>
              <a:t>c</a:t>
            </a:r>
            <a:r>
              <a:rPr sz="2100" spc="-367" baseline="33730" dirty="0">
                <a:solidFill>
                  <a:srgbClr val="FF9900"/>
                </a:solidFill>
                <a:latin typeface="Times New Roman"/>
                <a:cs typeface="Times New Roman"/>
              </a:rPr>
              <a:t>h</a:t>
            </a:r>
            <a:r>
              <a:rPr sz="3000" spc="-367" baseline="2777" dirty="0">
                <a:solidFill>
                  <a:srgbClr val="FF0000"/>
                </a:solidFill>
                <a:latin typeface="Times New Roman"/>
                <a:cs typeface="Times New Roman"/>
              </a:rPr>
              <a:t>e</a:t>
            </a:r>
            <a:r>
              <a:rPr sz="2100" spc="-367" baseline="33730" dirty="0">
                <a:solidFill>
                  <a:srgbClr val="FF9900"/>
                </a:solidFill>
                <a:latin typeface="Times New Roman"/>
                <a:cs typeface="Times New Roman"/>
              </a:rPr>
              <a:t>a</a:t>
            </a:r>
            <a:r>
              <a:rPr sz="3000" spc="-367" baseline="2777" dirty="0">
                <a:solidFill>
                  <a:srgbClr val="FF0000"/>
                </a:solidFill>
                <a:latin typeface="Times New Roman"/>
                <a:cs typeface="Times New Roman"/>
              </a:rPr>
              <a:t>s</a:t>
            </a:r>
            <a:r>
              <a:rPr sz="2100" spc="-367" baseline="33730" dirty="0">
                <a:solidFill>
                  <a:srgbClr val="FF9900"/>
                </a:solidFill>
                <a:latin typeface="Times New Roman"/>
                <a:cs typeface="Times New Roman"/>
              </a:rPr>
              <a:t>pt</a:t>
            </a:r>
            <a:r>
              <a:rPr sz="3000" spc="-367" baseline="2777" dirty="0">
                <a:solidFill>
                  <a:srgbClr val="FF0000"/>
                </a:solidFill>
                <a:latin typeface="Times New Roman"/>
                <a:cs typeface="Times New Roman"/>
              </a:rPr>
              <a:t>w</a:t>
            </a:r>
            <a:r>
              <a:rPr sz="2100" spc="-367" baseline="33730" dirty="0">
                <a:solidFill>
                  <a:srgbClr val="FF9900"/>
                </a:solidFill>
                <a:latin typeface="Times New Roman"/>
                <a:cs typeface="Times New Roman"/>
              </a:rPr>
              <a:t>er-</a:t>
            </a:r>
            <a:r>
              <a:rPr sz="3000" spc="-367" baseline="2777" dirty="0">
                <a:solidFill>
                  <a:srgbClr val="FF0000"/>
                </a:solidFill>
                <a:latin typeface="Times New Roman"/>
                <a:cs typeface="Times New Roman"/>
              </a:rPr>
              <a:t>i</a:t>
            </a:r>
            <a:r>
              <a:rPr sz="2100" spc="-367" baseline="33730" dirty="0">
                <a:solidFill>
                  <a:srgbClr val="FF9900"/>
                </a:solidFill>
                <a:latin typeface="Times New Roman"/>
                <a:cs typeface="Times New Roman"/>
              </a:rPr>
              <a:t>2</a:t>
            </a:r>
            <a:r>
              <a:rPr sz="3000" spc="-367" baseline="2777" dirty="0">
                <a:solidFill>
                  <a:srgbClr val="FF0000"/>
                </a:solidFill>
                <a:latin typeface="Times New Roman"/>
                <a:cs typeface="Times New Roman"/>
              </a:rPr>
              <a:t>t</a:t>
            </a:r>
            <a:r>
              <a:rPr sz="2100" spc="-367" baseline="33730" dirty="0">
                <a:solidFill>
                  <a:srgbClr val="FF9900"/>
                </a:solidFill>
                <a:latin typeface="Times New Roman"/>
                <a:cs typeface="Times New Roman"/>
              </a:rPr>
              <a:t>L</a:t>
            </a:r>
            <a:r>
              <a:rPr sz="3000" spc="-367" baseline="2777" dirty="0">
                <a:solidFill>
                  <a:srgbClr val="FF0000"/>
                </a:solidFill>
                <a:latin typeface="Times New Roman"/>
                <a:cs typeface="Times New Roman"/>
              </a:rPr>
              <a:t>h</a:t>
            </a:r>
            <a:r>
              <a:rPr sz="2100" spc="-367" baseline="33730" dirty="0">
                <a:solidFill>
                  <a:srgbClr val="FF9900"/>
                </a:solidFill>
                <a:latin typeface="Times New Roman"/>
                <a:cs typeface="Times New Roman"/>
              </a:rPr>
              <a:t>0</a:t>
            </a:r>
            <a:r>
              <a:rPr sz="3000" spc="-367" baseline="2777" dirty="0">
                <a:solidFill>
                  <a:srgbClr val="FF0000"/>
                </a:solidFill>
                <a:latin typeface="Times New Roman"/>
                <a:cs typeface="Times New Roman"/>
              </a:rPr>
              <a:t>s</a:t>
            </a:r>
            <a:r>
              <a:rPr sz="2100" spc="-367" baseline="33730" dirty="0">
                <a:solidFill>
                  <a:srgbClr val="FF9900"/>
                </a:solidFill>
                <a:latin typeface="Times New Roman"/>
                <a:cs typeface="Times New Roman"/>
              </a:rPr>
              <a:t>1:</a:t>
            </a:r>
            <a:r>
              <a:rPr sz="3000" spc="-367" baseline="2777" dirty="0">
                <a:solidFill>
                  <a:srgbClr val="FF0000"/>
                </a:solidFill>
                <a:latin typeface="Times New Roman"/>
                <a:cs typeface="Times New Roman"/>
              </a:rPr>
              <a:t>ix</a:t>
            </a:r>
            <a:r>
              <a:rPr sz="2100" spc="-367" baseline="33730" dirty="0">
                <a:solidFill>
                  <a:srgbClr val="FF9900"/>
                </a:solidFill>
                <a:latin typeface="Times New Roman"/>
                <a:cs typeface="Times New Roman"/>
              </a:rPr>
              <a:t>"In</a:t>
            </a:r>
            <a:r>
              <a:rPr sz="3000" spc="-367" baseline="2777" dirty="0">
                <a:solidFill>
                  <a:srgbClr val="FF0000"/>
                </a:solidFill>
                <a:latin typeface="Times New Roman"/>
                <a:cs typeface="Times New Roman"/>
              </a:rPr>
              <a:t>l</a:t>
            </a:r>
            <a:r>
              <a:rPr sz="2100" spc="-367" baseline="33730" dirty="0">
                <a:solidFill>
                  <a:srgbClr val="FF9900"/>
                </a:solidFill>
                <a:latin typeface="Times New Roman"/>
                <a:cs typeface="Times New Roman"/>
              </a:rPr>
              <a:t>t</a:t>
            </a:r>
            <a:r>
              <a:rPr sz="3000" spc="-367" baseline="2777" dirty="0">
                <a:solidFill>
                  <a:srgbClr val="FF0000"/>
                </a:solidFill>
                <a:latin typeface="Times New Roman"/>
                <a:cs typeface="Times New Roman"/>
              </a:rPr>
              <a:t>a</a:t>
            </a:r>
            <a:r>
              <a:rPr sz="2100" spc="-367" baseline="33730" dirty="0">
                <a:solidFill>
                  <a:srgbClr val="FF9900"/>
                </a:solidFill>
                <a:latin typeface="Times New Roman"/>
                <a:cs typeface="Times New Roman"/>
              </a:rPr>
              <a:t>er</a:t>
            </a:r>
            <a:r>
              <a:rPr sz="3000" spc="-367" baseline="2777" dirty="0">
                <a:solidFill>
                  <a:srgbClr val="FF0000"/>
                </a:solidFill>
                <a:latin typeface="Times New Roman"/>
                <a:cs typeface="Times New Roman"/>
              </a:rPr>
              <a:t>y</a:t>
            </a:r>
            <a:r>
              <a:rPr sz="2100" spc="-367" baseline="33730" dirty="0">
                <a:solidFill>
                  <a:srgbClr val="FF9900"/>
                </a:solidFill>
                <a:latin typeface="Times New Roman"/>
                <a:cs typeface="Times New Roman"/>
              </a:rPr>
              <a:t>n</a:t>
            </a:r>
            <a:r>
              <a:rPr sz="3000" spc="-367" baseline="2777" dirty="0">
                <a:solidFill>
                  <a:srgbClr val="FF0000"/>
                </a:solidFill>
                <a:latin typeface="Times New Roman"/>
                <a:cs typeface="Times New Roman"/>
              </a:rPr>
              <a:t>e</a:t>
            </a:r>
            <a:r>
              <a:rPr sz="2100" spc="-367" baseline="33730" dirty="0">
                <a:solidFill>
                  <a:srgbClr val="FF9900"/>
                </a:solidFill>
                <a:latin typeface="Times New Roman"/>
                <a:cs typeface="Times New Roman"/>
              </a:rPr>
              <a:t>et</a:t>
            </a:r>
            <a:r>
              <a:rPr sz="3000" spc="-367" baseline="2777" dirty="0">
                <a:solidFill>
                  <a:srgbClr val="FF0000"/>
                </a:solidFill>
                <a:latin typeface="Times New Roman"/>
                <a:cs typeface="Times New Roman"/>
              </a:rPr>
              <a:t>r</a:t>
            </a:r>
            <a:r>
              <a:rPr sz="2100" spc="-367" baseline="33730" dirty="0">
                <a:solidFill>
                  <a:srgbClr val="FF9900"/>
                </a:solidFill>
                <a:latin typeface="Times New Roman"/>
                <a:cs typeface="Times New Roman"/>
              </a:rPr>
              <a:t>o</a:t>
            </a:r>
            <a:r>
              <a:rPr sz="3000" spc="-367" baseline="2777" dirty="0">
                <a:solidFill>
                  <a:srgbClr val="FF0000"/>
                </a:solidFill>
                <a:latin typeface="Times New Roman"/>
                <a:cs typeface="Times New Roman"/>
              </a:rPr>
              <a:t>s</a:t>
            </a:r>
            <a:r>
              <a:rPr sz="2100" spc="-367" baseline="33730" dirty="0">
                <a:solidFill>
                  <a:srgbClr val="FF9900"/>
                </a:solidFill>
                <a:latin typeface="Times New Roman"/>
                <a:cs typeface="Times New Roman"/>
              </a:rPr>
              <a:t>f </a:t>
            </a:r>
            <a:r>
              <a:rPr sz="3000" spc="-509" baseline="2777" dirty="0">
                <a:solidFill>
                  <a:srgbClr val="FF0000"/>
                </a:solidFill>
                <a:latin typeface="Times New Roman"/>
                <a:cs typeface="Times New Roman"/>
              </a:rPr>
              <a:t>o</a:t>
            </a:r>
            <a:r>
              <a:rPr sz="2100" spc="-509" baseline="33730" dirty="0">
                <a:solidFill>
                  <a:srgbClr val="FF9900"/>
                </a:solidFill>
                <a:latin typeface="Times New Roman"/>
                <a:cs typeface="Times New Roman"/>
              </a:rPr>
              <a:t>T</a:t>
            </a:r>
            <a:r>
              <a:rPr sz="3000" spc="-509" baseline="2777" dirty="0">
                <a:solidFill>
                  <a:srgbClr val="FF0000"/>
                </a:solidFill>
                <a:latin typeface="Times New Roman"/>
                <a:cs typeface="Times New Roman"/>
              </a:rPr>
              <a:t>f</a:t>
            </a:r>
            <a:r>
              <a:rPr sz="2100" spc="-509" baseline="33730" dirty="0">
                <a:solidFill>
                  <a:srgbClr val="FF9900"/>
                </a:solidFill>
                <a:latin typeface="Times New Roman"/>
                <a:cs typeface="Times New Roman"/>
              </a:rPr>
              <a:t>hin</a:t>
            </a:r>
            <a:r>
              <a:rPr sz="3000" spc="-509" baseline="2777" dirty="0">
                <a:solidFill>
                  <a:srgbClr val="FF0000"/>
                </a:solidFill>
                <a:latin typeface="Times New Roman"/>
                <a:cs typeface="Times New Roman"/>
              </a:rPr>
              <a:t>m</a:t>
            </a:r>
            <a:r>
              <a:rPr sz="2100" spc="-509" baseline="33730" dirty="0">
                <a:solidFill>
                  <a:srgbClr val="FF9900"/>
                </a:solidFill>
                <a:latin typeface="Times New Roman"/>
                <a:cs typeface="Times New Roman"/>
              </a:rPr>
              <a:t>gs</a:t>
            </a:r>
            <a:r>
              <a:rPr sz="3000" spc="-509" baseline="2777" dirty="0">
                <a:solidFill>
                  <a:srgbClr val="FF0000"/>
                </a:solidFill>
                <a:latin typeface="Times New Roman"/>
                <a:cs typeface="Times New Roman"/>
              </a:rPr>
              <a:t>o</a:t>
            </a:r>
            <a:r>
              <a:rPr sz="2100" spc="-509" baseline="33730" dirty="0">
                <a:solidFill>
                  <a:srgbClr val="FF9900"/>
                </a:solidFill>
                <a:latin typeface="Times New Roman"/>
                <a:cs typeface="Times New Roman"/>
              </a:rPr>
              <a:t>"</a:t>
            </a:r>
            <a:r>
              <a:rPr sz="3000" spc="-509" baseline="2777" dirty="0">
                <a:solidFill>
                  <a:srgbClr val="FF0000"/>
                </a:solidFill>
                <a:latin typeface="Times New Roman"/>
                <a:cs typeface="Times New Roman"/>
              </a:rPr>
              <a:t>d</a:t>
            </a:r>
            <a:r>
              <a:rPr sz="2100" spc="-509" baseline="33730" dirty="0">
                <a:solidFill>
                  <a:srgbClr val="FF9900"/>
                </a:solidFill>
                <a:latin typeface="Times New Roman"/>
                <a:cs typeface="Times New Roman"/>
              </a:rPr>
              <a:t>,</a:t>
            </a:r>
            <a:r>
              <a:rPr sz="3000" spc="-509" baseline="2777" dirty="0">
                <a:solidFill>
                  <a:srgbClr val="FF0000"/>
                </a:solidFill>
                <a:latin typeface="Times New Roman"/>
                <a:cs typeface="Times New Roman"/>
              </a:rPr>
              <a:t>i</a:t>
            </a:r>
            <a:r>
              <a:rPr sz="2100" spc="-509" baseline="33730" dirty="0">
                <a:solidFill>
                  <a:srgbClr val="FF9900"/>
                </a:solidFill>
                <a:latin typeface="Times New Roman"/>
                <a:cs typeface="Times New Roman"/>
              </a:rPr>
              <a:t>R</a:t>
            </a:r>
            <a:r>
              <a:rPr sz="3000" spc="-509" baseline="2777" dirty="0">
                <a:solidFill>
                  <a:srgbClr val="FF0000"/>
                </a:solidFill>
                <a:latin typeface="Times New Roman"/>
                <a:cs typeface="Times New Roman"/>
              </a:rPr>
              <a:t>fi</a:t>
            </a:r>
            <a:r>
              <a:rPr sz="2100" spc="-509" baseline="33730" dirty="0">
                <a:solidFill>
                  <a:srgbClr val="FF9900"/>
                </a:solidFill>
                <a:latin typeface="Times New Roman"/>
                <a:cs typeface="Times New Roman"/>
              </a:rPr>
              <a:t>a</a:t>
            </a:r>
            <a:r>
              <a:rPr sz="3000" spc="-509" baseline="2777" dirty="0">
                <a:solidFill>
                  <a:srgbClr val="FF0000"/>
                </a:solidFill>
                <a:latin typeface="Times New Roman"/>
                <a:cs typeface="Times New Roman"/>
              </a:rPr>
              <a:t>e</a:t>
            </a:r>
            <a:r>
              <a:rPr sz="2100" spc="-509" baseline="33730" dirty="0">
                <a:solidFill>
                  <a:srgbClr val="FF9900"/>
                </a:solidFill>
                <a:latin typeface="Times New Roman"/>
                <a:cs typeface="Times New Roman"/>
              </a:rPr>
              <a:t>j </a:t>
            </a:r>
            <a:r>
              <a:rPr sz="2100" spc="-540" baseline="33730" dirty="0">
                <a:solidFill>
                  <a:srgbClr val="FF9900"/>
                </a:solidFill>
                <a:latin typeface="Times New Roman"/>
                <a:cs typeface="Times New Roman"/>
              </a:rPr>
              <a:t>K</a:t>
            </a:r>
            <a:r>
              <a:rPr sz="3000" spc="-540" baseline="2777" dirty="0">
                <a:solidFill>
                  <a:srgbClr val="FF0000"/>
                </a:solidFill>
                <a:latin typeface="Times New Roman"/>
                <a:cs typeface="Times New Roman"/>
              </a:rPr>
              <a:t>d</a:t>
            </a:r>
            <a:r>
              <a:rPr sz="2100" spc="-540" baseline="33730" dirty="0">
                <a:solidFill>
                  <a:srgbClr val="FF9900"/>
                </a:solidFill>
                <a:latin typeface="Times New Roman"/>
                <a:cs typeface="Times New Roman"/>
              </a:rPr>
              <a:t>a</a:t>
            </a:r>
            <a:r>
              <a:rPr sz="3000" spc="-540" baseline="2777" dirty="0">
                <a:solidFill>
                  <a:srgbClr val="FF0000"/>
                </a:solidFill>
                <a:latin typeface="Times New Roman"/>
                <a:cs typeface="Times New Roman"/>
              </a:rPr>
              <a:t>O</a:t>
            </a:r>
            <a:r>
              <a:rPr sz="2100" spc="-540" baseline="33730" dirty="0">
                <a:solidFill>
                  <a:srgbClr val="FF9900"/>
                </a:solidFill>
                <a:latin typeface="Times New Roman"/>
                <a:cs typeface="Times New Roman"/>
              </a:rPr>
              <a:t>ma</a:t>
            </a:r>
            <a:r>
              <a:rPr sz="3000" spc="-540" baseline="2777" dirty="0">
                <a:solidFill>
                  <a:srgbClr val="FF0000"/>
                </a:solidFill>
                <a:latin typeface="Times New Roman"/>
                <a:cs typeface="Times New Roman"/>
              </a:rPr>
              <a:t>S</a:t>
            </a:r>
            <a:r>
              <a:rPr sz="2100" spc="-540" baseline="33730" dirty="0">
                <a:solidFill>
                  <a:srgbClr val="FF9900"/>
                </a:solidFill>
                <a:latin typeface="Times New Roman"/>
                <a:cs typeface="Times New Roman"/>
              </a:rPr>
              <a:t>l,</a:t>
            </a:r>
            <a:r>
              <a:rPr sz="3000" spc="-540" baseline="2777" dirty="0">
                <a:solidFill>
                  <a:srgbClr val="FF0000"/>
                </a:solidFill>
                <a:latin typeface="Times New Roman"/>
                <a:cs typeface="Times New Roman"/>
              </a:rPr>
              <a:t>I </a:t>
            </a:r>
            <a:r>
              <a:rPr sz="3000" baseline="2777" dirty="0">
                <a:solidFill>
                  <a:srgbClr val="FF0000"/>
                </a:solidFill>
                <a:latin typeface="Times New Roman"/>
                <a:cs typeface="Times New Roman"/>
              </a:rPr>
              <a:t>reference</a:t>
            </a:r>
            <a:r>
              <a:rPr sz="3000" spc="-82" baseline="2777" dirty="0">
                <a:solidFill>
                  <a:srgbClr val="FF0000"/>
                </a:solidFill>
                <a:latin typeface="Times New Roman"/>
                <a:cs typeface="Times New Roman"/>
              </a:rPr>
              <a:t> </a:t>
            </a:r>
            <a:r>
              <a:rPr sz="3000" spc="-7" baseline="2777" dirty="0">
                <a:solidFill>
                  <a:srgbClr val="FF0000"/>
                </a:solidFill>
                <a:latin typeface="Times New Roman"/>
                <a:cs typeface="Times New Roman"/>
              </a:rPr>
              <a:t>model</a:t>
            </a:r>
            <a:endParaRPr sz="3000" baseline="2777">
              <a:latin typeface="Times New Roman"/>
              <a:cs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M2M Device • Device capable of replying to request for data contained within those devices or capable of transmitting data autonomously. </a:t>
            </a:r>
          </a:p>
          <a:p>
            <a:r>
              <a:rPr lang="en-US" dirty="0" smtClean="0"/>
              <a:t>M2M Area Network (Device Domain) • </a:t>
            </a:r>
          </a:p>
          <a:p>
            <a:r>
              <a:rPr lang="en-US" dirty="0" smtClean="0"/>
              <a:t>Provide connectivity between M2M Devices and M2M Gateways, e.g. personal area network.</a:t>
            </a:r>
          </a:p>
          <a:p>
            <a:r>
              <a:rPr lang="en-US" dirty="0" smtClean="0"/>
              <a:t> M2M Gateway • Uses M2M capabilities to ensure M2M Devices inter-working and interconnection to the communication network. </a:t>
            </a:r>
          </a:p>
          <a:p>
            <a:r>
              <a:rPr lang="en-US" dirty="0" smtClean="0"/>
              <a:t>M2M Communication Networks (Network Domain) </a:t>
            </a:r>
          </a:p>
          <a:p>
            <a:r>
              <a:rPr lang="en-US" dirty="0" smtClean="0"/>
              <a:t>• Communications between the M2M Gateway(s) and M2M application(s), e.g. </a:t>
            </a:r>
            <a:r>
              <a:rPr lang="en-US" dirty="0" err="1" smtClean="0"/>
              <a:t>xDSL</a:t>
            </a:r>
            <a:r>
              <a:rPr lang="en-US" dirty="0" smtClean="0"/>
              <a:t>, LTE, </a:t>
            </a:r>
            <a:r>
              <a:rPr lang="en-US" dirty="0" err="1" smtClean="0"/>
              <a:t>WiMAX</a:t>
            </a:r>
            <a:r>
              <a:rPr lang="en-US" dirty="0" smtClean="0"/>
              <a:t>, and WLAN.</a:t>
            </a:r>
          </a:p>
          <a:p>
            <a:r>
              <a:rPr lang="en-US" dirty="0" smtClean="0"/>
              <a:t> M2M Applications • Contains the middleware layer where data goes through various application services and is used by the specific business-processing engines.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ETSI M2M has adopted a </a:t>
            </a:r>
            <a:r>
              <a:rPr lang="en-US" dirty="0" err="1" smtClean="0"/>
              <a:t>RESTful</a:t>
            </a:r>
            <a:r>
              <a:rPr lang="en-US" dirty="0" smtClean="0"/>
              <a:t> architecture style </a:t>
            </a:r>
          </a:p>
          <a:p>
            <a:pPr lvl="1">
              <a:buNone/>
            </a:pPr>
            <a:r>
              <a:rPr lang="en-US" dirty="0" smtClean="0"/>
              <a:t>• Information is represented by resources which are structured as a tree.</a:t>
            </a:r>
          </a:p>
          <a:p>
            <a:pPr>
              <a:buNone/>
            </a:pPr>
            <a:r>
              <a:rPr lang="en-US" dirty="0" smtClean="0"/>
              <a:t> ETSI M2M standardizes the resource structure that resides on an M2M Service Capability Layer (SCL) </a:t>
            </a:r>
          </a:p>
          <a:p>
            <a:pPr lvl="1">
              <a:buNone/>
            </a:pPr>
            <a:r>
              <a:rPr lang="en-US" dirty="0" smtClean="0"/>
              <a:t>• Each SCL contains a resource structure where the information is kept.</a:t>
            </a:r>
          </a:p>
          <a:p>
            <a:pPr>
              <a:buNone/>
            </a:pPr>
            <a:r>
              <a:rPr lang="en-US" dirty="0" smtClean="0"/>
              <a:t> M2M Application and/or M2M Service Capability Layer exchange information by means of these resources over the defined reference points </a:t>
            </a:r>
          </a:p>
          <a:p>
            <a:pPr>
              <a:buNone/>
            </a:pPr>
            <a:r>
              <a:rPr lang="en-US" dirty="0" smtClean="0"/>
              <a:t>ETSI M2M standardizes the procedure for handling the resources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layer</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latin typeface="Times New Roman" pitchFamily="18" charset="0"/>
                <a:cs typeface="Times New Roman" pitchFamily="18" charset="0"/>
              </a:rPr>
              <a:t>The physical layer is the first layer of the Open System Interconnection Model  </a:t>
            </a:r>
            <a:r>
              <a:rPr lang="en-US" dirty="0" smtClean="0">
                <a:latin typeface="Times New Roman" pitchFamily="18" charset="0"/>
                <a:cs typeface="Times New Roman" pitchFamily="18" charset="0"/>
              </a:rPr>
              <a:t>and refers to a layer at transmitting and receiving stations. </a:t>
            </a:r>
            <a:r>
              <a:rPr lang="en-US" dirty="0">
                <a:latin typeface="Times New Roman" pitchFamily="18" charset="0"/>
                <a:cs typeface="Times New Roman" pitchFamily="18" charset="0"/>
              </a:rPr>
              <a:t>The physical layer deals with bit-level transmission between different devices and supports electrical or mechanical interfaces connecting to the physical medium for synchronized communication.</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a:latin typeface="Times New Roman" pitchFamily="18" charset="0"/>
                <a:cs typeface="Times New Roman" pitchFamily="18" charset="0"/>
              </a:rPr>
              <a:t>This layer plays with most of the network’s physical connections - wireless transmission, cabling, cabling standards and types, connectors and types, network interface cards, and more - as per network requirements.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Layer</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latin typeface="Times New Roman" pitchFamily="18" charset="0"/>
                <a:cs typeface="Times New Roman" pitchFamily="18" charset="0"/>
              </a:rPr>
              <a:t>Application layer is the top most layer in OSI and TCP/IP layered model. This layer exists in both layered Models because of its significance, of interacting with user and user applications. This layer is for applications which are involved in communication system.</a:t>
            </a:r>
          </a:p>
          <a:p>
            <a:pPr algn="just"/>
            <a:r>
              <a:rPr lang="en-US" dirty="0">
                <a:latin typeface="Times New Roman" pitchFamily="18" charset="0"/>
                <a:cs typeface="Times New Roman" pitchFamily="18" charset="0"/>
              </a:rPr>
              <a:t>A user may or may not directly interacts with the applications. Application layer is where the actual communication is initiated and reflects. Because this layer is on the top of the layer stack, it does not serve any other layers. Application layer takes the help of Transport and all layers below it to communicate or transfer its data to the remote host.</a:t>
            </a:r>
          </a:p>
          <a:p>
            <a:pPr algn="just"/>
            <a:r>
              <a:rPr lang="en-US" dirty="0">
                <a:latin typeface="Times New Roman" pitchFamily="18" charset="0"/>
                <a:cs typeface="Times New Roman" pitchFamily="18" charset="0"/>
              </a:rPr>
              <a:t>When an application layer protocol wants to communicate with its peer application layer protocol on remote host, it hands over the data or information to the Transport layer. The transport layer does the rest with the help of all the layers below it.</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a:t>
            </a:r>
            <a:endParaRPr lang="en-US" dirty="0"/>
          </a:p>
        </p:txBody>
      </p:sp>
      <p:sp>
        <p:nvSpPr>
          <p:cNvPr id="3" name="Content Placeholder 2"/>
          <p:cNvSpPr>
            <a:spLocks noGrp="1"/>
          </p:cNvSpPr>
          <p:nvPr>
            <p:ph idx="1"/>
          </p:nvPr>
        </p:nvSpPr>
        <p:spPr/>
        <p:txBody>
          <a:bodyPr/>
          <a:lstStyle/>
          <a:p>
            <a:r>
              <a:rPr lang="en-US" dirty="0" smtClean="0"/>
              <a:t>Domain refers to a set of software , layers or levels specific application and  capabilities.</a:t>
            </a:r>
          </a:p>
          <a:p>
            <a:r>
              <a:rPr lang="en-US" dirty="0" smtClean="0"/>
              <a:t>A domain generally has limited interaction with other domain or outside of a domain</a:t>
            </a:r>
          </a:p>
          <a:p>
            <a:r>
              <a:rPr lang="en-US" dirty="0" smtClean="0"/>
              <a:t>E.g., network domain consists of core network, access network,  service capabilities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Gateway</a:t>
            </a:r>
            <a:endParaRPr lang="en-US" dirty="0"/>
          </a:p>
        </p:txBody>
      </p:sp>
      <p:sp>
        <p:nvSpPr>
          <p:cNvPr id="3" name="Content Placeholder 2"/>
          <p:cNvSpPr>
            <a:spLocks noGrp="1"/>
          </p:cNvSpPr>
          <p:nvPr>
            <p:ph idx="1"/>
          </p:nvPr>
        </p:nvSpPr>
        <p:spPr>
          <a:xfrm>
            <a:off x="457200" y="1143000"/>
            <a:ext cx="8229600" cy="5486400"/>
          </a:xfrm>
        </p:spPr>
        <p:txBody>
          <a:bodyPr>
            <a:normAutofit fontScale="70000" lnSpcReduction="20000"/>
          </a:bodyPr>
          <a:lstStyle/>
          <a:p>
            <a:pPr algn="just"/>
            <a:r>
              <a:rPr lang="en-US" dirty="0">
                <a:latin typeface="Times New Roman" pitchFamily="18" charset="0"/>
                <a:cs typeface="Times New Roman" pitchFamily="18" charset="0"/>
              </a:rPr>
              <a:t>A gateway is a hardware device that acts as a "gate" between two networks. It may be a router, firewall, server, or other device that enables traffic to flow in and out of the network.</a:t>
            </a:r>
          </a:p>
          <a:p>
            <a:pPr algn="just"/>
            <a:r>
              <a:rPr lang="en-US" dirty="0">
                <a:latin typeface="Times New Roman" pitchFamily="18" charset="0"/>
                <a:cs typeface="Times New Roman" pitchFamily="18" charset="0"/>
              </a:rPr>
              <a:t>While a gateway protects the nodes within network, it also a node itself. The gateway node is considered to be on the "edge" of the network as all data must flow through it before coming in or going out of the network. It may also translate data received from outside networks into a format or protocol recognized by devices within the internal network.</a:t>
            </a:r>
          </a:p>
          <a:p>
            <a:pPr algn="just"/>
            <a:r>
              <a:rPr lang="en-US" dirty="0">
                <a:latin typeface="Times New Roman" pitchFamily="18" charset="0"/>
                <a:cs typeface="Times New Roman" pitchFamily="18" charset="0"/>
              </a:rPr>
              <a:t>A router is a common type of gateway used in home networks. It allows computers within the local network to send and receive data over the Internet.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firewall is a more advanced type of gateway, which filters inbound and outbound traffic, disallowing incoming data from suspicious or unauthorized sources.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a:t>
            </a:r>
            <a:r>
              <a:rPr lang="en-US" dirty="0">
                <a:latin typeface="Times New Roman" pitchFamily="18" charset="0"/>
                <a:cs typeface="Times New Roman" pitchFamily="18" charset="0"/>
              </a:rPr>
              <a:t> proxy server is another type of gateway that uses a combination of hardware and software to filter traffic between two networks. For example, a proxy server may only allow local computers to access a list of authorized websites.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a:t>
            </a:r>
            <a:endParaRPr lang="en-US" dirty="0"/>
          </a:p>
        </p:txBody>
      </p:sp>
      <p:sp>
        <p:nvSpPr>
          <p:cNvPr id="3" name="Content Placeholder 2"/>
          <p:cNvSpPr>
            <a:spLocks noGrp="1"/>
          </p:cNvSpPr>
          <p:nvPr>
            <p:ph idx="1"/>
          </p:nvPr>
        </p:nvSpPr>
        <p:spPr/>
        <p:txBody>
          <a:bodyPr/>
          <a:lstStyle/>
          <a:p>
            <a:r>
              <a:rPr lang="en-US" dirty="0"/>
              <a:t>An </a:t>
            </a:r>
            <a:r>
              <a:rPr lang="en-US" b="1" dirty="0"/>
              <a:t>Internet Protocol address</a:t>
            </a:r>
            <a:r>
              <a:rPr lang="en-US" dirty="0"/>
              <a:t> (</a:t>
            </a:r>
            <a:r>
              <a:rPr lang="en-US" b="1" dirty="0"/>
              <a:t>IP address</a:t>
            </a:r>
            <a:r>
              <a:rPr lang="en-US" dirty="0"/>
              <a:t>) is a numerical label assigned to each device connected to a computer network that uses the Internet Protocol for communication</a:t>
            </a:r>
            <a:r>
              <a:rPr lang="en-US" dirty="0" smtClean="0"/>
              <a:t>.</a:t>
            </a:r>
            <a:r>
              <a:rPr lang="en-US" dirty="0"/>
              <a:t> An IP address serves two main functions: host or network interface identification and location addressing</a:t>
            </a:r>
            <a:r>
              <a:rPr lang="en-US" dirty="0" smtClean="0"/>
              <a:t>.</a:t>
            </a:r>
          </a:p>
          <a:p>
            <a:r>
              <a:rPr lang="en-US" dirty="0" smtClean="0"/>
              <a:t>IPv4(32 bits), IPv6(128 bits)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a:t>
            </a:r>
            <a:endParaRPr lang="en-US" dirty="0"/>
          </a:p>
        </p:txBody>
      </p:sp>
      <p:sp>
        <p:nvSpPr>
          <p:cNvPr id="3" name="Content Placeholder 2"/>
          <p:cNvSpPr>
            <a:spLocks noGrp="1"/>
          </p:cNvSpPr>
          <p:nvPr>
            <p:ph idx="1"/>
          </p:nvPr>
        </p:nvSpPr>
        <p:spPr/>
        <p:txBody>
          <a:bodyPr>
            <a:normAutofit fontScale="92500" lnSpcReduction="20000"/>
          </a:bodyPr>
          <a:lstStyle/>
          <a:p>
            <a:r>
              <a:rPr lang="en-US" dirty="0"/>
              <a:t>Data header is a broad term for preliminary information that helps prepare an end device for further, more specific information.</a:t>
            </a:r>
            <a:endParaRPr lang="en-US" b="1" dirty="0" smtClean="0"/>
          </a:p>
          <a:p>
            <a:r>
              <a:rPr lang="en-US" b="1" dirty="0" smtClean="0"/>
              <a:t>header</a:t>
            </a:r>
            <a:r>
              <a:rPr lang="en-US" dirty="0"/>
              <a:t> refers to supplemental data placed at the beginning of a block of data being stored or transmitted. In data transmission, the data following the header is sometimes called the </a:t>
            </a:r>
            <a:r>
              <a:rPr lang="en-US" i="1" dirty="0"/>
              <a:t>payload</a:t>
            </a:r>
            <a:r>
              <a:rPr lang="en-US" dirty="0"/>
              <a:t> or </a:t>
            </a:r>
            <a:r>
              <a:rPr lang="en-US" i="1" dirty="0"/>
              <a:t>body</a:t>
            </a:r>
            <a:r>
              <a:rPr lang="en-US" dirty="0" smtClean="0"/>
              <a:t>.</a:t>
            </a:r>
          </a:p>
          <a:p>
            <a:r>
              <a:rPr lang="en-US" dirty="0" smtClean="0"/>
              <a:t>The size of the header and its fields are according to the protocol used for creating data stack at a layer.</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1742</TotalTime>
  <Words>1456</Words>
  <Application>Microsoft Office PowerPoint</Application>
  <PresentationFormat>On-screen Show (4:3)</PresentationFormat>
  <Paragraphs>163</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Design principles for connected devices</vt:lpstr>
      <vt:lpstr>Key terms related to connected devices</vt:lpstr>
      <vt:lpstr>Slide 3</vt:lpstr>
      <vt:lpstr>Physical layer</vt:lpstr>
      <vt:lpstr>Application Layer</vt:lpstr>
      <vt:lpstr>Domain</vt:lpstr>
      <vt:lpstr>Gateway</vt:lpstr>
      <vt:lpstr>IP</vt:lpstr>
      <vt:lpstr>Header</vt:lpstr>
      <vt:lpstr>Packet</vt:lpstr>
      <vt:lpstr>Protocol data unit</vt:lpstr>
      <vt:lpstr>Maximum transmission unit</vt:lpstr>
      <vt:lpstr>Slide 13</vt:lpstr>
      <vt:lpstr>Router</vt:lpstr>
      <vt:lpstr>IOT/M2M systems</vt:lpstr>
      <vt:lpstr>Slide 16</vt:lpstr>
      <vt:lpstr>OSI model </vt:lpstr>
      <vt:lpstr>Slide 18</vt:lpstr>
      <vt:lpstr>Slide 19</vt:lpstr>
      <vt:lpstr>Slide 20</vt:lpstr>
      <vt:lpstr>Slide 21</vt:lpstr>
      <vt:lpstr>Slide 22</vt:lpstr>
      <vt:lpstr>Slide 23</vt:lpstr>
      <vt:lpstr>2. ITU-T reference model</vt:lpstr>
      <vt:lpstr>Application (Services and Applications  capabilities)</vt:lpstr>
      <vt:lpstr>Slide 26</vt:lpstr>
      <vt:lpstr>Slide 27</vt:lpstr>
      <vt:lpstr>Slide 28</vt:lpstr>
      <vt:lpstr>Slide 29</vt:lpstr>
      <vt:lpstr>Slide 30</vt:lpstr>
      <vt:lpstr>Slide 31</vt:lpstr>
      <vt:lpstr>Slide 32</vt:lpstr>
      <vt:lpstr>Slide 33</vt:lpstr>
      <vt:lpstr>ETSI reference model</vt:lpstr>
      <vt:lpstr>Slide 35</vt:lpstr>
      <vt:lpstr>Application</vt:lpstr>
      <vt:lpstr>Slide 37</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sar</dc:creator>
  <cp:lastModifiedBy>Hp</cp:lastModifiedBy>
  <cp:revision>8</cp:revision>
  <dcterms:created xsi:type="dcterms:W3CDTF">2020-02-04T05:51:08Z</dcterms:created>
  <dcterms:modified xsi:type="dcterms:W3CDTF">2020-02-17T12:35:43Z</dcterms:modified>
</cp:coreProperties>
</file>