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6" r:id="rId5"/>
    <p:sldId id="267" r:id="rId6"/>
    <p:sldId id="268" r:id="rId7"/>
    <p:sldId id="269" r:id="rId8"/>
    <p:sldId id="270" r:id="rId9"/>
    <p:sldId id="271" r:id="rId10"/>
    <p:sldId id="275" r:id="rId11"/>
    <p:sldId id="276" r:id="rId12"/>
    <p:sldId id="272" r:id="rId13"/>
    <p:sldId id="273" r:id="rId14"/>
    <p:sldId id="274" r:id="rId15"/>
    <p:sldId id="277" r:id="rId16"/>
    <p:sldId id="283" r:id="rId17"/>
    <p:sldId id="282" r:id="rId18"/>
    <p:sldId id="281" r:id="rId19"/>
    <p:sldId id="280" r:id="rId20"/>
    <p:sldId id="308" r:id="rId21"/>
    <p:sldId id="278" r:id="rId22"/>
    <p:sldId id="298" r:id="rId23"/>
    <p:sldId id="299" r:id="rId24"/>
    <p:sldId id="279" r:id="rId25"/>
    <p:sldId id="284" r:id="rId26"/>
    <p:sldId id="285" r:id="rId27"/>
    <p:sldId id="309" r:id="rId28"/>
    <p:sldId id="286" r:id="rId29"/>
    <p:sldId id="287" r:id="rId30"/>
    <p:sldId id="288" r:id="rId31"/>
    <p:sldId id="289" r:id="rId32"/>
    <p:sldId id="293" r:id="rId33"/>
    <p:sldId id="311" r:id="rId34"/>
    <p:sldId id="315" r:id="rId35"/>
    <p:sldId id="310" r:id="rId36"/>
    <p:sldId id="319" r:id="rId37"/>
    <p:sldId id="320" r:id="rId38"/>
    <p:sldId id="303" r:id="rId39"/>
    <p:sldId id="301" r:id="rId40"/>
    <p:sldId id="306" r:id="rId41"/>
    <p:sldId id="316" r:id="rId42"/>
    <p:sldId id="307" r:id="rId43"/>
    <p:sldId id="317" r:id="rId44"/>
    <p:sldId id="305" r:id="rId45"/>
    <p:sldId id="321" r:id="rId46"/>
    <p:sldId id="304" r:id="rId47"/>
    <p:sldId id="312" r:id="rId48"/>
    <p:sldId id="322" r:id="rId49"/>
    <p:sldId id="332" r:id="rId50"/>
    <p:sldId id="330" r:id="rId51"/>
    <p:sldId id="333" r:id="rId52"/>
    <p:sldId id="340" r:id="rId53"/>
    <p:sldId id="329" r:id="rId54"/>
    <p:sldId id="339" r:id="rId55"/>
    <p:sldId id="338" r:id="rId56"/>
    <p:sldId id="337" r:id="rId57"/>
    <p:sldId id="336" r:id="rId58"/>
    <p:sldId id="335" r:id="rId59"/>
    <p:sldId id="328" r:id="rId60"/>
    <p:sldId id="346" r:id="rId61"/>
    <p:sldId id="326" r:id="rId62"/>
    <p:sldId id="347" r:id="rId63"/>
    <p:sldId id="348" r:id="rId64"/>
    <p:sldId id="334" r:id="rId65"/>
    <p:sldId id="327" r:id="rId66"/>
    <p:sldId id="325" r:id="rId67"/>
    <p:sldId id="342" r:id="rId68"/>
    <p:sldId id="345" r:id="rId69"/>
    <p:sldId id="350" r:id="rId70"/>
    <p:sldId id="349" r:id="rId71"/>
    <p:sldId id="344" r:id="rId72"/>
    <p:sldId id="343" r:id="rId73"/>
    <p:sldId id="323" r:id="rId74"/>
    <p:sldId id="341" r:id="rId75"/>
    <p:sldId id="324"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88" d="100"/>
          <a:sy n="88" d="100"/>
        </p:scale>
        <p:origin x="-1464" y="-96"/>
      </p:cViewPr>
      <p:guideLst>
        <p:guide orient="horz" pos="2160"/>
        <p:guide pos="2880"/>
      </p:guideLst>
    </p:cSldViewPr>
  </p:slideViewPr>
  <p:outlineViewPr>
    <p:cViewPr>
      <p:scale>
        <a:sx n="33" d="100"/>
        <a:sy n="33" d="100"/>
      </p:scale>
      <p:origin x="0" y="2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F2AE80-DE8D-439C-8E4B-F1A0F5A92CE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2AE80-DE8D-439C-8E4B-F1A0F5A92CE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2AE80-DE8D-439C-8E4B-F1A0F5A92CE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2AE80-DE8D-439C-8E4B-F1A0F5A92CE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2AE80-DE8D-439C-8E4B-F1A0F5A92CEE}"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F2AE80-DE8D-439C-8E4B-F1A0F5A92CEE}"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2AE80-DE8D-439C-8E4B-F1A0F5A92CEE}"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2AE80-DE8D-439C-8E4B-F1A0F5A92CEE}"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2AE80-DE8D-439C-8E4B-F1A0F5A92CEE}"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2AE80-DE8D-439C-8E4B-F1A0F5A92CEE}"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2AE80-DE8D-439C-8E4B-F1A0F5A92CEE}"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C8534-3870-4FFF-BFD9-127768FCE4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2AE80-DE8D-439C-8E4B-F1A0F5A92CEE}"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C8534-3870-4FFF-BFD9-127768FCE4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en.wikipedia.org/wiki/IEEE_802.15.4"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webopedia.com/TERM/I/Internet.html" TargetMode="External"/><Relationship Id="rId7" Type="http://schemas.openxmlformats.org/officeDocument/2006/relationships/hyperlink" Target="https://en.wikipedia.org/wiki/Wireless_access_point" TargetMode="External"/><Relationship Id="rId2" Type="http://schemas.openxmlformats.org/officeDocument/2006/relationships/hyperlink" Target="https://www.webopedia.com/TERM/W/wireless.html" TargetMode="External"/><Relationship Id="rId1" Type="http://schemas.openxmlformats.org/officeDocument/2006/relationships/slideLayout" Target="../slideLayouts/slideLayout2.xml"/><Relationship Id="rId6" Type="http://schemas.openxmlformats.org/officeDocument/2006/relationships/hyperlink" Target="https://en.wikipedia.org/wiki/IEEE_802.11" TargetMode="External"/><Relationship Id="rId5" Type="http://schemas.openxmlformats.org/officeDocument/2006/relationships/hyperlink" Target="https://www.webopedia.com/TERM/R/RF.html" TargetMode="External"/><Relationship Id="rId4" Type="http://schemas.openxmlformats.org/officeDocument/2006/relationships/hyperlink" Target="https://www.webopedia.com/TERM/N/network.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geeksforgeeks.org/basics-of-wi-fi/"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Communication Techniques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physical layer uses on of the following technologies for communication</a:t>
            </a:r>
          </a:p>
          <a:p>
            <a:pPr lvl="1"/>
            <a:r>
              <a:rPr lang="en-US" dirty="0" smtClean="0">
                <a:latin typeface="Times New Roman" pitchFamily="18" charset="0"/>
                <a:cs typeface="Times New Roman" pitchFamily="18" charset="0"/>
              </a:rPr>
              <a:t>Wireless communication </a:t>
            </a:r>
          </a:p>
          <a:p>
            <a:pPr lvl="1"/>
            <a:r>
              <a:rPr lang="en-US" dirty="0" smtClean="0">
                <a:latin typeface="Times New Roman" pitchFamily="18" charset="0"/>
                <a:cs typeface="Times New Roman" pitchFamily="18" charset="0"/>
              </a:rPr>
              <a:t>Wired communication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communication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NFC( Near Field communication)</a:t>
            </a:r>
          </a:p>
          <a:p>
            <a:r>
              <a:rPr lang="en-US" dirty="0" smtClean="0">
                <a:latin typeface="Times New Roman" pitchFamily="18" charset="0"/>
                <a:cs typeface="Times New Roman" pitchFamily="18" charset="0"/>
              </a:rPr>
              <a:t>RFID</a:t>
            </a:r>
          </a:p>
          <a:p>
            <a:r>
              <a:rPr lang="en-US" dirty="0" smtClean="0">
                <a:latin typeface="Times New Roman" pitchFamily="18" charset="0"/>
                <a:cs typeface="Times New Roman" pitchFamily="18" charset="0"/>
              </a:rPr>
              <a:t>Bluetooth</a:t>
            </a:r>
          </a:p>
          <a:p>
            <a:r>
              <a:rPr lang="en-US" dirty="0" err="1" smtClean="0">
                <a:latin typeface="Times New Roman" pitchFamily="18" charset="0"/>
                <a:cs typeface="Times New Roman" pitchFamily="18" charset="0"/>
              </a:rPr>
              <a:t>ZigBee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Wi-Fi</a:t>
            </a:r>
          </a:p>
          <a:p>
            <a:r>
              <a:rPr lang="en-US" dirty="0" smtClean="0">
                <a:latin typeface="Times New Roman" pitchFamily="18" charset="0"/>
                <a:cs typeface="Times New Roman" pitchFamily="18" charset="0"/>
              </a:rPr>
              <a:t>GPRS/GSM cellular Network-Mobile Internet</a:t>
            </a:r>
          </a:p>
          <a:p>
            <a:r>
              <a:rPr lang="en-US" dirty="0" smtClean="0">
                <a:latin typeface="Times New Roman" pitchFamily="18" charset="0"/>
                <a:cs typeface="Times New Roman" pitchFamily="18" charset="0"/>
              </a:rPr>
              <a:t>Wireless USB</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Technology</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itchFamily="18" charset="0"/>
                <a:cs typeface="Times New Roman" pitchFamily="18" charset="0"/>
              </a:rPr>
              <a:t>Radio frequency (RF) refers to the rate of oscillation of electromagnetic radio waves in the range of 3 kHz to 300 GHz, as well as the alternating currents carrying the radio signals.</a:t>
            </a:r>
          </a:p>
          <a:p>
            <a:pPr algn="just"/>
            <a:r>
              <a:rPr lang="en-US" dirty="0" smtClean="0">
                <a:latin typeface="Times New Roman" pitchFamily="18" charset="0"/>
                <a:cs typeface="Times New Roman" pitchFamily="18" charset="0"/>
              </a:rPr>
              <a:t> This is the frequency band that is used for communications transmission and broadcasting. Although RF really stands for the rate of oscillation of the waves, it is synonymous to the term "radio," or simply wireless communication.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pPr algn="just"/>
            <a:r>
              <a:rPr lang="en-US" dirty="0" smtClean="0">
                <a:latin typeface="Times New Roman" pitchFamily="18" charset="0"/>
                <a:cs typeface="Times New Roman" pitchFamily="18" charset="0"/>
              </a:rPr>
              <a:t>Radio frequency is being used in a lot of fields, but in the context of information and communications technology it refers to the frequency band at which wireless telecommunications signals are being transmitted and broadcast. </a:t>
            </a:r>
          </a:p>
          <a:p>
            <a:pPr algn="just"/>
            <a:r>
              <a:rPr lang="en-US" dirty="0" smtClean="0">
                <a:latin typeface="Times New Roman" pitchFamily="18" charset="0"/>
                <a:cs typeface="Times New Roman" pitchFamily="18" charset="0"/>
              </a:rPr>
              <a:t>The frequency band is being divided into different parts, which are then assigned to different technology industries. This is known as the radio spectrum.</a:t>
            </a:r>
          </a:p>
          <a:p>
            <a:pPr algn="just"/>
            <a:r>
              <a:rPr lang="en-US" dirty="0" smtClean="0">
                <a:latin typeface="Times New Roman" pitchFamily="18" charset="0"/>
                <a:cs typeface="Times New Roman" pitchFamily="18" charset="0"/>
              </a:rPr>
              <a:t> For example, the VHF (very high frequency) band, which ranges from 30-300 MHz, is being used for FM radio, TV broadcasts, and amateur radio and its counterparts.</a:t>
            </a:r>
          </a:p>
          <a:p>
            <a:pPr algn="just"/>
            <a:r>
              <a:rPr lang="en-US" dirty="0" smtClean="0">
                <a:latin typeface="Times New Roman" pitchFamily="18" charset="0"/>
                <a:cs typeface="Times New Roman" pitchFamily="18" charset="0"/>
              </a:rPr>
              <a:t> For a lot of electronic communication devices, the ultra-high frequency (UHF) band is being used. </a:t>
            </a:r>
          </a:p>
          <a:p>
            <a:pPr algn="just"/>
            <a:r>
              <a:rPr lang="en-US" dirty="0" smtClean="0">
                <a:latin typeface="Times New Roman" pitchFamily="18" charset="0"/>
                <a:cs typeface="Times New Roman" pitchFamily="18" charset="0"/>
              </a:rPr>
              <a:t>This is the space used by mobile phones, wireless LAN, Bluetooth, and TV and land radio.</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85000" lnSpcReduction="10000"/>
          </a:bodyPr>
          <a:lstStyle/>
          <a:p>
            <a:pPr algn="just"/>
            <a:r>
              <a:rPr lang="en-US" dirty="0" smtClean="0">
                <a:latin typeface="Times New Roman" pitchFamily="18" charset="0"/>
                <a:cs typeface="Times New Roman" pitchFamily="18" charset="0"/>
              </a:rPr>
              <a:t>Radio frequency is produced by oscillating current a specified number of times and then radiating it off a conductor, referred to as an antenna, into empty space (this refers to space occupied by air rather than solid objects and does not refer to outer space) as electromagnetic radio waves.</a:t>
            </a:r>
          </a:p>
          <a:p>
            <a:pPr algn="just"/>
            <a:r>
              <a:rPr lang="en-US" dirty="0" smtClean="0">
                <a:latin typeface="Times New Roman" pitchFamily="18" charset="0"/>
                <a:cs typeface="Times New Roman" pitchFamily="18" charset="0"/>
              </a:rPr>
              <a:t> RF signals are sent and received using conductors through the phenomenon known as the skin effect, where RF current latches itself and flows through the surface of conductors rather than penetrating and passing through them like it does with other non-conducting solids.</a:t>
            </a:r>
          </a:p>
          <a:p>
            <a:pPr algn="just"/>
            <a:r>
              <a:rPr lang="en-US" dirty="0" smtClean="0">
                <a:latin typeface="Times New Roman" pitchFamily="18" charset="0"/>
                <a:cs typeface="Times New Roman" pitchFamily="18" charset="0"/>
              </a:rPr>
              <a:t> This effect is the core and basis of radio technology.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lstStyle/>
          <a:p>
            <a:r>
              <a:rPr lang="en-US" dirty="0" smtClean="0"/>
              <a:t>NFC</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algn="just"/>
            <a:r>
              <a:rPr lang="en-US" dirty="0" smtClean="0">
                <a:latin typeface="Times New Roman" pitchFamily="18" charset="0"/>
                <a:cs typeface="Times New Roman" pitchFamily="18" charset="0"/>
              </a:rPr>
              <a:t>NFC stands for “Near Field Communication” and, as the name implies, it enables short-range communication between compatible devices. This requires at least one transmitting device, and another to receive the signal. A range of devices can use the NFC standard and will be considered either passive or active.</a:t>
            </a:r>
          </a:p>
          <a:p>
            <a:pPr algn="just"/>
            <a:r>
              <a:rPr lang="en-US" dirty="0" smtClean="0">
                <a:latin typeface="Times New Roman" pitchFamily="18" charset="0"/>
                <a:cs typeface="Times New Roman" pitchFamily="18" charset="0"/>
              </a:rPr>
              <a:t>Passive NFC devices include tags, and other small transmitters, that can send information to other NFC devices without the need for a power source of their own. However, they don’t process any information sent from other sources, and can’t connect to other passive components. </a:t>
            </a:r>
          </a:p>
          <a:p>
            <a:pPr algn="just"/>
            <a:r>
              <a:rPr lang="en-US" dirty="0" smtClean="0">
                <a:latin typeface="Times New Roman" pitchFamily="18" charset="0"/>
                <a:cs typeface="Times New Roman" pitchFamily="18" charset="0"/>
              </a:rPr>
              <a:t>Active devices are able to both send and receive data, and can communicate with each other as well as with passive devices. Smart phones are by far the most common form of active NFC device.</a:t>
            </a:r>
          </a:p>
          <a:p>
            <a:pPr algn="just"/>
            <a:r>
              <a:rPr lang="en-US" dirty="0" smtClean="0">
                <a:latin typeface="Times New Roman" pitchFamily="18" charset="0"/>
                <a:cs typeface="Times New Roman" pitchFamily="18" charset="0"/>
              </a:rPr>
              <a:t> Public transport card readers and touch payment terminals are also good examples of the technology.</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20000"/>
          </a:bodyPr>
          <a:lstStyle/>
          <a:p>
            <a:pPr algn="just"/>
            <a:r>
              <a:rPr lang="en-US" dirty="0" smtClean="0">
                <a:latin typeface="Times New Roman" pitchFamily="18" charset="0"/>
                <a:cs typeface="Times New Roman" pitchFamily="18" charset="0"/>
              </a:rPr>
              <a:t>NFC works on the principle of sending information over radio waves. Near Field Communication is another standard for wireless data transitions. This means that devices must adhere to certain specifications in order to communicate with each other properly. The technology used in NFC is based on older RFID (Radio-frequency identification) ideas, </a:t>
            </a:r>
          </a:p>
          <a:p>
            <a:pPr algn="just"/>
            <a:r>
              <a:rPr lang="en-US" dirty="0" smtClean="0">
                <a:latin typeface="Times New Roman" pitchFamily="18" charset="0"/>
                <a:cs typeface="Times New Roman" pitchFamily="18" charset="0"/>
              </a:rPr>
              <a:t>The transmission frequency for data across NFC is 13.56 megahertz. You can send data at either 106, 212, or 424 kilobits per second. That’s is quick enough for a range of data transfers — from contact details to swapping pictures and music.</a:t>
            </a:r>
          </a:p>
          <a:p>
            <a:pPr algn="just"/>
            <a:r>
              <a:rPr lang="en-US" dirty="0" smtClean="0">
                <a:latin typeface="Times New Roman" pitchFamily="18" charset="0"/>
                <a:cs typeface="Times New Roman" pitchFamily="18" charset="0"/>
              </a:rPr>
              <a:t>Range of functioning is within 10 to 20 </a:t>
            </a:r>
            <a:r>
              <a:rPr lang="en-US" dirty="0" err="1" smtClean="0">
                <a:latin typeface="Times New Roman" pitchFamily="18" charset="0"/>
                <a:cs typeface="Times New Roman" pitchFamily="18" charset="0"/>
              </a:rPr>
              <a:t>cms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pPr algn="just"/>
            <a:r>
              <a:rPr lang="en-US" dirty="0" smtClean="0">
                <a:latin typeface="Times New Roman" pitchFamily="18" charset="0"/>
                <a:cs typeface="Times New Roman" pitchFamily="18" charset="0"/>
              </a:rPr>
              <a:t>To determine what sort of information will be exchanged between devices, the NFC standard currently has three distinct modes of operation. </a:t>
            </a:r>
          </a:p>
          <a:p>
            <a:pPr algn="just"/>
            <a:r>
              <a:rPr lang="en-US" dirty="0" smtClean="0">
                <a:latin typeface="Times New Roman" pitchFamily="18" charset="0"/>
                <a:cs typeface="Times New Roman" pitchFamily="18" charset="0"/>
              </a:rPr>
              <a:t>Perhaps the most common use in smart phones is the peer-to-peer mode. This allows two NFC-enabled devices to exchange various pieces of information between each other. In this mode, both devices switch between active when sending data and passive when receiving.</a:t>
            </a:r>
          </a:p>
          <a:p>
            <a:pPr algn="just"/>
            <a:r>
              <a:rPr lang="en-US" dirty="0" smtClean="0">
                <a:latin typeface="Times New Roman" pitchFamily="18" charset="0"/>
                <a:cs typeface="Times New Roman" pitchFamily="18" charset="0"/>
              </a:rPr>
              <a:t>Read/write mode, on the other hand, is one-way data transmission. The active device, possibly your smart phone, links up with another device in order to read information from it. NFC advert tags use this mode.</a:t>
            </a:r>
          </a:p>
          <a:p>
            <a:pPr algn="just"/>
            <a:r>
              <a:rPr lang="en-US" dirty="0" smtClean="0">
                <a:latin typeface="Times New Roman" pitchFamily="18" charset="0"/>
                <a:cs typeface="Times New Roman" pitchFamily="18" charset="0"/>
              </a:rPr>
              <a:t>The final mode of operation is card emulation. The NFC device can function as a smart or contactless credit card and make payments or tap into public transport systems.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RFID is an acronym for “radio-frequency identification” and refers to a technology whereby digital data encoded in RFID tags or smart labels (defined below) are captured by a reader via radio waves.</a:t>
            </a:r>
          </a:p>
          <a:p>
            <a:pPr algn="just"/>
            <a:r>
              <a:rPr lang="en-US" dirty="0" smtClean="0">
                <a:latin typeface="Times New Roman" pitchFamily="18" charset="0"/>
                <a:cs typeface="Times New Roman" pitchFamily="18" charset="0"/>
              </a:rPr>
              <a:t> RFID is similar to </a:t>
            </a:r>
            <a:r>
              <a:rPr lang="en-US" dirty="0" err="1" smtClean="0">
                <a:latin typeface="Times New Roman" pitchFamily="18" charset="0"/>
                <a:cs typeface="Times New Roman" pitchFamily="18" charset="0"/>
              </a:rPr>
              <a:t>barcoding</a:t>
            </a:r>
            <a:r>
              <a:rPr lang="en-US" dirty="0" smtClean="0">
                <a:latin typeface="Times New Roman" pitchFamily="18" charset="0"/>
                <a:cs typeface="Times New Roman" pitchFamily="18" charset="0"/>
              </a:rPr>
              <a:t> in that data from a tag or label are captured by a device that stores the data in a database.</a:t>
            </a:r>
          </a:p>
          <a:p>
            <a:pPr algn="just"/>
            <a:r>
              <a:rPr lang="en-US" dirty="0" smtClean="0">
                <a:latin typeface="Times New Roman" pitchFamily="18" charset="0"/>
                <a:cs typeface="Times New Roman" pitchFamily="18" charset="0"/>
              </a:rPr>
              <a:t> RFID, however, has several advantages over systems that use barcode asset tracking software. </a:t>
            </a:r>
          </a:p>
          <a:p>
            <a:pPr algn="just"/>
            <a:r>
              <a:rPr lang="en-US" dirty="0" smtClean="0">
                <a:latin typeface="Times New Roman" pitchFamily="18" charset="0"/>
                <a:cs typeface="Times New Roman" pitchFamily="18" charset="0"/>
              </a:rPr>
              <a:t>The most notable is that RFID tag data can be read outside the line-of-sight, whereas barcodes must be aligned with an optical scanner.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HOW DOES RFID WORK?</a:t>
            </a:r>
            <a:br>
              <a:rPr lang="en-US" b="1" cap="all"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algn="just" fontAlgn="base"/>
            <a:r>
              <a:rPr lang="en-US" dirty="0" smtClean="0">
                <a:latin typeface="Times New Roman" pitchFamily="18" charset="0"/>
                <a:cs typeface="Times New Roman" pitchFamily="18" charset="0"/>
              </a:rPr>
              <a:t>RFID belongs to a group of technologies referred to as Automatic Identification and Data Capture (AIDC). </a:t>
            </a:r>
          </a:p>
          <a:p>
            <a:pPr algn="just" fontAlgn="base"/>
            <a:r>
              <a:rPr lang="en-US" dirty="0" smtClean="0">
                <a:latin typeface="Times New Roman" pitchFamily="18" charset="0"/>
                <a:cs typeface="Times New Roman" pitchFamily="18" charset="0"/>
              </a:rPr>
              <a:t>AIDC methods automatically identify objects, collect data about them, and enter those data directly into computer systems with little or no human intervention. </a:t>
            </a:r>
          </a:p>
          <a:p>
            <a:pPr algn="just" fontAlgn="base"/>
            <a:r>
              <a:rPr lang="en-US" dirty="0" smtClean="0">
                <a:latin typeface="Times New Roman" pitchFamily="18" charset="0"/>
                <a:cs typeface="Times New Roman" pitchFamily="18" charset="0"/>
              </a:rPr>
              <a:t>RFID methods utilize radio waves to accomplish this.</a:t>
            </a:r>
          </a:p>
          <a:p>
            <a:pPr algn="just" fontAlgn="base"/>
            <a:r>
              <a:rPr lang="en-US" dirty="0" smtClean="0">
                <a:latin typeface="Times New Roman" pitchFamily="18" charset="0"/>
                <a:cs typeface="Times New Roman" pitchFamily="18" charset="0"/>
              </a:rPr>
              <a:t> At a simple level, RFID systems consist of three components: an RFID tag, an RFID reader, and an antenna. RFID tags contain an integrated circuit and an antenna, which are used to transmit data to the RFID reader (also called an interrogator). </a:t>
            </a:r>
          </a:p>
          <a:p>
            <a:pPr algn="just" fontAlgn="base"/>
            <a:r>
              <a:rPr lang="en-US" dirty="0" smtClean="0">
                <a:latin typeface="Times New Roman" pitchFamily="18" charset="0"/>
                <a:cs typeface="Times New Roman" pitchFamily="18" charset="0"/>
              </a:rPr>
              <a:t>The reader then converts the radio waves to a more usable form of data. Information collected from the tags is then transferred through a communications interface to a host computer system, where the data can be stored in a database and analyzed at a later time.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player.slideplayer.com/89/14272640/slides/slide_30.jpg"/>
          <p:cNvPicPr>
            <a:picLocks noChangeAspect="1" noChangeArrowheads="1"/>
          </p:cNvPicPr>
          <p:nvPr/>
        </p:nvPicPr>
        <p:blipFill>
          <a:blip r:embed="rId2" cstate="print"/>
          <a:srcRect b="8333"/>
          <a:stretch>
            <a:fillRect/>
          </a:stretch>
        </p:blipFill>
        <p:spPr bwMode="auto">
          <a:xfrm>
            <a:off x="0" y="228600"/>
            <a:ext cx="9014691" cy="5715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latin typeface="Times New Roman" pitchFamily="18" charset="0"/>
                <a:cs typeface="Times New Roman" pitchFamily="18" charset="0"/>
              </a:rPr>
              <a:t>RFID TAGS</a:t>
            </a:r>
            <a:br>
              <a:rPr lang="en-US" b="1" cap="all"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62500" lnSpcReduction="20000"/>
          </a:bodyPr>
          <a:lstStyle/>
          <a:p>
            <a:pPr algn="just" fontAlgn="base"/>
            <a:r>
              <a:rPr lang="en-US" dirty="0" smtClean="0">
                <a:latin typeface="Times New Roman" pitchFamily="18" charset="0"/>
                <a:cs typeface="Times New Roman" pitchFamily="18" charset="0"/>
              </a:rPr>
              <a:t>As stated above, an RFID tag consists of an integrated circuit and an antenna. </a:t>
            </a:r>
          </a:p>
          <a:p>
            <a:pPr algn="just" fontAlgn="base"/>
            <a:r>
              <a:rPr lang="en-US" dirty="0" smtClean="0">
                <a:latin typeface="Times New Roman" pitchFamily="18" charset="0"/>
                <a:cs typeface="Times New Roman" pitchFamily="18" charset="0"/>
              </a:rPr>
              <a:t>The tag is also composed of a protective material that holds the pieces together and shields them from various environmental conditions. </a:t>
            </a:r>
          </a:p>
          <a:p>
            <a:pPr algn="just" fontAlgn="base"/>
            <a:r>
              <a:rPr lang="en-US" dirty="0" smtClean="0">
                <a:latin typeface="Times New Roman" pitchFamily="18" charset="0"/>
                <a:cs typeface="Times New Roman" pitchFamily="18" charset="0"/>
              </a:rPr>
              <a:t>The protective material depends on the application. For example, employee ID badges containing RFID tags are typically made from durable plastic, and the tag is embedded between the layers of plastic.</a:t>
            </a:r>
          </a:p>
          <a:p>
            <a:pPr algn="just" fontAlgn="base"/>
            <a:r>
              <a:rPr lang="en-US" dirty="0" smtClean="0">
                <a:latin typeface="Times New Roman" pitchFamily="18" charset="0"/>
                <a:cs typeface="Times New Roman" pitchFamily="18" charset="0"/>
              </a:rPr>
              <a:t> RFID tags come in a variety of shapes and sizes and are either passive or active. </a:t>
            </a:r>
          </a:p>
          <a:p>
            <a:pPr algn="just" fontAlgn="base"/>
            <a:r>
              <a:rPr lang="en-US" dirty="0" smtClean="0">
                <a:latin typeface="Times New Roman" pitchFamily="18" charset="0"/>
                <a:cs typeface="Times New Roman" pitchFamily="18" charset="0"/>
              </a:rPr>
              <a:t>Passive tags are the most widely used, as they are smaller and less expensive to implement. Passive tags must be “powered up” by the RFID reader before they can transmit data. Unlike passive tags, active RFID tags have an onboard power supply (e.g., a battery), thereby enabling them to transmit data at all times.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Bluetooth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638800"/>
          </a:xfrm>
        </p:spPr>
        <p:txBody>
          <a:bodyPr>
            <a:normAutofit fontScale="85000" lnSpcReduction="10000"/>
          </a:bodyPr>
          <a:lstStyle/>
          <a:p>
            <a:endParaRPr lang="en-US" dirty="0" smtClean="0"/>
          </a:p>
          <a:p>
            <a:pPr algn="just"/>
            <a:r>
              <a:rPr lang="en-US" dirty="0" smtClean="0">
                <a:latin typeface="Times New Roman" pitchFamily="18" charset="0"/>
                <a:cs typeface="Times New Roman" pitchFamily="18" charset="0"/>
              </a:rPr>
              <a:t>Bluetooth is a short-range wireless communication technology that allows devices such as mobile phones, computers, and peripherals to transmit data or voice wirelessly over a short distance. </a:t>
            </a:r>
          </a:p>
          <a:p>
            <a:pPr algn="just"/>
            <a:r>
              <a:rPr lang="en-US" dirty="0" smtClean="0">
                <a:latin typeface="Times New Roman" pitchFamily="18" charset="0"/>
                <a:cs typeface="Times New Roman" pitchFamily="18" charset="0"/>
              </a:rPr>
              <a:t>The purpose of Bluetooth is to replace the cables that normally connect devices, while still keeping the communications between them secure.</a:t>
            </a:r>
          </a:p>
          <a:p>
            <a:pPr algn="just"/>
            <a:r>
              <a:rPr lang="en-US" dirty="0" smtClean="0">
                <a:latin typeface="Times New Roman" pitchFamily="18" charset="0"/>
                <a:cs typeface="Times New Roman" pitchFamily="18" charset="0"/>
              </a:rPr>
              <a:t>The "Bluetooth" name is taken from a 10th-century Danish king named </a:t>
            </a:r>
            <a:r>
              <a:rPr lang="en-US" dirty="0" err="1" smtClean="0">
                <a:latin typeface="Times New Roman" pitchFamily="18" charset="0"/>
                <a:cs typeface="Times New Roman" pitchFamily="18" charset="0"/>
              </a:rPr>
              <a:t>Harald</a:t>
            </a:r>
            <a:r>
              <a:rPr lang="en-US" dirty="0" smtClean="0">
                <a:latin typeface="Times New Roman" pitchFamily="18" charset="0"/>
                <a:cs typeface="Times New Roman" pitchFamily="18" charset="0"/>
              </a:rPr>
              <a:t> Bluetooth, who was said to unite disparate, warring regional factions. Like its namesake, Bluetooth technology brings together a broad range of devices across many different industries through a unifying communication standard.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algn="just" fontAlgn="base"/>
            <a:r>
              <a:rPr lang="en-US" dirty="0" smtClean="0">
                <a:latin typeface="Times New Roman" pitchFamily="18" charset="0"/>
                <a:cs typeface="Times New Roman" pitchFamily="18" charset="0"/>
              </a:rPr>
              <a:t>A Bluetooth technology is a high speed low powered wireless technology link that is designed to connect phones or other portable equipment together. It is a specification (IEEE 802.15.1) for the use of low power radio communications to link phones, computers and other network devices over short distance without wires. Wireless signals transmitted with Bluetooth cover short distances, typically up to 30 feet (10 meters).</a:t>
            </a:r>
          </a:p>
          <a:p>
            <a:pPr algn="just" fontAlgn="base"/>
            <a:r>
              <a:rPr lang="en-US" dirty="0" smtClean="0">
                <a:latin typeface="Times New Roman" pitchFamily="18" charset="0"/>
                <a:cs typeface="Times New Roman" pitchFamily="18" charset="0"/>
              </a:rPr>
              <a:t>It is achieved by embedded low cost transceivers into the devices. It supports on the frequency band of 2.45GHz and can support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721KBps along with three voice channels. This frequency band has been set aside by international agreement for the use of industrial, scientific and medical devices (ISM).rd-compatible with 1.0 devices.</a:t>
            </a:r>
          </a:p>
          <a:p>
            <a:pPr algn="just" fontAlgn="base"/>
            <a:r>
              <a:rPr lang="en-US" dirty="0" smtClean="0">
                <a:latin typeface="Times New Roman" pitchFamily="18" charset="0"/>
                <a:cs typeface="Times New Roman" pitchFamily="18" charset="0"/>
              </a:rPr>
              <a:t>Bluetooth can connect up to “</a:t>
            </a:r>
            <a:r>
              <a:rPr lang="en-US" b="1" dirty="0" smtClean="0">
                <a:latin typeface="Times New Roman" pitchFamily="18" charset="0"/>
                <a:cs typeface="Times New Roman" pitchFamily="18" charset="0"/>
              </a:rPr>
              <a:t>eight devices”</a:t>
            </a:r>
            <a:r>
              <a:rPr lang="en-US" dirty="0" smtClean="0">
                <a:latin typeface="Times New Roman" pitchFamily="18" charset="0"/>
                <a:cs typeface="Times New Roman" pitchFamily="18" charset="0"/>
              </a:rPr>
              <a:t> simultaneously and each device offers a unique 48 bit address from the IEEE 802 standard with the connections being made point to point or multipoint.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first version was 1.2 standard with a data rate speed of 1Mbps. </a:t>
            </a:r>
          </a:p>
          <a:p>
            <a:r>
              <a:rPr lang="en-US" dirty="0" smtClean="0">
                <a:latin typeface="Times New Roman" pitchFamily="18" charset="0"/>
                <a:cs typeface="Times New Roman" pitchFamily="18" charset="0"/>
              </a:rPr>
              <a:t>The second version was 2.0+EDR with a data rate speed of 3Mbps. </a:t>
            </a:r>
          </a:p>
          <a:p>
            <a:r>
              <a:rPr lang="en-US" dirty="0" smtClean="0">
                <a:latin typeface="Times New Roman" pitchFamily="18" charset="0"/>
                <a:cs typeface="Times New Roman" pitchFamily="18" charset="0"/>
              </a:rPr>
              <a:t>The third was 3.0+HS with speed of 24 Mbps. The latest version is 4.0.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Bluetooth  creates a 10-meter (33-foot) radius wireless network, called a personal area network (PAN) or </a:t>
            </a:r>
            <a:r>
              <a:rPr lang="en-US" dirty="0" err="1" smtClean="0"/>
              <a:t>piconet</a:t>
            </a:r>
            <a:r>
              <a:rPr lang="en-US" dirty="0" smtClean="0"/>
              <a:t>, which can network between two and eight devices. </a:t>
            </a:r>
          </a:p>
          <a:p>
            <a:r>
              <a:rPr lang="en-US" dirty="0" smtClean="0"/>
              <a:t>This short-range network allows you to send a page to your printer in another room, for example, without having to run an unsightly cable.</a:t>
            </a:r>
          </a:p>
          <a:p>
            <a:r>
              <a:rPr lang="en-US" dirty="0" smtClean="0"/>
              <a:t>Bluetooth uses less power and costs less to implement than Wi-Fi. Its lower power also makes it far less prone to suffering from or causing interference with other wireless devices in the same 2.4GHz radio band.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algn="just"/>
            <a:r>
              <a:rPr lang="en-US" dirty="0" smtClean="0">
                <a:latin typeface="Times New Roman" pitchFamily="18" charset="0"/>
                <a:cs typeface="Times New Roman" pitchFamily="18" charset="0"/>
              </a:rPr>
              <a:t>Bluetooth range and transmission speeds are typically lower than Wi-Fi (the wireless local area network that you may have in your home). Bluetooth v3.0 + HS — Bluetooth high-speed technology — devices can deliver up to 24 Mbps of data, which is faster than the 802.11b </a:t>
            </a: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 standard, but slower than wireless-a or wireless-g standards. As technology has evolved, however, Bluetooth speeds have increased.</a:t>
            </a:r>
          </a:p>
          <a:p>
            <a:pPr algn="just"/>
            <a:r>
              <a:rPr lang="en-US" dirty="0" smtClean="0">
                <a:latin typeface="Times New Roman" pitchFamily="18" charset="0"/>
                <a:cs typeface="Times New Roman" pitchFamily="18" charset="0"/>
              </a:rPr>
              <a:t>The Bluetooth 4.0 specification was officially adopted on July 6, 2010. Bluetooth version 4.0 features include low energy consumption, low cost, multivendor interoperability, and enhanced range. </a:t>
            </a:r>
          </a:p>
          <a:p>
            <a:pPr algn="just"/>
            <a:r>
              <a:rPr lang="en-US" dirty="0" smtClean="0">
                <a:latin typeface="Times New Roman" pitchFamily="18" charset="0"/>
                <a:cs typeface="Times New Roman" pitchFamily="18" charset="0"/>
              </a:rPr>
              <a:t>The hallmark feature enhancement to the Bluetooth 4.0 spec is its lower power requirements; devices using Bluetooth v4.0 are optimized for low battery operation and can run off of small coin-cell batteries, opening up new opportunities for wireless technology. Instead of fearing that leaving Bluetooth on will drain your cell phone's battery, for example, you can leave a Bluetooth v4.0 mobile phone connected all the time to your other Bluetooth accessories.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Connecting With Bluetooth</a:t>
            </a:r>
            <a:br>
              <a:rPr lang="en-US" b="1"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pPr algn="just"/>
            <a:r>
              <a:rPr lang="en-US" dirty="0" smtClean="0">
                <a:latin typeface="Times New Roman" pitchFamily="18" charset="0"/>
                <a:cs typeface="Times New Roman" pitchFamily="18" charset="0"/>
              </a:rPr>
              <a:t>Many mobile devices have Bluetooth radios embedded in them. PCs and some other devices that do not have built-in radios can be Bluetooth-enabled by adding a Bluetooth dongle, for example.</a:t>
            </a:r>
          </a:p>
          <a:p>
            <a:pPr algn="just"/>
            <a:r>
              <a:rPr lang="en-US" dirty="0" smtClean="0">
                <a:latin typeface="Times New Roman" pitchFamily="18" charset="0"/>
                <a:cs typeface="Times New Roman" pitchFamily="18" charset="0"/>
              </a:rPr>
              <a:t>The process of connecting two Bluetooth devices is called "pairing." Generally, devices broadcast their presence to one another, and the user selects the Bluetooth device they want to connect to when its name or ID appears on their device. As Bluetooth-enabled devices proliferate, it becomes important that you know when and to which device you're connecting, so there may be a code to enter that helps ensure you're connecting to the correct device.</a:t>
            </a:r>
          </a:p>
          <a:p>
            <a:pPr algn="just"/>
            <a:r>
              <a:rPr lang="en-US" dirty="0" smtClean="0">
                <a:latin typeface="Times New Roman" pitchFamily="18" charset="0"/>
                <a:cs typeface="Times New Roman" pitchFamily="18" charset="0"/>
              </a:rPr>
              <a:t>This pairing process can vary depending on the devices involved. For example, connecting a Bluetooth device to your </a:t>
            </a:r>
            <a:r>
              <a:rPr lang="en-US" dirty="0" err="1" smtClean="0">
                <a:latin typeface="Times New Roman" pitchFamily="18" charset="0"/>
                <a:cs typeface="Times New Roman" pitchFamily="18" charset="0"/>
              </a:rPr>
              <a:t>iPad</a:t>
            </a:r>
            <a:r>
              <a:rPr lang="en-US" dirty="0" smtClean="0">
                <a:latin typeface="Times New Roman" pitchFamily="18" charset="0"/>
                <a:cs typeface="Times New Roman" pitchFamily="18" charset="0"/>
              </a:rPr>
              <a:t> can involve different steps from those to pair a Bluetooth device to your car.</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Bluetooth Technology</a:t>
            </a:r>
            <a:br>
              <a:rPr lang="en-US" b="1"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algn="just" fontAlgn="base"/>
            <a:r>
              <a:rPr lang="en-US" dirty="0" smtClean="0">
                <a:latin typeface="Times New Roman" pitchFamily="18" charset="0"/>
                <a:cs typeface="Times New Roman" pitchFamily="18" charset="0"/>
              </a:rPr>
              <a:t>It removes the problem of radio interference by using a technique called Speed Frequency Hopping.  This technique utilizes 79 channels of particular frequency band, with each device accessing the channel for only 625 microseconds, i.e. the device must toggle between transmitting and receiving data from one time slot to another.. This ensures that the interference won’t take place as each transmitter will be on different frequencies.</a:t>
            </a:r>
          </a:p>
          <a:p>
            <a:pPr algn="just" fontAlgn="base"/>
            <a:r>
              <a:rPr lang="en-US" dirty="0" smtClean="0">
                <a:latin typeface="Times New Roman" pitchFamily="18" charset="0"/>
                <a:cs typeface="Times New Roman" pitchFamily="18" charset="0"/>
              </a:rPr>
              <a:t>The power consumption of the chip (consisting of transceiver) is low, at about 0.3mW, which makes it possible for least utilization of battery life.</a:t>
            </a:r>
          </a:p>
          <a:p>
            <a:pPr algn="just" fontAlgn="base"/>
            <a:r>
              <a:rPr lang="en-US" dirty="0" smtClean="0">
                <a:latin typeface="Times New Roman" pitchFamily="18" charset="0"/>
                <a:cs typeface="Times New Roman" pitchFamily="18" charset="0"/>
              </a:rPr>
              <a:t>It guarantees security at bit level. The authentication is controlled using a 128bit key.</a:t>
            </a:r>
          </a:p>
          <a:p>
            <a:pPr algn="just" fontAlgn="base"/>
            <a:r>
              <a:rPr lang="en-US" dirty="0" smtClean="0">
                <a:latin typeface="Times New Roman" pitchFamily="18" charset="0"/>
                <a:cs typeface="Times New Roman" pitchFamily="18" charset="0"/>
              </a:rPr>
              <a:t>It is possible to use Bluetooth for both transferring of data and verbal communication as Bluetooth can support data channels of up to 3 similar voice channels.</a:t>
            </a:r>
          </a:p>
          <a:p>
            <a:pPr algn="just" fontAlgn="base"/>
            <a:r>
              <a:rPr lang="en-US" dirty="0" smtClean="0">
                <a:latin typeface="Times New Roman" pitchFamily="18" charset="0"/>
                <a:cs typeface="Times New Roman" pitchFamily="18" charset="0"/>
              </a:rPr>
              <a:t>It overcomes the constraints of line of sight and one to one communication as in other mode of wireless communications like infrared.</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Bluetooth Limitations</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lgn="just"/>
            <a:r>
              <a:rPr lang="en-US" dirty="0" smtClean="0">
                <a:latin typeface="Times New Roman" pitchFamily="18" charset="0"/>
                <a:cs typeface="Times New Roman" pitchFamily="18" charset="0"/>
              </a:rPr>
              <a:t>There are some downsides to Bluetooth. The first is that it can be a drain on battery power for mobile wireless devices like </a:t>
            </a:r>
            <a:r>
              <a:rPr lang="en-US" dirty="0" err="1" smtClean="0">
                <a:latin typeface="Times New Roman" pitchFamily="18" charset="0"/>
                <a:cs typeface="Times New Roman" pitchFamily="18" charset="0"/>
              </a:rPr>
              <a:t>smartphones</a:t>
            </a:r>
            <a:r>
              <a:rPr lang="en-US" dirty="0" smtClean="0">
                <a:latin typeface="Times New Roman" pitchFamily="18" charset="0"/>
                <a:cs typeface="Times New Roman" pitchFamily="18" charset="0"/>
              </a:rPr>
              <a:t>, though as the technology (and battery technology) has improved, this problem is less significant than it used to be.</a:t>
            </a:r>
          </a:p>
          <a:p>
            <a:pPr algn="just"/>
            <a:r>
              <a:rPr lang="en-US" dirty="0" smtClean="0">
                <a:latin typeface="Times New Roman" pitchFamily="18" charset="0"/>
                <a:cs typeface="Times New Roman" pitchFamily="18" charset="0"/>
              </a:rPr>
              <a:t>Also, the range is fairly limited, usually extending only about 30 feet, and as with all wireless technologies, obstacles such as walls, floors, or ceilings can reduce this range further.</a:t>
            </a:r>
          </a:p>
          <a:p>
            <a:pPr algn="just"/>
            <a:r>
              <a:rPr lang="en-US" dirty="0" smtClean="0">
                <a:latin typeface="Times New Roman" pitchFamily="18" charset="0"/>
                <a:cs typeface="Times New Roman" pitchFamily="18" charset="0"/>
              </a:rPr>
              <a:t>The pairing process may also be difficult, often depending on the devices involved, the manufacturers, and other factors that all can result in frustration when attempting to connect.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Secure Is Bluetooth?</a:t>
            </a:r>
            <a:br>
              <a:rPr lang="en-US" b="1"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10000"/>
          </a:bodyPr>
          <a:lstStyle/>
          <a:p>
            <a:pPr algn="just"/>
            <a:r>
              <a:rPr lang="en-US" dirty="0" smtClean="0">
                <a:latin typeface="Times New Roman" pitchFamily="18" charset="0"/>
                <a:cs typeface="Times New Roman" pitchFamily="18" charset="0"/>
              </a:rPr>
              <a:t>Bluetooth is considered a reasonably secure wireless technology when used with precautions. Connections are encrypted, preventing casual eavesdropping from other devices nearby. Bluetooth devices also shift radio frequencies often while paired, which prevents easy invasion.</a:t>
            </a:r>
          </a:p>
          <a:p>
            <a:pPr algn="just"/>
            <a:r>
              <a:rPr lang="en-US" dirty="0" smtClean="0">
                <a:latin typeface="Times New Roman" pitchFamily="18" charset="0"/>
                <a:cs typeface="Times New Roman" pitchFamily="18" charset="0"/>
              </a:rPr>
              <a:t>Devices also offer a variety of settings that allow the user to limit Bluetooth connections. The device-level security of "trusting" a Bluetooth device restricts connections to only that specific device. With service-level security settings, you can also restrict the kinds of activities your device is permitted to engage in while on a Bluetooth connection.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player.slideplayer.com/89/14272640/slides/slide_31.jpg"/>
          <p:cNvPicPr>
            <a:picLocks noChangeAspect="1" noChangeArrowheads="1"/>
          </p:cNvPicPr>
          <p:nvPr/>
        </p:nvPicPr>
        <p:blipFill>
          <a:blip r:embed="rId2" cstate="print"/>
          <a:srcRect r="3125" b="8333"/>
          <a:stretch>
            <a:fillRect/>
          </a:stretch>
        </p:blipFill>
        <p:spPr bwMode="auto">
          <a:xfrm>
            <a:off x="-304800" y="-381000"/>
            <a:ext cx="9448800" cy="5029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2587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dirty="0" smtClean="0">
                <a:latin typeface="Times New Roman" pitchFamily="18" charset="0"/>
                <a:cs typeface="Times New Roman" pitchFamily="18" charset="0"/>
              </a:rPr>
              <a:t>Bluetooth Network consists of a Personal Area Network or a </a:t>
            </a:r>
            <a:r>
              <a:rPr lang="en-US" dirty="0" err="1" smtClean="0">
                <a:latin typeface="Times New Roman" pitchFamily="18" charset="0"/>
                <a:cs typeface="Times New Roman" pitchFamily="18" charset="0"/>
              </a:rPr>
              <a:t>piconet</a:t>
            </a:r>
            <a:r>
              <a:rPr lang="en-US" dirty="0" smtClean="0">
                <a:latin typeface="Times New Roman" pitchFamily="18" charset="0"/>
                <a:cs typeface="Times New Roman" pitchFamily="18" charset="0"/>
              </a:rPr>
              <a:t> which contains a minimum of 2 to maximum of 8 </a:t>
            </a:r>
            <a:r>
              <a:rPr lang="en-US" dirty="0" err="1" smtClean="0">
                <a:latin typeface="Times New Roman" pitchFamily="18" charset="0"/>
                <a:cs typeface="Times New Roman" pitchFamily="18" charset="0"/>
              </a:rPr>
              <a:t>bluetooth</a:t>
            </a:r>
            <a:r>
              <a:rPr lang="en-US" dirty="0" smtClean="0">
                <a:latin typeface="Times New Roman" pitchFamily="18" charset="0"/>
                <a:cs typeface="Times New Roman" pitchFamily="18" charset="0"/>
              </a:rPr>
              <a:t> peer devices- Usually a single master and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7 slaves. </a:t>
            </a:r>
          </a:p>
          <a:p>
            <a:pPr algn="just"/>
            <a:r>
              <a:rPr lang="en-US" dirty="0" smtClean="0">
                <a:latin typeface="Times New Roman" pitchFamily="18" charset="0"/>
                <a:cs typeface="Times New Roman" pitchFamily="18" charset="0"/>
              </a:rPr>
              <a:t>A master is the device which initiates communication with other devices. The master device governs the communications link and </a:t>
            </a:r>
            <a:r>
              <a:rPr lang="en-US" dirty="0" err="1" smtClean="0">
                <a:latin typeface="Times New Roman" pitchFamily="18" charset="0"/>
                <a:cs typeface="Times New Roman" pitchFamily="18" charset="0"/>
              </a:rPr>
              <a:t>trafﬁc</a:t>
            </a:r>
            <a:r>
              <a:rPr lang="en-US" dirty="0" smtClean="0">
                <a:latin typeface="Times New Roman" pitchFamily="18" charset="0"/>
                <a:cs typeface="Times New Roman" pitchFamily="18" charset="0"/>
              </a:rPr>
              <a:t> between itself and the slave devices associated with it.</a:t>
            </a:r>
          </a:p>
          <a:p>
            <a:pPr algn="just"/>
            <a:r>
              <a:rPr lang="en-US" dirty="0" smtClean="0">
                <a:latin typeface="Times New Roman" pitchFamily="18" charset="0"/>
                <a:cs typeface="Times New Roman" pitchFamily="18" charset="0"/>
              </a:rPr>
              <a:t> A slave device is the device that responds to the master device. Slave devices are required to synchronize their transmit/receive timing with that of the masters.</a:t>
            </a:r>
          </a:p>
          <a:p>
            <a:pPr algn="just"/>
            <a:r>
              <a:rPr lang="en-US" dirty="0" smtClean="0">
                <a:latin typeface="Times New Roman" pitchFamily="18" charset="0"/>
                <a:cs typeface="Times New Roman" pitchFamily="18" charset="0"/>
              </a:rPr>
              <a:t> In addition, transmissions by slave devices are governed by the master device (i.e., the master device dictates when a slave device may transmit).</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Speciﬁcally</a:t>
            </a:r>
            <a:r>
              <a:rPr lang="en-US" dirty="0" smtClean="0">
                <a:latin typeface="Times New Roman" pitchFamily="18" charset="0"/>
                <a:cs typeface="Times New Roman" pitchFamily="18" charset="0"/>
              </a:rPr>
              <a:t>, a slave may only begin its transmissions in a time slot immediately following the time slot in which it was addressed by the master, or in a time slot explicitly reserved for use by the slave device.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luetooth"/>
          <p:cNvPicPr>
            <a:picLocks noChangeAspect="1" noChangeArrowheads="1"/>
          </p:cNvPicPr>
          <p:nvPr/>
        </p:nvPicPr>
        <p:blipFill>
          <a:blip r:embed="rId2" cstate="print"/>
          <a:srcRect/>
          <a:stretch>
            <a:fillRect/>
          </a:stretch>
        </p:blipFill>
        <p:spPr bwMode="auto">
          <a:xfrm>
            <a:off x="1676400" y="1524000"/>
            <a:ext cx="4267200" cy="274320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 overview of Various Bluetooth Layers and associated protocols"/>
          <p:cNvPicPr>
            <a:picLocks noChangeAspect="1" noChangeArrowheads="1"/>
          </p:cNvPicPr>
          <p:nvPr/>
        </p:nvPicPr>
        <p:blipFill>
          <a:blip r:embed="rId2" cstate="print"/>
          <a:srcRect/>
          <a:stretch>
            <a:fillRect/>
          </a:stretch>
        </p:blipFill>
        <p:spPr bwMode="auto">
          <a:xfrm>
            <a:off x="228600" y="990600"/>
            <a:ext cx="6667500" cy="452437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RADIO</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The Bluetooth radio operates in 2.4 GHz ISM band. In US and Europe, a band of 83.5 MHz is available. </a:t>
            </a:r>
          </a:p>
          <a:p>
            <a:pPr algn="just"/>
            <a:r>
              <a:rPr lang="en-US" dirty="0" smtClean="0">
                <a:latin typeface="Times New Roman" pitchFamily="18" charset="0"/>
                <a:cs typeface="Times New Roman" pitchFamily="18" charset="0"/>
              </a:rPr>
              <a:t>There are 79 channels spaced 1 MHz apart. Japan, Spain and France use only 23 channels spaced 1 MHz apart. </a:t>
            </a:r>
          </a:p>
          <a:p>
            <a:pPr algn="just"/>
            <a:r>
              <a:rPr lang="en-US" dirty="0" smtClean="0">
                <a:latin typeface="Times New Roman" pitchFamily="18" charset="0"/>
                <a:cs typeface="Times New Roman" pitchFamily="18" charset="0"/>
              </a:rPr>
              <a:t>Radio </a:t>
            </a:r>
            <a:r>
              <a:rPr lang="en-US" dirty="0" err="1" smtClean="0">
                <a:latin typeface="Times New Roman" pitchFamily="18" charset="0"/>
                <a:cs typeface="Times New Roman" pitchFamily="18" charset="0"/>
              </a:rPr>
              <a:t>speciﬁes</a:t>
            </a:r>
            <a:r>
              <a:rPr lang="en-US" dirty="0" smtClean="0">
                <a:latin typeface="Times New Roman" pitchFamily="18" charset="0"/>
                <a:cs typeface="Times New Roman" pitchFamily="18" charset="0"/>
              </a:rPr>
              <a:t> the requirements for radio transmission – including frequency, modulation, and power characteristics – for a Bluetooth transceiver.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Bluetooth core protocols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Baseband</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rmAutofit fontScale="55000" lnSpcReduction="20000"/>
          </a:bodyPr>
          <a:lstStyle/>
          <a:p>
            <a:pPr algn="just"/>
            <a:r>
              <a:rPr lang="en-US" dirty="0" smtClean="0">
                <a:latin typeface="Times New Roman" pitchFamily="18" charset="0"/>
                <a:cs typeface="Times New Roman" pitchFamily="18" charset="0"/>
              </a:rPr>
              <a:t>This is the most important part of Bluetooth protocol. Baseband is the physical layer of Bluetooth which manages physical channels and links. Baseband lies on top of Bluetooth radio.</a:t>
            </a:r>
          </a:p>
          <a:p>
            <a:pPr algn="just"/>
            <a:r>
              <a:rPr lang="en-US" dirty="0" smtClean="0">
                <a:latin typeface="Times New Roman" pitchFamily="18" charset="0"/>
                <a:cs typeface="Times New Roman" pitchFamily="18" charset="0"/>
              </a:rPr>
              <a:t>It </a:t>
            </a:r>
            <a:r>
              <a:rPr lang="en-US" dirty="0" err="1" smtClean="0">
                <a:latin typeface="Times New Roman" pitchFamily="18" charset="0"/>
                <a:cs typeface="Times New Roman" pitchFamily="18" charset="0"/>
              </a:rPr>
              <a:t>deﬁnes</a:t>
            </a:r>
            <a:r>
              <a:rPr lang="en-US" dirty="0" smtClean="0">
                <a:latin typeface="Times New Roman" pitchFamily="18" charset="0"/>
                <a:cs typeface="Times New Roman" pitchFamily="18" charset="0"/>
              </a:rPr>
              <a:t> physical and logical channels and link types (voice or data); </a:t>
            </a:r>
            <a:r>
              <a:rPr lang="en-US" dirty="0" err="1" smtClean="0">
                <a:latin typeface="Times New Roman" pitchFamily="18" charset="0"/>
                <a:cs typeface="Times New Roman" pitchFamily="18" charset="0"/>
              </a:rPr>
              <a:t>speciﬁes</a:t>
            </a:r>
            <a:r>
              <a:rPr lang="en-US" dirty="0" smtClean="0">
                <a:latin typeface="Times New Roman" pitchFamily="18" charset="0"/>
                <a:cs typeface="Times New Roman" pitchFamily="18" charset="0"/>
              </a:rPr>
              <a:t> various packet formats, transmit and receive timing, channel control, and the mechanism for frequency hopping (hop selection) and device addressing. It specifies point to point or point to multipoint links. The length of a packet can range from 68 bits (shortened access code) to a maximum of 3071 bits.</a:t>
            </a:r>
          </a:p>
          <a:p>
            <a:pPr algn="just"/>
            <a:r>
              <a:rPr lang="en-US" dirty="0" smtClean="0">
                <a:latin typeface="Times New Roman" pitchFamily="18" charset="0"/>
                <a:cs typeface="Times New Roman" pitchFamily="18" charset="0"/>
              </a:rPr>
              <a:t> Link controller wisely chooses the links and channels to be used and improves the performance of applications. It synchronizes with the layer above it i.e. link manager for carrying out link level routines like link connections and power control. On receiver side it performs error detection, data whitening, hop selection and Bluetooth security. </a:t>
            </a:r>
          </a:p>
          <a:p>
            <a:pPr algn="just"/>
            <a:r>
              <a:rPr lang="en-US" dirty="0" smtClean="0">
                <a:latin typeface="Times New Roman" pitchFamily="18" charset="0"/>
                <a:cs typeface="Times New Roman" pitchFamily="18" charset="0"/>
              </a:rPr>
              <a:t>Baseband also manages links, handles packets and does paging and inquiry to access and inquire about Bluetooth devices.</a:t>
            </a:r>
          </a:p>
          <a:p>
            <a:pPr algn="just"/>
            <a:r>
              <a:rPr lang="en-US" dirty="0" smtClean="0">
                <a:latin typeface="Times New Roman" pitchFamily="18" charset="0"/>
                <a:cs typeface="Times New Roman" pitchFamily="18" charset="0"/>
              </a:rPr>
              <a:t>The baseband enable the radio frequency link between Bluetooth devices to form a Pico-net. Information is exchanged in packets in Bluetooth. A packet is a binary data unit that carries information required by the user which can be routed through a computer network. Both circuit switching and packet switching is used to transfer the packets in the network. Packet-switched networks move data in separate, small blocks — packets — based on the destination address in each packet. When received, packets are reassembled in the proper sequence to make up the message. Circuit-switched networks require dedicated point-to-point connections during calls and generally used in telephone lines for exchange.</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smtClean="0">
                <a:latin typeface="Times New Roman" pitchFamily="18" charset="0"/>
                <a:cs typeface="Times New Roman" pitchFamily="18" charset="0"/>
              </a:rPr>
              <a:t>ACL links – asynchronous connectionless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ACL links is a point to multipoint link between the master and all slaves participating on the </a:t>
            </a:r>
            <a:r>
              <a:rPr lang="en-US" dirty="0" err="1" smtClean="0">
                <a:latin typeface="Times New Roman" pitchFamily="18" charset="0"/>
                <a:cs typeface="Times New Roman" pitchFamily="18" charset="0"/>
              </a:rPr>
              <a:t>piconet</a:t>
            </a:r>
            <a:r>
              <a:rPr lang="en-US" dirty="0" smtClean="0">
                <a:latin typeface="Times New Roman" pitchFamily="18" charset="0"/>
                <a:cs typeface="Times New Roman" pitchFamily="18" charset="0"/>
              </a:rPr>
              <a:t>. ACL links carries data information and only a single link can exist. Retransmission of data packets is allowed in ACL links.</a:t>
            </a:r>
          </a:p>
          <a:p>
            <a:pPr algn="just"/>
            <a:r>
              <a:rPr lang="en-US" b="1" dirty="0" smtClean="0">
                <a:latin typeface="Times New Roman" pitchFamily="18" charset="0"/>
                <a:cs typeface="Times New Roman" pitchFamily="18" charset="0"/>
              </a:rPr>
              <a:t>SCO links- synchronous connection link</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SCO links is a symmetric point to point link between a master and a single slave. It can carry both data and voice information but it mainly carries voice information. The master can support up-to two to three SCO links. SCO packets are never re- transmitted.</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smtClean="0">
                <a:latin typeface="Times New Roman" pitchFamily="18" charset="0"/>
                <a:cs typeface="Times New Roman" pitchFamily="18" charset="0"/>
              </a:rPr>
              <a:t>LOGICAL CHANNELS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 channel is a high speed two way communication between two devices. For example a computer and its peripheral device. There are five different types of channels present in the Bluetooth which can be used to transfer different types of information. LC (control channel) and LM (link manager) channel s are used in the link level part of communication. UA, UI and US are used to carry asynchronous, </a:t>
            </a:r>
            <a:r>
              <a:rPr lang="en-US" dirty="0" err="1" smtClean="0">
                <a:latin typeface="Times New Roman" pitchFamily="18" charset="0"/>
                <a:cs typeface="Times New Roman" pitchFamily="18" charset="0"/>
              </a:rPr>
              <a:t>iso</a:t>
            </a:r>
            <a:r>
              <a:rPr lang="en-US" dirty="0" smtClean="0">
                <a:latin typeface="Times New Roman" pitchFamily="18" charset="0"/>
                <a:cs typeface="Times New Roman" pitchFamily="18" charset="0"/>
              </a:rPr>
              <a:t>-synchronous and synchronous user information.</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Link Manager and controller</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algn="just"/>
            <a:r>
              <a:rPr lang="en-US" dirty="0" smtClean="0">
                <a:latin typeface="Times New Roman" pitchFamily="18" charset="0"/>
                <a:cs typeface="Times New Roman" pitchFamily="18" charset="0"/>
              </a:rPr>
              <a:t>Link manager is used for managing the security, link set-up and control. It communicates with other link manager to exchange information and control messages through link controller by using some pre-defined link level commands. Once the connection has been setup, it can have up to three SCO connections created across it, or its mode can be changed, either to a low power mode or to a test mode (these are useful for certification of Bluetooth devices by testing authorities and for a manufacture’s production line testing of devices). When the connection is no longer required, LMP can cause disconnection.</a:t>
            </a:r>
          </a:p>
          <a:p>
            <a:pPr algn="just"/>
            <a:r>
              <a:rPr lang="en-US" dirty="0" smtClean="0">
                <a:latin typeface="Times New Roman" pitchFamily="18" charset="0"/>
                <a:cs typeface="Times New Roman" pitchFamily="18" charset="0"/>
              </a:rPr>
              <a:t>The link manager protocol is responsible for setting a link between two Bluetooth devices. This protocol layer is responsible for security issues like authentication, encryption, exchanging and checking the link and encryption keys.</a:t>
            </a:r>
          </a:p>
          <a:p>
            <a:pPr algn="just"/>
            <a:endParaRPr lang="en-US"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300" b="1" dirty="0" smtClean="0">
                <a:latin typeface="Times New Roman" pitchFamily="18" charset="0"/>
                <a:cs typeface="Times New Roman" pitchFamily="18" charset="0"/>
              </a:rPr>
              <a:t>LOGICAL LINK AND ADAPTATION LAYER</a:t>
            </a:r>
            <a:r>
              <a:rPr lang="en-US" sz="3300" dirty="0" smtClean="0">
                <a:latin typeface="Times New Roman" pitchFamily="18" charset="0"/>
                <a:cs typeface="Times New Roman" pitchFamily="18" charset="0"/>
              </a:rPr>
              <a:t/>
            </a:r>
            <a:br>
              <a:rPr lang="en-US" sz="3300" dirty="0" smtClean="0">
                <a:latin typeface="Times New Roman" pitchFamily="18" charset="0"/>
                <a:cs typeface="Times New Roman" pitchFamily="18" charset="0"/>
              </a:rPr>
            </a:br>
            <a:endParaRPr lang="en-US" sz="33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dirty="0" smtClean="0">
                <a:latin typeface="Times New Roman" pitchFamily="18" charset="0"/>
                <a:cs typeface="Times New Roman" pitchFamily="18" charset="0"/>
              </a:rPr>
              <a:t>The Logical Link Control and Adaptation Protocol (L2CAP) accept data from the higher layers of Bluetooth stack and from applications and sends it over the lower layers. It passes packets to the Host Controller Interface (HCI). L2CAP passes packets directly to the Link Manager. These are some functions performed by L2CAP.</a:t>
            </a:r>
          </a:p>
          <a:p>
            <a:pPr algn="just"/>
            <a:r>
              <a:rPr lang="en-US" dirty="0" smtClean="0">
                <a:latin typeface="Times New Roman" pitchFamily="18" charset="0"/>
                <a:cs typeface="Times New Roman" pitchFamily="18" charset="0"/>
              </a:rPr>
              <a:t>Multiplexing higher layer protocols and allowing them to share lower layer linksL2CAP can multiplex connection requests to upper layer protocols like Service Discovery Protocol, RFCOMM and Telephony Control.</a:t>
            </a:r>
          </a:p>
          <a:p>
            <a:pPr algn="just"/>
            <a:r>
              <a:rPr lang="en-US" dirty="0" smtClean="0">
                <a:latin typeface="Times New Roman" pitchFamily="18" charset="0"/>
                <a:cs typeface="Times New Roman" pitchFamily="18" charset="0"/>
              </a:rPr>
              <a:t> Segmentation and reassembly to allow transfer of larger packets</a:t>
            </a:r>
          </a:p>
          <a:p>
            <a:pPr algn="just"/>
            <a:r>
              <a:rPr lang="en-US" dirty="0" smtClean="0">
                <a:latin typeface="Times New Roman" pitchFamily="18" charset="0"/>
                <a:cs typeface="Times New Roman" pitchFamily="18" charset="0"/>
              </a:rPr>
              <a:t>It is used to improve efficiency by supporting a maximum transmission unit size larger than the largest baseband packet. L2CAP segments higher layer packets into chunks that can be passed on to the link manager for transmission and reassembles those chunks into L2CAP packets using information provided by HCI and packet header.</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player.slideplayer.com/89/14272640/slides/slide_32.jpg"/>
          <p:cNvPicPr>
            <a:picLocks noChangeAspect="1" noChangeArrowheads="1"/>
          </p:cNvPicPr>
          <p:nvPr/>
        </p:nvPicPr>
        <p:blipFill>
          <a:blip r:embed="rId2" cstate="print"/>
          <a:srcRect r="781" b="8333"/>
          <a:stretch>
            <a:fillRect/>
          </a:stretch>
        </p:blipFill>
        <p:spPr bwMode="auto">
          <a:xfrm>
            <a:off x="-228600" y="-457200"/>
            <a:ext cx="9384145" cy="48768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Service Discovery Protocol (SDP)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 SDP allows a Bluetooth device to query other Bluetooth devices for device information, services provided, and the characteristics of those services.</a:t>
            </a:r>
          </a:p>
          <a:p>
            <a:r>
              <a:rPr lang="en-US" dirty="0" smtClean="0">
                <a:latin typeface="Times New Roman" pitchFamily="18" charset="0"/>
                <a:cs typeface="Times New Roman" pitchFamily="18" charset="0"/>
              </a:rPr>
              <a:t>SDP is the basis for discovery of services on all Bluetooth devices. This is essential for all Bluetooth models because with SDP device information, services and the characteristics of the services can be queried and after that connection between two or more Bluetooth devices may be established .</a:t>
            </a:r>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Cable replacement protocol</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RFCOMM</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smtClean="0">
                <a:latin typeface="Times New Roman" pitchFamily="18" charset="0"/>
                <a:cs typeface="Times New Roman" pitchFamily="18" charset="0"/>
              </a:rPr>
              <a:t>The RFCOMM protocol is used for the cable replacement option in Bluetooth.  It is a simple transport protocol with additional provisions for emulating the 9 circuits of RS232 serial ports over  L2CAP part of the Bluetooth protocol stack.   It supports large base for applications that uses serial communication. It provides a reliable data stream, multiple connections, flow control and serial cable line settings. </a:t>
            </a:r>
          </a:p>
          <a:p>
            <a:pPr algn="just"/>
            <a:r>
              <a:rPr lang="en-US" dirty="0" smtClean="0">
                <a:latin typeface="Times New Roman" pitchFamily="18" charset="0"/>
                <a:cs typeface="Times New Roman" pitchFamily="18" charset="0"/>
              </a:rPr>
              <a:t>The RFCOMM protocol is used for the cable replacement option in Bluetooth.  It is a simple transport protocol with additional provisions for emulating the nine circuits of RS232 serial ports over L2CAP part of the Bluetooth protocol stack.   It supports large base for applications that uses serial communication. It provides a reliable data stream, multiple connections, flow control and serial cable line settings.</a:t>
            </a:r>
          </a:p>
          <a:p>
            <a:pPr algn="just"/>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b="1" dirty="0" smtClean="0">
                <a:latin typeface="Times New Roman" pitchFamily="18" charset="0"/>
                <a:cs typeface="Times New Roman" pitchFamily="18" charset="0"/>
              </a:rPr>
              <a:t>HOST CONTROLLER INTERFACE</a:t>
            </a:r>
            <a:r>
              <a:rPr lang="en-US" sz="3500" dirty="0" smtClean="0">
                <a:latin typeface="Times New Roman" pitchFamily="18" charset="0"/>
                <a:cs typeface="Times New Roman" pitchFamily="18" charset="0"/>
              </a:rPr>
              <a:t/>
            </a:r>
            <a:br>
              <a:rPr lang="en-US" sz="3500" dirty="0" smtClean="0">
                <a:latin typeface="Times New Roman" pitchFamily="18" charset="0"/>
                <a:cs typeface="Times New Roman" pitchFamily="18" charset="0"/>
              </a:rPr>
            </a:br>
            <a:endParaRPr lang="en-US" sz="35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The HCI is a command interface to baseband, link manager and access to hardware status and control registers. This interface provides a uniform method of accessing Bluetooth baseband capabilities.</a:t>
            </a:r>
          </a:p>
          <a:p>
            <a:pPr algn="just"/>
            <a:r>
              <a:rPr lang="en-US" dirty="0" smtClean="0">
                <a:latin typeface="Times New Roman" pitchFamily="18" charset="0"/>
                <a:cs typeface="Times New Roman" pitchFamily="18" charset="0"/>
              </a:rPr>
              <a:t>The HCI provides a command interface to the base band controller, link manager and access to the hardware status and control registers. The interface provides a uniform method of accessing the Bluetooth baseband capabilities. The Host control transport layer removes transport dependencies and provides a common driver interface.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Telephony Control Protocol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Specification (TCS Binary)</a:t>
            </a:r>
          </a:p>
          <a:p>
            <a:pPr algn="just"/>
            <a:r>
              <a:rPr lang="en-US" dirty="0" smtClean="0">
                <a:latin typeface="Times New Roman" pitchFamily="18" charset="0"/>
                <a:cs typeface="Times New Roman" pitchFamily="18" charset="0"/>
              </a:rPr>
              <a:t>The TCS binary protocol defines the call control signaling for establishment of speech and data calls between two Bluetooth devices. It is bit oriented protocol.</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latin typeface="Times New Roman" pitchFamily="18" charset="0"/>
                <a:cs typeface="Times New Roman" pitchFamily="18" charset="0"/>
              </a:rPr>
              <a:t>Adopted Protocol</a:t>
            </a:r>
            <a:endParaRPr lang="en-US" b="1" dirty="0">
              <a:latin typeface="Times New Roman" pitchFamily="18" charset="0"/>
              <a:cs typeface="Times New Roman" pitchFamily="18" charset="0"/>
            </a:endParaRPr>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PPP, TCP/IP</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Times New Roman" pitchFamily="18" charset="0"/>
                <a:cs typeface="Times New Roman" pitchFamily="18" charset="0"/>
              </a:rPr>
              <a:t>PPP, TCP, UDP and IP are standard Internet protocols defined by IETF. These are used as the lower layer protocols for transporting packets or data-grams on their specified IP addresses. </a:t>
            </a:r>
          </a:p>
          <a:p>
            <a:pPr algn="just"/>
            <a:r>
              <a:rPr lang="en-US" dirty="0" smtClean="0">
                <a:latin typeface="Times New Roman" pitchFamily="18" charset="0"/>
                <a:cs typeface="Times New Roman" pitchFamily="18" charset="0"/>
              </a:rPr>
              <a:t>OBEX is a session protocol defined by IrDA. This protocol is also utilized by Bluetooth thus enabling the possibility for application to use either the Bluetooth radio or IrDA technologies.</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WAP/WAE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Bluetooth may be used as a bearer technology for transporting between a WAP client and a nearby WAP server. WAP operates on top of the Bluetooth stack using PPP and the TCP/IP protocol suite.</a:t>
            </a:r>
          </a:p>
          <a:p>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Zigbee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communication is specially built for control and sensor networks on IEEE 802.15.4 standard for wireless personal area networks (WPANs), and it is the product from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alliance. </a:t>
            </a:r>
          </a:p>
          <a:p>
            <a:pPr algn="just"/>
            <a:r>
              <a:rPr lang="en-US" dirty="0" smtClean="0">
                <a:latin typeface="Times New Roman" pitchFamily="18" charset="0"/>
                <a:cs typeface="Times New Roman" pitchFamily="18" charset="0"/>
              </a:rPr>
              <a:t>This communication standard defines physical and Media Access Control (MAC) layers to handle many devices at low-data rates. </a:t>
            </a:r>
          </a:p>
          <a:p>
            <a:pPr algn="just"/>
            <a:r>
              <a:rPr lang="en-US" dirty="0" smtClean="0">
                <a:latin typeface="Times New Roman" pitchFamily="18" charset="0"/>
                <a:cs typeface="Times New Roman" pitchFamily="18" charset="0"/>
              </a:rPr>
              <a:t>These </a:t>
            </a:r>
            <a:r>
              <a:rPr lang="en-US" dirty="0" err="1" smtClean="0">
                <a:latin typeface="Times New Roman" pitchFamily="18" charset="0"/>
                <a:cs typeface="Times New Roman" pitchFamily="18" charset="0"/>
              </a:rPr>
              <a:t>Zigbee’s</a:t>
            </a:r>
            <a:r>
              <a:rPr lang="en-US" dirty="0" smtClean="0">
                <a:latin typeface="Times New Roman" pitchFamily="18" charset="0"/>
                <a:cs typeface="Times New Roman" pitchFamily="18" charset="0"/>
              </a:rPr>
              <a:t> WPANs operate at 868 MHz, 902-928MHz and 2.4 GHz frequencies. </a:t>
            </a:r>
          </a:p>
          <a:p>
            <a:pPr algn="just"/>
            <a:r>
              <a:rPr lang="en-US" dirty="0" smtClean="0">
                <a:latin typeface="Times New Roman" pitchFamily="18" charset="0"/>
                <a:cs typeface="Times New Roman" pitchFamily="18" charset="0"/>
              </a:rPr>
              <a:t>The date rate of 250 kbps is best suited for periodic as well as intermediate two way transmission of data between sensors and controllers.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pPr algn="just" fontAlgn="base"/>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is low-cost and low-powered mesh network widely deployed for controlling and monitoring applications where it covers 10-100 meters within the range. This communication system is less expensive and simpler than the other proprietary short-range wireless sensor networks  as Bluetooth and Wi-Fi.</a:t>
            </a:r>
          </a:p>
          <a:p>
            <a:pPr algn="just" fontAlgn="base"/>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supports different network configurations for master to master or master to slave communications. And also, it can be operated in different modes as a result the battery power is conserved. </a:t>
            </a:r>
          </a:p>
          <a:p>
            <a:pPr algn="just" fontAlgn="base"/>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networks are extendable with the use of routers and allow many nodes to interconnect with each other for building a wider area network.</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layer.slideplayer.com/89/14272640/slides/slide_33.jpg"/>
          <p:cNvPicPr>
            <a:picLocks noChangeAspect="1" noChangeArrowheads="1"/>
          </p:cNvPicPr>
          <p:nvPr/>
        </p:nvPicPr>
        <p:blipFill>
          <a:blip r:embed="rId2" cstate="print"/>
          <a:srcRect r="3125" b="4167"/>
          <a:stretch>
            <a:fillRect/>
          </a:stretch>
        </p:blipFill>
        <p:spPr bwMode="auto">
          <a:xfrm>
            <a:off x="0" y="0"/>
            <a:ext cx="8764104" cy="48768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smtClean="0">
                <a:latin typeface="Times New Roman" pitchFamily="18" charset="0"/>
                <a:cs typeface="Times New Roman" pitchFamily="18" charset="0"/>
              </a:rPr>
              <a:t>Zigbee</a:t>
            </a:r>
            <a:r>
              <a:rPr lang="en-US" b="1" dirty="0" smtClean="0">
                <a:latin typeface="Times New Roman" pitchFamily="18" charset="0"/>
                <a:cs typeface="Times New Roman" pitchFamily="18" charset="0"/>
              </a:rPr>
              <a:t> architecture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algn="just"/>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system structure consists of three different types of devices such as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coordinator, Router and End device. </a:t>
            </a:r>
          </a:p>
          <a:p>
            <a:pPr algn="just"/>
            <a:r>
              <a:rPr lang="en-US" dirty="0" smtClean="0">
                <a:latin typeface="Times New Roman" pitchFamily="18" charset="0"/>
                <a:cs typeface="Times New Roman" pitchFamily="18" charset="0"/>
              </a:rPr>
              <a:t>Every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network must consist of at least one coordinator which acts as a root and bridge of the network. </a:t>
            </a:r>
          </a:p>
          <a:p>
            <a:pPr algn="just"/>
            <a:r>
              <a:rPr lang="en-US" dirty="0" smtClean="0">
                <a:latin typeface="Times New Roman" pitchFamily="18" charset="0"/>
                <a:cs typeface="Times New Roman" pitchFamily="18" charset="0"/>
              </a:rPr>
              <a:t>The coordinator is responsible for handling and storing the information while performing receiving and transmitting data operations. </a:t>
            </a:r>
          </a:p>
          <a:p>
            <a:pPr algn="just"/>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routers act as intermediary devices that permit data to pass to and fro through them to other devices. </a:t>
            </a:r>
          </a:p>
          <a:p>
            <a:pPr algn="just"/>
            <a:r>
              <a:rPr lang="en-US" dirty="0" smtClean="0">
                <a:latin typeface="Times New Roman" pitchFamily="18" charset="0"/>
                <a:cs typeface="Times New Roman" pitchFamily="18" charset="0"/>
              </a:rPr>
              <a:t>End devices have limited functionality to communicate with the parent nodes such that the battery power is saved The number of routers, coordinators and end devices depends on the type of network such as star, tree and mesh networks.</a:t>
            </a:r>
          </a:p>
          <a:p>
            <a:pPr algn="just"/>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protocol architecture consists of a stack of various layers where </a:t>
            </a:r>
            <a:r>
              <a:rPr lang="en-US" dirty="0" smtClean="0">
                <a:latin typeface="Times New Roman" pitchFamily="18" charset="0"/>
                <a:cs typeface="Times New Roman" pitchFamily="18" charset="0"/>
                <a:hlinkClick r:id="rId2"/>
              </a:rPr>
              <a:t>IEEE 802.15.4</a:t>
            </a:r>
            <a:r>
              <a:rPr lang="en-US" dirty="0" smtClean="0">
                <a:latin typeface="Times New Roman" pitchFamily="18" charset="0"/>
                <a:cs typeface="Times New Roman" pitchFamily="18" charset="0"/>
              </a:rPr>
              <a:t> is defined by physical and MAC layers while this protocol is completed by accumulating </a:t>
            </a:r>
            <a:r>
              <a:rPr lang="en-US" dirty="0" err="1" smtClean="0">
                <a:latin typeface="Times New Roman" pitchFamily="18" charset="0"/>
                <a:cs typeface="Times New Roman" pitchFamily="18" charset="0"/>
              </a:rPr>
              <a:t>Zigbee’s</a:t>
            </a:r>
            <a:r>
              <a:rPr lang="en-US" dirty="0" smtClean="0">
                <a:latin typeface="Times New Roman" pitchFamily="18" charset="0"/>
                <a:cs typeface="Times New Roman" pitchFamily="18" charset="0"/>
              </a:rPr>
              <a:t> own network and application layers.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Zigbee system structure"/>
          <p:cNvPicPr>
            <a:picLocks noChangeAspect="1" noChangeArrowheads="1"/>
          </p:cNvPicPr>
          <p:nvPr/>
        </p:nvPicPr>
        <p:blipFill>
          <a:blip r:embed="rId2" cstate="print"/>
          <a:srcRect/>
          <a:stretch>
            <a:fillRect/>
          </a:stretch>
        </p:blipFill>
        <p:spPr bwMode="auto">
          <a:xfrm>
            <a:off x="832759" y="381000"/>
            <a:ext cx="7231221" cy="47244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Zigbee protocol architecture "/>
          <p:cNvPicPr>
            <a:picLocks noChangeAspect="1" noChangeArrowheads="1"/>
          </p:cNvPicPr>
          <p:nvPr/>
        </p:nvPicPr>
        <p:blipFill>
          <a:blip r:embed="rId2" cstate="print"/>
          <a:srcRect/>
          <a:stretch>
            <a:fillRect/>
          </a:stretch>
        </p:blipFill>
        <p:spPr bwMode="auto">
          <a:xfrm>
            <a:off x="1626289" y="533400"/>
            <a:ext cx="6756647" cy="45720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latin typeface="Times New Roman" pitchFamily="18" charset="0"/>
                <a:cs typeface="Times New Roman" pitchFamily="18" charset="0"/>
              </a:rPr>
              <a:t>Different layers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fontScale="55000" lnSpcReduction="20000"/>
          </a:bodyPr>
          <a:lstStyle/>
          <a:p>
            <a:pPr algn="just"/>
            <a:r>
              <a:rPr lang="en-US" b="1" dirty="0" smtClean="0">
                <a:latin typeface="Times New Roman" pitchFamily="18" charset="0"/>
                <a:cs typeface="Times New Roman" pitchFamily="18" charset="0"/>
              </a:rPr>
              <a:t>Physical Layer</a:t>
            </a:r>
            <a:r>
              <a:rPr lang="en-US" dirty="0" smtClean="0">
                <a:latin typeface="Times New Roman" pitchFamily="18" charset="0"/>
                <a:cs typeface="Times New Roman" pitchFamily="18" charset="0"/>
              </a:rPr>
              <a:t>: This layer does modulation and demodulation operations up on transmitting and receiving signals respectively. This layer’s frequency, date rate and number of channels are given below.</a:t>
            </a:r>
          </a:p>
          <a:p>
            <a:pPr algn="just" fontAlgn="base"/>
            <a:r>
              <a:rPr lang="en-US" b="1" dirty="0" smtClean="0">
                <a:latin typeface="Times New Roman" pitchFamily="18" charset="0"/>
                <a:cs typeface="Times New Roman" pitchFamily="18" charset="0"/>
              </a:rPr>
              <a:t>MAC Layer</a:t>
            </a:r>
            <a:r>
              <a:rPr lang="en-US" dirty="0" smtClean="0">
                <a:latin typeface="Times New Roman" pitchFamily="18" charset="0"/>
                <a:cs typeface="Times New Roman" pitchFamily="18" charset="0"/>
              </a:rPr>
              <a:t>: This layer is responsible for reliable transmission of data by accessing different networks with the carrier sense multiple access collision avoidance (CSMA). This also transmits the beacon frames for synchronizing communication.</a:t>
            </a:r>
          </a:p>
          <a:p>
            <a:pPr algn="just" fontAlgn="base"/>
            <a:r>
              <a:rPr lang="en-US" b="1" dirty="0" smtClean="0">
                <a:latin typeface="Times New Roman" pitchFamily="18" charset="0"/>
                <a:cs typeface="Times New Roman" pitchFamily="18" charset="0"/>
              </a:rPr>
              <a:t>Network Layer</a:t>
            </a:r>
            <a:r>
              <a:rPr lang="en-US" dirty="0" smtClean="0">
                <a:latin typeface="Times New Roman" pitchFamily="18" charset="0"/>
                <a:cs typeface="Times New Roman" pitchFamily="18" charset="0"/>
              </a:rPr>
              <a:t>: This layer takes care of all network related operations such as network setup, end device connection and disconnection to network, routing, device configurations, etc.</a:t>
            </a:r>
          </a:p>
          <a:p>
            <a:pPr algn="just" fontAlgn="base"/>
            <a:r>
              <a:rPr lang="en-US" b="1" dirty="0" smtClean="0">
                <a:latin typeface="Times New Roman" pitchFamily="18" charset="0"/>
                <a:cs typeface="Times New Roman" pitchFamily="18" charset="0"/>
              </a:rPr>
              <a:t>Application Support Sub-Layer</a:t>
            </a:r>
            <a:r>
              <a:rPr lang="en-US" dirty="0" smtClean="0">
                <a:latin typeface="Times New Roman" pitchFamily="18" charset="0"/>
                <a:cs typeface="Times New Roman" pitchFamily="18" charset="0"/>
              </a:rPr>
              <a:t>: This layer enables the services necessary for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device object and application objects to interface with the network layers for data managing services. This layer is responsible for matching two devices according to their services and needs.</a:t>
            </a:r>
            <a:r>
              <a:rPr lang="en-US" dirty="0" smtClean="0"/>
              <a:t> </a:t>
            </a:r>
            <a:r>
              <a:rPr lang="en-US" dirty="0" smtClean="0">
                <a:latin typeface="Times New Roman" pitchFamily="18" charset="0"/>
                <a:cs typeface="Times New Roman" pitchFamily="18" charset="0"/>
              </a:rPr>
              <a:t>This application, ZDO, keeps track of the state of the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device on and off the network, and provides an interface to the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Device Profile (ZDP), a specialized Application Profile  for discovering, configuring, and maintaining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devices and services on the network.</a:t>
            </a:r>
          </a:p>
          <a:p>
            <a:pPr algn="just" fontAlgn="base"/>
            <a:r>
              <a:rPr lang="en-US" b="1" dirty="0" smtClean="0">
                <a:latin typeface="Times New Roman" pitchFamily="18" charset="0"/>
                <a:cs typeface="Times New Roman" pitchFamily="18" charset="0"/>
              </a:rPr>
              <a:t>Application Framework</a:t>
            </a:r>
            <a:r>
              <a:rPr lang="en-US" dirty="0" smtClean="0">
                <a:latin typeface="Times New Roman" pitchFamily="18" charset="0"/>
                <a:cs typeface="Times New Roman" pitchFamily="18" charset="0"/>
              </a:rPr>
              <a:t>: It provides two types of data services as key value pair and generic message services. Generic message is a developer defined structure, whereas the key value pair is used for getting attributes within the application objects. ZDO provides an interface between application objects and APS layer in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devices. It is responsible for detecting, initiating and binding other devices to the network.</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Times New Roman" pitchFamily="18" charset="0"/>
                <a:cs typeface="Times New Roman" pitchFamily="18" charset="0"/>
              </a:rPr>
              <a:t>Zigbee</a:t>
            </a:r>
            <a:r>
              <a:rPr lang="en-US" b="1" dirty="0" smtClean="0">
                <a:latin typeface="Times New Roman" pitchFamily="18" charset="0"/>
                <a:cs typeface="Times New Roman" pitchFamily="18" charset="0"/>
              </a:rPr>
              <a:t> Operating Modes and Its Topologies</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fontAlgn="base"/>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two way data is transferred in two modes: Non-beacon mode and Beacon mode.</a:t>
            </a:r>
          </a:p>
          <a:p>
            <a:pPr algn="just" fontAlgn="base"/>
            <a:r>
              <a:rPr lang="en-US" dirty="0" smtClean="0">
                <a:latin typeface="Times New Roman" pitchFamily="18" charset="0"/>
                <a:cs typeface="Times New Roman" pitchFamily="18" charset="0"/>
              </a:rPr>
              <a:t> In a beacon mode, the coordinators and routers continuously monitor active state of incoming data hence more power is consumed. </a:t>
            </a:r>
          </a:p>
          <a:p>
            <a:pPr algn="just" fontAlgn="base"/>
            <a:r>
              <a:rPr lang="en-US" dirty="0" smtClean="0">
                <a:latin typeface="Times New Roman" pitchFamily="18" charset="0"/>
                <a:cs typeface="Times New Roman" pitchFamily="18" charset="0"/>
              </a:rPr>
              <a:t>In this mode, the routers and coordinators do not sleep because at any time any node can wake up and communicate. </a:t>
            </a:r>
          </a:p>
          <a:p>
            <a:pPr algn="just" fontAlgn="base"/>
            <a:r>
              <a:rPr lang="en-US" dirty="0" smtClean="0">
                <a:latin typeface="Times New Roman" pitchFamily="18" charset="0"/>
                <a:cs typeface="Times New Roman" pitchFamily="18" charset="0"/>
              </a:rPr>
              <a:t>However, it requires more power supply and its overall power consumption is low because most of the devices are in an inactive state for over long periods in the network.</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In a beacon mode, when there is no data communication from end devices, then the routers and coordinators enter into sleep state. Periodically this coordinator wakes up and transmits the beacons to the routers in the network. These beacon networks are work for time slots which means, they operate when the communication is needed which results in lower duty cycles and longer battery usage. These beacon and non-beacon modes of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can manage periodic (sensors data), intermittent (Light switches) and repetitive data types</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smtClean="0">
                <a:latin typeface="Times New Roman" pitchFamily="18" charset="0"/>
                <a:cs typeface="Times New Roman" pitchFamily="18" charset="0"/>
              </a:rPr>
              <a:t>Zigbee</a:t>
            </a:r>
            <a:r>
              <a:rPr lang="en-US" b="1" dirty="0" smtClean="0">
                <a:latin typeface="Times New Roman" pitchFamily="18" charset="0"/>
                <a:cs typeface="Times New Roman" pitchFamily="18" charset="0"/>
              </a:rPr>
              <a:t> Topologies</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715000"/>
          </a:xfrm>
        </p:spPr>
        <p:txBody>
          <a:bodyPr>
            <a:normAutofit fontScale="70000" lnSpcReduction="20000"/>
          </a:bodyPr>
          <a:lstStyle/>
          <a:p>
            <a:pPr algn="just" fontAlgn="base"/>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supports several network topologies; however, the most commonly used configurations are star, mesh and cluster tree topologies. Any topology consists of one or more coordinator. In a </a:t>
            </a:r>
            <a:r>
              <a:rPr lang="en-US" b="1" dirty="0" smtClean="0">
                <a:latin typeface="Times New Roman" pitchFamily="18" charset="0"/>
                <a:cs typeface="Times New Roman" pitchFamily="18" charset="0"/>
              </a:rPr>
              <a:t>star topology</a:t>
            </a:r>
            <a:r>
              <a:rPr lang="en-US" dirty="0" smtClean="0">
                <a:latin typeface="Times New Roman" pitchFamily="18" charset="0"/>
                <a:cs typeface="Times New Roman" pitchFamily="18" charset="0"/>
              </a:rPr>
              <a:t>, the network consists of one coordinator which is responsible for initiating and managing the devices over the network. All other devices are called end devices that directly communicate with coordinator. This is used in industries where all the end point devices are needed to communicate with the central controller, and this topology is simple and easy to deploy.</a:t>
            </a:r>
          </a:p>
          <a:p>
            <a:pPr algn="just" fontAlgn="base"/>
            <a:r>
              <a:rPr lang="en-US" dirty="0" smtClean="0">
                <a:latin typeface="Times New Roman" pitchFamily="18" charset="0"/>
                <a:cs typeface="Times New Roman" pitchFamily="18" charset="0"/>
              </a:rPr>
              <a:t>In </a:t>
            </a:r>
            <a:r>
              <a:rPr lang="en-US" b="1" dirty="0" smtClean="0">
                <a:latin typeface="Times New Roman" pitchFamily="18" charset="0"/>
                <a:cs typeface="Times New Roman" pitchFamily="18" charset="0"/>
              </a:rPr>
              <a:t>mesh and tree topologies</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network is extended with several routers where coordinator is responsible for staring them. These structures allow any device to communicate with any other adjacent node for providing redundancy to the data. If any node fails, the information is routed automatically to other device by these topologies. As the redundancy is the main factor in industries, hence mesh topology is mostly used. </a:t>
            </a:r>
          </a:p>
          <a:p>
            <a:pPr algn="just" fontAlgn="base"/>
            <a:r>
              <a:rPr lang="en-US" dirty="0" smtClean="0">
                <a:latin typeface="Times New Roman" pitchFamily="18" charset="0"/>
                <a:cs typeface="Times New Roman" pitchFamily="18" charset="0"/>
              </a:rPr>
              <a:t>In a </a:t>
            </a:r>
            <a:r>
              <a:rPr lang="en-US" b="1" dirty="0" smtClean="0">
                <a:latin typeface="Times New Roman" pitchFamily="18" charset="0"/>
                <a:cs typeface="Times New Roman" pitchFamily="18" charset="0"/>
              </a:rPr>
              <a:t>cluster-tree network, </a:t>
            </a:r>
            <a:r>
              <a:rPr lang="en-US" dirty="0" smtClean="0">
                <a:latin typeface="Times New Roman" pitchFamily="18" charset="0"/>
                <a:cs typeface="Times New Roman" pitchFamily="18" charset="0"/>
              </a:rPr>
              <a:t>each cluster consists of a coordinator with leaf nodes, and these coordinators are connected to parent coordinator which initiates the entire network.</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Zigbee Topologies "/>
          <p:cNvPicPr>
            <a:picLocks noChangeAspect="1" noChangeArrowheads="1"/>
          </p:cNvPicPr>
          <p:nvPr/>
        </p:nvPicPr>
        <p:blipFill>
          <a:blip r:embed="rId2" cstate="print"/>
          <a:srcRect/>
          <a:stretch>
            <a:fillRect/>
          </a:stretch>
        </p:blipFill>
        <p:spPr bwMode="auto">
          <a:xfrm>
            <a:off x="2057400" y="685800"/>
            <a:ext cx="5524500" cy="33147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Security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t/>
            </a:r>
            <a:br>
              <a:rPr lang="en-US" dirty="0" smtClean="0"/>
            </a:br>
            <a:r>
              <a:rPr lang="en-US" dirty="0" smtClean="0">
                <a:latin typeface="Times New Roman" pitchFamily="18" charset="0"/>
                <a:cs typeface="Times New Roman" pitchFamily="18" charset="0"/>
              </a:rPr>
              <a:t>Security and data integrity are key benefits of the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technology. </a:t>
            </a:r>
            <a:r>
              <a:rPr lang="en-US" dirty="0" err="1"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leverages the security model of the IEEE 802.15.4 MAC </a:t>
            </a:r>
            <a:r>
              <a:rPr lang="en-US" dirty="0" err="1" smtClean="0">
                <a:latin typeface="Times New Roman" pitchFamily="18" charset="0"/>
                <a:cs typeface="Times New Roman" pitchFamily="18" charset="0"/>
              </a:rPr>
              <a:t>sublayer</a:t>
            </a:r>
            <a:r>
              <a:rPr lang="en-US" dirty="0" smtClean="0">
                <a:latin typeface="Times New Roman" pitchFamily="18" charset="0"/>
                <a:cs typeface="Times New Roman" pitchFamily="18" charset="0"/>
              </a:rPr>
              <a:t> which specifies four security services:</a:t>
            </a:r>
          </a:p>
          <a:p>
            <a:pPr algn="just"/>
            <a:r>
              <a:rPr lang="en-US" dirty="0" smtClean="0">
                <a:latin typeface="Times New Roman" pitchFamily="18" charset="0"/>
                <a:cs typeface="Times New Roman" pitchFamily="18" charset="0"/>
              </a:rPr>
              <a:t>access control the device maintains a list of trusted devices within the network</a:t>
            </a:r>
          </a:p>
          <a:p>
            <a:pPr algn="just"/>
            <a:r>
              <a:rPr lang="en-US" dirty="0" smtClean="0">
                <a:latin typeface="Times New Roman" pitchFamily="18" charset="0"/>
                <a:cs typeface="Times New Roman" pitchFamily="18" charset="0"/>
              </a:rPr>
              <a:t>data encryption, which uses symmetric key 128-bit advanced encryption standard</a:t>
            </a:r>
          </a:p>
          <a:p>
            <a:pPr algn="just"/>
            <a:r>
              <a:rPr lang="en-US" dirty="0" smtClean="0">
                <a:latin typeface="Times New Roman" pitchFamily="18" charset="0"/>
                <a:cs typeface="Times New Roman" pitchFamily="18" charset="0"/>
              </a:rPr>
              <a:t>frame integrity to protect data from being modified by parties without cryptographic keys</a:t>
            </a:r>
          </a:p>
          <a:p>
            <a:pPr algn="just"/>
            <a:r>
              <a:rPr lang="en-US" dirty="0" smtClean="0">
                <a:latin typeface="Times New Roman" pitchFamily="18" charset="0"/>
                <a:cs typeface="Times New Roman" pitchFamily="18" charset="0"/>
              </a:rPr>
              <a:t>sequential freshness to reject data frames that have been replayed the network controller compares the freshness value with the last known value from the device and rejects it if the freshness value has not been updated to a new value</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Wi-Fi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normAutofit fontScale="55000" lnSpcReduction="20000"/>
          </a:bodyPr>
          <a:lstStyle/>
          <a:p>
            <a:r>
              <a:rPr lang="en-US" dirty="0" smtClean="0"/>
              <a:t>Wi-Fi is the name of a </a:t>
            </a:r>
            <a:r>
              <a:rPr lang="en-US" dirty="0" smtClean="0">
                <a:hlinkClick r:id="rId2"/>
              </a:rPr>
              <a:t>wireless</a:t>
            </a:r>
            <a:r>
              <a:rPr lang="en-US" dirty="0" smtClean="0"/>
              <a:t> networking technology that uses radio waves to provide wireless high-speed </a:t>
            </a:r>
            <a:r>
              <a:rPr lang="en-US" dirty="0" smtClean="0">
                <a:hlinkClick r:id="rId3"/>
              </a:rPr>
              <a:t>Internet</a:t>
            </a:r>
            <a:r>
              <a:rPr lang="en-US" dirty="0" smtClean="0"/>
              <a:t> and </a:t>
            </a:r>
            <a:r>
              <a:rPr lang="en-US" dirty="0" smtClean="0">
                <a:hlinkClick r:id="rId4"/>
              </a:rPr>
              <a:t>network</a:t>
            </a:r>
            <a:r>
              <a:rPr lang="en-US" dirty="0" smtClean="0"/>
              <a:t> connections. A common misconception is that the term Wi-Fi is short for "</a:t>
            </a:r>
            <a:r>
              <a:rPr lang="en-US" i="1" dirty="0" smtClean="0"/>
              <a:t>wireless fidelity</a:t>
            </a:r>
            <a:r>
              <a:rPr lang="en-US" dirty="0" smtClean="0"/>
              <a:t>," however this is not the case. Wi-Fi is simply a trademarked phrase that means </a:t>
            </a:r>
            <a:r>
              <a:rPr lang="en-US" i="1" dirty="0" smtClean="0"/>
              <a:t>IEEE 802.11x</a:t>
            </a:r>
            <a:r>
              <a:rPr lang="en-US" dirty="0" smtClean="0"/>
              <a:t>.</a:t>
            </a:r>
          </a:p>
          <a:p>
            <a:r>
              <a:rPr lang="en-US" dirty="0" smtClean="0"/>
              <a:t>Wi-Fi networks have no physical wired connection between sender and receiver by using radio frequency (</a:t>
            </a:r>
            <a:r>
              <a:rPr lang="en-US" dirty="0" smtClean="0">
                <a:hlinkClick r:id="rId5"/>
              </a:rPr>
              <a:t>RF</a:t>
            </a:r>
            <a:r>
              <a:rPr lang="en-US" dirty="0" smtClean="0"/>
              <a:t>) technology -- a frequency within the electromagnetic spectrum associated with radio wave propagation. When an RF current is supplied to an antenna, an electromagnetic field is created that then is able to propagate through space.</a:t>
            </a:r>
          </a:p>
          <a:p>
            <a:r>
              <a:rPr lang="en-US" dirty="0" smtClean="0"/>
              <a:t>It is a technology for wireless local area networking with devices based on </a:t>
            </a:r>
            <a:r>
              <a:rPr lang="en-US" dirty="0" smtClean="0">
                <a:hlinkClick r:id="rId6"/>
              </a:rPr>
              <a:t>IEEE 802.11</a:t>
            </a:r>
            <a:r>
              <a:rPr lang="en-US" dirty="0" smtClean="0"/>
              <a:t> standards.</a:t>
            </a:r>
            <a:br>
              <a:rPr lang="en-US" dirty="0" smtClean="0"/>
            </a:br>
            <a:r>
              <a:rPr lang="en-US" dirty="0" smtClean="0"/>
              <a:t>Wi-Fi compatible devices can connect to the internet via WLAN network and a wireless </a:t>
            </a:r>
            <a:r>
              <a:rPr lang="en-US" b="1" dirty="0" smtClean="0">
                <a:hlinkClick r:id="rId7"/>
              </a:rPr>
              <a:t>access point</a:t>
            </a:r>
            <a:r>
              <a:rPr lang="en-US" dirty="0" smtClean="0"/>
              <a:t> abbreviated as AP. Every WLAN has an access point which is responsible for receiving and transmitting data from/to users.</a:t>
            </a:r>
            <a:br>
              <a:rPr lang="en-US" dirty="0" smtClean="0"/>
            </a:br>
            <a:r>
              <a:rPr lang="en-US" dirty="0" smtClean="0"/>
              <a:t>IEEE has defined certain specifications for wireless LAN, called </a:t>
            </a:r>
            <a:r>
              <a:rPr lang="en-US" b="1" dirty="0" smtClean="0"/>
              <a:t>IEEE 802.11</a:t>
            </a:r>
            <a:r>
              <a:rPr lang="en-US" dirty="0" smtClean="0"/>
              <a:t> which covers physical and data link layers.</a:t>
            </a:r>
          </a:p>
          <a:p>
            <a:pPr fontAlgn="base"/>
            <a:r>
              <a:rPr lang="en-US" dirty="0" smtClean="0"/>
              <a:t>Wi-Fi allows networking of computers and digital devices without the need for wires. Data is transferred over radio frequencies, allowing Wi-Fi capable devices to receive and transmit data when they are in range of a Wi-Fi network.</a:t>
            </a:r>
          </a:p>
          <a:p>
            <a:pPr fontAlgn="base"/>
            <a:r>
              <a:rPr lang="en-US" dirty="0" smtClean="0"/>
              <a:t>The widespread use of the technology and its availability in both residential homes and public places – including parks, gathering spots, and coffee shops – have made it one of the most popular data transmission technologies available today.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descr="https://player.slideplayer.com/89/14272640/slides/slide_34.jpg"/>
          <p:cNvPicPr>
            <a:picLocks noChangeAspect="1" noChangeArrowheads="1"/>
          </p:cNvPicPr>
          <p:nvPr/>
        </p:nvPicPr>
        <p:blipFill>
          <a:blip r:embed="rId2" cstate="print"/>
          <a:srcRect/>
          <a:stretch>
            <a:fillRect/>
          </a:stretch>
        </p:blipFill>
        <p:spPr bwMode="auto">
          <a:xfrm>
            <a:off x="-228600" y="228600"/>
            <a:ext cx="9753600" cy="5486400"/>
          </a:xfrm>
          <a:prstGeom prst="rect">
            <a:avLst/>
          </a:prstGeom>
          <a:noFill/>
        </p:spPr>
      </p:pic>
      <p:sp>
        <p:nvSpPr>
          <p:cNvPr id="5" name="TextBox 4"/>
          <p:cNvSpPr txBox="1"/>
          <p:nvPr/>
        </p:nvSpPr>
        <p:spPr>
          <a:xfrm>
            <a:off x="3733800" y="4648200"/>
            <a:ext cx="5410200" cy="381000"/>
          </a:xfrm>
          <a:prstGeom prst="rect">
            <a:avLst/>
          </a:prstGeom>
          <a:solidFill>
            <a:schemeClr val="bg1"/>
          </a:solidFill>
        </p:spPr>
        <p:txBody>
          <a:bodyPr wrap="square" rtlCol="0">
            <a:spAutoFit/>
          </a:bodyPr>
          <a:lstStyle/>
          <a:p>
            <a:r>
              <a:rPr lang="en-US" dirty="0" err="1" smtClean="0">
                <a:solidFill>
                  <a:schemeClr val="bg1"/>
                </a:solidFill>
              </a:rPr>
              <a:t>cccccccccccccccccccccccccccccccccccccccccccccccc</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Technology Behind Wi-Fi</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Wi-Fi uses a radio technology known as 802.11, which can transmit data over short distances using high frequencies. 802.11 operates on either 2.4GHz or 5GHz depending on its type. The network’s central point is the access point, which is a router with transmitting antennas which route the transfer of data.</a:t>
            </a:r>
          </a:p>
          <a:p>
            <a:pPr fontAlgn="base"/>
            <a:r>
              <a:rPr lang="en-US" dirty="0" smtClean="0"/>
              <a:t>Typically, the range of this Wi-Fi access point to any Wi-Fi capable devices is about 300 feet outdoors and 150 feet indoors. This estimated range does not take into account any obstructions which may block the signal, including walls, solid objects or trees. The more obstructions in the signal’s path from the base station, the shorter the range will be.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architecture of this standard has 2 kinds of services:</a:t>
            </a:r>
            <a:br>
              <a:rPr lang="en-US" dirty="0" smtClean="0"/>
            </a:br>
            <a:r>
              <a:rPr lang="en-US" b="1" dirty="0" smtClean="0"/>
              <a:t>1. BSS (Basic Service Set)</a:t>
            </a:r>
            <a:br>
              <a:rPr lang="en-US" b="1" dirty="0" smtClean="0"/>
            </a:br>
            <a:r>
              <a:rPr lang="en-US" b="1" dirty="0" smtClean="0"/>
              <a:t>2. ESS (Extended Service Set)</a:t>
            </a:r>
            <a:r>
              <a:rPr lang="en-US" dirty="0" smtClean="0"/>
              <a:t/>
            </a:r>
            <a:br>
              <a:rPr lang="en-US" dirty="0" smtClean="0"/>
            </a:br>
            <a:r>
              <a:rPr lang="en-US" dirty="0" smtClean="0"/>
              <a:t> </a:t>
            </a:r>
            <a:br>
              <a:rPr lang="en-US" dirty="0" smtClean="0"/>
            </a:br>
            <a:r>
              <a:rPr lang="en-US" b="1" dirty="0" smtClean="0"/>
              <a:t>BSS </a:t>
            </a:r>
            <a:r>
              <a:rPr lang="en-US" dirty="0" smtClean="0"/>
              <a:t>is the basic building block of WLAN. It is made of wireless mobile stations and an optional central base station called Access Point.</a:t>
            </a:r>
            <a:br>
              <a:rPr lang="en-US" dirty="0" smtClean="0"/>
            </a:br>
            <a:r>
              <a:rPr lang="en-US" dirty="0" smtClean="0"/>
              <a:t>Stations can form a network without an AP and can agree to be a part of a BSS.</a:t>
            </a:r>
            <a:br>
              <a:rPr lang="en-US" dirty="0" smtClean="0"/>
            </a:br>
            <a:r>
              <a:rPr lang="en-US" dirty="0" smtClean="0"/>
              <a:t>A BSS without an AP cannot send data to other BSSs and defines a standalone network. It is called </a:t>
            </a:r>
            <a:r>
              <a:rPr lang="en-US" b="1" dirty="0" smtClean="0"/>
              <a:t>Ad-hoc network</a:t>
            </a:r>
            <a:r>
              <a:rPr lang="en-US" dirty="0" smtClean="0"/>
              <a:t> or </a:t>
            </a:r>
            <a:r>
              <a:rPr lang="en-US" b="1" dirty="0" smtClean="0"/>
              <a:t>Independent BSS(IBSS).</a:t>
            </a:r>
            <a:r>
              <a:rPr lang="en-US" dirty="0" err="1" smtClean="0"/>
              <a:t>i.e</a:t>
            </a:r>
            <a:r>
              <a:rPr lang="en-US" dirty="0" smtClean="0"/>
              <a:t> A BSS without AP is an ad-hoc network.</a:t>
            </a:r>
            <a:br>
              <a:rPr lang="en-US" dirty="0" smtClean="0"/>
            </a:br>
            <a:r>
              <a:rPr lang="en-US" dirty="0" smtClean="0"/>
              <a:t>A BSS with AP is </a:t>
            </a:r>
            <a:r>
              <a:rPr lang="en-US" b="1" dirty="0" smtClean="0"/>
              <a:t>infrastructure network.</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Types of Wi-Fi</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Currently there are four major types of Wi-Fi, known as 802.11a, 802.11b, 802.11g, and 802.11n. The two most common and oldest types are 802.11b and g, which operate at a frequency of 2.4GHz. 802.11b has a theoretical maximum transmission speed of about 11Mbps, while 802.11g can transmit data at speeds up to 54Mbps.</a:t>
            </a:r>
          </a:p>
          <a:p>
            <a:pPr fontAlgn="base"/>
            <a:r>
              <a:rPr lang="en-US" dirty="0" smtClean="0"/>
              <a:t>802.11a was the next version of Wi-Fi developed, and it operated on a frequency of 5GHz and allowed data transmission at speeds of up to 54Mbps. It is not backwards compatible with 802.11b or g, due to its operation on a different frequency, thus limiting its use.</a:t>
            </a:r>
          </a:p>
          <a:p>
            <a:pPr fontAlgn="base"/>
            <a:r>
              <a:rPr lang="en-US" dirty="0" smtClean="0"/>
              <a:t>802.11n is the newest version of the technology and it is backwards compatible with devices running 802.11b or g. It operates at speeds up to 450Mbps on either 2.4GHz or 5GHz, either on a single channel or two channels. On dual channel devices, data transmission can theoretically exceed 450Mbps limit.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Limitations of Wi-Fi</a:t>
            </a:r>
            <a:br>
              <a:rPr lang="en-US" b="1" dirty="0" smtClean="0"/>
            </a:br>
            <a:endParaRPr lang="en-US" b="1"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Obstructions in the path of a Wi-Fi signal will limit its range. In addition, maximum speeds are only attainable in locations close to the base station. As the signal quality decreases, so will the maximum speed.</a:t>
            </a:r>
          </a:p>
          <a:p>
            <a:pPr fontAlgn="base"/>
            <a:r>
              <a:rPr lang="en-US" dirty="0" smtClean="0"/>
              <a:t>Wi-Fi is also susceptible to interference from the many devices that operate at the same frequency. This includes Bluetooth devices, cordless phones and microwaves. It is recommended that these devices should be operated at a distance from the base station in order to minimize interference.</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buNone/>
            </a:pPr>
            <a:endParaRPr lang="en-US" dirty="0" smtClean="0"/>
          </a:p>
          <a:p>
            <a:pPr fontAlgn="base"/>
            <a:r>
              <a:rPr lang="en-US" b="1" dirty="0" smtClean="0">
                <a:hlinkClick r:id="rId2"/>
              </a:rPr>
              <a:t>Access Point(AP)</a:t>
            </a:r>
            <a:r>
              <a:rPr lang="en-US" dirty="0" smtClean="0"/>
              <a:t> is a wireless LAN base station that can connect one or many wireless devices simultaneously to internet.</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IMG_20161130_175606"/>
          <p:cNvPicPr>
            <a:picLocks noChangeAspect="1" noChangeArrowheads="1"/>
          </p:cNvPicPr>
          <p:nvPr/>
        </p:nvPicPr>
        <p:blipFill>
          <a:blip r:embed="rId2" cstate="print"/>
          <a:srcRect/>
          <a:stretch>
            <a:fillRect/>
          </a:stretch>
        </p:blipFill>
        <p:spPr bwMode="auto">
          <a:xfrm>
            <a:off x="1295400" y="2286000"/>
            <a:ext cx="5153025" cy="1847851"/>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ESS</a:t>
            </a:r>
            <a:r>
              <a:rPr lang="en-US" dirty="0" smtClean="0"/>
              <a:t> is made up of 2 or more BSSs with APs. BSSs are connected to the distribution system via their APs. The distribution system can be any IEEE LAN such as Ethernet.</a:t>
            </a:r>
            <a:br>
              <a:rPr lang="en-US" dirty="0" smtClean="0"/>
            </a:br>
            <a:r>
              <a:rPr lang="en-US" dirty="0" smtClean="0"/>
              <a:t> </a:t>
            </a:r>
            <a:br>
              <a:rPr lang="en-US" dirty="0" smtClean="0"/>
            </a:br>
            <a:r>
              <a:rPr lang="en-US" dirty="0" smtClean="0"/>
              <a:t>ESS has 2 kinds of stations:</a:t>
            </a:r>
          </a:p>
          <a:p>
            <a:r>
              <a:rPr lang="en-US" dirty="0" smtClean="0"/>
              <a:t>Mobile – stations inside the BSS</a:t>
            </a:r>
            <a:br>
              <a:rPr lang="en-US" dirty="0" smtClean="0"/>
            </a:br>
            <a:r>
              <a:rPr lang="en-US" dirty="0" smtClean="0"/>
              <a:t>2. Stationary – AP stations that are part of wired LAN.</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IMG_20161130_175628"/>
          <p:cNvPicPr>
            <a:picLocks noChangeAspect="1" noChangeArrowheads="1"/>
          </p:cNvPicPr>
          <p:nvPr/>
        </p:nvPicPr>
        <p:blipFill>
          <a:blip r:embed="rId2" cstate="print"/>
          <a:srcRect/>
          <a:stretch>
            <a:fillRect/>
          </a:stretch>
        </p:blipFill>
        <p:spPr bwMode="auto">
          <a:xfrm>
            <a:off x="2209800" y="1219200"/>
            <a:ext cx="4038600" cy="4223576"/>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topmost green box represents the distribution system and the other 2 green boxes represent the APs of 2 BSSs.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tutorial-reports.com/sites/default/files/wifiadhocmode.gif"/>
          <p:cNvPicPr>
            <a:picLocks noChangeAspect="1" noChangeArrowheads="1"/>
          </p:cNvPicPr>
          <p:nvPr/>
        </p:nvPicPr>
        <p:blipFill>
          <a:blip r:embed="rId2" cstate="print"/>
          <a:srcRect/>
          <a:stretch>
            <a:fillRect/>
          </a:stretch>
        </p:blipFill>
        <p:spPr bwMode="auto">
          <a:xfrm>
            <a:off x="1752600" y="713316"/>
            <a:ext cx="4572000" cy="296333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descr="https://player.slideplayer.com/89/14272640/slides/slide_35.jpg"/>
          <p:cNvPicPr>
            <a:picLocks noChangeAspect="1" noChangeArrowheads="1"/>
          </p:cNvPicPr>
          <p:nvPr/>
        </p:nvPicPr>
        <p:blipFill>
          <a:blip r:embed="rId2" cstate="print"/>
          <a:srcRect r="781" b="9722"/>
          <a:stretch>
            <a:fillRect/>
          </a:stretch>
        </p:blipFill>
        <p:spPr bwMode="auto">
          <a:xfrm>
            <a:off x="0" y="0"/>
            <a:ext cx="9677400" cy="4953000"/>
          </a:xfrm>
          <a:prstGeom prst="rect">
            <a:avLst/>
          </a:prstGeom>
          <a:noFill/>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http://www.tutorial-reports.com/sites/default/files/wifiinfrastructure.gif"/>
          <p:cNvPicPr>
            <a:picLocks noChangeAspect="1" noChangeArrowheads="1"/>
          </p:cNvPicPr>
          <p:nvPr/>
        </p:nvPicPr>
        <p:blipFill>
          <a:blip r:embed="rId2" cstate="print"/>
          <a:srcRect/>
          <a:stretch>
            <a:fillRect/>
          </a:stretch>
        </p:blipFill>
        <p:spPr bwMode="auto">
          <a:xfrm>
            <a:off x="1524000" y="1447800"/>
            <a:ext cx="5019675" cy="3409951"/>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Cellular Network Organization</a:t>
            </a:r>
          </a:p>
          <a:p>
            <a:pPr lvl="1"/>
            <a:r>
              <a:rPr lang="en-US" dirty="0" smtClean="0"/>
              <a:t> Use multiple low-power transmitters (100 W or less)</a:t>
            </a:r>
          </a:p>
          <a:p>
            <a:pPr lvl="1"/>
            <a:r>
              <a:rPr lang="en-US" dirty="0" smtClean="0"/>
              <a:t> Areas divided into cells</a:t>
            </a:r>
          </a:p>
          <a:p>
            <a:pPr lvl="2"/>
            <a:r>
              <a:rPr lang="en-US" dirty="0" smtClean="0"/>
              <a:t> Each served by its own antenna </a:t>
            </a:r>
          </a:p>
          <a:p>
            <a:pPr lvl="2"/>
            <a:r>
              <a:rPr lang="en-US" dirty="0" smtClean="0"/>
              <a:t>Served by base station consisting of transmitter, receiver, and control unit </a:t>
            </a:r>
          </a:p>
          <a:p>
            <a:pPr lvl="2"/>
            <a:r>
              <a:rPr lang="en-US" dirty="0" smtClean="0"/>
              <a:t> Band of frequencies allocated </a:t>
            </a:r>
          </a:p>
          <a:p>
            <a:pPr lvl="2"/>
            <a:r>
              <a:rPr lang="en-US" dirty="0" smtClean="0"/>
              <a:t> Cells set up such that antennas of all neighbors are equidistant (hexagonal pattern)</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Frequency Reuse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Adjacent cells assigned different frequencies to avoid interference or crosstalk </a:t>
            </a:r>
          </a:p>
          <a:p>
            <a:r>
              <a:rPr lang="en-US" dirty="0" smtClean="0"/>
              <a:t>Objective is to reuse frequency in nearby cells </a:t>
            </a:r>
          </a:p>
          <a:p>
            <a:r>
              <a:rPr lang="en-US" dirty="0" smtClean="0"/>
              <a:t> 10 to 50 frequencies assigned to each cell</a:t>
            </a:r>
          </a:p>
          <a:p>
            <a:r>
              <a:rPr lang="en-US" dirty="0" smtClean="0"/>
              <a:t> Transmission power controlled to limit power at that frequency escaping to adjacent cells </a:t>
            </a:r>
          </a:p>
          <a:p>
            <a:r>
              <a:rPr lang="en-US" dirty="0" smtClean="0"/>
              <a:t> The issue is to determine how many cells must intervene between two cells using the same frequency</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Assignment Problems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Cellular systems provider allocates frequencies from a licensed spectrum</a:t>
            </a:r>
          </a:p>
          <a:p>
            <a:r>
              <a:rPr lang="en-US" dirty="0" smtClean="0"/>
              <a:t> Constraints: </a:t>
            </a:r>
          </a:p>
          <a:p>
            <a:pPr lvl="1"/>
            <a:r>
              <a:rPr lang="en-US" dirty="0" smtClean="0"/>
              <a:t> For any cell, interference from nearby cells within an acceptable minimum </a:t>
            </a:r>
          </a:p>
          <a:p>
            <a:pPr lvl="1"/>
            <a:r>
              <a:rPr lang="en-US" dirty="0" smtClean="0"/>
              <a:t> For any cell, the frequency bandwidth allocated sufficient to support the load in the cell </a:t>
            </a:r>
          </a:p>
          <a:p>
            <a:r>
              <a:rPr lang="en-US" dirty="0" smtClean="0"/>
              <a:t> Objectives: </a:t>
            </a:r>
          </a:p>
          <a:p>
            <a:pPr lvl="1"/>
            <a:r>
              <a:rPr lang="en-US" dirty="0" smtClean="0"/>
              <a:t> Minimize the total bandwidth (or width of the spectrum) allocated across all cells</a:t>
            </a:r>
          </a:p>
          <a:p>
            <a:pPr lvl="1"/>
            <a:r>
              <a:rPr lang="en-US" dirty="0" smtClean="0"/>
              <a:t> Minimize call blocking probability </a:t>
            </a:r>
          </a:p>
          <a:p>
            <a:pPr lvl="1"/>
            <a:r>
              <a:rPr lang="en-US" dirty="0" smtClean="0"/>
              <a:t> Minimize average interference</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s://upload.wikimedia.org/wikipedia/commons/thumb/e/ee/Frequency_reuse.svg/400px-Frequency_reuse.svg.png"/>
          <p:cNvPicPr>
            <a:picLocks noChangeAspect="1" noChangeArrowheads="1"/>
          </p:cNvPicPr>
          <p:nvPr/>
        </p:nvPicPr>
        <p:blipFill>
          <a:blip r:embed="rId2" cstate="print"/>
          <a:srcRect/>
          <a:stretch>
            <a:fillRect/>
          </a:stretch>
        </p:blipFill>
        <p:spPr bwMode="auto">
          <a:xfrm>
            <a:off x="1828800" y="1219200"/>
            <a:ext cx="3810000" cy="3076575"/>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layer.slideplayer.com/89/14272640/slides/slide_36.jpg"/>
          <p:cNvPicPr>
            <a:picLocks noChangeAspect="1" noChangeArrowheads="1"/>
          </p:cNvPicPr>
          <p:nvPr/>
        </p:nvPicPr>
        <p:blipFill>
          <a:blip r:embed="rId2" cstate="print"/>
          <a:srcRect r="781" b="5556"/>
          <a:stretch>
            <a:fillRect/>
          </a:stretch>
        </p:blipFill>
        <p:spPr bwMode="auto">
          <a:xfrm>
            <a:off x="0" y="914400"/>
            <a:ext cx="8681197" cy="4648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layer.slideplayer.com/89/14272640/slides/slide_37.jpg"/>
          <p:cNvPicPr>
            <a:picLocks noChangeAspect="1" noChangeArrowheads="1"/>
          </p:cNvPicPr>
          <p:nvPr/>
        </p:nvPicPr>
        <p:blipFill>
          <a:blip r:embed="rId2" cstate="print"/>
          <a:srcRect b="29577"/>
          <a:stretch>
            <a:fillRect/>
          </a:stretch>
        </p:blipFill>
        <p:spPr bwMode="auto">
          <a:xfrm>
            <a:off x="-228600" y="1066800"/>
            <a:ext cx="8973312" cy="3505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7060</TotalTime>
  <Words>3635</Words>
  <Application>Microsoft Office PowerPoint</Application>
  <PresentationFormat>On-screen Show (4:3)</PresentationFormat>
  <Paragraphs>220</Paragraphs>
  <Slides>75</Slides>
  <Notes>0</Notes>
  <HiddenSlides>2</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Communication Techniques</vt:lpstr>
      <vt:lpstr>Slide 2</vt:lpstr>
      <vt:lpstr>Slide 3</vt:lpstr>
      <vt:lpstr>Slide 4</vt:lpstr>
      <vt:lpstr>Slide 5</vt:lpstr>
      <vt:lpstr>Slide 6</vt:lpstr>
      <vt:lpstr>Slide 7</vt:lpstr>
      <vt:lpstr>Slide 8</vt:lpstr>
      <vt:lpstr>Slide 9</vt:lpstr>
      <vt:lpstr>Slide 10</vt:lpstr>
      <vt:lpstr>Wireless communication</vt:lpstr>
      <vt:lpstr>RF Technology</vt:lpstr>
      <vt:lpstr>Slide 13</vt:lpstr>
      <vt:lpstr>Slide 14</vt:lpstr>
      <vt:lpstr>NFC</vt:lpstr>
      <vt:lpstr>Slide 16</vt:lpstr>
      <vt:lpstr>Slide 17</vt:lpstr>
      <vt:lpstr>RFID</vt:lpstr>
      <vt:lpstr>HOW DOES RFID WORK? </vt:lpstr>
      <vt:lpstr>RFID TAGS </vt:lpstr>
      <vt:lpstr>Bluetooth</vt:lpstr>
      <vt:lpstr>Slide 22</vt:lpstr>
      <vt:lpstr>Versions</vt:lpstr>
      <vt:lpstr>Slide 24</vt:lpstr>
      <vt:lpstr>Slide 25</vt:lpstr>
      <vt:lpstr>Connecting With Bluetooth </vt:lpstr>
      <vt:lpstr>Advantages of Bluetooth Technology </vt:lpstr>
      <vt:lpstr>Bluetooth Limitations </vt:lpstr>
      <vt:lpstr>How Secure Is Bluetooth? </vt:lpstr>
      <vt:lpstr>Slide 30</vt:lpstr>
      <vt:lpstr>Slide 31</vt:lpstr>
      <vt:lpstr>Slide 32</vt:lpstr>
      <vt:lpstr>RADIO</vt:lpstr>
      <vt:lpstr>Bluetooth core protocols</vt:lpstr>
      <vt:lpstr>Baseband </vt:lpstr>
      <vt:lpstr>Slide 36</vt:lpstr>
      <vt:lpstr>Slide 37</vt:lpstr>
      <vt:lpstr>Link Manager and controller </vt:lpstr>
      <vt:lpstr> LOGICAL LINK AND ADAPTATION LAYER </vt:lpstr>
      <vt:lpstr>Service Discovery Protocol (SDP)</vt:lpstr>
      <vt:lpstr>Cable replacement protocol</vt:lpstr>
      <vt:lpstr> RFCOMM </vt:lpstr>
      <vt:lpstr>HOST CONTROLLER INTERFACE </vt:lpstr>
      <vt:lpstr>Telephony Control Protocol </vt:lpstr>
      <vt:lpstr>Adopted Protocol</vt:lpstr>
      <vt:lpstr>PPP, TCP/IP </vt:lpstr>
      <vt:lpstr>WAP/WAE </vt:lpstr>
      <vt:lpstr>Zigbee</vt:lpstr>
      <vt:lpstr>Slide 49</vt:lpstr>
      <vt:lpstr>Zigbee architecture</vt:lpstr>
      <vt:lpstr>Slide 51</vt:lpstr>
      <vt:lpstr>Slide 52</vt:lpstr>
      <vt:lpstr>Different layers</vt:lpstr>
      <vt:lpstr>Zigbee Operating Modes and Its Topologies </vt:lpstr>
      <vt:lpstr>Slide 55</vt:lpstr>
      <vt:lpstr>Zigbee Topologies </vt:lpstr>
      <vt:lpstr>Slide 57</vt:lpstr>
      <vt:lpstr>Security</vt:lpstr>
      <vt:lpstr>Wi-Fi</vt:lpstr>
      <vt:lpstr>The Technology Behind Wi-Fi </vt:lpstr>
      <vt:lpstr>Slide 61</vt:lpstr>
      <vt:lpstr>Different Types of Wi-Fi </vt:lpstr>
      <vt:lpstr>Limitations of Wi-Fi </vt:lpstr>
      <vt:lpstr>Slide 64</vt:lpstr>
      <vt:lpstr>Slide 65</vt:lpstr>
      <vt:lpstr>Slide 66</vt:lpstr>
      <vt:lpstr>Slide 67</vt:lpstr>
      <vt:lpstr>Slide 68</vt:lpstr>
      <vt:lpstr>Slide 69</vt:lpstr>
      <vt:lpstr>Slide 70</vt:lpstr>
      <vt:lpstr>Slide 71</vt:lpstr>
      <vt:lpstr>Frequency Reuse </vt:lpstr>
      <vt:lpstr>Frequency Assignment Problems</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dc:creator>
  <cp:lastModifiedBy>Hp</cp:lastModifiedBy>
  <cp:revision>15</cp:revision>
  <dcterms:created xsi:type="dcterms:W3CDTF">2020-02-05T10:31:02Z</dcterms:created>
  <dcterms:modified xsi:type="dcterms:W3CDTF">2020-02-19T13:07:55Z</dcterms:modified>
</cp:coreProperties>
</file>