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4D8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autoAdjust="0"/>
  </p:normalViewPr>
  <p:slideViewPr>
    <p:cSldViewPr snapToGrid="0">
      <p:cViewPr>
        <p:scale>
          <a:sx n="81" d="100"/>
          <a:sy n="81" d="100"/>
        </p:scale>
        <p:origin x="-30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E2A38B3-2BB0-4A66-837E-23B88C311AE5}" type="datetimeFigureOut">
              <a:rPr lang="en-US" smtClean="0"/>
              <a:pPr/>
              <a:t>8/8/2022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1728115512"/>
      </p:ext>
    </p:extLst>
  </p:cSld>
  <p:clrMapOvr>
    <a:masterClrMapping/>
  </p:clrMapOvr>
  <p:transition>
    <p:wipe dir="u"/>
    <p:sndAc>
      <p:stSnd>
        <p:snd r:embed="rId1" name="cashreg.wav" builtIn="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3991698357"/>
      </p:ext>
    </p:extLst>
  </p:cSld>
  <p:clrMapOvr>
    <a:masterClrMapping/>
  </p:clrMapOvr>
  <p:transition>
    <p:wipe dir="u"/>
    <p:sndAc>
      <p:stSnd>
        <p:snd r:embed="rId1" name="cashreg.wav" builtIn="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pPr/>
              <a:t>8/8/2022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3122072503"/>
      </p:ext>
    </p:extLst>
  </p:cSld>
  <p:clrMapOvr>
    <a:masterClrMapping/>
  </p:clrMapOvr>
  <p:transition>
    <p:wipe dir="u"/>
    <p:sndAc>
      <p:stSnd>
        <p:snd r:embed="rId1" name="cashreg.wav" builtIn="1"/>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pPr/>
              <a:t>8/8/2022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428745851"/>
      </p:ext>
    </p:extLst>
  </p:cSld>
  <p:clrMapOvr>
    <a:masterClrMapping/>
  </p:clrMapOvr>
  <p:transition>
    <p:wipe dir="u"/>
    <p:sndAc>
      <p:stSnd>
        <p:snd r:embed="rId1" name="cashreg.wav" builtIn="1"/>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2A38B3-2BB0-4A66-837E-23B88C311AE5}" type="datetimeFigureOut">
              <a:rPr lang="en-US" smtClean="0"/>
              <a:pPr/>
              <a:t>8/8/2022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755692248"/>
      </p:ext>
    </p:extLst>
  </p:cSld>
  <p:clrMapOvr>
    <a:masterClrMapping/>
  </p:clrMapOvr>
  <p:transition>
    <p:wipe dir="u"/>
    <p:sndAc>
      <p:stSnd>
        <p:snd r:embed="rId1" name="cashreg.wav" builtIn="1"/>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pPr/>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945241976"/>
      </p:ext>
    </p:extLst>
  </p:cSld>
  <p:clrMapOvr>
    <a:masterClrMapping/>
  </p:clrMapOvr>
  <p:transition>
    <p:wipe dir="u"/>
    <p:sndAc>
      <p:stSnd>
        <p:snd r:embed="rId1" name="cashreg.wav" builtIn="1"/>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pPr/>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2405690235"/>
      </p:ext>
    </p:extLst>
  </p:cSld>
  <p:clrMapOvr>
    <a:masterClrMapping/>
  </p:clrMapOvr>
  <p:transition>
    <p:wipe dir="u"/>
    <p:sndAc>
      <p:stSnd>
        <p:snd r:embed="rId1" name="cashreg.wav" builtIn="1"/>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1810120740"/>
      </p:ext>
    </p:extLst>
  </p:cSld>
  <p:clrMapOvr>
    <a:masterClrMapping/>
  </p:clrMapOvr>
  <p:transition>
    <p:wipe dir="u"/>
    <p:sndAc>
      <p:stSnd>
        <p:snd r:embed="rId1" name="cashreg.wav" builtIn="1"/>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E2A38B3-2BB0-4A66-837E-23B88C311AE5}" type="datetimeFigureOut">
              <a:rPr lang="en-US" smtClean="0"/>
              <a:pPr/>
              <a:t>8/8/2022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1442988032"/>
      </p:ext>
    </p:extLst>
  </p:cSld>
  <p:clrMapOvr>
    <a:masterClrMapping/>
  </p:clrMapOvr>
  <p:transition>
    <p:wipe dir="u"/>
    <p:sndAc>
      <p:stSnd>
        <p:snd r:embed="rId1" name="cashreg.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1258844001"/>
      </p:ext>
    </p:extLst>
  </p:cSld>
  <p:clrMapOvr>
    <a:masterClrMapping/>
  </p:clrMapOvr>
  <p:transition>
    <p:wipe dir="u"/>
    <p:sndAc>
      <p:stSnd>
        <p:snd r:embed="rId1" name="cashreg.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pPr/>
              <a:t>8/8/2022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1317886795"/>
      </p:ext>
    </p:extLst>
  </p:cSld>
  <p:clrMapOvr>
    <a:masterClrMapping/>
  </p:clrMapOvr>
  <p:transition>
    <p:wipe dir="u"/>
    <p:sndAc>
      <p:stSnd>
        <p:snd r:embed="rId1" name="cashreg.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A38B3-2BB0-4A66-837E-23B88C311AE5}"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71009857"/>
      </p:ext>
    </p:extLst>
  </p:cSld>
  <p:clrMapOvr>
    <a:masterClrMapping/>
  </p:clrMapOvr>
  <p:transition>
    <p:wipe dir="u"/>
    <p:sndAc>
      <p:stSnd>
        <p:snd r:embed="rId1" name="cashreg.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A38B3-2BB0-4A66-837E-23B88C311AE5}" type="datetimeFigureOut">
              <a:rPr lang="en-US" smtClean="0"/>
              <a:pPr/>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1899546232"/>
      </p:ext>
    </p:extLst>
  </p:cSld>
  <p:clrMapOvr>
    <a:masterClrMapping/>
  </p:clrMapOvr>
  <p:transition>
    <p:wipe dir="u"/>
    <p:sndAc>
      <p:stSnd>
        <p:snd r:embed="rId1" name="cashreg.wav" builtIn="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A38B3-2BB0-4A66-837E-23B88C311AE5}" type="datetimeFigureOut">
              <a:rPr lang="en-US" smtClean="0"/>
              <a:pPr/>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2247623434"/>
      </p:ext>
    </p:extLst>
  </p:cSld>
  <p:clrMapOvr>
    <a:masterClrMapping/>
  </p:clrMapOvr>
  <p:transition>
    <p:wipe dir="u"/>
    <p:sndAc>
      <p:stSnd>
        <p:snd r:embed="rId1" name="cashreg.wav" builtIn="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A38B3-2BB0-4A66-837E-23B88C311AE5}" type="datetimeFigureOut">
              <a:rPr lang="en-US" smtClean="0"/>
              <a:pPr/>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1836812252"/>
      </p:ext>
    </p:extLst>
  </p:cSld>
  <p:clrMapOvr>
    <a:masterClrMapping/>
  </p:clrMapOvr>
  <p:transition>
    <p:wipe dir="u"/>
    <p:sndAc>
      <p:stSnd>
        <p:snd r:embed="rId1" name="cashreg.wav" builtIn="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2297385223"/>
      </p:ext>
    </p:extLst>
  </p:cSld>
  <p:clrMapOvr>
    <a:masterClrMapping/>
  </p:clrMapOvr>
  <p:transition>
    <p:wipe dir="u"/>
    <p:sndAc>
      <p:stSnd>
        <p:snd r:embed="rId1" name="cashreg.wav" builtIn="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2757871778"/>
      </p:ext>
    </p:extLst>
  </p:cSld>
  <p:clrMapOvr>
    <a:masterClrMapping/>
  </p:clrMapOvr>
  <p:transition>
    <p:wipe dir="u"/>
    <p:sndAc>
      <p:stSnd>
        <p:snd r:embed="rId1" name="cashreg.wav" builtIn="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2A38B3-2BB0-4A66-837E-23B88C311AE5}" type="datetimeFigureOut">
              <a:rPr lang="en-US" smtClean="0"/>
              <a:pPr/>
              <a:t>8/8/2022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E32379-5F12-4DB7-B5F6-A4862F5ACB9A}" type="slidenum">
              <a:rPr lang="en-US" smtClean="0"/>
              <a:pPr/>
              <a:t>‹#›</a:t>
            </a:fld>
            <a:endParaRPr lang="en-US"/>
          </a:p>
        </p:txBody>
      </p:sp>
    </p:spTree>
    <p:extLst>
      <p:ext uri="{BB962C8B-B14F-4D97-AF65-F5344CB8AC3E}">
        <p14:creationId xmlns:p14="http://schemas.microsoft.com/office/powerpoint/2010/main" xmlns="" val="174350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wipe dir="u"/>
    <p:sndAc>
      <p:stSnd>
        <p:snd r:embed="rId19" name="cashreg.wav" builtIn="1"/>
      </p:stSnd>
    </p:sndAc>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9EDA32F-03A5-4740-AD89-6A80D0373A7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82589" y="457200"/>
            <a:ext cx="8023412" cy="5360894"/>
          </a:xfrm>
          <a:prstGeom prst="rect">
            <a:avLst/>
          </a:prstGeom>
        </p:spPr>
      </p:pic>
    </p:spTree>
    <p:extLst>
      <p:ext uri="{BB962C8B-B14F-4D97-AF65-F5344CB8AC3E}">
        <p14:creationId xmlns:p14="http://schemas.microsoft.com/office/powerpoint/2010/main" xmlns="" val="764575839"/>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tx1"/>
                </a:solidFill>
                <a:latin typeface="Arial Black" pitchFamily="34" charset="0"/>
              </a:rPr>
              <a:t>Data Cleaning Steps:</a:t>
            </a:r>
            <a:endParaRPr lang="en-US" sz="3600" dirty="0"/>
          </a:p>
        </p:txBody>
      </p:sp>
      <p:sp>
        <p:nvSpPr>
          <p:cNvPr id="3" name="Content Placeholder 2">
            <a:extLst>
              <a:ext uri="{FF2B5EF4-FFF2-40B4-BE49-F238E27FC236}">
                <a16:creationId xmlns="" xmlns:a16="http://schemas.microsoft.com/office/drawing/2014/main" id="{E25A5B41-1828-40EA-811C-2178DFE1FEF9}"/>
              </a:ext>
            </a:extLst>
          </p:cNvPr>
          <p:cNvSpPr>
            <a:spLocks noGrp="1"/>
          </p:cNvSpPr>
          <p:nvPr>
            <p:ph idx="1"/>
          </p:nvPr>
        </p:nvSpPr>
        <p:spPr/>
        <p:txBody>
          <a:bodyPr/>
          <a:lstStyle/>
          <a:p>
            <a:r>
              <a:rPr lang="en-IN" sz="4000" b="0" i="0" dirty="0">
                <a:solidFill>
                  <a:schemeClr val="accent5">
                    <a:lumMod val="60000"/>
                    <a:lumOff val="40000"/>
                  </a:schemeClr>
                </a:solidFill>
                <a:effectLst/>
                <a:latin typeface="Arial Rounded MT Bold" panose="020F0704030504030204" pitchFamily="34" charset="0"/>
              </a:rPr>
              <a:t>Checking Missing values</a:t>
            </a:r>
            <a:endParaRPr lang="en-IN" sz="4000" dirty="0">
              <a:solidFill>
                <a:schemeClr val="accent5">
                  <a:lumMod val="60000"/>
                  <a:lumOff val="40000"/>
                </a:schemeClr>
              </a:solidFill>
              <a:latin typeface="Arial Rounded MT Bold" panose="020F0704030504030204" pitchFamily="34" charset="0"/>
            </a:endParaRPr>
          </a:p>
          <a:p>
            <a:r>
              <a:rPr lang="en-IN" sz="4000" b="0" i="0" dirty="0">
                <a:solidFill>
                  <a:schemeClr val="accent5">
                    <a:lumMod val="60000"/>
                    <a:lumOff val="40000"/>
                  </a:schemeClr>
                </a:solidFill>
                <a:effectLst/>
                <a:latin typeface="Arial Rounded MT Bold" panose="020F0704030504030204" pitchFamily="34" charset="0"/>
              </a:rPr>
              <a:t>Dropping columns &amp; imputation accordingly</a:t>
            </a:r>
            <a:endParaRPr lang="en-IN" sz="4000" dirty="0">
              <a:solidFill>
                <a:schemeClr val="accent5">
                  <a:lumMod val="60000"/>
                  <a:lumOff val="40000"/>
                </a:schemeClr>
              </a:solidFill>
              <a:latin typeface="Arial Rounded MT Bold" panose="020F0704030504030204" pitchFamily="34" charset="0"/>
            </a:endParaRPr>
          </a:p>
          <a:p>
            <a:r>
              <a:rPr lang="en-US" sz="4000" b="0" i="0" dirty="0">
                <a:solidFill>
                  <a:schemeClr val="accent5">
                    <a:lumMod val="60000"/>
                    <a:lumOff val="40000"/>
                  </a:schemeClr>
                </a:solidFill>
                <a:effectLst/>
                <a:latin typeface="Arial Rounded MT Bold" panose="020F0704030504030204" pitchFamily="34" charset="0"/>
              </a:rPr>
              <a:t>Applying z score on outliers</a:t>
            </a:r>
            <a:endParaRPr lang="en-US" sz="4000" dirty="0">
              <a:solidFill>
                <a:schemeClr val="accent5">
                  <a:lumMod val="60000"/>
                  <a:lumOff val="40000"/>
                </a:schemeClr>
              </a:solidFill>
              <a:latin typeface="Arial Rounded MT Bold" panose="020F0704030504030204" pitchFamily="34" charset="0"/>
            </a:endParaRPr>
          </a:p>
          <a:p>
            <a:r>
              <a:rPr lang="en-IN" sz="4000" dirty="0">
                <a:solidFill>
                  <a:schemeClr val="accent5">
                    <a:lumMod val="60000"/>
                    <a:lumOff val="40000"/>
                  </a:schemeClr>
                </a:solidFill>
                <a:latin typeface="Arial Rounded MT Bold" panose="020F0704030504030204" pitchFamily="34" charset="0"/>
              </a:rPr>
              <a:t>H</a:t>
            </a:r>
            <a:r>
              <a:rPr lang="en-IN" sz="4000" b="0" i="0" dirty="0">
                <a:solidFill>
                  <a:schemeClr val="accent5">
                    <a:lumMod val="60000"/>
                    <a:lumOff val="40000"/>
                  </a:schemeClr>
                </a:solidFill>
                <a:effectLst/>
                <a:latin typeface="Arial Rounded MT Bold" panose="020F0704030504030204" pitchFamily="34" charset="0"/>
              </a:rPr>
              <a:t>andling Skewness</a:t>
            </a:r>
            <a:endParaRPr lang="en-IN" sz="4000" dirty="0">
              <a:solidFill>
                <a:schemeClr val="accent5">
                  <a:lumMod val="60000"/>
                  <a:lumOff val="40000"/>
                </a:schemeClr>
              </a:solidFill>
              <a:latin typeface="Arial Rounded MT Bold" panose="020F0704030504030204" pitchFamily="34" charset="0"/>
            </a:endParaRPr>
          </a:p>
          <a:p>
            <a:r>
              <a:rPr lang="en-US" sz="4000" dirty="0">
                <a:solidFill>
                  <a:schemeClr val="accent5">
                    <a:lumMod val="60000"/>
                    <a:lumOff val="40000"/>
                  </a:schemeClr>
                </a:solidFill>
                <a:latin typeface="Arial Rounded MT Bold" panose="020F0704030504030204" pitchFamily="34" charset="0"/>
              </a:rPr>
              <a:t>PCA</a:t>
            </a:r>
          </a:p>
          <a:p>
            <a:pPr marL="0" indent="0">
              <a:buNone/>
            </a:pPr>
            <a:endParaRPr lang="en-US" dirty="0"/>
          </a:p>
        </p:txBody>
      </p:sp>
    </p:spTree>
    <p:extLst>
      <p:ext uri="{BB962C8B-B14F-4D97-AF65-F5344CB8AC3E}">
        <p14:creationId xmlns:p14="http://schemas.microsoft.com/office/powerpoint/2010/main" xmlns="" val="42482859"/>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a:xfrm>
            <a:off x="2133600" y="764373"/>
            <a:ext cx="9372600" cy="1293028"/>
          </a:xfrm>
        </p:spPr>
        <p:txBody>
          <a:bodyPr>
            <a:normAutofit/>
          </a:bodyPr>
          <a:lstStyle/>
          <a:p>
            <a:r>
              <a:rPr lang="en-IN" sz="3600" b="1" dirty="0">
                <a:solidFill>
                  <a:schemeClr val="accent3">
                    <a:lumMod val="60000"/>
                    <a:lumOff val="40000"/>
                  </a:schemeClr>
                </a:solidFill>
                <a:latin typeface="Arial Black" panose="020B0A04020102020204" pitchFamily="34" charset="0"/>
                <a:cs typeface="Arial" panose="020B0604020202020204" pitchFamily="34" charset="0"/>
              </a:rPr>
              <a:t>DATA INPUTS- LOGIC- OUTPUT RELATIONSHIPS</a:t>
            </a:r>
            <a:endParaRPr lang="en-US" sz="3600" dirty="0">
              <a:solidFill>
                <a:schemeClr val="accent3">
                  <a:lumMod val="60000"/>
                  <a:lumOff val="40000"/>
                </a:schemeClr>
              </a:solidFill>
              <a:latin typeface="Arial Black" panose="020B0A04020102020204" pitchFamily="34" charset="0"/>
            </a:endParaRPr>
          </a:p>
        </p:txBody>
      </p:sp>
      <p:pic>
        <p:nvPicPr>
          <p:cNvPr id="2050" name="Picture 2">
            <a:extLst>
              <a:ext uri="{FF2B5EF4-FFF2-40B4-BE49-F238E27FC236}">
                <a16:creationId xmlns="" xmlns:a16="http://schemas.microsoft.com/office/drawing/2014/main" id="{B3683818-2E95-4F76-AB13-25EA299A3F8E}"/>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87686" y="2193925"/>
            <a:ext cx="3816628" cy="40243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91266437"/>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accent5">
                    <a:lumMod val="60000"/>
                    <a:lumOff val="40000"/>
                  </a:schemeClr>
                </a:solidFill>
                <a:latin typeface="Arial Black" pitchFamily="34" charset="0"/>
              </a:rPr>
              <a:t>PLOT of the Target Variable</a:t>
            </a:r>
            <a:endParaRPr lang="en-US" sz="3600" dirty="0">
              <a:solidFill>
                <a:schemeClr val="accent5">
                  <a:lumMod val="60000"/>
                  <a:lumOff val="40000"/>
                </a:schemeClr>
              </a:solidFill>
            </a:endParaRPr>
          </a:p>
        </p:txBody>
      </p:sp>
      <p:pic>
        <p:nvPicPr>
          <p:cNvPr id="3074" name="Picture 2">
            <a:extLst>
              <a:ext uri="{FF2B5EF4-FFF2-40B4-BE49-F238E27FC236}">
                <a16:creationId xmlns="" xmlns:a16="http://schemas.microsoft.com/office/drawing/2014/main" id="{50D64CE1-61F3-41D1-9D98-E639CECB23BA}"/>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308459" y="2613549"/>
            <a:ext cx="5034506" cy="3240404"/>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a:extLst>
              <a:ext uri="{FF2B5EF4-FFF2-40B4-BE49-F238E27FC236}">
                <a16:creationId xmlns="" xmlns:a16="http://schemas.microsoft.com/office/drawing/2014/main" id="{0EF81A44-6624-41BA-A3C6-C2E418CB9F8F}"/>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81351" y="1783976"/>
            <a:ext cx="6485143" cy="50740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96851668"/>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a:xfrm>
            <a:off x="2895600" y="764373"/>
            <a:ext cx="8534400" cy="1293028"/>
          </a:xfrm>
        </p:spPr>
        <p:txBody>
          <a:bodyPr/>
          <a:lstStyle/>
          <a:p>
            <a:r>
              <a:rPr lang="en-US" b="1" dirty="0">
                <a:solidFill>
                  <a:schemeClr val="accent4">
                    <a:lumMod val="40000"/>
                    <a:lumOff val="60000"/>
                  </a:schemeClr>
                </a:solidFill>
              </a:rPr>
              <a:t>PLOTTING OUTLIERS</a:t>
            </a:r>
          </a:p>
        </p:txBody>
      </p:sp>
      <p:pic>
        <p:nvPicPr>
          <p:cNvPr id="5122" name="Picture 2">
            <a:extLst>
              <a:ext uri="{FF2B5EF4-FFF2-40B4-BE49-F238E27FC236}">
                <a16:creationId xmlns="" xmlns:a16="http://schemas.microsoft.com/office/drawing/2014/main" id="{F29FB9E7-B1A0-440B-B7CE-D60382A7772E}"/>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3034541" y="2193925"/>
            <a:ext cx="6122917" cy="40243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82882885"/>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a:xfrm>
            <a:off x="2043953" y="764373"/>
            <a:ext cx="9462247" cy="1293028"/>
          </a:xfrm>
        </p:spPr>
        <p:txBody>
          <a:bodyPr>
            <a:normAutofit/>
          </a:bodyPr>
          <a:lstStyle/>
          <a:p>
            <a:r>
              <a:rPr lang="en-US" b="1" i="0" dirty="0">
                <a:solidFill>
                  <a:srgbClr val="FFFF00"/>
                </a:solidFill>
                <a:effectLst/>
                <a:latin typeface="Cinzel Black" panose="00000A00000000000000" pitchFamily="2" charset="0"/>
              </a:rPr>
              <a:t>Removing the Outliers using Z-score</a:t>
            </a:r>
            <a:r>
              <a:rPr lang="en-US" b="0" i="0" dirty="0">
                <a:solidFill>
                  <a:srgbClr val="FFFF00"/>
                </a:solidFill>
                <a:effectLst/>
                <a:latin typeface="Cinzel Black" panose="00000A00000000000000" pitchFamily="2" charset="0"/>
              </a:rPr>
              <a:t> </a:t>
            </a:r>
            <a:endParaRPr lang="en-US" dirty="0">
              <a:solidFill>
                <a:srgbClr val="FFFF00"/>
              </a:solidFill>
              <a:latin typeface="Cinzel Black" panose="00000A00000000000000" pitchFamily="2" charset="0"/>
            </a:endParaRPr>
          </a:p>
        </p:txBody>
      </p:sp>
      <p:pic>
        <p:nvPicPr>
          <p:cNvPr id="4098" name="Picture 2">
            <a:extLst>
              <a:ext uri="{FF2B5EF4-FFF2-40B4-BE49-F238E27FC236}">
                <a16:creationId xmlns="" xmlns:a16="http://schemas.microsoft.com/office/drawing/2014/main" id="{6C17B408-19F1-4AD6-9A5F-7011138A5221}"/>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979002" y="2193925"/>
            <a:ext cx="8233995" cy="40243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93818663"/>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a:xfrm>
            <a:off x="1201271" y="764373"/>
            <a:ext cx="10304929" cy="1293028"/>
          </a:xfrm>
        </p:spPr>
        <p:txBody>
          <a:bodyPr>
            <a:normAutofit/>
          </a:bodyPr>
          <a:lstStyle/>
          <a:p>
            <a:r>
              <a:rPr lang="en-US" sz="3200" b="1" i="0" dirty="0">
                <a:solidFill>
                  <a:schemeClr val="accent1">
                    <a:lumMod val="20000"/>
                    <a:lumOff val="80000"/>
                  </a:schemeClr>
                </a:solidFill>
                <a:effectLst/>
                <a:latin typeface="Cinzel Black" panose="00000A00000000000000" pitchFamily="2" charset="0"/>
              </a:rPr>
              <a:t>Models DevelopmenT </a:t>
            </a:r>
            <a:r>
              <a:rPr lang="en-US" sz="3200" b="1" i="0" dirty="0" err="1">
                <a:solidFill>
                  <a:schemeClr val="accent1">
                    <a:lumMod val="20000"/>
                    <a:lumOff val="80000"/>
                  </a:schemeClr>
                </a:solidFill>
                <a:effectLst/>
                <a:latin typeface="Cinzel Black" panose="00000A00000000000000" pitchFamily="2" charset="0"/>
              </a:rPr>
              <a:t>anD</a:t>
            </a:r>
            <a:r>
              <a:rPr lang="en-US" sz="3200" b="1" i="0" dirty="0">
                <a:solidFill>
                  <a:schemeClr val="accent1">
                    <a:lumMod val="20000"/>
                    <a:lumOff val="80000"/>
                  </a:schemeClr>
                </a:solidFill>
                <a:effectLst/>
                <a:latin typeface="Cinzel Black" panose="00000A00000000000000" pitchFamily="2" charset="0"/>
              </a:rPr>
              <a:t> Evaluation</a:t>
            </a:r>
            <a:r>
              <a:rPr lang="en-US" sz="3200" b="0" i="0" dirty="0">
                <a:solidFill>
                  <a:schemeClr val="accent1">
                    <a:lumMod val="20000"/>
                    <a:lumOff val="80000"/>
                  </a:schemeClr>
                </a:solidFill>
                <a:effectLst/>
                <a:latin typeface="Cinzel Black" panose="00000A00000000000000" pitchFamily="2" charset="0"/>
              </a:rPr>
              <a:t> </a:t>
            </a:r>
            <a:endParaRPr lang="en-US" sz="3200" dirty="0">
              <a:solidFill>
                <a:schemeClr val="accent1">
                  <a:lumMod val="20000"/>
                  <a:lumOff val="80000"/>
                </a:schemeClr>
              </a:solidFill>
            </a:endParaRPr>
          </a:p>
        </p:txBody>
      </p:sp>
      <p:sp>
        <p:nvSpPr>
          <p:cNvPr id="3" name="Content Placeholder 2">
            <a:extLst>
              <a:ext uri="{FF2B5EF4-FFF2-40B4-BE49-F238E27FC236}">
                <a16:creationId xmlns="" xmlns:a16="http://schemas.microsoft.com/office/drawing/2014/main" id="{E25A5B41-1828-40EA-811C-2178DFE1FEF9}"/>
              </a:ext>
            </a:extLst>
          </p:cNvPr>
          <p:cNvSpPr>
            <a:spLocks noGrp="1"/>
          </p:cNvSpPr>
          <p:nvPr>
            <p:ph idx="1"/>
          </p:nvPr>
        </p:nvSpPr>
        <p:spPr/>
        <p:txBody>
          <a:bodyPr>
            <a:normAutofit/>
          </a:bodyPr>
          <a:lstStyle/>
          <a:p>
            <a:pPr marL="0" indent="0">
              <a:buNone/>
            </a:pPr>
            <a:r>
              <a:rPr lang="en-US" sz="3600" b="1" i="0" dirty="0">
                <a:solidFill>
                  <a:schemeClr val="accent3">
                    <a:lumMod val="40000"/>
                    <a:lumOff val="60000"/>
                  </a:schemeClr>
                </a:solidFill>
                <a:effectLst/>
                <a:latin typeface="Cinzel Black" panose="00000A00000000000000" pitchFamily="2" charset="0"/>
              </a:rPr>
              <a:t>Identification of possible problem-solving approaches (methods)</a:t>
            </a:r>
            <a:r>
              <a:rPr lang="en-US" sz="3600" b="0" i="0" dirty="0">
                <a:solidFill>
                  <a:schemeClr val="accent3">
                    <a:lumMod val="40000"/>
                    <a:lumOff val="60000"/>
                  </a:schemeClr>
                </a:solidFill>
                <a:effectLst/>
                <a:latin typeface="Cinzel Black" panose="00000A00000000000000" pitchFamily="2" charset="0"/>
              </a:rPr>
              <a:t> </a:t>
            </a:r>
          </a:p>
          <a:p>
            <a:pPr marL="0" indent="0">
              <a:buNone/>
            </a:pPr>
            <a:endParaRPr lang="en-US" sz="2800" dirty="0">
              <a:solidFill>
                <a:srgbClr val="FFFF00"/>
              </a:solidFill>
              <a:latin typeface="Cinzel Black" panose="00000A00000000000000" pitchFamily="2" charset="0"/>
            </a:endParaRPr>
          </a:p>
          <a:p>
            <a:pPr marL="0" indent="0">
              <a:buNone/>
            </a:pPr>
            <a:r>
              <a:rPr lang="en-US" sz="2800" b="0" i="0" dirty="0">
                <a:solidFill>
                  <a:srgbClr val="FFFF00"/>
                </a:solidFill>
                <a:effectLst/>
                <a:latin typeface="Times New Roman" panose="02020603050405020304" pitchFamily="18" charset="0"/>
              </a:rPr>
              <a:t>We have performed various mathematical and statistical analysis such as we checked description or statistical summary of the data using describe, checked correlation using </a:t>
            </a:r>
            <a:r>
              <a:rPr lang="en-US" sz="2800" b="0" i="0" dirty="0" err="1">
                <a:solidFill>
                  <a:srgbClr val="FFFF00"/>
                </a:solidFill>
                <a:effectLst/>
                <a:latin typeface="Times New Roman" panose="02020603050405020304" pitchFamily="18" charset="0"/>
              </a:rPr>
              <a:t>corr</a:t>
            </a:r>
            <a:r>
              <a:rPr lang="en-US" sz="2800" b="0" i="0" dirty="0">
                <a:solidFill>
                  <a:srgbClr val="FFFF00"/>
                </a:solidFill>
                <a:effectLst/>
                <a:latin typeface="Times New Roman" panose="02020603050405020304" pitchFamily="18" charset="0"/>
              </a:rPr>
              <a:t> and also visualized it using heatmap. Then we have used </a:t>
            </a:r>
            <a:r>
              <a:rPr lang="en-US" sz="2800" b="0" i="0" dirty="0" err="1">
                <a:solidFill>
                  <a:srgbClr val="FFFF00"/>
                </a:solidFill>
                <a:effectLst/>
                <a:latin typeface="Times New Roman" panose="02020603050405020304" pitchFamily="18" charset="0"/>
              </a:rPr>
              <a:t>zscore</a:t>
            </a:r>
            <a:r>
              <a:rPr lang="en-US" sz="2800" b="0" i="0" dirty="0">
                <a:solidFill>
                  <a:srgbClr val="FFFF00"/>
                </a:solidFill>
                <a:effectLst/>
                <a:latin typeface="Times New Roman" panose="02020603050405020304" pitchFamily="18" charset="0"/>
              </a:rPr>
              <a:t> to plot outliers and remove them. We have used </a:t>
            </a:r>
            <a:r>
              <a:rPr lang="en-US" sz="2800" b="0" i="0" dirty="0" err="1">
                <a:solidFill>
                  <a:srgbClr val="FFFF00"/>
                </a:solidFill>
                <a:effectLst/>
                <a:latin typeface="Times New Roman" panose="02020603050405020304" pitchFamily="18" charset="0"/>
              </a:rPr>
              <a:t>distplot</a:t>
            </a:r>
            <a:r>
              <a:rPr lang="en-US" sz="2800" b="0" i="0" dirty="0">
                <a:solidFill>
                  <a:srgbClr val="FFFF00"/>
                </a:solidFill>
                <a:effectLst/>
                <a:latin typeface="Times New Roman" panose="02020603050405020304" pitchFamily="18" charset="0"/>
              </a:rPr>
              <a:t> to find the distribution of all attributes. </a:t>
            </a:r>
            <a:endParaRPr lang="en-US" sz="2800" dirty="0">
              <a:solidFill>
                <a:srgbClr val="FFFF00"/>
              </a:solidFill>
            </a:endParaRPr>
          </a:p>
        </p:txBody>
      </p:sp>
    </p:spTree>
    <p:extLst>
      <p:ext uri="{BB962C8B-B14F-4D97-AF65-F5344CB8AC3E}">
        <p14:creationId xmlns:p14="http://schemas.microsoft.com/office/powerpoint/2010/main" xmlns="" val="3332245585"/>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lstStyle/>
          <a:p>
            <a:r>
              <a:rPr lang="en-US" sz="2800" b="1" i="0" dirty="0">
                <a:solidFill>
                  <a:schemeClr val="accent4">
                    <a:lumMod val="40000"/>
                    <a:lumOff val="60000"/>
                  </a:schemeClr>
                </a:solidFill>
                <a:effectLst/>
                <a:latin typeface="Cinzel Black" panose="00000A00000000000000" pitchFamily="2" charset="0"/>
              </a:rPr>
              <a:t>Testing of Identified Approaches (Algorithms) </a:t>
            </a:r>
            <a:r>
              <a:rPr lang="en-US" sz="1800" b="0" i="0" dirty="0">
                <a:solidFill>
                  <a:srgbClr val="2F5496"/>
                </a:solidFill>
                <a:effectLst/>
                <a:latin typeface="Cinzel Black" panose="00000A00000000000000" pitchFamily="2" charset="0"/>
              </a:rPr>
              <a:t> </a:t>
            </a:r>
            <a:endParaRPr lang="en-US" dirty="0"/>
          </a:p>
        </p:txBody>
      </p:sp>
      <p:sp>
        <p:nvSpPr>
          <p:cNvPr id="3" name="Content Placeholder 2">
            <a:extLst>
              <a:ext uri="{FF2B5EF4-FFF2-40B4-BE49-F238E27FC236}">
                <a16:creationId xmlns="" xmlns:a16="http://schemas.microsoft.com/office/drawing/2014/main" id="{E25A5B41-1828-40EA-811C-2178DFE1FEF9}"/>
              </a:ext>
            </a:extLst>
          </p:cNvPr>
          <p:cNvSpPr>
            <a:spLocks noGrp="1"/>
          </p:cNvSpPr>
          <p:nvPr>
            <p:ph idx="1"/>
          </p:nvPr>
        </p:nvSpPr>
        <p:spPr/>
        <p:txBody>
          <a:bodyPr>
            <a:normAutofit/>
          </a:bodyPr>
          <a:lstStyle/>
          <a:p>
            <a:r>
              <a:rPr lang="en-IN" sz="3600" b="0" i="0" dirty="0">
                <a:solidFill>
                  <a:schemeClr val="accent4">
                    <a:lumMod val="60000"/>
                    <a:lumOff val="40000"/>
                  </a:schemeClr>
                </a:solidFill>
                <a:effectLst/>
                <a:latin typeface="Cinzel Black" panose="00000A00000000000000" pitchFamily="2" charset="0"/>
              </a:rPr>
              <a:t>We have used following algorithms such as: Linear Regression, Lasso, Ridge, Elastic Net, SVR, Decision Tree Regressor, Kneighbors Regressor, Random Forest Regressor, Ada Boost Regressor and Gradient Boosting Regressor. </a:t>
            </a:r>
            <a:endParaRPr lang="en-US" sz="3600" dirty="0">
              <a:solidFill>
                <a:schemeClr val="accent4">
                  <a:lumMod val="60000"/>
                  <a:lumOff val="40000"/>
                </a:schemeClr>
              </a:solidFill>
              <a:latin typeface="Cinzel Black" panose="00000A00000000000000" pitchFamily="2" charset="0"/>
            </a:endParaRPr>
          </a:p>
        </p:txBody>
      </p:sp>
    </p:spTree>
    <p:extLst>
      <p:ext uri="{BB962C8B-B14F-4D97-AF65-F5344CB8AC3E}">
        <p14:creationId xmlns:p14="http://schemas.microsoft.com/office/powerpoint/2010/main" xmlns="" val="805866210"/>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a:xfrm>
            <a:off x="242047" y="764373"/>
            <a:ext cx="11264153" cy="1293028"/>
          </a:xfrm>
        </p:spPr>
        <p:txBody>
          <a:bodyPr/>
          <a:lstStyle/>
          <a:p>
            <a:r>
              <a:rPr lang="en-IN" b="1" i="0" dirty="0">
                <a:solidFill>
                  <a:schemeClr val="accent5">
                    <a:lumMod val="20000"/>
                    <a:lumOff val="80000"/>
                  </a:schemeClr>
                </a:solidFill>
                <a:effectLst/>
                <a:latin typeface="Cinzel Black" panose="00000A00000000000000" pitchFamily="2" charset="0"/>
              </a:rPr>
              <a:t>Run and Evaluate selected models</a:t>
            </a:r>
            <a:endParaRPr lang="en-US" dirty="0">
              <a:solidFill>
                <a:schemeClr val="accent5">
                  <a:lumMod val="20000"/>
                  <a:lumOff val="80000"/>
                </a:schemeClr>
              </a:solidFill>
              <a:latin typeface="Cinzel Black" panose="00000A00000000000000" pitchFamily="2" charset="0"/>
            </a:endParaRPr>
          </a:p>
        </p:txBody>
      </p:sp>
      <p:sp>
        <p:nvSpPr>
          <p:cNvPr id="3" name="Content Placeholder 2">
            <a:extLst>
              <a:ext uri="{FF2B5EF4-FFF2-40B4-BE49-F238E27FC236}">
                <a16:creationId xmlns="" xmlns:a16="http://schemas.microsoft.com/office/drawing/2014/main" id="{E25A5B41-1828-40EA-811C-2178DFE1FEF9}"/>
              </a:ext>
            </a:extLst>
          </p:cNvPr>
          <p:cNvSpPr>
            <a:spLocks noGrp="1"/>
          </p:cNvSpPr>
          <p:nvPr>
            <p:ph idx="1"/>
          </p:nvPr>
        </p:nvSpPr>
        <p:spPr/>
        <p:txBody>
          <a:bodyPr>
            <a:normAutofit fontScale="92500"/>
          </a:bodyPr>
          <a:lstStyle/>
          <a:p>
            <a:pPr algn="l" rtl="0" fontAlgn="base"/>
            <a:r>
              <a:rPr lang="en-US" sz="2400" b="0" i="0" dirty="0">
                <a:solidFill>
                  <a:schemeClr val="accent5">
                    <a:lumMod val="40000"/>
                    <a:lumOff val="60000"/>
                  </a:schemeClr>
                </a:solidFill>
                <a:effectLst/>
                <a:latin typeface="Arial Rounded MT Bold" panose="020F0704030504030204" pitchFamily="34" charset="0"/>
              </a:rPr>
              <a:t>We have formed a loop where all the algorithms will be used one by one and their corresponding Score, Mean Absolute Error, Mean Squared Error, RMSE and r2_score will be evaluated. </a:t>
            </a:r>
          </a:p>
          <a:p>
            <a:pPr algn="l" rtl="0" fontAlgn="base"/>
            <a:r>
              <a:rPr lang="en-US" sz="2400" b="0" i="0" dirty="0">
                <a:solidFill>
                  <a:schemeClr val="accent5">
                    <a:lumMod val="40000"/>
                    <a:lumOff val="60000"/>
                  </a:schemeClr>
                </a:solidFill>
                <a:effectLst/>
                <a:latin typeface="Arial Rounded MT Bold" panose="020F0704030504030204" pitchFamily="34" charset="0"/>
              </a:rPr>
              <a:t>• I chose Gradient Boosting Regressor as our best model since it's giving us best score and it's performing well. It's r2_score is also satisfactory and it shows that our model is neither underfitting/overfitting. Then we performed </a:t>
            </a:r>
            <a:r>
              <a:rPr lang="en-US" sz="2400" b="0" i="0" dirty="0" err="1">
                <a:solidFill>
                  <a:schemeClr val="accent5">
                    <a:lumMod val="40000"/>
                    <a:lumOff val="60000"/>
                  </a:schemeClr>
                </a:solidFill>
                <a:effectLst/>
                <a:latin typeface="Arial Rounded MT Bold" panose="020F0704030504030204" pitchFamily="34" charset="0"/>
              </a:rPr>
              <a:t>hyperparamter</a:t>
            </a:r>
            <a:r>
              <a:rPr lang="en-US" sz="2400" b="0" i="0" dirty="0">
                <a:solidFill>
                  <a:schemeClr val="accent5">
                    <a:lumMod val="40000"/>
                    <a:lumOff val="60000"/>
                  </a:schemeClr>
                </a:solidFill>
                <a:effectLst/>
                <a:latin typeface="Arial Rounded MT Bold" panose="020F0704030504030204" pitchFamily="34" charset="0"/>
              </a:rPr>
              <a:t> tuning using </a:t>
            </a:r>
            <a:r>
              <a:rPr lang="en-US" sz="2400" b="0" i="0" dirty="0" err="1">
                <a:solidFill>
                  <a:schemeClr val="accent5">
                    <a:lumMod val="40000"/>
                    <a:lumOff val="60000"/>
                  </a:schemeClr>
                </a:solidFill>
                <a:effectLst/>
                <a:latin typeface="Arial Rounded MT Bold" panose="020F0704030504030204" pitchFamily="34" charset="0"/>
              </a:rPr>
              <a:t>GridSearchCV</a:t>
            </a:r>
            <a:r>
              <a:rPr lang="en-US" sz="2400" b="0" i="0" dirty="0">
                <a:solidFill>
                  <a:schemeClr val="accent5">
                    <a:lumMod val="40000"/>
                    <a:lumOff val="60000"/>
                  </a:schemeClr>
                </a:solidFill>
                <a:effectLst/>
                <a:latin typeface="Arial Rounded MT Bold" panose="020F0704030504030204" pitchFamily="34" charset="0"/>
              </a:rPr>
              <a:t> on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from which got '</a:t>
            </a:r>
            <a:r>
              <a:rPr lang="en-US" sz="2400" b="0" i="0" dirty="0" err="1">
                <a:solidFill>
                  <a:schemeClr val="accent5">
                    <a:lumMod val="40000"/>
                    <a:lumOff val="60000"/>
                  </a:schemeClr>
                </a:solidFill>
                <a:effectLst/>
                <a:latin typeface="Arial Rounded MT Bold" panose="020F0704030504030204" pitchFamily="34" charset="0"/>
              </a:rPr>
              <a:t>learning_rate</a:t>
            </a:r>
            <a:r>
              <a:rPr lang="en-US" sz="2400" b="0" i="0" dirty="0">
                <a:solidFill>
                  <a:schemeClr val="accent5">
                    <a:lumMod val="40000"/>
                    <a:lumOff val="60000"/>
                  </a:schemeClr>
                </a:solidFill>
                <a:effectLst/>
                <a:latin typeface="Arial Rounded MT Bold" panose="020F0704030504030204" pitchFamily="34" charset="0"/>
              </a:rPr>
              <a:t>': 0.1, '</a:t>
            </a:r>
            <a:r>
              <a:rPr lang="en-US" sz="2400" b="0" i="0" dirty="0" err="1">
                <a:solidFill>
                  <a:schemeClr val="accent5">
                    <a:lumMod val="40000"/>
                    <a:lumOff val="60000"/>
                  </a:schemeClr>
                </a:solidFill>
                <a:effectLst/>
                <a:latin typeface="Arial Rounded MT Bold" panose="020F0704030504030204" pitchFamily="34" charset="0"/>
              </a:rPr>
              <a:t>n_estimators</a:t>
            </a:r>
            <a:r>
              <a:rPr lang="en-US" sz="2400" b="0" i="0" dirty="0">
                <a:solidFill>
                  <a:schemeClr val="accent5">
                    <a:lumMod val="40000"/>
                    <a:lumOff val="60000"/>
                  </a:schemeClr>
                </a:solidFill>
                <a:effectLst/>
                <a:latin typeface="Arial Rounded MT Bold" panose="020F0704030504030204" pitchFamily="34" charset="0"/>
              </a:rPr>
              <a:t>': 500 as best parameters. We got score : 0.999517991577412 after performing hyperparameter tuning and earlier it was 0.9846658425719441. Its r2_score is also satisfactory.  </a:t>
            </a:r>
          </a:p>
          <a:p>
            <a:pPr algn="l" rtl="0" fontAlgn="base"/>
            <a:r>
              <a:rPr lang="en-US" sz="2400" b="0" i="0" dirty="0">
                <a:solidFill>
                  <a:schemeClr val="accent5">
                    <a:lumMod val="40000"/>
                    <a:lumOff val="60000"/>
                  </a:schemeClr>
                </a:solidFill>
                <a:effectLst/>
                <a:latin typeface="Arial Rounded MT Bold" panose="020F0704030504030204" pitchFamily="34" charset="0"/>
              </a:rPr>
              <a:t>Hence we saved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as our final model using </a:t>
            </a:r>
            <a:r>
              <a:rPr lang="en-US" sz="2400" b="0" i="0" dirty="0" err="1">
                <a:solidFill>
                  <a:schemeClr val="accent5">
                    <a:lumMod val="40000"/>
                    <a:lumOff val="60000"/>
                  </a:schemeClr>
                </a:solidFill>
                <a:effectLst/>
                <a:latin typeface="Arial Rounded MT Bold" panose="020F0704030504030204" pitchFamily="34" charset="0"/>
              </a:rPr>
              <a:t>joblib</a:t>
            </a:r>
            <a:r>
              <a:rPr lang="en-US" sz="2400" b="0" i="0" dirty="0">
                <a:solidFill>
                  <a:schemeClr val="accent5">
                    <a:lumMod val="40000"/>
                    <a:lumOff val="60000"/>
                  </a:schemeClr>
                </a:solidFill>
                <a:effectLst/>
                <a:latin typeface="Arial Rounded MT Bold" panose="020F0704030504030204" pitchFamily="34" charset="0"/>
              </a:rPr>
              <a:t>. </a:t>
            </a:r>
          </a:p>
          <a:p>
            <a:endParaRPr lang="en-US" dirty="0"/>
          </a:p>
        </p:txBody>
      </p:sp>
    </p:spTree>
    <p:extLst>
      <p:ext uri="{BB962C8B-B14F-4D97-AF65-F5344CB8AC3E}">
        <p14:creationId xmlns:p14="http://schemas.microsoft.com/office/powerpoint/2010/main" xmlns="" val="4274903925"/>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a:xfrm>
            <a:off x="932329" y="764373"/>
            <a:ext cx="10573871" cy="1293028"/>
          </a:xfrm>
        </p:spPr>
        <p:txBody>
          <a:bodyPr>
            <a:normAutofit/>
          </a:bodyPr>
          <a:lstStyle/>
          <a:p>
            <a:r>
              <a:rPr lang="en-US" b="1" i="0" dirty="0">
                <a:effectLst/>
                <a:latin typeface="Cinzel Black" panose="00000A00000000000000" pitchFamily="2" charset="0"/>
              </a:rPr>
              <a:t>Key Metrics for success in solving problem under consideration</a:t>
            </a:r>
            <a:endParaRPr lang="en-US" dirty="0"/>
          </a:p>
        </p:txBody>
      </p:sp>
      <p:sp>
        <p:nvSpPr>
          <p:cNvPr id="3" name="Content Placeholder 2">
            <a:extLst>
              <a:ext uri="{FF2B5EF4-FFF2-40B4-BE49-F238E27FC236}">
                <a16:creationId xmlns="" xmlns:a16="http://schemas.microsoft.com/office/drawing/2014/main" id="{E25A5B41-1828-40EA-811C-2178DFE1FEF9}"/>
              </a:ext>
            </a:extLst>
          </p:cNvPr>
          <p:cNvSpPr>
            <a:spLocks noGrp="1"/>
          </p:cNvSpPr>
          <p:nvPr>
            <p:ph idx="1"/>
          </p:nvPr>
        </p:nvSpPr>
        <p:spPr/>
        <p:txBody>
          <a:bodyPr>
            <a:normAutofit/>
          </a:bodyPr>
          <a:lstStyle/>
          <a:p>
            <a:r>
              <a:rPr lang="en-US" sz="3600" b="0" i="0" dirty="0">
                <a:solidFill>
                  <a:schemeClr val="accent3">
                    <a:lumMod val="20000"/>
                    <a:lumOff val="80000"/>
                  </a:schemeClr>
                </a:solidFill>
                <a:effectLst/>
                <a:latin typeface="Arial Rounded MT Bold" panose="020F0704030504030204" pitchFamily="34" charset="0"/>
              </a:rPr>
              <a:t>Key metrics used for </a:t>
            </a:r>
            <a:r>
              <a:rPr lang="en-US" sz="3600" b="0" i="0" dirty="0" err="1">
                <a:solidFill>
                  <a:schemeClr val="accent3">
                    <a:lumMod val="20000"/>
                    <a:lumOff val="80000"/>
                  </a:schemeClr>
                </a:solidFill>
                <a:effectLst/>
                <a:latin typeface="Arial Rounded MT Bold" panose="020F0704030504030204" pitchFamily="34" charset="0"/>
              </a:rPr>
              <a:t>finalising</a:t>
            </a:r>
            <a:r>
              <a:rPr lang="en-US" sz="3600" b="0" i="0" dirty="0">
                <a:solidFill>
                  <a:schemeClr val="accent3">
                    <a:lumMod val="20000"/>
                    <a:lumOff val="80000"/>
                  </a:schemeClr>
                </a:solidFill>
                <a:effectLst/>
                <a:latin typeface="Arial Rounded MT Bold" panose="020F0704030504030204" pitchFamily="34" charset="0"/>
              </a:rPr>
              <a:t> the model was Score and r2_score. Since in case of </a:t>
            </a:r>
            <a:r>
              <a:rPr lang="en-US" sz="3600" b="0" i="0" dirty="0" err="1">
                <a:solidFill>
                  <a:schemeClr val="accent3">
                    <a:lumMod val="20000"/>
                    <a:lumOff val="80000"/>
                  </a:schemeClr>
                </a:solidFill>
                <a:effectLst/>
                <a:latin typeface="Arial Rounded MT Bold" panose="020F0704030504030204" pitchFamily="34" charset="0"/>
              </a:rPr>
              <a:t>GradientBoostingRegressor</a:t>
            </a:r>
            <a:r>
              <a:rPr lang="en-US" sz="3600" b="0" i="0" dirty="0">
                <a:solidFill>
                  <a:schemeClr val="accent3">
                    <a:lumMod val="20000"/>
                    <a:lumOff val="80000"/>
                  </a:schemeClr>
                </a:solidFill>
                <a:effectLst/>
                <a:latin typeface="Arial Rounded MT Bold" panose="020F0704030504030204" pitchFamily="34" charset="0"/>
              </a:rPr>
              <a:t> it's giving us good score among all other models and it's performing well. It's r2_score is also satisfactory and it shows that our model is neither underfitting/overfitting . </a:t>
            </a:r>
            <a:endParaRPr lang="en-US" sz="3600" dirty="0">
              <a:solidFill>
                <a:schemeClr val="accent3">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xmlns="" val="2717652422"/>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noAutofit/>
          </a:bodyPr>
          <a:lstStyle/>
          <a:p>
            <a:r>
              <a:rPr lang="en-US" sz="4800" b="1" i="0" dirty="0">
                <a:solidFill>
                  <a:schemeClr val="accent2">
                    <a:lumMod val="40000"/>
                    <a:lumOff val="60000"/>
                  </a:schemeClr>
                </a:solidFill>
                <a:effectLst/>
                <a:latin typeface="Futura-Bold" pitchFamily="2" charset="0"/>
              </a:rPr>
              <a:t>Cross Validation Score</a:t>
            </a:r>
            <a:br>
              <a:rPr lang="en-US" sz="4800" b="1" i="0" dirty="0">
                <a:solidFill>
                  <a:schemeClr val="accent2">
                    <a:lumMod val="40000"/>
                    <a:lumOff val="60000"/>
                  </a:schemeClr>
                </a:solidFill>
                <a:effectLst/>
                <a:latin typeface="Futura-Bold" pitchFamily="2" charset="0"/>
              </a:rPr>
            </a:br>
            <a:endParaRPr lang="en-US" sz="4800" dirty="0">
              <a:solidFill>
                <a:schemeClr val="accent2">
                  <a:lumMod val="40000"/>
                  <a:lumOff val="60000"/>
                </a:schemeClr>
              </a:solidFill>
              <a:latin typeface="Futura-Bold" pitchFamily="2" charset="0"/>
            </a:endParaRPr>
          </a:p>
        </p:txBody>
      </p:sp>
      <p:pic>
        <p:nvPicPr>
          <p:cNvPr id="5" name="Content Placeholder 4">
            <a:extLst>
              <a:ext uri="{FF2B5EF4-FFF2-40B4-BE49-F238E27FC236}">
                <a16:creationId xmlns="" xmlns:a16="http://schemas.microsoft.com/office/drawing/2014/main" id="{D9C467A8-14CF-4439-99A9-F1C2084B836A}"/>
              </a:ext>
            </a:extLst>
          </p:cNvPr>
          <p:cNvPicPr>
            <a:picLocks noGrp="1" noChangeAspect="1"/>
          </p:cNvPicPr>
          <p:nvPr>
            <p:ph idx="1"/>
          </p:nvPr>
        </p:nvPicPr>
        <p:blipFill>
          <a:blip r:embed="rId3"/>
          <a:stretch>
            <a:fillRect/>
          </a:stretch>
        </p:blipFill>
        <p:spPr>
          <a:xfrm>
            <a:off x="925382" y="2239951"/>
            <a:ext cx="10341236" cy="3932261"/>
          </a:xfrm>
        </p:spPr>
      </p:pic>
    </p:spTree>
    <p:extLst>
      <p:ext uri="{BB962C8B-B14F-4D97-AF65-F5344CB8AC3E}">
        <p14:creationId xmlns:p14="http://schemas.microsoft.com/office/powerpoint/2010/main" xmlns="" val="3118420347"/>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3B4541-A8F0-4A58-865C-A533E36A910F}"/>
              </a:ext>
            </a:extLst>
          </p:cNvPr>
          <p:cNvSpPr>
            <a:spLocks noGrp="1"/>
          </p:cNvSpPr>
          <p:nvPr>
            <p:ph type="title" idx="4294967295"/>
          </p:nvPr>
        </p:nvSpPr>
        <p:spPr>
          <a:xfrm>
            <a:off x="0" y="365125"/>
            <a:ext cx="10515600" cy="1325563"/>
          </a:xfrm>
        </p:spPr>
        <p:txBody>
          <a:bodyPr>
            <a:normAutofit fontScale="90000"/>
          </a:bodyPr>
          <a:lstStyle/>
          <a:p>
            <a:pPr rtl="0" fontAlgn="base"/>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r>
              <a:rPr lang="en-IN" sz="1800" b="0" i="0" dirty="0">
                <a:solidFill>
                  <a:srgbClr val="000000"/>
                </a:solidFill>
                <a:effectLst/>
                <a:latin typeface="Calibri" panose="020F0502020204030204" pitchFamily="34" charset="0"/>
              </a:rPr>
              <a:t> </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US" dirty="0"/>
          </a:p>
        </p:txBody>
      </p:sp>
      <p:sp>
        <p:nvSpPr>
          <p:cNvPr id="5" name="TextBox 4">
            <a:extLst>
              <a:ext uri="{FF2B5EF4-FFF2-40B4-BE49-F238E27FC236}">
                <a16:creationId xmlns="" xmlns:a16="http://schemas.microsoft.com/office/drawing/2014/main" id="{124E229B-0BC8-4D14-B071-A697D533DB6E}"/>
              </a:ext>
            </a:extLst>
          </p:cNvPr>
          <p:cNvSpPr txBox="1"/>
          <p:nvPr/>
        </p:nvSpPr>
        <p:spPr>
          <a:xfrm>
            <a:off x="815788" y="233100"/>
            <a:ext cx="11376212" cy="1107996"/>
          </a:xfrm>
          <a:prstGeom prst="rect">
            <a:avLst/>
          </a:prstGeom>
          <a:noFill/>
        </p:spPr>
        <p:txBody>
          <a:bodyPr wrap="square">
            <a:spAutoFit/>
          </a:bodyPr>
          <a:lstStyle/>
          <a:p>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4800" b="1" i="0" dirty="0">
                <a:solidFill>
                  <a:srgbClr val="FFFF00"/>
                </a:solidFill>
                <a:effectLst/>
                <a:latin typeface="Cinzel Black" panose="00000A00000000000000" pitchFamily="2" charset="0"/>
              </a:rPr>
              <a:t>HOUSING: PRICE PREDICTION </a:t>
            </a:r>
            <a:endParaRPr lang="en-US" sz="4800" b="1" dirty="0">
              <a:solidFill>
                <a:srgbClr val="FFFF00"/>
              </a:solidFill>
            </a:endParaRPr>
          </a:p>
        </p:txBody>
      </p:sp>
      <p:sp>
        <p:nvSpPr>
          <p:cNvPr id="6" name="Rectangle 5">
            <a:extLst>
              <a:ext uri="{FF2B5EF4-FFF2-40B4-BE49-F238E27FC236}">
                <a16:creationId xmlns="" xmlns:a16="http://schemas.microsoft.com/office/drawing/2014/main" id="{5BD82863-4539-48B7-9C86-7511560100AB}"/>
              </a:ext>
            </a:extLst>
          </p:cNvPr>
          <p:cNvSpPr/>
          <p:nvPr/>
        </p:nvSpPr>
        <p:spPr>
          <a:xfrm>
            <a:off x="2305710" y="4464441"/>
            <a:ext cx="7528572" cy="175432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0" cap="none" spc="0" dirty="0">
                <a:ln w="0"/>
                <a:solidFill>
                  <a:schemeClr val="tx2">
                    <a:lumMod val="25000"/>
                  </a:schemeClr>
                </a:solidFill>
                <a:effectLst>
                  <a:outerShdw blurRad="38100" dist="19050" dir="2700000" algn="tl" rotWithShape="0">
                    <a:schemeClr val="dk1">
                      <a:alpha val="40000"/>
                    </a:schemeClr>
                  </a:outerShdw>
                </a:effectLst>
                <a:latin typeface="Britannic Bold" panose="020B0903060703020204" pitchFamily="34" charset="0"/>
              </a:rPr>
              <a:t>Submitted By</a:t>
            </a:r>
            <a:r>
              <a:rPr lang="en-US" sz="5400" b="0" cap="none" spc="0" dirty="0" smtClean="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t>
            </a:r>
            <a:endPar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a:p>
            <a:pPr algn="ctr"/>
            <a:r>
              <a:rPr lang="en-US" sz="5400" b="0" cap="none" spc="0" dirty="0" smtClean="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PARAS MALHOTRA</a:t>
            </a:r>
            <a:endPar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p:txBody>
      </p:sp>
    </p:spTree>
    <p:extLst>
      <p:ext uri="{BB962C8B-B14F-4D97-AF65-F5344CB8AC3E}">
        <p14:creationId xmlns:p14="http://schemas.microsoft.com/office/powerpoint/2010/main" xmlns="" val="1923501386"/>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lstStyle/>
          <a:p>
            <a:r>
              <a:rPr lang="en-US" dirty="0"/>
              <a:t>HYPERPARAMETER TUNING</a:t>
            </a:r>
          </a:p>
        </p:txBody>
      </p:sp>
      <p:pic>
        <p:nvPicPr>
          <p:cNvPr id="5" name="Content Placeholder 4">
            <a:extLst>
              <a:ext uri="{FF2B5EF4-FFF2-40B4-BE49-F238E27FC236}">
                <a16:creationId xmlns="" xmlns:a16="http://schemas.microsoft.com/office/drawing/2014/main" id="{3A60D12E-EE69-4F27-B75D-DE745700E859}"/>
              </a:ext>
            </a:extLst>
          </p:cNvPr>
          <p:cNvPicPr>
            <a:picLocks noGrp="1" noChangeAspect="1"/>
          </p:cNvPicPr>
          <p:nvPr>
            <p:ph idx="1"/>
          </p:nvPr>
        </p:nvPicPr>
        <p:blipFill>
          <a:blip r:embed="rId3"/>
          <a:stretch>
            <a:fillRect/>
          </a:stretch>
        </p:blipFill>
        <p:spPr>
          <a:xfrm>
            <a:off x="2612095" y="2193925"/>
            <a:ext cx="6967810" cy="4024313"/>
          </a:xfrm>
        </p:spPr>
      </p:pic>
    </p:spTree>
    <p:extLst>
      <p:ext uri="{BB962C8B-B14F-4D97-AF65-F5344CB8AC3E}">
        <p14:creationId xmlns:p14="http://schemas.microsoft.com/office/powerpoint/2010/main" xmlns="" val="1162479293"/>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lstStyle/>
          <a:p>
            <a:r>
              <a:rPr lang="en-US" dirty="0"/>
              <a:t>SAVING MODEL</a:t>
            </a:r>
          </a:p>
        </p:txBody>
      </p:sp>
      <p:pic>
        <p:nvPicPr>
          <p:cNvPr id="5" name="Content Placeholder 4" descr="ml.PNG"/>
          <p:cNvPicPr>
            <a:picLocks noGrp="1" noChangeAspect="1"/>
          </p:cNvPicPr>
          <p:nvPr>
            <p:ph idx="1"/>
          </p:nvPr>
        </p:nvPicPr>
        <p:blipFill>
          <a:blip r:embed="rId3"/>
          <a:stretch>
            <a:fillRect/>
          </a:stretch>
        </p:blipFill>
        <p:spPr>
          <a:xfrm>
            <a:off x="2825262" y="3059723"/>
            <a:ext cx="6389077" cy="2063262"/>
          </a:xfrm>
        </p:spPr>
      </p:pic>
    </p:spTree>
    <p:extLst>
      <p:ext uri="{BB962C8B-B14F-4D97-AF65-F5344CB8AC3E}">
        <p14:creationId xmlns:p14="http://schemas.microsoft.com/office/powerpoint/2010/main" xmlns="" val="243462038"/>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lstStyle/>
          <a:p>
            <a:r>
              <a:rPr lang="en-US" dirty="0"/>
              <a:t>MAKING PREDICTIONS</a:t>
            </a:r>
          </a:p>
        </p:txBody>
      </p:sp>
      <p:pic>
        <p:nvPicPr>
          <p:cNvPr id="5" name="Content Placeholder 4" descr="ml2.PNG"/>
          <p:cNvPicPr>
            <a:picLocks noGrp="1" noChangeAspect="1"/>
          </p:cNvPicPr>
          <p:nvPr>
            <p:ph idx="1"/>
          </p:nvPr>
        </p:nvPicPr>
        <p:blipFill>
          <a:blip r:embed="rId3"/>
          <a:stretch>
            <a:fillRect/>
          </a:stretch>
        </p:blipFill>
        <p:spPr>
          <a:xfrm>
            <a:off x="3399692" y="2193925"/>
            <a:ext cx="5216770" cy="4024313"/>
          </a:xfrm>
        </p:spPr>
      </p:pic>
    </p:spTree>
    <p:extLst>
      <p:ext uri="{BB962C8B-B14F-4D97-AF65-F5344CB8AC3E}">
        <p14:creationId xmlns:p14="http://schemas.microsoft.com/office/powerpoint/2010/main" xmlns="" val="4254353409"/>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C078B3-9994-4826-B4D9-401DB13A3213}"/>
              </a:ext>
            </a:extLst>
          </p:cNvPr>
          <p:cNvSpPr>
            <a:spLocks noGrp="1"/>
          </p:cNvSpPr>
          <p:nvPr>
            <p:ph type="title"/>
          </p:nvPr>
        </p:nvSpPr>
        <p:spPr/>
        <p:txBody>
          <a:bodyPr/>
          <a:lstStyle/>
          <a:p>
            <a:r>
              <a:rPr lang="en-US" b="1" u="sng" dirty="0"/>
              <a:t>Conclusion</a:t>
            </a:r>
            <a:endParaRPr lang="en-US" dirty="0"/>
          </a:p>
        </p:txBody>
      </p:sp>
      <p:sp>
        <p:nvSpPr>
          <p:cNvPr id="3" name="Content Placeholder 2">
            <a:extLst>
              <a:ext uri="{FF2B5EF4-FFF2-40B4-BE49-F238E27FC236}">
                <a16:creationId xmlns="" xmlns:a16="http://schemas.microsoft.com/office/drawing/2014/main" id="{FE8BFB02-C515-4AA4-84B8-8E3108D01A7F}"/>
              </a:ext>
            </a:extLst>
          </p:cNvPr>
          <p:cNvSpPr>
            <a:spLocks noGrp="1"/>
          </p:cNvSpPr>
          <p:nvPr>
            <p:ph idx="1"/>
          </p:nvPr>
        </p:nvSpPr>
        <p:spPr/>
        <p:txBody>
          <a:bodyPr>
            <a:normAutofit fontScale="62500" lnSpcReduction="20000"/>
          </a:bodyPr>
          <a:lstStyle/>
          <a:p>
            <a:pPr lvl="0"/>
            <a:r>
              <a:rPr lang="en-US" sz="2600" dirty="0"/>
              <a:t>Landconotur corresponding to 1 </a:t>
            </a:r>
            <a:r>
              <a:rPr lang="en-US" sz="2600" dirty="0" err="1"/>
              <a:t>i.e</a:t>
            </a:r>
            <a:r>
              <a:rPr lang="en-US" sz="2600" dirty="0"/>
              <a:t>, HLS Hillside - Significant slope from side to side has maximum price.</a:t>
            </a:r>
          </a:p>
          <a:p>
            <a:pPr lvl="0"/>
            <a:r>
              <a:rPr lang="en-US" sz="2600" dirty="0"/>
              <a:t>Neighborhoot with (15)NPkVill Northpark Villa has maximum sales price and (10)IDOTRR Iowa DOT and Rail Road has least.</a:t>
            </a:r>
          </a:p>
          <a:p>
            <a:pPr lvl="0"/>
            <a:r>
              <a:rPr lang="en-US" sz="2600" dirty="0"/>
              <a:t>1Fam Single-family Detached and TwnhsI Townhouse Inside Unit have maximum saleprice.</a:t>
            </a:r>
          </a:p>
          <a:p>
            <a:pPr lvl="0"/>
            <a:r>
              <a:rPr lang="en-US" sz="2600" dirty="0"/>
              <a:t>In HouseStyle category 3: 2Story Two story has max sale price.</a:t>
            </a:r>
          </a:p>
          <a:p>
            <a:pPr lvl="0"/>
            <a:r>
              <a:rPr lang="en-US" sz="2600" dirty="0"/>
              <a:t>In RoofStyle 5:Shed has maximum.</a:t>
            </a:r>
          </a:p>
          <a:p>
            <a:pPr lvl="0"/>
            <a:r>
              <a:rPr lang="en-US" sz="2600" dirty="0"/>
              <a:t>In Exterior1st 6:HardBoard and 9:Other have Saleprice</a:t>
            </a:r>
          </a:p>
          <a:p>
            <a:pPr lvl="0"/>
            <a:r>
              <a:rPr lang="en-US" sz="2600" dirty="0"/>
              <a:t>In MasVnrType, 3:stone has max saleprice and 0:BrkCmn Brick Common has least</a:t>
            </a:r>
          </a:p>
          <a:p>
            <a:pPr lvl="0"/>
            <a:r>
              <a:rPr lang="en-US" sz="2600" dirty="0"/>
              <a:t>Houses with CentralAir has higher saleprice</a:t>
            </a:r>
          </a:p>
          <a:p>
            <a:pPr lvl="0"/>
            <a:r>
              <a:rPr lang="en-US" sz="2600" dirty="0"/>
              <a:t>GarageType 3:BuiltIn Built-In (Garage part of house - typically has room above garage) has max saleprice</a:t>
            </a:r>
          </a:p>
          <a:p>
            <a:pPr lvl="0"/>
            <a:r>
              <a:rPr lang="en-US" sz="2600" dirty="0"/>
              <a:t>In 2007 maximum houses are sold followed by 2006</a:t>
            </a:r>
          </a:p>
          <a:p>
            <a:r>
              <a:rPr lang="en-US" sz="2600" dirty="0"/>
              <a:t>MSSubClass,OverallCond,KitchenAbvGr,EnclosedPorch and Yr Sold are the least/negatively correlated column with target('</a:t>
            </a:r>
            <a:r>
              <a:rPr lang="en-US" sz="2600" dirty="0" err="1"/>
              <a:t>SalePrice</a:t>
            </a:r>
            <a:r>
              <a:rPr lang="en-US" sz="2600" dirty="0"/>
              <a:t>') variable</a:t>
            </a:r>
          </a:p>
          <a:p>
            <a:r>
              <a:rPr lang="en-US" sz="2600" dirty="0"/>
              <a:t>OverallQual is highly correlated column with target variable followed by GrLivArea and other attributes.</a:t>
            </a:r>
          </a:p>
          <a:p>
            <a:pPr marL="0" indent="0">
              <a:buNone/>
            </a:pPr>
            <a:endParaRPr lang="en-US" dirty="0"/>
          </a:p>
        </p:txBody>
      </p:sp>
    </p:spTree>
    <p:extLst>
      <p:ext uri="{BB962C8B-B14F-4D97-AF65-F5344CB8AC3E}">
        <p14:creationId xmlns:p14="http://schemas.microsoft.com/office/powerpoint/2010/main" xmlns="" val="4134243550"/>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AC4C3-72A8-434C-9F47-EE09E3F2D3B9}"/>
              </a:ext>
            </a:extLst>
          </p:cNvPr>
          <p:cNvSpPr>
            <a:spLocks noGrp="1"/>
          </p:cNvSpPr>
          <p:nvPr>
            <p:ph type="title"/>
          </p:nvPr>
        </p:nvSpPr>
        <p:spPr>
          <a:xfrm>
            <a:off x="770965" y="764373"/>
            <a:ext cx="10735235" cy="1293028"/>
          </a:xfrm>
        </p:spPr>
        <p:txBody>
          <a:bodyPr>
            <a:normAutofit/>
          </a:bodyPr>
          <a:lstStyle/>
          <a:p>
            <a:r>
              <a:rPr lang="en-US" sz="3600" b="0" i="0" dirty="0">
                <a:solidFill>
                  <a:srgbClr val="FFFF00"/>
                </a:solidFill>
                <a:effectLst/>
                <a:latin typeface="Cinzel Black" panose="00000A00000000000000" pitchFamily="2" charset="0"/>
              </a:rPr>
              <a:t>Limitations of this work and Scope for Future Work </a:t>
            </a:r>
            <a:endParaRPr lang="en-US" sz="3600" dirty="0">
              <a:solidFill>
                <a:srgbClr val="FFFF00"/>
              </a:solidFill>
            </a:endParaRPr>
          </a:p>
        </p:txBody>
      </p:sp>
      <p:sp>
        <p:nvSpPr>
          <p:cNvPr id="3" name="Content Placeholder 2">
            <a:extLst>
              <a:ext uri="{FF2B5EF4-FFF2-40B4-BE49-F238E27FC236}">
                <a16:creationId xmlns="" xmlns:a16="http://schemas.microsoft.com/office/drawing/2014/main" id="{62AC35A0-E504-41BC-A824-87C6E63638CA}"/>
              </a:ext>
            </a:extLst>
          </p:cNvPr>
          <p:cNvSpPr>
            <a:spLocks noGrp="1"/>
          </p:cNvSpPr>
          <p:nvPr>
            <p:ph idx="1"/>
          </p:nvPr>
        </p:nvSpPr>
        <p:spPr/>
        <p:txBody>
          <a:bodyPr>
            <a:noAutofit/>
          </a:bodyPr>
          <a:lstStyle/>
          <a:p>
            <a:r>
              <a:rPr lang="en-US" sz="2400" b="0" i="0" dirty="0">
                <a:solidFill>
                  <a:schemeClr val="accent3">
                    <a:lumMod val="20000"/>
                    <a:lumOff val="80000"/>
                  </a:schemeClr>
                </a:solidFill>
                <a:effectLst/>
                <a:latin typeface="Calibri" panose="020F0502020204030204" pitchFamily="34" charset="0"/>
              </a:rPr>
              <a:t>While we couldn’t reach out goal of minimum RMSE in house price  prediction without letting the model to overfit, we did end up  creating a system that can with enough  time and data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a:t>
            </a:r>
            <a:r>
              <a:rPr lang="en-US" sz="2400" b="0" i="0" dirty="0" err="1">
                <a:solidFill>
                  <a:schemeClr val="accent3">
                    <a:lumMod val="20000"/>
                    <a:lumOff val="80000"/>
                  </a:schemeClr>
                </a:solidFill>
                <a:effectLst/>
                <a:latin typeface="Calibri" panose="020F0502020204030204" pitchFamily="34" charset="0"/>
              </a:rPr>
              <a:t>vesatility</a:t>
            </a:r>
            <a:r>
              <a:rPr lang="en-US" sz="2400" b="0" i="0" dirty="0">
                <a:solidFill>
                  <a:schemeClr val="accent3">
                    <a:lumMod val="20000"/>
                    <a:lumOff val="80000"/>
                  </a:schemeClr>
                </a:solidFill>
                <a:effectLst/>
                <a:latin typeface="Calibri" panose="020F0502020204030204" pitchFamily="34" charset="0"/>
              </a:rPr>
              <a:t> to the project. </a:t>
            </a:r>
            <a:endParaRPr lang="en-US" sz="2400" dirty="0">
              <a:solidFill>
                <a:schemeClr val="accent3">
                  <a:lumMod val="20000"/>
                  <a:lumOff val="80000"/>
                </a:schemeClr>
              </a:solidFill>
            </a:endParaRPr>
          </a:p>
        </p:txBody>
      </p:sp>
    </p:spTree>
    <p:extLst>
      <p:ext uri="{BB962C8B-B14F-4D97-AF65-F5344CB8AC3E}">
        <p14:creationId xmlns:p14="http://schemas.microsoft.com/office/powerpoint/2010/main" xmlns="" val="789218531"/>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2C663F3A-52B8-481D-AF11-5B7F9AC33252}"/>
              </a:ext>
            </a:extLst>
          </p:cNvPr>
          <p:cNvSpPr/>
          <p:nvPr/>
        </p:nvSpPr>
        <p:spPr>
          <a:xfrm>
            <a:off x="1183341" y="2268071"/>
            <a:ext cx="9547412" cy="156966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9600" b="1" cap="none" spc="50" dirty="0">
                <a:ln w="0"/>
                <a:solidFill>
                  <a:srgbClr val="C00000"/>
                </a:solidFill>
                <a:effectLst>
                  <a:innerShdw blurRad="63500" dist="50800" dir="13500000">
                    <a:srgbClr val="000000">
                      <a:alpha val="50000"/>
                    </a:srgbClr>
                  </a:innerShdw>
                </a:effectLst>
                <a:latin typeface="Stencil" panose="040409050D0802020404" pitchFamily="82" charset="0"/>
              </a:rPr>
              <a:t>THANK YOU</a:t>
            </a:r>
          </a:p>
        </p:txBody>
      </p:sp>
    </p:spTree>
    <p:extLst>
      <p:ext uri="{BB962C8B-B14F-4D97-AF65-F5344CB8AC3E}">
        <p14:creationId xmlns:p14="http://schemas.microsoft.com/office/powerpoint/2010/main" xmlns="" val="4289257326"/>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76925-4E55-44B3-839E-1E834BF7AD8F}"/>
              </a:ext>
            </a:extLst>
          </p:cNvPr>
          <p:cNvSpPr>
            <a:spLocks noGrp="1"/>
          </p:cNvSpPr>
          <p:nvPr>
            <p:ph type="title"/>
          </p:nvPr>
        </p:nvSpPr>
        <p:spPr/>
        <p:txBody>
          <a:bodyPr>
            <a:normAutofit/>
          </a:bodyPr>
          <a:lstStyle/>
          <a:p>
            <a:r>
              <a:rPr lang="en" sz="4000" b="1" dirty="0">
                <a:latin typeface="Arial Rounded MT Bold" panose="020F0704030504030204" pitchFamily="34" charset="0"/>
              </a:rPr>
              <a:t>Problem</a:t>
            </a:r>
            <a:r>
              <a:rPr lang="en" sz="4000" dirty="0">
                <a:latin typeface="Arial Rounded MT Bold" panose="020F0704030504030204" pitchFamily="34" charset="0"/>
              </a:rPr>
              <a:t> </a:t>
            </a:r>
            <a:r>
              <a:rPr lang="en" sz="4000" b="1" dirty="0">
                <a:latin typeface="Arial Rounded MT Bold" panose="020F0704030504030204" pitchFamily="34" charset="0"/>
              </a:rPr>
              <a:t>Statement</a:t>
            </a:r>
            <a:r>
              <a:rPr lang="en" sz="4000" dirty="0">
                <a:latin typeface="Arial Rounded MT Bold" panose="020F0704030504030204" pitchFamily="34" charset="0"/>
              </a:rPr>
              <a:t>:</a:t>
            </a:r>
            <a:r>
              <a:rPr lang="en-IN" sz="4000" dirty="0">
                <a:latin typeface="Arial Black" pitchFamily="34" charset="0"/>
              </a:rPr>
              <a:t/>
            </a:r>
            <a:br>
              <a:rPr lang="en-IN" sz="4000" dirty="0">
                <a:latin typeface="Arial Black" pitchFamily="34" charset="0"/>
              </a:rPr>
            </a:br>
            <a:endParaRPr lang="en-US" dirty="0"/>
          </a:p>
        </p:txBody>
      </p:sp>
      <p:sp>
        <p:nvSpPr>
          <p:cNvPr id="3" name="Content Placeholder 2">
            <a:extLst>
              <a:ext uri="{FF2B5EF4-FFF2-40B4-BE49-F238E27FC236}">
                <a16:creationId xmlns="" xmlns:a16="http://schemas.microsoft.com/office/drawing/2014/main" id="{9EDD51A5-BDEF-491B-BA7D-100D62C039B9}"/>
              </a:ext>
            </a:extLst>
          </p:cNvPr>
          <p:cNvSpPr>
            <a:spLocks noGrp="1"/>
          </p:cNvSpPr>
          <p:nvPr>
            <p:ph idx="1"/>
          </p:nvPr>
        </p:nvSpPr>
        <p:spPr/>
        <p:txBody>
          <a:bodyPr/>
          <a:lstStyle/>
          <a:p>
            <a:pPr marL="457200" indent="-457200" algn="just">
              <a:buFont typeface="Arial"/>
              <a:buChar char="•"/>
            </a:pPr>
            <a:r>
              <a:rPr lang="en-US" dirty="0">
                <a:latin typeface="Times New Roman" pitchFamily="18" charset="0"/>
                <a:ea typeface="+mn-lt"/>
                <a:cs typeface="Times New Roman" pitchFamily="18" charset="0"/>
              </a:rPr>
              <a:t>A US-based housing company named Surprise Housing has decided  to enter the Australian market.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dirty="0">
              <a:latin typeface="Times New Roman" pitchFamily="18" charset="0"/>
              <a:ea typeface="+mn-lt"/>
              <a:cs typeface="Times New Roman" pitchFamily="18" charset="0"/>
            </a:endParaRPr>
          </a:p>
          <a:p>
            <a:pPr marL="457200" indent="-457200" algn="just">
              <a:buFont typeface="Arial"/>
              <a:buChar char="•"/>
            </a:pPr>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xmlns="" val="825595024"/>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lstStyle/>
          <a:p>
            <a:r>
              <a:rPr lang="en" sz="4000" b="1" dirty="0">
                <a:latin typeface="Arial Black" pitchFamily="34" charset="0"/>
              </a:rPr>
              <a:t>Review of Literature</a:t>
            </a:r>
            <a:r>
              <a:rPr lang="en-IN" sz="4000" dirty="0">
                <a:latin typeface="Arial Black" pitchFamily="34" charset="0"/>
              </a:rPr>
              <a:t/>
            </a:r>
            <a:br>
              <a:rPr lang="en-IN" sz="4000" dirty="0">
                <a:latin typeface="Arial Black" pitchFamily="34" charset="0"/>
              </a:rPr>
            </a:br>
            <a:endParaRPr lang="en-US" dirty="0"/>
          </a:p>
        </p:txBody>
      </p:sp>
      <p:sp>
        <p:nvSpPr>
          <p:cNvPr id="3" name="Content Placeholder 2">
            <a:extLst>
              <a:ext uri="{FF2B5EF4-FFF2-40B4-BE49-F238E27FC236}">
                <a16:creationId xmlns="" xmlns:a16="http://schemas.microsoft.com/office/drawing/2014/main" id="{E25A5B41-1828-40EA-811C-2178DFE1FEF9}"/>
              </a:ext>
            </a:extLst>
          </p:cNvPr>
          <p:cNvSpPr>
            <a:spLocks noGrp="1"/>
          </p:cNvSpPr>
          <p:nvPr>
            <p:ph idx="1"/>
          </p:nvPr>
        </p:nvSpPr>
        <p:spPr/>
        <p:txBody>
          <a:bodyPr/>
          <a:lstStyle/>
          <a:p>
            <a:pPr marL="457200" indent="-457200">
              <a:buFont typeface="Arial" panose="020B0604020202020204" pitchFamily="34" charset="0"/>
              <a:buChar char="•"/>
            </a:pPr>
            <a:r>
              <a:rPr lang="en-US" dirty="0">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We are required to build a model using Machine Learning in order </a:t>
            </a: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xmlns="" val="1157874370"/>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a:xfrm>
            <a:off x="2895600" y="639315"/>
            <a:ext cx="8610600" cy="1418086"/>
          </a:xfrm>
        </p:spPr>
        <p:txBody>
          <a:bodyPr>
            <a:normAutofit/>
          </a:bodyPr>
          <a:lstStyle/>
          <a:p>
            <a:r>
              <a:rPr lang="en-IN" sz="3200" dirty="0">
                <a:solidFill>
                  <a:schemeClr val="accent2">
                    <a:lumMod val="60000"/>
                    <a:lumOff val="40000"/>
                  </a:schemeClr>
                </a:solidFill>
                <a:latin typeface="Arial Black" pitchFamily="34" charset="0"/>
              </a:rPr>
              <a:t>Conceptual Background of the domain</a:t>
            </a:r>
            <a:r>
              <a:rPr lang="en-IN" sz="2800" dirty="0">
                <a:latin typeface="Arial Black" pitchFamily="34" charset="0"/>
              </a:rPr>
              <a:t/>
            </a:r>
            <a:br>
              <a:rPr lang="en-IN" sz="2800" dirty="0">
                <a:latin typeface="Arial Black" pitchFamily="34" charset="0"/>
              </a:rPr>
            </a:br>
            <a:endParaRPr lang="en-US" sz="2800" dirty="0"/>
          </a:p>
        </p:txBody>
      </p:sp>
      <p:sp>
        <p:nvSpPr>
          <p:cNvPr id="3" name="Content Placeholder 2">
            <a:extLst>
              <a:ext uri="{FF2B5EF4-FFF2-40B4-BE49-F238E27FC236}">
                <a16:creationId xmlns="" xmlns:a16="http://schemas.microsoft.com/office/drawing/2014/main" id="{E25A5B41-1828-40EA-811C-2178DFE1FEF9}"/>
              </a:ext>
            </a:extLst>
          </p:cNvPr>
          <p:cNvSpPr>
            <a:spLocks noGrp="1"/>
          </p:cNvSpPr>
          <p:nvPr>
            <p:ph idx="1"/>
          </p:nvPr>
        </p:nvSpPr>
        <p:spPr>
          <a:xfrm>
            <a:off x="685800" y="2057401"/>
            <a:ext cx="10820400" cy="4307539"/>
          </a:xfrm>
        </p:spPr>
        <p:txBody>
          <a:bodyPr>
            <a:noAutofit/>
          </a:bodyPr>
          <a:lstStyle/>
          <a:p>
            <a:pPr algn="l" rtl="0" fontAlgn="base"/>
            <a:r>
              <a:rPr lang="en-US" sz="2400" b="0" i="0" dirty="0">
                <a:effectLst/>
                <a:latin typeface="Times New Roman" panose="02020603050405020304" pitchFamily="18" charset="0"/>
              </a:rPr>
              <a:t>Predictive modelling, Market mix modelling, recommendation systems are some of the machine learning techniques used for achieving the business goals for housing companies.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Hedonic Characteristics of Housing Price: A Hedonic approach is preferred for predicting the sale prices in the housing market because the market displays resilience, flexibility and spatial fixity.  </a:t>
            </a:r>
            <a:endParaRPr lang="en-US" sz="2400" b="0" i="0" dirty="0">
              <a:effectLst/>
              <a:latin typeface="Segoe UI" panose="020B0502040204020203" pitchFamily="34" charset="0"/>
            </a:endParaRPr>
          </a:p>
          <a:p>
            <a:pPr marL="0" indent="0" algn="l" rtl="0" fontAlgn="base">
              <a:buNone/>
            </a:pPr>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Housing Attributes: Studying the structural, locational, and economic attributes of housing properties is crucial in understanding their mutually inclusive relationships with their pricing.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endParaRPr lang="en-US" sz="2400" dirty="0"/>
          </a:p>
        </p:txBody>
      </p:sp>
    </p:spTree>
    <p:extLst>
      <p:ext uri="{BB962C8B-B14F-4D97-AF65-F5344CB8AC3E}">
        <p14:creationId xmlns:p14="http://schemas.microsoft.com/office/powerpoint/2010/main" xmlns="" val="2726802015"/>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lstStyle/>
          <a:p>
            <a:r>
              <a:rPr lang="en-US" b="1" i="0" dirty="0">
                <a:solidFill>
                  <a:schemeClr val="accent6">
                    <a:lumMod val="20000"/>
                    <a:lumOff val="80000"/>
                  </a:schemeClr>
                </a:solidFill>
                <a:effectLst/>
                <a:latin typeface="Arial Black" panose="020B0A04020102020204" pitchFamily="34" charset="0"/>
              </a:rPr>
              <a:t>Data Analysis</a:t>
            </a:r>
            <a:r>
              <a:rPr lang="en-US" b="1" i="0" dirty="0">
                <a:solidFill>
                  <a:srgbClr val="000000"/>
                </a:solidFill>
                <a:effectLst/>
                <a:latin typeface="Helvetica" panose="020B0604020202020204" pitchFamily="34" charset="0"/>
              </a:rPr>
              <a:t>:</a:t>
            </a:r>
            <a:endParaRPr lang="en-US" dirty="0"/>
          </a:p>
        </p:txBody>
      </p:sp>
      <p:pic>
        <p:nvPicPr>
          <p:cNvPr id="5" name="Content Placeholder 4">
            <a:extLst>
              <a:ext uri="{FF2B5EF4-FFF2-40B4-BE49-F238E27FC236}">
                <a16:creationId xmlns="" xmlns:a16="http://schemas.microsoft.com/office/drawing/2014/main" id="{A04354AF-B9FE-4D49-9792-77B2E24243DB}"/>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859242" y="2193925"/>
            <a:ext cx="8473515" cy="4024313"/>
          </a:xfrm>
        </p:spPr>
      </p:pic>
    </p:spTree>
    <p:extLst>
      <p:ext uri="{BB962C8B-B14F-4D97-AF65-F5344CB8AC3E}">
        <p14:creationId xmlns:p14="http://schemas.microsoft.com/office/powerpoint/2010/main" xmlns="" val="1600941113"/>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normAutofit/>
          </a:bodyPr>
          <a:lstStyle/>
          <a:p>
            <a:r>
              <a:rPr lang="en-US" sz="3600" dirty="0">
                <a:latin typeface="Arial Rounded MT Bold" panose="020F0704030504030204" pitchFamily="34" charset="0"/>
              </a:rPr>
              <a:t>Checking Null values</a:t>
            </a:r>
          </a:p>
        </p:txBody>
      </p:sp>
      <p:pic>
        <p:nvPicPr>
          <p:cNvPr id="1026" name="Picture 2">
            <a:extLst>
              <a:ext uri="{FF2B5EF4-FFF2-40B4-BE49-F238E27FC236}">
                <a16:creationId xmlns="" xmlns:a16="http://schemas.microsoft.com/office/drawing/2014/main" id="{B0707445-6EE3-4216-88F2-7748AA028203}"/>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3209365" y="2193925"/>
            <a:ext cx="6302188" cy="41351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9282772"/>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a:xfrm>
            <a:off x="2572871" y="764373"/>
            <a:ext cx="8933329" cy="1293028"/>
          </a:xfrm>
        </p:spPr>
        <p:txBody>
          <a:bodyPr>
            <a:normAutofit/>
          </a:bodyPr>
          <a:lstStyle/>
          <a:p>
            <a:r>
              <a:rPr lang="en-US" sz="3600" b="1" i="0" dirty="0">
                <a:solidFill>
                  <a:schemeClr val="accent6">
                    <a:lumMod val="20000"/>
                    <a:lumOff val="80000"/>
                  </a:schemeClr>
                </a:solidFill>
                <a:effectLst/>
                <a:latin typeface="Helvetica" panose="020B0604020202020204" pitchFamily="34" charset="0"/>
              </a:rPr>
              <a:t>EDA(Exploratory data analysis):</a:t>
            </a:r>
            <a:r>
              <a:rPr lang="en-US" sz="3600" b="0" i="0" dirty="0">
                <a:solidFill>
                  <a:schemeClr val="accent6">
                    <a:lumMod val="20000"/>
                    <a:lumOff val="80000"/>
                  </a:schemeClr>
                </a:solidFill>
                <a:effectLst/>
                <a:latin typeface="Helvetica" panose="020B0604020202020204" pitchFamily="34" charset="0"/>
              </a:rPr>
              <a:t> </a:t>
            </a:r>
            <a:endParaRPr lang="en-US" sz="3600" dirty="0"/>
          </a:p>
        </p:txBody>
      </p:sp>
      <p:sp>
        <p:nvSpPr>
          <p:cNvPr id="3" name="Content Placeholder 2">
            <a:extLst>
              <a:ext uri="{FF2B5EF4-FFF2-40B4-BE49-F238E27FC236}">
                <a16:creationId xmlns="" xmlns:a16="http://schemas.microsoft.com/office/drawing/2014/main" id="{E25A5B41-1828-40EA-811C-2178DFE1FEF9}"/>
              </a:ext>
            </a:extLst>
          </p:cNvPr>
          <p:cNvSpPr>
            <a:spLocks noGrp="1"/>
          </p:cNvSpPr>
          <p:nvPr>
            <p:ph idx="1"/>
          </p:nvPr>
        </p:nvSpPr>
        <p:spPr/>
        <p:txBody>
          <a:bodyPr>
            <a:noAutofit/>
          </a:bodyPr>
          <a:lstStyle/>
          <a:p>
            <a:pPr marL="0" indent="0" algn="l" rtl="0" fontAlgn="base">
              <a:buNone/>
            </a:pPr>
            <a:r>
              <a:rPr lang="en-US" sz="2800" b="0" i="0" dirty="0">
                <a:solidFill>
                  <a:schemeClr val="accent6">
                    <a:lumMod val="20000"/>
                    <a:lumOff val="80000"/>
                  </a:schemeClr>
                </a:solidFill>
                <a:effectLst/>
                <a:latin typeface="Times New Roman" panose="02020603050405020304" pitchFamily="18" charset="0"/>
              </a:rPr>
              <a:t>Exploratory Data Analysis (EDA) is an approach of analyzing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data sets to summarize their main characteristics, often with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visual methods, a statistical model can be used or not, but primarily EDA is for seeing what the data can tell us beyond the formal modelling or hypothesis testing task. we can say that EDA is statisticians’ way of storytelling where you explore data, find patterns and tell insights. EDA is a phenomenon under data analysis used for gaining a better understanding of data aspects like: - main features of data variables and relationships that hold between them identifying which variables are important for our problem. </a:t>
            </a:r>
            <a:endParaRPr lang="en-US" sz="2800" b="0" i="0" dirty="0">
              <a:solidFill>
                <a:schemeClr val="accent6">
                  <a:lumMod val="20000"/>
                  <a:lumOff val="80000"/>
                </a:schemeClr>
              </a:solidFill>
              <a:effectLst/>
              <a:latin typeface="Segoe UI" panose="020B0502040204020203" pitchFamily="34" charset="0"/>
            </a:endParaRPr>
          </a:p>
          <a:p>
            <a:endParaRPr lang="en-US" sz="1800" dirty="0">
              <a:solidFill>
                <a:schemeClr val="accent6">
                  <a:lumMod val="20000"/>
                  <a:lumOff val="80000"/>
                </a:schemeClr>
              </a:solidFill>
            </a:endParaRPr>
          </a:p>
        </p:txBody>
      </p:sp>
    </p:spTree>
    <p:extLst>
      <p:ext uri="{BB962C8B-B14F-4D97-AF65-F5344CB8AC3E}">
        <p14:creationId xmlns:p14="http://schemas.microsoft.com/office/powerpoint/2010/main" xmlns="" val="1928702856"/>
      </p:ext>
    </p:extLst>
  </p:cSld>
  <p:clrMapOvr>
    <a:masterClrMapping/>
  </p:clrMapOvr>
  <p:transition>
    <p:wipe dir="u"/>
    <p:sndAc>
      <p:stSnd>
        <p:snd r:embed="rId2" name="cashreg.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4554B5-9538-4A2E-92AC-15D8BFC8FDF8}"/>
              </a:ext>
            </a:extLst>
          </p:cNvPr>
          <p:cNvSpPr>
            <a:spLocks noGrp="1"/>
          </p:cNvSpPr>
          <p:nvPr>
            <p:ph type="title"/>
          </p:nvPr>
        </p:nvSpPr>
        <p:spPr/>
        <p:txBody>
          <a:bodyPr/>
          <a:lstStyle/>
          <a:p>
            <a:r>
              <a:rPr lang="en-US" dirty="0"/>
              <a:t>STATISTICAL INFORMATION</a:t>
            </a:r>
          </a:p>
        </p:txBody>
      </p:sp>
      <p:pic>
        <p:nvPicPr>
          <p:cNvPr id="5" name="Content Placeholder 4">
            <a:extLst>
              <a:ext uri="{FF2B5EF4-FFF2-40B4-BE49-F238E27FC236}">
                <a16:creationId xmlns="" xmlns:a16="http://schemas.microsoft.com/office/drawing/2014/main" id="{07389B4B-EE17-4CC2-A1B8-1D7A4A142E7F}"/>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891089" y="2518105"/>
            <a:ext cx="10409822" cy="3375953"/>
          </a:xfrm>
        </p:spPr>
      </p:pic>
    </p:spTree>
    <p:extLst>
      <p:ext uri="{BB962C8B-B14F-4D97-AF65-F5344CB8AC3E}">
        <p14:creationId xmlns:p14="http://schemas.microsoft.com/office/powerpoint/2010/main" xmlns="" val="3264109182"/>
      </p:ext>
    </p:extLst>
  </p:cSld>
  <p:clrMapOvr>
    <a:masterClrMapping/>
  </p:clrMapOvr>
  <p:transition>
    <p:wipe dir="u"/>
    <p:sndAc>
      <p:stSnd>
        <p:snd r:embed="rId2" name="cashreg.wav" builtIn="1"/>
      </p:stSnd>
    </p:sndAc>
  </p:transition>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79</TotalTime>
  <Words>546</Words>
  <Application>Microsoft Office PowerPoint</Application>
  <PresentationFormat>Custom</PresentationFormat>
  <Paragraphs>70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Vapor Trail</vt:lpstr>
      <vt:lpstr>Slide 1</vt:lpstr>
      <vt:lpstr>       </vt:lpstr>
      <vt:lpstr>Problem Statement: </vt:lpstr>
      <vt:lpstr>Review of Literature </vt:lpstr>
      <vt:lpstr>Conceptual Background of the domain </vt:lpstr>
      <vt:lpstr>Data Analysis:</vt:lpstr>
      <vt:lpstr>Checking Null values</vt:lpstr>
      <vt:lpstr>EDA(Exploratory data analysis): </vt:lpstr>
      <vt:lpstr>STATISTICAL INFORMATION</vt:lpstr>
      <vt:lpstr>Data Cleaning Steps:</vt:lpstr>
      <vt:lpstr>DATA INPUTS- LOGIC- OUTPUT RELATIONSHIPS</vt:lpstr>
      <vt:lpstr>PLOT of the Target Variable</vt:lpstr>
      <vt:lpstr>PLOTTING OUTLIERS</vt:lpstr>
      <vt:lpstr>Removing the Outliers using Z-score </vt:lpstr>
      <vt:lpstr>Models DevelopmenT anD Evaluation </vt:lpstr>
      <vt:lpstr>Testing of Identified Approaches (Algorithms)  </vt:lpstr>
      <vt:lpstr>Run and Evaluate selected models</vt:lpstr>
      <vt:lpstr>Key Metrics for success in solving problem under consideration</vt:lpstr>
      <vt:lpstr>Cross Validation Score </vt:lpstr>
      <vt:lpstr>HYPERPARAMETER TUNING</vt:lpstr>
      <vt:lpstr>SAVING MODEL</vt:lpstr>
      <vt:lpstr>MAKING PREDICTIONS</vt:lpstr>
      <vt:lpstr>Conclusion</vt:lpstr>
      <vt:lpstr>Limitations of this work and Scope for Future Work </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PANDEY</dc:creator>
  <cp:lastModifiedBy>DELL</cp:lastModifiedBy>
  <cp:revision>3</cp:revision>
  <dcterms:created xsi:type="dcterms:W3CDTF">2021-10-28T06:28:03Z</dcterms:created>
  <dcterms:modified xsi:type="dcterms:W3CDTF">2022-08-08T17:55:22Z</dcterms:modified>
</cp:coreProperties>
</file>