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61CC9A-4815-487A-B890-F7C6E2D2218C}" v="993" dt="2021-12-24T11:48:19.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81" d="100"/>
          <a:sy n="81" d="100"/>
        </p:scale>
        <p:origin x="-9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E5243-F52A-4D37-9694-EB26C6C31910}" type="datetimeFigureOut">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B6E1-634A-48DC-9E8B-D894023267EF}" type="datetimeFigureOut">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10/7/2022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D7E00A-486F-4252-8B1D-E32645521F49}" type="datetimeFigureOut">
              <a:rPr lang="en-US" smtClean="0"/>
              <a:t>10/7/2022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10/7/2022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10/7/2022</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5586B75A-687E-405C-8A0B-8D00578BA2C3}" type="datetimeFigureOut">
              <a:rPr lang="en-US" smtClean="0"/>
              <a:pPr/>
              <a:t>10/7/2022</a:t>
            </a:fld>
            <a:endParaRPr lang="en-US" dirty="0"/>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45EA7F1D-6737-4609-94CE-0E7C0CED7F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 xmlns:a16="http://schemas.microsoft.com/office/drawing/2014/main" id="{7A0FCA68-3497-4CB3-8C25-B6AE87EFE0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0" y="0"/>
            <a:ext cx="12191999" cy="6858000"/>
          </a:xfrm>
          <a:prstGeom prst="rect">
            <a:avLst/>
          </a:prstGeom>
          <a:gradFill>
            <a:gsLst>
              <a:gs pos="0">
                <a:schemeClr val="accent4">
                  <a:alpha val="61000"/>
                </a:schemeClr>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 xmlns:a16="http://schemas.microsoft.com/office/drawing/2014/main" id="{CAA3DC6B-18DE-4588-B321-8101DED541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480357" y="0"/>
            <a:ext cx="11711642" cy="6857998"/>
          </a:xfrm>
          <a:prstGeom prst="rect">
            <a:avLst/>
          </a:prstGeom>
          <a:gradFill>
            <a:gsLst>
              <a:gs pos="6000">
                <a:schemeClr val="accent6">
                  <a:lumMod val="75000"/>
                  <a:alpha val="93000"/>
                </a:schemeClr>
              </a:gs>
              <a:gs pos="100000">
                <a:schemeClr val="accent2">
                  <a:lumMod val="60000"/>
                  <a:lumOff val="40000"/>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 xmlns:a16="http://schemas.microsoft.com/office/drawing/2014/main" id="{9AA34BCD-93B4-45FF-9448-87F7C43117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4038600" y="1494"/>
            <a:ext cx="8153399" cy="6399306"/>
          </a:xfrm>
          <a:prstGeom prst="rect">
            <a:avLst/>
          </a:prstGeom>
          <a:gradFill>
            <a:gsLst>
              <a:gs pos="22000">
                <a:schemeClr val="accent2">
                  <a:alpha val="68000"/>
                </a:schemeClr>
              </a:gs>
              <a:gs pos="99000">
                <a:schemeClr val="accent5">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5">
            <a:extLst>
              <a:ext uri="{FF2B5EF4-FFF2-40B4-BE49-F238E27FC236}">
                <a16:creationId xmlns="" xmlns:a16="http://schemas.microsoft.com/office/drawing/2014/main" id="{5BF7F8F0-28A9-4A24-96A8-E5E423FBF9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chemeClr val="accent6">
                  <a:alpha val="0"/>
                </a:schemeClr>
              </a:gs>
              <a:gs pos="85000">
                <a:schemeClr val="accent6">
                  <a:lumMod val="60000"/>
                  <a:lumOff val="40000"/>
                  <a:alpha val="2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7">
            <a:extLst>
              <a:ext uri="{FF2B5EF4-FFF2-40B4-BE49-F238E27FC236}">
                <a16:creationId xmlns="" xmlns:a16="http://schemas.microsoft.com/office/drawing/2014/main" id="{ADEE5410-5DAB-442C-8E7B-CDAB35E75B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0" y="-3"/>
            <a:ext cx="12191999" cy="4399229"/>
          </a:xfrm>
          <a:prstGeom prst="rect">
            <a:avLst/>
          </a:prstGeom>
          <a:gradFill>
            <a:gsLst>
              <a:gs pos="22000">
                <a:schemeClr val="accent2">
                  <a:alpha val="49000"/>
                </a:schemeClr>
              </a:gs>
              <a:gs pos="99000">
                <a:schemeClr val="accent5">
                  <a:alpha val="62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50282" y="1584183"/>
            <a:ext cx="9194096" cy="2431226"/>
          </a:xfrm>
        </p:spPr>
        <p:txBody>
          <a:bodyPr anchor="t">
            <a:normAutofit/>
          </a:bodyPr>
          <a:lstStyle/>
          <a:p>
            <a:pPr algn="r"/>
            <a:r>
              <a:rPr lang="en-GB" sz="4400" dirty="0">
                <a:solidFill>
                  <a:schemeClr val="bg1"/>
                </a:solidFill>
              </a:rPr>
              <a:t>MALIGNANT COMMENT CLASSIFIER</a:t>
            </a:r>
          </a:p>
        </p:txBody>
      </p:sp>
      <p:sp>
        <p:nvSpPr>
          <p:cNvPr id="3" name="Subtitle 2"/>
          <p:cNvSpPr>
            <a:spLocks noGrp="1"/>
          </p:cNvSpPr>
          <p:nvPr>
            <p:ph type="subTitle" idx="1"/>
          </p:nvPr>
        </p:nvSpPr>
        <p:spPr>
          <a:xfrm>
            <a:off x="4636295" y="4848848"/>
            <a:ext cx="6808082" cy="1204320"/>
          </a:xfrm>
        </p:spPr>
        <p:txBody>
          <a:bodyPr vert="horz" lIns="0" tIns="0" rIns="0" bIns="0" rtlCol="0" anchor="t">
            <a:normAutofit/>
          </a:bodyPr>
          <a:lstStyle/>
          <a:p>
            <a:pPr algn="l"/>
            <a:r>
              <a:rPr lang="en-GB" sz="1400" dirty="0">
                <a:solidFill>
                  <a:schemeClr val="bg1"/>
                </a:solidFill>
              </a:rPr>
              <a:t>Presented by:</a:t>
            </a:r>
            <a:endParaRPr lang="en-US" dirty="0">
              <a:solidFill>
                <a:schemeClr val="bg1"/>
              </a:solidFill>
            </a:endParaRPr>
          </a:p>
          <a:p>
            <a:pPr algn="l"/>
            <a:r>
              <a:rPr lang="en-GB" sz="1400" dirty="0" err="1" smtClean="0">
                <a:solidFill>
                  <a:schemeClr val="bg1"/>
                </a:solidFill>
              </a:rPr>
              <a:t>Paras</a:t>
            </a:r>
            <a:r>
              <a:rPr lang="en-GB" sz="1400" dirty="0" smtClean="0">
                <a:solidFill>
                  <a:schemeClr val="bg1"/>
                </a:solidFill>
              </a:rPr>
              <a:t> </a:t>
            </a:r>
            <a:r>
              <a:rPr lang="en-GB" sz="1400" dirty="0" err="1" smtClean="0">
                <a:solidFill>
                  <a:schemeClr val="bg1"/>
                </a:solidFill>
              </a:rPr>
              <a:t>malhotra</a:t>
            </a:r>
            <a:endParaRPr lang="en-GB" sz="1400" dirty="0">
              <a:solidFill>
                <a:schemeClr val="bg1"/>
              </a:solidFill>
            </a:endParaRPr>
          </a:p>
        </p:txBody>
      </p:sp>
      <p:pic>
        <p:nvPicPr>
          <p:cNvPr id="4" name="Picture 14">
            <a:extLst>
              <a:ext uri="{FF2B5EF4-FFF2-40B4-BE49-F238E27FC236}">
                <a16:creationId xmlns="" xmlns:a16="http://schemas.microsoft.com/office/drawing/2014/main" id="{5E7530CA-28D5-4C2A-B636-C042F2BE16B8}"/>
              </a:ext>
            </a:extLst>
          </p:cNvPr>
          <p:cNvPicPr>
            <a:picLocks noChangeAspect="1"/>
          </p:cNvPicPr>
          <p:nvPr/>
        </p:nvPicPr>
        <p:blipFill>
          <a:blip r:embed="rId2"/>
          <a:stretch>
            <a:fillRect/>
          </a:stretch>
        </p:blipFill>
        <p:spPr>
          <a:xfrm>
            <a:off x="-46892" y="1494"/>
            <a:ext cx="2743200" cy="2000250"/>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8D23CE-269D-47EF-AAD5-1E162D2A40A8}"/>
              </a:ext>
            </a:extLst>
          </p:cNvPr>
          <p:cNvSpPr>
            <a:spLocks noGrp="1"/>
          </p:cNvSpPr>
          <p:nvPr>
            <p:ph type="title"/>
          </p:nvPr>
        </p:nvSpPr>
        <p:spPr>
          <a:xfrm>
            <a:off x="1371600" y="284049"/>
            <a:ext cx="10241280" cy="983919"/>
          </a:xfrm>
        </p:spPr>
        <p:txBody>
          <a:bodyPr/>
          <a:lstStyle/>
          <a:p>
            <a:pPr algn="ctr"/>
            <a:r>
              <a:rPr lang="en-GB" b="0" dirty="0">
                <a:ea typeface="+mj-lt"/>
                <a:cs typeface="+mj-lt"/>
              </a:rPr>
              <a:t>Finalised Model</a:t>
            </a:r>
          </a:p>
          <a:p>
            <a:endParaRPr lang="en-GB" dirty="0"/>
          </a:p>
        </p:txBody>
      </p:sp>
      <p:sp>
        <p:nvSpPr>
          <p:cNvPr id="3" name="Content Placeholder 2">
            <a:extLst>
              <a:ext uri="{FF2B5EF4-FFF2-40B4-BE49-F238E27FC236}">
                <a16:creationId xmlns="" xmlns:a16="http://schemas.microsoft.com/office/drawing/2014/main" id="{B0F65A74-F318-4451-8C3F-77E0A8E45B86}"/>
              </a:ext>
            </a:extLst>
          </p:cNvPr>
          <p:cNvSpPr>
            <a:spLocks noGrp="1"/>
          </p:cNvSpPr>
          <p:nvPr>
            <p:ph idx="1"/>
          </p:nvPr>
        </p:nvSpPr>
        <p:spPr>
          <a:xfrm>
            <a:off x="1371600" y="849223"/>
            <a:ext cx="10241280" cy="5222393"/>
          </a:xfrm>
        </p:spPr>
        <p:txBody>
          <a:bodyPr vert="horz" lIns="0" tIns="0" rIns="0" bIns="0" rtlCol="0" anchor="t">
            <a:normAutofit/>
          </a:bodyPr>
          <a:lstStyle/>
          <a:p>
            <a:pPr>
              <a:lnSpc>
                <a:spcPct val="85000"/>
              </a:lnSpc>
              <a:spcBef>
                <a:spcPts val="1300"/>
              </a:spcBef>
              <a:buFont typeface="Wingdings,Sans-Serif" panose="020B0604020202020204" pitchFamily="34" charset="0"/>
              <a:buChar char="Ø"/>
            </a:pPr>
            <a:r>
              <a:rPr lang="en-GB" dirty="0">
                <a:ea typeface="+mn-lt"/>
                <a:cs typeface="+mn-lt"/>
              </a:rPr>
              <a:t>Random Forest Classifier is chosen as a best model with 78% accuracy.</a:t>
            </a:r>
            <a:endParaRPr lang="en-US" dirty="0">
              <a:ea typeface="+mn-lt"/>
              <a:cs typeface="+mn-lt"/>
            </a:endParaRPr>
          </a:p>
          <a:p>
            <a:pPr algn="ctr">
              <a:lnSpc>
                <a:spcPct val="85000"/>
              </a:lnSpc>
              <a:spcBef>
                <a:spcPts val="1300"/>
              </a:spcBef>
            </a:pPr>
            <a:endParaRPr lang="en-GB" dirty="0">
              <a:ea typeface="+mn-lt"/>
              <a:cs typeface="+mn-lt"/>
            </a:endParaRPr>
          </a:p>
          <a:p>
            <a:pPr marL="0" indent="0">
              <a:buNone/>
            </a:pPr>
            <a:endParaRPr lang="en-GB" dirty="0"/>
          </a:p>
        </p:txBody>
      </p:sp>
      <p:pic>
        <p:nvPicPr>
          <p:cNvPr id="4" name="Picture 4" descr="Diagram&#10;&#10;Description automatically generated">
            <a:extLst>
              <a:ext uri="{FF2B5EF4-FFF2-40B4-BE49-F238E27FC236}">
                <a16:creationId xmlns="" xmlns:a16="http://schemas.microsoft.com/office/drawing/2014/main" id="{02BFAEAA-0CDD-4307-9516-0FA5CB14824B}"/>
              </a:ext>
            </a:extLst>
          </p:cNvPr>
          <p:cNvPicPr>
            <a:picLocks noChangeAspect="1"/>
          </p:cNvPicPr>
          <p:nvPr/>
        </p:nvPicPr>
        <p:blipFill>
          <a:blip r:embed="rId2"/>
          <a:stretch>
            <a:fillRect/>
          </a:stretch>
        </p:blipFill>
        <p:spPr>
          <a:xfrm>
            <a:off x="3461359" y="1325359"/>
            <a:ext cx="5634624" cy="4687446"/>
          </a:xfrm>
          <a:prstGeom prst="rect">
            <a:avLst/>
          </a:prstGeom>
        </p:spPr>
      </p:pic>
    </p:spTree>
    <p:extLst>
      <p:ext uri="{BB962C8B-B14F-4D97-AF65-F5344CB8AC3E}">
        <p14:creationId xmlns:p14="http://schemas.microsoft.com/office/powerpoint/2010/main" val="4205078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F405E7-1615-4D6D-AAAF-666B425F09EF}"/>
              </a:ext>
            </a:extLst>
          </p:cNvPr>
          <p:cNvSpPr>
            <a:spLocks noGrp="1"/>
          </p:cNvSpPr>
          <p:nvPr>
            <p:ph type="title"/>
          </p:nvPr>
        </p:nvSpPr>
        <p:spPr/>
        <p:txBody>
          <a:bodyPr/>
          <a:lstStyle/>
          <a:p>
            <a:pPr algn="ctr"/>
            <a:r>
              <a:rPr lang="en-GB" b="0" dirty="0">
                <a:ea typeface="+mj-lt"/>
                <a:cs typeface="+mj-lt"/>
              </a:rPr>
              <a:t>Conclusion</a:t>
            </a:r>
            <a:endParaRPr lang="en-US" b="0" dirty="0">
              <a:ea typeface="+mj-lt"/>
              <a:cs typeface="+mj-lt"/>
            </a:endParaRPr>
          </a:p>
          <a:p>
            <a:pPr algn="ctr"/>
            <a:endParaRPr lang="en-US" dirty="0"/>
          </a:p>
        </p:txBody>
      </p:sp>
      <p:sp>
        <p:nvSpPr>
          <p:cNvPr id="3" name="Content Placeholder 2">
            <a:extLst>
              <a:ext uri="{FF2B5EF4-FFF2-40B4-BE49-F238E27FC236}">
                <a16:creationId xmlns="" xmlns:a16="http://schemas.microsoft.com/office/drawing/2014/main" id="{9181B0E7-504B-4A5D-A243-F07C2FD9FC9B}"/>
              </a:ext>
            </a:extLst>
          </p:cNvPr>
          <p:cNvSpPr>
            <a:spLocks noGrp="1"/>
          </p:cNvSpPr>
          <p:nvPr>
            <p:ph idx="1"/>
          </p:nvPr>
        </p:nvSpPr>
        <p:spPr/>
        <p:txBody>
          <a:bodyPr vert="horz" lIns="0" tIns="0" rIns="0" bIns="0" rtlCol="0" anchor="t">
            <a:normAutofit/>
          </a:bodyPr>
          <a:lstStyle/>
          <a:p>
            <a:pPr>
              <a:lnSpc>
                <a:spcPct val="85000"/>
              </a:lnSpc>
              <a:spcBef>
                <a:spcPts val="1300"/>
              </a:spcBef>
              <a:buFont typeface="Wingdings,Sans-Serif" panose="020B0604020202020204" pitchFamily="34" charset="0"/>
              <a:buChar char="Ø"/>
            </a:pPr>
            <a:r>
              <a:rPr lang="en-GB" dirty="0">
                <a:ea typeface="+mn-lt"/>
                <a:cs typeface="+mn-lt"/>
              </a:rPr>
              <a:t>This research was conducted to predict the malignant comments from the given dataset.</a:t>
            </a:r>
            <a:endParaRPr lang="en-US" dirty="0">
              <a:ea typeface="+mn-lt"/>
              <a:cs typeface="+mn-lt"/>
            </a:endParaRPr>
          </a:p>
          <a:p>
            <a:pPr>
              <a:lnSpc>
                <a:spcPct val="85000"/>
              </a:lnSpc>
              <a:spcBef>
                <a:spcPts val="1300"/>
              </a:spcBef>
              <a:buFont typeface="Wingdings,Sans-Serif" panose="020B0604020202020204" pitchFamily="34" charset="0"/>
              <a:buChar char="Ø"/>
            </a:pPr>
            <a:r>
              <a:rPr lang="en-GB" dirty="0">
                <a:ea typeface="+mn-lt"/>
                <a:cs typeface="+mn-lt"/>
              </a:rPr>
              <a:t>Random Forest gave the best model with 78% prediction accuracy.</a:t>
            </a:r>
            <a:endParaRPr lang="en-US" dirty="0">
              <a:ea typeface="+mn-lt"/>
              <a:cs typeface="+mn-lt"/>
            </a:endParaRPr>
          </a:p>
          <a:p>
            <a:endParaRPr lang="en-GB" dirty="0"/>
          </a:p>
        </p:txBody>
      </p:sp>
      <p:sp>
        <p:nvSpPr>
          <p:cNvPr id="4" name="TextBox 3">
            <a:extLst>
              <a:ext uri="{FF2B5EF4-FFF2-40B4-BE49-F238E27FC236}">
                <a16:creationId xmlns="" xmlns:a16="http://schemas.microsoft.com/office/drawing/2014/main" id="{014C0749-F946-4466-A545-203865CF3EEB}"/>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Tree>
    <p:extLst>
      <p:ext uri="{BB962C8B-B14F-4D97-AF65-F5344CB8AC3E}">
        <p14:creationId xmlns:p14="http://schemas.microsoft.com/office/powerpoint/2010/main" val="1614930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 xmlns:a16="http://schemas.microsoft.com/office/drawing/2014/main" id="{8BEAC55E-FD3E-4A90-B4E2-D197D80383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9195ACF-5996-4F74-B6DC-C49C49B88B30}"/>
              </a:ext>
            </a:extLst>
          </p:cNvPr>
          <p:cNvSpPr>
            <a:spLocks noGrp="1"/>
          </p:cNvSpPr>
          <p:nvPr>
            <p:ph type="title"/>
          </p:nvPr>
        </p:nvSpPr>
        <p:spPr>
          <a:xfrm>
            <a:off x="1371601" y="91857"/>
            <a:ext cx="9302664" cy="1207495"/>
          </a:xfrm>
        </p:spPr>
        <p:txBody>
          <a:bodyPr>
            <a:normAutofit/>
          </a:bodyPr>
          <a:lstStyle/>
          <a:p>
            <a:pPr algn="ctr"/>
            <a:r>
              <a:rPr lang="en-GB" sz="4000" b="0" dirty="0">
                <a:ea typeface="+mj-lt"/>
                <a:cs typeface="+mj-lt"/>
              </a:rPr>
              <a:t>Problem Statement</a:t>
            </a:r>
          </a:p>
          <a:p>
            <a:endParaRPr lang="en-GB" sz="4000" dirty="0"/>
          </a:p>
        </p:txBody>
      </p:sp>
      <p:sp>
        <p:nvSpPr>
          <p:cNvPr id="3" name="Content Placeholder 2">
            <a:extLst>
              <a:ext uri="{FF2B5EF4-FFF2-40B4-BE49-F238E27FC236}">
                <a16:creationId xmlns="" xmlns:a16="http://schemas.microsoft.com/office/drawing/2014/main" id="{E470CE1C-8C65-49FF-8EF5-A5E15EFC3930}"/>
              </a:ext>
            </a:extLst>
          </p:cNvPr>
          <p:cNvSpPr>
            <a:spLocks noGrp="1"/>
          </p:cNvSpPr>
          <p:nvPr>
            <p:ph idx="1"/>
          </p:nvPr>
        </p:nvSpPr>
        <p:spPr>
          <a:xfrm>
            <a:off x="1371601" y="833695"/>
            <a:ext cx="9448800" cy="5169731"/>
          </a:xfrm>
        </p:spPr>
        <p:txBody>
          <a:bodyPr vert="horz" lIns="0" tIns="0" rIns="0" bIns="0" rtlCol="0" anchor="t">
            <a:normAutofit/>
          </a:bodyPr>
          <a:lstStyle/>
          <a:p>
            <a:r>
              <a:rPr lang="en-GB" sz="1800" dirty="0">
                <a:ea typeface="+mn-lt"/>
                <a:cs typeface="+mn-lt"/>
              </a:rPr>
              <a:t>The expansion of social media enables users to express their opinions widely online.</a:t>
            </a:r>
          </a:p>
          <a:p>
            <a:r>
              <a:rPr lang="en-GB" sz="1800" dirty="0">
                <a:ea typeface="+mn-lt"/>
                <a:cs typeface="+mn-lt"/>
              </a:rPr>
              <a:t>This has resulted in the emergence of conflict and hate, making online environments inconvenient for users.</a:t>
            </a:r>
          </a:p>
          <a:p>
            <a:r>
              <a:rPr lang="en-GB" sz="1800" dirty="0">
                <a:ea typeface="+mn-lt"/>
                <a:cs typeface="+mn-lt"/>
              </a:rPr>
              <a:t>Online hate, described as abusive language, aggression, cyberbullying, hatefulness and many others has been identified as a major threat on online social media platforms.</a:t>
            </a:r>
          </a:p>
          <a:p>
            <a:r>
              <a:rPr lang="en-GB" sz="1800" dirty="0">
                <a:ea typeface="+mn-lt"/>
                <a:cs typeface="+mn-lt"/>
              </a:rPr>
              <a:t>Many celebrities and influencers are facing backlashes from people and have to come across hateful and offensive comments.</a:t>
            </a:r>
          </a:p>
          <a:p>
            <a:r>
              <a:rPr lang="en-GB" sz="1800" dirty="0">
                <a:ea typeface="+mn-lt"/>
                <a:cs typeface="+mn-lt"/>
              </a:rPr>
              <a:t>This can take a toll on anyone and affect them mentally leading to depression, mental illness, self-hatred and suicidal thoughts.</a:t>
            </a:r>
          </a:p>
          <a:p>
            <a:r>
              <a:rPr lang="en-GB" sz="1800" dirty="0">
                <a:ea typeface="+mn-lt"/>
                <a:cs typeface="+mn-lt"/>
              </a:rPr>
              <a:t>Our goal is to build a prototype of online hate and abuse comment classifier which can be used to classify hate and offensive comments so that it can be controlled and restricted from spreading hatred and cyberbullying.</a:t>
            </a:r>
          </a:p>
        </p:txBody>
      </p:sp>
      <p:sp>
        <p:nvSpPr>
          <p:cNvPr id="15" name="Rectangle 9">
            <a:extLst>
              <a:ext uri="{FF2B5EF4-FFF2-40B4-BE49-F238E27FC236}">
                <a16:creationId xmlns="" xmlns:a16="http://schemas.microsoft.com/office/drawing/2014/main" id="{282DCAD1-D7F2-4CA8-960C-526B7DB37A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 xmlns:a16="http://schemas.microsoft.com/office/drawing/2014/main" id="{0009AC7F-1347-41C8-8BEB-47473A21A6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2674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857F1D-EA18-42F3-9D6D-01B445D64948}"/>
              </a:ext>
            </a:extLst>
          </p:cNvPr>
          <p:cNvSpPr>
            <a:spLocks noGrp="1"/>
          </p:cNvSpPr>
          <p:nvPr>
            <p:ph type="title"/>
          </p:nvPr>
        </p:nvSpPr>
        <p:spPr>
          <a:xfrm>
            <a:off x="1371600" y="62103"/>
            <a:ext cx="10241280" cy="1215390"/>
          </a:xfrm>
        </p:spPr>
        <p:txBody>
          <a:bodyPr/>
          <a:lstStyle/>
          <a:p>
            <a:pPr algn="ctr"/>
            <a:r>
              <a:rPr lang="en-GB" b="0" dirty="0">
                <a:ea typeface="+mj-lt"/>
                <a:cs typeface="+mj-lt"/>
              </a:rPr>
              <a:t>Machine Learning</a:t>
            </a:r>
          </a:p>
          <a:p>
            <a:endParaRPr lang="en-GB" dirty="0"/>
          </a:p>
        </p:txBody>
      </p:sp>
      <p:sp>
        <p:nvSpPr>
          <p:cNvPr id="3" name="Content Placeholder 2">
            <a:extLst>
              <a:ext uri="{FF2B5EF4-FFF2-40B4-BE49-F238E27FC236}">
                <a16:creationId xmlns="" xmlns:a16="http://schemas.microsoft.com/office/drawing/2014/main" id="{B250129F-A082-467A-8F2B-A88F6D46614C}"/>
              </a:ext>
            </a:extLst>
          </p:cNvPr>
          <p:cNvSpPr>
            <a:spLocks noGrp="1"/>
          </p:cNvSpPr>
          <p:nvPr>
            <p:ph idx="1"/>
          </p:nvPr>
        </p:nvSpPr>
        <p:spPr>
          <a:xfrm>
            <a:off x="1371600" y="731139"/>
            <a:ext cx="10241280" cy="5607177"/>
          </a:xfrm>
        </p:spPr>
        <p:txBody>
          <a:bodyPr vert="horz" lIns="0" tIns="0" rIns="0" bIns="0" rtlCol="0" anchor="t">
            <a:normAutofit/>
          </a:bodyPr>
          <a:lstStyle/>
          <a:p>
            <a:pPr lvl="0" rtl="0">
              <a:buChar char="•"/>
            </a:pPr>
            <a:r>
              <a:rPr lang="en-GB" dirty="0">
                <a:solidFill>
                  <a:srgbClr val="262626"/>
                </a:solidFill>
                <a:latin typeface="Century Gothic"/>
                <a:ea typeface="Arial"/>
                <a:cs typeface="Arial"/>
              </a:rPr>
              <a:t>Machine Learning is a subfield of Artificial Intelligence (AI) that works with algorithms and technologies.</a:t>
            </a:r>
            <a:r>
              <a:rPr lang="en-US" dirty="0">
                <a:latin typeface="Century Gothic"/>
                <a:ea typeface="Arial"/>
                <a:cs typeface="Arial"/>
              </a:rPr>
              <a:t>​</a:t>
            </a:r>
          </a:p>
          <a:p>
            <a:pPr lvl="0" rtl="0">
              <a:buChar char="•"/>
            </a:pPr>
            <a:r>
              <a:rPr lang="en-GB" dirty="0">
                <a:solidFill>
                  <a:srgbClr val="262626"/>
                </a:solidFill>
                <a:latin typeface="Century Gothic"/>
                <a:ea typeface="Arial"/>
                <a:cs typeface="Arial"/>
              </a:rPr>
              <a:t>Machine Learning (ML) is categorized into two groups:</a:t>
            </a:r>
            <a:r>
              <a:rPr lang="en-US" dirty="0">
                <a:latin typeface="Century Gothic"/>
                <a:ea typeface="Arial"/>
                <a:cs typeface="Arial"/>
              </a:rPr>
              <a:t>​</a:t>
            </a:r>
          </a:p>
          <a:p>
            <a:pPr lvl="0" rtl="0">
              <a:buChar char="•"/>
            </a:pPr>
            <a:r>
              <a:rPr lang="en-GB" dirty="0">
                <a:solidFill>
                  <a:srgbClr val="262626"/>
                </a:solidFill>
                <a:latin typeface="Century Gothic"/>
                <a:ea typeface="Arial"/>
                <a:cs typeface="Arial"/>
              </a:rPr>
              <a:t>Supervised ML: In supervised ML, we are given a dataset and already know our output, having the idea of relationship between input and output data. Supervised machine learning problems are categorized into regression and classification problems.</a:t>
            </a:r>
            <a:r>
              <a:rPr lang="en-US" dirty="0">
                <a:latin typeface="Century Gothic"/>
                <a:ea typeface="Arial"/>
                <a:cs typeface="Arial"/>
              </a:rPr>
              <a:t>​</a:t>
            </a:r>
          </a:p>
          <a:p>
            <a:pPr lvl="0" rtl="0">
              <a:buChar char="•"/>
            </a:pPr>
            <a:r>
              <a:rPr lang="en-GB" dirty="0">
                <a:solidFill>
                  <a:srgbClr val="262626"/>
                </a:solidFill>
                <a:latin typeface="Century Gothic"/>
                <a:ea typeface="Arial"/>
                <a:cs typeface="Arial"/>
              </a:rPr>
              <a:t>Unsupervised ML: In Unsupervised ML, there is no information or idea about output is known </a:t>
            </a:r>
            <a:r>
              <a:rPr lang="en-GB" dirty="0" err="1">
                <a:solidFill>
                  <a:srgbClr val="262626"/>
                </a:solidFill>
                <a:latin typeface="Century Gothic"/>
                <a:ea typeface="Arial"/>
                <a:cs typeface="Arial"/>
              </a:rPr>
              <a:t>i.e</a:t>
            </a:r>
            <a:r>
              <a:rPr lang="en-GB" dirty="0">
                <a:solidFill>
                  <a:srgbClr val="262626"/>
                </a:solidFill>
                <a:latin typeface="Century Gothic"/>
                <a:ea typeface="Arial"/>
                <a:cs typeface="Arial"/>
              </a:rPr>
              <a:t> there is no relationship between input and output data. We can derive structure by clustering the data based on the relationships among the variables in the data.</a:t>
            </a:r>
            <a:r>
              <a:rPr lang="en-US" dirty="0">
                <a:latin typeface="Century Gothic"/>
                <a:ea typeface="Arial"/>
                <a:cs typeface="Arial"/>
              </a:rPr>
              <a:t>​</a:t>
            </a:r>
          </a:p>
          <a:p>
            <a:pPr lvl="0" rtl="0">
              <a:buChar char="•"/>
            </a:pPr>
            <a:r>
              <a:rPr lang="en-GB" dirty="0">
                <a:solidFill>
                  <a:srgbClr val="262626"/>
                </a:solidFill>
                <a:latin typeface="Century Gothic"/>
                <a:ea typeface="Arial"/>
                <a:cs typeface="Arial"/>
              </a:rPr>
              <a:t>In this project, we used supervised machine learning to predict the customer retention in Indian E-commerce using classification models.</a:t>
            </a:r>
            <a:r>
              <a:rPr lang="en-US" dirty="0">
                <a:latin typeface="Century Gothic"/>
                <a:ea typeface="Arial"/>
                <a:cs typeface="Arial"/>
              </a:rPr>
              <a:t>​</a:t>
            </a:r>
          </a:p>
          <a:p>
            <a:pPr marL="0" lvl="0" indent="0" rtl="0">
              <a:buNone/>
            </a:pPr>
            <a:endParaRPr lang="en-GB" dirty="0">
              <a:latin typeface="Calibri Light"/>
              <a:cs typeface="Arial"/>
            </a:endParaRPr>
          </a:p>
        </p:txBody>
      </p:sp>
    </p:spTree>
    <p:extLst>
      <p:ext uri="{BB962C8B-B14F-4D97-AF65-F5344CB8AC3E}">
        <p14:creationId xmlns:p14="http://schemas.microsoft.com/office/powerpoint/2010/main" val="1857477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B31D81-10B2-459C-A967-2D7FE42847B6}"/>
              </a:ext>
            </a:extLst>
          </p:cNvPr>
          <p:cNvSpPr>
            <a:spLocks noGrp="1"/>
          </p:cNvSpPr>
          <p:nvPr>
            <p:ph type="title"/>
          </p:nvPr>
        </p:nvSpPr>
        <p:spPr/>
        <p:txBody>
          <a:bodyPr/>
          <a:lstStyle/>
          <a:p>
            <a:pPr algn="ctr"/>
            <a:r>
              <a:rPr lang="en-GB" b="0" dirty="0">
                <a:ea typeface="+mj-lt"/>
                <a:cs typeface="+mj-lt"/>
              </a:rPr>
              <a:t>Exploratory Data Analysis</a:t>
            </a:r>
          </a:p>
          <a:p>
            <a:endParaRPr lang="en-GB" dirty="0"/>
          </a:p>
        </p:txBody>
      </p:sp>
      <p:sp>
        <p:nvSpPr>
          <p:cNvPr id="3" name="Content Placeholder 2">
            <a:extLst>
              <a:ext uri="{FF2B5EF4-FFF2-40B4-BE49-F238E27FC236}">
                <a16:creationId xmlns="" xmlns:a16="http://schemas.microsoft.com/office/drawing/2014/main" id="{31099002-5D86-4D7E-8B08-BFA8BC3ECF82}"/>
              </a:ext>
            </a:extLst>
          </p:cNvPr>
          <p:cNvSpPr>
            <a:spLocks noGrp="1"/>
          </p:cNvSpPr>
          <p:nvPr>
            <p:ph idx="1"/>
          </p:nvPr>
        </p:nvSpPr>
        <p:spPr/>
        <p:txBody>
          <a:bodyPr vert="horz" lIns="0" tIns="0" rIns="0" bIns="0" rtlCol="0" anchor="t">
            <a:normAutofit/>
          </a:bodyPr>
          <a:lstStyle/>
          <a:p>
            <a:pPr>
              <a:lnSpc>
                <a:spcPct val="100000"/>
              </a:lnSpc>
              <a:buFont typeface="Wingdings,Sans-Serif" panose="020B0604020202020204" pitchFamily="34" charset="0"/>
              <a:buChar char="Ø"/>
            </a:pPr>
            <a:r>
              <a:rPr lang="en-GB" dirty="0">
                <a:latin typeface="Century Gothic"/>
              </a:rPr>
              <a:t>Data Visualization</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Data Pre-Processing</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Natural Language Processing</a:t>
            </a:r>
          </a:p>
          <a:p>
            <a:pPr>
              <a:lnSpc>
                <a:spcPct val="100000"/>
              </a:lnSpc>
              <a:buFont typeface="Wingdings,Sans-Serif" panose="020B0604020202020204" pitchFamily="34" charset="0"/>
              <a:buChar char="Ø"/>
            </a:pPr>
            <a:r>
              <a:rPr lang="en-GB" dirty="0">
                <a:latin typeface="Century Gothic"/>
              </a:rPr>
              <a:t>Lemmatization</a:t>
            </a:r>
          </a:p>
          <a:p>
            <a:pPr>
              <a:lnSpc>
                <a:spcPct val="100000"/>
              </a:lnSpc>
              <a:buFont typeface="Wingdings,Sans-Serif" panose="020B0604020202020204" pitchFamily="34" charset="0"/>
              <a:buChar char="Ø"/>
            </a:pPr>
            <a:r>
              <a:rPr lang="en-GB" dirty="0">
                <a:latin typeface="Century Gothic"/>
                <a:ea typeface="+mn-lt"/>
                <a:cs typeface="+mn-lt"/>
              </a:rPr>
              <a:t>Vectorization</a:t>
            </a:r>
          </a:p>
          <a:p>
            <a:pPr>
              <a:lnSpc>
                <a:spcPct val="100000"/>
              </a:lnSpc>
              <a:buFont typeface="Wingdings,Sans-Serif" panose="020B0604020202020204" pitchFamily="34" charset="0"/>
              <a:buChar char="Ø"/>
            </a:pPr>
            <a:r>
              <a:rPr lang="en-GB" dirty="0">
                <a:latin typeface="Century Gothic"/>
              </a:rPr>
              <a:t>Splitting the data into features and target</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Building a model</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Choosing the best model</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Saving the model</a:t>
            </a:r>
            <a:endParaRPr lang="en-GB" dirty="0">
              <a:ea typeface="+mn-lt"/>
              <a:cs typeface="+mn-lt"/>
            </a:endParaRPr>
          </a:p>
          <a:p>
            <a:pPr>
              <a:lnSpc>
                <a:spcPct val="85000"/>
              </a:lnSpc>
              <a:spcBef>
                <a:spcPts val="1300"/>
              </a:spcBef>
              <a:buFont typeface="Wingdings,Sans-Serif" panose="020B0604020202020204" pitchFamily="34" charset="0"/>
              <a:buChar char="Ø"/>
            </a:pPr>
            <a:endParaRPr lang="en-GB" dirty="0">
              <a:ea typeface="+mn-lt"/>
              <a:cs typeface="+mn-lt"/>
            </a:endParaRPr>
          </a:p>
          <a:p>
            <a:endParaRPr lang="en-GB" dirty="0"/>
          </a:p>
        </p:txBody>
      </p:sp>
    </p:spTree>
    <p:extLst>
      <p:ext uri="{BB962C8B-B14F-4D97-AF65-F5344CB8AC3E}">
        <p14:creationId xmlns:p14="http://schemas.microsoft.com/office/powerpoint/2010/main" val="2148969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3EC157-EC7E-4400-B945-C288BC4F398F}"/>
              </a:ext>
            </a:extLst>
          </p:cNvPr>
          <p:cNvSpPr>
            <a:spLocks noGrp="1"/>
          </p:cNvSpPr>
          <p:nvPr>
            <p:ph type="title"/>
          </p:nvPr>
        </p:nvSpPr>
        <p:spPr>
          <a:xfrm>
            <a:off x="1371600" y="119253"/>
            <a:ext cx="10241280" cy="1091565"/>
          </a:xfrm>
        </p:spPr>
        <p:txBody>
          <a:bodyPr/>
          <a:lstStyle/>
          <a:p>
            <a:pPr algn="ctr"/>
            <a:r>
              <a:rPr lang="en-GB" b="0" dirty="0">
                <a:ea typeface="+mj-lt"/>
                <a:cs typeface="+mj-lt"/>
              </a:rPr>
              <a:t>Visualizations</a:t>
            </a:r>
          </a:p>
          <a:p>
            <a:endParaRPr lang="en-GB" dirty="0"/>
          </a:p>
        </p:txBody>
      </p:sp>
      <p:sp>
        <p:nvSpPr>
          <p:cNvPr id="3" name="Content Placeholder 2">
            <a:extLst>
              <a:ext uri="{FF2B5EF4-FFF2-40B4-BE49-F238E27FC236}">
                <a16:creationId xmlns="" xmlns:a16="http://schemas.microsoft.com/office/drawing/2014/main" id="{4C2C9121-85B9-4D69-B511-83FC7A1E14A4}"/>
              </a:ext>
            </a:extLst>
          </p:cNvPr>
          <p:cNvSpPr>
            <a:spLocks noGrp="1"/>
          </p:cNvSpPr>
          <p:nvPr>
            <p:ph idx="1"/>
          </p:nvPr>
        </p:nvSpPr>
        <p:spPr>
          <a:xfrm>
            <a:off x="1371600" y="740664"/>
            <a:ext cx="10241280" cy="5330952"/>
          </a:xfrm>
        </p:spPr>
        <p:txBody>
          <a:bodyPr vert="horz" lIns="0" tIns="0" rIns="0" bIns="0" rtlCol="0" anchor="t">
            <a:normAutofit/>
          </a:bodyPr>
          <a:lstStyle/>
          <a:p>
            <a:pPr>
              <a:lnSpc>
                <a:spcPct val="85000"/>
              </a:lnSpc>
              <a:spcBef>
                <a:spcPts val="1300"/>
              </a:spcBef>
              <a:buFont typeface="Wingdings,Sans-Serif" panose="020B0604020202020204" pitchFamily="34" charset="0"/>
              <a:buChar char="Ø"/>
            </a:pPr>
            <a:r>
              <a:rPr lang="en-GB" dirty="0">
                <a:latin typeface="Century Gothic"/>
              </a:rPr>
              <a:t>For the categorical data count plot is used to observe the relationship between input and target data.</a:t>
            </a:r>
            <a:endParaRPr lang="en-US" dirty="0">
              <a:ea typeface="+mn-lt"/>
              <a:cs typeface="+mn-lt"/>
            </a:endParaRPr>
          </a:p>
          <a:p>
            <a:pPr marL="0" indent="0">
              <a:buNone/>
            </a:pPr>
            <a:endParaRPr lang="en-GB" dirty="0"/>
          </a:p>
        </p:txBody>
      </p:sp>
      <p:pic>
        <p:nvPicPr>
          <p:cNvPr id="4" name="Picture 4" descr="Chart, bar chart&#10;&#10;Description automatically generated">
            <a:extLst>
              <a:ext uri="{FF2B5EF4-FFF2-40B4-BE49-F238E27FC236}">
                <a16:creationId xmlns="" xmlns:a16="http://schemas.microsoft.com/office/drawing/2014/main" id="{A87F6191-32D4-4A5B-B4D5-7F2B57ED64D5}"/>
              </a:ext>
            </a:extLst>
          </p:cNvPr>
          <p:cNvPicPr>
            <a:picLocks noChangeAspect="1"/>
          </p:cNvPicPr>
          <p:nvPr/>
        </p:nvPicPr>
        <p:blipFill>
          <a:blip r:embed="rId2"/>
          <a:stretch>
            <a:fillRect/>
          </a:stretch>
        </p:blipFill>
        <p:spPr>
          <a:xfrm>
            <a:off x="1371600" y="1570971"/>
            <a:ext cx="2273474" cy="2096547"/>
          </a:xfrm>
          <a:prstGeom prst="rect">
            <a:avLst/>
          </a:prstGeom>
        </p:spPr>
      </p:pic>
      <p:pic>
        <p:nvPicPr>
          <p:cNvPr id="5" name="Picture 5" descr="Chart&#10;&#10;Description automatically generated">
            <a:extLst>
              <a:ext uri="{FF2B5EF4-FFF2-40B4-BE49-F238E27FC236}">
                <a16:creationId xmlns="" xmlns:a16="http://schemas.microsoft.com/office/drawing/2014/main" id="{EC33E597-5517-40C2-AC97-F4FC0C9FFE8F}"/>
              </a:ext>
            </a:extLst>
          </p:cNvPr>
          <p:cNvPicPr>
            <a:picLocks noChangeAspect="1"/>
          </p:cNvPicPr>
          <p:nvPr/>
        </p:nvPicPr>
        <p:blipFill>
          <a:blip r:embed="rId3"/>
          <a:stretch>
            <a:fillRect/>
          </a:stretch>
        </p:blipFill>
        <p:spPr>
          <a:xfrm>
            <a:off x="4411250" y="1572453"/>
            <a:ext cx="2743200" cy="2105587"/>
          </a:xfrm>
          <a:prstGeom prst="rect">
            <a:avLst/>
          </a:prstGeom>
        </p:spPr>
      </p:pic>
      <p:pic>
        <p:nvPicPr>
          <p:cNvPr id="6" name="Picture 6" descr="Chart, bar chart&#10;&#10;Description automatically generated">
            <a:extLst>
              <a:ext uri="{FF2B5EF4-FFF2-40B4-BE49-F238E27FC236}">
                <a16:creationId xmlns="" xmlns:a16="http://schemas.microsoft.com/office/drawing/2014/main" id="{DC6E96BF-1BD1-4E2E-A24F-9F82D2BE0348}"/>
              </a:ext>
            </a:extLst>
          </p:cNvPr>
          <p:cNvPicPr>
            <a:picLocks noChangeAspect="1"/>
          </p:cNvPicPr>
          <p:nvPr/>
        </p:nvPicPr>
        <p:blipFill>
          <a:blip r:embed="rId4"/>
          <a:stretch>
            <a:fillRect/>
          </a:stretch>
        </p:blipFill>
        <p:spPr>
          <a:xfrm>
            <a:off x="7772400" y="1575870"/>
            <a:ext cx="2743200" cy="2098754"/>
          </a:xfrm>
          <a:prstGeom prst="rect">
            <a:avLst/>
          </a:prstGeom>
        </p:spPr>
      </p:pic>
      <p:pic>
        <p:nvPicPr>
          <p:cNvPr id="7" name="Picture 7" descr="Chart, bar chart&#10;&#10;Description automatically generated">
            <a:extLst>
              <a:ext uri="{FF2B5EF4-FFF2-40B4-BE49-F238E27FC236}">
                <a16:creationId xmlns="" xmlns:a16="http://schemas.microsoft.com/office/drawing/2014/main" id="{E680FF43-3143-4539-996B-387A7535B340}"/>
              </a:ext>
            </a:extLst>
          </p:cNvPr>
          <p:cNvPicPr>
            <a:picLocks noChangeAspect="1"/>
          </p:cNvPicPr>
          <p:nvPr/>
        </p:nvPicPr>
        <p:blipFill>
          <a:blip r:embed="rId5"/>
          <a:stretch>
            <a:fillRect/>
          </a:stretch>
        </p:blipFill>
        <p:spPr>
          <a:xfrm>
            <a:off x="1373688" y="3795589"/>
            <a:ext cx="2336105" cy="2502711"/>
          </a:xfrm>
          <a:prstGeom prst="rect">
            <a:avLst/>
          </a:prstGeom>
        </p:spPr>
      </p:pic>
      <p:pic>
        <p:nvPicPr>
          <p:cNvPr id="8" name="Picture 8" descr="Chart, bar chart&#10;&#10;Description automatically generated">
            <a:extLst>
              <a:ext uri="{FF2B5EF4-FFF2-40B4-BE49-F238E27FC236}">
                <a16:creationId xmlns="" xmlns:a16="http://schemas.microsoft.com/office/drawing/2014/main" id="{0EF8E914-A5DD-4A45-9E67-960188689AB0}"/>
              </a:ext>
            </a:extLst>
          </p:cNvPr>
          <p:cNvPicPr>
            <a:picLocks noChangeAspect="1"/>
          </p:cNvPicPr>
          <p:nvPr/>
        </p:nvPicPr>
        <p:blipFill>
          <a:blip r:embed="rId6"/>
          <a:stretch>
            <a:fillRect/>
          </a:stretch>
        </p:blipFill>
        <p:spPr>
          <a:xfrm>
            <a:off x="4317304" y="3795456"/>
            <a:ext cx="2826706" cy="2461226"/>
          </a:xfrm>
          <a:prstGeom prst="rect">
            <a:avLst/>
          </a:prstGeom>
        </p:spPr>
      </p:pic>
      <p:sp>
        <p:nvSpPr>
          <p:cNvPr id="9" name="TextBox 8">
            <a:extLst>
              <a:ext uri="{FF2B5EF4-FFF2-40B4-BE49-F238E27FC236}">
                <a16:creationId xmlns="" xmlns:a16="http://schemas.microsoft.com/office/drawing/2014/main" id="{C2132AF2-BF58-4111-864B-BE380B8379DE}"/>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pic>
        <p:nvPicPr>
          <p:cNvPr id="10" name="Picture 10" descr="Chart, bar chart&#10;&#10;Description automatically generated">
            <a:extLst>
              <a:ext uri="{FF2B5EF4-FFF2-40B4-BE49-F238E27FC236}">
                <a16:creationId xmlns="" xmlns:a16="http://schemas.microsoft.com/office/drawing/2014/main" id="{817F65B6-550E-4B76-AF93-FD46E5A24231}"/>
              </a:ext>
            </a:extLst>
          </p:cNvPr>
          <p:cNvPicPr>
            <a:picLocks noChangeAspect="1"/>
          </p:cNvPicPr>
          <p:nvPr/>
        </p:nvPicPr>
        <p:blipFill>
          <a:blip r:embed="rId7"/>
          <a:stretch>
            <a:fillRect/>
          </a:stretch>
        </p:blipFill>
        <p:spPr>
          <a:xfrm>
            <a:off x="7772400" y="3821945"/>
            <a:ext cx="2743200" cy="2429123"/>
          </a:xfrm>
          <a:prstGeom prst="rect">
            <a:avLst/>
          </a:prstGeom>
        </p:spPr>
      </p:pic>
    </p:spTree>
    <p:extLst>
      <p:ext uri="{BB962C8B-B14F-4D97-AF65-F5344CB8AC3E}">
        <p14:creationId xmlns:p14="http://schemas.microsoft.com/office/powerpoint/2010/main" val="3014669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0E07E0-7AA2-4776-A18D-BC17C355205E}"/>
              </a:ext>
            </a:extLst>
          </p:cNvPr>
          <p:cNvSpPr>
            <a:spLocks noGrp="1"/>
          </p:cNvSpPr>
          <p:nvPr>
            <p:ph type="title"/>
          </p:nvPr>
        </p:nvSpPr>
        <p:spPr>
          <a:xfrm>
            <a:off x="1371600" y="106597"/>
            <a:ext cx="10241280" cy="1140495"/>
          </a:xfrm>
        </p:spPr>
        <p:txBody>
          <a:bodyPr/>
          <a:lstStyle/>
          <a:p>
            <a:pPr algn="ctr"/>
            <a:r>
              <a:rPr lang="en-GB" b="0" dirty="0">
                <a:latin typeface="Calibri Light"/>
                <a:cs typeface="Calibri Light"/>
              </a:rPr>
              <a:t>Steps and Assumptions used</a:t>
            </a:r>
            <a:endParaRPr lang="en-GB" b="0" dirty="0">
              <a:ea typeface="+mj-lt"/>
              <a:cs typeface="+mj-lt"/>
            </a:endParaRPr>
          </a:p>
          <a:p>
            <a:endParaRPr lang="en-GB" dirty="0"/>
          </a:p>
        </p:txBody>
      </p:sp>
      <p:sp>
        <p:nvSpPr>
          <p:cNvPr id="3" name="Content Placeholder 2">
            <a:extLst>
              <a:ext uri="{FF2B5EF4-FFF2-40B4-BE49-F238E27FC236}">
                <a16:creationId xmlns="" xmlns:a16="http://schemas.microsoft.com/office/drawing/2014/main" id="{9CF3ED1B-73FD-4F5C-8DE8-520285DF9006}"/>
              </a:ext>
            </a:extLst>
          </p:cNvPr>
          <p:cNvSpPr>
            <a:spLocks noGrp="1"/>
          </p:cNvSpPr>
          <p:nvPr>
            <p:ph idx="1"/>
          </p:nvPr>
        </p:nvSpPr>
        <p:spPr>
          <a:xfrm>
            <a:off x="1371600" y="671772"/>
            <a:ext cx="10241280" cy="5692117"/>
          </a:xfrm>
        </p:spPr>
        <p:txBody>
          <a:bodyPr vert="horz" lIns="0" tIns="0" rIns="0" bIns="0" rtlCol="0" anchor="t">
            <a:normAutofit/>
          </a:bodyPr>
          <a:lstStyle/>
          <a:p>
            <a:pPr>
              <a:lnSpc>
                <a:spcPct val="100000"/>
              </a:lnSpc>
              <a:buFont typeface="Wingdings,Sans-Serif" panose="020B0604020202020204" pitchFamily="34" charset="0"/>
              <a:buChar char="Ø"/>
            </a:pPr>
            <a:r>
              <a:rPr lang="en-GB" dirty="0">
                <a:latin typeface="Century Gothic"/>
              </a:rPr>
              <a:t>Finding if the null values are present. There are no null values present in this dataset.</a:t>
            </a:r>
          </a:p>
          <a:p>
            <a:pPr>
              <a:lnSpc>
                <a:spcPct val="100000"/>
              </a:lnSpc>
              <a:buFont typeface="Wingdings,Sans-Serif" panose="020B0604020202020204" pitchFamily="34" charset="0"/>
              <a:buChar char="Ø"/>
            </a:pPr>
            <a:r>
              <a:rPr lang="en-GB" dirty="0">
                <a:latin typeface="Century Gothic"/>
              </a:rPr>
              <a:t>Correlation: Finding the correlation between the target and input columns.</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Describe of dataset: This gives the mean, standard deviation, maximum and minimum value.</a:t>
            </a:r>
            <a:endParaRPr lang="en-GB" dirty="0">
              <a:latin typeface="Century Gothic"/>
              <a:ea typeface="+mn-lt"/>
              <a:cs typeface="+mn-lt"/>
            </a:endParaRPr>
          </a:p>
          <a:p>
            <a:pPr>
              <a:lnSpc>
                <a:spcPct val="100000"/>
              </a:lnSpc>
              <a:buFont typeface="Wingdings,Sans-Serif" panose="020B0604020202020204" pitchFamily="34" charset="0"/>
              <a:buChar char="Ø"/>
            </a:pPr>
            <a:r>
              <a:rPr lang="en-GB" dirty="0">
                <a:latin typeface="Century Gothic"/>
              </a:rPr>
              <a:t>Skewness: Skewness has been checked using normal distribution curve and been removed using power transform method.</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Natural Language Processing: All the uppercase letters are converted into lower case, punctuations, web address and email, phone numbers are replaced.</a:t>
            </a:r>
          </a:p>
          <a:p>
            <a:pPr>
              <a:lnSpc>
                <a:spcPct val="100000"/>
              </a:lnSpc>
              <a:buFont typeface="Wingdings,Sans-Serif" panose="020B0604020202020204" pitchFamily="34" charset="0"/>
              <a:buChar char="Ø"/>
            </a:pPr>
            <a:r>
              <a:rPr lang="en-GB" dirty="0">
                <a:latin typeface="Century Gothic"/>
              </a:rPr>
              <a:t>Lemmatization is done.</a:t>
            </a:r>
          </a:p>
          <a:p>
            <a:pPr>
              <a:lnSpc>
                <a:spcPct val="100000"/>
              </a:lnSpc>
              <a:buFont typeface="Wingdings,Sans-Serif" panose="020B0604020202020204" pitchFamily="34" charset="0"/>
              <a:buChar char="Ø"/>
            </a:pPr>
            <a:r>
              <a:rPr lang="en-GB" dirty="0">
                <a:latin typeface="Century Gothic"/>
              </a:rPr>
              <a:t>Vectorization is done to convert the text into machine readable form.</a:t>
            </a:r>
          </a:p>
          <a:p>
            <a:endParaRPr lang="en-GB" dirty="0">
              <a:latin typeface="Tw Cen MT"/>
            </a:endParaRPr>
          </a:p>
        </p:txBody>
      </p:sp>
      <p:sp>
        <p:nvSpPr>
          <p:cNvPr id="4" name="TextBox 3">
            <a:extLst>
              <a:ext uri="{FF2B5EF4-FFF2-40B4-BE49-F238E27FC236}">
                <a16:creationId xmlns="" xmlns:a16="http://schemas.microsoft.com/office/drawing/2014/main" id="{D066067F-614F-4E38-A4F4-4B82F738DCF6}"/>
              </a:ext>
            </a:extLst>
          </p:cNvPr>
          <p:cNvSpPr txBox="1"/>
          <p:nvPr/>
        </p:nvSpPr>
        <p:spPr>
          <a:xfrm>
            <a:off x="9682619" y="588305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Continued...</a:t>
            </a:r>
          </a:p>
        </p:txBody>
      </p:sp>
    </p:spTree>
    <p:extLst>
      <p:ext uri="{BB962C8B-B14F-4D97-AF65-F5344CB8AC3E}">
        <p14:creationId xmlns:p14="http://schemas.microsoft.com/office/powerpoint/2010/main" val="698261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4FDAD7-4994-4931-B1EE-CB20E71506AE}"/>
              </a:ext>
            </a:extLst>
          </p:cNvPr>
          <p:cNvSpPr>
            <a:spLocks noGrp="1"/>
          </p:cNvSpPr>
          <p:nvPr>
            <p:ph type="title"/>
          </p:nvPr>
        </p:nvSpPr>
        <p:spPr>
          <a:xfrm>
            <a:off x="1371600" y="419748"/>
            <a:ext cx="10241280" cy="1004796"/>
          </a:xfrm>
        </p:spPr>
        <p:txBody>
          <a:bodyPr/>
          <a:lstStyle/>
          <a:p>
            <a:pPr algn="ctr"/>
            <a:r>
              <a:rPr lang="en-GB" b="0" dirty="0">
                <a:latin typeface="Calibri Light"/>
                <a:cs typeface="Calibri Light"/>
              </a:rPr>
              <a:t>STEPS AND ASSUMPTIONS USED</a:t>
            </a:r>
            <a:endParaRPr lang="en-GB" b="0" dirty="0">
              <a:ea typeface="+mj-lt"/>
              <a:cs typeface="+mj-lt"/>
            </a:endParaRPr>
          </a:p>
          <a:p>
            <a:endParaRPr lang="en-GB" dirty="0"/>
          </a:p>
        </p:txBody>
      </p:sp>
      <p:sp>
        <p:nvSpPr>
          <p:cNvPr id="3" name="Content Placeholder 2">
            <a:extLst>
              <a:ext uri="{FF2B5EF4-FFF2-40B4-BE49-F238E27FC236}">
                <a16:creationId xmlns="" xmlns:a16="http://schemas.microsoft.com/office/drawing/2014/main" id="{65802DEC-00CC-4263-AC90-DD37B19F89D6}"/>
              </a:ext>
            </a:extLst>
          </p:cNvPr>
          <p:cNvSpPr>
            <a:spLocks noGrp="1"/>
          </p:cNvSpPr>
          <p:nvPr>
            <p:ph idx="1"/>
          </p:nvPr>
        </p:nvSpPr>
        <p:spPr>
          <a:xfrm>
            <a:off x="1371600" y="1005799"/>
            <a:ext cx="10241280" cy="5065817"/>
          </a:xfrm>
        </p:spPr>
        <p:txBody>
          <a:bodyPr vert="horz" lIns="0" tIns="0" rIns="0" bIns="0" rtlCol="0" anchor="t">
            <a:normAutofit/>
          </a:bodyPr>
          <a:lstStyle/>
          <a:p>
            <a:r>
              <a:rPr lang="en-GB" dirty="0" err="1"/>
              <a:t>tf-idf</a:t>
            </a:r>
            <a:r>
              <a:rPr lang="en-GB" dirty="0"/>
              <a:t> (term frequency-inverse document frequency) method is used to vectorize text.</a:t>
            </a:r>
          </a:p>
          <a:p>
            <a:pPr>
              <a:lnSpc>
                <a:spcPct val="100000"/>
              </a:lnSpc>
              <a:buFont typeface="Wingdings,Sans-Serif" panose="020B0604020202020204" pitchFamily="34" charset="0"/>
              <a:buChar char="Ø"/>
            </a:pPr>
            <a:r>
              <a:rPr lang="en-GB" dirty="0">
                <a:latin typeface="Century Gothic"/>
              </a:rPr>
              <a:t>The dataset has been divided into features and vectors.</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Data scaling is done using standard scaler.</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Building the model using classification technique and the best model is saved.</a:t>
            </a:r>
            <a:endParaRPr lang="en-US" dirty="0">
              <a:ea typeface="+mn-lt"/>
              <a:cs typeface="+mn-lt"/>
            </a:endParaRPr>
          </a:p>
          <a:p>
            <a:pPr>
              <a:lnSpc>
                <a:spcPct val="85000"/>
              </a:lnSpc>
              <a:spcBef>
                <a:spcPts val="1300"/>
              </a:spcBef>
              <a:buFont typeface="Wingdings,Sans-Serif" panose="020B0604020202020204" pitchFamily="34" charset="0"/>
              <a:buChar char="Ø"/>
            </a:pPr>
            <a:endParaRPr lang="en-GB" dirty="0">
              <a:ea typeface="+mn-lt"/>
              <a:cs typeface="+mn-lt"/>
            </a:endParaRPr>
          </a:p>
          <a:p>
            <a:endParaRPr lang="en-GB" dirty="0"/>
          </a:p>
        </p:txBody>
      </p:sp>
    </p:spTree>
    <p:extLst>
      <p:ext uri="{BB962C8B-B14F-4D97-AF65-F5344CB8AC3E}">
        <p14:creationId xmlns:p14="http://schemas.microsoft.com/office/powerpoint/2010/main" val="155107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2842AC-C0B4-4C1C-8E1E-6544391AADAB}"/>
              </a:ext>
            </a:extLst>
          </p:cNvPr>
          <p:cNvSpPr>
            <a:spLocks noGrp="1"/>
          </p:cNvSpPr>
          <p:nvPr>
            <p:ph type="title"/>
          </p:nvPr>
        </p:nvSpPr>
        <p:spPr>
          <a:xfrm>
            <a:off x="1371600" y="106597"/>
            <a:ext cx="10241280" cy="660330"/>
          </a:xfrm>
        </p:spPr>
        <p:txBody>
          <a:bodyPr/>
          <a:lstStyle/>
          <a:p>
            <a:pPr algn="ctr"/>
            <a:r>
              <a:rPr lang="en-GB" b="0" dirty="0">
                <a:ea typeface="+mj-lt"/>
                <a:cs typeface="+mj-lt"/>
              </a:rPr>
              <a:t>Model Dashboard</a:t>
            </a:r>
            <a:endParaRPr lang="en-US" dirty="0"/>
          </a:p>
        </p:txBody>
      </p:sp>
      <p:sp>
        <p:nvSpPr>
          <p:cNvPr id="3" name="Content Placeholder 2">
            <a:extLst>
              <a:ext uri="{FF2B5EF4-FFF2-40B4-BE49-F238E27FC236}">
                <a16:creationId xmlns="" xmlns:a16="http://schemas.microsoft.com/office/drawing/2014/main" id="{8005ABEE-F291-48FE-BB81-D4CDF3117A5B}"/>
              </a:ext>
            </a:extLst>
          </p:cNvPr>
          <p:cNvSpPr>
            <a:spLocks noGrp="1"/>
          </p:cNvSpPr>
          <p:nvPr>
            <p:ph idx="1"/>
          </p:nvPr>
        </p:nvSpPr>
        <p:spPr>
          <a:xfrm>
            <a:off x="1371600" y="713525"/>
            <a:ext cx="10241280" cy="5650364"/>
          </a:xfrm>
        </p:spPr>
        <p:txBody>
          <a:bodyPr vert="horz" lIns="0" tIns="0" rIns="0" bIns="0" rtlCol="0" anchor="t">
            <a:normAutofit/>
          </a:bodyPr>
          <a:lstStyle/>
          <a:p>
            <a:pPr>
              <a:lnSpc>
                <a:spcPct val="100000"/>
              </a:lnSpc>
              <a:buFont typeface="Wingdings,Sans-Serif" panose="020B0604020202020204" pitchFamily="34" charset="0"/>
              <a:buChar char="Ø"/>
            </a:pPr>
            <a:r>
              <a:rPr lang="en-GB" dirty="0">
                <a:latin typeface="Century Gothic"/>
                <a:ea typeface="+mn-lt"/>
                <a:cs typeface="+mn-lt"/>
              </a:rPr>
              <a:t>Classification models are used to predict the comment toxicity in this project.</a:t>
            </a:r>
          </a:p>
          <a:p>
            <a:pPr>
              <a:lnSpc>
                <a:spcPct val="100000"/>
              </a:lnSpc>
              <a:buFont typeface="Wingdings,Sans-Serif" panose="020B0604020202020204" pitchFamily="34" charset="0"/>
              <a:buChar char="Ø"/>
            </a:pPr>
            <a:r>
              <a:rPr lang="en-GB" dirty="0">
                <a:latin typeface="Century Gothic"/>
              </a:rPr>
              <a:t>Logistic Regression: It gives the relationship between the dependent and independent variables. It is used when the value of the target variable is categorical in nature.</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Decision Tree Classifier: It is a tree-structured classifier, where internal nodes represent the features of a dataset, branches represent the decision rules and each leaf node represents the outcome.</a:t>
            </a:r>
          </a:p>
          <a:p>
            <a:pPr>
              <a:lnSpc>
                <a:spcPct val="100000"/>
              </a:lnSpc>
              <a:buFont typeface="Wingdings,Sans-Serif" panose="020B0604020202020204" pitchFamily="34" charset="0"/>
              <a:buChar char="Ø"/>
            </a:pPr>
            <a:r>
              <a:rPr lang="en-GB" dirty="0" err="1">
                <a:latin typeface="Century Gothic"/>
                <a:ea typeface="+mn-lt"/>
                <a:cs typeface="+mn-lt"/>
              </a:rPr>
              <a:t>KNNeighbors</a:t>
            </a:r>
            <a:r>
              <a:rPr lang="en-GB" dirty="0">
                <a:latin typeface="Century Gothic"/>
                <a:ea typeface="+mn-lt"/>
                <a:cs typeface="+mn-lt"/>
              </a:rPr>
              <a:t> Classifier: In KNN, K is the number of nearest </a:t>
            </a:r>
            <a:r>
              <a:rPr lang="en-GB" dirty="0" err="1">
                <a:latin typeface="Century Gothic"/>
                <a:ea typeface="+mn-lt"/>
                <a:cs typeface="+mn-lt"/>
              </a:rPr>
              <a:t>neighbors</a:t>
            </a:r>
            <a:r>
              <a:rPr lang="en-GB" dirty="0">
                <a:latin typeface="Century Gothic"/>
                <a:ea typeface="+mn-lt"/>
                <a:cs typeface="+mn-lt"/>
              </a:rPr>
              <a:t>. The number of </a:t>
            </a:r>
            <a:r>
              <a:rPr lang="en-GB" dirty="0" err="1">
                <a:latin typeface="Century Gothic"/>
                <a:ea typeface="+mn-lt"/>
                <a:cs typeface="+mn-lt"/>
              </a:rPr>
              <a:t>neighbors</a:t>
            </a:r>
            <a:r>
              <a:rPr lang="en-GB" dirty="0">
                <a:latin typeface="Century Gothic"/>
                <a:ea typeface="+mn-lt"/>
                <a:cs typeface="+mn-lt"/>
              </a:rPr>
              <a:t> is the core deciding factor.</a:t>
            </a:r>
          </a:p>
          <a:p>
            <a:pPr>
              <a:lnSpc>
                <a:spcPct val="100000"/>
              </a:lnSpc>
              <a:buFont typeface="Wingdings,Sans-Serif" panose="020B0604020202020204" pitchFamily="34" charset="0"/>
              <a:buChar char="Ø"/>
            </a:pPr>
            <a:r>
              <a:rPr lang="en-GB" dirty="0">
                <a:latin typeface="Century Gothic"/>
                <a:ea typeface="+mn-lt"/>
                <a:cs typeface="+mn-lt"/>
              </a:rPr>
              <a:t>Random Forest Classifier: It consists of many decision trees. It uses bagging and feature randomness when building each individual tree and try to create an uncorrelated forest of trees whose prediction by committee is more accurate than that of any individual tree.</a:t>
            </a:r>
            <a:endParaRPr lang="en-US" dirty="0">
              <a:ea typeface="+mn-lt"/>
              <a:cs typeface="+mn-lt"/>
            </a:endParaRPr>
          </a:p>
          <a:p>
            <a:pPr>
              <a:lnSpc>
                <a:spcPct val="85000"/>
              </a:lnSpc>
              <a:spcBef>
                <a:spcPts val="1300"/>
              </a:spcBef>
            </a:pPr>
            <a:endParaRPr lang="en-GB" dirty="0">
              <a:ea typeface="+mn-lt"/>
              <a:cs typeface="+mn-lt"/>
            </a:endParaRPr>
          </a:p>
          <a:p>
            <a:pPr>
              <a:lnSpc>
                <a:spcPct val="100000"/>
              </a:lnSpc>
              <a:buFont typeface="Wingdings,Sans-Serif" panose="020B0604020202020204" pitchFamily="34" charset="0"/>
              <a:buChar char="Ø"/>
            </a:pPr>
            <a:endParaRPr lang="en-GB" dirty="0">
              <a:latin typeface="Century Gothic"/>
              <a:ea typeface="+mn-lt"/>
              <a:cs typeface="+mn-lt"/>
            </a:endParaRPr>
          </a:p>
        </p:txBody>
      </p:sp>
      <p:sp>
        <p:nvSpPr>
          <p:cNvPr id="4" name="TextBox 3">
            <a:extLst>
              <a:ext uri="{FF2B5EF4-FFF2-40B4-BE49-F238E27FC236}">
                <a16:creationId xmlns="" xmlns:a16="http://schemas.microsoft.com/office/drawing/2014/main" id="{2ECAFFAC-39EB-47B4-BCA5-C348256E93A7}"/>
              </a:ext>
            </a:extLst>
          </p:cNvPr>
          <p:cNvSpPr txBox="1"/>
          <p:nvPr/>
        </p:nvSpPr>
        <p:spPr>
          <a:xfrm>
            <a:off x="10371551" y="599542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Continued......</a:t>
            </a:r>
          </a:p>
        </p:txBody>
      </p:sp>
    </p:spTree>
    <p:extLst>
      <p:ext uri="{BB962C8B-B14F-4D97-AF65-F5344CB8AC3E}">
        <p14:creationId xmlns:p14="http://schemas.microsoft.com/office/powerpoint/2010/main" val="1977982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86CBB2-5F36-4A88-8FCD-A05496116AA2}"/>
              </a:ext>
            </a:extLst>
          </p:cNvPr>
          <p:cNvSpPr>
            <a:spLocks noGrp="1"/>
          </p:cNvSpPr>
          <p:nvPr>
            <p:ph type="title"/>
          </p:nvPr>
        </p:nvSpPr>
        <p:spPr>
          <a:xfrm>
            <a:off x="1371600" y="200542"/>
            <a:ext cx="10241280" cy="722961"/>
          </a:xfrm>
        </p:spPr>
        <p:txBody>
          <a:bodyPr/>
          <a:lstStyle/>
          <a:p>
            <a:pPr algn="ctr"/>
            <a:r>
              <a:rPr lang="en-GB" b="0" dirty="0">
                <a:latin typeface="TW Cen MT"/>
              </a:rPr>
              <a:t>Model Dashboard</a:t>
            </a:r>
            <a:endParaRPr lang="en-US" dirty="0"/>
          </a:p>
        </p:txBody>
      </p:sp>
      <p:sp>
        <p:nvSpPr>
          <p:cNvPr id="3" name="Content Placeholder 2">
            <a:extLst>
              <a:ext uri="{FF2B5EF4-FFF2-40B4-BE49-F238E27FC236}">
                <a16:creationId xmlns="" xmlns:a16="http://schemas.microsoft.com/office/drawing/2014/main" id="{DEC7A1C5-807A-4B01-A87D-451E1248108A}"/>
              </a:ext>
            </a:extLst>
          </p:cNvPr>
          <p:cNvSpPr>
            <a:spLocks noGrp="1"/>
          </p:cNvSpPr>
          <p:nvPr>
            <p:ph idx="1"/>
          </p:nvPr>
        </p:nvSpPr>
        <p:spPr>
          <a:xfrm>
            <a:off x="1371600" y="922292"/>
            <a:ext cx="10241280" cy="4846612"/>
          </a:xfrm>
        </p:spPr>
        <p:txBody>
          <a:bodyPr vert="horz" lIns="0" tIns="0" rIns="0" bIns="0" rtlCol="0" anchor="t">
            <a:normAutofit/>
          </a:bodyPr>
          <a:lstStyle/>
          <a:p>
            <a:pPr>
              <a:buFont typeface="Wingdings" panose="020B0604020202020204" pitchFamily="34" charset="0"/>
              <a:buChar char="Ø"/>
            </a:pPr>
            <a:r>
              <a:rPr lang="en-GB" dirty="0">
                <a:latin typeface="Century Gothic"/>
              </a:rPr>
              <a:t>Ada Boost Classifier: It is one of the ensemble boosting classifier that begins by fitting a classifier on the original dataset and then fits additional copies of the classifier on the same dataset.</a:t>
            </a:r>
          </a:p>
          <a:p>
            <a:pPr>
              <a:buFont typeface="Wingdings" panose="020B0604020202020204" pitchFamily="34" charset="0"/>
              <a:buChar char="Ø"/>
            </a:pPr>
            <a:r>
              <a:rPr lang="en-GB" dirty="0">
                <a:latin typeface="Century Gothic"/>
              </a:rPr>
              <a:t>Gradient Boosting Classifier: This classifiers combines many weak learning models together to create a strong predictive model.</a:t>
            </a:r>
          </a:p>
          <a:p>
            <a:pPr>
              <a:buFont typeface="Wingdings" panose="020B0604020202020204" pitchFamily="34" charset="0"/>
              <a:buChar char="Ø"/>
            </a:pPr>
            <a:r>
              <a:rPr lang="en-GB" dirty="0" err="1">
                <a:latin typeface="Century Gothic"/>
              </a:rPr>
              <a:t>XGBoost</a:t>
            </a:r>
            <a:r>
              <a:rPr lang="en-GB" dirty="0">
                <a:latin typeface="Century Gothic"/>
              </a:rPr>
              <a:t> Classifier: It is an optimized Gradient Boosting technique.</a:t>
            </a:r>
          </a:p>
        </p:txBody>
      </p:sp>
      <p:sp>
        <p:nvSpPr>
          <p:cNvPr id="4" name="TextBox 3">
            <a:extLst>
              <a:ext uri="{FF2B5EF4-FFF2-40B4-BE49-F238E27FC236}">
                <a16:creationId xmlns="" xmlns:a16="http://schemas.microsoft.com/office/drawing/2014/main" id="{D956BD23-6B4C-4944-91B2-4500E118ABB3}"/>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Tree>
    <p:extLst>
      <p:ext uri="{BB962C8B-B14F-4D97-AF65-F5344CB8AC3E}">
        <p14:creationId xmlns:p14="http://schemas.microsoft.com/office/powerpoint/2010/main" val="752125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TotalTime>
  <Words>362</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Angles</vt:lpstr>
      <vt:lpstr>MALIGNANT COMMENT CLASSIFIER</vt:lpstr>
      <vt:lpstr>Problem Statement </vt:lpstr>
      <vt:lpstr>Machine Learning </vt:lpstr>
      <vt:lpstr>Exploratory Data Analysis </vt:lpstr>
      <vt:lpstr>Visualizations </vt:lpstr>
      <vt:lpstr>Steps and Assumptions used </vt:lpstr>
      <vt:lpstr>STEPS AND ASSUMPTIONS USED </vt:lpstr>
      <vt:lpstr>Model Dashboard</vt:lpstr>
      <vt:lpstr>Model Dashboard</vt:lpstr>
      <vt:lpstr>Finalised Model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229</cp:revision>
  <dcterms:created xsi:type="dcterms:W3CDTF">2021-12-24T10:06:10Z</dcterms:created>
  <dcterms:modified xsi:type="dcterms:W3CDTF">2022-10-07T19:09:51Z</dcterms:modified>
</cp:coreProperties>
</file>