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D720BE-539B-4122-8136-B36B5297C243}" v="564" dt="2021-11-25T14:28:24.4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p:scale>
          <a:sx n="81" d="100"/>
          <a:sy n="81" d="100"/>
        </p:scale>
        <p:origin x="-96"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9/13/2022</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3568515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4E5243-F52A-4D37-9694-EB26C6C31910}"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3869178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A77B6E1-634A-48DC-9E8B-D894023267EF}"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3577235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2D3E9E-A95C-48F2-B4BF-A71542E0BE9A}"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311234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240240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2952B5-7A2F-4CC8-B7CE-9234E21C2837}" type="datetimeFigureOut">
              <a:rPr lang="en-US" dirty="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392724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E1DA07A-9201-4B4B-BAF2-015AFA30F520}" type="datetimeFigureOut">
              <a:rPr lang="en-US" dirty="0"/>
              <a:pPr/>
              <a:t>9/13/2022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3122478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pPr/>
              <a:t>9/13/2022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3198368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pPr/>
              <a:t>9/13/2022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136105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24047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9/13/2022</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215126436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9/13/2022</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374672395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E8DBE92-2331-4285-8226-D398190D3E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66261" y="1067403"/>
            <a:ext cx="5632140" cy="3595852"/>
          </a:xfrm>
        </p:spPr>
        <p:txBody>
          <a:bodyPr anchor="ctr">
            <a:normAutofit/>
          </a:bodyPr>
          <a:lstStyle/>
          <a:p>
            <a:r>
              <a:rPr lang="en-GB" sz="7200" dirty="0">
                <a:cs typeface="Calibri Light"/>
              </a:rPr>
              <a:t>MICRO-CREDIT DEFAULTER PROJECT</a:t>
            </a:r>
            <a:endParaRPr lang="en-GB" sz="7200" dirty="0"/>
          </a:p>
        </p:txBody>
      </p:sp>
      <p:sp>
        <p:nvSpPr>
          <p:cNvPr id="10" name="Rectangle 9">
            <a:extLst>
              <a:ext uri="{FF2B5EF4-FFF2-40B4-BE49-F238E27FC236}">
                <a16:creationId xmlns="" xmlns:a16="http://schemas.microsoft.com/office/drawing/2014/main" id="{AD6F6937-3B5A-4391-9F37-58A571B362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05908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flipV="1">
            <a:off x="5580185" y="-4278923"/>
            <a:ext cx="103192" cy="1149464"/>
          </a:xfrm>
        </p:spPr>
        <p:txBody>
          <a:bodyPr anchor="ctr">
            <a:normAutofit/>
          </a:bodyPr>
          <a:lstStyle/>
          <a:p>
            <a:endParaRPr lang="en-GB" sz="2400" dirty="0">
              <a:solidFill>
                <a:srgbClr val="FFFFFF"/>
              </a:solidFill>
            </a:endParaRPr>
          </a:p>
        </p:txBody>
      </p:sp>
      <p:sp>
        <p:nvSpPr>
          <p:cNvPr id="12" name="Rectangle 11">
            <a:extLst>
              <a:ext uri="{FF2B5EF4-FFF2-40B4-BE49-F238E27FC236}">
                <a16:creationId xmlns="" xmlns:a16="http://schemas.microsoft.com/office/drawing/2014/main" id="{C962AC3C-FEB4-4C6A-8CA6-D570CD0098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64346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a:extLst>
              <a:ext uri="{FF2B5EF4-FFF2-40B4-BE49-F238E27FC236}">
                <a16:creationId xmlns="" xmlns:a16="http://schemas.microsoft.com/office/drawing/2014/main" id="{B5411156-B0BC-46E3-A66C-5A44F77D1657}"/>
              </a:ext>
            </a:extLst>
          </p:cNvPr>
          <p:cNvPicPr>
            <a:picLocks noChangeAspect="1"/>
          </p:cNvPicPr>
          <p:nvPr/>
        </p:nvPicPr>
        <p:blipFill>
          <a:blip r:embed="rId2"/>
          <a:stretch>
            <a:fillRect/>
          </a:stretch>
        </p:blipFill>
        <p:spPr>
          <a:xfrm>
            <a:off x="0" y="0"/>
            <a:ext cx="1881051" cy="1078523"/>
          </a:xfrm>
          <a:prstGeom prst="rect">
            <a:avLst/>
          </a:prstGeom>
        </p:spPr>
      </p:pic>
      <p:sp>
        <p:nvSpPr>
          <p:cNvPr id="6" name="TextBox 5">
            <a:extLst>
              <a:ext uri="{FF2B5EF4-FFF2-40B4-BE49-F238E27FC236}">
                <a16:creationId xmlns="" xmlns:a16="http://schemas.microsoft.com/office/drawing/2014/main" id="{89045792-52CC-440E-BF3F-3837621FFCB1}"/>
              </a:ext>
            </a:extLst>
          </p:cNvPr>
          <p:cNvSpPr txBox="1"/>
          <p:nvPr/>
        </p:nvSpPr>
        <p:spPr>
          <a:xfrm>
            <a:off x="9011302" y="5514453"/>
            <a:ext cx="2743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cs typeface="Calibri Light"/>
              </a:rPr>
              <a:t>Presented by:</a:t>
            </a:r>
          </a:p>
          <a:p>
            <a:r>
              <a:rPr lang="en-GB" sz="2000" b="1" dirty="0" smtClean="0">
                <a:cs typeface="Calibri Light"/>
              </a:rPr>
              <a:t>Mr. </a:t>
            </a:r>
            <a:r>
              <a:rPr lang="en-GB" sz="2000" b="1" dirty="0" err="1" smtClean="0">
                <a:cs typeface="Calibri Light"/>
              </a:rPr>
              <a:t>Paras</a:t>
            </a:r>
            <a:r>
              <a:rPr lang="en-GB" sz="2000" b="1" dirty="0" smtClean="0">
                <a:cs typeface="Calibri Light"/>
              </a:rPr>
              <a:t> </a:t>
            </a:r>
            <a:r>
              <a:rPr lang="en-GB" sz="2000" b="1" dirty="0" err="1" smtClean="0">
                <a:cs typeface="Calibri Light"/>
              </a:rPr>
              <a:t>Malhotra</a:t>
            </a:r>
            <a:endParaRPr lang="en-GB" sz="2000" b="1" dirty="0">
              <a:cs typeface="Calibri Light"/>
            </a:endParaRPr>
          </a:p>
        </p:txBody>
      </p:sp>
    </p:spTree>
    <p:extLst>
      <p:ext uri="{BB962C8B-B14F-4D97-AF65-F5344CB8AC3E}">
        <p14:creationId xmlns:p14="http://schemas.microsoft.com/office/powerpoint/2010/main" xmlns=""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32E6F0-3D93-4888-95BB-B47C33506BFA}"/>
              </a:ext>
            </a:extLst>
          </p:cNvPr>
          <p:cNvSpPr>
            <a:spLocks noGrp="1"/>
          </p:cNvSpPr>
          <p:nvPr>
            <p:ph type="title"/>
          </p:nvPr>
        </p:nvSpPr>
        <p:spPr/>
        <p:txBody>
          <a:bodyPr/>
          <a:lstStyle/>
          <a:p>
            <a:pPr algn="ctr"/>
            <a:r>
              <a:rPr lang="en-GB" dirty="0">
                <a:solidFill>
                  <a:schemeClr val="tx1"/>
                </a:solidFill>
                <a:cs typeface="Calibri Light"/>
              </a:rPr>
              <a:t>Conclusion</a:t>
            </a:r>
            <a:endParaRPr lang="en-GB">
              <a:solidFill>
                <a:schemeClr val="tx1"/>
              </a:solidFill>
              <a:cs typeface="Calibri Light"/>
            </a:endParaRPr>
          </a:p>
        </p:txBody>
      </p:sp>
      <p:sp>
        <p:nvSpPr>
          <p:cNvPr id="3" name="Content Placeholder 2">
            <a:extLst>
              <a:ext uri="{FF2B5EF4-FFF2-40B4-BE49-F238E27FC236}">
                <a16:creationId xmlns="" xmlns:a16="http://schemas.microsoft.com/office/drawing/2014/main" id="{D27FDE53-C0E6-4641-BA07-A084A3EA3AB3}"/>
              </a:ext>
            </a:extLst>
          </p:cNvPr>
          <p:cNvSpPr>
            <a:spLocks noGrp="1"/>
          </p:cNvSpPr>
          <p:nvPr>
            <p:ph idx="1"/>
          </p:nvPr>
        </p:nvSpPr>
        <p:spPr>
          <a:xfrm>
            <a:off x="666218" y="2846748"/>
            <a:ext cx="10764163" cy="2931117"/>
          </a:xfrm>
        </p:spPr>
        <p:txBody>
          <a:bodyPr vert="horz" lIns="91440" tIns="45720" rIns="91440" bIns="45720" rtlCol="0" anchor="t">
            <a:normAutofit/>
          </a:bodyPr>
          <a:lstStyle/>
          <a:p>
            <a:pPr>
              <a:buFont typeface="Wingdings" pitchFamily="34" charset="0"/>
              <a:buChar char="Ø"/>
            </a:pPr>
            <a:r>
              <a:rPr lang="en-GB" sz="2800" dirty="0">
                <a:cs typeface="Calibri Light"/>
              </a:rPr>
              <a:t>This research was conducted to predict the micro credit loan defaulter from the given dataset.</a:t>
            </a:r>
          </a:p>
          <a:p>
            <a:pPr>
              <a:buFont typeface="Wingdings" pitchFamily="34" charset="0"/>
              <a:buChar char="Ø"/>
            </a:pPr>
            <a:r>
              <a:rPr lang="en-GB" sz="2800" dirty="0">
                <a:cs typeface="Calibri Light"/>
              </a:rPr>
              <a:t>Random Forest gave the best model with 95% prediction accuracy.</a:t>
            </a:r>
          </a:p>
        </p:txBody>
      </p:sp>
    </p:spTree>
    <p:extLst>
      <p:ext uri="{BB962C8B-B14F-4D97-AF65-F5344CB8AC3E}">
        <p14:creationId xmlns:p14="http://schemas.microsoft.com/office/powerpoint/2010/main" xmlns="" val="3681951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3D0E43-6266-4E52-9189-0588F6DDB337}"/>
              </a:ext>
            </a:extLst>
          </p:cNvPr>
          <p:cNvSpPr>
            <a:spLocks noGrp="1"/>
          </p:cNvSpPr>
          <p:nvPr>
            <p:ph type="title"/>
          </p:nvPr>
        </p:nvSpPr>
        <p:spPr>
          <a:xfrm>
            <a:off x="678100" y="92438"/>
            <a:ext cx="10751899" cy="1094526"/>
          </a:xfrm>
        </p:spPr>
        <p:txBody>
          <a:bodyPr/>
          <a:lstStyle/>
          <a:p>
            <a:pPr algn="ctr"/>
            <a:r>
              <a:rPr lang="en-GB" dirty="0">
                <a:solidFill>
                  <a:schemeClr val="tx1"/>
                </a:solidFill>
                <a:cs typeface="Calibri Light"/>
              </a:rPr>
              <a:t>Problem Statement</a:t>
            </a:r>
            <a:endParaRPr lang="en-GB" dirty="0">
              <a:solidFill>
                <a:schemeClr val="tx1"/>
              </a:solidFill>
            </a:endParaRPr>
          </a:p>
        </p:txBody>
      </p:sp>
      <p:sp>
        <p:nvSpPr>
          <p:cNvPr id="3" name="Content Placeholder 2">
            <a:extLst>
              <a:ext uri="{FF2B5EF4-FFF2-40B4-BE49-F238E27FC236}">
                <a16:creationId xmlns="" xmlns:a16="http://schemas.microsoft.com/office/drawing/2014/main" id="{DB15C02A-006B-448C-A97C-9134AFC2688B}"/>
              </a:ext>
            </a:extLst>
          </p:cNvPr>
          <p:cNvSpPr>
            <a:spLocks noGrp="1"/>
          </p:cNvSpPr>
          <p:nvPr>
            <p:ph idx="1"/>
          </p:nvPr>
        </p:nvSpPr>
        <p:spPr>
          <a:xfrm>
            <a:off x="676656" y="1030475"/>
            <a:ext cx="10753725" cy="5728595"/>
          </a:xfrm>
        </p:spPr>
        <p:txBody>
          <a:bodyPr vert="horz" lIns="91440" tIns="45720" rIns="91440" bIns="45720" rtlCol="0" anchor="t">
            <a:normAutofit/>
          </a:bodyPr>
          <a:lstStyle/>
          <a:p>
            <a:pPr>
              <a:buFont typeface="Wingdings" pitchFamily="34" charset="0"/>
              <a:buChar char="Ø"/>
            </a:pPr>
            <a:r>
              <a:rPr lang="en-GB" sz="2800" dirty="0">
                <a:ea typeface="+mn-lt"/>
                <a:cs typeface="+mn-lt"/>
              </a:rPr>
              <a:t>A Microfinance Institution (MFI) is an organization that offers financial services to low-income populations.</a:t>
            </a:r>
          </a:p>
          <a:p>
            <a:pPr>
              <a:buFont typeface="Wingdings" pitchFamily="34" charset="0"/>
              <a:buChar char="Ø"/>
            </a:pPr>
            <a:r>
              <a:rPr lang="en-US" sz="2800" dirty="0">
                <a:ea typeface="+mn-lt"/>
                <a:cs typeface="+mn-lt"/>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a:t>
            </a:r>
          </a:p>
          <a:p>
            <a:pPr>
              <a:buFont typeface="Wingdings" pitchFamily="34" charset="0"/>
              <a:buChar char="Ø"/>
            </a:pPr>
            <a:r>
              <a:rPr lang="en-US" sz="2800" dirty="0">
                <a:ea typeface="+mn-lt"/>
                <a:cs typeface="+mn-lt"/>
              </a:rPr>
              <a:t>Though, the MFI industry is primarily focusing on low-income families and are very useful in such areas, the implementation of MFS has been uneven with both significant challenges and successes.</a:t>
            </a:r>
          </a:p>
          <a:p>
            <a:pPr>
              <a:buFont typeface="Wingdings" pitchFamily="34" charset="0"/>
              <a:buChar char="Ø"/>
            </a:pPr>
            <a:r>
              <a:rPr lang="en-US" sz="2800" dirty="0">
                <a:ea typeface="+mn-lt"/>
                <a:cs typeface="+mn-lt"/>
              </a:rPr>
              <a:t>They understand the importance of communication and how it affects a person’s life, thus, focusing on providing their services and products to low-income families and poor customers that can help them in the need of hour.</a:t>
            </a:r>
          </a:p>
        </p:txBody>
      </p:sp>
    </p:spTree>
    <p:extLst>
      <p:ext uri="{BB962C8B-B14F-4D97-AF65-F5344CB8AC3E}">
        <p14:creationId xmlns:p14="http://schemas.microsoft.com/office/powerpoint/2010/main" xmlns="" val="782427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B05AF1-426D-42D8-B25D-1F8E261B818F}"/>
              </a:ext>
            </a:extLst>
          </p:cNvPr>
          <p:cNvSpPr>
            <a:spLocks noGrp="1"/>
          </p:cNvSpPr>
          <p:nvPr>
            <p:ph type="title"/>
          </p:nvPr>
        </p:nvSpPr>
        <p:spPr>
          <a:xfrm>
            <a:off x="678100" y="40246"/>
            <a:ext cx="10553571" cy="1271979"/>
          </a:xfrm>
        </p:spPr>
        <p:txBody>
          <a:bodyPr/>
          <a:lstStyle/>
          <a:p>
            <a:pPr algn="ctr"/>
            <a:r>
              <a:rPr lang="en-GB" dirty="0">
                <a:solidFill>
                  <a:schemeClr val="tx1"/>
                </a:solidFill>
                <a:cs typeface="Calibri Light"/>
              </a:rPr>
              <a:t>Machine Learning</a:t>
            </a:r>
          </a:p>
        </p:txBody>
      </p:sp>
      <p:sp>
        <p:nvSpPr>
          <p:cNvPr id="3" name="Content Placeholder 2">
            <a:extLst>
              <a:ext uri="{FF2B5EF4-FFF2-40B4-BE49-F238E27FC236}">
                <a16:creationId xmlns="" xmlns:a16="http://schemas.microsoft.com/office/drawing/2014/main" id="{11F3B4F0-BBE8-4263-ACE9-A0512F2E3D6E}"/>
              </a:ext>
            </a:extLst>
          </p:cNvPr>
          <p:cNvSpPr>
            <a:spLocks noGrp="1"/>
          </p:cNvSpPr>
          <p:nvPr>
            <p:ph idx="1"/>
          </p:nvPr>
        </p:nvSpPr>
        <p:spPr>
          <a:xfrm>
            <a:off x="676656" y="1030475"/>
            <a:ext cx="10753725" cy="5154486"/>
          </a:xfrm>
        </p:spPr>
        <p:txBody>
          <a:bodyPr vert="horz" lIns="91440" tIns="45720" rIns="91440" bIns="45720" rtlCol="0" anchor="t">
            <a:normAutofit fontScale="92500"/>
          </a:bodyPr>
          <a:lstStyle/>
          <a:p>
            <a:pPr>
              <a:lnSpc>
                <a:spcPct val="100000"/>
              </a:lnSpc>
              <a:spcBef>
                <a:spcPts val="1000"/>
              </a:spcBef>
              <a:buFont typeface="Wingdings" pitchFamily="34" charset="0"/>
              <a:buChar char="Ø"/>
            </a:pPr>
            <a:r>
              <a:rPr lang="en-GB" dirty="0">
                <a:latin typeface="Century Gothic"/>
              </a:rPr>
              <a:t>Machine Learning is a subfield of Artificial Intelligence (AI) that works with algorithms and technologies.</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Machine Learning (ML) is categorized into two groups:</a:t>
            </a:r>
            <a:endParaRPr lang="en-US" dirty="0">
              <a:ea typeface="+mn-lt"/>
              <a:cs typeface="+mn-lt"/>
            </a:endParaRPr>
          </a:p>
          <a:p>
            <a:pPr>
              <a:lnSpc>
                <a:spcPct val="100000"/>
              </a:lnSpc>
              <a:spcBef>
                <a:spcPts val="1000"/>
              </a:spcBef>
              <a:buChar char="•"/>
            </a:pPr>
            <a:r>
              <a:rPr lang="en-GB" dirty="0">
                <a:latin typeface="Century Gothic"/>
              </a:rPr>
              <a:t>Supervised ML: In supervised ML, we are given a dataset and already know our output, having the idea of relationship between input and output data. Supervised machine learning problems are categorized into regression and classification problems.</a:t>
            </a:r>
            <a:endParaRPr lang="en-US" dirty="0">
              <a:ea typeface="+mn-lt"/>
              <a:cs typeface="+mn-lt"/>
            </a:endParaRPr>
          </a:p>
          <a:p>
            <a:pPr>
              <a:lnSpc>
                <a:spcPct val="100000"/>
              </a:lnSpc>
              <a:spcBef>
                <a:spcPts val="1000"/>
              </a:spcBef>
              <a:buChar char="•"/>
            </a:pPr>
            <a:r>
              <a:rPr lang="en-GB" dirty="0">
                <a:latin typeface="Century Gothic"/>
              </a:rPr>
              <a:t>Unsupervised ML: In Unsupervised ML, there is no information or idea about output is known </a:t>
            </a:r>
            <a:r>
              <a:rPr lang="en-GB" dirty="0" err="1">
                <a:latin typeface="Century Gothic"/>
              </a:rPr>
              <a:t>i.e</a:t>
            </a:r>
            <a:r>
              <a:rPr lang="en-GB" dirty="0">
                <a:latin typeface="Century Gothic"/>
              </a:rPr>
              <a:t> there is no relationship between input and output data. We can derive structure by clustering the data based on the relationships among the variables in the data.</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In this project, we used supervised machine learning to predict the customer retention in Indian E-commerce using classification models.</a:t>
            </a:r>
            <a:endParaRPr lang="en-US" dirty="0">
              <a:ea typeface="+mn-lt"/>
              <a:cs typeface="+mn-lt"/>
            </a:endParaRPr>
          </a:p>
          <a:p>
            <a:pPr>
              <a:buFont typeface="Wingdings" pitchFamily="34" charset="0"/>
              <a:buChar char="Ø"/>
            </a:pPr>
            <a:endParaRPr lang="en-GB" dirty="0">
              <a:cs typeface="Calibri Light"/>
            </a:endParaRPr>
          </a:p>
        </p:txBody>
      </p:sp>
    </p:spTree>
    <p:extLst>
      <p:ext uri="{BB962C8B-B14F-4D97-AF65-F5344CB8AC3E}">
        <p14:creationId xmlns:p14="http://schemas.microsoft.com/office/powerpoint/2010/main" xmlns="" val="356728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6C4F6D-3CD6-478A-A61D-D3B5E0928DC8}"/>
              </a:ext>
            </a:extLst>
          </p:cNvPr>
          <p:cNvSpPr>
            <a:spLocks noGrp="1"/>
          </p:cNvSpPr>
          <p:nvPr>
            <p:ph type="title"/>
          </p:nvPr>
        </p:nvSpPr>
        <p:spPr>
          <a:xfrm>
            <a:off x="678100" y="165506"/>
            <a:ext cx="10751899" cy="990143"/>
          </a:xfrm>
        </p:spPr>
        <p:txBody>
          <a:bodyPr/>
          <a:lstStyle/>
          <a:p>
            <a:pPr algn="ctr"/>
            <a:r>
              <a:rPr lang="en-GB" dirty="0">
                <a:solidFill>
                  <a:schemeClr val="tx1"/>
                </a:solidFill>
                <a:cs typeface="Calibri Light"/>
              </a:rPr>
              <a:t>Exploratory Data Analysis</a:t>
            </a:r>
          </a:p>
        </p:txBody>
      </p:sp>
      <p:sp>
        <p:nvSpPr>
          <p:cNvPr id="3" name="Content Placeholder 2">
            <a:extLst>
              <a:ext uri="{FF2B5EF4-FFF2-40B4-BE49-F238E27FC236}">
                <a16:creationId xmlns="" xmlns:a16="http://schemas.microsoft.com/office/drawing/2014/main" id="{B93F1D0D-7F65-4D9F-ADEC-CE658751C841}"/>
              </a:ext>
            </a:extLst>
          </p:cNvPr>
          <p:cNvSpPr>
            <a:spLocks noGrp="1"/>
          </p:cNvSpPr>
          <p:nvPr>
            <p:ph idx="1"/>
          </p:nvPr>
        </p:nvSpPr>
        <p:spPr>
          <a:xfrm>
            <a:off x="676656" y="1708967"/>
            <a:ext cx="10753725" cy="4068898"/>
          </a:xfrm>
        </p:spPr>
        <p:txBody>
          <a:bodyPr vert="horz" lIns="91440" tIns="45720" rIns="91440" bIns="45720" rtlCol="0" anchor="t">
            <a:normAutofit/>
          </a:bodyPr>
          <a:lstStyle/>
          <a:p>
            <a:pPr>
              <a:lnSpc>
                <a:spcPct val="100000"/>
              </a:lnSpc>
              <a:spcBef>
                <a:spcPts val="1000"/>
              </a:spcBef>
              <a:buFont typeface="Wingdings" pitchFamily="34" charset="0"/>
              <a:buChar char="Ø"/>
            </a:pPr>
            <a:r>
              <a:rPr lang="en-GB" dirty="0">
                <a:latin typeface="Century Gothic"/>
              </a:rPr>
              <a:t>Data Visualization</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Data Pre-Processing</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Data Transformation</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Splitting the data into features and target</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Building a model</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Choosing the best model</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Saving the model</a:t>
            </a:r>
            <a:endParaRPr lang="en-GB" dirty="0">
              <a:ea typeface="+mn-lt"/>
              <a:cs typeface="+mn-lt"/>
            </a:endParaRPr>
          </a:p>
          <a:p>
            <a:endParaRPr lang="en-GB" dirty="0">
              <a:cs typeface="Calibri Light"/>
            </a:endParaRPr>
          </a:p>
        </p:txBody>
      </p:sp>
    </p:spTree>
    <p:extLst>
      <p:ext uri="{BB962C8B-B14F-4D97-AF65-F5344CB8AC3E}">
        <p14:creationId xmlns:p14="http://schemas.microsoft.com/office/powerpoint/2010/main" xmlns="" val="259738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7D56E8-F759-475E-A0FA-6ADD8E5A96F1}"/>
              </a:ext>
            </a:extLst>
          </p:cNvPr>
          <p:cNvSpPr>
            <a:spLocks noGrp="1"/>
          </p:cNvSpPr>
          <p:nvPr>
            <p:ph type="title"/>
          </p:nvPr>
        </p:nvSpPr>
        <p:spPr>
          <a:xfrm>
            <a:off x="678100" y="40246"/>
            <a:ext cx="10751899" cy="770938"/>
          </a:xfrm>
        </p:spPr>
        <p:txBody>
          <a:bodyPr>
            <a:normAutofit fontScale="90000"/>
          </a:bodyPr>
          <a:lstStyle/>
          <a:p>
            <a:pPr algn="ctr"/>
            <a:r>
              <a:rPr lang="en-GB" dirty="0">
                <a:solidFill>
                  <a:schemeClr val="tx1"/>
                </a:solidFill>
                <a:cs typeface="Calibri Light"/>
              </a:rPr>
              <a:t>Visualizations</a:t>
            </a:r>
          </a:p>
        </p:txBody>
      </p:sp>
      <p:sp>
        <p:nvSpPr>
          <p:cNvPr id="3" name="Content Placeholder 2">
            <a:extLst>
              <a:ext uri="{FF2B5EF4-FFF2-40B4-BE49-F238E27FC236}">
                <a16:creationId xmlns="" xmlns:a16="http://schemas.microsoft.com/office/drawing/2014/main" id="{899D687A-7EE1-4C6D-888F-9ABF1910C0A1}"/>
              </a:ext>
            </a:extLst>
          </p:cNvPr>
          <p:cNvSpPr>
            <a:spLocks noGrp="1"/>
          </p:cNvSpPr>
          <p:nvPr>
            <p:ph idx="1"/>
          </p:nvPr>
        </p:nvSpPr>
        <p:spPr>
          <a:xfrm>
            <a:off x="112985" y="706886"/>
            <a:ext cx="11985450" cy="6104376"/>
          </a:xfrm>
        </p:spPr>
        <p:txBody>
          <a:bodyPr vert="horz" lIns="91440" tIns="45720" rIns="91440" bIns="45720" rtlCol="0" anchor="t">
            <a:normAutofit/>
          </a:bodyPr>
          <a:lstStyle/>
          <a:p>
            <a:pPr>
              <a:buFont typeface="Wingdings" pitchFamily="34" charset="0"/>
              <a:buChar char="Ø"/>
            </a:pPr>
            <a:r>
              <a:rPr lang="en-GB" dirty="0">
                <a:latin typeface="Century Gothic"/>
              </a:rPr>
              <a:t>For the categorical data count plot is used to observe the relationship between input and target data.</a:t>
            </a:r>
          </a:p>
          <a:p>
            <a:pPr marL="0" indent="0">
              <a:buNone/>
            </a:pPr>
            <a:r>
              <a:rPr lang="en-GB" dirty="0">
                <a:latin typeface="Century Gothic"/>
                <a:cs typeface="Calibri Light" panose="020F0302020204030204"/>
              </a:rPr>
              <a:t>Count Plot:</a:t>
            </a:r>
          </a:p>
          <a:p>
            <a:pPr marL="0" indent="0">
              <a:buNone/>
            </a:pPr>
            <a:endParaRPr lang="en-GB" dirty="0">
              <a:latin typeface="Century Gothic"/>
              <a:cs typeface="Calibri Light" panose="020F0302020204030204"/>
            </a:endParaRPr>
          </a:p>
        </p:txBody>
      </p:sp>
      <p:pic>
        <p:nvPicPr>
          <p:cNvPr id="4" name="Picture 4" descr="Chart, bar chart&#10;&#10;Description automatically generated">
            <a:extLst>
              <a:ext uri="{FF2B5EF4-FFF2-40B4-BE49-F238E27FC236}">
                <a16:creationId xmlns="" xmlns:a16="http://schemas.microsoft.com/office/drawing/2014/main" id="{ECA524E2-B3C1-431B-B93A-17F73DD44B05}"/>
              </a:ext>
            </a:extLst>
          </p:cNvPr>
          <p:cNvPicPr>
            <a:picLocks noChangeAspect="1"/>
          </p:cNvPicPr>
          <p:nvPr/>
        </p:nvPicPr>
        <p:blipFill>
          <a:blip r:embed="rId2"/>
          <a:stretch>
            <a:fillRect/>
          </a:stretch>
        </p:blipFill>
        <p:spPr>
          <a:xfrm>
            <a:off x="3242154" y="2345398"/>
            <a:ext cx="3849665" cy="2730874"/>
          </a:xfrm>
          <a:prstGeom prst="rect">
            <a:avLst/>
          </a:prstGeom>
        </p:spPr>
      </p:pic>
    </p:spTree>
    <p:extLst>
      <p:ext uri="{BB962C8B-B14F-4D97-AF65-F5344CB8AC3E}">
        <p14:creationId xmlns:p14="http://schemas.microsoft.com/office/powerpoint/2010/main" xmlns="" val="2274028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026540-9771-4054-861D-1930188B31A9}"/>
              </a:ext>
            </a:extLst>
          </p:cNvPr>
          <p:cNvSpPr>
            <a:spLocks noGrp="1"/>
          </p:cNvSpPr>
          <p:nvPr>
            <p:ph type="title"/>
          </p:nvPr>
        </p:nvSpPr>
        <p:spPr>
          <a:xfrm>
            <a:off x="678100" y="123753"/>
            <a:ext cx="10751899" cy="885759"/>
          </a:xfrm>
        </p:spPr>
        <p:txBody>
          <a:bodyPr/>
          <a:lstStyle/>
          <a:p>
            <a:pPr algn="ctr"/>
            <a:r>
              <a:rPr lang="en-GB" dirty="0">
                <a:solidFill>
                  <a:schemeClr val="tx1"/>
                </a:solidFill>
                <a:cs typeface="Calibri Light"/>
              </a:rPr>
              <a:t>Visualization</a:t>
            </a:r>
          </a:p>
        </p:txBody>
      </p:sp>
      <p:sp>
        <p:nvSpPr>
          <p:cNvPr id="3" name="Content Placeholder 2">
            <a:extLst>
              <a:ext uri="{FF2B5EF4-FFF2-40B4-BE49-F238E27FC236}">
                <a16:creationId xmlns="" xmlns:a16="http://schemas.microsoft.com/office/drawing/2014/main" id="{24E6D33E-147A-4DFF-A488-AA6A992804E3}"/>
              </a:ext>
            </a:extLst>
          </p:cNvPr>
          <p:cNvSpPr>
            <a:spLocks noGrp="1"/>
          </p:cNvSpPr>
          <p:nvPr>
            <p:ph idx="1"/>
          </p:nvPr>
        </p:nvSpPr>
        <p:spPr>
          <a:xfrm>
            <a:off x="60793" y="915653"/>
            <a:ext cx="12058519" cy="5853855"/>
          </a:xfrm>
        </p:spPr>
        <p:txBody>
          <a:bodyPr vert="horz" lIns="91440" tIns="45720" rIns="91440" bIns="45720" rtlCol="0" anchor="t">
            <a:normAutofit/>
          </a:bodyPr>
          <a:lstStyle/>
          <a:p>
            <a:r>
              <a:rPr lang="en-GB" sz="2800" dirty="0">
                <a:cs typeface="Calibri Light"/>
              </a:rPr>
              <a:t>Scatter Plot:</a:t>
            </a:r>
          </a:p>
          <a:p>
            <a:endParaRPr lang="en-GB" sz="2800" dirty="0">
              <a:cs typeface="Calibri Light"/>
            </a:endParaRPr>
          </a:p>
        </p:txBody>
      </p:sp>
      <p:pic>
        <p:nvPicPr>
          <p:cNvPr id="4" name="Picture 4" descr="Chart&#10;&#10;Description automatically generated">
            <a:extLst>
              <a:ext uri="{FF2B5EF4-FFF2-40B4-BE49-F238E27FC236}">
                <a16:creationId xmlns="" xmlns:a16="http://schemas.microsoft.com/office/drawing/2014/main" id="{C0009A70-8657-487E-B3D4-30B793FE3795}"/>
              </a:ext>
            </a:extLst>
          </p:cNvPr>
          <p:cNvPicPr>
            <a:picLocks noChangeAspect="1"/>
          </p:cNvPicPr>
          <p:nvPr/>
        </p:nvPicPr>
        <p:blipFill>
          <a:blip r:embed="rId2"/>
          <a:stretch>
            <a:fillRect/>
          </a:stretch>
        </p:blipFill>
        <p:spPr>
          <a:xfrm>
            <a:off x="141962" y="1435708"/>
            <a:ext cx="2743200" cy="1836283"/>
          </a:xfrm>
          <a:prstGeom prst="rect">
            <a:avLst/>
          </a:prstGeom>
        </p:spPr>
      </p:pic>
      <p:sp>
        <p:nvSpPr>
          <p:cNvPr id="5" name="TextBox 4">
            <a:extLst>
              <a:ext uri="{FF2B5EF4-FFF2-40B4-BE49-F238E27FC236}">
                <a16:creationId xmlns="" xmlns:a16="http://schemas.microsoft.com/office/drawing/2014/main" id="{AEDA71ED-8443-4EEF-A021-8207AF1EF644}"/>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Light"/>
            </a:endParaRPr>
          </a:p>
        </p:txBody>
      </p:sp>
      <p:pic>
        <p:nvPicPr>
          <p:cNvPr id="6" name="Picture 6" descr="A picture containing chart&#10;&#10;Description automatically generated">
            <a:extLst>
              <a:ext uri="{FF2B5EF4-FFF2-40B4-BE49-F238E27FC236}">
                <a16:creationId xmlns="" xmlns:a16="http://schemas.microsoft.com/office/drawing/2014/main" id="{9447B0E5-6B8E-43B1-A5B9-23646BC65E19}"/>
              </a:ext>
            </a:extLst>
          </p:cNvPr>
          <p:cNvPicPr>
            <a:picLocks noChangeAspect="1"/>
          </p:cNvPicPr>
          <p:nvPr/>
        </p:nvPicPr>
        <p:blipFill>
          <a:blip r:embed="rId3"/>
          <a:stretch>
            <a:fillRect/>
          </a:stretch>
        </p:blipFill>
        <p:spPr>
          <a:xfrm>
            <a:off x="2876811" y="1472811"/>
            <a:ext cx="2743200" cy="1866461"/>
          </a:xfrm>
          <a:prstGeom prst="rect">
            <a:avLst/>
          </a:prstGeom>
        </p:spPr>
      </p:pic>
      <p:sp>
        <p:nvSpPr>
          <p:cNvPr id="7" name="TextBox 6">
            <a:extLst>
              <a:ext uri="{FF2B5EF4-FFF2-40B4-BE49-F238E27FC236}">
                <a16:creationId xmlns="" xmlns:a16="http://schemas.microsoft.com/office/drawing/2014/main" id="{312ECD2F-A5F5-47D7-B9DC-4E43AA1B591D}"/>
              </a:ext>
            </a:extLst>
          </p:cNvPr>
          <p:cNvSpPr txBox="1"/>
          <p:nvPr/>
        </p:nvSpPr>
        <p:spPr>
          <a:xfrm>
            <a:off x="4867275" y="334327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Light"/>
            </a:endParaRPr>
          </a:p>
        </p:txBody>
      </p:sp>
      <p:pic>
        <p:nvPicPr>
          <p:cNvPr id="8" name="Picture 8" descr="A picture containing chart&#10;&#10;Description automatically generated">
            <a:extLst>
              <a:ext uri="{FF2B5EF4-FFF2-40B4-BE49-F238E27FC236}">
                <a16:creationId xmlns="" xmlns:a16="http://schemas.microsoft.com/office/drawing/2014/main" id="{2C89B767-F63C-4CF7-85F1-8383F4C621F3}"/>
              </a:ext>
            </a:extLst>
          </p:cNvPr>
          <p:cNvPicPr>
            <a:picLocks noChangeAspect="1"/>
          </p:cNvPicPr>
          <p:nvPr/>
        </p:nvPicPr>
        <p:blipFill>
          <a:blip r:embed="rId4"/>
          <a:stretch>
            <a:fillRect/>
          </a:stretch>
        </p:blipFill>
        <p:spPr>
          <a:xfrm>
            <a:off x="5611660" y="1513285"/>
            <a:ext cx="2743200" cy="1827266"/>
          </a:xfrm>
          <a:prstGeom prst="rect">
            <a:avLst/>
          </a:prstGeom>
        </p:spPr>
      </p:pic>
      <p:pic>
        <p:nvPicPr>
          <p:cNvPr id="9" name="Picture 9" descr="A picture containing text&#10;&#10;Description automatically generated">
            <a:extLst>
              <a:ext uri="{FF2B5EF4-FFF2-40B4-BE49-F238E27FC236}">
                <a16:creationId xmlns="" xmlns:a16="http://schemas.microsoft.com/office/drawing/2014/main" id="{EAD979CD-0813-4324-84FE-A90A09940E0D}"/>
              </a:ext>
            </a:extLst>
          </p:cNvPr>
          <p:cNvPicPr>
            <a:picLocks noChangeAspect="1"/>
          </p:cNvPicPr>
          <p:nvPr/>
        </p:nvPicPr>
        <p:blipFill>
          <a:blip r:embed="rId5"/>
          <a:stretch>
            <a:fillRect/>
          </a:stretch>
        </p:blipFill>
        <p:spPr>
          <a:xfrm>
            <a:off x="8534400" y="1505694"/>
            <a:ext cx="2743200" cy="1842448"/>
          </a:xfrm>
          <a:prstGeom prst="rect">
            <a:avLst/>
          </a:prstGeom>
        </p:spPr>
      </p:pic>
      <p:sp>
        <p:nvSpPr>
          <p:cNvPr id="10" name="TextBox 9">
            <a:extLst>
              <a:ext uri="{FF2B5EF4-FFF2-40B4-BE49-F238E27FC236}">
                <a16:creationId xmlns="" xmlns:a16="http://schemas.microsoft.com/office/drawing/2014/main" id="{F13DC8E5-9871-4DBB-B6F1-82C430A7E67A}"/>
              </a:ext>
            </a:extLst>
          </p:cNvPr>
          <p:cNvSpPr txBox="1"/>
          <p:nvPr/>
        </p:nvSpPr>
        <p:spPr>
          <a:xfrm rot="-1020000">
            <a:off x="5010150" y="348615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Light"/>
            </a:endParaRPr>
          </a:p>
        </p:txBody>
      </p:sp>
      <p:pic>
        <p:nvPicPr>
          <p:cNvPr id="11" name="Picture 11">
            <a:extLst>
              <a:ext uri="{FF2B5EF4-FFF2-40B4-BE49-F238E27FC236}">
                <a16:creationId xmlns="" xmlns:a16="http://schemas.microsoft.com/office/drawing/2014/main" id="{E147CC64-EA74-4C31-92F1-1C551C08097C}"/>
              </a:ext>
            </a:extLst>
          </p:cNvPr>
          <p:cNvPicPr>
            <a:picLocks noChangeAspect="1"/>
          </p:cNvPicPr>
          <p:nvPr/>
        </p:nvPicPr>
        <p:blipFill>
          <a:blip r:embed="rId6"/>
          <a:stretch>
            <a:fillRect/>
          </a:stretch>
        </p:blipFill>
        <p:spPr>
          <a:xfrm>
            <a:off x="141962" y="3265263"/>
            <a:ext cx="2743200" cy="1809719"/>
          </a:xfrm>
          <a:prstGeom prst="rect">
            <a:avLst/>
          </a:prstGeom>
        </p:spPr>
      </p:pic>
      <p:pic>
        <p:nvPicPr>
          <p:cNvPr id="13" name="Picture 13" descr="Chart&#10;&#10;Description automatically generated">
            <a:extLst>
              <a:ext uri="{FF2B5EF4-FFF2-40B4-BE49-F238E27FC236}">
                <a16:creationId xmlns="" xmlns:a16="http://schemas.microsoft.com/office/drawing/2014/main" id="{E25D6B6C-FBE0-4CAF-99D6-BF82A8329E57}"/>
              </a:ext>
            </a:extLst>
          </p:cNvPr>
          <p:cNvPicPr>
            <a:picLocks noChangeAspect="1"/>
          </p:cNvPicPr>
          <p:nvPr/>
        </p:nvPicPr>
        <p:blipFill>
          <a:blip r:embed="rId7"/>
          <a:stretch>
            <a:fillRect/>
          </a:stretch>
        </p:blipFill>
        <p:spPr>
          <a:xfrm>
            <a:off x="2876811" y="3337719"/>
            <a:ext cx="2743200" cy="1831823"/>
          </a:xfrm>
          <a:prstGeom prst="rect">
            <a:avLst/>
          </a:prstGeom>
        </p:spPr>
      </p:pic>
      <p:pic>
        <p:nvPicPr>
          <p:cNvPr id="14" name="Picture 14" descr="Chart&#10;&#10;Description automatically generated">
            <a:extLst>
              <a:ext uri="{FF2B5EF4-FFF2-40B4-BE49-F238E27FC236}">
                <a16:creationId xmlns="" xmlns:a16="http://schemas.microsoft.com/office/drawing/2014/main" id="{48C2783D-47CC-4C76-BF05-9BAAD54F48E4}"/>
              </a:ext>
            </a:extLst>
          </p:cNvPr>
          <p:cNvPicPr>
            <a:picLocks noChangeAspect="1"/>
          </p:cNvPicPr>
          <p:nvPr/>
        </p:nvPicPr>
        <p:blipFill>
          <a:blip r:embed="rId8"/>
          <a:stretch>
            <a:fillRect/>
          </a:stretch>
        </p:blipFill>
        <p:spPr>
          <a:xfrm>
            <a:off x="5611660" y="3357303"/>
            <a:ext cx="2743200" cy="1897039"/>
          </a:xfrm>
          <a:prstGeom prst="rect">
            <a:avLst/>
          </a:prstGeom>
        </p:spPr>
      </p:pic>
      <p:pic>
        <p:nvPicPr>
          <p:cNvPr id="16" name="Picture 16">
            <a:extLst>
              <a:ext uri="{FF2B5EF4-FFF2-40B4-BE49-F238E27FC236}">
                <a16:creationId xmlns="" xmlns:a16="http://schemas.microsoft.com/office/drawing/2014/main" id="{5611F068-F6DD-4861-9E39-4927771F0EC9}"/>
              </a:ext>
            </a:extLst>
          </p:cNvPr>
          <p:cNvPicPr>
            <a:picLocks noChangeAspect="1"/>
          </p:cNvPicPr>
          <p:nvPr/>
        </p:nvPicPr>
        <p:blipFill>
          <a:blip r:embed="rId9"/>
          <a:stretch>
            <a:fillRect/>
          </a:stretch>
        </p:blipFill>
        <p:spPr>
          <a:xfrm>
            <a:off x="8534400" y="3429128"/>
            <a:ext cx="2743200" cy="1742950"/>
          </a:xfrm>
          <a:prstGeom prst="rect">
            <a:avLst/>
          </a:prstGeom>
        </p:spPr>
      </p:pic>
      <p:pic>
        <p:nvPicPr>
          <p:cNvPr id="17" name="Picture 17" descr="Chart&#10;&#10;Description automatically generated">
            <a:extLst>
              <a:ext uri="{FF2B5EF4-FFF2-40B4-BE49-F238E27FC236}">
                <a16:creationId xmlns="" xmlns:a16="http://schemas.microsoft.com/office/drawing/2014/main" id="{890F2671-0ED6-4E0F-8AA4-8AB3F0D583CD}"/>
              </a:ext>
            </a:extLst>
          </p:cNvPr>
          <p:cNvPicPr>
            <a:picLocks noChangeAspect="1"/>
          </p:cNvPicPr>
          <p:nvPr/>
        </p:nvPicPr>
        <p:blipFill>
          <a:blip r:embed="rId10"/>
          <a:stretch>
            <a:fillRect/>
          </a:stretch>
        </p:blipFill>
        <p:spPr>
          <a:xfrm>
            <a:off x="141962" y="4988480"/>
            <a:ext cx="2743200" cy="1870575"/>
          </a:xfrm>
          <a:prstGeom prst="rect">
            <a:avLst/>
          </a:prstGeom>
        </p:spPr>
      </p:pic>
      <p:sp>
        <p:nvSpPr>
          <p:cNvPr id="18" name="TextBox 17">
            <a:extLst>
              <a:ext uri="{FF2B5EF4-FFF2-40B4-BE49-F238E27FC236}">
                <a16:creationId xmlns="" xmlns:a16="http://schemas.microsoft.com/office/drawing/2014/main" id="{AF30D7F4-F88D-4083-A747-26D1448A855C}"/>
              </a:ext>
            </a:extLst>
          </p:cNvPr>
          <p:cNvSpPr txBox="1"/>
          <p:nvPr/>
        </p:nvSpPr>
        <p:spPr>
          <a:xfrm>
            <a:off x="5438775" y="391477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pic>
        <p:nvPicPr>
          <p:cNvPr id="19" name="Picture 19" descr="Chart&#10;&#10;Description automatically generated">
            <a:extLst>
              <a:ext uri="{FF2B5EF4-FFF2-40B4-BE49-F238E27FC236}">
                <a16:creationId xmlns="" xmlns:a16="http://schemas.microsoft.com/office/drawing/2014/main" id="{4180F25C-E6ED-4EA7-80C4-C3C044E48B2C}"/>
              </a:ext>
            </a:extLst>
          </p:cNvPr>
          <p:cNvPicPr>
            <a:picLocks noChangeAspect="1"/>
          </p:cNvPicPr>
          <p:nvPr/>
        </p:nvPicPr>
        <p:blipFill>
          <a:blip r:embed="rId11"/>
          <a:stretch>
            <a:fillRect/>
          </a:stretch>
        </p:blipFill>
        <p:spPr>
          <a:xfrm>
            <a:off x="2876811" y="5073591"/>
            <a:ext cx="2743200" cy="1804737"/>
          </a:xfrm>
          <a:prstGeom prst="rect">
            <a:avLst/>
          </a:prstGeom>
        </p:spPr>
      </p:pic>
      <p:pic>
        <p:nvPicPr>
          <p:cNvPr id="21" name="Picture 21" descr="Chart, histogram&#10;&#10;Description automatically generated">
            <a:extLst>
              <a:ext uri="{FF2B5EF4-FFF2-40B4-BE49-F238E27FC236}">
                <a16:creationId xmlns="" xmlns:a16="http://schemas.microsoft.com/office/drawing/2014/main" id="{648FAE02-E7B5-4205-AE20-4B209DDF0865}"/>
              </a:ext>
            </a:extLst>
          </p:cNvPr>
          <p:cNvPicPr>
            <a:picLocks noChangeAspect="1"/>
          </p:cNvPicPr>
          <p:nvPr/>
        </p:nvPicPr>
        <p:blipFill>
          <a:blip r:embed="rId12"/>
          <a:stretch>
            <a:fillRect/>
          </a:stretch>
        </p:blipFill>
        <p:spPr>
          <a:xfrm>
            <a:off x="5663852" y="5241027"/>
            <a:ext cx="2691009" cy="1636878"/>
          </a:xfrm>
          <a:prstGeom prst="rect">
            <a:avLst/>
          </a:prstGeom>
        </p:spPr>
      </p:pic>
      <p:sp>
        <p:nvSpPr>
          <p:cNvPr id="22" name="TextBox 21">
            <a:extLst>
              <a:ext uri="{FF2B5EF4-FFF2-40B4-BE49-F238E27FC236}">
                <a16:creationId xmlns="" xmlns:a16="http://schemas.microsoft.com/office/drawing/2014/main" id="{5C6F4B64-4833-4B8C-8C0D-D99A3277D2DF}"/>
              </a:ext>
            </a:extLst>
          </p:cNvPr>
          <p:cNvSpPr txBox="1"/>
          <p:nvPr/>
        </p:nvSpPr>
        <p:spPr>
          <a:xfrm>
            <a:off x="5724525" y="420052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Light"/>
            </a:endParaRPr>
          </a:p>
        </p:txBody>
      </p:sp>
      <p:pic>
        <p:nvPicPr>
          <p:cNvPr id="23" name="Picture 23" descr="A picture containing scatter chart&#10;&#10;Description automatically generated">
            <a:extLst>
              <a:ext uri="{FF2B5EF4-FFF2-40B4-BE49-F238E27FC236}">
                <a16:creationId xmlns="" xmlns:a16="http://schemas.microsoft.com/office/drawing/2014/main" id="{B70489A4-7DDF-475C-89E6-7828FF9FEE1E}"/>
              </a:ext>
            </a:extLst>
          </p:cNvPr>
          <p:cNvPicPr>
            <a:picLocks noChangeAspect="1"/>
          </p:cNvPicPr>
          <p:nvPr/>
        </p:nvPicPr>
        <p:blipFill>
          <a:blip r:embed="rId13"/>
          <a:stretch>
            <a:fillRect/>
          </a:stretch>
        </p:blipFill>
        <p:spPr>
          <a:xfrm>
            <a:off x="8398701" y="5160960"/>
            <a:ext cx="2878900" cy="1682190"/>
          </a:xfrm>
          <a:prstGeom prst="rect">
            <a:avLst/>
          </a:prstGeom>
        </p:spPr>
      </p:pic>
      <p:sp>
        <p:nvSpPr>
          <p:cNvPr id="24" name="TextBox 23">
            <a:extLst>
              <a:ext uri="{FF2B5EF4-FFF2-40B4-BE49-F238E27FC236}">
                <a16:creationId xmlns="" xmlns:a16="http://schemas.microsoft.com/office/drawing/2014/main" id="{BA67758D-F09F-455C-A0B2-91C0DA08E004}"/>
              </a:ext>
            </a:extLst>
          </p:cNvPr>
          <p:cNvSpPr txBox="1"/>
          <p:nvPr/>
        </p:nvSpPr>
        <p:spPr>
          <a:xfrm>
            <a:off x="5867400" y="4343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Light"/>
            </a:endParaRPr>
          </a:p>
        </p:txBody>
      </p:sp>
    </p:spTree>
    <p:extLst>
      <p:ext uri="{BB962C8B-B14F-4D97-AF65-F5344CB8AC3E}">
        <p14:creationId xmlns:p14="http://schemas.microsoft.com/office/powerpoint/2010/main" xmlns="" val="3751098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FDA573-E639-4E6A-ACA5-234F2E7707A6}"/>
              </a:ext>
            </a:extLst>
          </p:cNvPr>
          <p:cNvSpPr>
            <a:spLocks noGrp="1"/>
          </p:cNvSpPr>
          <p:nvPr>
            <p:ph type="title"/>
          </p:nvPr>
        </p:nvSpPr>
        <p:spPr>
          <a:xfrm>
            <a:off x="678100" y="155068"/>
            <a:ext cx="10751899" cy="1313732"/>
          </a:xfrm>
        </p:spPr>
        <p:txBody>
          <a:bodyPr/>
          <a:lstStyle/>
          <a:p>
            <a:pPr algn="ctr"/>
            <a:r>
              <a:rPr lang="en-GB" dirty="0">
                <a:solidFill>
                  <a:schemeClr val="tx1"/>
                </a:solidFill>
                <a:ea typeface="+mj-lt"/>
                <a:cs typeface="+mj-lt"/>
              </a:rPr>
              <a:t>Steps and Assumptions used</a:t>
            </a:r>
          </a:p>
          <a:p>
            <a:endParaRPr lang="en-GB" dirty="0">
              <a:cs typeface="Calibri Light"/>
            </a:endParaRPr>
          </a:p>
        </p:txBody>
      </p:sp>
      <p:sp>
        <p:nvSpPr>
          <p:cNvPr id="3" name="Content Placeholder 2">
            <a:extLst>
              <a:ext uri="{FF2B5EF4-FFF2-40B4-BE49-F238E27FC236}">
                <a16:creationId xmlns="" xmlns:a16="http://schemas.microsoft.com/office/drawing/2014/main" id="{19344FE5-8251-42BB-888A-10B270AA8A7A}"/>
              </a:ext>
            </a:extLst>
          </p:cNvPr>
          <p:cNvSpPr>
            <a:spLocks noGrp="1"/>
          </p:cNvSpPr>
          <p:nvPr>
            <p:ph idx="1"/>
          </p:nvPr>
        </p:nvSpPr>
        <p:spPr>
          <a:xfrm>
            <a:off x="676656" y="811270"/>
            <a:ext cx="10753725" cy="5885170"/>
          </a:xfrm>
        </p:spPr>
        <p:txBody>
          <a:bodyPr vert="horz" lIns="91440" tIns="45720" rIns="91440" bIns="45720" rtlCol="0" anchor="t">
            <a:normAutofit fontScale="92500" lnSpcReduction="20000"/>
          </a:bodyPr>
          <a:lstStyle/>
          <a:p>
            <a:pPr>
              <a:lnSpc>
                <a:spcPct val="100000"/>
              </a:lnSpc>
              <a:spcBef>
                <a:spcPts val="1000"/>
              </a:spcBef>
              <a:buFont typeface="Wingdings" pitchFamily="34" charset="0"/>
              <a:buChar char="Ø"/>
            </a:pPr>
            <a:r>
              <a:rPr lang="en-GB" dirty="0">
                <a:latin typeface="Century Gothic"/>
              </a:rPr>
              <a:t>Label Encoding: The data in label form is converted into numeric form which is in machine-readable form.</a:t>
            </a:r>
            <a:endParaRPr lang="en-US" dirty="0">
              <a:ea typeface="+mn-lt"/>
              <a:cs typeface="+mn-lt"/>
            </a:endParaRPr>
          </a:p>
          <a:p>
            <a:pPr>
              <a:lnSpc>
                <a:spcPct val="100000"/>
              </a:lnSpc>
              <a:spcBef>
                <a:spcPts val="1000"/>
              </a:spcBef>
              <a:buFont typeface="Wingdings" pitchFamily="34" charset="0"/>
              <a:buChar char="Ø"/>
            </a:pPr>
            <a:r>
              <a:rPr lang="en-GB" sz="2800" dirty="0">
                <a:ea typeface="+mn-lt"/>
                <a:cs typeface="+mn-lt"/>
              </a:rPr>
              <a:t>There are no null values present in the dataset.</a:t>
            </a:r>
            <a:endParaRPr lang="en-US" sz="2800" dirty="0">
              <a:ea typeface="+mn-lt"/>
              <a:cs typeface="+mn-lt"/>
            </a:endParaRPr>
          </a:p>
          <a:p>
            <a:pPr>
              <a:lnSpc>
                <a:spcPct val="100000"/>
              </a:lnSpc>
              <a:spcBef>
                <a:spcPts val="1000"/>
              </a:spcBef>
              <a:buFont typeface="Wingdings" pitchFamily="34" charset="0"/>
              <a:buChar char="Ø"/>
            </a:pPr>
            <a:r>
              <a:rPr lang="en-GB" dirty="0">
                <a:latin typeface="Century Gothic"/>
              </a:rPr>
              <a:t>Correlation: Finding the correlation between the target and input columns.</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Describe of dataset: This gives the mean, standard deviation, maximum and minimum value.</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Outliers: Outliers have been checked using box plot and the outliers present have been removed by z-score technique.</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Skewness: Skewness has been checked using normal distribution curve and been removed using power transform method.</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Dropping the columns: The columns which are not correlated to the target column have been deleted.</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The dataset has been divided into features and vectors.</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Data scaling is done using standard scaler.</a:t>
            </a:r>
            <a:endParaRPr lang="en-US" dirty="0">
              <a:ea typeface="+mn-lt"/>
              <a:cs typeface="+mn-lt"/>
            </a:endParaRPr>
          </a:p>
          <a:p>
            <a:pPr>
              <a:lnSpc>
                <a:spcPct val="100000"/>
              </a:lnSpc>
              <a:spcBef>
                <a:spcPts val="1000"/>
              </a:spcBef>
              <a:buFont typeface="Wingdings" pitchFamily="34" charset="0"/>
              <a:buChar char="Ø"/>
            </a:pPr>
            <a:r>
              <a:rPr lang="en-GB" dirty="0">
                <a:latin typeface="Century Gothic"/>
              </a:rPr>
              <a:t>Building the model using classification technique and the best model is saved.</a:t>
            </a:r>
            <a:endParaRPr lang="en-US" dirty="0">
              <a:ea typeface="+mn-lt"/>
              <a:cs typeface="+mn-lt"/>
            </a:endParaRPr>
          </a:p>
          <a:p>
            <a:pPr>
              <a:buFont typeface="Wingdings" pitchFamily="34" charset="0"/>
              <a:buChar char="Ø"/>
            </a:pPr>
            <a:endParaRPr lang="en-GB" dirty="0">
              <a:cs typeface="Calibri Light"/>
            </a:endParaRPr>
          </a:p>
        </p:txBody>
      </p:sp>
    </p:spTree>
    <p:extLst>
      <p:ext uri="{BB962C8B-B14F-4D97-AF65-F5344CB8AC3E}">
        <p14:creationId xmlns:p14="http://schemas.microsoft.com/office/powerpoint/2010/main" xmlns="" val="593248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538DC7-ED11-4032-8A68-BB1ACFA06867}"/>
              </a:ext>
            </a:extLst>
          </p:cNvPr>
          <p:cNvSpPr>
            <a:spLocks noGrp="1"/>
          </p:cNvSpPr>
          <p:nvPr>
            <p:ph type="title"/>
          </p:nvPr>
        </p:nvSpPr>
        <p:spPr>
          <a:xfrm>
            <a:off x="678100" y="92438"/>
            <a:ext cx="10751899" cy="781376"/>
          </a:xfrm>
        </p:spPr>
        <p:txBody>
          <a:bodyPr>
            <a:normAutofit fontScale="90000"/>
          </a:bodyPr>
          <a:lstStyle/>
          <a:p>
            <a:pPr algn="ctr"/>
            <a:r>
              <a:rPr lang="en-GB" dirty="0">
                <a:solidFill>
                  <a:schemeClr val="tx1"/>
                </a:solidFill>
                <a:cs typeface="Calibri Light"/>
              </a:rPr>
              <a:t>Model Dashboard</a:t>
            </a:r>
          </a:p>
        </p:txBody>
      </p:sp>
      <p:sp>
        <p:nvSpPr>
          <p:cNvPr id="3" name="Content Placeholder 2">
            <a:extLst>
              <a:ext uri="{FF2B5EF4-FFF2-40B4-BE49-F238E27FC236}">
                <a16:creationId xmlns="" xmlns:a16="http://schemas.microsoft.com/office/drawing/2014/main" id="{2E032331-0679-4F43-9370-0C721F51BFBF}"/>
              </a:ext>
            </a:extLst>
          </p:cNvPr>
          <p:cNvSpPr>
            <a:spLocks noGrp="1"/>
          </p:cNvSpPr>
          <p:nvPr>
            <p:ph idx="1"/>
          </p:nvPr>
        </p:nvSpPr>
        <p:spPr>
          <a:xfrm>
            <a:off x="676656" y="769516"/>
            <a:ext cx="10753725" cy="5926924"/>
          </a:xfrm>
        </p:spPr>
        <p:txBody>
          <a:bodyPr vert="horz" lIns="91440" tIns="45720" rIns="91440" bIns="45720" rtlCol="0" anchor="t">
            <a:noAutofit/>
          </a:bodyPr>
          <a:lstStyle/>
          <a:p>
            <a:pPr>
              <a:lnSpc>
                <a:spcPct val="100000"/>
              </a:lnSpc>
              <a:spcBef>
                <a:spcPts val="1000"/>
              </a:spcBef>
              <a:buFont typeface="Wingdings" pitchFamily="34" charset="0"/>
              <a:buChar char="Ø"/>
            </a:pPr>
            <a:r>
              <a:rPr lang="en-GB" dirty="0">
                <a:latin typeface="Century Gothic"/>
              </a:rPr>
              <a:t>Classification models are used to predict the customer retention in this project.</a:t>
            </a:r>
            <a:endParaRPr lang="en-US">
              <a:latin typeface="Century Gothic"/>
              <a:ea typeface="+mn-lt"/>
              <a:cs typeface="+mn-lt"/>
            </a:endParaRPr>
          </a:p>
          <a:p>
            <a:pPr>
              <a:lnSpc>
                <a:spcPct val="100000"/>
              </a:lnSpc>
              <a:spcBef>
                <a:spcPts val="1000"/>
              </a:spcBef>
              <a:buFont typeface="Wingdings" pitchFamily="34" charset="0"/>
              <a:buChar char="Ø"/>
            </a:pPr>
            <a:r>
              <a:rPr lang="en-GB" dirty="0">
                <a:latin typeface="Century Gothic"/>
                <a:ea typeface="+mn-lt"/>
                <a:cs typeface="+mn-lt"/>
              </a:rPr>
              <a:t>Logistic Regression: </a:t>
            </a:r>
            <a:r>
              <a:rPr lang="en-GB" dirty="0">
                <a:latin typeface="Century Gothic"/>
              </a:rPr>
              <a:t>It gives the relationship between the dependent and independent variables. It is used when the value of the target variable is categorical in nature.</a:t>
            </a:r>
            <a:endParaRPr lang="en-US">
              <a:latin typeface="Century Gothic"/>
              <a:ea typeface="+mn-lt"/>
              <a:cs typeface="+mn-lt"/>
            </a:endParaRPr>
          </a:p>
          <a:p>
            <a:pPr>
              <a:lnSpc>
                <a:spcPct val="100000"/>
              </a:lnSpc>
              <a:spcBef>
                <a:spcPts val="1000"/>
              </a:spcBef>
              <a:buFont typeface="Wingdings" pitchFamily="34" charset="0"/>
              <a:buChar char="Ø"/>
            </a:pPr>
            <a:r>
              <a:rPr lang="en-GB" dirty="0">
                <a:latin typeface="Century Gothic"/>
                <a:ea typeface="+mn-lt"/>
                <a:cs typeface="+mn-lt"/>
              </a:rPr>
              <a:t>Decision Tree Classifier: It is a tree-structured classifier, where internal nodes represent the features of a dataset, branches represent the decision rules and each leaf node represents the outcome.</a:t>
            </a:r>
            <a:endParaRPr lang="en-US">
              <a:latin typeface="Century Gothic"/>
              <a:ea typeface="+mn-lt"/>
              <a:cs typeface="+mn-lt"/>
            </a:endParaRPr>
          </a:p>
          <a:p>
            <a:pPr>
              <a:lnSpc>
                <a:spcPct val="100000"/>
              </a:lnSpc>
              <a:spcBef>
                <a:spcPts val="1000"/>
              </a:spcBef>
              <a:buFont typeface="Wingdings" pitchFamily="34" charset="0"/>
              <a:buChar char="Ø"/>
            </a:pPr>
            <a:r>
              <a:rPr lang="en-GB" dirty="0">
                <a:latin typeface="Century Gothic"/>
                <a:ea typeface="+mn-lt"/>
                <a:cs typeface="+mn-lt"/>
              </a:rPr>
              <a:t>Random Forest Classifier: It consists of many decision trees. It uses bagging and feature randomness when building each individual tree and try to create an uncorrelated forest of trees whose prediction by committee is more accurate than that of any individual tree.</a:t>
            </a:r>
            <a:endParaRPr lang="en-US">
              <a:latin typeface="Century Gothic"/>
              <a:ea typeface="+mn-lt"/>
              <a:cs typeface="+mn-lt"/>
            </a:endParaRPr>
          </a:p>
          <a:p>
            <a:pPr marL="0" indent="0">
              <a:buNone/>
            </a:pPr>
            <a:endParaRPr lang="en-GB" dirty="0">
              <a:latin typeface="Century Gothic"/>
              <a:cs typeface="Calibri Light"/>
            </a:endParaRPr>
          </a:p>
        </p:txBody>
      </p:sp>
    </p:spTree>
    <p:extLst>
      <p:ext uri="{BB962C8B-B14F-4D97-AF65-F5344CB8AC3E}">
        <p14:creationId xmlns:p14="http://schemas.microsoft.com/office/powerpoint/2010/main" xmlns="" val="3494229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032832-56B9-4FE7-8238-3613D8893FEF}"/>
              </a:ext>
            </a:extLst>
          </p:cNvPr>
          <p:cNvSpPr>
            <a:spLocks noGrp="1"/>
          </p:cNvSpPr>
          <p:nvPr>
            <p:ph type="title"/>
          </p:nvPr>
        </p:nvSpPr>
        <p:spPr>
          <a:xfrm>
            <a:off x="678100" y="113314"/>
            <a:ext cx="10751899" cy="802253"/>
          </a:xfrm>
        </p:spPr>
        <p:txBody>
          <a:bodyPr/>
          <a:lstStyle/>
          <a:p>
            <a:pPr algn="ctr"/>
            <a:r>
              <a:rPr lang="en-GB" dirty="0">
                <a:solidFill>
                  <a:schemeClr val="tx1"/>
                </a:solidFill>
                <a:cs typeface="Calibri Light"/>
              </a:rPr>
              <a:t>Finalised Model</a:t>
            </a:r>
          </a:p>
        </p:txBody>
      </p:sp>
      <p:sp>
        <p:nvSpPr>
          <p:cNvPr id="3" name="Content Placeholder 2">
            <a:extLst>
              <a:ext uri="{FF2B5EF4-FFF2-40B4-BE49-F238E27FC236}">
                <a16:creationId xmlns="" xmlns:a16="http://schemas.microsoft.com/office/drawing/2014/main" id="{F6FA06FF-60D0-4F72-9A22-6408E3B33B6F}"/>
              </a:ext>
            </a:extLst>
          </p:cNvPr>
          <p:cNvSpPr>
            <a:spLocks noGrp="1"/>
          </p:cNvSpPr>
          <p:nvPr>
            <p:ph idx="1"/>
          </p:nvPr>
        </p:nvSpPr>
        <p:spPr>
          <a:xfrm>
            <a:off x="676656" y="915653"/>
            <a:ext cx="10753725" cy="5634650"/>
          </a:xfrm>
        </p:spPr>
        <p:txBody>
          <a:bodyPr vert="horz" lIns="91440" tIns="45720" rIns="91440" bIns="45720" rtlCol="0" anchor="t">
            <a:normAutofit/>
          </a:bodyPr>
          <a:lstStyle/>
          <a:p>
            <a:pPr>
              <a:buFont typeface="Wingdings"/>
              <a:buChar char="Ø"/>
            </a:pPr>
            <a:r>
              <a:rPr lang="en-GB" dirty="0">
                <a:cs typeface="Calibri Light" panose="020F0302020204030204"/>
              </a:rPr>
              <a:t>Random Forest Classifier is chosen as a best model with 95% accuracy.</a:t>
            </a:r>
            <a:endParaRPr lang="en-US" dirty="0"/>
          </a:p>
          <a:p>
            <a:pPr marL="0" indent="0" algn="ctr">
              <a:buNone/>
            </a:pPr>
            <a:endParaRPr lang="en-GB" dirty="0">
              <a:cs typeface="Calibri Light" panose="020F0302020204030204"/>
            </a:endParaRPr>
          </a:p>
        </p:txBody>
      </p:sp>
      <p:pic>
        <p:nvPicPr>
          <p:cNvPr id="6" name="Picture 6" descr="Diagram&#10;&#10;Description automatically generated">
            <a:extLst>
              <a:ext uri="{FF2B5EF4-FFF2-40B4-BE49-F238E27FC236}">
                <a16:creationId xmlns="" xmlns:a16="http://schemas.microsoft.com/office/drawing/2014/main" id="{E23FBE77-A4B7-4733-BF56-433E0AD2E53C}"/>
              </a:ext>
            </a:extLst>
          </p:cNvPr>
          <p:cNvPicPr>
            <a:picLocks noChangeAspect="1"/>
          </p:cNvPicPr>
          <p:nvPr/>
        </p:nvPicPr>
        <p:blipFill>
          <a:blip r:embed="rId2"/>
          <a:stretch>
            <a:fillRect/>
          </a:stretch>
        </p:blipFill>
        <p:spPr>
          <a:xfrm>
            <a:off x="3231716" y="1501174"/>
            <a:ext cx="5436294" cy="4648967"/>
          </a:xfrm>
          <a:prstGeom prst="rect">
            <a:avLst/>
          </a:prstGeom>
        </p:spPr>
      </p:pic>
    </p:spTree>
    <p:extLst>
      <p:ext uri="{BB962C8B-B14F-4D97-AF65-F5344CB8AC3E}">
        <p14:creationId xmlns:p14="http://schemas.microsoft.com/office/powerpoint/2010/main" xmlns="" val="1017628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office theme</Template>
  <TotalTime>12</TotalTime>
  <Words>140</Words>
  <Application>Microsoft Office PowerPoint</Application>
  <PresentationFormat>Custom</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Metropolitan</vt:lpstr>
      <vt:lpstr>MICRO-CREDIT DEFAULTER PROJECT</vt:lpstr>
      <vt:lpstr>Problem Statement</vt:lpstr>
      <vt:lpstr>Machine Learning</vt:lpstr>
      <vt:lpstr>Exploratory Data Analysis</vt:lpstr>
      <vt:lpstr>Visualizations</vt:lpstr>
      <vt:lpstr>Visualization</vt:lpstr>
      <vt:lpstr>Steps and Assumptions used </vt:lpstr>
      <vt:lpstr>Model Dashboard</vt:lpstr>
      <vt:lpstr>Finalised Model</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201</cp:revision>
  <dcterms:created xsi:type="dcterms:W3CDTF">2021-11-25T13:29:42Z</dcterms:created>
  <dcterms:modified xsi:type="dcterms:W3CDTF">2022-09-13T18:42:11Z</dcterms:modified>
</cp:coreProperties>
</file>