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81" r:id="rId2"/>
    <p:sldId id="282" r:id="rId3"/>
    <p:sldId id="283" r:id="rId4"/>
    <p:sldId id="284" r:id="rId5"/>
    <p:sldId id="285" r:id="rId6"/>
    <p:sldId id="286" r:id="rId7"/>
    <p:sldId id="287" r:id="rId8"/>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6" r:id="rId26"/>
    <p:sldId id="277" r:id="rId27"/>
    <p:sldId id="278" r:id="rId28"/>
    <p:sldId id="280" r:id="rId29"/>
    <p:sldId id="279" r:id="rId30"/>
    <p:sldId id="274" r:id="rId31"/>
    <p:sldId id="273" r:id="rId32"/>
    <p:sldId id="275" r:id="rId33"/>
    <p:sldId id="28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9972" autoAdjust="0"/>
    <p:restoredTop sz="94660"/>
  </p:normalViewPr>
  <p:slideViewPr>
    <p:cSldViewPr snapToGrid="0">
      <p:cViewPr varScale="1">
        <p:scale>
          <a:sx n="73" d="100"/>
          <a:sy n="73" d="100"/>
        </p:scale>
        <p:origin x="-420"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562707" y="1371600"/>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846CE7D5-CF57-46EF-B807-FDD0502418D4}" type="datetimeFigureOut">
              <a:rPr lang="en-US" smtClean="0"/>
              <a:pPr/>
              <a:t>7/28/2022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330EA680-D336-4FF7-8B7A-9848BB0A1C32}" type="slidenum">
              <a:rPr lang="en-US" smtClean="0"/>
              <a:pPr/>
              <a:t>‹#›</a:t>
            </a:fld>
            <a:endParaRPr lang="en-US"/>
          </a:p>
        </p:txBody>
      </p:sp>
      <p:sp>
        <p:nvSpPr>
          <p:cNvPr id="9" name="Subtitle 8"/>
          <p:cNvSpPr>
            <a:spLocks noGrp="1"/>
          </p:cNvSpPr>
          <p:nvPr>
            <p:ph type="subTitle" idx="1"/>
          </p:nvPr>
        </p:nvSpPr>
        <p:spPr>
          <a:xfrm>
            <a:off x="1828800" y="3331698"/>
            <a:ext cx="85344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transition>
    <p:pull dir="d"/>
    <p:sndAc>
      <p:stSnd>
        <p:snd r:embed="rId1" name="chimes.wav" builtIn="1"/>
      </p:stSnd>
    </p:sndAc>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46CE7D5-CF57-46EF-B807-FDD0502418D4}" type="datetimeFigureOut">
              <a:rPr lang="en-US" smtClean="0"/>
              <a:pPr/>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cSld>
  <p:clrMapOvr>
    <a:masterClrMapping/>
  </p:clrMapOvr>
  <p:transition>
    <p:pull dir="d"/>
    <p:sndAc>
      <p:stSnd>
        <p:snd r:embed="rId1" name="chimes.wav" builtIn="1"/>
      </p:stSnd>
    </p:sndAc>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46CE7D5-CF57-46EF-B807-FDD0502418D4}" type="datetimeFigureOut">
              <a:rPr lang="en-US" smtClean="0"/>
              <a:pPr/>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cSld>
  <p:clrMapOvr>
    <a:masterClrMapping/>
  </p:clrMapOvr>
  <p:transition>
    <p:pull dir="d"/>
    <p:sndAc>
      <p:stSnd>
        <p:snd r:embed="rId1" name="chimes.wav" builtIn="1"/>
      </p:stSnd>
    </p:sndAc>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46CE7D5-CF57-46EF-B807-FDD0502418D4}" type="datetimeFigureOut">
              <a:rPr lang="en-US" smtClean="0"/>
              <a:pPr/>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cSld>
  <p:clrMapOvr>
    <a:masterClrMapping/>
  </p:clrMapOvr>
  <p:transition>
    <p:pull dir="d"/>
    <p:sndAc>
      <p:stSnd>
        <p:snd r:embed="rId1" name="chimes.wav" builtIn="1"/>
      </p:stSnd>
    </p:sndAc>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33600" y="609600"/>
            <a:ext cx="94488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133600" y="2507786"/>
            <a:ext cx="94488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66400" y="6416676"/>
            <a:ext cx="1016000" cy="365125"/>
          </a:xfrm>
        </p:spPr>
        <p:txBody>
          <a:bodyPr/>
          <a:lstStyle/>
          <a:p>
            <a:fld id="{330EA680-D336-4FF7-8B7A-9848BB0A1C3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pull dir="d"/>
    <p:sndAc>
      <p:stSnd>
        <p:snd r:embed="rId1" name="chimes.wav" builtIn="1"/>
      </p:stSnd>
    </p:sndAc>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46CE7D5-CF57-46EF-B807-FDD0502418D4}" type="datetimeFigureOut">
              <a:rPr lang="en-US" smtClean="0"/>
              <a:pPr/>
              <a:t>7/28/2022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cSld>
  <p:clrMapOvr>
    <a:masterClrMapping/>
  </p:clrMapOvr>
  <p:transition>
    <p:pull dir="d"/>
    <p:sndAc>
      <p:stSnd>
        <p:snd r:embed="rId1" name="chimes.wav" builtIn="1"/>
      </p:stSnd>
    </p:sndAc>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535113"/>
            <a:ext cx="5386917"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535113"/>
            <a:ext cx="5389033"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362201"/>
            <a:ext cx="5386917"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362201"/>
            <a:ext cx="5389033"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46CE7D5-CF57-46EF-B807-FDD0502418D4}" type="datetimeFigureOut">
              <a:rPr lang="en-US" smtClean="0"/>
              <a:pPr/>
              <a:t>7/28/2022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pPr/>
              <a:t>‹#›</a:t>
            </a:fld>
            <a:endParaRPr lang="en-US"/>
          </a:p>
        </p:txBody>
      </p:sp>
    </p:spTree>
  </p:cSld>
  <p:clrMapOvr>
    <a:masterClrMapping/>
  </p:clrMapOvr>
  <p:transition>
    <p:pull dir="d"/>
    <p:sndAc>
      <p:stSnd>
        <p:snd r:embed="rId1" name="chimes.wav" builtIn="1"/>
      </p:stSnd>
    </p:sndAc>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46CE7D5-CF57-46EF-B807-FDD0502418D4}" type="datetimeFigureOut">
              <a:rPr lang="en-US" smtClean="0"/>
              <a:pPr/>
              <a:t>7/28/2022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a:t>
            </a:fld>
            <a:endParaRPr lang="en-US"/>
          </a:p>
        </p:txBody>
      </p:sp>
    </p:spTree>
  </p:cSld>
  <p:clrMapOvr>
    <a:masterClrMapping/>
  </p:clrMapOvr>
  <p:transition>
    <p:pull dir="d"/>
    <p:sndAc>
      <p:stSnd>
        <p:snd r:embed="rId1" name="chimes.wav" builtIn="1"/>
      </p:stSnd>
    </p:sndAc>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pPr/>
              <a:t>7/28/2022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pPr/>
              <a:t>‹#›</a:t>
            </a:fld>
            <a:endParaRPr lang="en-US"/>
          </a:p>
        </p:txBody>
      </p:sp>
    </p:spTree>
  </p:cSld>
  <p:clrMapOvr>
    <a:masterClrMapping/>
  </p:clrMapOvr>
  <p:transition>
    <p:pull dir="d"/>
    <p:sndAc>
      <p:stSnd>
        <p:snd r:embed="rId1" name="chimes.wav" builtIn="1"/>
      </p:stSnd>
    </p:sndAc>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09601" y="1524001"/>
            <a:ext cx="4011084"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273051"/>
            <a:ext cx="6815667"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46CE7D5-CF57-46EF-B807-FDD0502418D4}" type="datetimeFigureOut">
              <a:rPr lang="en-US" smtClean="0"/>
              <a:pPr/>
              <a:t>7/28/2022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cSld>
  <p:clrMapOvr>
    <a:masterClrMapping/>
  </p:clrMapOvr>
  <p:transition>
    <p:pull dir="d"/>
    <p:sndAc>
      <p:stSnd>
        <p:snd r:embed="rId1" name="chimes.wav" builtIn="1"/>
      </p:stSnd>
    </p:sndAc>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38400" y="609600"/>
            <a:ext cx="73152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2438400" y="1831975"/>
            <a:ext cx="73152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2438400" y="1166787"/>
            <a:ext cx="73152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7/28/2022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cSld>
  <p:clrMapOvr>
    <a:masterClrMapping/>
  </p:clrMapOvr>
  <p:transition>
    <p:pull dir="d"/>
    <p:sndAc>
      <p:stSnd>
        <p:snd r:embed="rId1" name="chimes.wav" builtIn="1"/>
      </p:stSnd>
    </p:sndAc>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109728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 y="6416676"/>
            <a:ext cx="28448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846CE7D5-CF57-46EF-B807-FDD0502418D4}" type="datetimeFigureOut">
              <a:rPr lang="en-US" smtClean="0"/>
              <a:pPr/>
              <a:t>7/28/2022</a:t>
            </a:fld>
            <a:endParaRPr lang="en-US"/>
          </a:p>
        </p:txBody>
      </p:sp>
      <p:sp>
        <p:nvSpPr>
          <p:cNvPr id="3" name="Footer Placeholder 2"/>
          <p:cNvSpPr>
            <a:spLocks noGrp="1"/>
          </p:cNvSpPr>
          <p:nvPr>
            <p:ph type="ftr" sz="quarter" idx="3"/>
          </p:nvPr>
        </p:nvSpPr>
        <p:spPr>
          <a:xfrm>
            <a:off x="4165600" y="6416676"/>
            <a:ext cx="38608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10566400" y="6416676"/>
            <a:ext cx="1016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330EA680-D336-4FF7-8B7A-9848BB0A1C32}"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p:pull dir="d"/>
    <p:sndAc>
      <p:stSnd>
        <p:snd r:embed="rId13" name="chimes.wav" builtIn="1"/>
      </p:stSnd>
    </p:sndAc>
  </p:transition>
  <p:timing>
    <p:tnLst>
      <p:par>
        <p:cTn id="1" dur="indefinite" restart="never" nodeType="tmRoot"/>
      </p:par>
    </p:tnLst>
  </p:timing>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573" y="5257800"/>
            <a:ext cx="6335484" cy="1234440"/>
          </a:xfrm>
        </p:spPr>
        <p:txBody>
          <a:bodyPr>
            <a:normAutofit fontScale="90000"/>
          </a:bodyPr>
          <a:lstStyle/>
          <a:p>
            <a:pPr algn="l"/>
            <a:r>
              <a:rPr lang="en-US"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PREPARED BY</a:t>
            </a:r>
            <a:br>
              <a:rPr lang="en-US"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br>
            <a:r>
              <a:rPr lang="en-US"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PARAS MALHOTRA</a:t>
            </a:r>
            <a:endParaRPr lang="en-US"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Content Placeholder 2"/>
          <p:cNvSpPr>
            <a:spLocks noGrp="1"/>
          </p:cNvSpPr>
          <p:nvPr>
            <p:ph idx="1"/>
          </p:nvPr>
        </p:nvSpPr>
        <p:spPr>
          <a:xfrm>
            <a:off x="400594" y="359228"/>
            <a:ext cx="10972800" cy="4709160"/>
          </a:xfrm>
        </p:spPr>
        <p:txBody>
          <a:bodyPr>
            <a:norm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en-US" sz="72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Customer Retention Case Study Presentation</a:t>
            </a:r>
            <a:endParaRPr lang="en-US" sz="72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cSld>
  <p:clrMapOvr>
    <a:masterClrMapping/>
  </p:clrMapOvr>
  <p:transition>
    <p:pull dir="d"/>
    <p:sndAc>
      <p:stSnd>
        <p:snd r:embed="rId2" name="chimes.wav" builtIn="1"/>
      </p:stSnd>
    </p:sndAc>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 xmlns:a16="http://schemas.microsoft.com/office/drawing/2014/main" id="{8A188726-DD7A-434A-940D-D3810D26398D}"/>
              </a:ext>
            </a:extLst>
          </p:cNvPr>
          <p:cNvPicPr>
            <a:picLocks noChangeAspect="1"/>
          </p:cNvPicPr>
          <p:nvPr/>
        </p:nvPicPr>
        <p:blipFill>
          <a:blip r:embed="rId3"/>
          <a:stretch>
            <a:fillRect/>
          </a:stretch>
        </p:blipFill>
        <p:spPr>
          <a:xfrm>
            <a:off x="1568215" y="425183"/>
            <a:ext cx="9224178" cy="5908496"/>
          </a:xfrm>
          <a:prstGeom prst="rect">
            <a:avLst/>
          </a:prstGeom>
        </p:spPr>
      </p:pic>
    </p:spTree>
    <p:extLst>
      <p:ext uri="{BB962C8B-B14F-4D97-AF65-F5344CB8AC3E}">
        <p14:creationId xmlns:p14="http://schemas.microsoft.com/office/powerpoint/2010/main" xmlns="" val="383109209"/>
      </p:ext>
    </p:extLst>
  </p:cSld>
  <p:clrMapOvr>
    <a:masterClrMapping/>
  </p:clrMapOvr>
  <p:transition>
    <p:pull dir="d"/>
    <p:sndAc>
      <p:stSnd>
        <p:snd r:embed="rId2" name="chimes.wav" builtIn="1"/>
      </p:stSnd>
    </p:sndAc>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 xmlns:a16="http://schemas.microsoft.com/office/drawing/2014/main" id="{677FCF33-C49C-4BA7-A4D3-90B35C252799}"/>
              </a:ext>
            </a:extLst>
          </p:cNvPr>
          <p:cNvPicPr>
            <a:picLocks noChangeAspect="1"/>
          </p:cNvPicPr>
          <p:nvPr/>
        </p:nvPicPr>
        <p:blipFill>
          <a:blip r:embed="rId3"/>
          <a:stretch>
            <a:fillRect/>
          </a:stretch>
        </p:blipFill>
        <p:spPr>
          <a:xfrm>
            <a:off x="846016" y="310502"/>
            <a:ext cx="9161583" cy="5367532"/>
          </a:xfrm>
          <a:prstGeom prst="rect">
            <a:avLst/>
          </a:prstGeom>
        </p:spPr>
      </p:pic>
    </p:spTree>
    <p:extLst>
      <p:ext uri="{BB962C8B-B14F-4D97-AF65-F5344CB8AC3E}">
        <p14:creationId xmlns:p14="http://schemas.microsoft.com/office/powerpoint/2010/main" xmlns="" val="138883726"/>
      </p:ext>
    </p:extLst>
  </p:cSld>
  <p:clrMapOvr>
    <a:masterClrMapping/>
  </p:clrMapOvr>
  <p:transition>
    <p:pull dir="d"/>
    <p:sndAc>
      <p:stSnd>
        <p:snd r:embed="rId2" name="chimes.wav" builtIn="1"/>
      </p:stSnd>
    </p:sndAc>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 xmlns:a16="http://schemas.microsoft.com/office/drawing/2014/main" id="{9F42B0D8-3FC6-45AD-9D92-AD6566B00803}"/>
              </a:ext>
            </a:extLst>
          </p:cNvPr>
          <p:cNvPicPr>
            <a:picLocks noChangeAspect="1"/>
          </p:cNvPicPr>
          <p:nvPr/>
        </p:nvPicPr>
        <p:blipFill>
          <a:blip r:embed="rId3"/>
          <a:stretch>
            <a:fillRect/>
          </a:stretch>
        </p:blipFill>
        <p:spPr>
          <a:xfrm>
            <a:off x="1725247" y="577002"/>
            <a:ext cx="8047891" cy="4648920"/>
          </a:xfrm>
          <a:prstGeom prst="rect">
            <a:avLst/>
          </a:prstGeom>
        </p:spPr>
      </p:pic>
    </p:spTree>
    <p:extLst>
      <p:ext uri="{BB962C8B-B14F-4D97-AF65-F5344CB8AC3E}">
        <p14:creationId xmlns:p14="http://schemas.microsoft.com/office/powerpoint/2010/main" xmlns="" val="465912264"/>
      </p:ext>
    </p:extLst>
  </p:cSld>
  <p:clrMapOvr>
    <a:masterClrMapping/>
  </p:clrMapOvr>
  <p:transition>
    <p:pull dir="d"/>
    <p:sndAc>
      <p:stSnd>
        <p:snd r:embed="rId2" name="chimes.wav" builtIn="1"/>
      </p:stSnd>
    </p:sndAc>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 xmlns:a16="http://schemas.microsoft.com/office/drawing/2014/main" id="{AB601A8D-99F1-4D02-A0A6-F400CB06CEAD}"/>
              </a:ext>
            </a:extLst>
          </p:cNvPr>
          <p:cNvPicPr>
            <a:picLocks noChangeAspect="1"/>
          </p:cNvPicPr>
          <p:nvPr/>
        </p:nvPicPr>
        <p:blipFill>
          <a:blip r:embed="rId3"/>
          <a:stretch>
            <a:fillRect/>
          </a:stretch>
        </p:blipFill>
        <p:spPr>
          <a:xfrm>
            <a:off x="1373554" y="398963"/>
            <a:ext cx="9269045" cy="4780304"/>
          </a:xfrm>
          <a:prstGeom prst="rect">
            <a:avLst/>
          </a:prstGeom>
        </p:spPr>
      </p:pic>
    </p:spTree>
    <p:extLst>
      <p:ext uri="{BB962C8B-B14F-4D97-AF65-F5344CB8AC3E}">
        <p14:creationId xmlns:p14="http://schemas.microsoft.com/office/powerpoint/2010/main" xmlns="" val="2289928957"/>
      </p:ext>
    </p:extLst>
  </p:cSld>
  <p:clrMapOvr>
    <a:masterClrMapping/>
  </p:clrMapOvr>
  <p:transition>
    <p:pull dir="d"/>
    <p:sndAc>
      <p:stSnd>
        <p:snd r:embed="rId2" name="chimes.wav" builtIn="1"/>
      </p:stSnd>
    </p:sndAc>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 xmlns:a16="http://schemas.microsoft.com/office/drawing/2014/main" id="{94B20666-C0B1-4E65-903D-B0B5E1DA1B27}"/>
              </a:ext>
            </a:extLst>
          </p:cNvPr>
          <p:cNvPicPr>
            <a:picLocks noChangeAspect="1"/>
          </p:cNvPicPr>
          <p:nvPr/>
        </p:nvPicPr>
        <p:blipFill>
          <a:blip r:embed="rId3"/>
          <a:stretch>
            <a:fillRect/>
          </a:stretch>
        </p:blipFill>
        <p:spPr>
          <a:xfrm>
            <a:off x="1376087" y="1210660"/>
            <a:ext cx="8865974" cy="4847710"/>
          </a:xfrm>
          <a:prstGeom prst="rect">
            <a:avLst/>
          </a:prstGeom>
        </p:spPr>
      </p:pic>
    </p:spTree>
    <p:extLst>
      <p:ext uri="{BB962C8B-B14F-4D97-AF65-F5344CB8AC3E}">
        <p14:creationId xmlns:p14="http://schemas.microsoft.com/office/powerpoint/2010/main" xmlns="" val="2546789844"/>
      </p:ext>
    </p:extLst>
  </p:cSld>
  <p:clrMapOvr>
    <a:masterClrMapping/>
  </p:clrMapOvr>
  <p:transition>
    <p:pull dir="d"/>
    <p:sndAc>
      <p:stSnd>
        <p:snd r:embed="rId2" name="chimes.wav" builtIn="1"/>
      </p:stSnd>
    </p:sndAc>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 xmlns:a16="http://schemas.microsoft.com/office/drawing/2014/main" id="{2D745BCA-9429-463C-B0F7-2C92580A04D3}"/>
              </a:ext>
            </a:extLst>
          </p:cNvPr>
          <p:cNvPicPr>
            <a:picLocks noChangeAspect="1"/>
          </p:cNvPicPr>
          <p:nvPr/>
        </p:nvPicPr>
        <p:blipFill>
          <a:blip r:embed="rId3"/>
          <a:stretch>
            <a:fillRect/>
          </a:stretch>
        </p:blipFill>
        <p:spPr>
          <a:xfrm>
            <a:off x="1354016" y="1590509"/>
            <a:ext cx="8448430" cy="4507367"/>
          </a:xfrm>
          <a:prstGeom prst="rect">
            <a:avLst/>
          </a:prstGeom>
        </p:spPr>
      </p:pic>
    </p:spTree>
    <p:extLst>
      <p:ext uri="{BB962C8B-B14F-4D97-AF65-F5344CB8AC3E}">
        <p14:creationId xmlns:p14="http://schemas.microsoft.com/office/powerpoint/2010/main" xmlns="" val="1776247408"/>
      </p:ext>
    </p:extLst>
  </p:cSld>
  <p:clrMapOvr>
    <a:masterClrMapping/>
  </p:clrMapOvr>
  <p:transition>
    <p:pull dir="d"/>
    <p:sndAc>
      <p:stSnd>
        <p:snd r:embed="rId2" name="chimes.wav" builtIn="1"/>
      </p:stSnd>
    </p:sndAc>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 xmlns:a16="http://schemas.microsoft.com/office/drawing/2014/main" id="{0474FA96-5D6D-4003-852B-B1B6C1F384C8}"/>
              </a:ext>
            </a:extLst>
          </p:cNvPr>
          <p:cNvPicPr>
            <a:picLocks noChangeAspect="1"/>
          </p:cNvPicPr>
          <p:nvPr/>
        </p:nvPicPr>
        <p:blipFill>
          <a:blip r:embed="rId3"/>
          <a:stretch>
            <a:fillRect/>
          </a:stretch>
        </p:blipFill>
        <p:spPr>
          <a:xfrm>
            <a:off x="1891324" y="1173299"/>
            <a:ext cx="9708660" cy="5029171"/>
          </a:xfrm>
          <a:prstGeom prst="rect">
            <a:avLst/>
          </a:prstGeom>
        </p:spPr>
      </p:pic>
    </p:spTree>
    <p:extLst>
      <p:ext uri="{BB962C8B-B14F-4D97-AF65-F5344CB8AC3E}">
        <p14:creationId xmlns:p14="http://schemas.microsoft.com/office/powerpoint/2010/main" xmlns="" val="3850125395"/>
      </p:ext>
    </p:extLst>
  </p:cSld>
  <p:clrMapOvr>
    <a:masterClrMapping/>
  </p:clrMapOvr>
  <p:transition>
    <p:pull dir="d"/>
    <p:sndAc>
      <p:stSnd>
        <p:snd r:embed="rId2" name="chimes.wav" builtIn="1"/>
      </p:stSnd>
    </p:sndAc>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 xmlns:a16="http://schemas.microsoft.com/office/drawing/2014/main" id="{597F2334-1BEA-464E-B3CE-7165430F3A2E}"/>
              </a:ext>
            </a:extLst>
          </p:cNvPr>
          <p:cNvPicPr>
            <a:picLocks noChangeAspect="1"/>
          </p:cNvPicPr>
          <p:nvPr/>
        </p:nvPicPr>
        <p:blipFill>
          <a:blip r:embed="rId3"/>
          <a:stretch>
            <a:fillRect/>
          </a:stretch>
        </p:blipFill>
        <p:spPr>
          <a:xfrm>
            <a:off x="953478" y="-64310"/>
            <a:ext cx="9181122" cy="5687312"/>
          </a:xfrm>
          <a:prstGeom prst="rect">
            <a:avLst/>
          </a:prstGeom>
        </p:spPr>
      </p:pic>
    </p:spTree>
    <p:extLst>
      <p:ext uri="{BB962C8B-B14F-4D97-AF65-F5344CB8AC3E}">
        <p14:creationId xmlns:p14="http://schemas.microsoft.com/office/powerpoint/2010/main" xmlns="" val="2949168786"/>
      </p:ext>
    </p:extLst>
  </p:cSld>
  <p:clrMapOvr>
    <a:masterClrMapping/>
  </p:clrMapOvr>
  <p:transition>
    <p:pull dir="d"/>
    <p:sndAc>
      <p:stSnd>
        <p:snd r:embed="rId2" name="chimes.wav" builtIn="1"/>
      </p:stSnd>
    </p:sndAc>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 xmlns:a16="http://schemas.microsoft.com/office/drawing/2014/main" id="{76C6202C-2E20-4248-8505-2522324F06D2}"/>
              </a:ext>
            </a:extLst>
          </p:cNvPr>
          <p:cNvPicPr>
            <a:picLocks noChangeAspect="1"/>
          </p:cNvPicPr>
          <p:nvPr/>
        </p:nvPicPr>
        <p:blipFill>
          <a:blip r:embed="rId3"/>
          <a:stretch>
            <a:fillRect/>
          </a:stretch>
        </p:blipFill>
        <p:spPr>
          <a:xfrm>
            <a:off x="1744785" y="925796"/>
            <a:ext cx="9190890" cy="4410486"/>
          </a:xfrm>
          <a:prstGeom prst="rect">
            <a:avLst/>
          </a:prstGeom>
        </p:spPr>
      </p:pic>
    </p:spTree>
    <p:extLst>
      <p:ext uri="{BB962C8B-B14F-4D97-AF65-F5344CB8AC3E}">
        <p14:creationId xmlns:p14="http://schemas.microsoft.com/office/powerpoint/2010/main" xmlns="" val="1861781779"/>
      </p:ext>
    </p:extLst>
  </p:cSld>
  <p:clrMapOvr>
    <a:masterClrMapping/>
  </p:clrMapOvr>
  <p:transition>
    <p:pull dir="d"/>
    <p:sndAc>
      <p:stSnd>
        <p:snd r:embed="rId2" name="chimes.wav" builtIn="1"/>
      </p:stSnd>
    </p:sndAc>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 xmlns:a16="http://schemas.microsoft.com/office/drawing/2014/main" id="{4BF2A291-1CC1-486B-A291-2B55DAF362E5}"/>
              </a:ext>
            </a:extLst>
          </p:cNvPr>
          <p:cNvPicPr>
            <a:picLocks noChangeAspect="1"/>
          </p:cNvPicPr>
          <p:nvPr/>
        </p:nvPicPr>
        <p:blipFill>
          <a:blip r:embed="rId3"/>
          <a:stretch>
            <a:fillRect/>
          </a:stretch>
        </p:blipFill>
        <p:spPr>
          <a:xfrm>
            <a:off x="904632" y="823302"/>
            <a:ext cx="9562121" cy="4996472"/>
          </a:xfrm>
          <a:prstGeom prst="rect">
            <a:avLst/>
          </a:prstGeom>
        </p:spPr>
      </p:pic>
    </p:spTree>
    <p:extLst>
      <p:ext uri="{BB962C8B-B14F-4D97-AF65-F5344CB8AC3E}">
        <p14:creationId xmlns:p14="http://schemas.microsoft.com/office/powerpoint/2010/main" xmlns="" val="1557243534"/>
      </p:ext>
    </p:extLst>
  </p:cSld>
  <p:clrMapOvr>
    <a:masterClrMapping/>
  </p:clrMapOvr>
  <p:transition>
    <p:pull dir="d"/>
    <p:sndAc>
      <p:stSnd>
        <p:snd r:embed="rId2" name="chimes.wav" builtIn="1"/>
      </p:stSnd>
    </p:sndAc>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balanced" dir="t">
                <a:rot lat="0" lon="0" rev="2100000"/>
              </a:lightRig>
            </a:scene3d>
            <a:sp3d extrusionH="57150" prstMaterial="metal">
              <a:bevelT w="38100" h="25400"/>
              <a:contourClr>
                <a:schemeClr val="bg2"/>
              </a:contourClr>
            </a:sp3d>
          </a:bodyPr>
          <a:lstStyle/>
          <a:p>
            <a:pPr algn="l"/>
            <a:r>
              <a:rPr lang="en-US" dirty="0" smtClean="0">
                <a:ln w="50800"/>
                <a:solidFill>
                  <a:schemeClr val="bg1">
                    <a:shade val="50000"/>
                  </a:schemeClr>
                </a:solidFill>
                <a:effectLst/>
              </a:rPr>
              <a:t>AGENDA</a:t>
            </a:r>
            <a:endParaRPr lang="en-US" dirty="0">
              <a:ln w="50800"/>
              <a:solidFill>
                <a:schemeClr val="bg1">
                  <a:shade val="50000"/>
                </a:schemeClr>
              </a:solidFill>
              <a:effectLst/>
            </a:endParaRPr>
          </a:p>
        </p:txBody>
      </p:sp>
      <p:sp>
        <p:nvSpPr>
          <p:cNvPr id="3" name="Content Placeholder 2"/>
          <p:cNvSpPr>
            <a:spLocks noGrp="1"/>
          </p:cNvSpPr>
          <p:nvPr>
            <p:ph idx="1"/>
          </p:nvPr>
        </p:nvSpPr>
        <p:spPr/>
        <p:txBody>
          <a:bodyPr>
            <a:scene3d>
              <a:camera prst="orthographicFront"/>
              <a:lightRig rig="balanced" dir="t">
                <a:rot lat="0" lon="0" rev="2100000"/>
              </a:lightRig>
            </a:scene3d>
            <a:sp3d extrusionH="57150" prstMaterial="metal">
              <a:bevelT w="38100" h="25400"/>
              <a:contourClr>
                <a:schemeClr val="bg2"/>
              </a:contourClr>
            </a:sp3d>
          </a:bodyPr>
          <a:lstStyle/>
          <a:p>
            <a:r>
              <a:rPr lang="en-US" b="1" dirty="0" smtClean="0">
                <a:ln w="50800"/>
                <a:solidFill>
                  <a:schemeClr val="bg1">
                    <a:shade val="50000"/>
                  </a:schemeClr>
                </a:solidFill>
              </a:rPr>
              <a:t>Introduction</a:t>
            </a:r>
          </a:p>
          <a:p>
            <a:r>
              <a:rPr lang="en-US" b="1" dirty="0" smtClean="0">
                <a:ln w="50800"/>
                <a:solidFill>
                  <a:schemeClr val="bg1">
                    <a:shade val="50000"/>
                  </a:schemeClr>
                </a:solidFill>
              </a:rPr>
              <a:t>Problem Statement</a:t>
            </a:r>
          </a:p>
          <a:p>
            <a:r>
              <a:rPr lang="en-US" b="1" dirty="0" smtClean="0">
                <a:ln w="50800"/>
                <a:solidFill>
                  <a:schemeClr val="bg1">
                    <a:shade val="50000"/>
                  </a:schemeClr>
                </a:solidFill>
              </a:rPr>
              <a:t>Objective</a:t>
            </a:r>
          </a:p>
          <a:p>
            <a:r>
              <a:rPr lang="en-US" b="1" dirty="0" smtClean="0">
                <a:ln w="50800"/>
                <a:solidFill>
                  <a:schemeClr val="bg1">
                    <a:shade val="50000"/>
                  </a:schemeClr>
                </a:solidFill>
              </a:rPr>
              <a:t>Exploratory Data Analysis (EDA)</a:t>
            </a:r>
          </a:p>
          <a:p>
            <a:r>
              <a:rPr lang="en-US" b="1" dirty="0" smtClean="0">
                <a:ln w="50800"/>
                <a:solidFill>
                  <a:schemeClr val="bg1">
                    <a:shade val="50000"/>
                  </a:schemeClr>
                </a:solidFill>
              </a:rPr>
              <a:t>Visualization</a:t>
            </a:r>
          </a:p>
          <a:p>
            <a:r>
              <a:rPr lang="en-US" b="1" dirty="0" smtClean="0">
                <a:ln w="50800"/>
                <a:solidFill>
                  <a:schemeClr val="bg1">
                    <a:shade val="50000"/>
                  </a:schemeClr>
                </a:solidFill>
              </a:rPr>
              <a:t>Inference</a:t>
            </a:r>
          </a:p>
          <a:p>
            <a:r>
              <a:rPr lang="en-US" b="1" dirty="0" smtClean="0">
                <a:ln w="50800"/>
                <a:solidFill>
                  <a:schemeClr val="bg1">
                    <a:shade val="50000"/>
                  </a:schemeClr>
                </a:solidFill>
              </a:rPr>
              <a:t>Future Work</a:t>
            </a:r>
          </a:p>
          <a:p>
            <a:endParaRPr lang="en-US" b="1" dirty="0">
              <a:ln w="50800"/>
              <a:solidFill>
                <a:schemeClr val="bg1">
                  <a:shade val="50000"/>
                </a:schemeClr>
              </a:solidFill>
            </a:endParaRPr>
          </a:p>
        </p:txBody>
      </p:sp>
    </p:spTree>
  </p:cSld>
  <p:clrMapOvr>
    <a:masterClrMapping/>
  </p:clrMapOvr>
  <p:transition>
    <p:pull dir="d"/>
    <p:sndAc>
      <p:stSnd>
        <p:snd r:embed="rId2" name="chimes.wav" builtIn="1"/>
      </p:stSnd>
    </p:sndAc>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 xmlns:a16="http://schemas.microsoft.com/office/drawing/2014/main" id="{3D7A9EB5-B3A5-469F-9C44-F73C0D1F8B55}"/>
              </a:ext>
            </a:extLst>
          </p:cNvPr>
          <p:cNvPicPr>
            <a:picLocks noChangeAspect="1"/>
          </p:cNvPicPr>
          <p:nvPr/>
        </p:nvPicPr>
        <p:blipFill>
          <a:blip r:embed="rId3"/>
          <a:stretch>
            <a:fillRect/>
          </a:stretch>
        </p:blipFill>
        <p:spPr>
          <a:xfrm>
            <a:off x="1178170" y="797645"/>
            <a:ext cx="9259276" cy="5018479"/>
          </a:xfrm>
          <a:prstGeom prst="rect">
            <a:avLst/>
          </a:prstGeom>
        </p:spPr>
      </p:pic>
    </p:spTree>
    <p:extLst>
      <p:ext uri="{BB962C8B-B14F-4D97-AF65-F5344CB8AC3E}">
        <p14:creationId xmlns:p14="http://schemas.microsoft.com/office/powerpoint/2010/main" xmlns="" val="2610082190"/>
      </p:ext>
    </p:extLst>
  </p:cSld>
  <p:clrMapOvr>
    <a:masterClrMapping/>
  </p:clrMapOvr>
  <p:transition>
    <p:pull dir="d"/>
    <p:sndAc>
      <p:stSnd>
        <p:snd r:embed="rId2" name="chimes.wav" builtIn="1"/>
      </p:stSnd>
    </p:sndAc>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10;&#10;Description automatically generated">
            <a:extLst>
              <a:ext uri="{FF2B5EF4-FFF2-40B4-BE49-F238E27FC236}">
                <a16:creationId xmlns="" xmlns:a16="http://schemas.microsoft.com/office/drawing/2014/main" id="{983DAAD5-4DD4-410B-9BF8-2F487D6C420C}"/>
              </a:ext>
            </a:extLst>
          </p:cNvPr>
          <p:cNvPicPr>
            <a:picLocks noChangeAspect="1"/>
          </p:cNvPicPr>
          <p:nvPr/>
        </p:nvPicPr>
        <p:blipFill>
          <a:blip r:embed="rId3"/>
          <a:stretch>
            <a:fillRect/>
          </a:stretch>
        </p:blipFill>
        <p:spPr>
          <a:xfrm>
            <a:off x="1236785" y="1712371"/>
            <a:ext cx="9659815" cy="3667719"/>
          </a:xfrm>
          <a:prstGeom prst="rect">
            <a:avLst/>
          </a:prstGeom>
        </p:spPr>
      </p:pic>
    </p:spTree>
    <p:extLst>
      <p:ext uri="{BB962C8B-B14F-4D97-AF65-F5344CB8AC3E}">
        <p14:creationId xmlns:p14="http://schemas.microsoft.com/office/powerpoint/2010/main" xmlns="" val="1488644679"/>
      </p:ext>
    </p:extLst>
  </p:cSld>
  <p:clrMapOvr>
    <a:masterClrMapping/>
  </p:clrMapOvr>
  <p:transition>
    <p:pull dir="d"/>
    <p:sndAc>
      <p:stSnd>
        <p:snd r:embed="rId2" name="chimes.wav" builtIn="1"/>
      </p:stSnd>
    </p:sndAc>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waterfall chart&#10;&#10;Description automatically generated">
            <a:extLst>
              <a:ext uri="{FF2B5EF4-FFF2-40B4-BE49-F238E27FC236}">
                <a16:creationId xmlns="" xmlns:a16="http://schemas.microsoft.com/office/drawing/2014/main" id="{9A158D87-48D7-4936-A79B-4AAE9D1B33F1}"/>
              </a:ext>
            </a:extLst>
          </p:cNvPr>
          <p:cNvPicPr>
            <a:picLocks noChangeAspect="1"/>
          </p:cNvPicPr>
          <p:nvPr/>
        </p:nvPicPr>
        <p:blipFill>
          <a:blip r:embed="rId3"/>
          <a:stretch>
            <a:fillRect/>
          </a:stretch>
        </p:blipFill>
        <p:spPr>
          <a:xfrm>
            <a:off x="1295400" y="676830"/>
            <a:ext cx="9972430" cy="5621570"/>
          </a:xfrm>
          <a:prstGeom prst="rect">
            <a:avLst/>
          </a:prstGeom>
        </p:spPr>
      </p:pic>
    </p:spTree>
    <p:extLst>
      <p:ext uri="{BB962C8B-B14F-4D97-AF65-F5344CB8AC3E}">
        <p14:creationId xmlns:p14="http://schemas.microsoft.com/office/powerpoint/2010/main" xmlns="" val="2838989104"/>
      </p:ext>
    </p:extLst>
  </p:cSld>
  <p:clrMapOvr>
    <a:masterClrMapping/>
  </p:clrMapOvr>
  <p:transition>
    <p:pull dir="d"/>
    <p:sndAc>
      <p:stSnd>
        <p:snd r:embed="rId2" name="chimes.wav" builtIn="1"/>
      </p:stSnd>
    </p:sndAc>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 xmlns:a16="http://schemas.microsoft.com/office/drawing/2014/main" id="{288569D7-F488-463F-922A-419C59F87365}"/>
              </a:ext>
            </a:extLst>
          </p:cNvPr>
          <p:cNvPicPr>
            <a:picLocks noChangeAspect="1"/>
          </p:cNvPicPr>
          <p:nvPr/>
        </p:nvPicPr>
        <p:blipFill>
          <a:blip r:embed="rId3"/>
          <a:stretch>
            <a:fillRect/>
          </a:stretch>
        </p:blipFill>
        <p:spPr>
          <a:xfrm>
            <a:off x="2106247" y="1298091"/>
            <a:ext cx="7911121" cy="4760050"/>
          </a:xfrm>
          <a:prstGeom prst="rect">
            <a:avLst/>
          </a:prstGeom>
        </p:spPr>
      </p:pic>
    </p:spTree>
    <p:extLst>
      <p:ext uri="{BB962C8B-B14F-4D97-AF65-F5344CB8AC3E}">
        <p14:creationId xmlns:p14="http://schemas.microsoft.com/office/powerpoint/2010/main" xmlns="" val="1216956793"/>
      </p:ext>
    </p:extLst>
  </p:cSld>
  <p:clrMapOvr>
    <a:masterClrMapping/>
  </p:clrMapOvr>
  <p:transition>
    <p:pull dir="d"/>
    <p:sndAc>
      <p:stSnd>
        <p:snd r:embed="rId2" name="chimes.wav" builtIn="1"/>
      </p:stSnd>
    </p:sndAc>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 xmlns:a16="http://schemas.microsoft.com/office/drawing/2014/main" id="{1616ECF6-3C72-4481-88C9-E1E50A412B70}"/>
              </a:ext>
            </a:extLst>
          </p:cNvPr>
          <p:cNvPicPr>
            <a:picLocks noChangeAspect="1"/>
          </p:cNvPicPr>
          <p:nvPr/>
        </p:nvPicPr>
        <p:blipFill>
          <a:blip r:embed="rId3"/>
          <a:stretch>
            <a:fillRect/>
          </a:stretch>
        </p:blipFill>
        <p:spPr>
          <a:xfrm>
            <a:off x="1227016" y="218457"/>
            <a:ext cx="9523046" cy="5512545"/>
          </a:xfrm>
          <a:prstGeom prst="rect">
            <a:avLst/>
          </a:prstGeom>
        </p:spPr>
      </p:pic>
    </p:spTree>
    <p:extLst>
      <p:ext uri="{BB962C8B-B14F-4D97-AF65-F5344CB8AC3E}">
        <p14:creationId xmlns:p14="http://schemas.microsoft.com/office/powerpoint/2010/main" xmlns="" val="1716625025"/>
      </p:ext>
    </p:extLst>
  </p:cSld>
  <p:clrMapOvr>
    <a:masterClrMapping/>
  </p:clrMapOvr>
  <p:transition>
    <p:pull dir="d"/>
    <p:sndAc>
      <p:stSnd>
        <p:snd r:embed="rId2" name="chimes.wav" builtIn="1"/>
      </p:stSnd>
    </p:sndAc>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 xmlns:a16="http://schemas.microsoft.com/office/drawing/2014/main" id="{0CE4C18F-0E44-46CE-B903-371237A0BE1E}"/>
              </a:ext>
            </a:extLst>
          </p:cNvPr>
          <p:cNvPicPr>
            <a:picLocks noChangeAspect="1"/>
          </p:cNvPicPr>
          <p:nvPr/>
        </p:nvPicPr>
        <p:blipFill>
          <a:blip r:embed="rId3"/>
          <a:stretch>
            <a:fillRect/>
          </a:stretch>
        </p:blipFill>
        <p:spPr>
          <a:xfrm>
            <a:off x="816709" y="1322381"/>
            <a:ext cx="10167814" cy="4604007"/>
          </a:xfrm>
          <a:prstGeom prst="rect">
            <a:avLst/>
          </a:prstGeom>
        </p:spPr>
      </p:pic>
    </p:spTree>
    <p:extLst>
      <p:ext uri="{BB962C8B-B14F-4D97-AF65-F5344CB8AC3E}">
        <p14:creationId xmlns:p14="http://schemas.microsoft.com/office/powerpoint/2010/main" xmlns="" val="48424165"/>
      </p:ext>
    </p:extLst>
  </p:cSld>
  <p:clrMapOvr>
    <a:masterClrMapping/>
  </p:clrMapOvr>
  <p:transition>
    <p:pull dir="d"/>
    <p:sndAc>
      <p:stSnd>
        <p:snd r:embed="rId2" name="chimes.wav" builtIn="1"/>
      </p:stSnd>
    </p:sndAc>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 xmlns:a16="http://schemas.microsoft.com/office/drawing/2014/main" id="{061D3157-9FB2-40A5-A870-84F5A794F4BC}"/>
              </a:ext>
            </a:extLst>
          </p:cNvPr>
          <p:cNvPicPr>
            <a:picLocks noChangeAspect="1"/>
          </p:cNvPicPr>
          <p:nvPr/>
        </p:nvPicPr>
        <p:blipFill>
          <a:blip r:embed="rId3"/>
          <a:stretch>
            <a:fillRect/>
          </a:stretch>
        </p:blipFill>
        <p:spPr>
          <a:xfrm>
            <a:off x="797170" y="1021585"/>
            <a:ext cx="10275276" cy="4453369"/>
          </a:xfrm>
          <a:prstGeom prst="rect">
            <a:avLst/>
          </a:prstGeom>
        </p:spPr>
      </p:pic>
    </p:spTree>
    <p:extLst>
      <p:ext uri="{BB962C8B-B14F-4D97-AF65-F5344CB8AC3E}">
        <p14:creationId xmlns:p14="http://schemas.microsoft.com/office/powerpoint/2010/main" xmlns="" val="3614157308"/>
      </p:ext>
    </p:extLst>
  </p:cSld>
  <p:clrMapOvr>
    <a:masterClrMapping/>
  </p:clrMapOvr>
  <p:transition>
    <p:pull dir="d"/>
    <p:sndAc>
      <p:stSnd>
        <p:snd r:embed="rId2" name="chimes.wav" builtIn="1"/>
      </p:stSnd>
    </p:sndAc>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 xmlns:a16="http://schemas.microsoft.com/office/drawing/2014/main" id="{9B580256-9C4E-4574-80BB-38CD932B3075}"/>
              </a:ext>
            </a:extLst>
          </p:cNvPr>
          <p:cNvPicPr>
            <a:picLocks noChangeAspect="1"/>
          </p:cNvPicPr>
          <p:nvPr/>
        </p:nvPicPr>
        <p:blipFill>
          <a:blip r:embed="rId3"/>
          <a:stretch>
            <a:fillRect/>
          </a:stretch>
        </p:blipFill>
        <p:spPr>
          <a:xfrm>
            <a:off x="1815341" y="1295124"/>
            <a:ext cx="8211797" cy="4179830"/>
          </a:xfrm>
          <a:prstGeom prst="rect">
            <a:avLst/>
          </a:prstGeom>
        </p:spPr>
      </p:pic>
    </p:spTree>
    <p:extLst>
      <p:ext uri="{BB962C8B-B14F-4D97-AF65-F5344CB8AC3E}">
        <p14:creationId xmlns:p14="http://schemas.microsoft.com/office/powerpoint/2010/main" xmlns="" val="2940741775"/>
      </p:ext>
    </p:extLst>
  </p:cSld>
  <p:clrMapOvr>
    <a:masterClrMapping/>
  </p:clrMapOvr>
  <p:transition>
    <p:pull dir="d"/>
    <p:sndAc>
      <p:stSnd>
        <p:snd r:embed="rId2" name="chimes.wav" builtIn="1"/>
      </p:stSnd>
    </p:sndAc>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 xmlns:a16="http://schemas.microsoft.com/office/drawing/2014/main" id="{1B32F51B-393D-4956-B7B5-EB762DDAFB41}"/>
              </a:ext>
            </a:extLst>
          </p:cNvPr>
          <p:cNvPicPr>
            <a:picLocks noChangeAspect="1"/>
          </p:cNvPicPr>
          <p:nvPr/>
        </p:nvPicPr>
        <p:blipFill>
          <a:blip r:embed="rId3"/>
          <a:stretch>
            <a:fillRect/>
          </a:stretch>
        </p:blipFill>
        <p:spPr>
          <a:xfrm>
            <a:off x="1017882" y="1553084"/>
            <a:ext cx="9394236" cy="4015239"/>
          </a:xfrm>
          <a:prstGeom prst="rect">
            <a:avLst/>
          </a:prstGeom>
        </p:spPr>
      </p:pic>
    </p:spTree>
    <p:extLst>
      <p:ext uri="{BB962C8B-B14F-4D97-AF65-F5344CB8AC3E}">
        <p14:creationId xmlns:p14="http://schemas.microsoft.com/office/powerpoint/2010/main" xmlns="" val="184504259"/>
      </p:ext>
    </p:extLst>
  </p:cSld>
  <p:clrMapOvr>
    <a:masterClrMapping/>
  </p:clrMapOvr>
  <p:transition>
    <p:pull dir="d"/>
    <p:sndAc>
      <p:stSnd>
        <p:snd r:embed="rId2" name="chimes.wav" builtIn="1"/>
      </p:stSnd>
    </p:sndAc>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 histogram&#10;&#10;Description automatically generated">
            <a:extLst>
              <a:ext uri="{FF2B5EF4-FFF2-40B4-BE49-F238E27FC236}">
                <a16:creationId xmlns="" xmlns:a16="http://schemas.microsoft.com/office/drawing/2014/main" id="{FDA365E3-E975-40F8-8AA5-9AE04620428F}"/>
              </a:ext>
            </a:extLst>
          </p:cNvPr>
          <p:cNvPicPr>
            <a:picLocks noChangeAspect="1"/>
          </p:cNvPicPr>
          <p:nvPr/>
        </p:nvPicPr>
        <p:blipFill>
          <a:blip r:embed="rId3"/>
          <a:stretch>
            <a:fillRect/>
          </a:stretch>
        </p:blipFill>
        <p:spPr>
          <a:xfrm>
            <a:off x="1055512" y="1072378"/>
            <a:ext cx="10090383" cy="4732058"/>
          </a:xfrm>
          <a:prstGeom prst="rect">
            <a:avLst/>
          </a:prstGeom>
        </p:spPr>
      </p:pic>
    </p:spTree>
    <p:extLst>
      <p:ext uri="{BB962C8B-B14F-4D97-AF65-F5344CB8AC3E}">
        <p14:creationId xmlns:p14="http://schemas.microsoft.com/office/powerpoint/2010/main" xmlns="" val="992530248"/>
      </p:ext>
    </p:extLst>
  </p:cSld>
  <p:clrMapOvr>
    <a:masterClrMapping/>
  </p:clrMapOvr>
  <p:transition>
    <p:pull dir="d"/>
    <p:sndAc>
      <p:stSnd>
        <p:snd r:embed="rId2" name="chimes.wav" builtIn="1"/>
      </p:stSnd>
    </p:sndAc>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balanced" dir="t">
                <a:rot lat="0" lon="0" rev="2100000"/>
              </a:lightRig>
            </a:scene3d>
            <a:sp3d extrusionH="57150" prstMaterial="metal">
              <a:bevelT w="38100" h="25400"/>
              <a:contourClr>
                <a:schemeClr val="bg2"/>
              </a:contourClr>
            </a:sp3d>
          </a:bodyPr>
          <a:lstStyle/>
          <a:p>
            <a:pPr algn="l"/>
            <a:r>
              <a:rPr lang="en-US" dirty="0" smtClean="0">
                <a:ln w="50800"/>
                <a:solidFill>
                  <a:schemeClr val="bg1">
                    <a:shade val="50000"/>
                  </a:schemeClr>
                </a:solidFill>
                <a:effectLst/>
              </a:rPr>
              <a:t>INTRODUCTION</a:t>
            </a:r>
            <a:endParaRPr lang="en-US" dirty="0">
              <a:ln w="50800"/>
              <a:solidFill>
                <a:schemeClr val="bg1">
                  <a:shade val="50000"/>
                </a:schemeClr>
              </a:solidFill>
              <a:effectLst/>
            </a:endParaRPr>
          </a:p>
        </p:txBody>
      </p:sp>
      <p:sp>
        <p:nvSpPr>
          <p:cNvPr id="3" name="Content Placeholder 2"/>
          <p:cNvSpPr>
            <a:spLocks noGrp="1"/>
          </p:cNvSpPr>
          <p:nvPr>
            <p:ph idx="1"/>
          </p:nvPr>
        </p:nvSpPr>
        <p:spPr/>
        <p:txBody>
          <a:bodyPr>
            <a:scene3d>
              <a:camera prst="orthographicFront"/>
              <a:lightRig rig="balanced" dir="t">
                <a:rot lat="0" lon="0" rev="2100000"/>
              </a:lightRig>
            </a:scene3d>
            <a:sp3d extrusionH="57150" prstMaterial="metal">
              <a:bevelT w="38100" h="25400"/>
              <a:contourClr>
                <a:schemeClr val="bg2"/>
              </a:contourClr>
            </a:sp3d>
          </a:bodyPr>
          <a:lstStyle/>
          <a:p>
            <a:r>
              <a:rPr lang="en-US" b="1" dirty="0" smtClean="0">
                <a:ln w="50800"/>
                <a:solidFill>
                  <a:schemeClr val="bg1">
                    <a:shade val="50000"/>
                  </a:schemeClr>
                </a:solidFill>
              </a:rPr>
              <a:t>What is Customer Retention and do we really need it?</a:t>
            </a:r>
          </a:p>
          <a:p>
            <a:pPr marL="0" indent="0">
              <a:buNone/>
            </a:pPr>
            <a:endParaRPr lang="en-US" b="1" dirty="0" smtClean="0">
              <a:ln w="50800"/>
              <a:solidFill>
                <a:schemeClr val="bg1">
                  <a:shade val="50000"/>
                </a:schemeClr>
              </a:solidFill>
            </a:endParaRPr>
          </a:p>
          <a:p>
            <a:pPr marL="301752" lvl="1" indent="0">
              <a:buNone/>
            </a:pPr>
            <a:r>
              <a:rPr lang="en-US" b="1" dirty="0" smtClean="0">
                <a:ln w="50800"/>
                <a:solidFill>
                  <a:schemeClr val="bg1">
                    <a:shade val="50000"/>
                  </a:schemeClr>
                </a:solidFill>
              </a:rPr>
              <a:t>“Customer retention refers to company’s ability to turn customers into repeat buyers and prevent them from switching to a competitor”</a:t>
            </a:r>
          </a:p>
          <a:p>
            <a:pPr marL="301752" lvl="1" indent="0">
              <a:buNone/>
            </a:pPr>
            <a:r>
              <a:rPr lang="en-US" b="1" dirty="0" smtClean="0">
                <a:ln w="50800"/>
                <a:solidFill>
                  <a:schemeClr val="bg1">
                    <a:shade val="50000"/>
                  </a:schemeClr>
                </a:solidFill>
              </a:rPr>
              <a:t>In other words customer retention means – “To maintain the existing customers”</a:t>
            </a:r>
          </a:p>
          <a:p>
            <a:pPr marL="0" indent="0">
              <a:buNone/>
            </a:pPr>
            <a:endParaRPr lang="en-US" b="1" dirty="0" smtClean="0">
              <a:ln w="50800"/>
              <a:solidFill>
                <a:schemeClr val="bg1">
                  <a:shade val="50000"/>
                </a:schemeClr>
              </a:solidFill>
            </a:endParaRPr>
          </a:p>
          <a:p>
            <a:r>
              <a:rPr lang="en-US" b="1" dirty="0" smtClean="0">
                <a:ln w="50800"/>
                <a:solidFill>
                  <a:schemeClr val="bg1">
                    <a:shade val="50000"/>
                  </a:schemeClr>
                </a:solidFill>
              </a:rPr>
              <a:t>This happens only if there exists a positive relation between the company and the customer.</a:t>
            </a:r>
          </a:p>
          <a:p>
            <a:endParaRPr lang="en-US" b="1" dirty="0">
              <a:ln w="50800"/>
              <a:solidFill>
                <a:schemeClr val="bg1">
                  <a:shade val="50000"/>
                </a:schemeClr>
              </a:solidFill>
            </a:endParaRPr>
          </a:p>
        </p:txBody>
      </p:sp>
    </p:spTree>
  </p:cSld>
  <p:clrMapOvr>
    <a:masterClrMapping/>
  </p:clrMapOvr>
  <p:transition>
    <p:pull dir="d"/>
    <p:sndAc>
      <p:stSnd>
        <p:snd r:embed="rId2" name="chimes.wav" builtIn="1"/>
      </p:stSnd>
    </p:sndAc>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7497ABDA-A21B-42C8-8BD1-60B3CD732CF1}"/>
              </a:ext>
            </a:extLst>
          </p:cNvPr>
          <p:cNvSpPr txBox="1"/>
          <p:nvPr/>
        </p:nvSpPr>
        <p:spPr>
          <a:xfrm>
            <a:off x="200629" y="181337"/>
            <a:ext cx="11703933"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accent1"/>
                </a:solidFill>
                <a:latin typeface="inherit"/>
              </a:rPr>
              <a:t>Observations from Multiple Options based Questions</a:t>
            </a:r>
          </a:p>
          <a:p>
            <a:pPr algn="r"/>
            <a:endParaRPr lang="en-US">
              <a:solidFill>
                <a:srgbClr val="303F9F"/>
              </a:solidFill>
              <a:latin typeface="Courier New"/>
              <a:cs typeface="Courier New"/>
            </a:endParaRPr>
          </a:p>
          <a:p>
            <a:r>
              <a:rPr lang="en-US" sz="2000" b="1">
                <a:latin typeface="Franklin Gothic Medium"/>
              </a:rPr>
              <a:t>Maximum people have shopped from these 5 companies - Amazon.in, Flipkart.com, Paytm.com, Myntra.com, Snapdeal.com.</a:t>
            </a:r>
            <a:endParaRPr lang="en-US" sz="2000" b="1" dirty="0">
              <a:latin typeface="Franklin Gothic Medium"/>
            </a:endParaRPr>
          </a:p>
          <a:p>
            <a:r>
              <a:rPr lang="en-US" sz="2000" b="1">
                <a:latin typeface="Franklin Gothic Medium"/>
              </a:rPr>
              <a:t>Most people find Easy to use website or application are - Amazon.in, Flipkart.com, Paytm.com, Myntra.com, Snapdeal.com Also, Amazon.com and Flipkart.com are the major choices.</a:t>
            </a:r>
            <a:endParaRPr lang="en-US" sz="2000" b="1" dirty="0">
              <a:latin typeface="Franklin Gothic Medium"/>
            </a:endParaRPr>
          </a:p>
          <a:p>
            <a:r>
              <a:rPr lang="en-US" sz="2000" b="1">
                <a:latin typeface="Franklin Gothic Medium"/>
              </a:rPr>
              <a:t>In terms of Visual appealing web-page layout also, Amazon.com and Flipkart.com seem to take the lead.</a:t>
            </a:r>
            <a:endParaRPr lang="en-US" sz="2000" b="1" dirty="0">
              <a:latin typeface="Franklin Gothic Medium"/>
            </a:endParaRPr>
          </a:p>
          <a:p>
            <a:r>
              <a:rPr lang="en-US" sz="2000" b="1">
                <a:latin typeface="Franklin Gothic Medium"/>
              </a:rPr>
              <a:t>Talking about Wide variety of product on offer: Amazon.com and Flipkart.com are the major choices.</a:t>
            </a:r>
            <a:endParaRPr lang="en-US" sz="2000" b="1" dirty="0">
              <a:latin typeface="Franklin Gothic Medium"/>
            </a:endParaRPr>
          </a:p>
          <a:p>
            <a:r>
              <a:rPr lang="en-US" sz="2000" b="1">
                <a:latin typeface="Franklin Gothic Medium"/>
              </a:rPr>
              <a:t>Complete, relevant description information of products: Once again, maximum people have chosen to go with mazon.com and Flipkart.com</a:t>
            </a:r>
            <a:endParaRPr lang="en-US" sz="2000" b="1" dirty="0">
              <a:latin typeface="Franklin Gothic Medium"/>
            </a:endParaRPr>
          </a:p>
          <a:p>
            <a:r>
              <a:rPr lang="en-US" sz="2000" b="1">
                <a:latin typeface="Franklin Gothic Medium"/>
              </a:rPr>
              <a:t>Fast loading website speed of website and application: Amazon seems to take the lead in this category, although paytm and Flipkart are not far behind.</a:t>
            </a:r>
            <a:endParaRPr lang="en-US" sz="2000" b="1" dirty="0">
              <a:latin typeface="Franklin Gothic Medium"/>
            </a:endParaRPr>
          </a:p>
          <a:p>
            <a:r>
              <a:rPr lang="en-US" sz="2000" b="1">
                <a:latin typeface="Franklin Gothic Medium"/>
              </a:rPr>
              <a:t>Reliability of the website or application: Amazon seems to take the lead in this category too, although Flipkart and paytm are not far behind.</a:t>
            </a:r>
            <a:endParaRPr lang="en-US" sz="2000" b="1" dirty="0">
              <a:latin typeface="Franklin Gothic Medium"/>
            </a:endParaRPr>
          </a:p>
          <a:p>
            <a:r>
              <a:rPr lang="en-US" sz="2000" b="1">
                <a:latin typeface="Franklin Gothic Medium"/>
              </a:rPr>
              <a:t>Quickness to complete purchase: Amazon seems to take the lead in this category too, although Flipkart and paytm are not far behind.</a:t>
            </a:r>
            <a:endParaRPr lang="en-US" sz="2000" b="1" dirty="0">
              <a:latin typeface="Franklin Gothic Medium"/>
            </a:endParaRPr>
          </a:p>
          <a:p>
            <a:r>
              <a:rPr lang="en-US" sz="2000" b="1">
                <a:latin typeface="Franklin Gothic Medium"/>
              </a:rPr>
              <a:t>Availability of several payment options: Here, Amazon and Flipkart, both are the favourites. Although a lot of people also tend to go towards Myntra</a:t>
            </a:r>
            <a:endParaRPr lang="en-US" sz="2000" b="1" dirty="0">
              <a:latin typeface="Franklin Gothic Medium"/>
            </a:endParaRPr>
          </a:p>
          <a:p>
            <a:r>
              <a:rPr lang="en-US" sz="2000" b="1">
                <a:latin typeface="Franklin Gothic Medium"/>
              </a:rPr>
              <a:t>Speedy order delivery: Amazon seems to take the lead in this category too, followed by Flipkart.</a:t>
            </a:r>
            <a:endParaRPr lang="en-US" sz="2000" b="1" dirty="0">
              <a:latin typeface="Franklin Gothic Medium"/>
            </a:endParaRPr>
          </a:p>
          <a:p>
            <a:endParaRPr lang="en-US" sz="2000" b="1" dirty="0">
              <a:latin typeface="Franklin Gothic Medium"/>
            </a:endParaRPr>
          </a:p>
        </p:txBody>
      </p:sp>
    </p:spTree>
    <p:extLst>
      <p:ext uri="{BB962C8B-B14F-4D97-AF65-F5344CB8AC3E}">
        <p14:creationId xmlns:p14="http://schemas.microsoft.com/office/powerpoint/2010/main" xmlns="" val="3647449308"/>
      </p:ext>
    </p:extLst>
  </p:cSld>
  <p:clrMapOvr>
    <a:masterClrMapping/>
  </p:clrMapOvr>
  <p:transition>
    <p:pull dir="d"/>
    <p:sndAc>
      <p:stSnd>
        <p:snd r:embed="rId2" name="chimes.wav" builtIn="1"/>
      </p:stSnd>
    </p:sndAc>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7901A8B4-26B5-49A1-AFE9-258A891C7B11}"/>
              </a:ext>
            </a:extLst>
          </p:cNvPr>
          <p:cNvSpPr>
            <a:spLocks noGrp="1"/>
          </p:cNvSpPr>
          <p:nvPr>
            <p:ph idx="4294967295"/>
          </p:nvPr>
        </p:nvSpPr>
        <p:spPr>
          <a:xfrm>
            <a:off x="0" y="119063"/>
            <a:ext cx="10515600" cy="6684962"/>
          </a:xfrm>
        </p:spPr>
        <p:txBody>
          <a:bodyPr vert="horz" lIns="91440" tIns="45720" rIns="91440" bIns="45720" rtlCol="0" anchor="t">
            <a:noAutofit/>
          </a:bodyPr>
          <a:lstStyle/>
          <a:p>
            <a:pPr>
              <a:lnSpc>
                <a:spcPct val="100000"/>
              </a:lnSpc>
              <a:spcBef>
                <a:spcPts val="0"/>
              </a:spcBef>
            </a:pPr>
            <a:r>
              <a:rPr lang="en-US" sz="1800">
                <a:latin typeface="Franklin Gothic Medium"/>
                <a:ea typeface="+mn-lt"/>
                <a:cs typeface="+mn-lt"/>
              </a:rPr>
              <a:t>Privacy of customers’ information: Amazon has a good reputation for maintaining privacy, followed by Flipkart</a:t>
            </a:r>
          </a:p>
          <a:p>
            <a:pPr>
              <a:lnSpc>
                <a:spcPct val="100000"/>
              </a:lnSpc>
              <a:spcBef>
                <a:spcPts val="0"/>
              </a:spcBef>
            </a:pPr>
            <a:r>
              <a:rPr lang="en-US" sz="1800">
                <a:latin typeface="Franklin Gothic Medium"/>
                <a:ea typeface="+mn-lt"/>
                <a:cs typeface="+mn-lt"/>
              </a:rPr>
              <a:t>Security of customer financial information: Here other than Amazon and Flipkart, Paytm.com, Myntra.com, Snapdeal.com are also trusted by a lot of people. This shows that all compamnies pay special attention to security.</a:t>
            </a:r>
          </a:p>
          <a:p>
            <a:pPr>
              <a:lnSpc>
                <a:spcPct val="100000"/>
              </a:lnSpc>
              <a:spcBef>
                <a:spcPts val="0"/>
              </a:spcBef>
            </a:pPr>
            <a:r>
              <a:rPr lang="en-US" sz="1800">
                <a:latin typeface="Franklin Gothic Medium"/>
                <a:ea typeface="+mn-lt"/>
                <a:cs typeface="+mn-lt"/>
              </a:rPr>
              <a:t>Perceived Trustworthiness: Amazon and Flipkart are winners here as well. Although Myntra.com and Snapdeal.com are also not far behind.</a:t>
            </a:r>
          </a:p>
          <a:p>
            <a:pPr>
              <a:lnSpc>
                <a:spcPct val="100000"/>
              </a:lnSpc>
              <a:spcBef>
                <a:spcPts val="0"/>
              </a:spcBef>
            </a:pPr>
            <a:r>
              <a:rPr lang="en-US" sz="1800">
                <a:latin typeface="Franklin Gothic Medium"/>
                <a:ea typeface="+mn-lt"/>
                <a:cs typeface="+mn-lt"/>
              </a:rPr>
              <a:t>Presence of online assistance through multi-channel: Amazon.in, Flipkart.com, Myntra.com, Snapdeal</a:t>
            </a:r>
          </a:p>
          <a:p>
            <a:pPr>
              <a:lnSpc>
                <a:spcPct val="100000"/>
              </a:lnSpc>
              <a:spcBef>
                <a:spcPts val="0"/>
              </a:spcBef>
            </a:pPr>
            <a:r>
              <a:rPr lang="en-US" sz="1800">
                <a:latin typeface="Franklin Gothic Medium"/>
                <a:ea typeface="+mn-lt"/>
                <a:cs typeface="+mn-lt"/>
              </a:rPr>
              <a:t>Longer time to get logged in (promotion, sales period): Amazon, paytm</a:t>
            </a:r>
          </a:p>
          <a:p>
            <a:pPr>
              <a:lnSpc>
                <a:spcPct val="100000"/>
              </a:lnSpc>
              <a:spcBef>
                <a:spcPts val="0"/>
              </a:spcBef>
            </a:pPr>
            <a:r>
              <a:rPr lang="en-US" sz="1800">
                <a:latin typeface="Franklin Gothic Medium"/>
                <a:ea typeface="+mn-lt"/>
                <a:cs typeface="+mn-lt"/>
              </a:rPr>
              <a:t>Longer time in displaying graphics and photos (promotion, sales period): Amazon.in, Flipkart.com</a:t>
            </a:r>
          </a:p>
          <a:p>
            <a:pPr>
              <a:lnSpc>
                <a:spcPct val="100000"/>
              </a:lnSpc>
              <a:spcBef>
                <a:spcPts val="0"/>
              </a:spcBef>
            </a:pPr>
            <a:r>
              <a:rPr lang="en-US" sz="1800">
                <a:latin typeface="Franklin Gothic Medium"/>
                <a:ea typeface="+mn-lt"/>
                <a:cs typeface="+mn-lt"/>
              </a:rPr>
              <a:t>Late declaration of price: Myntra, Paytm, Snapdeal. These companies should work on this area to improve.</a:t>
            </a:r>
          </a:p>
          <a:p>
            <a:pPr>
              <a:lnSpc>
                <a:spcPct val="100000"/>
              </a:lnSpc>
              <a:spcBef>
                <a:spcPts val="0"/>
              </a:spcBef>
            </a:pPr>
            <a:r>
              <a:rPr lang="en-US" sz="1800">
                <a:latin typeface="Franklin Gothic Medium"/>
                <a:ea typeface="+mn-lt"/>
                <a:cs typeface="+mn-lt"/>
              </a:rPr>
              <a:t>Longer page loading time (promotion, sales period): Myntra and Paytm have bad feedback in this. Flipkart should also have a look into it, as it is at the 3rd place.</a:t>
            </a:r>
          </a:p>
          <a:p>
            <a:pPr>
              <a:lnSpc>
                <a:spcPct val="100000"/>
              </a:lnSpc>
              <a:spcBef>
                <a:spcPts val="0"/>
              </a:spcBef>
            </a:pPr>
            <a:r>
              <a:rPr lang="en-US" sz="1800">
                <a:latin typeface="Franklin Gothic Medium"/>
                <a:ea typeface="+mn-lt"/>
                <a:cs typeface="+mn-lt"/>
              </a:rPr>
              <a:t>Limited mode of payment on most products (promotion, sales period): Snapdeal is the most voted answer for this.</a:t>
            </a:r>
          </a:p>
          <a:p>
            <a:pPr>
              <a:lnSpc>
                <a:spcPct val="100000"/>
              </a:lnSpc>
              <a:spcBef>
                <a:spcPts val="0"/>
              </a:spcBef>
            </a:pPr>
            <a:r>
              <a:rPr lang="en-US" sz="1800">
                <a:latin typeface="Franklin Gothic Medium"/>
                <a:ea typeface="+mn-lt"/>
                <a:cs typeface="+mn-lt"/>
              </a:rPr>
              <a:t>Longer delivery period: Paytm and Snapdeal need to shorten their delivery time.</a:t>
            </a:r>
          </a:p>
          <a:p>
            <a:pPr>
              <a:lnSpc>
                <a:spcPct val="100000"/>
              </a:lnSpc>
              <a:spcBef>
                <a:spcPts val="0"/>
              </a:spcBef>
            </a:pPr>
            <a:r>
              <a:rPr lang="en-US" sz="1800">
                <a:latin typeface="Franklin Gothic Medium"/>
                <a:ea typeface="+mn-lt"/>
                <a:cs typeface="+mn-lt"/>
              </a:rPr>
              <a:t>Change in website/Application design: Amazon.in</a:t>
            </a:r>
          </a:p>
          <a:p>
            <a:pPr>
              <a:lnSpc>
                <a:spcPct val="100000"/>
              </a:lnSpc>
              <a:spcBef>
                <a:spcPts val="0"/>
              </a:spcBef>
            </a:pPr>
            <a:r>
              <a:rPr lang="en-US" sz="1800">
                <a:latin typeface="Franklin Gothic Medium"/>
                <a:ea typeface="+mn-lt"/>
                <a:cs typeface="+mn-lt"/>
              </a:rPr>
              <a:t>Frequent disruption when moving from one page to another: Amazon.in</a:t>
            </a:r>
          </a:p>
          <a:p>
            <a:pPr>
              <a:lnSpc>
                <a:spcPct val="100000"/>
              </a:lnSpc>
              <a:spcBef>
                <a:spcPts val="0"/>
              </a:spcBef>
            </a:pPr>
            <a:r>
              <a:rPr lang="en-US" sz="1800">
                <a:latin typeface="Franklin Gothic Medium"/>
                <a:ea typeface="+mn-lt"/>
                <a:cs typeface="+mn-lt"/>
              </a:rPr>
              <a:t>Website is as efficient as before: Amazon.in</a:t>
            </a:r>
          </a:p>
          <a:p>
            <a:pPr>
              <a:lnSpc>
                <a:spcPct val="100000"/>
              </a:lnSpc>
              <a:spcBef>
                <a:spcPts val="0"/>
              </a:spcBef>
            </a:pPr>
            <a:r>
              <a:rPr lang="en-US" sz="1800">
                <a:latin typeface="Franklin Gothic Medium"/>
                <a:ea typeface="+mn-lt"/>
                <a:cs typeface="+mn-lt"/>
              </a:rPr>
              <a:t>Which of the Indian online retailer would you recommend to a friend?: Amazon/Flipkart</a:t>
            </a:r>
          </a:p>
          <a:p>
            <a:endParaRPr lang="en-US" sz="1800" dirty="0">
              <a:solidFill>
                <a:schemeClr val="accent6">
                  <a:lumMod val="75000"/>
                </a:schemeClr>
              </a:solidFill>
              <a:latin typeface="Rockwell"/>
              <a:cs typeface="Calibri"/>
            </a:endParaRPr>
          </a:p>
        </p:txBody>
      </p:sp>
    </p:spTree>
    <p:extLst>
      <p:ext uri="{BB962C8B-B14F-4D97-AF65-F5344CB8AC3E}">
        <p14:creationId xmlns:p14="http://schemas.microsoft.com/office/powerpoint/2010/main" xmlns="" val="3416698120"/>
      </p:ext>
    </p:extLst>
  </p:cSld>
  <p:clrMapOvr>
    <a:masterClrMapping/>
  </p:clrMapOvr>
  <p:transition>
    <p:pull dir="d"/>
    <p:sndAc>
      <p:stSnd>
        <p:snd r:embed="rId2" name="chimes.wav" builtIn="1"/>
      </p:stSnd>
    </p:sndAc>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096647A-AA53-4A79-9D41-3B2A57DD3704}"/>
              </a:ext>
            </a:extLst>
          </p:cNvPr>
          <p:cNvSpPr>
            <a:spLocks noGrp="1"/>
          </p:cNvSpPr>
          <p:nvPr>
            <p:ph idx="4294967295"/>
          </p:nvPr>
        </p:nvSpPr>
        <p:spPr>
          <a:xfrm>
            <a:off x="0" y="273050"/>
            <a:ext cx="10515600" cy="5903913"/>
          </a:xfrm>
        </p:spPr>
        <p:txBody>
          <a:bodyPr vert="horz" lIns="91440" tIns="45720" rIns="91440" bIns="45720" rtlCol="0" anchor="t">
            <a:normAutofit lnSpcReduction="10000"/>
          </a:bodyPr>
          <a:lstStyle/>
          <a:p>
            <a:pPr algn="r">
              <a:lnSpc>
                <a:spcPct val="100000"/>
              </a:lnSpc>
              <a:spcBef>
                <a:spcPts val="0"/>
              </a:spcBef>
            </a:pPr>
            <a:endParaRPr lang="en-US" dirty="0">
              <a:cs typeface="Calibri" panose="020F0502020204030204"/>
            </a:endParaRPr>
          </a:p>
          <a:p>
            <a:pPr marL="0" indent="0">
              <a:lnSpc>
                <a:spcPct val="100000"/>
              </a:lnSpc>
              <a:spcBef>
                <a:spcPts val="0"/>
              </a:spcBef>
              <a:buNone/>
            </a:pPr>
            <a:r>
              <a:rPr lang="en-US" b="1" dirty="0">
                <a:ea typeface="+mn-lt"/>
                <a:cs typeface="+mn-lt"/>
              </a:rPr>
              <a:t>  </a:t>
            </a:r>
            <a:r>
              <a:rPr lang="en-US" sz="3200" b="1" dirty="0">
                <a:ea typeface="+mn-lt"/>
                <a:cs typeface="+mn-lt"/>
              </a:rPr>
              <a:t>Conclusion</a:t>
            </a:r>
            <a:endParaRPr lang="en-US" sz="3200" dirty="0">
              <a:ea typeface="+mn-lt"/>
              <a:cs typeface="+mn-lt"/>
            </a:endParaRPr>
          </a:p>
          <a:p>
            <a:pPr>
              <a:lnSpc>
                <a:spcPct val="100000"/>
              </a:lnSpc>
              <a:spcBef>
                <a:spcPts val="0"/>
              </a:spcBef>
            </a:pPr>
            <a:endParaRPr lang="en-US" sz="3200" dirty="0">
              <a:ea typeface="+mn-lt"/>
              <a:cs typeface="+mn-lt"/>
            </a:endParaRPr>
          </a:p>
          <a:p>
            <a:pPr algn="r">
              <a:lnSpc>
                <a:spcPct val="100000"/>
              </a:lnSpc>
              <a:spcBef>
                <a:spcPts val="0"/>
              </a:spcBef>
            </a:pPr>
            <a:endParaRPr lang="en-US" dirty="0">
              <a:ea typeface="+mn-lt"/>
              <a:cs typeface="+mn-lt"/>
            </a:endParaRPr>
          </a:p>
          <a:p>
            <a:pPr>
              <a:lnSpc>
                <a:spcPct val="100000"/>
              </a:lnSpc>
              <a:spcBef>
                <a:spcPts val="0"/>
              </a:spcBef>
            </a:pPr>
            <a:r>
              <a:rPr lang="en-US" sz="4000" dirty="0">
                <a:ea typeface="+mn-lt"/>
                <a:cs typeface="+mn-lt"/>
              </a:rPr>
              <a:t>Comparing the Customer's Perceptions and the Company's performance we can conclude that the Companies likely to have</a:t>
            </a:r>
          </a:p>
          <a:p>
            <a:pPr>
              <a:lnSpc>
                <a:spcPct val="100000"/>
              </a:lnSpc>
              <a:spcBef>
                <a:spcPts val="0"/>
              </a:spcBef>
            </a:pPr>
            <a:r>
              <a:rPr lang="en-US" sz="4000" dirty="0">
                <a:ea typeface="+mn-lt"/>
                <a:cs typeface="+mn-lt"/>
              </a:rPr>
              <a:t>High Customer Satisfaction and </a:t>
            </a:r>
            <a:r>
              <a:rPr lang="en-US" sz="4000" dirty="0" err="1">
                <a:ea typeface="+mn-lt"/>
                <a:cs typeface="+mn-lt"/>
              </a:rPr>
              <a:t>Retenton</a:t>
            </a:r>
            <a:r>
              <a:rPr lang="en-US" sz="4000" dirty="0">
                <a:ea typeface="+mn-lt"/>
                <a:cs typeface="+mn-lt"/>
              </a:rPr>
              <a:t>:</a:t>
            </a:r>
          </a:p>
          <a:p>
            <a:pPr>
              <a:lnSpc>
                <a:spcPct val="100000"/>
              </a:lnSpc>
              <a:spcBef>
                <a:spcPts val="0"/>
              </a:spcBef>
            </a:pPr>
            <a:r>
              <a:rPr lang="en-US" sz="4000" dirty="0">
                <a:ea typeface="+mn-lt"/>
                <a:cs typeface="+mn-lt"/>
              </a:rPr>
              <a:t>Amazon.com Flipkart.com High Risk of Customer Churn:</a:t>
            </a:r>
          </a:p>
          <a:p>
            <a:pPr>
              <a:lnSpc>
                <a:spcPct val="100000"/>
              </a:lnSpc>
              <a:spcBef>
                <a:spcPts val="0"/>
              </a:spcBef>
            </a:pPr>
            <a:r>
              <a:rPr lang="en-US" sz="4000" dirty="0">
                <a:ea typeface="+mn-lt"/>
                <a:cs typeface="+mn-lt"/>
              </a:rPr>
              <a:t>Myntra.com Snapdeal.com</a:t>
            </a:r>
          </a:p>
        </p:txBody>
      </p:sp>
    </p:spTree>
    <p:extLst>
      <p:ext uri="{BB962C8B-B14F-4D97-AF65-F5344CB8AC3E}">
        <p14:creationId xmlns:p14="http://schemas.microsoft.com/office/powerpoint/2010/main" xmlns="" val="61934869"/>
      </p:ext>
    </p:extLst>
  </p:cSld>
  <p:clrMapOvr>
    <a:masterClrMapping/>
  </p:clrMapOvr>
  <p:transition>
    <p:pull dir="d"/>
    <p:sndAc>
      <p:stSnd>
        <p:snd r:embed="rId2" name="chimes.wav" builtIn="1"/>
      </p:stSnd>
    </p:sndAc>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28800" y="2521127"/>
            <a:ext cx="7955280" cy="923330"/>
          </a:xfrm>
          <a:prstGeom prst="rect">
            <a:avLst/>
          </a:prstGeom>
          <a:noFill/>
        </p:spPr>
        <p:txBody>
          <a:bodyPr wrap="square" lIns="91440" tIns="45720" rIns="91440" bIns="45720">
            <a:spAutoFit/>
          </a:bodyPr>
          <a:lstStyle/>
          <a:p>
            <a:pPr algn="ctr"/>
            <a:r>
              <a:rPr lang="en-US"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THANK YOU</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transition>
    <p:pull dir="d"/>
    <p:sndAc>
      <p:stSnd>
        <p:snd r:embed="rId2" name="chimes.wav" builtIn="1"/>
      </p:stSnd>
    </p:sndAc>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scene3d>
              <a:camera prst="orthographicFront"/>
              <a:lightRig rig="balanced" dir="t">
                <a:rot lat="0" lon="0" rev="2100000"/>
              </a:lightRig>
            </a:scene3d>
            <a:sp3d extrusionH="57150" prstMaterial="metal">
              <a:bevelT w="38100" h="25400"/>
              <a:contourClr>
                <a:schemeClr val="bg2"/>
              </a:contourClr>
            </a:sp3d>
          </a:bodyPr>
          <a:lstStyle/>
          <a:p>
            <a:pPr marL="342900" indent="-342900">
              <a:buFont typeface="Arial" panose="020B0604020202020204" pitchFamily="34" charset="0"/>
              <a:buChar char="•"/>
            </a:pPr>
            <a:r>
              <a:rPr lang="en-US" sz="2400" b="1" dirty="0" smtClean="0">
                <a:ln w="50800"/>
                <a:solidFill>
                  <a:schemeClr val="bg1">
                    <a:shade val="50000"/>
                  </a:schemeClr>
                </a:solidFill>
                <a:latin typeface="Constantia (Body)"/>
                <a:ea typeface="Cambria" panose="02040503050406030204" pitchFamily="18" charset="0"/>
              </a:rPr>
              <a:t>What are the benefits of Customer Retention ?</a:t>
            </a:r>
          </a:p>
          <a:p>
            <a:pPr marL="0" indent="0">
              <a:buNone/>
            </a:pPr>
            <a:endParaRPr lang="en-US" b="1" dirty="0" smtClean="0">
              <a:ln w="50800"/>
              <a:solidFill>
                <a:schemeClr val="bg1">
                  <a:shade val="50000"/>
                </a:schemeClr>
              </a:solidFill>
              <a:latin typeface="Constantia (Body)"/>
              <a:ea typeface="Cambria" panose="02040503050406030204" pitchFamily="18" charset="0"/>
            </a:endParaRPr>
          </a:p>
          <a:p>
            <a:pPr marL="800100" lvl="1" indent="-342900">
              <a:buFont typeface="Wingdings" panose="05000000000000000000" pitchFamily="2" charset="2"/>
              <a:buChar char="ü"/>
            </a:pPr>
            <a:r>
              <a:rPr lang="en-US" sz="2000" b="1" dirty="0" smtClean="0">
                <a:ln w="50800"/>
                <a:solidFill>
                  <a:schemeClr val="bg1">
                    <a:shade val="50000"/>
                  </a:schemeClr>
                </a:solidFill>
                <a:latin typeface="Constantia (Body)"/>
                <a:ea typeface="Cambria" panose="02040503050406030204" pitchFamily="18" charset="0"/>
              </a:rPr>
              <a:t>Retained customers tend to buy other services from same company.</a:t>
            </a:r>
          </a:p>
          <a:p>
            <a:pPr marL="800100" lvl="1" indent="-342900">
              <a:buFont typeface="Wingdings" panose="05000000000000000000" pitchFamily="2" charset="2"/>
              <a:buChar char="ü"/>
            </a:pPr>
            <a:r>
              <a:rPr lang="en-US" sz="2000" b="1" dirty="0" smtClean="0">
                <a:ln w="50800"/>
                <a:solidFill>
                  <a:schemeClr val="bg1">
                    <a:shade val="50000"/>
                  </a:schemeClr>
                </a:solidFill>
                <a:latin typeface="Constantia (Body)"/>
                <a:ea typeface="Cambria" panose="02040503050406030204" pitchFamily="18" charset="0"/>
              </a:rPr>
              <a:t>Retained customers are known to be less price/cost sensitive</a:t>
            </a:r>
          </a:p>
          <a:p>
            <a:pPr marL="800100" lvl="1" indent="-342900">
              <a:buFont typeface="Wingdings" panose="05000000000000000000" pitchFamily="2" charset="2"/>
              <a:buChar char="ü"/>
            </a:pPr>
            <a:r>
              <a:rPr lang="en-US" sz="2000" b="1" dirty="0" smtClean="0">
                <a:ln w="50800"/>
                <a:solidFill>
                  <a:schemeClr val="bg1">
                    <a:shade val="50000"/>
                  </a:schemeClr>
                </a:solidFill>
                <a:latin typeface="Constantia (Body)"/>
                <a:ea typeface="Cambria" panose="02040503050406030204" pitchFamily="18" charset="0"/>
              </a:rPr>
              <a:t>The probability of selling to an existing customer is 60-70%</a:t>
            </a:r>
          </a:p>
          <a:p>
            <a:pPr marL="800100" lvl="1" indent="-342900">
              <a:buFont typeface="Wingdings" panose="05000000000000000000" pitchFamily="2" charset="2"/>
              <a:buChar char="ü"/>
            </a:pPr>
            <a:r>
              <a:rPr lang="en-US" sz="2000" b="1" dirty="0" smtClean="0">
                <a:ln w="50800"/>
                <a:solidFill>
                  <a:schemeClr val="bg1">
                    <a:shade val="50000"/>
                  </a:schemeClr>
                </a:solidFill>
                <a:latin typeface="Constantia (Body)"/>
                <a:ea typeface="Cambria" panose="02040503050406030204" pitchFamily="18" charset="0"/>
              </a:rPr>
              <a:t>The probability of selling to new prospect is 5-20%</a:t>
            </a:r>
          </a:p>
          <a:p>
            <a:pPr marL="800100" lvl="1" indent="-342900">
              <a:buFont typeface="Wingdings" panose="05000000000000000000" pitchFamily="2" charset="2"/>
              <a:buChar char="ü"/>
            </a:pPr>
            <a:r>
              <a:rPr lang="en-US" sz="2000" b="1" dirty="0" smtClean="0">
                <a:ln w="50800"/>
                <a:solidFill>
                  <a:schemeClr val="bg1">
                    <a:shade val="50000"/>
                  </a:schemeClr>
                </a:solidFill>
                <a:latin typeface="Constantia (Body)"/>
                <a:ea typeface="Cambria" panose="02040503050406030204" pitchFamily="18" charset="0"/>
              </a:rPr>
              <a:t>Declined migration rates</a:t>
            </a:r>
          </a:p>
          <a:p>
            <a:pPr marL="800100" lvl="1" indent="-342900">
              <a:buFont typeface="Wingdings" panose="05000000000000000000" pitchFamily="2" charset="2"/>
              <a:buChar char="ü"/>
            </a:pPr>
            <a:r>
              <a:rPr lang="en-US" sz="2000" b="1" dirty="0" smtClean="0">
                <a:ln w="50800"/>
                <a:solidFill>
                  <a:schemeClr val="bg1">
                    <a:shade val="50000"/>
                  </a:schemeClr>
                </a:solidFill>
                <a:latin typeface="Constantia (Body)"/>
                <a:ea typeface="Cambria" panose="02040503050406030204" pitchFamily="18" charset="0"/>
              </a:rPr>
              <a:t>It’s more expensive to acquire a new customer than to retain an old one.</a:t>
            </a:r>
          </a:p>
          <a:p>
            <a:endParaRPr lang="en-US" b="1" dirty="0">
              <a:ln w="50800"/>
              <a:solidFill>
                <a:schemeClr val="bg1">
                  <a:shade val="50000"/>
                </a:schemeClr>
              </a:solidFill>
            </a:endParaRPr>
          </a:p>
        </p:txBody>
      </p:sp>
    </p:spTree>
  </p:cSld>
  <p:clrMapOvr>
    <a:masterClrMapping/>
  </p:clrMapOvr>
  <p:transition>
    <p:pull dir="d"/>
    <p:sndAc>
      <p:stSnd>
        <p:snd r:embed="rId2" name="chimes.wav" builtIn="1"/>
      </p:stSnd>
    </p:sndAc>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scene3d>
              <a:camera prst="orthographicFront"/>
              <a:lightRig rig="balanced" dir="t">
                <a:rot lat="0" lon="0" rev="2100000"/>
              </a:lightRig>
            </a:scene3d>
            <a:sp3d extrusionH="57150" prstMaterial="metal">
              <a:bevelT w="38100" h="25400"/>
              <a:contourClr>
                <a:schemeClr val="bg2"/>
              </a:contourClr>
            </a:sp3d>
          </a:bodyPr>
          <a:lstStyle/>
          <a:p>
            <a:pPr marL="342900" indent="-342900">
              <a:buFont typeface="Arial" panose="020B0604020202020204" pitchFamily="34" charset="0"/>
              <a:buChar char="•"/>
            </a:pPr>
            <a:r>
              <a:rPr lang="en-US" sz="2400" b="1" dirty="0" smtClean="0">
                <a:ln w="50800"/>
                <a:solidFill>
                  <a:schemeClr val="bg1">
                    <a:shade val="50000"/>
                  </a:schemeClr>
                </a:solidFill>
                <a:latin typeface="Constantia (Body)"/>
                <a:ea typeface="Cambria" panose="02040503050406030204" pitchFamily="18" charset="0"/>
              </a:rPr>
              <a:t>Tips for Succeeding at Customer Retention</a:t>
            </a:r>
          </a:p>
          <a:p>
            <a:endParaRPr lang="en-US" b="1" dirty="0" smtClean="0">
              <a:ln w="50800"/>
              <a:solidFill>
                <a:schemeClr val="bg1">
                  <a:shade val="50000"/>
                </a:schemeClr>
              </a:solidFill>
              <a:latin typeface="Constantia (Body)"/>
              <a:ea typeface="Cambria" panose="02040503050406030204" pitchFamily="18" charset="0"/>
            </a:endParaRPr>
          </a:p>
          <a:p>
            <a:pPr marL="800100" lvl="1" indent="-342900">
              <a:buFont typeface="Wingdings" panose="05000000000000000000" pitchFamily="2" charset="2"/>
              <a:buChar char="ü"/>
            </a:pPr>
            <a:r>
              <a:rPr lang="en-US" sz="2000" b="1" dirty="0" smtClean="0">
                <a:ln w="50800"/>
                <a:solidFill>
                  <a:schemeClr val="bg1">
                    <a:shade val="50000"/>
                  </a:schemeClr>
                </a:solidFill>
                <a:latin typeface="Constantia (Body)"/>
                <a:ea typeface="Cambria" panose="02040503050406030204" pitchFamily="18" charset="0"/>
              </a:rPr>
              <a:t>Find out what customers want &amp; what causes them to stay or leave ?</a:t>
            </a:r>
          </a:p>
          <a:p>
            <a:pPr marL="800100" lvl="1" indent="-342900">
              <a:buFont typeface="Wingdings" panose="05000000000000000000" pitchFamily="2" charset="2"/>
              <a:buChar char="ü"/>
            </a:pPr>
            <a:r>
              <a:rPr lang="en-US" sz="2000" b="1" dirty="0" smtClean="0">
                <a:ln w="50800"/>
                <a:solidFill>
                  <a:schemeClr val="bg1">
                    <a:shade val="50000"/>
                  </a:schemeClr>
                </a:solidFill>
                <a:latin typeface="Constantia (Body)"/>
                <a:ea typeface="Cambria" panose="02040503050406030204" pitchFamily="18" charset="0"/>
              </a:rPr>
              <a:t>Proactively collect and promote customer feedback.</a:t>
            </a:r>
          </a:p>
          <a:p>
            <a:pPr marL="800100" lvl="1" indent="-342900">
              <a:buFont typeface="Wingdings" panose="05000000000000000000" pitchFamily="2" charset="2"/>
              <a:buChar char="ü"/>
            </a:pPr>
            <a:r>
              <a:rPr lang="en-US" sz="2000" b="1" dirty="0" smtClean="0">
                <a:ln w="50800"/>
                <a:solidFill>
                  <a:schemeClr val="bg1">
                    <a:shade val="50000"/>
                  </a:schemeClr>
                </a:solidFill>
                <a:latin typeface="Constantia (Body)"/>
                <a:ea typeface="Cambria" panose="02040503050406030204" pitchFamily="18" charset="0"/>
              </a:rPr>
              <a:t>Analyze customer feedback to gain valuable insights and ensure the right people hear it.</a:t>
            </a:r>
          </a:p>
          <a:p>
            <a:pPr marL="800100" lvl="1" indent="-342900">
              <a:buFont typeface="Wingdings" panose="05000000000000000000" pitchFamily="2" charset="2"/>
              <a:buChar char="ü"/>
            </a:pPr>
            <a:r>
              <a:rPr lang="en-US" sz="2000" b="1" dirty="0" smtClean="0">
                <a:ln w="50800"/>
                <a:solidFill>
                  <a:schemeClr val="bg1">
                    <a:shade val="50000"/>
                  </a:schemeClr>
                </a:solidFill>
                <a:latin typeface="Constantia (Body)"/>
                <a:ea typeface="Cambria" panose="02040503050406030204" pitchFamily="18" charset="0"/>
              </a:rPr>
              <a:t>Take action and Measure the results </a:t>
            </a:r>
          </a:p>
          <a:p>
            <a:pPr marL="800100" lvl="1" indent="-342900">
              <a:buFont typeface="Wingdings" panose="05000000000000000000" pitchFamily="2" charset="2"/>
              <a:buChar char="ü"/>
            </a:pPr>
            <a:r>
              <a:rPr lang="en-US" sz="2000" b="1" dirty="0" smtClean="0">
                <a:ln w="50800"/>
                <a:solidFill>
                  <a:schemeClr val="bg1">
                    <a:shade val="50000"/>
                  </a:schemeClr>
                </a:solidFill>
                <a:latin typeface="Constantia (Body)"/>
                <a:ea typeface="Cambria" panose="02040503050406030204" pitchFamily="18" charset="0"/>
              </a:rPr>
              <a:t>Actively measure and monitor your customers’ loyalty and engagement</a:t>
            </a:r>
          </a:p>
          <a:p>
            <a:pPr marL="800100" lvl="1" indent="-342900">
              <a:buFont typeface="Wingdings" panose="05000000000000000000" pitchFamily="2" charset="2"/>
              <a:buChar char="ü"/>
            </a:pPr>
            <a:r>
              <a:rPr lang="en-US" sz="2000" b="1" dirty="0" smtClean="0">
                <a:ln w="50800"/>
                <a:solidFill>
                  <a:schemeClr val="bg1">
                    <a:shade val="50000"/>
                  </a:schemeClr>
                </a:solidFill>
                <a:latin typeface="Constantia (Body)"/>
                <a:ea typeface="Cambria" panose="02040503050406030204" pitchFamily="18" charset="0"/>
              </a:rPr>
              <a:t>Keep asking, listening analyzing and improving</a:t>
            </a:r>
            <a:endParaRPr lang="en-IN" sz="2000" b="1" dirty="0" smtClean="0">
              <a:ln w="50800"/>
              <a:solidFill>
                <a:schemeClr val="bg1">
                  <a:shade val="50000"/>
                </a:schemeClr>
              </a:solidFill>
              <a:latin typeface="Constantia (Body)"/>
              <a:ea typeface="Cambria" panose="02040503050406030204" pitchFamily="18" charset="0"/>
            </a:endParaRPr>
          </a:p>
          <a:p>
            <a:endParaRPr lang="en-US" b="1" dirty="0">
              <a:ln w="50800"/>
              <a:solidFill>
                <a:schemeClr val="bg1">
                  <a:shade val="50000"/>
                </a:schemeClr>
              </a:solidFill>
            </a:endParaRPr>
          </a:p>
        </p:txBody>
      </p:sp>
    </p:spTree>
  </p:cSld>
  <p:clrMapOvr>
    <a:masterClrMapping/>
  </p:clrMapOvr>
  <p:transition>
    <p:pull dir="d"/>
    <p:sndAc>
      <p:stSnd>
        <p:snd r:embed="rId2" name="chimes.wav" builtIn="1"/>
      </p:stSnd>
    </p:sndAc>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scene3d>
              <a:camera prst="orthographicFront"/>
              <a:lightRig rig="balanced" dir="t">
                <a:rot lat="0" lon="0" rev="2100000"/>
              </a:lightRig>
            </a:scene3d>
            <a:sp3d extrusionH="57150" prstMaterial="metal">
              <a:bevelT w="38100" h="25400"/>
              <a:contourClr>
                <a:schemeClr val="bg2"/>
              </a:contourClr>
            </a:sp3d>
          </a:bodyPr>
          <a:lstStyle/>
          <a:p>
            <a:pPr marL="342900" indent="-342900">
              <a:buFont typeface="Arial" panose="020B0604020202020204" pitchFamily="34" charset="0"/>
              <a:buChar char="•"/>
            </a:pPr>
            <a:r>
              <a:rPr lang="en-US" sz="2400" b="1" dirty="0" smtClean="0">
                <a:ln w="50800"/>
                <a:solidFill>
                  <a:schemeClr val="bg1">
                    <a:shade val="50000"/>
                  </a:schemeClr>
                </a:solidFill>
                <a:latin typeface="Constantia (Body)"/>
                <a:ea typeface="Cambria" panose="02040503050406030204" pitchFamily="18" charset="0"/>
              </a:rPr>
              <a:t>Motivation for the Problem Undertaken</a:t>
            </a:r>
          </a:p>
          <a:p>
            <a:endParaRPr lang="en-US" b="1" dirty="0" smtClean="0">
              <a:ln w="50800"/>
              <a:solidFill>
                <a:schemeClr val="bg1">
                  <a:shade val="50000"/>
                </a:schemeClr>
              </a:solidFill>
              <a:latin typeface="Constantia (Body)"/>
              <a:ea typeface="Cambria" panose="02040503050406030204" pitchFamily="18" charset="0"/>
            </a:endParaRPr>
          </a:p>
          <a:p>
            <a:pPr marL="800100" lvl="1" indent="-342900">
              <a:buFont typeface="Wingdings" panose="05000000000000000000" pitchFamily="2" charset="2"/>
              <a:buChar char="ü"/>
            </a:pPr>
            <a:r>
              <a:rPr lang="en-US" sz="2000" b="1" dirty="0" smtClean="0">
                <a:ln w="50800"/>
                <a:solidFill>
                  <a:schemeClr val="bg1">
                    <a:shade val="50000"/>
                  </a:schemeClr>
                </a:solidFill>
                <a:latin typeface="Constantia (Body)"/>
                <a:ea typeface="Cambria" panose="02040503050406030204" pitchFamily="18" charset="0"/>
              </a:rPr>
              <a:t>Successful customer retention involves more than giving the customer what they expect.</a:t>
            </a:r>
          </a:p>
          <a:p>
            <a:pPr marL="800100" lvl="1" indent="-342900">
              <a:buFont typeface="Wingdings" panose="05000000000000000000" pitchFamily="2" charset="2"/>
              <a:buChar char="ü"/>
            </a:pPr>
            <a:r>
              <a:rPr lang="en-US" sz="2000" b="1" dirty="0" smtClean="0">
                <a:ln w="50800"/>
                <a:solidFill>
                  <a:schemeClr val="bg1">
                    <a:shade val="50000"/>
                  </a:schemeClr>
                </a:solidFill>
                <a:latin typeface="Constantia (Body)"/>
                <a:ea typeface="Cambria" panose="02040503050406030204" pitchFamily="18" charset="0"/>
              </a:rPr>
              <a:t>Generating loyal advocates of the brand might mean exceeding customer expectations.</a:t>
            </a:r>
          </a:p>
          <a:p>
            <a:pPr marL="800100" lvl="1" indent="-342900">
              <a:buFont typeface="Wingdings" panose="05000000000000000000" pitchFamily="2" charset="2"/>
              <a:buChar char="ü"/>
            </a:pPr>
            <a:r>
              <a:rPr lang="en-US" sz="2000" b="1" dirty="0" smtClean="0">
                <a:ln w="50800"/>
                <a:solidFill>
                  <a:schemeClr val="bg1">
                    <a:shade val="50000"/>
                  </a:schemeClr>
                </a:solidFill>
                <a:latin typeface="Constantia (Body)"/>
                <a:ea typeface="Cambria" panose="02040503050406030204" pitchFamily="18" charset="0"/>
              </a:rPr>
              <a:t>Creating customer loyalty puts 'customer value rather than maximizing profits and shareholder value at the center of business strategy’.</a:t>
            </a:r>
          </a:p>
          <a:p>
            <a:pPr marL="800100" lvl="1" indent="-342900">
              <a:buFont typeface="Wingdings" panose="05000000000000000000" pitchFamily="2" charset="2"/>
              <a:buChar char="ü"/>
            </a:pPr>
            <a:r>
              <a:rPr lang="en-US" sz="2000" b="1" dirty="0" smtClean="0">
                <a:ln w="50800"/>
                <a:solidFill>
                  <a:schemeClr val="bg1">
                    <a:shade val="50000"/>
                  </a:schemeClr>
                </a:solidFill>
                <a:latin typeface="Constantia (Body)"/>
                <a:ea typeface="Cambria" panose="02040503050406030204" pitchFamily="18" charset="0"/>
              </a:rPr>
              <a:t>The key differentiation in a competitive environment is often the delivery of a consistently high standard of customer service.</a:t>
            </a:r>
          </a:p>
          <a:p>
            <a:pPr marL="800100" lvl="1" indent="-342900">
              <a:buFont typeface="Wingdings" panose="05000000000000000000" pitchFamily="2" charset="2"/>
              <a:buChar char="ü"/>
            </a:pPr>
            <a:r>
              <a:rPr lang="en-US" sz="2000" b="1" dirty="0" smtClean="0">
                <a:ln w="50800"/>
                <a:solidFill>
                  <a:schemeClr val="bg1">
                    <a:shade val="50000"/>
                  </a:schemeClr>
                </a:solidFill>
                <a:latin typeface="Constantia (Body)"/>
                <a:ea typeface="Cambria" panose="02040503050406030204" pitchFamily="18" charset="0"/>
              </a:rPr>
              <a:t>Furthermore in the emerging world of Customer Success, retention is a major objective.</a:t>
            </a:r>
          </a:p>
          <a:p>
            <a:endParaRPr lang="en-US" b="1" dirty="0">
              <a:ln w="50800"/>
              <a:solidFill>
                <a:schemeClr val="bg1">
                  <a:shade val="50000"/>
                </a:schemeClr>
              </a:solidFill>
            </a:endParaRPr>
          </a:p>
        </p:txBody>
      </p:sp>
    </p:spTree>
  </p:cSld>
  <p:clrMapOvr>
    <a:masterClrMapping/>
  </p:clrMapOvr>
  <p:transition>
    <p:pull dir="d"/>
    <p:sndAc>
      <p:stSnd>
        <p:snd r:embed="rId2" name="chimes.wav" builtIn="1"/>
      </p:stSnd>
    </p:sndAc>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PROBLEM STATEMENT</a:t>
            </a:r>
            <a:endParaRPr lang="en-US" dirty="0"/>
          </a:p>
        </p:txBody>
      </p:sp>
      <p:sp>
        <p:nvSpPr>
          <p:cNvPr id="3" name="Content Placeholder 2"/>
          <p:cNvSpPr>
            <a:spLocks noGrp="1"/>
          </p:cNvSpPr>
          <p:nvPr>
            <p:ph idx="1"/>
          </p:nvPr>
        </p:nvSpPr>
        <p:spPr/>
        <p:txBody>
          <a:bodyPr>
            <a:normAutofit fontScale="77500" lnSpcReduction="20000"/>
            <a:scene3d>
              <a:camera prst="orthographicFront"/>
              <a:lightRig rig="balanced" dir="t">
                <a:rot lat="0" lon="0" rev="2100000"/>
              </a:lightRig>
            </a:scene3d>
            <a:sp3d extrusionH="57150" prstMaterial="metal">
              <a:bevelT w="38100" h="25400"/>
              <a:contourClr>
                <a:schemeClr val="bg2"/>
              </a:contourClr>
            </a:sp3d>
          </a:bodyPr>
          <a:lstStyle/>
          <a:p>
            <a:pPr>
              <a:buFont typeface="Wingdings" panose="05000000000000000000" pitchFamily="2" charset="2"/>
              <a:buChar char="Ø"/>
            </a:pPr>
            <a:r>
              <a:rPr lang="en-US" b="1" dirty="0" smtClean="0">
                <a:ln w="50800"/>
                <a:solidFill>
                  <a:schemeClr val="bg1">
                    <a:shade val="50000"/>
                  </a:schemeClr>
                </a:solidFill>
              </a:rPr>
              <a:t>Customer satisfaction has emerged as one of the most important factors that guarantee the success of online store; it has been posited as a key stimulant of purchase or repurchase intentions and customer loyalty.</a:t>
            </a:r>
          </a:p>
          <a:p>
            <a:pPr>
              <a:buFont typeface="Wingdings" panose="05000000000000000000" pitchFamily="2" charset="2"/>
              <a:buChar char="Ø"/>
            </a:pPr>
            <a:r>
              <a:rPr lang="en-US" b="1" dirty="0" smtClean="0">
                <a:ln w="50800"/>
                <a:solidFill>
                  <a:schemeClr val="bg1">
                    <a:shade val="50000"/>
                  </a:schemeClr>
                </a:solidFill>
              </a:rPr>
              <a:t>A comprehensive review of the literature, theories and models have been carried out to propose the models for customer activation and customer retention.</a:t>
            </a:r>
          </a:p>
          <a:p>
            <a:pPr>
              <a:buFont typeface="Wingdings" panose="05000000000000000000" pitchFamily="2" charset="2"/>
              <a:buChar char="Ø"/>
            </a:pPr>
            <a:r>
              <a:rPr lang="en-US" b="1" dirty="0" smtClean="0">
                <a:ln w="50800"/>
                <a:solidFill>
                  <a:schemeClr val="bg1">
                    <a:shade val="50000"/>
                  </a:schemeClr>
                </a:solidFill>
              </a:rPr>
              <a:t>Five major factors that contributed to the success of an e-commerce store have been identified as: service quality, system quality, information quality, trust and net benefit.</a:t>
            </a:r>
          </a:p>
          <a:p>
            <a:pPr>
              <a:buFont typeface="Wingdings" panose="05000000000000000000" pitchFamily="2" charset="2"/>
              <a:buChar char="Ø"/>
            </a:pPr>
            <a:r>
              <a:rPr lang="en-US" b="1" dirty="0" smtClean="0">
                <a:ln w="50800"/>
                <a:solidFill>
                  <a:schemeClr val="bg1">
                    <a:shade val="50000"/>
                  </a:schemeClr>
                </a:solidFill>
              </a:rPr>
              <a:t>The research furthermore investigated the factors that influence the online customers repeat purchase intention.</a:t>
            </a:r>
          </a:p>
          <a:p>
            <a:pPr>
              <a:buFont typeface="Wingdings" panose="05000000000000000000" pitchFamily="2" charset="2"/>
              <a:buChar char="Ø"/>
            </a:pPr>
            <a:r>
              <a:rPr lang="en-US" b="1" dirty="0" smtClean="0">
                <a:ln w="50800"/>
                <a:solidFill>
                  <a:schemeClr val="bg1">
                    <a:shade val="50000"/>
                  </a:schemeClr>
                </a:solidFill>
              </a:rPr>
              <a:t>The combination of both utilitarian value and hedonistic values are needed to affect the repeat purchase intention (loyalty) positively.</a:t>
            </a:r>
          </a:p>
          <a:p>
            <a:pPr>
              <a:buFont typeface="Wingdings" panose="05000000000000000000" pitchFamily="2" charset="2"/>
              <a:buChar char="Ø"/>
            </a:pPr>
            <a:r>
              <a:rPr lang="en-US" b="1" dirty="0" smtClean="0">
                <a:ln w="50800"/>
                <a:solidFill>
                  <a:schemeClr val="bg1">
                    <a:shade val="50000"/>
                  </a:schemeClr>
                </a:solidFill>
              </a:rPr>
              <a:t>The data is collected from the Indian online shoppers. Results indicate the e-retail success factors, which are very much critical for customer satisfaction.</a:t>
            </a:r>
          </a:p>
          <a:p>
            <a:pPr marL="0" indent="0">
              <a:buNone/>
            </a:pPr>
            <a:endParaRPr lang="en-IN" b="1" dirty="0" smtClean="0">
              <a:ln w="50800"/>
              <a:solidFill>
                <a:schemeClr val="bg1">
                  <a:shade val="50000"/>
                </a:schemeClr>
              </a:solidFill>
            </a:endParaRPr>
          </a:p>
          <a:p>
            <a:endParaRPr lang="en-US" b="1" dirty="0">
              <a:ln w="50800"/>
              <a:solidFill>
                <a:schemeClr val="bg1">
                  <a:shade val="50000"/>
                </a:schemeClr>
              </a:solidFill>
            </a:endParaRPr>
          </a:p>
        </p:txBody>
      </p:sp>
    </p:spTree>
  </p:cSld>
  <p:clrMapOvr>
    <a:masterClrMapping/>
  </p:clrMapOvr>
  <p:transition>
    <p:pull dir="d"/>
    <p:sndAc>
      <p:stSnd>
        <p:snd r:embed="rId2" name="chimes.wav" builtIn="1"/>
      </p:stSnd>
    </p:sndAc>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331" y="0"/>
            <a:ext cx="10620103" cy="1397725"/>
          </a:xfrm>
        </p:spPr>
        <p:style>
          <a:lnRef idx="2">
            <a:schemeClr val="dk1">
              <a:shade val="50000"/>
            </a:schemeClr>
          </a:lnRef>
          <a:fillRef idx="1">
            <a:schemeClr val="dk1"/>
          </a:fillRef>
          <a:effectRef idx="0">
            <a:schemeClr val="dk1"/>
          </a:effectRef>
          <a:fontRef idx="minor">
            <a:schemeClr val="lt1"/>
          </a:fontRef>
        </p:style>
        <p:txBody>
          <a:bodyPr>
            <a:normAutofit/>
          </a:bodyPr>
          <a:lstStyle/>
          <a:p>
            <a:r>
              <a:rPr lang="en-US" sz="3600" dirty="0" smtClean="0"/>
              <a:t>The problem statement can be represented in the form of below use case diagram as well.</a:t>
            </a:r>
            <a:endParaRPr lang="en-US" sz="3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Franklin Gothic Medium"/>
              <a:cs typeface="Calibri Light"/>
            </a:endParaRPr>
          </a:p>
        </p:txBody>
      </p:sp>
      <p:pic>
        <p:nvPicPr>
          <p:cNvPr id="4" name="Picture 4" descr="Diagram&#10;&#10;Description automatically generated">
            <a:extLst>
              <a:ext uri="{FF2B5EF4-FFF2-40B4-BE49-F238E27FC236}">
                <a16:creationId xmlns="" xmlns:a16="http://schemas.microsoft.com/office/drawing/2014/main" id="{B4894182-AA49-42EB-A654-5EB0898EFCE7}"/>
              </a:ext>
            </a:extLst>
          </p:cNvPr>
          <p:cNvPicPr>
            <a:picLocks noGrp="1" noChangeAspect="1"/>
          </p:cNvPicPr>
          <p:nvPr>
            <p:ph idx="1"/>
          </p:nvPr>
        </p:nvPicPr>
        <p:blipFill>
          <a:blip r:embed="rId3"/>
          <a:stretch>
            <a:fillRect/>
          </a:stretch>
        </p:blipFill>
        <p:spPr>
          <a:xfrm>
            <a:off x="1188718" y="1423301"/>
            <a:ext cx="9575075" cy="4922716"/>
          </a:xfrm>
        </p:spPr>
      </p:pic>
    </p:spTree>
    <p:extLst>
      <p:ext uri="{BB962C8B-B14F-4D97-AF65-F5344CB8AC3E}">
        <p14:creationId xmlns:p14="http://schemas.microsoft.com/office/powerpoint/2010/main" xmlns="" val="109857222"/>
      </p:ext>
    </p:extLst>
  </p:cSld>
  <p:clrMapOvr>
    <a:masterClrMapping/>
  </p:clrMapOvr>
  <p:transition>
    <p:pull dir="d"/>
    <p:sndAc>
      <p:stSnd>
        <p:snd r:embed="rId2" name="chimes.wav" builtIn="1"/>
      </p:stSnd>
    </p:sndAc>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70CFCCF-DD29-4794-AABE-FA1581FD9854}"/>
              </a:ext>
            </a:extLst>
          </p:cNvPr>
          <p:cNvSpPr>
            <a:spLocks noGrp="1"/>
          </p:cNvSpPr>
          <p:nvPr>
            <p:ph type="title"/>
          </p:nvPr>
        </p:nvSpPr>
        <p:spPr>
          <a:xfrm>
            <a:off x="838200" y="208550"/>
            <a:ext cx="10515600" cy="1503014"/>
          </a:xfrm>
        </p:spPr>
        <p:txBody>
          <a:bodyPr>
            <a:normAutofit/>
          </a:bodyPr>
          <a:lstStyle/>
          <a:p>
            <a:r>
              <a:rPr lang="en-US" sz="3200" b="1" dirty="0">
                <a:solidFill>
                  <a:schemeClr val="tx1">
                    <a:lumMod val="75000"/>
                    <a:lumOff val="25000"/>
                  </a:schemeClr>
                </a:solidFill>
                <a:latin typeface="Franklin Gothic Medium"/>
              </a:rPr>
              <a:t>E-retail factors for customer activation and retention: A case study from Indian e-commerce customers.</a:t>
            </a:r>
            <a:endParaRPr lang="en-US" sz="3200" b="1" dirty="0">
              <a:solidFill>
                <a:schemeClr val="tx1">
                  <a:lumMod val="75000"/>
                  <a:lumOff val="25000"/>
                </a:schemeClr>
              </a:solidFill>
              <a:latin typeface="Franklin Gothic Medium"/>
              <a:cs typeface="Calibri Light"/>
            </a:endParaRPr>
          </a:p>
          <a:p>
            <a:endParaRPr lang="en-US" dirty="0">
              <a:cs typeface="Calibri Light"/>
            </a:endParaRPr>
          </a:p>
        </p:txBody>
      </p:sp>
      <p:sp>
        <p:nvSpPr>
          <p:cNvPr id="3" name="Content Placeholder 2">
            <a:extLst>
              <a:ext uri="{FF2B5EF4-FFF2-40B4-BE49-F238E27FC236}">
                <a16:creationId xmlns="" xmlns:a16="http://schemas.microsoft.com/office/drawing/2014/main" id="{FC27E32D-69B6-477E-9F7D-368A8C4CB190}"/>
              </a:ext>
            </a:extLst>
          </p:cNvPr>
          <p:cNvSpPr>
            <a:spLocks noGrp="1"/>
          </p:cNvSpPr>
          <p:nvPr>
            <p:ph idx="1"/>
          </p:nvPr>
        </p:nvSpPr>
        <p:spPr>
          <a:xfrm>
            <a:off x="838200" y="1825625"/>
            <a:ext cx="10515600" cy="5029829"/>
          </a:xfrm>
        </p:spPr>
        <p:txBody>
          <a:bodyPr vert="horz" lIns="91440" tIns="45720" rIns="91440" bIns="45720" rtlCol="0" anchor="t">
            <a:noAutofit/>
          </a:bodyPr>
          <a:lstStyle/>
          <a:p>
            <a:r>
              <a:rPr lang="en-US" sz="2000" dirty="0">
                <a:solidFill>
                  <a:srgbClr val="002060"/>
                </a:solidFill>
                <a:latin typeface="Book Antiqua"/>
                <a:ea typeface="+mn-lt"/>
                <a:cs typeface="+mn-lt"/>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 </a:t>
            </a:r>
            <a:endParaRPr lang="en-US" sz="2000" dirty="0" smtClean="0">
              <a:solidFill>
                <a:srgbClr val="002060"/>
              </a:solidFill>
              <a:latin typeface="Book Antiqua"/>
              <a:ea typeface="+mn-lt"/>
              <a:cs typeface="+mn-lt"/>
            </a:endParaRPr>
          </a:p>
          <a:p>
            <a:pPr>
              <a:buNone/>
            </a:pPr>
            <a:endParaRPr lang="en-US" sz="2000" dirty="0">
              <a:solidFill>
                <a:srgbClr val="002060"/>
              </a:solidFill>
              <a:latin typeface="Book Antiqua"/>
            </a:endParaRPr>
          </a:p>
        </p:txBody>
      </p:sp>
    </p:spTree>
    <p:extLst>
      <p:ext uri="{BB962C8B-B14F-4D97-AF65-F5344CB8AC3E}">
        <p14:creationId xmlns:p14="http://schemas.microsoft.com/office/powerpoint/2010/main" xmlns="" val="4285047909"/>
      </p:ext>
    </p:extLst>
  </p:cSld>
  <p:clrMapOvr>
    <a:masterClrMapping/>
  </p:clrMapOvr>
  <p:transition>
    <p:pull dir="d"/>
    <p:sndAc>
      <p:stSnd>
        <p:snd r:embed="rId2" name="chimes.wav" builtIn="1"/>
      </p:stSnd>
    </p:sndAc>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61</TotalTime>
  <Words>923</Words>
  <Application>Microsoft Office PowerPoint</Application>
  <PresentationFormat>Custom</PresentationFormat>
  <Paragraphs>85</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Apex</vt:lpstr>
      <vt:lpstr>PREPARED BY PARAS MALHOTRA</vt:lpstr>
      <vt:lpstr>AGENDA</vt:lpstr>
      <vt:lpstr>INTRODUCTION</vt:lpstr>
      <vt:lpstr>Slide 4</vt:lpstr>
      <vt:lpstr>Slide 5</vt:lpstr>
      <vt:lpstr>Slide 6</vt:lpstr>
      <vt:lpstr>PROBLEM STATEMENT</vt:lpstr>
      <vt:lpstr>The problem statement can be represented in the form of below use case diagram as well.</vt:lpstr>
      <vt:lpstr>E-retail factors for customer activation and retention: A case study from Indian e-commerce customers. </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dc:creator>
  <cp:lastModifiedBy>DELL</cp:lastModifiedBy>
  <cp:revision>141</cp:revision>
  <dcterms:created xsi:type="dcterms:W3CDTF">2021-11-12T12:26:24Z</dcterms:created>
  <dcterms:modified xsi:type="dcterms:W3CDTF">2022-07-28T17:18:48Z</dcterms:modified>
</cp:coreProperties>
</file>