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1"/>
  </p:notesMasterIdLst>
  <p:sldIdLst>
    <p:sldId id="256" r:id="rId2"/>
    <p:sldId id="257" r:id="rId3"/>
    <p:sldId id="265" r:id="rId4"/>
    <p:sldId id="266" r:id="rId5"/>
    <p:sldId id="259" r:id="rId6"/>
    <p:sldId id="272" r:id="rId7"/>
    <p:sldId id="273" r:id="rId8"/>
    <p:sldId id="275" r:id="rId9"/>
    <p:sldId id="267" r:id="rId10"/>
    <p:sldId id="274" r:id="rId11"/>
    <p:sldId id="264" r:id="rId12"/>
    <p:sldId id="271" r:id="rId13"/>
    <p:sldId id="268" r:id="rId14"/>
    <p:sldId id="269" r:id="rId15"/>
    <p:sldId id="270" r:id="rId16"/>
    <p:sldId id="277" r:id="rId17"/>
    <p:sldId id="278" r:id="rId18"/>
    <p:sldId id="279" r:id="rId19"/>
    <p:sldId id="26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76" y="-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8AB75-A78F-4F6F-B365-E748739A9485}" type="datetimeFigureOut">
              <a:rPr lang="en-IN" smtClean="0"/>
              <a:t>29-12-2019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D4A4E-93E7-4880-A0FB-D67F6B701A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812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D4A4E-93E7-4880-A0FB-D67F6B701AC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680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D42-DE85-435D-B8C1-B82377E26AE2}" type="datetimeFigureOut">
              <a:rPr lang="en-IN" smtClean="0"/>
              <a:t>29-12-2019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B4BBC97-3F40-4A29-8709-37D36E5173C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D42-DE85-435D-B8C1-B82377E26AE2}" type="datetimeFigureOut">
              <a:rPr lang="en-IN" smtClean="0"/>
              <a:t>29-12-2019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BC97-3F40-4A29-8709-37D36E5173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D42-DE85-435D-B8C1-B82377E26AE2}" type="datetimeFigureOut">
              <a:rPr lang="en-IN" smtClean="0"/>
              <a:t>29-12-2019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BC97-3F40-4A29-8709-37D36E5173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D42-DE85-435D-B8C1-B82377E26AE2}" type="datetimeFigureOut">
              <a:rPr lang="en-IN" smtClean="0"/>
              <a:t>29-12-2019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BC97-3F40-4A29-8709-37D36E5173C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D42-DE85-435D-B8C1-B82377E26AE2}" type="datetimeFigureOut">
              <a:rPr lang="en-IN" smtClean="0"/>
              <a:t>29-12-2019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B4BBC97-3F40-4A29-8709-37D36E5173C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D42-DE85-435D-B8C1-B82377E26AE2}" type="datetimeFigureOut">
              <a:rPr lang="en-IN" smtClean="0"/>
              <a:t>29-12-2019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BC97-3F40-4A29-8709-37D36E5173C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D42-DE85-435D-B8C1-B82377E26AE2}" type="datetimeFigureOut">
              <a:rPr lang="en-IN" smtClean="0"/>
              <a:t>29-12-2019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BC97-3F40-4A29-8709-37D36E5173C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D42-DE85-435D-B8C1-B82377E26AE2}" type="datetimeFigureOut">
              <a:rPr lang="en-IN" smtClean="0"/>
              <a:t>29-12-2019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BC97-3F40-4A29-8709-37D36E5173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D42-DE85-435D-B8C1-B82377E26AE2}" type="datetimeFigureOut">
              <a:rPr lang="en-IN" smtClean="0"/>
              <a:t>29-12-2019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BC97-3F40-4A29-8709-37D36E5173C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D42-DE85-435D-B8C1-B82377E26AE2}" type="datetimeFigureOut">
              <a:rPr lang="en-IN" smtClean="0"/>
              <a:t>29-12-2019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BC97-3F40-4A29-8709-37D36E5173C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4D42-DE85-435D-B8C1-B82377E26AE2}" type="datetimeFigureOut">
              <a:rPr lang="en-IN" smtClean="0"/>
              <a:t>29-12-2019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B4BBC97-3F40-4A29-8709-37D36E5173C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C3E4D42-DE85-435D-B8C1-B82377E26AE2}" type="datetimeFigureOut">
              <a:rPr lang="en-IN" smtClean="0"/>
              <a:t>29-12-2019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B4BBC97-3F40-4A29-8709-37D36E5173C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Voice2Image synthesis</a:t>
            </a:r>
            <a:endParaRPr lang="en-IN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31640" y="4149080"/>
            <a:ext cx="6444952" cy="5166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Gururaja H.S</a:t>
            </a:r>
          </a:p>
          <a:p>
            <a:r>
              <a:rPr lang="en-US" sz="1600" dirty="0" smtClean="0"/>
              <a:t>Assistant Professor</a:t>
            </a:r>
            <a:endParaRPr lang="en-IN" sz="16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03648" y="188640"/>
            <a:ext cx="7488832" cy="1008112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BMS College of Engineering</a:t>
            </a:r>
          </a:p>
          <a:p>
            <a:r>
              <a:rPr lang="en-US" dirty="0" smtClean="0"/>
              <a:t>Department of Information Science and Engineering</a:t>
            </a:r>
          </a:p>
          <a:p>
            <a:r>
              <a:rPr lang="en-US" dirty="0" smtClean="0"/>
              <a:t>Review - II</a:t>
            </a:r>
            <a:endParaRPr lang="en-IN" dirty="0"/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34" y="195450"/>
            <a:ext cx="1019522" cy="99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8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640960" cy="77809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Algorithm details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27584" y="3541717"/>
            <a:ext cx="7344816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Feature extraction is done on the input waveform and stored as binary archives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Labels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are derived from forced alignment procedure between the speech features and the sequence of context-dependent phone states computed by Kaldi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Each </a:t>
            </a:r>
            <a:r>
              <a:rPr lang="en-I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minibatch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is processed by </a:t>
            </a:r>
            <a:r>
              <a:rPr lang="en-I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DNN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, that takes as input the features and as outputs a set of posterior probabilities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decoder merges the acoustic scores with the language probabilities and tries to retrieve the sequence of words uttered in the speech signal</a:t>
            </a:r>
          </a:p>
        </p:txBody>
      </p:sp>
    </p:spTree>
    <p:extLst>
      <p:ext uri="{BB962C8B-B14F-4D97-AF65-F5344CB8AC3E}">
        <p14:creationId xmlns:p14="http://schemas.microsoft.com/office/powerpoint/2010/main" val="46922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640960" cy="77809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Low level diagram (Voice-to-Text)</a:t>
            </a:r>
            <a:endParaRPr lang="en-IN" dirty="0"/>
          </a:p>
        </p:txBody>
      </p:sp>
      <p:pic>
        <p:nvPicPr>
          <p:cNvPr id="3" name="Picture 2" descr="https://lh5.googleusercontent.com/ei6g_7jyIrYRldAz6bSLTmBfCjIQmFLCtw-6dou07JIcj93pZnR0V4_OlGdp69YKgyrVjp0z6IvWvzaLPoFL4Rxg7yRa1PzeYpRiDrVJYeSbzlid1IETPwnQlPpakXIL7loPQOW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052736"/>
            <a:ext cx="4968552" cy="543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22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640960" cy="778098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Results (MOC)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93" y="1124744"/>
            <a:ext cx="6595368" cy="2572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62" y="3861048"/>
            <a:ext cx="6700168" cy="2633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19872" y="2713141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 clock that is on the side of a tower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419872" y="5423299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 large red and white boat floating on top of a lake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318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640960" cy="778098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Results (MOC)</a:t>
            </a:r>
            <a:endParaRPr lang="en-IN" dirty="0"/>
          </a:p>
        </p:txBody>
      </p:sp>
      <p:pic>
        <p:nvPicPr>
          <p:cNvPr id="3074" name="Picture 2" descr="E:\Voice2Image\images\report-images\purple_bi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8800"/>
            <a:ext cx="5976664" cy="448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41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640960" cy="778098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Results (MOC)</a:t>
            </a:r>
            <a:endParaRPr lang="en-IN" dirty="0"/>
          </a:p>
        </p:txBody>
      </p:sp>
      <p:pic>
        <p:nvPicPr>
          <p:cNvPr id="3075" name="Picture 3" descr="E:\Voice2Image\images\report-images\red_bi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6161812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74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640960" cy="778098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Results (MOC)</a:t>
            </a:r>
            <a:endParaRPr lang="en-IN" dirty="0"/>
          </a:p>
        </p:txBody>
      </p:sp>
      <p:pic>
        <p:nvPicPr>
          <p:cNvPr id="3076" name="Picture 4" descr="E:\Voice2Image\images\report-images\yellow_bi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12776"/>
            <a:ext cx="6552728" cy="509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81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640960" cy="778098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Results (MOC)</a:t>
            </a:r>
            <a:endParaRPr lang="en-IN" dirty="0"/>
          </a:p>
        </p:txBody>
      </p:sp>
      <p:pic>
        <p:nvPicPr>
          <p:cNvPr id="4" name="Picture 6" descr="E:\Voice2Image\images\report-images\pas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586287"/>
            <a:ext cx="51054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E:\Voice2Image\images\report-images\fru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299" y="4293096"/>
            <a:ext cx="51562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70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640960" cy="778098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Results (MOC)</a:t>
            </a:r>
            <a:endParaRPr lang="en-IN" dirty="0"/>
          </a:p>
        </p:txBody>
      </p:sp>
      <p:pic>
        <p:nvPicPr>
          <p:cNvPr id="6" name="Picture 4" descr="E:\Voice2Image\images\report-images\black_bi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44824"/>
            <a:ext cx="3975100" cy="387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10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640960" cy="778098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Results (MOC)</a:t>
            </a:r>
            <a:endParaRPr lang="en-IN" dirty="0"/>
          </a:p>
        </p:txBody>
      </p:sp>
      <p:pic>
        <p:nvPicPr>
          <p:cNvPr id="4" name="Picture 2" descr="E:\Voice2Image\images\report-images\t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80928"/>
            <a:ext cx="5111750" cy="204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36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476672"/>
            <a:ext cx="6048672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Current Project Work Status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628800"/>
            <a:ext cx="8568952" cy="4536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Objectives</a:t>
            </a:r>
          </a:p>
          <a:p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Educational tutoring where continuous rendering of images are required while explaining a concept.</a:t>
            </a:r>
          </a:p>
          <a:p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Crime surveillance where a crime scene can be recreated with factual data of the plausible events that have occurred.</a:t>
            </a:r>
          </a:p>
          <a:p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Application in Computer aided designing by rendering objects by spoken word.</a:t>
            </a:r>
          </a:p>
          <a:p>
            <a:pPr marL="0" indent="0">
              <a:buNone/>
            </a:pP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Innovation</a:t>
            </a:r>
          </a:p>
          <a:p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Combining two novel technologies to create an integrated model that performs image synthesis from speech that has not been created as of yet.</a:t>
            </a:r>
          </a:p>
          <a:p>
            <a:endParaRPr lang="en-IN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</a:p>
          <a:p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Sample voice to text code has been drawn out</a:t>
            </a:r>
          </a:p>
          <a:p>
            <a:endParaRPr lang="en-US" sz="16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48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7772400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Problem Identification/Objectives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8784976" cy="5039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Problem definition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Voice-to-Image synthesis</a:t>
            </a:r>
          </a:p>
          <a:p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Vision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is one of the most 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essential ways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in which humans 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communicate, interact, experience,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and learn about the world around them. 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AI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systems that can generate images and video for human users have 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applications ranging from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education and entertainment to 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that of the creative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arts. Such systems also have the potential to serve as accessibility tools for the physically 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impaired. A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system that can follow speech- or 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text-based instructions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and then perform a corresponding image 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generation task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could 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improve this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accessibility substantially. These benefits can easily extend to other domains of image generation such as gaming, animation, creating visual teaching 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material.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Objectives (Should be Achievable and Feasible) 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Build a Speech recognition system that can generate textual data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GAN model that can translate textual captions into the corresponding image to a high degree of accuracy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Integrate the two systems to form a single seamless Voice-to-Image synthesis model</a:t>
            </a:r>
          </a:p>
          <a:p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55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913" y="620688"/>
            <a:ext cx="7772400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High level Diagram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8" t="11402" r="7832" b="10668"/>
          <a:stretch/>
        </p:blipFill>
        <p:spPr>
          <a:xfrm>
            <a:off x="395536" y="2203728"/>
            <a:ext cx="8316000" cy="190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6074" y="4653136"/>
            <a:ext cx="83529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Speech waveforms are given as input to the Voice-to-Text model that in turn generates the corresponding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text is then passed to the Voice-to-Text </a:t>
            </a:r>
            <a:r>
              <a:rPr lang="en-IN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GAN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model, specifically the Generator model, that generates multiple images from the text.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02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3913" y="260648"/>
            <a:ext cx="7772400" cy="1143000"/>
          </a:xfrm>
        </p:spPr>
        <p:txBody>
          <a:bodyPr/>
          <a:lstStyle/>
          <a:p>
            <a:pPr algn="ctr"/>
            <a:r>
              <a:rPr lang="en-IN" dirty="0" smtClean="0"/>
              <a:t>Data Flow Diagram</a:t>
            </a:r>
            <a:endParaRPr lang="en-IN" dirty="0"/>
          </a:p>
        </p:txBody>
      </p:sp>
      <p:pic>
        <p:nvPicPr>
          <p:cNvPr id="1026" name="Picture 2" descr="E:\Voice2Image\images\activity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84784"/>
            <a:ext cx="4896544" cy="486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55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640960" cy="77809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System Design &amp; Technology Stack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24744"/>
            <a:ext cx="5842000" cy="2800350"/>
          </a:xfrm>
        </p:spPr>
      </p:pic>
      <p:sp>
        <p:nvSpPr>
          <p:cNvPr id="6" name="TextBox 5"/>
          <p:cNvSpPr txBox="1"/>
          <p:nvPr/>
        </p:nvSpPr>
        <p:spPr>
          <a:xfrm>
            <a:off x="538218" y="4077072"/>
            <a:ext cx="83529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Concept of </a:t>
            </a:r>
            <a:r>
              <a:rPr lang="en-IN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Generative Adversial Networks (GANs)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Discriminative algorithms 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are those whose main aim is to classify the input data, 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by mapping input features of the data to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labels.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Generative algorithms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 on the other hands work in a totally different 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manner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as it tries to 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generate the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input 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by mimicking the distribution of the input data.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50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40960" cy="77809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Algorithm details </a:t>
            </a:r>
            <a:r>
              <a:rPr lang="en-US" i="1" dirty="0" smtClean="0"/>
              <a:t>(Text-to-Image)</a:t>
            </a:r>
            <a:endParaRPr lang="en-IN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3861048"/>
            <a:ext cx="8352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1024x1 text embeddings convoluted to 128x1 and concatenated with 100x1 noise vector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Discrimator side, reshaped to 4x4 and depth wise concatenated with image representation obtained after multiple convolutions and spatial resolution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DCGAN is used for up-sampling the image to higher resolutions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Image encoder is derived from GoogleNet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that reduces image to a 1024x1 vector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Objective function is to minimize the loss between text and image representation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Key role of the discriminator is to predict if the image and text pair differ or not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 descr="https://miro.medium.com/max/1166/1*va0ul6e3xOAwlkxvWA3WoA.png"/>
          <p:cNvPicPr/>
          <p:nvPr/>
        </p:nvPicPr>
        <p:blipFill>
          <a:blip r:embed="rId2" cstate="print"/>
          <a:srcRect b="16158"/>
          <a:stretch>
            <a:fillRect/>
          </a:stretch>
        </p:blipFill>
        <p:spPr bwMode="auto">
          <a:xfrm>
            <a:off x="899592" y="1369234"/>
            <a:ext cx="7488831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1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miro.medium.com/max/701/1*GRWYud1w9q2oO1k-g7LlCw.png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187624" y="1196752"/>
            <a:ext cx="6984776" cy="3384376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95536" y="260648"/>
            <a:ext cx="8640960" cy="778098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/>
              <a:t>Algorithm details </a:t>
            </a:r>
            <a:r>
              <a:rPr lang="en-US" i="1" smtClean="0"/>
              <a:t>(Text-to-Image)</a:t>
            </a:r>
            <a:endParaRPr lang="en-IN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39552" y="4725144"/>
            <a:ext cx="83529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16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StackGAN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primitive colours and shapes conditioned on the text description yielding a low resolution image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defects in the image are corrected by downsampling the stage-1 results and fine tuning by reading the text description again</a:t>
            </a:r>
          </a:p>
        </p:txBody>
      </p:sp>
    </p:spTree>
    <p:extLst>
      <p:ext uri="{BB962C8B-B14F-4D97-AF65-F5344CB8AC3E}">
        <p14:creationId xmlns:p14="http://schemas.microsoft.com/office/powerpoint/2010/main" val="243167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s://miro.medium.com/max/857/1*EmUYU7vBMbunC-8V7bw8cQ.png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115616" y="1340768"/>
            <a:ext cx="7128792" cy="288032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95536" y="260648"/>
            <a:ext cx="8640960" cy="778098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/>
              <a:t>Algorithm details </a:t>
            </a:r>
            <a:r>
              <a:rPr lang="en-US" i="1" smtClean="0"/>
              <a:t>(Text-to-Image)</a:t>
            </a:r>
            <a:endParaRPr lang="en-IN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18487" y="4653136"/>
            <a:ext cx="83529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16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StackGAN++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Proposed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for both conditional and unconditional generative 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tasks.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consists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of multiple generators and 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discriminators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arranged in a tree-like structure; images at multiple scales corresponding to the same scene are generated from different branches of the tree. </a:t>
            </a:r>
            <a:endParaRPr lang="en-IN" sz="1600" b="1" u="sng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9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640960" cy="77809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Low level diagram </a:t>
            </a:r>
            <a:r>
              <a:rPr lang="en-US" i="1" dirty="0" smtClean="0"/>
              <a:t>(Text-to-Image)</a:t>
            </a:r>
            <a:endParaRPr lang="en-IN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96074" y="4653136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Vector representations of the text is created using </a:t>
            </a:r>
            <a:r>
              <a:rPr lang="en-IN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LSTMs or CNNs 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both sentence and word level.</a:t>
            </a:r>
            <a:endParaRPr lang="en-IN" sz="16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Vector representation of the image is created by using </a:t>
            </a:r>
            <a:r>
              <a:rPr lang="en-IN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multilayer CNNs 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that capture the features of the 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text with word level features.</a:t>
            </a:r>
            <a:endParaRPr lang="en-IN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two representations are measured using a </a:t>
            </a:r>
            <a:r>
              <a:rPr lang="en-IN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deep attentional multimodal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similarity metric to calculate loss with which the model is trained.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86" y="1268760"/>
            <a:ext cx="7667104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055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19376</TotalTime>
  <Words>685</Words>
  <Application>Microsoft Office PowerPoint</Application>
  <PresentationFormat>On-screen Show (4:3)</PresentationFormat>
  <Paragraphs>68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Equity</vt:lpstr>
      <vt:lpstr>Voice2Image synthesis</vt:lpstr>
      <vt:lpstr>Problem Identification/Objectives</vt:lpstr>
      <vt:lpstr>High level Diagram</vt:lpstr>
      <vt:lpstr>Data Flow Diagram</vt:lpstr>
      <vt:lpstr>System Design &amp; Technology Stack</vt:lpstr>
      <vt:lpstr>Algorithm details (Text-to-Image)</vt:lpstr>
      <vt:lpstr>PowerPoint Presentation</vt:lpstr>
      <vt:lpstr>PowerPoint Presentation</vt:lpstr>
      <vt:lpstr>Low level diagram (Text-to-Image)</vt:lpstr>
      <vt:lpstr>Algorithm details</vt:lpstr>
      <vt:lpstr>Low level diagram (Voice-to-Text)</vt:lpstr>
      <vt:lpstr>Results (MOC)</vt:lpstr>
      <vt:lpstr>Results (MOC)</vt:lpstr>
      <vt:lpstr>Results (MOC)</vt:lpstr>
      <vt:lpstr>Results (MOC)</vt:lpstr>
      <vt:lpstr>Results (MOC)</vt:lpstr>
      <vt:lpstr>Results (MOC)</vt:lpstr>
      <vt:lpstr>Results (MOC)</vt:lpstr>
      <vt:lpstr>Current Project Work Status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ISE</dc:creator>
  <cp:lastModifiedBy>Paras Naren</cp:lastModifiedBy>
  <cp:revision>172</cp:revision>
  <dcterms:created xsi:type="dcterms:W3CDTF">2018-02-15T05:23:39Z</dcterms:created>
  <dcterms:modified xsi:type="dcterms:W3CDTF">2019-12-29T12:41:32Z</dcterms:modified>
</cp:coreProperties>
</file>