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57" r:id="rId4"/>
    <p:sldId id="258" r:id="rId5"/>
    <p:sldId id="261" r:id="rId6"/>
    <p:sldId id="264" r:id="rId7"/>
    <p:sldId id="265"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66"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96" d="100"/>
          <a:sy n="96"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31198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07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8/29/19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Department of Software Engineering</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8/29/19</a:t>
            </a:fld>
            <a:endParaRPr lang="en-US"/>
          </a:p>
        </p:txBody>
      </p:sp>
      <p:sp>
        <p:nvSpPr>
          <p:cNvPr id="5" name="Footer Placeholder 4"/>
          <p:cNvSpPr>
            <a:spLocks noGrp="1"/>
          </p:cNvSpPr>
          <p:nvPr>
            <p:ph type="ftr" sz="quarter" idx="11"/>
          </p:nvPr>
        </p:nvSpPr>
        <p:spPr/>
        <p:txBody>
          <a:bodyPr/>
          <a:lstStyle/>
          <a:p>
            <a:r>
              <a:rPr lang="en-US"/>
              <a:t>Department of Software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8/29/19</a:t>
            </a:fld>
            <a:endParaRPr lang="en-US"/>
          </a:p>
        </p:txBody>
      </p:sp>
      <p:sp>
        <p:nvSpPr>
          <p:cNvPr id="5" name="Footer Placeholder 4"/>
          <p:cNvSpPr>
            <a:spLocks noGrp="1"/>
          </p:cNvSpPr>
          <p:nvPr>
            <p:ph type="ftr" sz="quarter" idx="11"/>
          </p:nvPr>
        </p:nvSpPr>
        <p:spPr/>
        <p:txBody>
          <a:bodyPr/>
          <a:lstStyle/>
          <a:p>
            <a:r>
              <a:rPr lang="en-US"/>
              <a:t>Department of Software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8/29/19</a:t>
            </a:fld>
            <a:endParaRPr lang="en-US"/>
          </a:p>
        </p:txBody>
      </p:sp>
      <p:sp>
        <p:nvSpPr>
          <p:cNvPr id="6" name="Footer Placeholder 5"/>
          <p:cNvSpPr>
            <a:spLocks noGrp="1"/>
          </p:cNvSpPr>
          <p:nvPr>
            <p:ph type="ftr" sz="quarter" idx="11"/>
          </p:nvPr>
        </p:nvSpPr>
        <p:spPr/>
        <p:txBody>
          <a:bodyPr/>
          <a:lstStyle/>
          <a:p>
            <a:r>
              <a:rPr lang="en-US"/>
              <a:t>Department of Software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8/29/19</a:t>
            </a:fld>
            <a:endParaRPr lang="en-US"/>
          </a:p>
        </p:txBody>
      </p:sp>
      <p:sp>
        <p:nvSpPr>
          <p:cNvPr id="8" name="Footer Placeholder 7"/>
          <p:cNvSpPr>
            <a:spLocks noGrp="1"/>
          </p:cNvSpPr>
          <p:nvPr>
            <p:ph type="ftr" sz="quarter" idx="11"/>
          </p:nvPr>
        </p:nvSpPr>
        <p:spPr/>
        <p:txBody>
          <a:bodyPr/>
          <a:lstStyle/>
          <a:p>
            <a:r>
              <a:rPr lang="en-US"/>
              <a:t>Department of Software Engineering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8/29/19</a:t>
            </a:fld>
            <a:endParaRPr lang="en-US"/>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8/29/19</a:t>
            </a:fld>
            <a:endParaRPr lang="en-US"/>
          </a:p>
        </p:txBody>
      </p:sp>
      <p:sp>
        <p:nvSpPr>
          <p:cNvPr id="3" name="Footer Placeholder 2"/>
          <p:cNvSpPr>
            <a:spLocks noGrp="1"/>
          </p:cNvSpPr>
          <p:nvPr>
            <p:ph type="ftr" sz="quarter" idx="11"/>
          </p:nvPr>
        </p:nvSpPr>
        <p:spPr/>
        <p:txBody>
          <a:bodyPr/>
          <a:lstStyle/>
          <a:p>
            <a:r>
              <a:rPr lang="en-US"/>
              <a:t>Department of Software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8/29/19</a:t>
            </a:fld>
            <a:endParaRPr lang="en-US"/>
          </a:p>
        </p:txBody>
      </p:sp>
      <p:sp>
        <p:nvSpPr>
          <p:cNvPr id="6" name="Footer Placeholder 5"/>
          <p:cNvSpPr>
            <a:spLocks noGrp="1"/>
          </p:cNvSpPr>
          <p:nvPr>
            <p:ph type="ftr" sz="quarter" idx="11"/>
          </p:nvPr>
        </p:nvSpPr>
        <p:spPr/>
        <p:txBody>
          <a:bodyPr/>
          <a:lstStyle/>
          <a:p>
            <a:r>
              <a:rPr lang="en-US"/>
              <a:t>Department of Software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8/29/19</a:t>
            </a:fld>
            <a:endParaRPr lang="en-US"/>
          </a:p>
        </p:txBody>
      </p:sp>
      <p:sp>
        <p:nvSpPr>
          <p:cNvPr id="6" name="Footer Placeholder 5"/>
          <p:cNvSpPr>
            <a:spLocks noGrp="1"/>
          </p:cNvSpPr>
          <p:nvPr>
            <p:ph type="ftr" sz="quarter" idx="11"/>
          </p:nvPr>
        </p:nvSpPr>
        <p:spPr/>
        <p:txBody>
          <a:bodyPr/>
          <a:lstStyle/>
          <a:p>
            <a:r>
              <a:rPr lang="en-US"/>
              <a:t>Department of Software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8/29/19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Department of Software Engineering</a:t>
            </a: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b="1" dirty="0"/>
              <a:t> Smart Assistant for the Visually Impaired</a:t>
            </a:r>
          </a:p>
        </p:txBody>
      </p:sp>
      <p:sp>
        <p:nvSpPr>
          <p:cNvPr id="3" name="Subtitle 2"/>
          <p:cNvSpPr>
            <a:spLocks noGrp="1"/>
          </p:cNvSpPr>
          <p:nvPr>
            <p:ph type="subTitle" idx="1"/>
          </p:nvPr>
        </p:nvSpPr>
        <p:spPr>
          <a:xfrm>
            <a:off x="623993" y="3483293"/>
            <a:ext cx="10949517" cy="981075"/>
          </a:xfrm>
        </p:spPr>
        <p:txBody>
          <a:bodyPr/>
          <a:lstStyle/>
          <a:p>
            <a:r>
              <a:rPr lang="en-US"/>
              <a:t>Made By:</a:t>
            </a:r>
          </a:p>
          <a:p>
            <a:r>
              <a:rPr lang="en-US"/>
              <a:t>Shreayan Chaudhary 	(RA1611020010011)</a:t>
            </a:r>
          </a:p>
          <a:p>
            <a:r>
              <a:rPr lang="en-US"/>
              <a:t>Paras Sibal 			(RA1611020010055)</a:t>
            </a:r>
          </a:p>
          <a:p>
            <a:r>
              <a:rPr lang="en-US"/>
              <a:t>Ankit Sahu 			(RA1611020010095)</a:t>
            </a:r>
          </a:p>
        </p:txBody>
      </p:sp>
      <p:sp>
        <p:nvSpPr>
          <p:cNvPr id="5" name="Footer Placeholder 4"/>
          <p:cNvSpPr>
            <a:spLocks noGrp="1"/>
          </p:cNvSpPr>
          <p:nvPr>
            <p:ph type="ftr" sz="quarter" idx="3"/>
          </p:nvPr>
        </p:nvSpPr>
        <p:spPr/>
        <p:txBody>
          <a:bodyPr/>
          <a:lstStyle/>
          <a:p>
            <a:r>
              <a:rPr lang="en-US"/>
              <a:t>Department of Software Engineering</a:t>
            </a:r>
          </a:p>
        </p:txBody>
      </p:sp>
      <p:sp>
        <p:nvSpPr>
          <p:cNvPr id="4" name="Slide Number Placeholder 3"/>
          <p:cNvSpPr>
            <a:spLocks noGrp="1"/>
          </p:cNvSpPr>
          <p:nvPr>
            <p:ph type="sldNum" sz="quarter" idx="4"/>
          </p:nvPr>
        </p:nvSpPr>
        <p:spPr/>
        <p:txBody>
          <a:bodyPr/>
          <a:lstStyle/>
          <a:p>
            <a:fld id="{9B618960-8005-486C-9A75-10CB2AAC16F9}"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1750"/>
            <a:ext cx="10972800" cy="582613"/>
          </a:xfrm>
        </p:spPr>
        <p:txBody>
          <a:bodyPr/>
          <a:lstStyle/>
          <a:p>
            <a:pPr algn="ctr"/>
            <a:r>
              <a:rPr lang="en-US" sz="6000" b="1"/>
              <a:t>FUNCTIONAL </a:t>
            </a:r>
            <a:br>
              <a:rPr lang="en-US" sz="6000" b="1"/>
            </a:br>
            <a:r>
              <a:rPr lang="en-US" sz="6000" b="1"/>
              <a:t>REQUIREMENTS</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USABILITY</a:t>
            </a:r>
          </a:p>
        </p:txBody>
      </p:sp>
      <p:sp>
        <p:nvSpPr>
          <p:cNvPr id="3" name="Content Placeholder 2"/>
          <p:cNvSpPr>
            <a:spLocks noGrp="1"/>
          </p:cNvSpPr>
          <p:nvPr>
            <p:ph idx="1"/>
          </p:nvPr>
        </p:nvSpPr>
        <p:spPr/>
        <p:txBody>
          <a:bodyPr/>
          <a:lstStyle/>
          <a:p>
            <a:r>
              <a:rPr lang="en-US" dirty="0"/>
              <a:t>Usability is the the degree to which something is able or fit to be used. It should be easy for the user to become familiar with and competent in using the user interface during the first time use. </a:t>
            </a:r>
          </a:p>
          <a:p>
            <a:r>
              <a:rPr lang="en-US" dirty="0"/>
              <a:t>This is the most important functional requirement since our primary audience mainly consists of people with poor vision so they need to be able to use it by easy and voice commands.</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GPS TRACKING</a:t>
            </a:r>
          </a:p>
        </p:txBody>
      </p:sp>
      <p:sp>
        <p:nvSpPr>
          <p:cNvPr id="3" name="Content Placeholder 2"/>
          <p:cNvSpPr>
            <a:spLocks noGrp="1"/>
          </p:cNvSpPr>
          <p:nvPr>
            <p:ph idx="1"/>
          </p:nvPr>
        </p:nvSpPr>
        <p:spPr/>
        <p:txBody>
          <a:bodyPr/>
          <a:lstStyle/>
          <a:p>
            <a:r>
              <a:rPr lang="en-US"/>
              <a:t>Our model is equipped with a GPS tracker which will track the user’s location in real time and will help him reach from the source to the destination with ease. It will only work in places where the GPS signal is available.</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OBJECT DETECTION</a:t>
            </a:r>
          </a:p>
        </p:txBody>
      </p:sp>
      <p:sp>
        <p:nvSpPr>
          <p:cNvPr id="3" name="Content Placeholder 2"/>
          <p:cNvSpPr>
            <a:spLocks noGrp="1"/>
          </p:cNvSpPr>
          <p:nvPr>
            <p:ph idx="1"/>
          </p:nvPr>
        </p:nvSpPr>
        <p:spPr/>
        <p:txBody>
          <a:bodyPr/>
          <a:lstStyle/>
          <a:p>
            <a:r>
              <a:rPr lang="en-US"/>
              <a:t>Our model is will predict the objects in front of the user which are potentially obstacles in the user’s way. These objects may be cars, wall, other people, pets, street lights etc.</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TEXT TO SPEECH</a:t>
            </a:r>
          </a:p>
        </p:txBody>
      </p:sp>
      <p:sp>
        <p:nvSpPr>
          <p:cNvPr id="3" name="Content Placeholder 2"/>
          <p:cNvSpPr>
            <a:spLocks noGrp="1"/>
          </p:cNvSpPr>
          <p:nvPr>
            <p:ph idx="1"/>
          </p:nvPr>
        </p:nvSpPr>
        <p:spPr/>
        <p:txBody>
          <a:bodyPr/>
          <a:lstStyle/>
          <a:p>
            <a:r>
              <a:rPr lang="en-US"/>
              <a:t>Since the primary audience consists of people with poor vision, our model consists of text to speech converter which will convert the obstacles or items coming in the way in the form of speech and convey it to the user. </a:t>
            </a:r>
          </a:p>
          <a:p>
            <a:r>
              <a:rPr lang="en-US"/>
              <a:t>Multiple languages are supported like english, spanish, french and other languages can be downloaded as well.</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RELIABILITY</a:t>
            </a:r>
          </a:p>
        </p:txBody>
      </p:sp>
      <p:sp>
        <p:nvSpPr>
          <p:cNvPr id="3" name="Content Placeholder 2"/>
          <p:cNvSpPr>
            <a:spLocks noGrp="1"/>
          </p:cNvSpPr>
          <p:nvPr>
            <p:ph idx="1"/>
          </p:nvPr>
        </p:nvSpPr>
        <p:spPr/>
        <p:txBody>
          <a:bodyPr/>
          <a:lstStyle/>
          <a:p>
            <a:r>
              <a:rPr lang="en-US"/>
              <a:t>The system should be highly reliable and the rate of failure should be very low. </a:t>
            </a:r>
          </a:p>
          <a:p>
            <a:r>
              <a:rPr lang="en-US"/>
              <a:t>There should be no compromises with the health or safety of the users. </a:t>
            </a:r>
          </a:p>
          <a:p>
            <a:r>
              <a:rPr lang="en-US"/>
              <a:t>Hence reliability is a functional requirement in this case.</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1750"/>
            <a:ext cx="10972800" cy="582613"/>
          </a:xfrm>
        </p:spPr>
        <p:txBody>
          <a:bodyPr/>
          <a:lstStyle/>
          <a:p>
            <a:pPr algn="ctr"/>
            <a:r>
              <a:rPr lang="en-US" sz="6000" b="1"/>
              <a:t>NON FUNCTIONAL </a:t>
            </a:r>
            <a:br>
              <a:rPr lang="en-US" sz="6000" b="1"/>
            </a:br>
            <a:r>
              <a:rPr lang="en-US" sz="6000" b="1"/>
              <a:t>REQUIREMENTS</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PERFORMANCE</a:t>
            </a:r>
          </a:p>
        </p:txBody>
      </p:sp>
      <p:sp>
        <p:nvSpPr>
          <p:cNvPr id="3" name="Content Placeholder 2"/>
          <p:cNvSpPr>
            <a:spLocks noGrp="1"/>
          </p:cNvSpPr>
          <p:nvPr>
            <p:ph idx="1"/>
          </p:nvPr>
        </p:nvSpPr>
        <p:spPr/>
        <p:txBody>
          <a:bodyPr/>
          <a:lstStyle/>
          <a:p>
            <a:r>
              <a:rPr lang="en-US" dirty="0"/>
              <a:t>The application must be free from any sort of lags that is any task being performed must be completed at that very particular instance. </a:t>
            </a:r>
          </a:p>
          <a:p>
            <a:r>
              <a:rPr lang="en-US" dirty="0"/>
              <a:t>Most of the high end mobile devices should be able to support all major functions of the application. </a:t>
            </a:r>
          </a:p>
          <a:p>
            <a:r>
              <a:rPr lang="en-US" dirty="0"/>
              <a:t>More over the application should be immune to frequent crashes.</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SAFETY</a:t>
            </a:r>
          </a:p>
        </p:txBody>
      </p:sp>
      <p:sp>
        <p:nvSpPr>
          <p:cNvPr id="3" name="Content Placeholder 2"/>
          <p:cNvSpPr>
            <a:spLocks noGrp="1"/>
          </p:cNvSpPr>
          <p:nvPr>
            <p:ph idx="1"/>
          </p:nvPr>
        </p:nvSpPr>
        <p:spPr/>
        <p:txBody>
          <a:bodyPr/>
          <a:lstStyle/>
          <a:p>
            <a:r>
              <a:rPr lang="en-US"/>
              <a:t>If there is extensive damage to a wide portion of the database due to catastrophic failure, such as a disk crash, the recovery method restores a past copy of the database that was backed up and reconstructs a more current state by reapplying or redoing the operations from the backed up log, up to the time of failure.</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SECURITY</a:t>
            </a:r>
          </a:p>
        </p:txBody>
      </p:sp>
      <p:sp>
        <p:nvSpPr>
          <p:cNvPr id="3" name="Content Placeholder 2"/>
          <p:cNvSpPr>
            <a:spLocks noGrp="1"/>
          </p:cNvSpPr>
          <p:nvPr>
            <p:ph idx="1"/>
          </p:nvPr>
        </p:nvSpPr>
        <p:spPr/>
        <p:txBody>
          <a:bodyPr/>
          <a:lstStyle/>
          <a:p>
            <a:r>
              <a:rPr lang="en-US"/>
              <a:t>Our model has a very secure security system, immune to most attacks on the applications’ database. </a:t>
            </a:r>
          </a:p>
          <a:p>
            <a:r>
              <a:rPr lang="en-US"/>
              <a:t>It can identify its user’s voice hence the issue of resolving forgotten passwords, addressing account lockouts, and expiring inactive sessions shall be solved by a 2 way </a:t>
            </a:r>
          </a:p>
          <a:p>
            <a:r>
              <a:rPr lang="en-US"/>
              <a:t>Authentication process wherein the user receives an Email as well as an OTP on the registered mobile number to regain access. </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PROBLEM STATEMENT</a:t>
            </a:r>
          </a:p>
        </p:txBody>
      </p:sp>
      <p:sp>
        <p:nvSpPr>
          <p:cNvPr id="3" name="Content Placeholder 2"/>
          <p:cNvSpPr>
            <a:spLocks noGrp="1"/>
          </p:cNvSpPr>
          <p:nvPr>
            <p:ph idx="1"/>
          </p:nvPr>
        </p:nvSpPr>
        <p:spPr/>
        <p:txBody>
          <a:bodyPr/>
          <a:lstStyle/>
          <a:p>
            <a:r>
              <a:rPr lang="en-US"/>
              <a:t>In today's world, the disabled people are being treated very differently as compared to other beings.</a:t>
            </a:r>
          </a:p>
          <a:p>
            <a:r>
              <a:rPr lang="en-US"/>
              <a:t>This primary goal of this project is to address the given problem and help those with disabilities so they they can live a comfortable life.</a:t>
            </a:r>
          </a:p>
        </p:txBody>
      </p:sp>
      <p:sp>
        <p:nvSpPr>
          <p:cNvPr id="5" name="Footer Placeholder 4"/>
          <p:cNvSpPr>
            <a:spLocks noGrp="1"/>
          </p:cNvSpPr>
          <p:nvPr>
            <p:ph type="ftr" sz="quarter" idx="11"/>
          </p:nvPr>
        </p:nvSpPr>
        <p:spPr/>
        <p:txBody>
          <a:bodyPr/>
          <a:lstStyle/>
          <a:p>
            <a:r>
              <a:rPr lang="en-US"/>
              <a:t>Department of Software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SOFTWARE QUALITY ATTRIBUTE</a:t>
            </a:r>
          </a:p>
        </p:txBody>
      </p:sp>
      <p:sp>
        <p:nvSpPr>
          <p:cNvPr id="3" name="Content Placeholder 2"/>
          <p:cNvSpPr>
            <a:spLocks noGrp="1"/>
          </p:cNvSpPr>
          <p:nvPr>
            <p:ph idx="1"/>
          </p:nvPr>
        </p:nvSpPr>
        <p:spPr>
          <a:xfrm>
            <a:off x="609600" y="1033145"/>
            <a:ext cx="10972800" cy="4953000"/>
          </a:xfrm>
        </p:spPr>
        <p:txBody>
          <a:bodyPr/>
          <a:lstStyle/>
          <a:p>
            <a:r>
              <a:rPr lang="en-US"/>
              <a:t>The requirements in this section specify the required reliability, availability, security and maintainability of the software system. </a:t>
            </a:r>
          </a:p>
          <a:p>
            <a:r>
              <a:rPr lang="en-US"/>
              <a:t>The application has been adapted to different android versions for phones of different specifications. </a:t>
            </a:r>
          </a:p>
          <a:p>
            <a:r>
              <a:rPr lang="en-US"/>
              <a:t>The application is very flexible to use for daily life need ranging from automatic alarm to auto voice and facial recognition. </a:t>
            </a:r>
          </a:p>
          <a:p>
            <a:r>
              <a:rPr lang="en-US"/>
              <a:t>The application is also portable, easy to maintain, reliable, testable and reusable.</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REFERENCES</a:t>
            </a:r>
          </a:p>
        </p:txBody>
      </p:sp>
      <p:sp>
        <p:nvSpPr>
          <p:cNvPr id="3" name="Content Placeholder 2"/>
          <p:cNvSpPr>
            <a:spLocks noGrp="1"/>
          </p:cNvSpPr>
          <p:nvPr>
            <p:ph idx="1"/>
          </p:nvPr>
        </p:nvSpPr>
        <p:spPr/>
        <p:txBody>
          <a:bodyPr/>
          <a:lstStyle/>
          <a:p>
            <a:r>
              <a:rPr lang="en-US" dirty="0"/>
              <a:t>Object Oriented System Development by Ali </a:t>
            </a:r>
            <a:r>
              <a:rPr lang="en-US" dirty="0" err="1"/>
              <a:t>Bahrami</a:t>
            </a:r>
            <a:r>
              <a:rPr lang="en-US" dirty="0"/>
              <a:t>.</a:t>
            </a:r>
          </a:p>
          <a:p>
            <a:r>
              <a:rPr lang="en-US" dirty="0"/>
              <a:t>https://</a:t>
            </a:r>
            <a:r>
              <a:rPr lang="en-US" dirty="0" err="1"/>
              <a:t>belitsoft.com</a:t>
            </a:r>
            <a:r>
              <a:rPr lang="en-US" dirty="0"/>
              <a:t>/custom-application-development-services/software-requirements-specification-document-example-international-standard</a:t>
            </a:r>
          </a:p>
          <a:p>
            <a:r>
              <a:rPr lang="en-US" dirty="0"/>
              <a:t>http://</a:t>
            </a:r>
            <a:r>
              <a:rPr lang="en-US" dirty="0" err="1"/>
              <a:t>www.cse.chalmers.se</a:t>
            </a:r>
            <a:r>
              <a:rPr lang="en-US" dirty="0"/>
              <a:t>/~</a:t>
            </a:r>
            <a:r>
              <a:rPr lang="en-US" dirty="0" err="1"/>
              <a:t>feldt</a:t>
            </a:r>
            <a:r>
              <a:rPr lang="en-US" dirty="0"/>
              <a:t>/courses/</a:t>
            </a:r>
            <a:r>
              <a:rPr lang="en-US" dirty="0" err="1"/>
              <a:t>reqeng</a:t>
            </a:r>
            <a:r>
              <a:rPr lang="en-US" dirty="0"/>
              <a:t>/examples/srs_example_2010_group2.pdf</a:t>
            </a:r>
          </a:p>
          <a:p>
            <a:r>
              <a:rPr lang="en-US" dirty="0"/>
              <a:t>https://</a:t>
            </a:r>
            <a:r>
              <a:rPr lang="en-US" dirty="0" err="1"/>
              <a:t>www.python.org</a:t>
            </a:r>
            <a:r>
              <a:rPr lang="en-US" dirty="0"/>
              <a:t>/</a:t>
            </a:r>
          </a:p>
          <a:p>
            <a:r>
              <a:rPr lang="en-US" dirty="0"/>
              <a:t>https://www.w3schools.com/python/</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https://www.dev47apps.com/droidcam/windows/</a:t>
            </a:r>
          </a:p>
          <a:p>
            <a:r>
              <a:rPr lang="en-US"/>
              <a:t>https://keras.io/</a:t>
            </a:r>
          </a:p>
          <a:p>
            <a:r>
              <a:rPr lang="en-US"/>
              <a:t>https://www.tensorflow.org/</a:t>
            </a:r>
          </a:p>
          <a:p>
            <a:r>
              <a:rPr lang="en-US"/>
              <a:t>https://www.cv-foundation.org/openaccess/content_cvpr_2016/papers/Redmon_You_Only_Look_CVPR_2016_paper.pdf</a:t>
            </a:r>
          </a:p>
          <a:p>
            <a:r>
              <a:rPr lang="en-US"/>
              <a:t>Refactoring: Improving the Design of Existing Code" by Martin Fowler</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ym typeface="+mn-ea"/>
              </a:rPr>
              <a:t>https://</a:t>
            </a:r>
            <a:r>
              <a:rPr lang="en-US" dirty="0" err="1">
                <a:sym typeface="+mn-ea"/>
              </a:rPr>
              <a:t>www.numpy.org</a:t>
            </a:r>
            <a:r>
              <a:rPr lang="en-US" smtClean="0">
                <a:sym typeface="+mn-ea"/>
              </a:rPr>
              <a:t>/</a:t>
            </a:r>
            <a:endParaRPr lang="en-US" dirty="0"/>
          </a:p>
          <a:p>
            <a:r>
              <a:rPr lang="en-US" dirty="0">
                <a:sym typeface="+mn-ea"/>
              </a:rPr>
              <a:t>Learn Python 3 the Hard Way by Zed </a:t>
            </a:r>
            <a:r>
              <a:rPr lang="en-US" dirty="0" smtClean="0">
                <a:sym typeface="+mn-ea"/>
              </a:rPr>
              <a:t>Shaw</a:t>
            </a:r>
            <a:endParaRPr lang="en-US" dirty="0"/>
          </a:p>
          <a:p>
            <a:r>
              <a:rPr lang="en-US" dirty="0">
                <a:sym typeface="+mn-ea"/>
              </a:rPr>
              <a:t>Hands-On Machine Learning with </a:t>
            </a:r>
            <a:r>
              <a:rPr lang="en-US" dirty="0" err="1">
                <a:sym typeface="+mn-ea"/>
              </a:rPr>
              <a:t>Scikit</a:t>
            </a:r>
            <a:r>
              <a:rPr lang="en-US" dirty="0">
                <a:sym typeface="+mn-ea"/>
              </a:rPr>
              <a:t>-Learn and </a:t>
            </a:r>
            <a:r>
              <a:rPr lang="en-US" dirty="0" err="1">
                <a:sym typeface="+mn-ea"/>
              </a:rPr>
              <a:t>TensorFlow</a:t>
            </a:r>
            <a:r>
              <a:rPr lang="en-US" dirty="0">
                <a:sym typeface="+mn-ea"/>
              </a:rPr>
              <a:t>: Concepts, Tools, and Techniques to Build Intelligent Systems by </a:t>
            </a:r>
            <a:r>
              <a:rPr lang="en-US" dirty="0" err="1">
                <a:sym typeface="+mn-ea"/>
              </a:rPr>
              <a:t>Aurélien</a:t>
            </a:r>
            <a:r>
              <a:rPr lang="en-US" dirty="0">
                <a:sym typeface="+mn-ea"/>
              </a:rPr>
              <a:t> </a:t>
            </a:r>
            <a:r>
              <a:rPr lang="en-US" dirty="0" err="1" smtClean="0">
                <a:sym typeface="+mn-ea"/>
              </a:rPr>
              <a:t>Géron</a:t>
            </a:r>
            <a:endParaRPr lang="en-US" dirty="0"/>
          </a:p>
          <a:p>
            <a:r>
              <a:rPr lang="en-US" dirty="0">
                <a:sym typeface="+mn-ea"/>
              </a:rPr>
              <a:t>https://</a:t>
            </a:r>
            <a:r>
              <a:rPr lang="en-US" dirty="0" err="1">
                <a:sym typeface="+mn-ea"/>
              </a:rPr>
              <a:t>opencv.org</a:t>
            </a:r>
            <a:r>
              <a:rPr lang="en-US" dirty="0">
                <a:sym typeface="+mn-ea"/>
              </a:rPr>
              <a:t>/</a:t>
            </a:r>
            <a:endParaRPr lang="en-US" dirty="0"/>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11"/>
            <a:ext cx="10972800" cy="582613"/>
          </a:xfrm>
        </p:spPr>
        <p:txBody>
          <a:bodyPr/>
          <a:lstStyle/>
          <a:p>
            <a:r>
              <a:rPr lang="en-US" b="1"/>
              <a:t>ABSTRACT:</a:t>
            </a:r>
          </a:p>
        </p:txBody>
      </p:sp>
      <p:sp>
        <p:nvSpPr>
          <p:cNvPr id="3" name="Content Placeholder 2"/>
          <p:cNvSpPr>
            <a:spLocks noGrp="1"/>
          </p:cNvSpPr>
          <p:nvPr>
            <p:ph idx="1"/>
          </p:nvPr>
        </p:nvSpPr>
        <p:spPr/>
        <p:txBody>
          <a:bodyPr/>
          <a:lstStyle/>
          <a:p>
            <a:r>
              <a:rPr lang="en-US" dirty="0"/>
              <a:t>In this project, we are planning to make a smart headband which will have a camera fitted to it. </a:t>
            </a:r>
          </a:p>
          <a:p>
            <a:r>
              <a:rPr lang="en-US" dirty="0"/>
              <a:t>The headband will be connected to the phone and the earphones of the user.</a:t>
            </a:r>
          </a:p>
          <a:p>
            <a:r>
              <a:rPr lang="en-US" dirty="0"/>
              <a:t>The camera will capture a video of the environment as perceived by the user i.e. the peripheral vision of the user. </a:t>
            </a:r>
          </a:p>
          <a:p>
            <a:r>
              <a:rPr lang="en-US" dirty="0"/>
              <a:t>The model will then get screenshots from the video at regular intervals. We will train our model to detect various objects like walls, cars, people, and other frequent objects. </a:t>
            </a:r>
          </a:p>
        </p:txBody>
      </p:sp>
      <p:sp>
        <p:nvSpPr>
          <p:cNvPr id="5" name="Footer Placeholder 4"/>
          <p:cNvSpPr>
            <a:spLocks noGrp="1"/>
          </p:cNvSpPr>
          <p:nvPr>
            <p:ph type="ftr" sz="quarter" idx="11"/>
          </p:nvPr>
        </p:nvSpPr>
        <p:spPr/>
        <p:txBody>
          <a:bodyPr/>
          <a:lstStyle/>
          <a:p>
            <a:r>
              <a:rPr lang="en-US"/>
              <a:t>Department of Software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ym typeface="+mn-ea"/>
              </a:rPr>
              <a:t>Our dataset will be a real life live video recorded by the camera on the headband. We will then detect objects in front of it and convert the text to speech form so that the user can listen to it via his/her earphones. </a:t>
            </a:r>
            <a:endParaRPr lang="en-US"/>
          </a:p>
          <a:p>
            <a:r>
              <a:rPr lang="en-US"/>
              <a:t>The target audience for this project are the visually impaired people. Our model will be guiding them so that they can easily avoid all these obstacles in front of them.</a:t>
            </a:r>
          </a:p>
        </p:txBody>
      </p:sp>
      <p:sp>
        <p:nvSpPr>
          <p:cNvPr id="5" name="Footer Placeholder 4"/>
          <p:cNvSpPr>
            <a:spLocks noGrp="1"/>
          </p:cNvSpPr>
          <p:nvPr>
            <p:ph type="ftr" sz="quarter" idx="11"/>
          </p:nvPr>
        </p:nvSpPr>
        <p:spPr/>
        <p:txBody>
          <a:bodyPr/>
          <a:lstStyle/>
          <a:p>
            <a:r>
              <a:rPr lang="en-US"/>
              <a:t>Department of Software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PROBLEM DOMAINS</a:t>
            </a:r>
          </a:p>
        </p:txBody>
      </p:sp>
      <p:sp>
        <p:nvSpPr>
          <p:cNvPr id="3" name="Content Placeholder 2"/>
          <p:cNvSpPr>
            <a:spLocks noGrp="1"/>
          </p:cNvSpPr>
          <p:nvPr>
            <p:ph idx="1"/>
          </p:nvPr>
        </p:nvSpPr>
        <p:spPr/>
        <p:txBody>
          <a:bodyPr/>
          <a:lstStyle/>
          <a:p>
            <a:r>
              <a:rPr lang="en-US"/>
              <a:t>IoT</a:t>
            </a:r>
          </a:p>
          <a:p>
            <a:pPr marL="0" indent="0">
              <a:buNone/>
            </a:pPr>
            <a:r>
              <a:rPr lang="en-US"/>
              <a:t>	We have used various sensors to detect the obstacles.</a:t>
            </a:r>
          </a:p>
          <a:p>
            <a:r>
              <a:rPr lang="en-US"/>
              <a:t>Machine Learning</a:t>
            </a:r>
          </a:p>
          <a:p>
            <a:pPr marL="0" indent="0">
              <a:buNone/>
            </a:pPr>
            <a:r>
              <a:rPr lang="en-US"/>
              <a:t>	We have trained our model to detect and identify the        	obstacles coming in path.</a:t>
            </a:r>
          </a:p>
          <a:p>
            <a:r>
              <a:rPr lang="en-US"/>
              <a:t>QoL</a:t>
            </a:r>
          </a:p>
          <a:p>
            <a:pPr marL="0" indent="0">
              <a:buNone/>
            </a:pPr>
            <a:r>
              <a:rPr lang="en-US"/>
              <a:t>	Our model will be improving the quality of life for the 	visually impaired.</a:t>
            </a:r>
          </a:p>
        </p:txBody>
      </p:sp>
      <p:sp>
        <p:nvSpPr>
          <p:cNvPr id="5" name="Footer Placeholder 4"/>
          <p:cNvSpPr>
            <a:spLocks noGrp="1"/>
          </p:cNvSpPr>
          <p:nvPr>
            <p:ph type="ftr" sz="quarter" idx="11"/>
          </p:nvPr>
        </p:nvSpPr>
        <p:spPr/>
        <p:txBody>
          <a:bodyPr/>
          <a:lstStyle/>
          <a:p>
            <a:r>
              <a:rPr lang="en-US"/>
              <a:t>Department of Software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2533650"/>
            <a:ext cx="10972800" cy="582613"/>
          </a:xfrm>
        </p:spPr>
        <p:txBody>
          <a:bodyPr/>
          <a:lstStyle/>
          <a:p>
            <a:pPr algn="ctr"/>
            <a:r>
              <a:rPr lang="en-US" sz="5400" b="1"/>
              <a:t>SOFTWARE REQUIREMENTS SPECIFICATIONS</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SCOPE</a:t>
            </a:r>
          </a:p>
        </p:txBody>
      </p:sp>
      <p:sp>
        <p:nvSpPr>
          <p:cNvPr id="3" name="Content Placeholder 2"/>
          <p:cNvSpPr>
            <a:spLocks noGrp="1"/>
          </p:cNvSpPr>
          <p:nvPr>
            <p:ph idx="1"/>
          </p:nvPr>
        </p:nvSpPr>
        <p:spPr/>
        <p:txBody>
          <a:bodyPr/>
          <a:lstStyle/>
          <a:p>
            <a:r>
              <a:rPr lang="en-US"/>
              <a:t>The purpose of our model is to ease day to day tasks for the visually impaired people and people having poor vision. Our model will enable the user to perform activities and will act like a guiding agent to them.</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OVERALL DESCRIPTION</a:t>
            </a:r>
          </a:p>
        </p:txBody>
      </p:sp>
      <p:sp>
        <p:nvSpPr>
          <p:cNvPr id="3" name="Content Placeholder 2"/>
          <p:cNvSpPr>
            <a:spLocks noGrp="1"/>
          </p:cNvSpPr>
          <p:nvPr>
            <p:ph idx="1"/>
          </p:nvPr>
        </p:nvSpPr>
        <p:spPr/>
        <p:txBody>
          <a:bodyPr/>
          <a:lstStyle/>
          <a:p>
            <a:pPr marL="0" indent="0">
              <a:buNone/>
            </a:pPr>
            <a:r>
              <a:rPr lang="en-US"/>
              <a:t>Operating Environment</a:t>
            </a:r>
          </a:p>
          <a:p>
            <a:r>
              <a:rPr lang="en-US"/>
              <a:t>Android Lollipop (version-5.1.3) and above.</a:t>
            </a:r>
          </a:p>
          <a:p>
            <a:r>
              <a:rPr lang="en-US"/>
              <a:t>Qualcomm Snapdragon 430 processor (1.2GHz) and above.</a:t>
            </a:r>
          </a:p>
          <a:p>
            <a:r>
              <a:rPr lang="en-US"/>
              <a:t>2 GB RAM and above.</a:t>
            </a:r>
          </a:p>
          <a:p>
            <a:r>
              <a:rPr lang="en-US"/>
              <a:t>20MB storage space on device.</a:t>
            </a:r>
          </a:p>
          <a:p>
            <a:r>
              <a:rPr lang="en-US"/>
              <a:t>5MP rear camera.</a:t>
            </a:r>
          </a:p>
          <a:p>
            <a:r>
              <a:rPr lang="en-US"/>
              <a:t>GPS enabled smartphone.</a:t>
            </a:r>
          </a:p>
          <a:p>
            <a:r>
              <a:rPr lang="en-US"/>
              <a:t>Earphones.</a:t>
            </a:r>
          </a:p>
          <a:p>
            <a:pPr marL="0" indent="0">
              <a:buNone/>
            </a:pPr>
            <a:endParaRPr lang="en-US"/>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CONSTRAINTS</a:t>
            </a:r>
          </a:p>
        </p:txBody>
      </p:sp>
      <p:sp>
        <p:nvSpPr>
          <p:cNvPr id="3" name="Content Placeholder 2"/>
          <p:cNvSpPr>
            <a:spLocks noGrp="1"/>
          </p:cNvSpPr>
          <p:nvPr>
            <p:ph idx="1"/>
          </p:nvPr>
        </p:nvSpPr>
        <p:spPr/>
        <p:txBody>
          <a:bodyPr/>
          <a:lstStyle/>
          <a:p>
            <a:pPr marL="0" indent="0">
              <a:buNone/>
            </a:pPr>
            <a:r>
              <a:rPr lang="en-US"/>
              <a:t>It is assumed that the user has an Android smartphone with the following specifications:</a:t>
            </a:r>
          </a:p>
          <a:p>
            <a:pPr marL="0" indent="0">
              <a:buNone/>
            </a:pPr>
            <a:endParaRPr lang="en-US"/>
          </a:p>
          <a:p>
            <a:r>
              <a:rPr lang="en-US"/>
              <a:t>Detects objects upto a distance of 20-25m.</a:t>
            </a:r>
          </a:p>
          <a:p>
            <a:r>
              <a:rPr lang="en-US"/>
              <a:t>Requires well lit areas to function.</a:t>
            </a:r>
          </a:p>
          <a:p>
            <a:r>
              <a:rPr lang="en-US"/>
              <a:t>Battery needs to be charged enough to work.</a:t>
            </a:r>
          </a:p>
        </p:txBody>
      </p:sp>
      <p:sp>
        <p:nvSpPr>
          <p:cNvPr id="4" name="Footer Placeholder 3"/>
          <p:cNvSpPr>
            <a:spLocks noGrp="1"/>
          </p:cNvSpPr>
          <p:nvPr>
            <p:ph type="ftr" sz="quarter" idx="11"/>
          </p:nvPr>
        </p:nvSpPr>
        <p:spPr/>
        <p:txBody>
          <a:bodyPr/>
          <a:lstStyle/>
          <a:p>
            <a:r>
              <a:rPr lang="en-US"/>
              <a:t>Department of Software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192</TotalTime>
  <Words>1103</Words>
  <Application>Microsoft Macintosh PowerPoint</Application>
  <PresentationFormat>Widescreen</PresentationFormat>
  <Paragraphs>132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SimSun</vt:lpstr>
      <vt:lpstr>Orange Waves</vt:lpstr>
      <vt:lpstr> Smart Assistant for the Visually Impaired</vt:lpstr>
      <vt:lpstr>PROBLEM STATEMENT</vt:lpstr>
      <vt:lpstr>ABSTRACT:</vt:lpstr>
      <vt:lpstr>PowerPoint Presentation</vt:lpstr>
      <vt:lpstr>PROBLEM DOMAINS</vt:lpstr>
      <vt:lpstr>SOFTWARE REQUIREMENTS SPECIFICATIONS</vt:lpstr>
      <vt:lpstr>PROJECT SCOPE</vt:lpstr>
      <vt:lpstr>OVERALL DESCRIPTION</vt:lpstr>
      <vt:lpstr>CONSTRAINTS</vt:lpstr>
      <vt:lpstr>FUNCTIONAL  REQUIREMENTS</vt:lpstr>
      <vt:lpstr>USABILITY</vt:lpstr>
      <vt:lpstr>GPS TRACKING</vt:lpstr>
      <vt:lpstr>OBJECT DETECTION</vt:lpstr>
      <vt:lpstr>TEXT TO SPEECH</vt:lpstr>
      <vt:lpstr>RELIABILITY</vt:lpstr>
      <vt:lpstr>NON FUNCTIONAL  REQUIREMENTS</vt:lpstr>
      <vt:lpstr>PERFORMANCE</vt:lpstr>
      <vt:lpstr>SAFETY</vt:lpstr>
      <vt:lpstr>SECURITY</vt:lpstr>
      <vt:lpstr>SOFTWARE QUALITY ATTRIBUTE</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Microsoft Office User</cp:lastModifiedBy>
  <cp:revision>70</cp:revision>
  <dcterms:created xsi:type="dcterms:W3CDTF">2019-08-20T07:20:00Z</dcterms:created>
  <dcterms:modified xsi:type="dcterms:W3CDTF">2019-08-29T20:30:41Z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