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261" r:id="rId3"/>
    <p:sldId id="262" r:id="rId4"/>
    <p:sldId id="263" r:id="rId5"/>
    <p:sldId id="258" r:id="rId6"/>
    <p:sldId id="257"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3DB8F-7BA9-4377-BF43-F352F0E3C955}" type="datetimeFigureOut">
              <a:rPr lang="en-AU" smtClean="0"/>
              <a:t>20/01/2021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8045-F2FD-4727-A180-7D16837FBBED}" type="slidenum">
              <a:rPr lang="en-AU" smtClean="0"/>
              <a:t>‹#›</a:t>
            </a:fld>
            <a:endParaRPr lang="en-AU"/>
          </a:p>
        </p:txBody>
      </p:sp>
    </p:spTree>
    <p:extLst>
      <p:ext uri="{BB962C8B-B14F-4D97-AF65-F5344CB8AC3E}">
        <p14:creationId xmlns:p14="http://schemas.microsoft.com/office/powerpoint/2010/main" val="143781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8744-6D46-4AED-88A6-7052E88D6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7E10860-3586-43DD-9859-492FBAF3F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D3FA746-7514-4268-BF2C-76145E9C1F97}"/>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02393D1B-0789-4E23-89B4-2CC3983679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AA99B4-3C88-43C3-AD6F-80B0903A9963}"/>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9400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552B-AD99-464D-90B1-C67D16BC0FF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5DC3081-91FC-4617-96C9-833D537A5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A94002A-CCAC-405E-B913-AC895C747E08}"/>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A17B29F9-10D6-46DC-BFD3-57571B3541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EF3CA6-4E5F-40FC-90DB-9E919389F560}"/>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32755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0DDC5-C3F8-434E-B71A-318320D06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1823211-48DF-46D5-94D7-FA84FF4DB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32C72EA-6F29-4B6A-AB77-1BAEC3EA74AA}"/>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2F3AA2F5-70B6-4680-B3C5-1C39FD3A61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3F3B88-8610-4858-9DCA-BDEE28BFB5A7}"/>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8329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3E6D-11E3-4505-ADFE-A5F99B6E3F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1AE45EB-E9ED-4369-876A-F1145E9C3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3561855-FA0A-493E-847C-83AF223B7CF3}"/>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074D99F5-5600-4C4E-9DD3-20E182BE98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189F5F-EC4F-4191-852C-497242A74EBC}"/>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331044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DCD1-5251-4DA4-92E0-050B7D306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241ED12-0561-4225-B6B1-A0DF7BD4B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A56C5-9885-46C0-8125-2C1C8D621367}"/>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D335DDCD-1942-4AD1-A928-01A3377ED4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B02672-C905-411B-90AD-EFA60ED3ED29}"/>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66409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EA2D-0EA2-4DFA-B27C-B1ABD3E9358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8A74DD1-4020-4B9A-BA71-76EBE1A0D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38C6B36-BE40-4395-9D22-9EB1D93B98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E6CEE56-065B-447B-A058-6018046CD3C2}"/>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6" name="Footer Placeholder 5">
            <a:extLst>
              <a:ext uri="{FF2B5EF4-FFF2-40B4-BE49-F238E27FC236}">
                <a16:creationId xmlns:a16="http://schemas.microsoft.com/office/drawing/2014/main" id="{7FA84932-5A91-4D31-9231-EDFE80133D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729222-0820-4A7D-9804-115FD0834C7F}"/>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155876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39E-E95F-40BB-993C-47A5B78D04E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254D1C7-1393-43AB-BE4D-8D23F3A22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B40F3-1F56-40C9-AE23-CBBFDAC31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091629E-92BC-4130-9776-2E3945F73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279AC-8FD5-406B-8148-4B92A055D3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FEB3F9A-5F36-4CA3-A76D-EA556290ABF9}"/>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8" name="Footer Placeholder 7">
            <a:extLst>
              <a:ext uri="{FF2B5EF4-FFF2-40B4-BE49-F238E27FC236}">
                <a16:creationId xmlns:a16="http://schemas.microsoft.com/office/drawing/2014/main" id="{2D46B6DC-F878-4591-9863-8B939E24F6B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B45844A-7BCE-499C-B0D9-1E8E2C26884C}"/>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410628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DF89-EC59-4E68-8ADE-EAC7C002A56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BD230BA-341C-4991-80BB-C079950C5613}"/>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4" name="Footer Placeholder 3">
            <a:extLst>
              <a:ext uri="{FF2B5EF4-FFF2-40B4-BE49-F238E27FC236}">
                <a16:creationId xmlns:a16="http://schemas.microsoft.com/office/drawing/2014/main" id="{D51BB690-0A20-4200-A5F6-5389208998F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28DB149-F8C6-4644-A37A-2F133D3BE912}"/>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63918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C024D-ABB0-41ED-A16C-9B682175BD51}"/>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3" name="Footer Placeholder 2">
            <a:extLst>
              <a:ext uri="{FF2B5EF4-FFF2-40B4-BE49-F238E27FC236}">
                <a16:creationId xmlns:a16="http://schemas.microsoft.com/office/drawing/2014/main" id="{9CFB7A71-7FA3-4E52-B3BB-5854A07C028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8A5C223-7DB4-4203-8B00-01B638C4F10B}"/>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82028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A5FB-2684-41DA-A74E-3FC115A67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629BD92-D25B-4C4D-9E89-E411E1C94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231C07C-DA83-4718-B9B9-CC137BB9D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ADA39-69AF-4C2E-91B3-AA451A505E8E}"/>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6" name="Footer Placeholder 5">
            <a:extLst>
              <a:ext uri="{FF2B5EF4-FFF2-40B4-BE49-F238E27FC236}">
                <a16:creationId xmlns:a16="http://schemas.microsoft.com/office/drawing/2014/main" id="{1084ADCE-B22E-4B5A-8216-19E70EC135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37A7B7-25F5-4995-855E-55C38B3CBC3B}"/>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144131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C4B0-7BFC-4FD5-88F2-99458D536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0D3A47B-B350-4E3C-B67D-EBEF163B6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26EE860-23E0-4F52-B122-7ACD8946F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89087-0F43-42DD-9065-A8DD2DAA2C68}"/>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6" name="Footer Placeholder 5">
            <a:extLst>
              <a:ext uri="{FF2B5EF4-FFF2-40B4-BE49-F238E27FC236}">
                <a16:creationId xmlns:a16="http://schemas.microsoft.com/office/drawing/2014/main" id="{E3EA6467-BEE2-4634-BA1F-010BCE1C28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1D1A2FB-9528-4F51-B048-FB2F1EC88146}"/>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426900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B06AD-427F-4C06-BEBA-6757C3A5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0A766A-F77B-491B-BBFD-D0C035793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9DD20A-188D-458C-90AB-C1785F06B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FEA4A80E-05CB-4DFC-9F50-8E8202ACA3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1887751-94F3-49C0-88F4-95025A039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CED51-5473-47EE-942A-5511DA6D6573}" type="slidenum">
              <a:rPr lang="en-AU" smtClean="0"/>
              <a:t>‹#›</a:t>
            </a:fld>
            <a:endParaRPr lang="en-AU"/>
          </a:p>
        </p:txBody>
      </p:sp>
    </p:spTree>
    <p:extLst>
      <p:ext uri="{BB962C8B-B14F-4D97-AF65-F5344CB8AC3E}">
        <p14:creationId xmlns:p14="http://schemas.microsoft.com/office/powerpoint/2010/main" val="132534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127.0.0.1:5000/abou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openweathermap.org/api"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simplemaps.com/data/au-citie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127.0.0.1:5000/index"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127.0.0.1:5000/historica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ideo" Target="https://www.youtube.com/embed/WOv5HGOJYTA?feature=oembed" TargetMode="Externa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Western Australia UV Index</a:t>
            </a:r>
          </a:p>
          <a:p>
            <a:pPr>
              <a:lnSpc>
                <a:spcPct val="90000"/>
              </a:lnSpc>
              <a:spcBef>
                <a:spcPct val="0"/>
              </a:spcBef>
              <a:spcAft>
                <a:spcPts val="600"/>
              </a:spcAft>
            </a:pPr>
            <a:r>
              <a:rPr lang="en-US" sz="3700" b="1" kern="1200" dirty="0">
                <a:solidFill>
                  <a:schemeClr val="tx1"/>
                </a:solidFill>
                <a:latin typeface="+mj-lt"/>
                <a:ea typeface="+mj-ea"/>
                <a:cs typeface="+mj-cs"/>
              </a:rPr>
              <a:t>Analysis</a:t>
            </a:r>
          </a:p>
        </p:txBody>
      </p:sp>
      <p:sp>
        <p:nvSpPr>
          <p:cNvPr id="49"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539249" y="172081"/>
            <a:ext cx="7608304" cy="4869313"/>
          </a:xfrm>
          <a:prstGeom prst="rect">
            <a:avLst/>
          </a:prstGeom>
        </p:spPr>
      </p:pic>
      <p:sp>
        <p:nvSpPr>
          <p:cNvPr id="5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9CF56E5-D876-4650-9081-3BAB179E4F0A}"/>
              </a:ext>
            </a:extLst>
          </p:cNvPr>
          <p:cNvSpPr txBox="1"/>
          <p:nvPr/>
        </p:nvSpPr>
        <p:spPr>
          <a:xfrm>
            <a:off x="529847" y="4869180"/>
            <a:ext cx="7149247" cy="923330"/>
          </a:xfrm>
          <a:prstGeom prst="rect">
            <a:avLst/>
          </a:prstGeom>
          <a:noFill/>
        </p:spPr>
        <p:txBody>
          <a:bodyPr wrap="square" rtlCol="0">
            <a:spAutoFit/>
          </a:bodyPr>
          <a:lstStyle/>
          <a:p>
            <a:r>
              <a:rPr lang="en-US" i="1" dirty="0"/>
              <a:t>Tourism WA has engaged our small firm to present the UV index and the temperature weather data for residents and tourists to increase the use of sunscreen and to prevent skin cancer.</a:t>
            </a:r>
            <a:endParaRPr lang="en-AU" i="1" dirty="0"/>
          </a:p>
        </p:txBody>
      </p:sp>
    </p:spTree>
    <p:extLst>
      <p:ext uri="{BB962C8B-B14F-4D97-AF65-F5344CB8AC3E}">
        <p14:creationId xmlns:p14="http://schemas.microsoft.com/office/powerpoint/2010/main" val="136642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0A26737-E374-464B-9D91-A9C70094714D}"/>
              </a:ext>
            </a:extLst>
          </p:cNvPr>
          <p:cNvSpPr txBox="1"/>
          <p:nvPr/>
        </p:nvSpPr>
        <p:spPr>
          <a:xfrm>
            <a:off x="1887819" y="214046"/>
            <a:ext cx="7715610" cy="1569660"/>
          </a:xfrm>
          <a:prstGeom prst="rect">
            <a:avLst/>
          </a:prstGeom>
          <a:noFill/>
        </p:spPr>
        <p:txBody>
          <a:bodyPr wrap="square" rtlCol="0">
            <a:spAutoFit/>
          </a:bodyPr>
          <a:lstStyle/>
          <a:p>
            <a:pPr algn="ctr"/>
            <a:r>
              <a:rPr lang="en-AU" sz="4800" b="1" dirty="0">
                <a:solidFill>
                  <a:schemeClr val="accent6">
                    <a:lumMod val="75000"/>
                  </a:schemeClr>
                </a:solidFill>
                <a:latin typeface="+mj-lt"/>
              </a:rPr>
              <a:t>Western Australia UV Index Analysis</a:t>
            </a:r>
          </a:p>
        </p:txBody>
      </p:sp>
      <p:sp>
        <p:nvSpPr>
          <p:cNvPr id="4" name="TextBox 3">
            <a:extLst>
              <a:ext uri="{FF2B5EF4-FFF2-40B4-BE49-F238E27FC236}">
                <a16:creationId xmlns:a16="http://schemas.microsoft.com/office/drawing/2014/main" id="{AA65DA0C-B12F-4154-9476-BE1479B0E523}"/>
              </a:ext>
            </a:extLst>
          </p:cNvPr>
          <p:cNvSpPr txBox="1"/>
          <p:nvPr/>
        </p:nvSpPr>
        <p:spPr>
          <a:xfrm>
            <a:off x="2010106" y="3056986"/>
            <a:ext cx="4684296" cy="1200329"/>
          </a:xfrm>
          <a:prstGeom prst="rect">
            <a:avLst/>
          </a:prstGeom>
          <a:noFill/>
        </p:spPr>
        <p:txBody>
          <a:bodyPr wrap="none" rtlCol="0">
            <a:spAutoFit/>
          </a:bodyPr>
          <a:lstStyle/>
          <a:p>
            <a:r>
              <a:rPr lang="en-AU" b="1" i="1" dirty="0"/>
              <a:t>The purpose of this analysis:</a:t>
            </a:r>
          </a:p>
          <a:p>
            <a:pPr marL="285750" indent="-285750">
              <a:buFont typeface="Arial" panose="020B0604020202020204" pitchFamily="34" charset="0"/>
              <a:buChar char="•"/>
            </a:pPr>
            <a:r>
              <a:rPr lang="en-AU" dirty="0"/>
              <a:t>Analysing UV index across Western Australia</a:t>
            </a:r>
          </a:p>
          <a:p>
            <a:pPr marL="285750" indent="-285750">
              <a:buFont typeface="Arial" panose="020B0604020202020204" pitchFamily="34" charset="0"/>
              <a:buChar char="•"/>
            </a:pPr>
            <a:r>
              <a:rPr lang="en-AU" dirty="0"/>
              <a:t>Help planning a trip within Western Australia</a:t>
            </a:r>
          </a:p>
          <a:p>
            <a:pPr marL="285750" indent="-285750">
              <a:buFont typeface="Arial" panose="020B0604020202020204" pitchFamily="34" charset="0"/>
              <a:buChar char="•"/>
            </a:pPr>
            <a:endParaRPr lang="en-AU" dirty="0"/>
          </a:p>
        </p:txBody>
      </p:sp>
      <p:sp>
        <p:nvSpPr>
          <p:cNvPr id="25" name="TextBox 24">
            <a:extLst>
              <a:ext uri="{FF2B5EF4-FFF2-40B4-BE49-F238E27FC236}">
                <a16:creationId xmlns:a16="http://schemas.microsoft.com/office/drawing/2014/main" id="{149D1B90-064E-4720-A2DC-1A5D0844F85A}"/>
              </a:ext>
            </a:extLst>
          </p:cNvPr>
          <p:cNvSpPr txBox="1"/>
          <p:nvPr/>
        </p:nvSpPr>
        <p:spPr>
          <a:xfrm>
            <a:off x="2026455" y="4473059"/>
            <a:ext cx="6221806" cy="923330"/>
          </a:xfrm>
          <a:prstGeom prst="rect">
            <a:avLst/>
          </a:prstGeom>
          <a:noFill/>
        </p:spPr>
        <p:txBody>
          <a:bodyPr wrap="square" rtlCol="0">
            <a:spAutoFit/>
          </a:bodyPr>
          <a:lstStyle/>
          <a:p>
            <a:r>
              <a:rPr lang="en-AU" b="1" i="1" dirty="0"/>
              <a:t>Why only Western Australia?</a:t>
            </a:r>
          </a:p>
          <a:p>
            <a:pPr marL="285750" indent="-285750">
              <a:buFont typeface="Arial" panose="020B0604020202020204" pitchFamily="34" charset="0"/>
              <a:buChar char="•"/>
            </a:pPr>
            <a:r>
              <a:rPr lang="en-AU" dirty="0"/>
              <a:t>Tourism WA has engaged us to do an analysis on UV index</a:t>
            </a:r>
          </a:p>
          <a:p>
            <a:pPr marL="285750" indent="-285750">
              <a:buFont typeface="Arial" panose="020B0604020202020204" pitchFamily="34" charset="0"/>
              <a:buChar char="•"/>
            </a:pPr>
            <a:r>
              <a:rPr lang="en-AU" dirty="0"/>
              <a:t>Plus, where else we can go during Covid-19 😝 </a:t>
            </a:r>
          </a:p>
        </p:txBody>
      </p:sp>
      <p:sp>
        <p:nvSpPr>
          <p:cNvPr id="26" name="TextBox 25">
            <a:extLst>
              <a:ext uri="{FF2B5EF4-FFF2-40B4-BE49-F238E27FC236}">
                <a16:creationId xmlns:a16="http://schemas.microsoft.com/office/drawing/2014/main" id="{281B2796-E90C-4691-B40F-81539B76310B}"/>
              </a:ext>
            </a:extLst>
          </p:cNvPr>
          <p:cNvSpPr txBox="1"/>
          <p:nvPr/>
        </p:nvSpPr>
        <p:spPr>
          <a:xfrm>
            <a:off x="2026455" y="2133656"/>
            <a:ext cx="3151888" cy="923330"/>
          </a:xfrm>
          <a:prstGeom prst="rect">
            <a:avLst/>
          </a:prstGeom>
          <a:noFill/>
        </p:spPr>
        <p:txBody>
          <a:bodyPr wrap="none" rtlCol="0">
            <a:spAutoFit/>
          </a:bodyPr>
          <a:lstStyle/>
          <a:p>
            <a:r>
              <a:rPr lang="en-AU" b="1" i="1" dirty="0"/>
              <a:t>Our Team (SASA)</a:t>
            </a:r>
          </a:p>
          <a:p>
            <a:pPr marL="285750" indent="-285750">
              <a:buFont typeface="Arial" panose="020B0604020202020204" pitchFamily="34" charset="0"/>
              <a:buChar char="•"/>
            </a:pPr>
            <a:r>
              <a:rPr lang="en-AU" dirty="0">
                <a:hlinkClick r:id="rId2"/>
              </a:rPr>
              <a:t>http://127.0.0.1:5000/about</a:t>
            </a: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17321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0A26737-E374-464B-9D91-A9C70094714D}"/>
              </a:ext>
            </a:extLst>
          </p:cNvPr>
          <p:cNvSpPr txBox="1"/>
          <p:nvPr/>
        </p:nvSpPr>
        <p:spPr>
          <a:xfrm>
            <a:off x="1887819" y="214046"/>
            <a:ext cx="7715610" cy="1569660"/>
          </a:xfrm>
          <a:prstGeom prst="rect">
            <a:avLst/>
          </a:prstGeom>
          <a:noFill/>
        </p:spPr>
        <p:txBody>
          <a:bodyPr wrap="square" rtlCol="0">
            <a:spAutoFit/>
          </a:bodyPr>
          <a:lstStyle/>
          <a:p>
            <a:pPr algn="ctr"/>
            <a:r>
              <a:rPr lang="en-AU" sz="4800" b="1" dirty="0">
                <a:solidFill>
                  <a:schemeClr val="accent6">
                    <a:lumMod val="75000"/>
                  </a:schemeClr>
                </a:solidFill>
                <a:latin typeface="+mj-lt"/>
              </a:rPr>
              <a:t>Western Australia UV Index</a:t>
            </a:r>
          </a:p>
          <a:p>
            <a:pPr algn="ctr"/>
            <a:r>
              <a:rPr lang="en-AU" sz="4800" b="1" dirty="0">
                <a:solidFill>
                  <a:schemeClr val="accent6">
                    <a:lumMod val="75000"/>
                  </a:schemeClr>
                </a:solidFill>
                <a:latin typeface="+mj-lt"/>
              </a:rPr>
              <a:t>Data Source</a:t>
            </a:r>
          </a:p>
        </p:txBody>
      </p:sp>
      <p:pic>
        <p:nvPicPr>
          <p:cNvPr id="5" name="Picture 4">
            <a:extLst>
              <a:ext uri="{FF2B5EF4-FFF2-40B4-BE49-F238E27FC236}">
                <a16:creationId xmlns:a16="http://schemas.microsoft.com/office/drawing/2014/main" id="{663DC63E-FBEE-465E-BB75-CEF05A941CE7}"/>
              </a:ext>
            </a:extLst>
          </p:cNvPr>
          <p:cNvPicPr>
            <a:picLocks noChangeAspect="1"/>
          </p:cNvPicPr>
          <p:nvPr/>
        </p:nvPicPr>
        <p:blipFill>
          <a:blip r:embed="rId2"/>
          <a:stretch>
            <a:fillRect/>
          </a:stretch>
        </p:blipFill>
        <p:spPr>
          <a:xfrm>
            <a:off x="879278" y="2644571"/>
            <a:ext cx="1638300" cy="695325"/>
          </a:xfrm>
          <a:prstGeom prst="rect">
            <a:avLst/>
          </a:prstGeom>
        </p:spPr>
      </p:pic>
      <p:sp>
        <p:nvSpPr>
          <p:cNvPr id="6" name="TextBox 5">
            <a:extLst>
              <a:ext uri="{FF2B5EF4-FFF2-40B4-BE49-F238E27FC236}">
                <a16:creationId xmlns:a16="http://schemas.microsoft.com/office/drawing/2014/main" id="{4457FC75-4281-45C0-BD21-21CE22C97314}"/>
              </a:ext>
            </a:extLst>
          </p:cNvPr>
          <p:cNvSpPr txBox="1"/>
          <p:nvPr/>
        </p:nvSpPr>
        <p:spPr>
          <a:xfrm>
            <a:off x="2612571" y="2782669"/>
            <a:ext cx="3325590" cy="646331"/>
          </a:xfrm>
          <a:prstGeom prst="rect">
            <a:avLst/>
          </a:prstGeom>
          <a:noFill/>
        </p:spPr>
        <p:txBody>
          <a:bodyPr wrap="none" rtlCol="0">
            <a:spAutoFit/>
          </a:bodyPr>
          <a:lstStyle/>
          <a:p>
            <a:r>
              <a:rPr lang="en-AU" dirty="0">
                <a:hlinkClick r:id="rId3"/>
              </a:rPr>
              <a:t>https://openweathermap.org/api</a:t>
            </a:r>
            <a:endParaRPr lang="en-AU" dirty="0"/>
          </a:p>
          <a:p>
            <a:endParaRPr lang="en-AU" dirty="0"/>
          </a:p>
        </p:txBody>
      </p:sp>
      <p:sp>
        <p:nvSpPr>
          <p:cNvPr id="7" name="TextBox 6">
            <a:extLst>
              <a:ext uri="{FF2B5EF4-FFF2-40B4-BE49-F238E27FC236}">
                <a16:creationId xmlns:a16="http://schemas.microsoft.com/office/drawing/2014/main" id="{EC9D340F-8313-4726-81D2-E31DE834E3F8}"/>
              </a:ext>
            </a:extLst>
          </p:cNvPr>
          <p:cNvSpPr txBox="1"/>
          <p:nvPr/>
        </p:nvSpPr>
        <p:spPr>
          <a:xfrm>
            <a:off x="879278" y="2248912"/>
            <a:ext cx="3130665" cy="369332"/>
          </a:xfrm>
          <a:prstGeom prst="rect">
            <a:avLst/>
          </a:prstGeom>
          <a:noFill/>
        </p:spPr>
        <p:txBody>
          <a:bodyPr wrap="none" rtlCol="0">
            <a:spAutoFit/>
          </a:bodyPr>
          <a:lstStyle/>
          <a:p>
            <a:r>
              <a:rPr lang="en-AU" dirty="0"/>
              <a:t>UV Index for Western Australia:</a:t>
            </a:r>
          </a:p>
        </p:txBody>
      </p:sp>
      <p:sp>
        <p:nvSpPr>
          <p:cNvPr id="17" name="TextBox 16">
            <a:extLst>
              <a:ext uri="{FF2B5EF4-FFF2-40B4-BE49-F238E27FC236}">
                <a16:creationId xmlns:a16="http://schemas.microsoft.com/office/drawing/2014/main" id="{5CE1D36F-7779-40E6-B66A-44F2BD3DDA2E}"/>
              </a:ext>
            </a:extLst>
          </p:cNvPr>
          <p:cNvSpPr txBox="1"/>
          <p:nvPr/>
        </p:nvSpPr>
        <p:spPr>
          <a:xfrm>
            <a:off x="879278" y="3875627"/>
            <a:ext cx="2895536" cy="369332"/>
          </a:xfrm>
          <a:prstGeom prst="rect">
            <a:avLst/>
          </a:prstGeom>
          <a:noFill/>
        </p:spPr>
        <p:txBody>
          <a:bodyPr wrap="none" rtlCol="0">
            <a:spAutoFit/>
          </a:bodyPr>
          <a:lstStyle/>
          <a:p>
            <a:r>
              <a:rPr lang="en-AU" dirty="0"/>
              <a:t>Western Australia Cities Info:</a:t>
            </a:r>
          </a:p>
        </p:txBody>
      </p:sp>
      <p:pic>
        <p:nvPicPr>
          <p:cNvPr id="9" name="Picture 8">
            <a:extLst>
              <a:ext uri="{FF2B5EF4-FFF2-40B4-BE49-F238E27FC236}">
                <a16:creationId xmlns:a16="http://schemas.microsoft.com/office/drawing/2014/main" id="{1DD14F8D-FF30-4312-9802-5B725D590466}"/>
              </a:ext>
            </a:extLst>
          </p:cNvPr>
          <p:cNvPicPr>
            <a:picLocks noChangeAspect="1"/>
          </p:cNvPicPr>
          <p:nvPr/>
        </p:nvPicPr>
        <p:blipFill>
          <a:blip r:embed="rId4"/>
          <a:stretch>
            <a:fillRect/>
          </a:stretch>
        </p:blipFill>
        <p:spPr>
          <a:xfrm>
            <a:off x="912517" y="4360093"/>
            <a:ext cx="2151330" cy="507064"/>
          </a:xfrm>
          <a:prstGeom prst="rect">
            <a:avLst/>
          </a:prstGeom>
        </p:spPr>
      </p:pic>
      <p:sp>
        <p:nvSpPr>
          <p:cNvPr id="11" name="TextBox 10">
            <a:extLst>
              <a:ext uri="{FF2B5EF4-FFF2-40B4-BE49-F238E27FC236}">
                <a16:creationId xmlns:a16="http://schemas.microsoft.com/office/drawing/2014/main" id="{410C3525-9B0E-4668-9720-E68B99D2CE8B}"/>
              </a:ext>
            </a:extLst>
          </p:cNvPr>
          <p:cNvSpPr txBox="1"/>
          <p:nvPr/>
        </p:nvSpPr>
        <p:spPr>
          <a:xfrm>
            <a:off x="3167910" y="4404741"/>
            <a:ext cx="3864456" cy="646331"/>
          </a:xfrm>
          <a:prstGeom prst="rect">
            <a:avLst/>
          </a:prstGeom>
          <a:noFill/>
        </p:spPr>
        <p:txBody>
          <a:bodyPr wrap="none" rtlCol="0">
            <a:spAutoFit/>
          </a:bodyPr>
          <a:lstStyle/>
          <a:p>
            <a:r>
              <a:rPr lang="en-AU" dirty="0">
                <a:hlinkClick r:id="rId5"/>
              </a:rPr>
              <a:t>https://simplemaps.com/data/au-cities</a:t>
            </a:r>
            <a:endParaRPr lang="en-AU" dirty="0"/>
          </a:p>
          <a:p>
            <a:endParaRPr lang="en-AU" dirty="0"/>
          </a:p>
        </p:txBody>
      </p:sp>
    </p:spTree>
    <p:extLst>
      <p:ext uri="{BB962C8B-B14F-4D97-AF65-F5344CB8AC3E}">
        <p14:creationId xmlns:p14="http://schemas.microsoft.com/office/powerpoint/2010/main" val="341822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Table">
            <a:extLst>
              <a:ext uri="{FF2B5EF4-FFF2-40B4-BE49-F238E27FC236}">
                <a16:creationId xmlns:a16="http://schemas.microsoft.com/office/drawing/2014/main" id="{EBB6CA1A-54A7-48AB-A1B4-751E80897F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3079" y="2427987"/>
            <a:ext cx="2568022" cy="2568022"/>
          </a:xfrm>
          <a:prstGeom prst="rect">
            <a:avLst/>
          </a:prstGeom>
        </p:spPr>
      </p:pic>
      <p:sp>
        <p:nvSpPr>
          <p:cNvPr id="17" name="TextBox 16">
            <a:extLst>
              <a:ext uri="{FF2B5EF4-FFF2-40B4-BE49-F238E27FC236}">
                <a16:creationId xmlns:a16="http://schemas.microsoft.com/office/drawing/2014/main" id="{08FF0DDE-95F9-4804-BB49-FB0521393380}"/>
              </a:ext>
            </a:extLst>
          </p:cNvPr>
          <p:cNvSpPr txBox="1"/>
          <p:nvPr/>
        </p:nvSpPr>
        <p:spPr>
          <a:xfrm>
            <a:off x="7510325" y="4534344"/>
            <a:ext cx="2298755" cy="461665"/>
          </a:xfrm>
          <a:prstGeom prst="rect">
            <a:avLst/>
          </a:prstGeom>
          <a:noFill/>
        </p:spPr>
        <p:txBody>
          <a:bodyPr wrap="square" rtlCol="0">
            <a:spAutoFit/>
          </a:bodyPr>
          <a:lstStyle/>
          <a:p>
            <a:pPr algn="ctr"/>
            <a:r>
              <a:rPr lang="en-AU" sz="2400" b="1" dirty="0"/>
              <a:t>csv and Json</a:t>
            </a:r>
          </a:p>
        </p:txBody>
      </p:sp>
      <p:sp>
        <p:nvSpPr>
          <p:cNvPr id="19" name="Arrow: Right 18">
            <a:extLst>
              <a:ext uri="{FF2B5EF4-FFF2-40B4-BE49-F238E27FC236}">
                <a16:creationId xmlns:a16="http://schemas.microsoft.com/office/drawing/2014/main" id="{68A55867-6F94-4FE9-80F5-F3F87B2B1A5B}"/>
              </a:ext>
            </a:extLst>
          </p:cNvPr>
          <p:cNvSpPr/>
          <p:nvPr/>
        </p:nvSpPr>
        <p:spPr>
          <a:xfrm>
            <a:off x="5364833" y="3343439"/>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0A26737-E374-464B-9D91-A9C70094714D}"/>
              </a:ext>
            </a:extLst>
          </p:cNvPr>
          <p:cNvSpPr txBox="1"/>
          <p:nvPr/>
        </p:nvSpPr>
        <p:spPr>
          <a:xfrm>
            <a:off x="2050191" y="476671"/>
            <a:ext cx="7715610" cy="2123658"/>
          </a:xfrm>
          <a:prstGeom prst="rect">
            <a:avLst/>
          </a:prstGeom>
          <a:noFill/>
        </p:spPr>
        <p:txBody>
          <a:bodyPr wrap="square" rtlCol="0">
            <a:spAutoFit/>
          </a:bodyPr>
          <a:lstStyle/>
          <a:p>
            <a:pPr algn="ctr"/>
            <a:r>
              <a:rPr lang="en-AU" sz="4400" b="1" dirty="0">
                <a:solidFill>
                  <a:schemeClr val="accent6">
                    <a:lumMod val="75000"/>
                  </a:schemeClr>
                </a:solidFill>
              </a:rPr>
              <a:t>Western Australia UV Index</a:t>
            </a:r>
          </a:p>
          <a:p>
            <a:pPr algn="ctr"/>
            <a:r>
              <a:rPr lang="en-AU" sz="4400" b="1" dirty="0">
                <a:solidFill>
                  <a:schemeClr val="accent6">
                    <a:lumMod val="75000"/>
                  </a:schemeClr>
                </a:solidFill>
              </a:rPr>
              <a:t>Extract Historical Data from </a:t>
            </a:r>
            <a:r>
              <a:rPr lang="en-AU" sz="4400" b="1" dirty="0" err="1">
                <a:solidFill>
                  <a:schemeClr val="accent6">
                    <a:lumMod val="75000"/>
                  </a:schemeClr>
                </a:solidFill>
              </a:rPr>
              <a:t>OpenWeather</a:t>
            </a:r>
            <a:r>
              <a:rPr lang="en-AU" sz="4400" b="1" dirty="0">
                <a:solidFill>
                  <a:schemeClr val="accent6">
                    <a:lumMod val="75000"/>
                  </a:schemeClr>
                </a:solidFill>
              </a:rPr>
              <a:t> API</a:t>
            </a:r>
          </a:p>
        </p:txBody>
      </p:sp>
      <p:pic>
        <p:nvPicPr>
          <p:cNvPr id="3" name="Graphic 2" descr="Web design">
            <a:extLst>
              <a:ext uri="{FF2B5EF4-FFF2-40B4-BE49-F238E27FC236}">
                <a16:creationId xmlns:a16="http://schemas.microsoft.com/office/drawing/2014/main" id="{AB13133B-702F-4E53-9419-F6DB2F9EA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133" y="2739212"/>
            <a:ext cx="1866991" cy="1866991"/>
          </a:xfrm>
          <a:prstGeom prst="rect">
            <a:avLst/>
          </a:prstGeom>
        </p:spPr>
      </p:pic>
      <p:sp>
        <p:nvSpPr>
          <p:cNvPr id="4" name="TextBox 3">
            <a:extLst>
              <a:ext uri="{FF2B5EF4-FFF2-40B4-BE49-F238E27FC236}">
                <a16:creationId xmlns:a16="http://schemas.microsoft.com/office/drawing/2014/main" id="{3C676C28-9701-455F-AF65-2ECDAD84BB0E}"/>
              </a:ext>
            </a:extLst>
          </p:cNvPr>
          <p:cNvSpPr txBox="1"/>
          <p:nvPr/>
        </p:nvSpPr>
        <p:spPr>
          <a:xfrm>
            <a:off x="2269948" y="4353374"/>
            <a:ext cx="2488758" cy="461665"/>
          </a:xfrm>
          <a:prstGeom prst="rect">
            <a:avLst/>
          </a:prstGeom>
          <a:noFill/>
        </p:spPr>
        <p:txBody>
          <a:bodyPr wrap="none" rtlCol="0">
            <a:spAutoFit/>
          </a:bodyPr>
          <a:lstStyle/>
          <a:p>
            <a:r>
              <a:rPr lang="en-AU" sz="2400" b="1" dirty="0" err="1"/>
              <a:t>OpenWeather</a:t>
            </a:r>
            <a:r>
              <a:rPr lang="en-AU" sz="2400" b="1" dirty="0"/>
              <a:t> API</a:t>
            </a:r>
          </a:p>
        </p:txBody>
      </p:sp>
    </p:spTree>
    <p:extLst>
      <p:ext uri="{BB962C8B-B14F-4D97-AF65-F5344CB8AC3E}">
        <p14:creationId xmlns:p14="http://schemas.microsoft.com/office/powerpoint/2010/main" val="363093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Database">
            <a:extLst>
              <a:ext uri="{FF2B5EF4-FFF2-40B4-BE49-F238E27FC236}">
                <a16:creationId xmlns:a16="http://schemas.microsoft.com/office/drawing/2014/main" id="{ADF7A8C6-7576-4BD0-80AA-3CB17D330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0137" y="2537666"/>
            <a:ext cx="2181838" cy="2181838"/>
          </a:xfrm>
          <a:prstGeom prst="rect">
            <a:avLst/>
          </a:prstGeom>
        </p:spPr>
      </p:pic>
      <p:pic>
        <p:nvPicPr>
          <p:cNvPr id="13" name="Graphic 12" descr="Table">
            <a:extLst>
              <a:ext uri="{FF2B5EF4-FFF2-40B4-BE49-F238E27FC236}">
                <a16:creationId xmlns:a16="http://schemas.microsoft.com/office/drawing/2014/main" id="{EBB6CA1A-54A7-48AB-A1B4-751E80897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180" y="2419405"/>
            <a:ext cx="2568022" cy="2568022"/>
          </a:xfrm>
          <a:prstGeom prst="rect">
            <a:avLst/>
          </a:prstGeom>
        </p:spPr>
      </p:pic>
      <p:sp>
        <p:nvSpPr>
          <p:cNvPr id="17" name="TextBox 16">
            <a:extLst>
              <a:ext uri="{FF2B5EF4-FFF2-40B4-BE49-F238E27FC236}">
                <a16:creationId xmlns:a16="http://schemas.microsoft.com/office/drawing/2014/main" id="{08FF0DDE-95F9-4804-BB49-FB0521393380}"/>
              </a:ext>
            </a:extLst>
          </p:cNvPr>
          <p:cNvSpPr txBox="1"/>
          <p:nvPr/>
        </p:nvSpPr>
        <p:spPr>
          <a:xfrm>
            <a:off x="1459804" y="4620833"/>
            <a:ext cx="1180774" cy="461665"/>
          </a:xfrm>
          <a:prstGeom prst="rect">
            <a:avLst/>
          </a:prstGeom>
          <a:noFill/>
        </p:spPr>
        <p:txBody>
          <a:bodyPr wrap="square" rtlCol="0">
            <a:spAutoFit/>
          </a:bodyPr>
          <a:lstStyle/>
          <a:p>
            <a:pPr algn="ctr"/>
            <a:r>
              <a:rPr lang="en-AU" sz="2400" b="1" dirty="0"/>
              <a:t>csv file</a:t>
            </a:r>
          </a:p>
        </p:txBody>
      </p:sp>
      <p:sp>
        <p:nvSpPr>
          <p:cNvPr id="21" name="TextBox 20">
            <a:extLst>
              <a:ext uri="{FF2B5EF4-FFF2-40B4-BE49-F238E27FC236}">
                <a16:creationId xmlns:a16="http://schemas.microsoft.com/office/drawing/2014/main" id="{7C5BD3B3-8CAB-48A0-82F9-123D19EA3A07}"/>
              </a:ext>
            </a:extLst>
          </p:cNvPr>
          <p:cNvSpPr txBox="1"/>
          <p:nvPr/>
        </p:nvSpPr>
        <p:spPr>
          <a:xfrm>
            <a:off x="5550669" y="4572228"/>
            <a:ext cx="1144675" cy="461665"/>
          </a:xfrm>
          <a:prstGeom prst="rect">
            <a:avLst/>
          </a:prstGeom>
          <a:noFill/>
        </p:spPr>
        <p:txBody>
          <a:bodyPr wrap="square" rtlCol="0">
            <a:spAutoFit/>
          </a:bodyPr>
          <a:lstStyle/>
          <a:p>
            <a:pPr algn="ctr"/>
            <a:r>
              <a:rPr lang="en-AU" sz="2400" b="1" dirty="0"/>
              <a:t>SQLITE</a:t>
            </a:r>
          </a:p>
        </p:txBody>
      </p:sp>
      <p:sp>
        <p:nvSpPr>
          <p:cNvPr id="19" name="Arrow: Right 18">
            <a:extLst>
              <a:ext uri="{FF2B5EF4-FFF2-40B4-BE49-F238E27FC236}">
                <a16:creationId xmlns:a16="http://schemas.microsoft.com/office/drawing/2014/main" id="{68A55867-6F94-4FE9-80F5-F3F87B2B1A5B}"/>
              </a:ext>
            </a:extLst>
          </p:cNvPr>
          <p:cNvSpPr/>
          <p:nvPr/>
        </p:nvSpPr>
        <p:spPr>
          <a:xfrm>
            <a:off x="3411588" y="3196328"/>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0A26737-E374-464B-9D91-A9C70094714D}"/>
              </a:ext>
            </a:extLst>
          </p:cNvPr>
          <p:cNvSpPr txBox="1"/>
          <p:nvPr/>
        </p:nvSpPr>
        <p:spPr>
          <a:xfrm>
            <a:off x="2435095" y="795853"/>
            <a:ext cx="7715610" cy="1446550"/>
          </a:xfrm>
          <a:prstGeom prst="rect">
            <a:avLst/>
          </a:prstGeom>
          <a:noFill/>
        </p:spPr>
        <p:txBody>
          <a:bodyPr wrap="square" rtlCol="0">
            <a:spAutoFit/>
          </a:bodyPr>
          <a:lstStyle/>
          <a:p>
            <a:pPr algn="ctr"/>
            <a:r>
              <a:rPr lang="en-AU" sz="4400" b="1" dirty="0">
                <a:solidFill>
                  <a:schemeClr val="accent6">
                    <a:lumMod val="75000"/>
                  </a:schemeClr>
                </a:solidFill>
              </a:rPr>
              <a:t>Western Australia UV Index</a:t>
            </a:r>
          </a:p>
          <a:p>
            <a:pPr algn="ctr"/>
            <a:r>
              <a:rPr lang="en-AU" sz="4400" b="1" dirty="0">
                <a:solidFill>
                  <a:schemeClr val="accent6">
                    <a:lumMod val="75000"/>
                  </a:schemeClr>
                </a:solidFill>
              </a:rPr>
              <a:t>Historical Data Storage</a:t>
            </a:r>
          </a:p>
        </p:txBody>
      </p:sp>
      <p:sp>
        <p:nvSpPr>
          <p:cNvPr id="23" name="Arrow: Right 22">
            <a:extLst>
              <a:ext uri="{FF2B5EF4-FFF2-40B4-BE49-F238E27FC236}">
                <a16:creationId xmlns:a16="http://schemas.microsoft.com/office/drawing/2014/main" id="{BF544220-9D98-4F83-AC78-E39A2A6BFCEF}"/>
              </a:ext>
            </a:extLst>
          </p:cNvPr>
          <p:cNvSpPr/>
          <p:nvPr/>
        </p:nvSpPr>
        <p:spPr>
          <a:xfrm>
            <a:off x="7800283" y="3197165"/>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C073591B-3899-4B09-B611-A75CD15EC9BB}"/>
              </a:ext>
            </a:extLst>
          </p:cNvPr>
          <p:cNvSpPr txBox="1"/>
          <p:nvPr/>
        </p:nvSpPr>
        <p:spPr>
          <a:xfrm>
            <a:off x="9470857" y="3209444"/>
            <a:ext cx="1626412" cy="830997"/>
          </a:xfrm>
          <a:prstGeom prst="rect">
            <a:avLst/>
          </a:prstGeom>
          <a:noFill/>
        </p:spPr>
        <p:txBody>
          <a:bodyPr wrap="square" rtlCol="0">
            <a:spAutoFit/>
          </a:bodyPr>
          <a:lstStyle/>
          <a:p>
            <a:pPr algn="ctr"/>
            <a:r>
              <a:rPr lang="en-AU" sz="2400" b="1" dirty="0"/>
              <a:t>Python</a:t>
            </a:r>
          </a:p>
          <a:p>
            <a:pPr algn="ctr"/>
            <a:r>
              <a:rPr lang="en-AU" sz="2400" b="1" dirty="0"/>
              <a:t>Flask</a:t>
            </a:r>
          </a:p>
        </p:txBody>
      </p:sp>
    </p:spTree>
    <p:extLst>
      <p:ext uri="{BB962C8B-B14F-4D97-AF65-F5344CB8AC3E}">
        <p14:creationId xmlns:p14="http://schemas.microsoft.com/office/powerpoint/2010/main" val="326230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970695" y="615323"/>
            <a:ext cx="8072083"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Why SQLITE?</a:t>
            </a:r>
          </a:p>
        </p:txBody>
      </p:sp>
      <p:sp>
        <p:nvSpPr>
          <p:cNvPr id="5" name="TextBox 4">
            <a:extLst>
              <a:ext uri="{FF2B5EF4-FFF2-40B4-BE49-F238E27FC236}">
                <a16:creationId xmlns:a16="http://schemas.microsoft.com/office/drawing/2014/main" id="{872F2758-3647-4B00-BD39-DE676106509A}"/>
              </a:ext>
            </a:extLst>
          </p:cNvPr>
          <p:cNvSpPr txBox="1"/>
          <p:nvPr/>
        </p:nvSpPr>
        <p:spPr>
          <a:xfrm>
            <a:off x="2186473" y="2472213"/>
            <a:ext cx="7819053"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a:t>Structured data</a:t>
            </a:r>
          </a:p>
          <a:p>
            <a:endParaRPr lang="en-US" sz="3600" dirty="0"/>
          </a:p>
          <a:p>
            <a:pPr marL="285750" indent="-285750">
              <a:buFont typeface="Arial" panose="020B0604020202020204" pitchFamily="34" charset="0"/>
              <a:buChar char="•"/>
            </a:pPr>
            <a:r>
              <a:rPr lang="en-US" sz="3600" dirty="0"/>
              <a:t>The license for SQLite is open-source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SQLite does not require a server to run</a:t>
            </a:r>
            <a:endParaRPr lang="en-AU" sz="3600" dirty="0"/>
          </a:p>
        </p:txBody>
      </p:sp>
    </p:spTree>
    <p:extLst>
      <p:ext uri="{BB962C8B-B14F-4D97-AF65-F5344CB8AC3E}">
        <p14:creationId xmlns:p14="http://schemas.microsoft.com/office/powerpoint/2010/main" val="46700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Western Australia UV </a:t>
            </a:r>
            <a:endParaRPr lang="en-US" sz="3700" b="1" dirty="0">
              <a:latin typeface="+mj-lt"/>
              <a:ea typeface="+mj-ea"/>
              <a:cs typeface="+mj-cs"/>
            </a:endParaRPr>
          </a:p>
          <a:p>
            <a:pPr>
              <a:lnSpc>
                <a:spcPct val="90000"/>
              </a:lnSpc>
              <a:spcBef>
                <a:spcPct val="0"/>
              </a:spcBef>
              <a:spcAft>
                <a:spcPts val="600"/>
              </a:spcAft>
            </a:pPr>
            <a:r>
              <a:rPr lang="en-US" sz="3700" b="1" kern="1200" dirty="0">
                <a:solidFill>
                  <a:schemeClr val="tx1"/>
                </a:solidFill>
                <a:latin typeface="+mj-lt"/>
                <a:ea typeface="+mj-ea"/>
                <a:cs typeface="+mj-cs"/>
              </a:rPr>
              <a:t>Current UV Index</a:t>
            </a:r>
          </a:p>
        </p:txBody>
      </p:sp>
      <p:sp>
        <p:nvSpPr>
          <p:cNvPr id="49"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545238" y="1029821"/>
            <a:ext cx="7608304" cy="4590803"/>
          </a:xfrm>
          <a:prstGeom prst="rect">
            <a:avLst/>
          </a:prstGeom>
        </p:spPr>
      </p:pic>
      <p:sp>
        <p:nvSpPr>
          <p:cNvPr id="5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0CB9A1-5F84-4347-ACD9-DAB49EDF7F44}"/>
              </a:ext>
            </a:extLst>
          </p:cNvPr>
          <p:cNvSpPr txBox="1"/>
          <p:nvPr/>
        </p:nvSpPr>
        <p:spPr>
          <a:xfrm>
            <a:off x="805343" y="5529802"/>
            <a:ext cx="2822376" cy="646331"/>
          </a:xfrm>
          <a:prstGeom prst="rect">
            <a:avLst/>
          </a:prstGeom>
          <a:noFill/>
        </p:spPr>
        <p:txBody>
          <a:bodyPr wrap="none" rtlCol="0">
            <a:spAutoFit/>
          </a:bodyPr>
          <a:lstStyle/>
          <a:p>
            <a:r>
              <a:rPr lang="en-AU" dirty="0">
                <a:hlinkClick r:id="rId3"/>
              </a:rPr>
              <a:t>http://127.0.0.1:5000/index</a:t>
            </a:r>
            <a:endParaRPr lang="en-AU" dirty="0"/>
          </a:p>
          <a:p>
            <a:endParaRPr lang="en-AU" dirty="0"/>
          </a:p>
        </p:txBody>
      </p:sp>
    </p:spTree>
    <p:extLst>
      <p:ext uri="{BB962C8B-B14F-4D97-AF65-F5344CB8AC3E}">
        <p14:creationId xmlns:p14="http://schemas.microsoft.com/office/powerpoint/2010/main" val="154413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Western Australia UV </a:t>
            </a:r>
            <a:endParaRPr lang="en-US" sz="3700" b="1" dirty="0">
              <a:latin typeface="+mj-lt"/>
              <a:ea typeface="+mj-ea"/>
              <a:cs typeface="+mj-cs"/>
            </a:endParaRPr>
          </a:p>
          <a:p>
            <a:pPr>
              <a:lnSpc>
                <a:spcPct val="90000"/>
              </a:lnSpc>
              <a:spcBef>
                <a:spcPct val="0"/>
              </a:spcBef>
              <a:spcAft>
                <a:spcPts val="600"/>
              </a:spcAft>
            </a:pPr>
            <a:r>
              <a:rPr lang="en-US" sz="3700" b="1" dirty="0">
                <a:latin typeface="+mj-lt"/>
                <a:ea typeface="+mj-ea"/>
                <a:cs typeface="+mj-cs"/>
              </a:rPr>
              <a:t>Historical</a:t>
            </a:r>
            <a:r>
              <a:rPr lang="en-US" sz="3700" b="1" kern="1200" dirty="0">
                <a:solidFill>
                  <a:schemeClr val="tx1"/>
                </a:solidFill>
                <a:latin typeface="+mj-lt"/>
                <a:ea typeface="+mj-ea"/>
                <a:cs typeface="+mj-cs"/>
              </a:rPr>
              <a:t> UV Index</a:t>
            </a:r>
          </a:p>
        </p:txBody>
      </p:sp>
      <p:sp>
        <p:nvSpPr>
          <p:cNvPr id="49"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545238" y="1029821"/>
            <a:ext cx="7608304" cy="4590803"/>
          </a:xfrm>
          <a:prstGeom prst="rect">
            <a:avLst/>
          </a:prstGeom>
        </p:spPr>
      </p:pic>
      <p:sp>
        <p:nvSpPr>
          <p:cNvPr id="5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0CB9A1-5F84-4347-ACD9-DAB49EDF7F44}"/>
              </a:ext>
            </a:extLst>
          </p:cNvPr>
          <p:cNvSpPr txBox="1"/>
          <p:nvPr/>
        </p:nvSpPr>
        <p:spPr>
          <a:xfrm>
            <a:off x="805343" y="5529802"/>
            <a:ext cx="3165354" cy="369332"/>
          </a:xfrm>
          <a:prstGeom prst="rect">
            <a:avLst/>
          </a:prstGeom>
          <a:noFill/>
        </p:spPr>
        <p:txBody>
          <a:bodyPr wrap="none" rtlCol="0">
            <a:spAutoFit/>
          </a:bodyPr>
          <a:lstStyle/>
          <a:p>
            <a:r>
              <a:rPr lang="en-AU" dirty="0">
                <a:hlinkClick r:id="rId3"/>
              </a:rPr>
              <a:t>http://127.0.0.1:5000/historical</a:t>
            </a:r>
            <a:endParaRPr lang="en-AU" dirty="0"/>
          </a:p>
        </p:txBody>
      </p:sp>
    </p:spTree>
    <p:extLst>
      <p:ext uri="{BB962C8B-B14F-4D97-AF65-F5344CB8AC3E}">
        <p14:creationId xmlns:p14="http://schemas.microsoft.com/office/powerpoint/2010/main" val="77975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942703" y="174805"/>
            <a:ext cx="8072083"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Conclusion</a:t>
            </a:r>
          </a:p>
        </p:txBody>
      </p:sp>
      <p:pic>
        <p:nvPicPr>
          <p:cNvPr id="3" name="Picture 2">
            <a:extLst>
              <a:ext uri="{FF2B5EF4-FFF2-40B4-BE49-F238E27FC236}">
                <a16:creationId xmlns:a16="http://schemas.microsoft.com/office/drawing/2014/main" id="{AE0ADE38-4D69-460B-953C-BA5DE10F4387}"/>
              </a:ext>
            </a:extLst>
          </p:cNvPr>
          <p:cNvPicPr>
            <a:picLocks noChangeAspect="1"/>
          </p:cNvPicPr>
          <p:nvPr/>
        </p:nvPicPr>
        <p:blipFill>
          <a:blip r:embed="rId3"/>
          <a:stretch>
            <a:fillRect/>
          </a:stretch>
        </p:blipFill>
        <p:spPr>
          <a:xfrm>
            <a:off x="217286" y="5020956"/>
            <a:ext cx="7232137" cy="1754326"/>
          </a:xfrm>
          <a:prstGeom prst="rect">
            <a:avLst/>
          </a:prstGeom>
        </p:spPr>
      </p:pic>
      <p:sp>
        <p:nvSpPr>
          <p:cNvPr id="7" name="TextBox 6">
            <a:extLst>
              <a:ext uri="{FF2B5EF4-FFF2-40B4-BE49-F238E27FC236}">
                <a16:creationId xmlns:a16="http://schemas.microsoft.com/office/drawing/2014/main" id="{9606B31D-BF23-403C-9DF1-B9C735320B41}"/>
              </a:ext>
            </a:extLst>
          </p:cNvPr>
          <p:cNvSpPr txBox="1"/>
          <p:nvPr/>
        </p:nvSpPr>
        <p:spPr>
          <a:xfrm>
            <a:off x="1684313" y="1929131"/>
            <a:ext cx="8150152" cy="3416320"/>
          </a:xfrm>
          <a:prstGeom prst="rect">
            <a:avLst/>
          </a:prstGeom>
          <a:noFill/>
        </p:spPr>
        <p:txBody>
          <a:bodyPr wrap="square" rtlCol="0">
            <a:spAutoFit/>
          </a:bodyPr>
          <a:lstStyle/>
          <a:p>
            <a:pPr marL="285750" indent="-285750">
              <a:buFont typeface="Arial" panose="020B0604020202020204" pitchFamily="34" charset="0"/>
              <a:buChar char="•"/>
            </a:pPr>
            <a:r>
              <a:rPr lang="en-AU" dirty="0"/>
              <a:t>In Year 2020, </a:t>
            </a:r>
            <a:r>
              <a:rPr lang="en-AU" dirty="0">
                <a:highlight>
                  <a:srgbClr val="FFFF00"/>
                </a:highlight>
              </a:rPr>
              <a:t>city </a:t>
            </a:r>
            <a:r>
              <a:rPr lang="en-AU" dirty="0"/>
              <a:t>had highest UV index and in </a:t>
            </a:r>
            <a:r>
              <a:rPr lang="en-AU" dirty="0">
                <a:highlight>
                  <a:srgbClr val="FFFF00"/>
                </a:highlight>
              </a:rPr>
              <a:t>month</a:t>
            </a:r>
          </a:p>
          <a:p>
            <a:pPr marL="285750" indent="-285750">
              <a:buFont typeface="Arial" panose="020B0604020202020204" pitchFamily="34" charset="0"/>
              <a:buChar char="•"/>
            </a:pPr>
            <a:r>
              <a:rPr lang="en-AU" dirty="0">
                <a:highlight>
                  <a:srgbClr val="FFFF00"/>
                </a:highlight>
              </a:rPr>
              <a:t>In Year 2020, lowest……..</a:t>
            </a:r>
          </a:p>
          <a:p>
            <a:pPr marL="285750" indent="-285750">
              <a:buFont typeface="Arial" panose="020B0604020202020204" pitchFamily="34" charset="0"/>
              <a:buChar char="•"/>
            </a:pPr>
            <a:r>
              <a:rPr lang="en-AU" dirty="0"/>
              <a:t>The average UV index in 2020 summer was </a:t>
            </a:r>
            <a:r>
              <a:rPr lang="en-AU" dirty="0">
                <a:highlight>
                  <a:srgbClr val="FFFF00"/>
                </a:highlight>
              </a:rPr>
              <a:t>1</a:t>
            </a:r>
            <a:r>
              <a:rPr lang="en-AU" dirty="0"/>
              <a:t> ,  autumn was </a:t>
            </a:r>
            <a:r>
              <a:rPr lang="en-AU" dirty="0">
                <a:highlight>
                  <a:srgbClr val="FFFF00"/>
                </a:highlight>
              </a:rPr>
              <a:t>1</a:t>
            </a:r>
            <a:r>
              <a:rPr lang="en-AU" dirty="0"/>
              <a:t>, winter was </a:t>
            </a:r>
            <a:r>
              <a:rPr lang="en-AU" dirty="0">
                <a:highlight>
                  <a:srgbClr val="FFFF00"/>
                </a:highlight>
              </a:rPr>
              <a:t>1</a:t>
            </a:r>
            <a:r>
              <a:rPr lang="en-AU" dirty="0"/>
              <a:t> and spring was </a:t>
            </a:r>
            <a:r>
              <a:rPr lang="en-AU" dirty="0">
                <a:highlight>
                  <a:srgbClr val="FFFF00"/>
                </a:highlight>
              </a:rPr>
              <a:t>1.</a:t>
            </a:r>
          </a:p>
          <a:p>
            <a:pPr marL="285750" indent="-285750">
              <a:buFont typeface="Arial" panose="020B0604020202020204" pitchFamily="34" charset="0"/>
              <a:buChar char="•"/>
            </a:pPr>
            <a:endParaRPr lang="en-AU" dirty="0">
              <a:highlight>
                <a:srgbClr val="FFFF00"/>
              </a:highlight>
            </a:endParaRPr>
          </a:p>
          <a:p>
            <a:pPr marL="285750" indent="-285750">
              <a:buFont typeface="Arial" panose="020B0604020202020204" pitchFamily="34" charset="0"/>
              <a:buChar char="•"/>
            </a:pPr>
            <a:endParaRPr lang="en-AU" dirty="0">
              <a:highlight>
                <a:srgbClr val="FFFF00"/>
              </a:highlight>
            </a:endParaRPr>
          </a:p>
          <a:p>
            <a:pPr marL="285750" indent="-285750">
              <a:buFont typeface="Arial" panose="020B0604020202020204" pitchFamily="34" charset="0"/>
              <a:buChar char="•"/>
            </a:pPr>
            <a:r>
              <a:rPr lang="en-AU" dirty="0"/>
              <a:t>In the next 8 days, the forecast UV index is between </a:t>
            </a:r>
            <a:r>
              <a:rPr lang="en-AU" dirty="0">
                <a:highlight>
                  <a:srgbClr val="FFFF00"/>
                </a:highlight>
              </a:rPr>
              <a:t>………</a:t>
            </a:r>
          </a:p>
          <a:p>
            <a:pPr marL="285750" indent="-285750">
              <a:buFont typeface="Arial" panose="020B0604020202020204" pitchFamily="34" charset="0"/>
              <a:buChar char="•"/>
            </a:pPr>
            <a:r>
              <a:rPr lang="en-AU" dirty="0">
                <a:highlight>
                  <a:srgbClr val="FFFF00"/>
                </a:highlight>
              </a:rPr>
              <a:t>Through this analysis, we hope that we have raised awareness of the high UV index in WA throughout the year. </a:t>
            </a:r>
          </a:p>
          <a:p>
            <a:pPr marL="285750" indent="-285750">
              <a:buFont typeface="Arial" panose="020B0604020202020204" pitchFamily="34" charset="0"/>
              <a:buChar char="•"/>
            </a:pPr>
            <a:r>
              <a:rPr lang="en-AU" dirty="0"/>
              <a:t>In general, WA has very high UV index. Therefore it is important that we always practise Slip, Slop, Slap, Seek and Slide.</a:t>
            </a:r>
          </a:p>
          <a:p>
            <a:pPr marL="285750" indent="-285750">
              <a:buFont typeface="Arial" panose="020B0604020202020204" pitchFamily="34" charset="0"/>
              <a:buChar char="•"/>
            </a:pPr>
            <a:endParaRPr lang="en-AU" dirty="0"/>
          </a:p>
        </p:txBody>
      </p:sp>
      <p:pic>
        <p:nvPicPr>
          <p:cNvPr id="9" name="Online Media 8" title="Slip, Slop, Slap, Seek and Slide - SunSmart Sid the Seagull Video">
            <a:hlinkClick r:id="" action="ppaction://media"/>
            <a:extLst>
              <a:ext uri="{FF2B5EF4-FFF2-40B4-BE49-F238E27FC236}">
                <a16:creationId xmlns:a16="http://schemas.microsoft.com/office/drawing/2014/main" id="{59B96C2D-375A-4DB1-9276-858D775E913D}"/>
              </a:ext>
            </a:extLst>
          </p:cNvPr>
          <p:cNvPicPr>
            <a:picLocks noRot="1" noChangeAspect="1"/>
          </p:cNvPicPr>
          <p:nvPr>
            <a:videoFile r:link="rId1"/>
          </p:nvPr>
        </p:nvPicPr>
        <p:blipFill>
          <a:blip r:embed="rId4"/>
          <a:stretch>
            <a:fillRect/>
          </a:stretch>
        </p:blipFill>
        <p:spPr>
          <a:xfrm>
            <a:off x="9117218" y="4910141"/>
            <a:ext cx="2540000" cy="1435100"/>
          </a:xfrm>
          <a:prstGeom prst="rect">
            <a:avLst/>
          </a:prstGeom>
        </p:spPr>
      </p:pic>
    </p:spTree>
    <p:extLst>
      <p:ext uri="{BB962C8B-B14F-4D97-AF65-F5344CB8AC3E}">
        <p14:creationId xmlns:p14="http://schemas.microsoft.com/office/powerpoint/2010/main" val="399432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312</Words>
  <Application>Microsoft Office PowerPoint</Application>
  <PresentationFormat>Widescreen</PresentationFormat>
  <Paragraphs>51</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Teh</dc:creator>
  <cp:lastModifiedBy>Sandra Teh</cp:lastModifiedBy>
  <cp:revision>2</cp:revision>
  <dcterms:created xsi:type="dcterms:W3CDTF">2021-01-20T02:50:10Z</dcterms:created>
  <dcterms:modified xsi:type="dcterms:W3CDTF">2021-01-20T10:57:13Z</dcterms:modified>
</cp:coreProperties>
</file>