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8" r:id="rId2"/>
    <p:sldId id="259" r:id="rId3"/>
    <p:sldId id="260" r:id="rId4"/>
    <p:sldId id="287" r:id="rId5"/>
    <p:sldId id="288" r:id="rId6"/>
    <p:sldId id="290" r:id="rId7"/>
    <p:sldId id="291" r:id="rId8"/>
    <p:sldId id="292" r:id="rId9"/>
    <p:sldId id="293" r:id="rId10"/>
    <p:sldId id="299" r:id="rId11"/>
    <p:sldId id="316" r:id="rId12"/>
    <p:sldId id="352" r:id="rId13"/>
    <p:sldId id="353" r:id="rId14"/>
    <p:sldId id="354" r:id="rId15"/>
    <p:sldId id="349" r:id="rId16"/>
    <p:sldId id="317" r:id="rId17"/>
    <p:sldId id="318" r:id="rId18"/>
    <p:sldId id="319" r:id="rId19"/>
    <p:sldId id="320" r:id="rId20"/>
    <p:sldId id="321" r:id="rId21"/>
    <p:sldId id="322" r:id="rId22"/>
    <p:sldId id="323" r:id="rId23"/>
    <p:sldId id="324" r:id="rId24"/>
    <p:sldId id="325" r:id="rId25"/>
    <p:sldId id="326" r:id="rId26"/>
    <p:sldId id="327" r:id="rId27"/>
    <p:sldId id="350" r:id="rId28"/>
    <p:sldId id="328" r:id="rId29"/>
    <p:sldId id="329" r:id="rId30"/>
    <p:sldId id="330" r:id="rId31"/>
    <p:sldId id="331" r:id="rId32"/>
    <p:sldId id="351" r:id="rId33"/>
    <p:sldId id="332" r:id="rId34"/>
    <p:sldId id="333" r:id="rId35"/>
    <p:sldId id="334" r:id="rId36"/>
    <p:sldId id="335" r:id="rId37"/>
    <p:sldId id="336" r:id="rId38"/>
    <p:sldId id="337" r:id="rId39"/>
    <p:sldId id="338" r:id="rId40"/>
    <p:sldId id="339" r:id="rId41"/>
    <p:sldId id="342" r:id="rId42"/>
    <p:sldId id="355" r:id="rId43"/>
    <p:sldId id="344" r:id="rId44"/>
    <p:sldId id="356" r:id="rId4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81"/>
    <p:restoredTop sz="71017"/>
  </p:normalViewPr>
  <p:slideViewPr>
    <p:cSldViewPr snapToGrid="0" snapToObjects="1">
      <p:cViewPr varScale="1">
        <p:scale>
          <a:sx n="112" d="100"/>
          <a:sy n="112" d="100"/>
        </p:scale>
        <p:origin x="1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5415CC-1540-7742-8377-0A87B0ED0FB4}" type="doc">
      <dgm:prSet loTypeId="urn:microsoft.com/office/officeart/2005/8/layout/funnel1" loCatId="" qsTypeId="urn:microsoft.com/office/officeart/2005/8/quickstyle/simple4" qsCatId="simple" csTypeId="urn:microsoft.com/office/officeart/2005/8/colors/accent1_2" csCatId="accent1" phldr="1"/>
      <dgm:spPr/>
      <dgm:t>
        <a:bodyPr/>
        <a:lstStyle/>
        <a:p>
          <a:endParaRPr lang="fr-FR"/>
        </a:p>
      </dgm:t>
    </dgm:pt>
    <dgm:pt modelId="{F559039F-BBD3-6B4C-A547-68A922D94BD5}">
      <dgm:prSet phldrT="[Texte]"/>
      <dgm:spPr/>
      <dgm:t>
        <a:bodyPr/>
        <a:lstStyle/>
        <a:p>
          <a:r>
            <a:rPr lang="fr-FR" dirty="0" smtClean="0"/>
            <a:t>Contexte institutionnel et disciplinaire</a:t>
          </a:r>
          <a:endParaRPr lang="fr-FR" dirty="0"/>
        </a:p>
      </dgm:t>
    </dgm:pt>
    <dgm:pt modelId="{201145EE-5BE4-134C-BC66-C4CD358E17D3}" type="parTrans" cxnId="{97D8F554-76FF-9A4A-AF3E-23EDB64ECA3E}">
      <dgm:prSet/>
      <dgm:spPr/>
      <dgm:t>
        <a:bodyPr/>
        <a:lstStyle/>
        <a:p>
          <a:endParaRPr lang="fr-FR"/>
        </a:p>
      </dgm:t>
    </dgm:pt>
    <dgm:pt modelId="{21B103DE-F377-E648-B652-7EAF7B8A37C3}" type="sibTrans" cxnId="{97D8F554-76FF-9A4A-AF3E-23EDB64ECA3E}">
      <dgm:prSet/>
      <dgm:spPr/>
      <dgm:t>
        <a:bodyPr/>
        <a:lstStyle/>
        <a:p>
          <a:endParaRPr lang="fr-FR"/>
        </a:p>
      </dgm:t>
    </dgm:pt>
    <dgm:pt modelId="{B6F62324-5ED5-A447-981F-B6693AE9AFCE}">
      <dgm:prSet phldrT="[Texte]"/>
      <dgm:spPr/>
      <dgm:t>
        <a:bodyPr/>
        <a:lstStyle/>
        <a:p>
          <a:r>
            <a:rPr lang="fr-FR" dirty="0" smtClean="0"/>
            <a:t>Pratiques pédagogiques</a:t>
          </a:r>
          <a:endParaRPr lang="fr-FR" dirty="0"/>
        </a:p>
      </dgm:t>
    </dgm:pt>
    <dgm:pt modelId="{4458F634-ACA1-D643-A823-5387E7D1B58F}" type="parTrans" cxnId="{56A05E45-EA80-4045-8EE6-6109268032BF}">
      <dgm:prSet/>
      <dgm:spPr/>
      <dgm:t>
        <a:bodyPr/>
        <a:lstStyle/>
        <a:p>
          <a:endParaRPr lang="fr-FR"/>
        </a:p>
      </dgm:t>
    </dgm:pt>
    <dgm:pt modelId="{8C1577D2-D6E0-A144-968A-2750D8BE90B4}" type="sibTrans" cxnId="{56A05E45-EA80-4045-8EE6-6109268032BF}">
      <dgm:prSet/>
      <dgm:spPr/>
      <dgm:t>
        <a:bodyPr/>
        <a:lstStyle/>
        <a:p>
          <a:endParaRPr lang="fr-FR"/>
        </a:p>
      </dgm:t>
    </dgm:pt>
    <dgm:pt modelId="{FA3269ED-5A87-1749-B36A-D26B20979642}">
      <dgm:prSet phldrT="[Texte]"/>
      <dgm:spPr/>
      <dgm:t>
        <a:bodyPr/>
        <a:lstStyle/>
        <a:p>
          <a:r>
            <a:rPr lang="fr-FR" dirty="0" smtClean="0"/>
            <a:t>Savoirs</a:t>
          </a:r>
          <a:endParaRPr lang="fr-FR" dirty="0"/>
        </a:p>
      </dgm:t>
    </dgm:pt>
    <dgm:pt modelId="{44DECBD0-A794-0947-8C41-835D6FD929D8}" type="parTrans" cxnId="{71382D94-5CDE-2249-85E4-085639529F60}">
      <dgm:prSet/>
      <dgm:spPr/>
      <dgm:t>
        <a:bodyPr/>
        <a:lstStyle/>
        <a:p>
          <a:endParaRPr lang="fr-FR"/>
        </a:p>
      </dgm:t>
    </dgm:pt>
    <dgm:pt modelId="{C0827548-4E47-034A-BB12-8198968B70A5}" type="sibTrans" cxnId="{71382D94-5CDE-2249-85E4-085639529F60}">
      <dgm:prSet/>
      <dgm:spPr/>
      <dgm:t>
        <a:bodyPr/>
        <a:lstStyle/>
        <a:p>
          <a:endParaRPr lang="fr-FR"/>
        </a:p>
      </dgm:t>
    </dgm:pt>
    <dgm:pt modelId="{8E9E772E-FA3E-C649-99B1-F426448CC94B}">
      <dgm:prSet phldrT="[Texte]"/>
      <dgm:spPr/>
      <dgm:t>
        <a:bodyPr/>
        <a:lstStyle/>
        <a:p>
          <a:r>
            <a:rPr lang="fr-FR" dirty="0" smtClean="0">
              <a:latin typeface="+mj-lt"/>
            </a:rPr>
            <a:t>Réussite /travail/difficultés des étudiants</a:t>
          </a:r>
          <a:endParaRPr lang="fr-FR" dirty="0">
            <a:latin typeface="+mj-lt"/>
          </a:endParaRPr>
        </a:p>
      </dgm:t>
    </dgm:pt>
    <dgm:pt modelId="{F1C63B56-3C19-8246-8763-C5187A288A65}" type="sibTrans" cxnId="{CEB08C3D-6D5E-3A4B-8628-1E251A83B65C}">
      <dgm:prSet/>
      <dgm:spPr/>
      <dgm:t>
        <a:bodyPr/>
        <a:lstStyle/>
        <a:p>
          <a:endParaRPr lang="fr-FR"/>
        </a:p>
      </dgm:t>
    </dgm:pt>
    <dgm:pt modelId="{4D02DA28-BFF1-6D47-82D2-C5CC195D962B}" type="parTrans" cxnId="{CEB08C3D-6D5E-3A4B-8628-1E251A83B65C}">
      <dgm:prSet/>
      <dgm:spPr/>
      <dgm:t>
        <a:bodyPr/>
        <a:lstStyle/>
        <a:p>
          <a:endParaRPr lang="fr-FR"/>
        </a:p>
      </dgm:t>
    </dgm:pt>
    <dgm:pt modelId="{9D77FA55-8E85-C144-8961-20590D726C3D}" type="pres">
      <dgm:prSet presAssocID="{F45415CC-1540-7742-8377-0A87B0ED0FB4}" presName="Name0" presStyleCnt="0">
        <dgm:presLayoutVars>
          <dgm:chMax val="4"/>
          <dgm:resizeHandles val="exact"/>
        </dgm:presLayoutVars>
      </dgm:prSet>
      <dgm:spPr/>
      <dgm:t>
        <a:bodyPr/>
        <a:lstStyle/>
        <a:p>
          <a:endParaRPr lang="fr-FR"/>
        </a:p>
      </dgm:t>
    </dgm:pt>
    <dgm:pt modelId="{8A8EDF30-5C68-A041-A0D4-21EFCA3406F0}" type="pres">
      <dgm:prSet presAssocID="{F45415CC-1540-7742-8377-0A87B0ED0FB4}" presName="ellipse" presStyleLbl="trBgShp" presStyleIdx="0" presStyleCnt="1"/>
      <dgm:spPr/>
    </dgm:pt>
    <dgm:pt modelId="{C181A26B-BD58-9B41-A8F1-7065B9B48D14}" type="pres">
      <dgm:prSet presAssocID="{F45415CC-1540-7742-8377-0A87B0ED0FB4}" presName="arrow1" presStyleLbl="fgShp" presStyleIdx="0" presStyleCnt="1"/>
      <dgm:spPr/>
    </dgm:pt>
    <dgm:pt modelId="{33AB8282-DABC-5E48-A121-60F364A70BCB}" type="pres">
      <dgm:prSet presAssocID="{F45415CC-1540-7742-8377-0A87B0ED0FB4}" presName="rectangle" presStyleLbl="revTx" presStyleIdx="0" presStyleCnt="1">
        <dgm:presLayoutVars>
          <dgm:bulletEnabled val="1"/>
        </dgm:presLayoutVars>
      </dgm:prSet>
      <dgm:spPr/>
      <dgm:t>
        <a:bodyPr/>
        <a:lstStyle/>
        <a:p>
          <a:endParaRPr lang="fr-FR"/>
        </a:p>
      </dgm:t>
    </dgm:pt>
    <dgm:pt modelId="{56593441-85B5-EA4E-A258-ADE596F48F17}" type="pres">
      <dgm:prSet presAssocID="{B6F62324-5ED5-A447-981F-B6693AE9AFCE}" presName="item1" presStyleLbl="node1" presStyleIdx="0" presStyleCnt="3">
        <dgm:presLayoutVars>
          <dgm:bulletEnabled val="1"/>
        </dgm:presLayoutVars>
      </dgm:prSet>
      <dgm:spPr/>
      <dgm:t>
        <a:bodyPr/>
        <a:lstStyle/>
        <a:p>
          <a:endParaRPr lang="fr-FR"/>
        </a:p>
      </dgm:t>
    </dgm:pt>
    <dgm:pt modelId="{98BE7569-4AF3-A242-9B44-17BD09A1BF25}" type="pres">
      <dgm:prSet presAssocID="{FA3269ED-5A87-1749-B36A-D26B20979642}" presName="item2" presStyleLbl="node1" presStyleIdx="1" presStyleCnt="3">
        <dgm:presLayoutVars>
          <dgm:bulletEnabled val="1"/>
        </dgm:presLayoutVars>
      </dgm:prSet>
      <dgm:spPr/>
      <dgm:t>
        <a:bodyPr/>
        <a:lstStyle/>
        <a:p>
          <a:endParaRPr lang="fr-FR"/>
        </a:p>
      </dgm:t>
    </dgm:pt>
    <dgm:pt modelId="{0EDFDCEB-066C-2549-91A8-6C04E6DA297B}" type="pres">
      <dgm:prSet presAssocID="{8E9E772E-FA3E-C649-99B1-F426448CC94B}" presName="item3" presStyleLbl="node1" presStyleIdx="2" presStyleCnt="3">
        <dgm:presLayoutVars>
          <dgm:bulletEnabled val="1"/>
        </dgm:presLayoutVars>
      </dgm:prSet>
      <dgm:spPr/>
      <dgm:t>
        <a:bodyPr/>
        <a:lstStyle/>
        <a:p>
          <a:endParaRPr lang="fr-FR"/>
        </a:p>
      </dgm:t>
    </dgm:pt>
    <dgm:pt modelId="{ABFDDB1E-7252-3842-9EEE-1D3587D6404F}" type="pres">
      <dgm:prSet presAssocID="{F45415CC-1540-7742-8377-0A87B0ED0FB4}" presName="funnel" presStyleLbl="trAlignAcc1" presStyleIdx="0" presStyleCnt="1"/>
      <dgm:spPr/>
    </dgm:pt>
  </dgm:ptLst>
  <dgm:cxnLst>
    <dgm:cxn modelId="{97D8F554-76FF-9A4A-AF3E-23EDB64ECA3E}" srcId="{F45415CC-1540-7742-8377-0A87B0ED0FB4}" destId="{F559039F-BBD3-6B4C-A547-68A922D94BD5}" srcOrd="0" destOrd="0" parTransId="{201145EE-5BE4-134C-BC66-C4CD358E17D3}" sibTransId="{21B103DE-F377-E648-B652-7EAF7B8A37C3}"/>
    <dgm:cxn modelId="{365FB765-4D23-114C-ABF8-FDC91EBF9791}" type="presOf" srcId="{8E9E772E-FA3E-C649-99B1-F426448CC94B}" destId="{33AB8282-DABC-5E48-A121-60F364A70BCB}" srcOrd="0" destOrd="0" presId="urn:microsoft.com/office/officeart/2005/8/layout/funnel1"/>
    <dgm:cxn modelId="{45B8724D-A44A-564F-866A-25D6AF36E7CB}" type="presOf" srcId="{F45415CC-1540-7742-8377-0A87B0ED0FB4}" destId="{9D77FA55-8E85-C144-8961-20590D726C3D}" srcOrd="0" destOrd="0" presId="urn:microsoft.com/office/officeart/2005/8/layout/funnel1"/>
    <dgm:cxn modelId="{C1E263D9-96DE-3D49-9FA8-C79B16C59340}" type="presOf" srcId="{FA3269ED-5A87-1749-B36A-D26B20979642}" destId="{56593441-85B5-EA4E-A258-ADE596F48F17}" srcOrd="0" destOrd="0" presId="urn:microsoft.com/office/officeart/2005/8/layout/funnel1"/>
    <dgm:cxn modelId="{56A05E45-EA80-4045-8EE6-6109268032BF}" srcId="{F45415CC-1540-7742-8377-0A87B0ED0FB4}" destId="{B6F62324-5ED5-A447-981F-B6693AE9AFCE}" srcOrd="1" destOrd="0" parTransId="{4458F634-ACA1-D643-A823-5387E7D1B58F}" sibTransId="{8C1577D2-D6E0-A144-968A-2750D8BE90B4}"/>
    <dgm:cxn modelId="{E00C39DA-F068-8C4A-AD58-7F11594117A7}" type="presOf" srcId="{B6F62324-5ED5-A447-981F-B6693AE9AFCE}" destId="{98BE7569-4AF3-A242-9B44-17BD09A1BF25}" srcOrd="0" destOrd="0" presId="urn:microsoft.com/office/officeart/2005/8/layout/funnel1"/>
    <dgm:cxn modelId="{71382D94-5CDE-2249-85E4-085639529F60}" srcId="{F45415CC-1540-7742-8377-0A87B0ED0FB4}" destId="{FA3269ED-5A87-1749-B36A-D26B20979642}" srcOrd="2" destOrd="0" parTransId="{44DECBD0-A794-0947-8C41-835D6FD929D8}" sibTransId="{C0827548-4E47-034A-BB12-8198968B70A5}"/>
    <dgm:cxn modelId="{CEB08C3D-6D5E-3A4B-8628-1E251A83B65C}" srcId="{F45415CC-1540-7742-8377-0A87B0ED0FB4}" destId="{8E9E772E-FA3E-C649-99B1-F426448CC94B}" srcOrd="3" destOrd="0" parTransId="{4D02DA28-BFF1-6D47-82D2-C5CC195D962B}" sibTransId="{F1C63B56-3C19-8246-8763-C5187A288A65}"/>
    <dgm:cxn modelId="{1BD41E10-F564-8D44-BA0A-8612D5EB7DB5}" type="presOf" srcId="{F559039F-BBD3-6B4C-A547-68A922D94BD5}" destId="{0EDFDCEB-066C-2549-91A8-6C04E6DA297B}" srcOrd="0" destOrd="0" presId="urn:microsoft.com/office/officeart/2005/8/layout/funnel1"/>
    <dgm:cxn modelId="{DD142B3A-541C-3240-92A9-B59CC247A673}" type="presParOf" srcId="{9D77FA55-8E85-C144-8961-20590D726C3D}" destId="{8A8EDF30-5C68-A041-A0D4-21EFCA3406F0}" srcOrd="0" destOrd="0" presId="urn:microsoft.com/office/officeart/2005/8/layout/funnel1"/>
    <dgm:cxn modelId="{C483BAE5-0E1F-8349-B666-35C9EB22A21F}" type="presParOf" srcId="{9D77FA55-8E85-C144-8961-20590D726C3D}" destId="{C181A26B-BD58-9B41-A8F1-7065B9B48D14}" srcOrd="1" destOrd="0" presId="urn:microsoft.com/office/officeart/2005/8/layout/funnel1"/>
    <dgm:cxn modelId="{725520E1-139E-244D-A53D-D464D2CD8430}" type="presParOf" srcId="{9D77FA55-8E85-C144-8961-20590D726C3D}" destId="{33AB8282-DABC-5E48-A121-60F364A70BCB}" srcOrd="2" destOrd="0" presId="urn:microsoft.com/office/officeart/2005/8/layout/funnel1"/>
    <dgm:cxn modelId="{6DE2159C-AB80-5B4C-B4D0-50F3C4C79927}" type="presParOf" srcId="{9D77FA55-8E85-C144-8961-20590D726C3D}" destId="{56593441-85B5-EA4E-A258-ADE596F48F17}" srcOrd="3" destOrd="0" presId="urn:microsoft.com/office/officeart/2005/8/layout/funnel1"/>
    <dgm:cxn modelId="{95AB564A-E5D5-904A-BDE3-19EAD0C25AFB}" type="presParOf" srcId="{9D77FA55-8E85-C144-8961-20590D726C3D}" destId="{98BE7569-4AF3-A242-9B44-17BD09A1BF25}" srcOrd="4" destOrd="0" presId="urn:microsoft.com/office/officeart/2005/8/layout/funnel1"/>
    <dgm:cxn modelId="{3B302EDA-A1DF-A34F-AA25-EDC9C1236946}" type="presParOf" srcId="{9D77FA55-8E85-C144-8961-20590D726C3D}" destId="{0EDFDCEB-066C-2549-91A8-6C04E6DA297B}" srcOrd="5" destOrd="0" presId="urn:microsoft.com/office/officeart/2005/8/layout/funnel1"/>
    <dgm:cxn modelId="{E971E621-862B-7340-9999-FEB89AF60746}" type="presParOf" srcId="{9D77FA55-8E85-C144-8961-20590D726C3D}" destId="{ABFDDB1E-7252-3842-9EEE-1D3587D6404F}"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5415CC-1540-7742-8377-0A87B0ED0FB4}" type="doc">
      <dgm:prSet loTypeId="urn:microsoft.com/office/officeart/2005/8/layout/funnel1" loCatId="" qsTypeId="urn:microsoft.com/office/officeart/2005/8/quickstyle/simple4" qsCatId="simple" csTypeId="urn:microsoft.com/office/officeart/2005/8/colors/accent1_2" csCatId="accent1" phldr="1"/>
      <dgm:spPr/>
      <dgm:t>
        <a:bodyPr/>
        <a:lstStyle/>
        <a:p>
          <a:endParaRPr lang="fr-FR"/>
        </a:p>
      </dgm:t>
    </dgm:pt>
    <dgm:pt modelId="{F559039F-BBD3-6B4C-A547-68A922D94BD5}">
      <dgm:prSet phldrT="[Texte]"/>
      <dgm:spPr/>
      <dgm:t>
        <a:bodyPr/>
        <a:lstStyle/>
        <a:p>
          <a:r>
            <a:rPr lang="fr-FR" dirty="0" smtClean="0"/>
            <a:t>Contexte institutionnel et disciplinaire</a:t>
          </a:r>
          <a:endParaRPr lang="fr-FR" dirty="0"/>
        </a:p>
      </dgm:t>
    </dgm:pt>
    <dgm:pt modelId="{201145EE-5BE4-134C-BC66-C4CD358E17D3}" type="parTrans" cxnId="{97D8F554-76FF-9A4A-AF3E-23EDB64ECA3E}">
      <dgm:prSet/>
      <dgm:spPr/>
      <dgm:t>
        <a:bodyPr/>
        <a:lstStyle/>
        <a:p>
          <a:endParaRPr lang="fr-FR"/>
        </a:p>
      </dgm:t>
    </dgm:pt>
    <dgm:pt modelId="{21B103DE-F377-E648-B652-7EAF7B8A37C3}" type="sibTrans" cxnId="{97D8F554-76FF-9A4A-AF3E-23EDB64ECA3E}">
      <dgm:prSet/>
      <dgm:spPr/>
      <dgm:t>
        <a:bodyPr/>
        <a:lstStyle/>
        <a:p>
          <a:endParaRPr lang="fr-FR"/>
        </a:p>
      </dgm:t>
    </dgm:pt>
    <dgm:pt modelId="{B6F62324-5ED5-A447-981F-B6693AE9AFCE}">
      <dgm:prSet phldrT="[Texte]"/>
      <dgm:spPr/>
      <dgm:t>
        <a:bodyPr/>
        <a:lstStyle/>
        <a:p>
          <a:r>
            <a:rPr lang="fr-FR" dirty="0" smtClean="0"/>
            <a:t>Pratiques pédagogiques</a:t>
          </a:r>
          <a:endParaRPr lang="fr-FR" dirty="0"/>
        </a:p>
      </dgm:t>
    </dgm:pt>
    <dgm:pt modelId="{4458F634-ACA1-D643-A823-5387E7D1B58F}" type="parTrans" cxnId="{56A05E45-EA80-4045-8EE6-6109268032BF}">
      <dgm:prSet/>
      <dgm:spPr/>
      <dgm:t>
        <a:bodyPr/>
        <a:lstStyle/>
        <a:p>
          <a:endParaRPr lang="fr-FR"/>
        </a:p>
      </dgm:t>
    </dgm:pt>
    <dgm:pt modelId="{8C1577D2-D6E0-A144-968A-2750D8BE90B4}" type="sibTrans" cxnId="{56A05E45-EA80-4045-8EE6-6109268032BF}">
      <dgm:prSet/>
      <dgm:spPr/>
      <dgm:t>
        <a:bodyPr/>
        <a:lstStyle/>
        <a:p>
          <a:endParaRPr lang="fr-FR"/>
        </a:p>
      </dgm:t>
    </dgm:pt>
    <dgm:pt modelId="{FA3269ED-5A87-1749-B36A-D26B20979642}">
      <dgm:prSet phldrT="[Texte]"/>
      <dgm:spPr/>
      <dgm:t>
        <a:bodyPr/>
        <a:lstStyle/>
        <a:p>
          <a:r>
            <a:rPr lang="fr-FR" dirty="0" smtClean="0"/>
            <a:t>Savoirs</a:t>
          </a:r>
          <a:endParaRPr lang="fr-FR" dirty="0"/>
        </a:p>
      </dgm:t>
    </dgm:pt>
    <dgm:pt modelId="{44DECBD0-A794-0947-8C41-835D6FD929D8}" type="parTrans" cxnId="{71382D94-5CDE-2249-85E4-085639529F60}">
      <dgm:prSet/>
      <dgm:spPr/>
      <dgm:t>
        <a:bodyPr/>
        <a:lstStyle/>
        <a:p>
          <a:endParaRPr lang="fr-FR"/>
        </a:p>
      </dgm:t>
    </dgm:pt>
    <dgm:pt modelId="{C0827548-4E47-034A-BB12-8198968B70A5}" type="sibTrans" cxnId="{71382D94-5CDE-2249-85E4-085639529F60}">
      <dgm:prSet/>
      <dgm:spPr/>
      <dgm:t>
        <a:bodyPr/>
        <a:lstStyle/>
        <a:p>
          <a:endParaRPr lang="fr-FR"/>
        </a:p>
      </dgm:t>
    </dgm:pt>
    <dgm:pt modelId="{8E9E772E-FA3E-C649-99B1-F426448CC94B}">
      <dgm:prSet phldrT="[Texte]"/>
      <dgm:spPr/>
      <dgm:t>
        <a:bodyPr/>
        <a:lstStyle/>
        <a:p>
          <a:r>
            <a:rPr lang="fr-FR" dirty="0" smtClean="0">
              <a:latin typeface="+mj-lt"/>
            </a:rPr>
            <a:t>Réussite /travail/difficultés des étudiants</a:t>
          </a:r>
          <a:endParaRPr lang="fr-FR" dirty="0">
            <a:latin typeface="+mj-lt"/>
          </a:endParaRPr>
        </a:p>
      </dgm:t>
    </dgm:pt>
    <dgm:pt modelId="{F1C63B56-3C19-8246-8763-C5187A288A65}" type="sibTrans" cxnId="{CEB08C3D-6D5E-3A4B-8628-1E251A83B65C}">
      <dgm:prSet/>
      <dgm:spPr/>
      <dgm:t>
        <a:bodyPr/>
        <a:lstStyle/>
        <a:p>
          <a:endParaRPr lang="fr-FR"/>
        </a:p>
      </dgm:t>
    </dgm:pt>
    <dgm:pt modelId="{4D02DA28-BFF1-6D47-82D2-C5CC195D962B}" type="parTrans" cxnId="{CEB08C3D-6D5E-3A4B-8628-1E251A83B65C}">
      <dgm:prSet/>
      <dgm:spPr/>
      <dgm:t>
        <a:bodyPr/>
        <a:lstStyle/>
        <a:p>
          <a:endParaRPr lang="fr-FR"/>
        </a:p>
      </dgm:t>
    </dgm:pt>
    <dgm:pt modelId="{9D77FA55-8E85-C144-8961-20590D726C3D}" type="pres">
      <dgm:prSet presAssocID="{F45415CC-1540-7742-8377-0A87B0ED0FB4}" presName="Name0" presStyleCnt="0">
        <dgm:presLayoutVars>
          <dgm:chMax val="4"/>
          <dgm:resizeHandles val="exact"/>
        </dgm:presLayoutVars>
      </dgm:prSet>
      <dgm:spPr/>
      <dgm:t>
        <a:bodyPr/>
        <a:lstStyle/>
        <a:p>
          <a:endParaRPr lang="fr-FR"/>
        </a:p>
      </dgm:t>
    </dgm:pt>
    <dgm:pt modelId="{8A8EDF30-5C68-A041-A0D4-21EFCA3406F0}" type="pres">
      <dgm:prSet presAssocID="{F45415CC-1540-7742-8377-0A87B0ED0FB4}" presName="ellipse" presStyleLbl="trBgShp" presStyleIdx="0" presStyleCnt="1"/>
      <dgm:spPr/>
    </dgm:pt>
    <dgm:pt modelId="{C181A26B-BD58-9B41-A8F1-7065B9B48D14}" type="pres">
      <dgm:prSet presAssocID="{F45415CC-1540-7742-8377-0A87B0ED0FB4}" presName="arrow1" presStyleLbl="fgShp" presStyleIdx="0" presStyleCnt="1"/>
      <dgm:spPr/>
    </dgm:pt>
    <dgm:pt modelId="{33AB8282-DABC-5E48-A121-60F364A70BCB}" type="pres">
      <dgm:prSet presAssocID="{F45415CC-1540-7742-8377-0A87B0ED0FB4}" presName="rectangle" presStyleLbl="revTx" presStyleIdx="0" presStyleCnt="1">
        <dgm:presLayoutVars>
          <dgm:bulletEnabled val="1"/>
        </dgm:presLayoutVars>
      </dgm:prSet>
      <dgm:spPr/>
      <dgm:t>
        <a:bodyPr/>
        <a:lstStyle/>
        <a:p>
          <a:endParaRPr lang="fr-FR"/>
        </a:p>
      </dgm:t>
    </dgm:pt>
    <dgm:pt modelId="{56593441-85B5-EA4E-A258-ADE596F48F17}" type="pres">
      <dgm:prSet presAssocID="{B6F62324-5ED5-A447-981F-B6693AE9AFCE}" presName="item1" presStyleLbl="node1" presStyleIdx="0" presStyleCnt="3">
        <dgm:presLayoutVars>
          <dgm:bulletEnabled val="1"/>
        </dgm:presLayoutVars>
      </dgm:prSet>
      <dgm:spPr/>
      <dgm:t>
        <a:bodyPr/>
        <a:lstStyle/>
        <a:p>
          <a:endParaRPr lang="fr-FR"/>
        </a:p>
      </dgm:t>
    </dgm:pt>
    <dgm:pt modelId="{98BE7569-4AF3-A242-9B44-17BD09A1BF25}" type="pres">
      <dgm:prSet presAssocID="{FA3269ED-5A87-1749-B36A-D26B20979642}" presName="item2" presStyleLbl="node1" presStyleIdx="1" presStyleCnt="3">
        <dgm:presLayoutVars>
          <dgm:bulletEnabled val="1"/>
        </dgm:presLayoutVars>
      </dgm:prSet>
      <dgm:spPr/>
      <dgm:t>
        <a:bodyPr/>
        <a:lstStyle/>
        <a:p>
          <a:endParaRPr lang="fr-FR"/>
        </a:p>
      </dgm:t>
    </dgm:pt>
    <dgm:pt modelId="{0EDFDCEB-066C-2549-91A8-6C04E6DA297B}" type="pres">
      <dgm:prSet presAssocID="{8E9E772E-FA3E-C649-99B1-F426448CC94B}" presName="item3" presStyleLbl="node1" presStyleIdx="2" presStyleCnt="3">
        <dgm:presLayoutVars>
          <dgm:bulletEnabled val="1"/>
        </dgm:presLayoutVars>
      </dgm:prSet>
      <dgm:spPr/>
      <dgm:t>
        <a:bodyPr/>
        <a:lstStyle/>
        <a:p>
          <a:endParaRPr lang="fr-FR"/>
        </a:p>
      </dgm:t>
    </dgm:pt>
    <dgm:pt modelId="{ABFDDB1E-7252-3842-9EEE-1D3587D6404F}" type="pres">
      <dgm:prSet presAssocID="{F45415CC-1540-7742-8377-0A87B0ED0FB4}" presName="funnel" presStyleLbl="trAlignAcc1" presStyleIdx="0" presStyleCnt="1"/>
      <dgm:spPr/>
    </dgm:pt>
  </dgm:ptLst>
  <dgm:cxnLst>
    <dgm:cxn modelId="{97D8F554-76FF-9A4A-AF3E-23EDB64ECA3E}" srcId="{F45415CC-1540-7742-8377-0A87B0ED0FB4}" destId="{F559039F-BBD3-6B4C-A547-68A922D94BD5}" srcOrd="0" destOrd="0" parTransId="{201145EE-5BE4-134C-BC66-C4CD358E17D3}" sibTransId="{21B103DE-F377-E648-B652-7EAF7B8A37C3}"/>
    <dgm:cxn modelId="{B556C6F1-E196-0D4C-AFB0-2A011A18CCE2}" type="presOf" srcId="{FA3269ED-5A87-1749-B36A-D26B20979642}" destId="{56593441-85B5-EA4E-A258-ADE596F48F17}" srcOrd="0" destOrd="0" presId="urn:microsoft.com/office/officeart/2005/8/layout/funnel1"/>
    <dgm:cxn modelId="{560062AE-1A20-9F45-9871-47E30E227411}" type="presOf" srcId="{F45415CC-1540-7742-8377-0A87B0ED0FB4}" destId="{9D77FA55-8E85-C144-8961-20590D726C3D}" srcOrd="0" destOrd="0" presId="urn:microsoft.com/office/officeart/2005/8/layout/funnel1"/>
    <dgm:cxn modelId="{56A05E45-EA80-4045-8EE6-6109268032BF}" srcId="{F45415CC-1540-7742-8377-0A87B0ED0FB4}" destId="{B6F62324-5ED5-A447-981F-B6693AE9AFCE}" srcOrd="1" destOrd="0" parTransId="{4458F634-ACA1-D643-A823-5387E7D1B58F}" sibTransId="{8C1577D2-D6E0-A144-968A-2750D8BE90B4}"/>
    <dgm:cxn modelId="{71382D94-5CDE-2249-85E4-085639529F60}" srcId="{F45415CC-1540-7742-8377-0A87B0ED0FB4}" destId="{FA3269ED-5A87-1749-B36A-D26B20979642}" srcOrd="2" destOrd="0" parTransId="{44DECBD0-A794-0947-8C41-835D6FD929D8}" sibTransId="{C0827548-4E47-034A-BB12-8198968B70A5}"/>
    <dgm:cxn modelId="{DC2AC4BE-34EB-9944-94B7-9B5C6A5ECD1B}" type="presOf" srcId="{B6F62324-5ED5-A447-981F-B6693AE9AFCE}" destId="{98BE7569-4AF3-A242-9B44-17BD09A1BF25}" srcOrd="0" destOrd="0" presId="urn:microsoft.com/office/officeart/2005/8/layout/funnel1"/>
    <dgm:cxn modelId="{CEB08C3D-6D5E-3A4B-8628-1E251A83B65C}" srcId="{F45415CC-1540-7742-8377-0A87B0ED0FB4}" destId="{8E9E772E-FA3E-C649-99B1-F426448CC94B}" srcOrd="3" destOrd="0" parTransId="{4D02DA28-BFF1-6D47-82D2-C5CC195D962B}" sibTransId="{F1C63B56-3C19-8246-8763-C5187A288A65}"/>
    <dgm:cxn modelId="{3002F0D9-37B4-8C44-AA4C-76E6C2108E74}" type="presOf" srcId="{F559039F-BBD3-6B4C-A547-68A922D94BD5}" destId="{0EDFDCEB-066C-2549-91A8-6C04E6DA297B}" srcOrd="0" destOrd="0" presId="urn:microsoft.com/office/officeart/2005/8/layout/funnel1"/>
    <dgm:cxn modelId="{3C36A239-9863-3B45-B37E-6A53049C86D8}" type="presOf" srcId="{8E9E772E-FA3E-C649-99B1-F426448CC94B}" destId="{33AB8282-DABC-5E48-A121-60F364A70BCB}" srcOrd="0" destOrd="0" presId="urn:microsoft.com/office/officeart/2005/8/layout/funnel1"/>
    <dgm:cxn modelId="{817922D6-19FC-3748-9C9A-52D8E38E07F7}" type="presParOf" srcId="{9D77FA55-8E85-C144-8961-20590D726C3D}" destId="{8A8EDF30-5C68-A041-A0D4-21EFCA3406F0}" srcOrd="0" destOrd="0" presId="urn:microsoft.com/office/officeart/2005/8/layout/funnel1"/>
    <dgm:cxn modelId="{4011B158-20A0-1043-A6B7-26AAA745FB25}" type="presParOf" srcId="{9D77FA55-8E85-C144-8961-20590D726C3D}" destId="{C181A26B-BD58-9B41-A8F1-7065B9B48D14}" srcOrd="1" destOrd="0" presId="urn:microsoft.com/office/officeart/2005/8/layout/funnel1"/>
    <dgm:cxn modelId="{DDCC265A-926A-DA43-B7FD-2F55DFA4EBD9}" type="presParOf" srcId="{9D77FA55-8E85-C144-8961-20590D726C3D}" destId="{33AB8282-DABC-5E48-A121-60F364A70BCB}" srcOrd="2" destOrd="0" presId="urn:microsoft.com/office/officeart/2005/8/layout/funnel1"/>
    <dgm:cxn modelId="{B16BAFDD-10F3-1F43-8B85-D4E362A617B9}" type="presParOf" srcId="{9D77FA55-8E85-C144-8961-20590D726C3D}" destId="{56593441-85B5-EA4E-A258-ADE596F48F17}" srcOrd="3" destOrd="0" presId="urn:microsoft.com/office/officeart/2005/8/layout/funnel1"/>
    <dgm:cxn modelId="{1217C712-3765-F04D-A9E7-3CA622F4D3A5}" type="presParOf" srcId="{9D77FA55-8E85-C144-8961-20590D726C3D}" destId="{98BE7569-4AF3-A242-9B44-17BD09A1BF25}" srcOrd="4" destOrd="0" presId="urn:microsoft.com/office/officeart/2005/8/layout/funnel1"/>
    <dgm:cxn modelId="{2509AF62-D2E6-7B4B-9A83-AE154164CCE5}" type="presParOf" srcId="{9D77FA55-8E85-C144-8961-20590D726C3D}" destId="{0EDFDCEB-066C-2549-91A8-6C04E6DA297B}" srcOrd="5" destOrd="0" presId="urn:microsoft.com/office/officeart/2005/8/layout/funnel1"/>
    <dgm:cxn modelId="{D81AB09B-0A39-0B4A-8C87-6928E512F7DE}" type="presParOf" srcId="{9D77FA55-8E85-C144-8961-20590D726C3D}" destId="{ABFDDB1E-7252-3842-9EEE-1D3587D6404F}"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EDF30-5C68-A041-A0D4-21EFCA3406F0}">
      <dsp:nvSpPr>
        <dsp:cNvPr id="0" name=""/>
        <dsp:cNvSpPr/>
      </dsp:nvSpPr>
      <dsp:spPr>
        <a:xfrm>
          <a:off x="1089917" y="1159625"/>
          <a:ext cx="3982984" cy="1383237"/>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81A26B-BD58-9B41-A8F1-7065B9B48D14}">
      <dsp:nvSpPr>
        <dsp:cNvPr id="0" name=""/>
        <dsp:cNvSpPr/>
      </dsp:nvSpPr>
      <dsp:spPr>
        <a:xfrm>
          <a:off x="2701636" y="4546705"/>
          <a:ext cx="771896" cy="494013"/>
        </a:xfrm>
        <a:prstGeom prst="downArrow">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sp>
    <dsp:sp modelId="{33AB8282-DABC-5E48-A121-60F364A70BCB}">
      <dsp:nvSpPr>
        <dsp:cNvPr id="0" name=""/>
        <dsp:cNvSpPr/>
      </dsp:nvSpPr>
      <dsp:spPr>
        <a:xfrm>
          <a:off x="1235033" y="4941916"/>
          <a:ext cx="3705101" cy="926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fr-FR" sz="2100" kern="1200" dirty="0" smtClean="0">
              <a:latin typeface="+mj-lt"/>
            </a:rPr>
            <a:t>Réussite /travail/difficultés des étudiants</a:t>
          </a:r>
          <a:endParaRPr lang="fr-FR" sz="2100" kern="1200" dirty="0">
            <a:latin typeface="+mj-lt"/>
          </a:endParaRPr>
        </a:p>
      </dsp:txBody>
      <dsp:txXfrm>
        <a:off x="1235033" y="4941916"/>
        <a:ext cx="3705101" cy="926275"/>
      </dsp:txXfrm>
    </dsp:sp>
    <dsp:sp modelId="{56593441-85B5-EA4E-A258-ADE596F48F17}">
      <dsp:nvSpPr>
        <dsp:cNvPr id="0" name=""/>
        <dsp:cNvSpPr/>
      </dsp:nvSpPr>
      <dsp:spPr>
        <a:xfrm>
          <a:off x="2537994" y="2649693"/>
          <a:ext cx="1389413" cy="1389413"/>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fr-FR" sz="1300" kern="1200" dirty="0" smtClean="0"/>
            <a:t>Savoirs</a:t>
          </a:r>
          <a:endParaRPr lang="fr-FR" sz="1300" kern="1200" dirty="0"/>
        </a:p>
      </dsp:txBody>
      <dsp:txXfrm>
        <a:off x="2741469" y="2853168"/>
        <a:ext cx="982463" cy="982463"/>
      </dsp:txXfrm>
    </dsp:sp>
    <dsp:sp modelId="{98BE7569-4AF3-A242-9B44-17BD09A1BF25}">
      <dsp:nvSpPr>
        <dsp:cNvPr id="0" name=""/>
        <dsp:cNvSpPr/>
      </dsp:nvSpPr>
      <dsp:spPr>
        <a:xfrm>
          <a:off x="1543792" y="1607325"/>
          <a:ext cx="1389413" cy="1389413"/>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fr-FR" sz="1300" kern="1200" dirty="0" smtClean="0"/>
            <a:t>Pratiques pédagogiques</a:t>
          </a:r>
          <a:endParaRPr lang="fr-FR" sz="1300" kern="1200" dirty="0"/>
        </a:p>
      </dsp:txBody>
      <dsp:txXfrm>
        <a:off x="1747267" y="1810800"/>
        <a:ext cx="982463" cy="982463"/>
      </dsp:txXfrm>
    </dsp:sp>
    <dsp:sp modelId="{0EDFDCEB-066C-2549-91A8-6C04E6DA297B}">
      <dsp:nvSpPr>
        <dsp:cNvPr id="0" name=""/>
        <dsp:cNvSpPr/>
      </dsp:nvSpPr>
      <dsp:spPr>
        <a:xfrm>
          <a:off x="2964081" y="1271395"/>
          <a:ext cx="1389413" cy="1389413"/>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fr-FR" sz="1300" kern="1200" dirty="0" smtClean="0"/>
            <a:t>Contexte institutionnel et disciplinaire</a:t>
          </a:r>
          <a:endParaRPr lang="fr-FR" sz="1300" kern="1200" dirty="0"/>
        </a:p>
      </dsp:txBody>
      <dsp:txXfrm>
        <a:off x="3167556" y="1474870"/>
        <a:ext cx="982463" cy="982463"/>
      </dsp:txXfrm>
    </dsp:sp>
    <dsp:sp modelId="{ABFDDB1E-7252-3842-9EEE-1D3587D6404F}">
      <dsp:nvSpPr>
        <dsp:cNvPr id="0" name=""/>
        <dsp:cNvSpPr/>
      </dsp:nvSpPr>
      <dsp:spPr>
        <a:xfrm>
          <a:off x="926275" y="989808"/>
          <a:ext cx="4322618" cy="3458094"/>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EDF30-5C68-A041-A0D4-21EFCA3406F0}">
      <dsp:nvSpPr>
        <dsp:cNvPr id="0" name=""/>
        <dsp:cNvSpPr/>
      </dsp:nvSpPr>
      <dsp:spPr>
        <a:xfrm>
          <a:off x="746174" y="756957"/>
          <a:ext cx="2726812" cy="94698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81A26B-BD58-9B41-A8F1-7065B9B48D14}">
      <dsp:nvSpPr>
        <dsp:cNvPr id="0" name=""/>
        <dsp:cNvSpPr/>
      </dsp:nvSpPr>
      <dsp:spPr>
        <a:xfrm>
          <a:off x="1849582" y="3075804"/>
          <a:ext cx="528452" cy="338209"/>
        </a:xfrm>
        <a:prstGeom prst="downArrow">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sp>
    <dsp:sp modelId="{33AB8282-DABC-5E48-A121-60F364A70BCB}">
      <dsp:nvSpPr>
        <dsp:cNvPr id="0" name=""/>
        <dsp:cNvSpPr/>
      </dsp:nvSpPr>
      <dsp:spPr>
        <a:xfrm>
          <a:off x="845523" y="3346371"/>
          <a:ext cx="2536569" cy="63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fr-FR" sz="1500" kern="1200" dirty="0" smtClean="0">
              <a:latin typeface="+mj-lt"/>
            </a:rPr>
            <a:t>Réussite /travail/difficultés des étudiants</a:t>
          </a:r>
          <a:endParaRPr lang="fr-FR" sz="1500" kern="1200" dirty="0">
            <a:latin typeface="+mj-lt"/>
          </a:endParaRPr>
        </a:p>
      </dsp:txBody>
      <dsp:txXfrm>
        <a:off x="845523" y="3346371"/>
        <a:ext cx="2536569" cy="634142"/>
      </dsp:txXfrm>
    </dsp:sp>
    <dsp:sp modelId="{56593441-85B5-EA4E-A258-ADE596F48F17}">
      <dsp:nvSpPr>
        <dsp:cNvPr id="0" name=""/>
        <dsp:cNvSpPr/>
      </dsp:nvSpPr>
      <dsp:spPr>
        <a:xfrm>
          <a:off x="1737550" y="1777080"/>
          <a:ext cx="951213" cy="951213"/>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Savoirs</a:t>
          </a:r>
          <a:endParaRPr lang="fr-FR" sz="900" kern="1200" dirty="0"/>
        </a:p>
      </dsp:txBody>
      <dsp:txXfrm>
        <a:off x="1876852" y="1916382"/>
        <a:ext cx="672609" cy="672609"/>
      </dsp:txXfrm>
    </dsp:sp>
    <dsp:sp modelId="{98BE7569-4AF3-A242-9B44-17BD09A1BF25}">
      <dsp:nvSpPr>
        <dsp:cNvPr id="0" name=""/>
        <dsp:cNvSpPr/>
      </dsp:nvSpPr>
      <dsp:spPr>
        <a:xfrm>
          <a:off x="1056904" y="1063459"/>
          <a:ext cx="951213" cy="951213"/>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Pratiques pédagogiques</a:t>
          </a:r>
          <a:endParaRPr lang="fr-FR" sz="900" kern="1200" dirty="0"/>
        </a:p>
      </dsp:txBody>
      <dsp:txXfrm>
        <a:off x="1196206" y="1202761"/>
        <a:ext cx="672609" cy="672609"/>
      </dsp:txXfrm>
    </dsp:sp>
    <dsp:sp modelId="{0EDFDCEB-066C-2549-91A8-6C04E6DA297B}">
      <dsp:nvSpPr>
        <dsp:cNvPr id="0" name=""/>
        <dsp:cNvSpPr/>
      </dsp:nvSpPr>
      <dsp:spPr>
        <a:xfrm>
          <a:off x="2029255" y="833476"/>
          <a:ext cx="951213" cy="951213"/>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Contexte institutionnel et disciplinaire</a:t>
          </a:r>
          <a:endParaRPr lang="fr-FR" sz="900" kern="1200" dirty="0"/>
        </a:p>
      </dsp:txBody>
      <dsp:txXfrm>
        <a:off x="2168557" y="972778"/>
        <a:ext cx="672609" cy="672609"/>
      </dsp:txXfrm>
    </dsp:sp>
    <dsp:sp modelId="{ABFDDB1E-7252-3842-9EEE-1D3587D6404F}">
      <dsp:nvSpPr>
        <dsp:cNvPr id="0" name=""/>
        <dsp:cNvSpPr/>
      </dsp:nvSpPr>
      <dsp:spPr>
        <a:xfrm>
          <a:off x="634142" y="640697"/>
          <a:ext cx="2959331" cy="2367464"/>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D44C2-18DB-CB46-8341-F39E7EFAB5F7}" type="datetimeFigureOut">
              <a:rPr lang="fr-FR" smtClean="0"/>
              <a:t>27/03/2020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12B2C9-F8E3-0445-BB50-49324AD394EB}" type="slidenum">
              <a:rPr lang="fr-FR" smtClean="0"/>
              <a:t>‹#›</a:t>
            </a:fld>
            <a:endParaRPr lang="fr-FR"/>
          </a:p>
        </p:txBody>
      </p:sp>
    </p:spTree>
    <p:extLst>
      <p:ext uri="{BB962C8B-B14F-4D97-AF65-F5344CB8AC3E}">
        <p14:creationId xmlns:p14="http://schemas.microsoft.com/office/powerpoint/2010/main" val="375836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E3B7828-A3B4-7D4E-9015-393D465ECD10}" type="slidenum">
              <a:rPr lang="fr-FR" smtClean="0"/>
              <a:t>1</a:t>
            </a:fld>
            <a:endParaRPr lang="fr-FR"/>
          </a:p>
        </p:txBody>
      </p:sp>
    </p:spTree>
    <p:extLst>
      <p:ext uri="{BB962C8B-B14F-4D97-AF65-F5344CB8AC3E}">
        <p14:creationId xmlns:p14="http://schemas.microsoft.com/office/powerpoint/2010/main" val="939826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t>« Bilans de savoir » : identifier</a:t>
            </a:r>
            <a:r>
              <a:rPr lang="fr-FR" b="1" baseline="0" dirty="0" smtClean="0"/>
              <a:t> </a:t>
            </a:r>
            <a:r>
              <a:rPr lang="fr-FR" b="1" dirty="0" smtClean="0"/>
              <a:t>les</a:t>
            </a:r>
            <a:r>
              <a:rPr lang="fr-FR" b="1" baseline="0" dirty="0" smtClean="0"/>
              <a:t> savoirs valorisés par les étudiants à l’entrée à l’université</a:t>
            </a:r>
          </a:p>
          <a:p>
            <a:pPr marL="0" marR="0" indent="0" algn="l" defTabSz="914400" rtl="0" eaLnBrk="1" fontAlgn="auto" latinLnBrk="0" hangingPunct="1">
              <a:lnSpc>
                <a:spcPct val="100000"/>
              </a:lnSpc>
              <a:spcBef>
                <a:spcPts val="0"/>
              </a:spcBef>
              <a:spcAft>
                <a:spcPts val="0"/>
              </a:spcAft>
              <a:buClrTx/>
              <a:buSzTx/>
              <a:buFontTx/>
              <a:buNone/>
              <a:tabLst/>
              <a:defRPr/>
            </a:pPr>
            <a:r>
              <a:rPr lang="fr-FR" b="0" dirty="0" smtClean="0"/>
              <a:t>ESCOL, inventaire </a:t>
            </a:r>
            <a:r>
              <a:rPr lang="mr-IN" b="0" dirty="0" smtClean="0"/>
              <a:t>–</a:t>
            </a:r>
            <a:r>
              <a:rPr lang="fr-FR" b="0" dirty="0" smtClean="0"/>
              <a:t> nécessairement partiel - des apprentissages réalisés jusque là, attentes/raisons</a:t>
            </a:r>
            <a:r>
              <a:rPr lang="fr-FR" b="0" baseline="0" dirty="0" smtClean="0"/>
              <a:t> inscription U et Psycho, Apprendre, </a:t>
            </a:r>
            <a:r>
              <a:rPr lang="mr-IN" b="0" baseline="0" dirty="0" smtClean="0"/>
              <a:t>…</a:t>
            </a:r>
            <a:endParaRPr lang="nl-BE"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b="0" baseline="0" dirty="0" smtClean="0"/>
              <a:t>Depuis que vous êtes né, vous avez appris bcp de choses, chez vous, à l’école et ailleurs</a:t>
            </a:r>
            <a:r>
              <a:rPr lang="mr-IN" b="0" baseline="0" dirty="0" smtClean="0"/>
              <a:t>…</a:t>
            </a:r>
            <a:r>
              <a:rPr lang="nl-BE" b="0" baseline="0" dirty="0" smtClean="0"/>
              <a:t> Pour chaque apprentissage, indiquez où vous l’avez appris, comment et avec qui.</a:t>
            </a:r>
          </a:p>
          <a:p>
            <a:pPr marL="0" marR="0" indent="0" algn="l" defTabSz="914400" rtl="0" eaLnBrk="1" fontAlgn="auto" latinLnBrk="0" hangingPunct="1">
              <a:lnSpc>
                <a:spcPct val="100000"/>
              </a:lnSpc>
              <a:spcBef>
                <a:spcPts val="0"/>
              </a:spcBef>
              <a:spcAft>
                <a:spcPts val="0"/>
              </a:spcAft>
              <a:buClrTx/>
              <a:buSzTx/>
              <a:buFontTx/>
              <a:buNone/>
              <a:tabLst/>
              <a:defRPr/>
            </a:pPr>
            <a:r>
              <a:rPr lang="nl-BE" b="0" baseline="0" dirty="0" smtClean="0"/>
              <a:t>+ Pourquoi inscription à l’Unif? En Psycho? Selon vous apprendre c’est? Qu’est-ce qu’un savoir? Changements attendus? Difficultés?</a:t>
            </a:r>
            <a:endParaRPr lang="fr-FR"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b="0" dirty="0" smtClean="0"/>
          </a:p>
          <a:p>
            <a:pPr marL="0" indent="0">
              <a:buNone/>
            </a:pPr>
            <a:r>
              <a:rPr lang="fr-FR" b="1" dirty="0" smtClean="0"/>
              <a:t>« Entretiens semi-directifs »</a:t>
            </a:r>
            <a:r>
              <a:rPr lang="fr-FR" b="1" baseline="0" dirty="0" smtClean="0"/>
              <a:t> (fin avril/début mai)</a:t>
            </a:r>
            <a:endParaRPr lang="fr-FR" b="1" dirty="0" smtClean="0"/>
          </a:p>
          <a:p>
            <a:pPr marL="171450" indent="-171450">
              <a:buFontTx/>
              <a:buChar char="-"/>
            </a:pPr>
            <a:r>
              <a:rPr lang="fr-FR" dirty="0" smtClean="0"/>
              <a:t>Manière dont les étudiants se représentent la</a:t>
            </a:r>
            <a:r>
              <a:rPr lang="fr-FR" baseline="0" dirty="0" smtClean="0"/>
              <a:t> Psychologie et donnent du sens aux savoirs enseignés,</a:t>
            </a:r>
          </a:p>
          <a:p>
            <a:pPr marL="171450" indent="-171450">
              <a:buFontTx/>
              <a:buChar char="-"/>
            </a:pPr>
            <a:r>
              <a:rPr lang="fr-FR" baseline="0" dirty="0" smtClean="0"/>
              <a:t>Difficultés liées aux caractéristiques des savoirs universitaires rencontrées par les étudiants</a:t>
            </a:r>
          </a:p>
        </p:txBody>
      </p:sp>
      <p:sp>
        <p:nvSpPr>
          <p:cNvPr id="4" name="Espace réservé du numéro de diapositive 3"/>
          <p:cNvSpPr>
            <a:spLocks noGrp="1"/>
          </p:cNvSpPr>
          <p:nvPr>
            <p:ph type="sldNum" sz="quarter" idx="10"/>
          </p:nvPr>
        </p:nvSpPr>
        <p:spPr/>
        <p:txBody>
          <a:bodyPr/>
          <a:lstStyle/>
          <a:p>
            <a:fld id="{2C51E05F-D0AA-454A-B113-3E76D866ECEC}" type="slidenum">
              <a:rPr lang="fr-FR" smtClean="0"/>
              <a:t>10</a:t>
            </a:fld>
            <a:endParaRPr lang="fr-FR"/>
          </a:p>
        </p:txBody>
      </p:sp>
    </p:spTree>
    <p:extLst>
      <p:ext uri="{BB962C8B-B14F-4D97-AF65-F5344CB8AC3E}">
        <p14:creationId xmlns:p14="http://schemas.microsoft.com/office/powerpoint/2010/main" val="806052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C51E05F-D0AA-454A-B113-3E76D866ECEC}" type="slidenum">
              <a:rPr lang="fr-FR" smtClean="0"/>
              <a:t>11</a:t>
            </a:fld>
            <a:endParaRPr lang="fr-FR"/>
          </a:p>
        </p:txBody>
      </p:sp>
    </p:spTree>
    <p:extLst>
      <p:ext uri="{BB962C8B-B14F-4D97-AF65-F5344CB8AC3E}">
        <p14:creationId xmlns:p14="http://schemas.microsoft.com/office/powerpoint/2010/main" val="835518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Jaubert, </a:t>
            </a:r>
            <a:r>
              <a:rPr lang="fr-FR" dirty="0" err="1" smtClean="0"/>
              <a:t>Rebière</a:t>
            </a:r>
            <a:r>
              <a:rPr lang="fr-FR" baseline="0" dirty="0" smtClean="0"/>
              <a:t> et </a:t>
            </a:r>
            <a:r>
              <a:rPr lang="fr-FR" baseline="0" dirty="0" err="1" smtClean="0"/>
              <a:t>Bernié</a:t>
            </a:r>
            <a:r>
              <a:rPr lang="fr-FR" baseline="0" dirty="0" smtClean="0"/>
              <a:t> (2012) empruntent à </a:t>
            </a:r>
            <a:r>
              <a:rPr lang="fr-FR" baseline="0" dirty="0" err="1" smtClean="0"/>
              <a:t>Maingueneau</a:t>
            </a:r>
            <a:r>
              <a:rPr lang="fr-FR" baseline="0" dirty="0" smtClean="0"/>
              <a:t> (1984) la notion de communauté discursive. Ils considèrent que « toute classe peut être vue comme une communauté discursive qui apprend à spécialiser son activité (centres d’intérêts, savoirs, valeurs, techniques, </a:t>
            </a:r>
            <a:r>
              <a:rPr lang="mr-IN" baseline="0" dirty="0" smtClean="0"/>
              <a:t>…</a:t>
            </a:r>
            <a:r>
              <a:rPr lang="nl-BE" baseline="0" dirty="0" smtClean="0"/>
              <a:t>) et notamment ses pratiques langagières (orales et écrites) pour chaque discipline” (Jaubert et al., 2012, p.3). </a:t>
            </a:r>
            <a:r>
              <a:rPr lang="fr-FR" sz="1200" kern="1200" dirty="0" smtClean="0">
                <a:solidFill>
                  <a:schemeClr val="tx1"/>
                </a:solidFill>
                <a:effectLst/>
                <a:latin typeface="+mn-lt"/>
                <a:ea typeface="+mn-ea"/>
                <a:cs typeface="+mn-cs"/>
              </a:rPr>
              <a:t>En d’autres termes, une communauté discursive est caractérisée par le partage d’une activité, de pratiques langagières, de modes d’agir-parler-penser et un contrat de communication spécifiques. Dès lors, la position d’élève nécessite de s’inscrire dans les différents contextes que sont les disciplines et suppose d’y distinguer les manières d’agir-parler-penser spécifiques qui y sont en jeu. En d’autres mots, l’étudiant doit s’acculturer aux modes d’agir-parler-penser spécifiques d’une discipline afin de montrer qu’il en a compris les codes et usages. </a:t>
            </a:r>
          </a:p>
          <a:p>
            <a:r>
              <a:rPr lang="fr-FR" sz="1200" kern="1200" dirty="0" smtClean="0">
                <a:solidFill>
                  <a:schemeClr val="tx1"/>
                </a:solidFill>
                <a:effectLst/>
                <a:latin typeface="+mn-lt"/>
                <a:ea typeface="+mn-ea"/>
                <a:cs typeface="+mn-cs"/>
              </a:rPr>
              <a:t>Issus de l’école </a:t>
            </a:r>
            <a:r>
              <a:rPr lang="fr-FR" sz="1200" kern="1200" dirty="0" err="1" smtClean="0">
                <a:solidFill>
                  <a:schemeClr val="tx1"/>
                </a:solidFill>
                <a:effectLst/>
                <a:latin typeface="+mn-lt"/>
                <a:ea typeface="+mn-ea"/>
                <a:cs typeface="+mn-cs"/>
              </a:rPr>
              <a:t>vygotskienne</a:t>
            </a:r>
            <a:r>
              <a:rPr lang="fr-FR" sz="1200" kern="1200" dirty="0" smtClean="0">
                <a:solidFill>
                  <a:schemeClr val="tx1"/>
                </a:solidFill>
                <a:effectLst/>
                <a:latin typeface="+mn-lt"/>
                <a:ea typeface="+mn-ea"/>
                <a:cs typeface="+mn-cs"/>
              </a:rPr>
              <a:t>, ces linguistes s’attachent à repérer le rôle des interactions verbales en classe dans le processus de constructions des savoirs. Plus précisément, ils considèrent que « les interactions didactiques de l’enseignant déplient l’épaisseur et la complexité de l’activité et en pointent ses éléments essentiels » (Jaubert, </a:t>
            </a:r>
            <a:r>
              <a:rPr lang="fr-FR" sz="1200" kern="1200" dirty="0" err="1" smtClean="0">
                <a:solidFill>
                  <a:schemeClr val="tx1"/>
                </a:solidFill>
                <a:effectLst/>
                <a:latin typeface="+mn-lt"/>
                <a:ea typeface="+mn-ea"/>
                <a:cs typeface="+mn-cs"/>
              </a:rPr>
              <a:t>Rebière</a:t>
            </a:r>
            <a:r>
              <a:rPr lang="fr-FR" sz="1200" kern="1200" dirty="0" smtClean="0">
                <a:solidFill>
                  <a:schemeClr val="tx1"/>
                </a:solidFill>
                <a:effectLst/>
                <a:latin typeface="+mn-lt"/>
                <a:ea typeface="+mn-ea"/>
                <a:cs typeface="+mn-cs"/>
              </a:rPr>
              <a:t> et </a:t>
            </a:r>
            <a:r>
              <a:rPr lang="fr-FR" sz="1200" kern="1200" dirty="0" err="1" smtClean="0">
                <a:solidFill>
                  <a:schemeClr val="tx1"/>
                </a:solidFill>
                <a:effectLst/>
                <a:latin typeface="+mn-lt"/>
                <a:ea typeface="+mn-ea"/>
                <a:cs typeface="+mn-cs"/>
              </a:rPr>
              <a:t>Pujo</a:t>
            </a:r>
            <a:r>
              <a:rPr lang="fr-FR" sz="1200" kern="1200" dirty="0" smtClean="0">
                <a:solidFill>
                  <a:schemeClr val="tx1"/>
                </a:solidFill>
                <a:effectLst/>
                <a:latin typeface="+mn-lt"/>
                <a:ea typeface="+mn-ea"/>
                <a:cs typeface="+mn-cs"/>
              </a:rPr>
              <a:t>, 2010, p. 2).</a:t>
            </a:r>
            <a:r>
              <a:rPr lang="fr-FR" dirty="0" smtClean="0">
                <a:effectLst/>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A l’université, hormis les séances de travaux pratiques, d’exercices ou de séminaires, les cours magistraux qui rassemblent un grand nombre d’étudiants sont peu propices aux échanges. En effet, par comparaison avec une classe dans l’enseignement secondaire, les interactions entre l’enseignant et les étudiants sont donc proportionnellement moins nombreuses et laissent donc peu de place à la construction d’une communauté discursive par l’interaction. Privés de la modalisation directe de l’enseignant, c’est l’étudiant qui - par son travail d’appropriation du contenu oral présenté en auditoire, du contenu écrit dans des supports divers (diapositives, syllabus, articles, livres) - doit progressivement « entrer » dans la communauté discursive spécifique au cours en question, en acquérir les modes d’agir-parler-penser, les pratiques langagières, les valeurs (ce qui est jugé primordial ou non). En contexte universitaire, le travail d’acculturation doit donc en partie se réaliser seul contrairement à ce qui peut être observé dans une classe de maternelle, de primaire ou du secondaire.</a:t>
            </a:r>
          </a:p>
          <a:p>
            <a:endParaRPr lang="fr-FR" dirty="0" smtClean="0"/>
          </a:p>
          <a:p>
            <a:r>
              <a:rPr lang="fr-FR" dirty="0" smtClean="0"/>
              <a:t>Liens:</a:t>
            </a:r>
          </a:p>
          <a:p>
            <a:pPr marL="171450" indent="-171450">
              <a:buFontTx/>
              <a:buChar char="-"/>
            </a:pPr>
            <a:r>
              <a:rPr lang="fr-FR" dirty="0" smtClean="0"/>
              <a:t>avec la surcharge cognitive et un de ses corolaires importants: il faut commencer à travailler le contenu des cours</a:t>
            </a:r>
            <a:r>
              <a:rPr lang="fr-FR" baseline="0" dirty="0" smtClean="0"/>
              <a:t> le plus tôt possible, cela permet de se familiariser et de « s’imprégner » des modes d’agir-parler-penser de chaque enseignement</a:t>
            </a:r>
          </a:p>
          <a:p>
            <a:pPr marL="171450" indent="-171450">
              <a:buFontTx/>
              <a:buChar char="-"/>
            </a:pPr>
            <a:r>
              <a:rPr lang="fr-FR" baseline="0" dirty="0" smtClean="0"/>
              <a:t>Sentiment d’arbitraire des termes employés par l’enseignant et attendus lors de l’évaluation : les termes ne sont en fait pas arbitraires, ils font partie de la communauté discursive de la discipline à laquelle se réfère l’enseignant. Ils sont attendus à l’examen, non pas </a:t>
            </a:r>
            <a:r>
              <a:rPr lang="fr-FR" baseline="0" dirty="0" err="1" smtClean="0"/>
              <a:t>parec</a:t>
            </a:r>
            <a:r>
              <a:rPr lang="fr-FR" baseline="0" dirty="0" smtClean="0"/>
              <a:t> que ce sont les mots de l’enseignant mais bien parce que ces mots permettent aux spécialistes de se comprendre entre eux.</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DF12B2C9-F8E3-0445-BB50-49324AD394EB}" type="slidenum">
              <a:rPr lang="fr-FR" smtClean="0"/>
              <a:t>12</a:t>
            </a:fld>
            <a:endParaRPr lang="fr-FR"/>
          </a:p>
        </p:txBody>
      </p:sp>
    </p:spTree>
    <p:extLst>
      <p:ext uri="{BB962C8B-B14F-4D97-AF65-F5344CB8AC3E}">
        <p14:creationId xmlns:p14="http://schemas.microsoft.com/office/powerpoint/2010/main" val="1672446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F12B2C9-F8E3-0445-BB50-49324AD394EB}" type="slidenum">
              <a:rPr lang="fr-FR" smtClean="0"/>
              <a:t>13</a:t>
            </a:fld>
            <a:endParaRPr lang="fr-FR"/>
          </a:p>
        </p:txBody>
      </p:sp>
    </p:spTree>
    <p:extLst>
      <p:ext uri="{BB962C8B-B14F-4D97-AF65-F5344CB8AC3E}">
        <p14:creationId xmlns:p14="http://schemas.microsoft.com/office/powerpoint/2010/main" val="1401423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savoirs sont présentés sous la forme d'un texte au sein duquel</a:t>
            </a:r>
            <a:r>
              <a:rPr lang="fr-FR" baseline="0" dirty="0" smtClean="0"/>
              <a:t> les énoncés prennent sens les uns par rapport aux autres et non par référence à une situation partagée entre les locuteurs (présente ou passée).</a:t>
            </a:r>
          </a:p>
          <a:p>
            <a:endParaRPr lang="fr-FR" baseline="0" dirty="0" smtClean="0"/>
          </a:p>
          <a:p>
            <a:r>
              <a:rPr lang="fr-FR" b="1" baseline="0" dirty="0" smtClean="0"/>
              <a:t>Signification/désignation/manifestation : </a:t>
            </a:r>
            <a:r>
              <a:rPr lang="fr-FR" baseline="0" dirty="0" smtClean="0"/>
              <a:t>voir document joint</a:t>
            </a:r>
          </a:p>
          <a:p>
            <a:endParaRPr lang="fr-FR" baseline="0" dirty="0" smtClean="0"/>
          </a:p>
          <a:p>
            <a:r>
              <a:rPr lang="fr-FR" b="1" baseline="0" dirty="0" smtClean="0"/>
              <a:t>Articulation des supports : </a:t>
            </a:r>
            <a:r>
              <a:rPr lang="fr-FR" baseline="0" dirty="0" smtClean="0"/>
              <a:t>« Texte » = unité cohérente même si composé de plusieurs éléments : diapositives, syllabus, podcasts, lectures complémentaires</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1" baseline="0" dirty="0" smtClean="0"/>
              <a:t>Supports composites et plurisémiotisés</a:t>
            </a:r>
            <a:r>
              <a:rPr lang="fr-FR" baseline="0" dirty="0" smtClean="0"/>
              <a:t>: Le </a:t>
            </a:r>
            <a:r>
              <a:rPr lang="fr-FR" sz="1200" kern="1200" dirty="0" smtClean="0">
                <a:solidFill>
                  <a:schemeClr val="tx1"/>
                </a:solidFill>
                <a:effectLst/>
                <a:latin typeface="+mn-lt"/>
                <a:ea typeface="+mn-ea"/>
                <a:cs typeface="+mn-cs"/>
              </a:rPr>
              <a:t>caractère hétérogène des informations contenues dans les supports d’enseignement (textes ou de morceaux de textes, images, graphiques, tableaux, listes à puces qui relèvent de systèmes sémiotiques différents) et l’exigence cognitive nécessaire à leur mise en relation </a:t>
            </a:r>
            <a:r>
              <a:rPr lang="fr-FR" sz="1200" kern="1200" baseline="0" dirty="0" smtClean="0">
                <a:solidFill>
                  <a:schemeClr val="tx1"/>
                </a:solidFill>
                <a:effectLst/>
                <a:latin typeface="+mn-lt"/>
                <a:ea typeface="+mn-ea"/>
                <a:cs typeface="+mn-cs"/>
              </a:rPr>
              <a:t>représentent une autre source de malentendus possibles. </a:t>
            </a:r>
            <a:r>
              <a:rPr lang="fr-FR" sz="1200" kern="1200" dirty="0" smtClean="0">
                <a:solidFill>
                  <a:schemeClr val="tx1"/>
                </a:solidFill>
                <a:effectLst/>
                <a:latin typeface="+mn-lt"/>
                <a:ea typeface="+mn-ea"/>
                <a:cs typeface="+mn-cs"/>
              </a:rPr>
              <a:t>les étudiants doivent parvenir à reconstruire le sens du cours en travaillant sur les relations qui lient le texte – au sens strict – et les différentes représentations (schémas, graphiques, tableaux, encart, etc.) qui y sont liés afin de reconstruire (mentalement ou par écrit) un texte plus linéaire. De plus, certains enseignements mêlent plusieurs registres de langage au sein d’un même support. C’est par exemple le cas des cours de Physique (Rey </a:t>
            </a:r>
            <a:r>
              <a:rPr lang="fr-FR" sz="1200" i="1" kern="1200" dirty="0" smtClean="0">
                <a:solidFill>
                  <a:schemeClr val="tx1"/>
                </a:solidFill>
                <a:effectLst/>
                <a:latin typeface="+mn-lt"/>
                <a:ea typeface="+mn-ea"/>
                <a:cs typeface="+mn-cs"/>
              </a:rPr>
              <a:t>et al.</a:t>
            </a:r>
            <a:r>
              <a:rPr lang="fr-FR" sz="1200" kern="1200" dirty="0" smtClean="0">
                <a:solidFill>
                  <a:schemeClr val="tx1"/>
                </a:solidFill>
                <a:effectLst/>
                <a:latin typeface="+mn-lt"/>
                <a:ea typeface="+mn-ea"/>
                <a:cs typeface="+mn-cs"/>
              </a:rPr>
              <a:t>, 2003), de Chimie (</a:t>
            </a:r>
            <a:r>
              <a:rPr lang="fr-FR" sz="1200" kern="1200" dirty="0" err="1" smtClean="0">
                <a:solidFill>
                  <a:schemeClr val="tx1"/>
                </a:solidFill>
                <a:effectLst/>
                <a:latin typeface="+mn-lt"/>
                <a:ea typeface="+mn-ea"/>
                <a:cs typeface="+mn-cs"/>
              </a:rPr>
              <a:t>Houart</a:t>
            </a:r>
            <a:r>
              <a:rPr lang="fr-FR" sz="1200" kern="1200" dirty="0" smtClean="0">
                <a:solidFill>
                  <a:schemeClr val="tx1"/>
                </a:solidFill>
                <a:effectLst/>
                <a:latin typeface="+mn-lt"/>
                <a:ea typeface="+mn-ea"/>
                <a:cs typeface="+mn-cs"/>
              </a:rPr>
              <a:t>, 2009) ou encore de Statistiques qui demandent aux étudiants de circuler entre un registre symbolique (par exemple : les équations), un registre graphique (par exemple : les figures et graphiques) et le texte et/ou le discours qui accompagnent ces deux premiers registres et qui permettent de leur donner du sens.</a:t>
            </a:r>
          </a:p>
          <a:p>
            <a:endParaRPr lang="fr-FR" baseline="0" dirty="0" smtClean="0"/>
          </a:p>
          <a:p>
            <a:r>
              <a:rPr lang="fr-FR" sz="1400" b="1" baseline="0" dirty="0" smtClean="0"/>
              <a:t>Pour aller plus loin:</a:t>
            </a:r>
          </a:p>
          <a:p>
            <a:endParaRPr lang="fr-FR" i="1" baseline="0" dirty="0" smtClean="0"/>
          </a:p>
          <a:p>
            <a:pPr marL="171450" indent="-171450">
              <a:buFont typeface="Arial" charset="0"/>
              <a:buChar char="•"/>
            </a:pPr>
            <a:r>
              <a:rPr lang="fr-FR" i="1" baseline="0" dirty="0" smtClean="0"/>
              <a:t>Sur la notion de textualité voir :</a:t>
            </a:r>
          </a:p>
          <a:p>
            <a:pPr marL="0" marR="0" indent="0" algn="l" defTabSz="914400" rtl="0" eaLnBrk="1" fontAlgn="auto" latinLnBrk="0" hangingPunct="1">
              <a:lnSpc>
                <a:spcPct val="100000"/>
              </a:lnSpc>
              <a:spcBef>
                <a:spcPts val="0"/>
              </a:spcBef>
              <a:spcAft>
                <a:spcPts val="0"/>
              </a:spcAft>
              <a:buClrTx/>
              <a:buSzTx/>
              <a:buFontTx/>
              <a:buNone/>
              <a:tabLst/>
              <a:defRPr/>
            </a:pPr>
            <a:r>
              <a:rPr lang="nl-BE" sz="1200" kern="1200" dirty="0" smtClean="0">
                <a:solidFill>
                  <a:schemeClr val="tx1"/>
                </a:solidFill>
                <a:effectLst/>
                <a:latin typeface="+mn-lt"/>
                <a:ea typeface="+mn-ea"/>
                <a:cs typeface="+mn-cs"/>
              </a:rPr>
              <a:t>Philippe, J. (2010). </a:t>
            </a:r>
            <a:r>
              <a:rPr lang="nl-BE" sz="1200" i="1" kern="1200" dirty="0" smtClean="0">
                <a:solidFill>
                  <a:schemeClr val="tx1"/>
                </a:solidFill>
                <a:effectLst/>
                <a:latin typeface="+mn-lt"/>
                <a:ea typeface="+mn-ea"/>
                <a:cs typeface="+mn-cs"/>
              </a:rPr>
              <a:t>Fabriquer le savoir enseigné. </a:t>
            </a:r>
            <a:r>
              <a:rPr lang="nl-BE" sz="1200" kern="1200" dirty="0" smtClean="0">
                <a:solidFill>
                  <a:schemeClr val="tx1"/>
                </a:solidFill>
                <a:effectLst/>
                <a:latin typeface="+mn-lt"/>
                <a:ea typeface="+mn-ea"/>
                <a:cs typeface="+mn-cs"/>
              </a:rPr>
              <a:t>De Boeck: Bruxelles.</a:t>
            </a:r>
          </a:p>
          <a:p>
            <a:pPr marL="0" marR="0" indent="0" algn="l" defTabSz="914400" rtl="0" eaLnBrk="1" fontAlgn="auto" latinLnBrk="0" hangingPunct="1">
              <a:lnSpc>
                <a:spcPct val="100000"/>
              </a:lnSpc>
              <a:spcBef>
                <a:spcPts val="0"/>
              </a:spcBef>
              <a:spcAft>
                <a:spcPts val="0"/>
              </a:spcAft>
              <a:buClrTx/>
              <a:buSzTx/>
              <a:buFontTx/>
              <a:buNone/>
              <a:tabLst/>
              <a:defRPr/>
            </a:pPr>
            <a:r>
              <a:rPr lang="nl-BE" sz="1200" kern="1200" dirty="0" smtClean="0">
                <a:solidFill>
                  <a:schemeClr val="tx1"/>
                </a:solidFill>
                <a:effectLst/>
                <a:latin typeface="+mn-lt"/>
                <a:ea typeface="+mn-ea"/>
                <a:cs typeface="+mn-cs"/>
              </a:rPr>
              <a:t>Rey, B. (2002). Diffusion des savoirs et textualité. </a:t>
            </a:r>
            <a:r>
              <a:rPr lang="nl-BE" sz="1200" i="1" kern="1200" dirty="0" smtClean="0">
                <a:solidFill>
                  <a:schemeClr val="tx1"/>
                </a:solidFill>
                <a:effectLst/>
                <a:latin typeface="+mn-lt"/>
                <a:ea typeface="+mn-ea"/>
                <a:cs typeface="+mn-cs"/>
              </a:rPr>
              <a:t>Recherche et formation, 40</a:t>
            </a:r>
            <a:r>
              <a:rPr lang="nl-BE" sz="1200" kern="1200" dirty="0" smtClean="0">
                <a:solidFill>
                  <a:schemeClr val="tx1"/>
                </a:solidFill>
                <a:effectLst/>
                <a:latin typeface="+mn-lt"/>
                <a:ea typeface="+mn-ea"/>
                <a:cs typeface="+mn-cs"/>
              </a:rPr>
              <a:t>, 43-57.</a:t>
            </a:r>
          </a:p>
          <a:p>
            <a:pPr marL="0" marR="0" indent="0" algn="l" defTabSz="914400" rtl="0" eaLnBrk="1" fontAlgn="auto" latinLnBrk="0" hangingPunct="1">
              <a:lnSpc>
                <a:spcPct val="100000"/>
              </a:lnSpc>
              <a:spcBef>
                <a:spcPts val="0"/>
              </a:spcBef>
              <a:spcAft>
                <a:spcPts val="0"/>
              </a:spcAft>
              <a:buClrTx/>
              <a:buSzTx/>
              <a:buFontTx/>
              <a:buNone/>
              <a:tabLst/>
              <a:defRPr/>
            </a:pPr>
            <a:endParaRPr lang="nl-BE"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nl-BE" sz="1200" i="1" kern="1200" dirty="0" smtClean="0">
                <a:solidFill>
                  <a:schemeClr val="tx1"/>
                </a:solidFill>
                <a:effectLst/>
                <a:latin typeface="+mn-lt"/>
                <a:ea typeface="+mn-ea"/>
                <a:cs typeface="+mn-cs"/>
              </a:rPr>
              <a:t>Sur les enjeux des supports composites,</a:t>
            </a:r>
            <a:r>
              <a:rPr lang="nl-BE" sz="1200" i="1" kern="1200" baseline="0" dirty="0" smtClean="0">
                <a:solidFill>
                  <a:schemeClr val="tx1"/>
                </a:solidFill>
                <a:effectLst/>
                <a:latin typeface="+mn-lt"/>
                <a:ea typeface="+mn-ea"/>
                <a:cs typeface="+mn-cs"/>
              </a:rPr>
              <a:t> voir: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Bautier</a:t>
            </a:r>
            <a:r>
              <a:rPr lang="fr-FR" sz="1200" kern="1200" dirty="0" smtClean="0">
                <a:solidFill>
                  <a:schemeClr val="tx1"/>
                </a:solidFill>
                <a:effectLst/>
                <a:latin typeface="+mn-lt"/>
                <a:ea typeface="+mn-ea"/>
                <a:cs typeface="+mn-cs"/>
              </a:rPr>
              <a:t>, E., </a:t>
            </a:r>
            <a:r>
              <a:rPr lang="fr-FR" sz="1200" kern="1200" dirty="0" err="1" smtClean="0">
                <a:solidFill>
                  <a:schemeClr val="tx1"/>
                </a:solidFill>
                <a:effectLst/>
                <a:latin typeface="+mn-lt"/>
                <a:ea typeface="+mn-ea"/>
                <a:cs typeface="+mn-cs"/>
              </a:rPr>
              <a:t>Crinon</a:t>
            </a:r>
            <a:r>
              <a:rPr lang="fr-FR" sz="1200" kern="1200" dirty="0" smtClean="0">
                <a:solidFill>
                  <a:schemeClr val="tx1"/>
                </a:solidFill>
                <a:effectLst/>
                <a:latin typeface="+mn-lt"/>
                <a:ea typeface="+mn-ea"/>
                <a:cs typeface="+mn-cs"/>
              </a:rPr>
              <a:t>, J., Delarue-Breton, C., &amp; Marin, B. (2012). Les textes composites : des exigences de travail peu enseignées ? </a:t>
            </a:r>
            <a:r>
              <a:rPr lang="fr-FR" sz="1200" i="1" kern="1200" dirty="0" smtClean="0">
                <a:solidFill>
                  <a:schemeClr val="tx1"/>
                </a:solidFill>
                <a:effectLst/>
                <a:latin typeface="+mn-lt"/>
                <a:ea typeface="+mn-ea"/>
                <a:cs typeface="+mn-cs"/>
              </a:rPr>
              <a:t>Repères, 45</a:t>
            </a:r>
            <a:r>
              <a:rPr lang="fr-FR" sz="1200" kern="1200" dirty="0" smtClean="0">
                <a:solidFill>
                  <a:schemeClr val="tx1"/>
                </a:solidFill>
                <a:effectLst/>
                <a:latin typeface="+mn-lt"/>
                <a:ea typeface="+mn-ea"/>
                <a:cs typeface="+mn-cs"/>
              </a:rPr>
              <a:t>, 63-79.</a:t>
            </a:r>
            <a:endParaRPr lang="nl-BE" sz="1200" kern="1200" baseline="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2C51E05F-D0AA-454A-B113-3E76D866ECEC}" type="slidenum">
              <a:rPr lang="fr-FR" smtClean="0"/>
              <a:t>15</a:t>
            </a:fld>
            <a:endParaRPr lang="fr-FR"/>
          </a:p>
        </p:txBody>
      </p:sp>
    </p:spTree>
    <p:extLst>
      <p:ext uri="{BB962C8B-B14F-4D97-AF65-F5344CB8AC3E}">
        <p14:creationId xmlns:p14="http://schemas.microsoft.com/office/powerpoint/2010/main" val="20255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Charge de travail liée à la transformation d'un texte </a:t>
            </a:r>
            <a:r>
              <a:rPr lang="fr-FR" dirty="0" err="1" smtClean="0"/>
              <a:t>plurisémétiosé</a:t>
            </a:r>
            <a:r>
              <a:rPr lang="fr-FR" dirty="0" smtClean="0"/>
              <a:t> en un</a:t>
            </a:r>
            <a:r>
              <a:rPr lang="fr-FR" baseline="0" dirty="0" smtClean="0"/>
              <a:t> </a:t>
            </a:r>
            <a:r>
              <a:rPr lang="fr-FR" dirty="0" smtClean="0"/>
              <a:t>texte plus linéaire </a:t>
            </a:r>
            <a:endParaRPr lang="fr-FR" dirty="0"/>
          </a:p>
        </p:txBody>
      </p:sp>
      <p:sp>
        <p:nvSpPr>
          <p:cNvPr id="4" name="Espace réservé du numéro de diapositive 3"/>
          <p:cNvSpPr>
            <a:spLocks noGrp="1"/>
          </p:cNvSpPr>
          <p:nvPr>
            <p:ph type="sldNum" sz="quarter" idx="10"/>
          </p:nvPr>
        </p:nvSpPr>
        <p:spPr/>
        <p:txBody>
          <a:bodyPr/>
          <a:lstStyle/>
          <a:p>
            <a:fld id="{2C51E05F-D0AA-454A-B113-3E76D866ECEC}" type="slidenum">
              <a:rPr lang="fr-FR" smtClean="0"/>
              <a:t>23</a:t>
            </a:fld>
            <a:endParaRPr lang="fr-FR"/>
          </a:p>
        </p:txBody>
      </p:sp>
    </p:spTree>
    <p:extLst>
      <p:ext uri="{BB962C8B-B14F-4D97-AF65-F5344CB8AC3E}">
        <p14:creationId xmlns:p14="http://schemas.microsoft.com/office/powerpoint/2010/main" val="348283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difficultés à repérer les éléments essentiels à</a:t>
            </a:r>
            <a:r>
              <a:rPr lang="fr-FR" baseline="0" dirty="0" smtClean="0"/>
              <a:t> comprendre</a:t>
            </a:r>
            <a:endParaRPr lang="fr-FR" dirty="0"/>
          </a:p>
        </p:txBody>
      </p:sp>
      <p:sp>
        <p:nvSpPr>
          <p:cNvPr id="4" name="Espace réservé du numéro de diapositive 3"/>
          <p:cNvSpPr>
            <a:spLocks noGrp="1"/>
          </p:cNvSpPr>
          <p:nvPr>
            <p:ph type="sldNum" sz="quarter" idx="10"/>
          </p:nvPr>
        </p:nvSpPr>
        <p:spPr/>
        <p:txBody>
          <a:bodyPr/>
          <a:lstStyle/>
          <a:p>
            <a:fld id="{2C51E05F-D0AA-454A-B113-3E76D866ECEC}" type="slidenum">
              <a:rPr lang="fr-FR" smtClean="0"/>
              <a:t>24</a:t>
            </a:fld>
            <a:endParaRPr lang="fr-FR"/>
          </a:p>
        </p:txBody>
      </p:sp>
    </p:spTree>
    <p:extLst>
      <p:ext uri="{BB962C8B-B14F-4D97-AF65-F5344CB8AC3E}">
        <p14:creationId xmlns:p14="http://schemas.microsoft.com/office/powerpoint/2010/main" val="1937609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 </a:t>
            </a:r>
            <a:r>
              <a:rPr lang="fr-FR" sz="1200" i="1" kern="1200" dirty="0" smtClean="0">
                <a:solidFill>
                  <a:schemeClr val="tx1"/>
                </a:solidFill>
                <a:effectLst/>
                <a:latin typeface="+mn-lt"/>
                <a:ea typeface="+mn-ea"/>
                <a:cs typeface="+mn-cs"/>
              </a:rPr>
              <a:t>polyphonie</a:t>
            </a:r>
            <a:r>
              <a:rPr lang="fr-FR" sz="1200" kern="1200" dirty="0" smtClean="0">
                <a:solidFill>
                  <a:schemeClr val="tx1"/>
                </a:solidFill>
                <a:effectLst/>
                <a:latin typeface="+mn-lt"/>
                <a:ea typeface="+mn-ea"/>
                <a:cs typeface="+mn-cs"/>
              </a:rPr>
              <a:t> fait référence à la présence au sein d’un texte énoncé par un auteur - ici, l’enseignant - d’une pluralité de voix (</a:t>
            </a:r>
            <a:r>
              <a:rPr lang="fr-FR" sz="1200" kern="1200" dirty="0" err="1" smtClean="0">
                <a:solidFill>
                  <a:schemeClr val="tx1"/>
                </a:solidFill>
                <a:effectLst/>
                <a:latin typeface="+mn-lt"/>
                <a:ea typeface="+mn-ea"/>
                <a:cs typeface="+mn-cs"/>
              </a:rPr>
              <a:t>Charaudeau</a:t>
            </a:r>
            <a:r>
              <a:rPr lang="fr-FR" sz="1200" kern="1200" dirty="0" smtClean="0">
                <a:solidFill>
                  <a:schemeClr val="tx1"/>
                </a:solidFill>
                <a:effectLst/>
                <a:latin typeface="+mn-lt"/>
                <a:ea typeface="+mn-ea"/>
                <a:cs typeface="+mn-cs"/>
              </a:rPr>
              <a:t> et </a:t>
            </a:r>
            <a:r>
              <a:rPr lang="fr-FR" sz="1200" kern="1200" dirty="0" err="1" smtClean="0">
                <a:solidFill>
                  <a:schemeClr val="tx1"/>
                </a:solidFill>
                <a:effectLst/>
                <a:latin typeface="+mn-lt"/>
                <a:ea typeface="+mn-ea"/>
                <a:cs typeface="+mn-cs"/>
              </a:rPr>
              <a:t>Maingueneau</a:t>
            </a:r>
            <a:r>
              <a:rPr lang="fr-FR" sz="1200" kern="1200" dirty="0" smtClean="0">
                <a:solidFill>
                  <a:schemeClr val="tx1"/>
                </a:solidFill>
                <a:effectLst/>
                <a:latin typeface="+mn-lt"/>
                <a:ea typeface="+mn-ea"/>
                <a:cs typeface="+mn-cs"/>
              </a:rPr>
              <a:t>, 2002). Dans le cadre des cours universitaires, les « voix » dont il est question sont, par exemple, des sources produites par d’autres auteurs (définitions, citations, statistiques, …) ou encore, des traces de discours (au sens des linguistes) rapportés ou représentés (</a:t>
            </a:r>
            <a:r>
              <a:rPr lang="fr-FR" sz="1200" kern="1200" dirty="0" err="1" smtClean="0">
                <a:solidFill>
                  <a:schemeClr val="tx1"/>
                </a:solidFill>
                <a:effectLst/>
                <a:latin typeface="+mn-lt"/>
                <a:ea typeface="+mn-ea"/>
                <a:cs typeface="+mn-cs"/>
              </a:rPr>
              <a:t>Charaudeau</a:t>
            </a:r>
            <a:r>
              <a:rPr lang="fr-FR" sz="1200" kern="1200" dirty="0" smtClean="0">
                <a:solidFill>
                  <a:schemeClr val="tx1"/>
                </a:solidFill>
                <a:effectLst/>
                <a:latin typeface="+mn-lt"/>
                <a:ea typeface="+mn-ea"/>
                <a:cs typeface="+mn-cs"/>
              </a:rPr>
              <a:t> et </a:t>
            </a:r>
            <a:r>
              <a:rPr lang="fr-FR" sz="1200" kern="1200" dirty="0" err="1" smtClean="0">
                <a:solidFill>
                  <a:schemeClr val="tx1"/>
                </a:solidFill>
                <a:effectLst/>
                <a:latin typeface="+mn-lt"/>
                <a:ea typeface="+mn-ea"/>
                <a:cs typeface="+mn-cs"/>
              </a:rPr>
              <a:t>Maingueneau</a:t>
            </a:r>
            <a:r>
              <a:rPr lang="fr-FR" sz="1200" kern="1200" dirty="0" smtClean="0">
                <a:solidFill>
                  <a:schemeClr val="tx1"/>
                </a:solidFill>
                <a:effectLst/>
                <a:latin typeface="+mn-lt"/>
                <a:ea typeface="+mn-ea"/>
                <a:cs typeface="+mn-cs"/>
              </a:rPr>
              <a:t>, 2002). </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Selon </a:t>
            </a:r>
            <a:r>
              <a:rPr lang="fr-FR" sz="1200" kern="1200" dirty="0" err="1" smtClean="0">
                <a:solidFill>
                  <a:schemeClr val="tx1"/>
                </a:solidFill>
                <a:effectLst/>
                <a:latin typeface="+mn-lt"/>
                <a:ea typeface="+mn-ea"/>
                <a:cs typeface="+mn-cs"/>
              </a:rPr>
              <a:t>Pollet</a:t>
            </a:r>
            <a:r>
              <a:rPr lang="fr-FR" sz="1200" kern="1200" dirty="0" smtClean="0">
                <a:solidFill>
                  <a:schemeClr val="tx1"/>
                </a:solidFill>
                <a:effectLst/>
                <a:latin typeface="+mn-lt"/>
                <a:ea typeface="+mn-ea"/>
                <a:cs typeface="+mn-cs"/>
              </a:rPr>
              <a:t> (2001), cette caractéristique est un des marqueurs de l’écriture scientifique et son objectif est double : d’une part renforcer, légitimer un discours et, d’autre part, introduire de la nuance, du doute ou encore de la polémique dans ledit discours. Bien qu’étant emblématique de l’écriture scientifique, le recours intégré à diverses sources est assez rare dans les manuels scolaires ou les cours dans l’enseignement secondaire et peut, à son tour, être à l’origine de difficultés pour des étudiants novices. Pour eux, l’enjeu consiste alors à être capables de « gérer l’hétérogénéité énonciative » au sein d’un texte (</a:t>
            </a:r>
            <a:r>
              <a:rPr lang="fr-FR" sz="1200" kern="1200" dirty="0" err="1" smtClean="0">
                <a:solidFill>
                  <a:schemeClr val="tx1"/>
                </a:solidFill>
                <a:effectLst/>
                <a:latin typeface="+mn-lt"/>
                <a:ea typeface="+mn-ea"/>
                <a:cs typeface="+mn-cs"/>
              </a:rPr>
              <a:t>Pollet</a:t>
            </a:r>
            <a:r>
              <a:rPr lang="fr-FR" sz="1200" kern="1200" dirty="0" smtClean="0">
                <a:solidFill>
                  <a:schemeClr val="tx1"/>
                </a:solidFill>
                <a:effectLst/>
                <a:latin typeface="+mn-lt"/>
                <a:ea typeface="+mn-ea"/>
                <a:cs typeface="+mn-cs"/>
              </a:rPr>
              <a:t>, 2001, p. 53) ou autrement dit, être capables de discriminer, dans un texte, les passages qui ont été écrits par le professeur et ceux auxquels il se réfère. A cette difficulté, </a:t>
            </a:r>
            <a:r>
              <a:rPr lang="fr-FR" sz="1200" kern="1200" dirty="0" err="1" smtClean="0">
                <a:solidFill>
                  <a:schemeClr val="tx1"/>
                </a:solidFill>
                <a:effectLst/>
                <a:latin typeface="+mn-lt"/>
                <a:ea typeface="+mn-ea"/>
                <a:cs typeface="+mn-cs"/>
              </a:rPr>
              <a:t>Pollet</a:t>
            </a:r>
            <a:r>
              <a:rPr lang="fr-FR" sz="1200" kern="1200" dirty="0" smtClean="0">
                <a:solidFill>
                  <a:schemeClr val="tx1"/>
                </a:solidFill>
                <a:effectLst/>
                <a:latin typeface="+mn-lt"/>
                <a:ea typeface="+mn-ea"/>
                <a:cs typeface="+mn-cs"/>
              </a:rPr>
              <a:t> (2001) ajoute que les auteurs cités par l’enseignant sont souvent inconnus des étudiants débutants et que cette situation contribue à brouiller la frontière entre les différents discours ainsi enchevêtrés.</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Pour </a:t>
            </a:r>
            <a:r>
              <a:rPr lang="fr-FR" sz="1200" kern="1200" dirty="0" err="1" smtClean="0">
                <a:solidFill>
                  <a:schemeClr val="tx1"/>
                </a:solidFill>
                <a:effectLst/>
                <a:latin typeface="+mn-lt"/>
                <a:ea typeface="+mn-ea"/>
                <a:cs typeface="+mn-cs"/>
              </a:rPr>
              <a:t>Pollet</a:t>
            </a:r>
            <a:r>
              <a:rPr lang="fr-FR" sz="1200" kern="1200" dirty="0" smtClean="0">
                <a:solidFill>
                  <a:schemeClr val="tx1"/>
                </a:solidFill>
                <a:effectLst/>
                <a:latin typeface="+mn-lt"/>
                <a:ea typeface="+mn-ea"/>
                <a:cs typeface="+mn-cs"/>
              </a:rPr>
              <a:t> (2001), les sources intégrées et les discours rapportés peuvent correspondre à trois visées différentes : favoriser l’appropriation d’assertions en les développant et en les illustrant ; garantir ses assertions en donnant une référence jugée incontestable et donc se justifier ; et enfin, se légitimer en tant que chercheur et membre de la communauté scientifique en intégrant, à sa problématique, les recherches d’autres auteurs. A ces trois visées, nous en ajoutons une quatrième : citer d’autres auteurs afin de critiquer leurs positions et donc asseoir sa propre position. Dans ce cas, la polyphonie est alors la marque d’une pratique scientifique de problématisation.</a:t>
            </a:r>
          </a:p>
          <a:p>
            <a:endParaRPr lang="fr-FR" dirty="0"/>
          </a:p>
        </p:txBody>
      </p:sp>
      <p:sp>
        <p:nvSpPr>
          <p:cNvPr id="4" name="Espace réservé du numéro de diapositive 3"/>
          <p:cNvSpPr>
            <a:spLocks noGrp="1"/>
          </p:cNvSpPr>
          <p:nvPr>
            <p:ph type="sldNum" sz="quarter" idx="10"/>
          </p:nvPr>
        </p:nvSpPr>
        <p:spPr/>
        <p:txBody>
          <a:bodyPr/>
          <a:lstStyle/>
          <a:p>
            <a:fld id="{DF12B2C9-F8E3-0445-BB50-49324AD394EB}" type="slidenum">
              <a:rPr lang="fr-FR" smtClean="0"/>
              <a:t>27</a:t>
            </a:fld>
            <a:endParaRPr lang="fr-FR"/>
          </a:p>
        </p:txBody>
      </p:sp>
    </p:spTree>
    <p:extLst>
      <p:ext uri="{BB962C8B-B14F-4D97-AF65-F5344CB8AC3E}">
        <p14:creationId xmlns:p14="http://schemas.microsoft.com/office/powerpoint/2010/main" val="1487765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La transposition didactique (</a:t>
            </a:r>
            <a:r>
              <a:rPr lang="fr-FR" sz="1200" kern="1200" dirty="0" err="1" smtClean="0">
                <a:solidFill>
                  <a:schemeClr val="tx1"/>
                </a:solidFill>
                <a:effectLst/>
                <a:latin typeface="+mn-lt"/>
                <a:ea typeface="+mn-ea"/>
                <a:cs typeface="+mn-cs"/>
              </a:rPr>
              <a:t>Verret</a:t>
            </a:r>
            <a:r>
              <a:rPr lang="fr-FR" sz="1200" kern="1200" dirty="0" smtClean="0">
                <a:solidFill>
                  <a:schemeClr val="tx1"/>
                </a:solidFill>
                <a:effectLst/>
                <a:latin typeface="+mn-lt"/>
                <a:ea typeface="+mn-ea"/>
                <a:cs typeface="+mn-cs"/>
              </a:rPr>
              <a:t>, 1975 ; </a:t>
            </a:r>
            <a:r>
              <a:rPr lang="fr-FR" sz="1200" kern="1200" dirty="0" err="1" smtClean="0">
                <a:solidFill>
                  <a:schemeClr val="tx1"/>
                </a:solidFill>
                <a:effectLst/>
                <a:latin typeface="+mn-lt"/>
                <a:ea typeface="+mn-ea"/>
                <a:cs typeface="+mn-cs"/>
              </a:rPr>
              <a:t>Chevallard</a:t>
            </a:r>
            <a:r>
              <a:rPr lang="fr-FR" sz="1200" kern="1200" dirty="0" smtClean="0">
                <a:solidFill>
                  <a:schemeClr val="tx1"/>
                </a:solidFill>
                <a:effectLst/>
                <a:latin typeface="+mn-lt"/>
                <a:ea typeface="+mn-ea"/>
                <a:cs typeface="+mn-cs"/>
              </a:rPr>
              <a:t>, 1991)</a:t>
            </a:r>
            <a:r>
              <a:rPr lang="fr-FR" dirty="0" smtClean="0">
                <a:effectLst/>
              </a:rPr>
              <a:t> </a:t>
            </a:r>
            <a:r>
              <a:rPr lang="fr-FR" sz="1200" kern="1200" dirty="0" smtClean="0">
                <a:solidFill>
                  <a:schemeClr val="tx1"/>
                </a:solidFill>
                <a:effectLst/>
                <a:latin typeface="+mn-lt"/>
                <a:ea typeface="+mn-ea"/>
                <a:cs typeface="+mn-cs"/>
              </a:rPr>
              <a:t>débarrasserait les savoirs enseignés des aspects contextuels liés à leur production et de la référence aux problématiques et aux pratiques dont ils sont issus. Ou, comme le soulignent Bouchard et Parpette, « la transposition didactique transformerait un discours scientifique, polémique ou au moins argumentatif, correspondant à une prise de position, à un moment donné, dans un débat en cours, en un discours de "vérité", réifié, doxique, voire dogmatique, en bref, compatible avec la stabilité et l’acceptabilité sociale d’un savoir digne d’être enseigné » (Bouchard et Parpette, 2007, p. 3). Or, en contexte universitaire, la transposition didactique est plus « courte » que dans les autres niveaux d’enseignement car le nombre d’instances intermédiaires entre le producteur du savoir et l’enseignant est réduit mais aussi plus « superficielle » car l’institution universitaire est « à la fois le lieu de production des savoirs et leur lieu d’enseignement » (Bouchard et Parpette, 2007, p. 3). Dès lors, à ce niveau d’enseignement, on assiste à un recouvrement partiel entre le créateur à l’origine des savoirs - le chercheur - et l’auteur du cours - l’enseignant - et à la possibilité que les savoirs qui y sont enseignés soient plus proches de leur forme « originelle » qu’ils ne le sont dans l’enseignement secondaire.</a:t>
            </a:r>
          </a:p>
          <a:p>
            <a:r>
              <a:rPr lang="fr-FR" sz="1200" kern="1200" dirty="0" smtClean="0">
                <a:solidFill>
                  <a:schemeClr val="tx1"/>
                </a:solidFill>
                <a:effectLst/>
                <a:latin typeface="+mn-lt"/>
                <a:ea typeface="+mn-ea"/>
                <a:cs typeface="+mn-cs"/>
              </a:rPr>
              <a:t> </a:t>
            </a:r>
            <a:endParaRPr lang="fr-FR" dirty="0" smtClean="0"/>
          </a:p>
          <a:p>
            <a:r>
              <a:rPr lang="fr-FR" dirty="0" smtClean="0"/>
              <a:t>Validité:</a:t>
            </a:r>
            <a:r>
              <a:rPr lang="fr-FR" baseline="0" dirty="0" smtClean="0"/>
              <a:t> </a:t>
            </a:r>
            <a:r>
              <a:rPr lang="fr-FR" dirty="0" smtClean="0"/>
              <a:t>Pour</a:t>
            </a:r>
            <a:r>
              <a:rPr lang="fr-FR" baseline="0" dirty="0" smtClean="0"/>
              <a:t> le chercheur, le savoir est :</a:t>
            </a:r>
          </a:p>
          <a:p>
            <a:r>
              <a:rPr lang="fr-FR" baseline="0" dirty="0" smtClean="0"/>
              <a:t>- toujours en construction, </a:t>
            </a:r>
          </a:p>
          <a:p>
            <a:r>
              <a:rPr lang="fr-FR" baseline="0" dirty="0" smtClean="0"/>
              <a:t>- une pratique de confrontation de modèles théoriques à des données empiriques ou autrement dit: pratique de problématisation. </a:t>
            </a:r>
          </a:p>
          <a:p>
            <a:r>
              <a:rPr lang="fr-FR" baseline="0" dirty="0" smtClean="0"/>
              <a:t>Toute démarche de recherche étant en effet une tentative pour répondre à des problèmes qui sont construits par l’articulation progressive entre des modèles explicatifs et des données empiriques.</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Dès lors, le résultat d’une démarche scientifique est donc toujours dépendant de la manière dont le problème a été posé et construit, des modèles explicatifs envisagés, et des données empiriques sélectionnées pour tester ces modèles. Qu’il s’agisse de sciences de la nature ou de sciences humaines et sociales, il n’y a jamais de théorie qui puisse prétendre « dire » la réalité. Dès lors, toute théorie scientifique est une construction et tout « résultat » scientifique est provisoire. Cette conception de la science s’impose au chercheur comme norme épistémologique à laquelle il doit adhérer s’il veut être reconnu par ses pairs comme membre de la communauté scientifique.</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DF12B2C9-F8E3-0445-BB50-49324AD394EB}" type="slidenum">
              <a:rPr lang="fr-FR" smtClean="0"/>
              <a:t>32</a:t>
            </a:fld>
            <a:endParaRPr lang="fr-FR"/>
          </a:p>
        </p:txBody>
      </p:sp>
    </p:spTree>
    <p:extLst>
      <p:ext uri="{BB962C8B-B14F-4D97-AF65-F5344CB8AC3E}">
        <p14:creationId xmlns:p14="http://schemas.microsoft.com/office/powerpoint/2010/main" val="1092038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C51E05F-D0AA-454A-B113-3E76D866ECEC}" type="slidenum">
              <a:rPr lang="fr-FR" smtClean="0"/>
              <a:t>39</a:t>
            </a:fld>
            <a:endParaRPr lang="fr-FR"/>
          </a:p>
        </p:txBody>
      </p:sp>
    </p:spTree>
    <p:extLst>
      <p:ext uri="{BB962C8B-B14F-4D97-AF65-F5344CB8AC3E}">
        <p14:creationId xmlns:p14="http://schemas.microsoft.com/office/powerpoint/2010/main" val="1676725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Plan pour les deux prochaines</a:t>
            </a:r>
            <a:r>
              <a:rPr lang="fr-FR" baseline="0" dirty="0" smtClean="0"/>
              <a:t> séances</a:t>
            </a:r>
            <a:endParaRPr lang="fr-FR" dirty="0"/>
          </a:p>
        </p:txBody>
      </p:sp>
      <p:sp>
        <p:nvSpPr>
          <p:cNvPr id="4" name="Espace réservé du numéro de diapositive 3"/>
          <p:cNvSpPr>
            <a:spLocks noGrp="1"/>
          </p:cNvSpPr>
          <p:nvPr>
            <p:ph type="sldNum" sz="quarter" idx="10"/>
          </p:nvPr>
        </p:nvSpPr>
        <p:spPr/>
        <p:txBody>
          <a:bodyPr/>
          <a:lstStyle/>
          <a:p>
            <a:fld id="{EE3B7828-A3B4-7D4E-9015-393D465ECD10}" type="slidenum">
              <a:rPr lang="fr-FR" smtClean="0"/>
              <a:t>2</a:t>
            </a:fld>
            <a:endParaRPr lang="fr-FR"/>
          </a:p>
        </p:txBody>
      </p:sp>
    </p:spTree>
    <p:extLst>
      <p:ext uri="{BB962C8B-B14F-4D97-AF65-F5344CB8AC3E}">
        <p14:creationId xmlns:p14="http://schemas.microsoft.com/office/powerpoint/2010/main" val="435416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F12B2C9-F8E3-0445-BB50-49324AD394EB}" type="slidenum">
              <a:rPr lang="fr-FR" smtClean="0"/>
              <a:t>42</a:t>
            </a:fld>
            <a:endParaRPr lang="fr-FR"/>
          </a:p>
        </p:txBody>
      </p:sp>
    </p:spTree>
    <p:extLst>
      <p:ext uri="{BB962C8B-B14F-4D97-AF65-F5344CB8AC3E}">
        <p14:creationId xmlns:p14="http://schemas.microsoft.com/office/powerpoint/2010/main" val="556214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EA9FD7A3-07A9-2140-81AE-907753457010}" type="slidenum">
              <a:rPr lang="fr-FR" smtClean="0"/>
              <a:t>43</a:t>
            </a:fld>
            <a:endParaRPr lang="fr-FR"/>
          </a:p>
        </p:txBody>
      </p:sp>
    </p:spTree>
    <p:extLst>
      <p:ext uri="{BB962C8B-B14F-4D97-AF65-F5344CB8AC3E}">
        <p14:creationId xmlns:p14="http://schemas.microsoft.com/office/powerpoint/2010/main" val="2036150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A9FD7A3-07A9-2140-81AE-907753457010}" type="slidenum">
              <a:rPr lang="fr-FR" smtClean="0"/>
              <a:t>3</a:t>
            </a:fld>
            <a:endParaRPr lang="fr-FR"/>
          </a:p>
        </p:txBody>
      </p:sp>
    </p:spTree>
    <p:extLst>
      <p:ext uri="{BB962C8B-B14F-4D97-AF65-F5344CB8AC3E}">
        <p14:creationId xmlns:p14="http://schemas.microsoft.com/office/powerpoint/2010/main" val="75314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EA9FD7A3-07A9-2140-81AE-907753457010}" type="slidenum">
              <a:rPr lang="fr-FR" smtClean="0"/>
              <a:t>4</a:t>
            </a:fld>
            <a:endParaRPr lang="fr-FR"/>
          </a:p>
        </p:txBody>
      </p:sp>
    </p:spTree>
    <p:extLst>
      <p:ext uri="{BB962C8B-B14F-4D97-AF65-F5344CB8AC3E}">
        <p14:creationId xmlns:p14="http://schemas.microsoft.com/office/powerpoint/2010/main" val="1009758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EA9FD7A3-07A9-2140-81AE-907753457010}" type="slidenum">
              <a:rPr lang="fr-FR" smtClean="0"/>
              <a:t>5</a:t>
            </a:fld>
            <a:endParaRPr lang="fr-FR"/>
          </a:p>
        </p:txBody>
      </p:sp>
    </p:spTree>
    <p:extLst>
      <p:ext uri="{BB962C8B-B14F-4D97-AF65-F5344CB8AC3E}">
        <p14:creationId xmlns:p14="http://schemas.microsoft.com/office/powerpoint/2010/main" val="487868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 plus, cette notion avait déjà fait ses preuves</a:t>
            </a:r>
            <a:r>
              <a:rPr lang="fr-FR" baseline="0" dirty="0" smtClean="0"/>
              <a:t> pour montrer l’existence de processus différenciateurs intervenants dans l’explication de la réussite et de l’échec dans l’enseignement primaire et secondaire.</a:t>
            </a:r>
          </a:p>
          <a:p>
            <a:endParaRPr lang="fr-FR" baseline="0" dirty="0" smtClean="0"/>
          </a:p>
          <a:p>
            <a:r>
              <a:rPr lang="fr-FR" baseline="0" dirty="0" smtClean="0"/>
              <a:t>Notion qui présente l’avantage et l’inconvénient d’être ouverte, qui a donc nécessité un travail de définition et de conceptualisation de ma part.</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2C51E05F-D0AA-454A-B113-3E76D866ECEC}" type="slidenum">
              <a:rPr lang="fr-FR" smtClean="0"/>
              <a:t>6</a:t>
            </a:fld>
            <a:endParaRPr lang="fr-FR"/>
          </a:p>
        </p:txBody>
      </p:sp>
    </p:spTree>
    <p:extLst>
      <p:ext uri="{BB962C8B-B14F-4D97-AF65-F5344CB8AC3E}">
        <p14:creationId xmlns:p14="http://schemas.microsoft.com/office/powerpoint/2010/main" val="770407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C51E05F-D0AA-454A-B113-3E76D866ECEC}" type="slidenum">
              <a:rPr lang="fr-FR" smtClean="0"/>
              <a:t>7</a:t>
            </a:fld>
            <a:endParaRPr lang="fr-FR"/>
          </a:p>
        </p:txBody>
      </p:sp>
    </p:spTree>
    <p:extLst>
      <p:ext uri="{BB962C8B-B14F-4D97-AF65-F5344CB8AC3E}">
        <p14:creationId xmlns:p14="http://schemas.microsoft.com/office/powerpoint/2010/main" val="342288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6CBF5A5-BC1C-F545-8900-9CCFC23D16FA}" type="slidenum">
              <a:rPr lang="fr-FR" smtClean="0"/>
              <a:t>8</a:t>
            </a:fld>
            <a:endParaRPr lang="fr-FR"/>
          </a:p>
        </p:txBody>
      </p:sp>
    </p:spTree>
    <p:extLst>
      <p:ext uri="{BB962C8B-B14F-4D97-AF65-F5344CB8AC3E}">
        <p14:creationId xmlns:p14="http://schemas.microsoft.com/office/powerpoint/2010/main" val="1114158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Différences entre les savoirs enseignés dans l’enseignement obligatoire et dans l’enseignement universitaire à penser sur un continuum d’intensité (accentuation-atténuation). Pas de fracture.</a:t>
            </a:r>
          </a:p>
          <a:p>
            <a:endParaRPr lang="fr-FR" sz="1100" dirty="0" smtClean="0"/>
          </a:p>
          <a:p>
            <a:r>
              <a:rPr lang="fr-FR" dirty="0" smtClean="0"/>
              <a:t>Caractéristiques présentées de manière isolée mais sont en interaction constante.</a:t>
            </a:r>
          </a:p>
          <a:p>
            <a:endParaRPr lang="fr-FR" dirty="0" smtClean="0"/>
          </a:p>
          <a:p>
            <a:pPr marL="171450" indent="-171450">
              <a:buFont typeface="Arial" charset="0"/>
              <a:buChar char="•"/>
            </a:pPr>
            <a:r>
              <a:rPr lang="fr-FR" dirty="0" smtClean="0"/>
              <a:t>Les communautés discursives</a:t>
            </a:r>
          </a:p>
          <a:p>
            <a:pPr marL="171450" indent="-171450">
              <a:buFont typeface="Arial" charset="0"/>
              <a:buChar char="•"/>
            </a:pPr>
            <a:r>
              <a:rPr lang="fr-FR" dirty="0" smtClean="0"/>
              <a:t>La textualité</a:t>
            </a:r>
          </a:p>
          <a:p>
            <a:pPr marL="171450" indent="-171450">
              <a:buFont typeface="Arial" charset="0"/>
              <a:buChar char="•"/>
            </a:pPr>
            <a:r>
              <a:rPr lang="fr-FR" dirty="0" smtClean="0"/>
              <a:t>La polyphonie</a:t>
            </a:r>
          </a:p>
          <a:p>
            <a:pPr marL="171450" indent="-171450">
              <a:buFont typeface="Arial" charset="0"/>
              <a:buChar char="•"/>
            </a:pPr>
            <a:r>
              <a:rPr lang="fr-FR" dirty="0" smtClean="0"/>
              <a:t>Les savoirs problématisés</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C51E05F-D0AA-454A-B113-3E76D866ECEC}" type="slidenum">
              <a:rPr lang="fr-FR" smtClean="0"/>
              <a:t>9</a:t>
            </a:fld>
            <a:endParaRPr lang="fr-FR"/>
          </a:p>
        </p:txBody>
      </p:sp>
    </p:spTree>
    <p:extLst>
      <p:ext uri="{BB962C8B-B14F-4D97-AF65-F5344CB8AC3E}">
        <p14:creationId xmlns:p14="http://schemas.microsoft.com/office/powerpoint/2010/main" val="2063289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Cliquez et modifiez le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E0F5276F-50F9-1D43-ACDB-A7FA1A178F8F}" type="datetime1">
              <a:rPr lang="fr-BE" smtClean="0"/>
              <a:t>27/03/20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6F75DC3-D228-EB44-9218-566E1E4D96D5}" type="slidenum">
              <a:rPr lang="fr-FR" smtClean="0"/>
              <a:t>‹#›</a:t>
            </a:fld>
            <a:endParaRPr lang="fr-FR"/>
          </a:p>
        </p:txBody>
      </p:sp>
    </p:spTree>
    <p:extLst>
      <p:ext uri="{BB962C8B-B14F-4D97-AF65-F5344CB8AC3E}">
        <p14:creationId xmlns:p14="http://schemas.microsoft.com/office/powerpoint/2010/main" val="1435027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4489EF-845F-4C49-9AD9-BA82F22B00F2}" type="datetime1">
              <a:rPr lang="fr-BE" smtClean="0"/>
              <a:t>27/03/20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6F75DC3-D228-EB44-9218-566E1E4D96D5}" type="slidenum">
              <a:rPr lang="fr-FR" smtClean="0"/>
              <a:t>‹#›</a:t>
            </a:fld>
            <a:endParaRPr lang="fr-FR"/>
          </a:p>
        </p:txBody>
      </p:sp>
    </p:spTree>
    <p:extLst>
      <p:ext uri="{BB962C8B-B14F-4D97-AF65-F5344CB8AC3E}">
        <p14:creationId xmlns:p14="http://schemas.microsoft.com/office/powerpoint/2010/main" val="1896809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37CD722-245F-1846-911D-B21C00DDB362}" type="datetime1">
              <a:rPr lang="fr-BE" smtClean="0"/>
              <a:t>27/03/20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6F75DC3-D228-EB44-9218-566E1E4D96D5}" type="slidenum">
              <a:rPr lang="fr-FR" smtClean="0"/>
              <a:t>‹#›</a:t>
            </a:fld>
            <a:endParaRPr lang="fr-FR"/>
          </a:p>
        </p:txBody>
      </p:sp>
    </p:spTree>
    <p:extLst>
      <p:ext uri="{BB962C8B-B14F-4D97-AF65-F5344CB8AC3E}">
        <p14:creationId xmlns:p14="http://schemas.microsoft.com/office/powerpoint/2010/main" val="278274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C09409E-D503-0E48-8094-B3EE58AAA18C}" type="datetime1">
              <a:rPr lang="fr-BE" smtClean="0"/>
              <a:t>27/03/20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6F75DC3-D228-EB44-9218-566E1E4D96D5}" type="slidenum">
              <a:rPr lang="fr-FR" smtClean="0"/>
              <a:t>‹#›</a:t>
            </a:fld>
            <a:endParaRPr lang="fr-FR"/>
          </a:p>
        </p:txBody>
      </p:sp>
    </p:spTree>
    <p:extLst>
      <p:ext uri="{BB962C8B-B14F-4D97-AF65-F5344CB8AC3E}">
        <p14:creationId xmlns:p14="http://schemas.microsoft.com/office/powerpoint/2010/main" val="12082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Cliquez et modifiez le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3208A52B-FFC7-3945-8075-666E65ADD9E1}" type="datetime1">
              <a:rPr lang="fr-BE" smtClean="0"/>
              <a:t>27/03/20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6F75DC3-D228-EB44-9218-566E1E4D96D5}" type="slidenum">
              <a:rPr lang="fr-FR" smtClean="0"/>
              <a:t>‹#›</a:t>
            </a:fld>
            <a:endParaRPr lang="fr-FR"/>
          </a:p>
        </p:txBody>
      </p:sp>
    </p:spTree>
    <p:extLst>
      <p:ext uri="{BB962C8B-B14F-4D97-AF65-F5344CB8AC3E}">
        <p14:creationId xmlns:p14="http://schemas.microsoft.com/office/powerpoint/2010/main" val="131140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249E1D6-B801-3F4C-A477-5641D162C04F}" type="datetime1">
              <a:rPr lang="fr-BE" smtClean="0"/>
              <a:t>27/03/20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6F75DC3-D228-EB44-9218-566E1E4D96D5}" type="slidenum">
              <a:rPr lang="fr-FR" smtClean="0"/>
              <a:t>‹#›</a:t>
            </a:fld>
            <a:endParaRPr lang="fr-FR"/>
          </a:p>
        </p:txBody>
      </p:sp>
    </p:spTree>
    <p:extLst>
      <p:ext uri="{BB962C8B-B14F-4D97-AF65-F5344CB8AC3E}">
        <p14:creationId xmlns:p14="http://schemas.microsoft.com/office/powerpoint/2010/main" val="122452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Cliquez et modifiez le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C70FB3F-FEB3-C445-9569-B319F97AB002}" type="datetime1">
              <a:rPr lang="fr-BE" smtClean="0"/>
              <a:t>27/03/20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6F75DC3-D228-EB44-9218-566E1E4D96D5}" type="slidenum">
              <a:rPr lang="fr-FR" smtClean="0"/>
              <a:t>‹#›</a:t>
            </a:fld>
            <a:endParaRPr lang="fr-FR"/>
          </a:p>
        </p:txBody>
      </p:sp>
    </p:spTree>
    <p:extLst>
      <p:ext uri="{BB962C8B-B14F-4D97-AF65-F5344CB8AC3E}">
        <p14:creationId xmlns:p14="http://schemas.microsoft.com/office/powerpoint/2010/main" val="131071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1B2295A6-6033-D244-823F-44884B3DEBFF}" type="datetime1">
              <a:rPr lang="fr-BE" smtClean="0"/>
              <a:t>27/03/20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6F75DC3-D228-EB44-9218-566E1E4D96D5}" type="slidenum">
              <a:rPr lang="fr-FR" smtClean="0"/>
              <a:t>‹#›</a:t>
            </a:fld>
            <a:endParaRPr lang="fr-FR"/>
          </a:p>
        </p:txBody>
      </p:sp>
    </p:spTree>
    <p:extLst>
      <p:ext uri="{BB962C8B-B14F-4D97-AF65-F5344CB8AC3E}">
        <p14:creationId xmlns:p14="http://schemas.microsoft.com/office/powerpoint/2010/main" val="219635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0FD43EE-C226-8048-BF43-9E9FC7A27C2E}" type="datetime1">
              <a:rPr lang="fr-BE" smtClean="0"/>
              <a:t>27/03/20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6F75DC3-D228-EB44-9218-566E1E4D96D5}" type="slidenum">
              <a:rPr lang="fr-FR" smtClean="0"/>
              <a:t>‹#›</a:t>
            </a:fld>
            <a:endParaRPr lang="fr-FR"/>
          </a:p>
        </p:txBody>
      </p:sp>
    </p:spTree>
    <p:extLst>
      <p:ext uri="{BB962C8B-B14F-4D97-AF65-F5344CB8AC3E}">
        <p14:creationId xmlns:p14="http://schemas.microsoft.com/office/powerpoint/2010/main" val="2030304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3B31F0E-3A68-2A40-B0D2-DC36AE1B5B62}" type="datetime1">
              <a:rPr lang="fr-BE" smtClean="0"/>
              <a:t>27/03/20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6F75DC3-D228-EB44-9218-566E1E4D96D5}" type="slidenum">
              <a:rPr lang="fr-FR" smtClean="0"/>
              <a:t>‹#›</a:t>
            </a:fld>
            <a:endParaRPr lang="fr-FR"/>
          </a:p>
        </p:txBody>
      </p:sp>
    </p:spTree>
    <p:extLst>
      <p:ext uri="{BB962C8B-B14F-4D97-AF65-F5344CB8AC3E}">
        <p14:creationId xmlns:p14="http://schemas.microsoft.com/office/powerpoint/2010/main" val="1954837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924AC8C-0991-404B-A779-615D2B12C04D}" type="datetime1">
              <a:rPr lang="fr-BE" smtClean="0"/>
              <a:t>27/03/20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6F75DC3-D228-EB44-9218-566E1E4D96D5}" type="slidenum">
              <a:rPr lang="fr-FR" smtClean="0"/>
              <a:t>‹#›</a:t>
            </a:fld>
            <a:endParaRPr lang="fr-FR"/>
          </a:p>
        </p:txBody>
      </p:sp>
    </p:spTree>
    <p:extLst>
      <p:ext uri="{BB962C8B-B14F-4D97-AF65-F5344CB8AC3E}">
        <p14:creationId xmlns:p14="http://schemas.microsoft.com/office/powerpoint/2010/main" val="5988579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8AED7-949A-CA44-8E92-41ABEFD62374}" type="datetime1">
              <a:rPr lang="fr-BE" smtClean="0"/>
              <a:t>27/03/20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75DC3-D228-EB44-9218-566E1E4D96D5}" type="slidenum">
              <a:rPr lang="fr-FR" smtClean="0"/>
              <a:t>‹#›</a:t>
            </a:fld>
            <a:endParaRPr lang="fr-FR"/>
          </a:p>
        </p:txBody>
      </p:sp>
    </p:spTree>
    <p:extLst>
      <p:ext uri="{BB962C8B-B14F-4D97-AF65-F5344CB8AC3E}">
        <p14:creationId xmlns:p14="http://schemas.microsoft.com/office/powerpoint/2010/main" val="1095229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82606"/>
            <a:ext cx="12192000" cy="8124825"/>
          </a:xfrm>
          <a:prstGeom prst="rect">
            <a:avLst/>
          </a:prstGeom>
        </p:spPr>
      </p:pic>
      <p:sp>
        <p:nvSpPr>
          <p:cNvPr id="2" name="Titre 1"/>
          <p:cNvSpPr>
            <a:spLocks noGrp="1"/>
          </p:cNvSpPr>
          <p:nvPr>
            <p:ph type="ctrTitle"/>
          </p:nvPr>
        </p:nvSpPr>
        <p:spPr>
          <a:xfrm>
            <a:off x="388273" y="1590072"/>
            <a:ext cx="8815687" cy="3579471"/>
          </a:xfrm>
        </p:spPr>
        <p:txBody>
          <a:bodyPr anchor="ctr">
            <a:noAutofit/>
          </a:bodyPr>
          <a:lstStyle/>
          <a:p>
            <a:pPr algn="l"/>
            <a:r>
              <a:rPr lang="fr-FR" b="1" dirty="0" smtClean="0">
                <a:latin typeface="Franklin Gothic Demi Cond" charset="0"/>
                <a:ea typeface="Franklin Gothic Demi Cond" charset="0"/>
                <a:cs typeface="Franklin Gothic Demi Cond" charset="0"/>
              </a:rPr>
              <a:t>Connaître son public:</a:t>
            </a:r>
            <a:br>
              <a:rPr lang="fr-FR" b="1" dirty="0" smtClean="0">
                <a:latin typeface="Franklin Gothic Demi Cond" charset="0"/>
                <a:ea typeface="Franklin Gothic Demi Cond" charset="0"/>
                <a:cs typeface="Franklin Gothic Demi Cond" charset="0"/>
              </a:rPr>
            </a:br>
            <a:r>
              <a:rPr lang="fr-FR" b="1" dirty="0" smtClean="0">
                <a:latin typeface="Franklin Gothic Demi Cond" charset="0"/>
                <a:ea typeface="Franklin Gothic Demi Cond" charset="0"/>
                <a:cs typeface="Franklin Gothic Demi Cond" charset="0"/>
              </a:rPr>
              <a:t>L’</a:t>
            </a:r>
            <a:r>
              <a:rPr lang="fr-FR" b="1" dirty="0" err="1" smtClean="0">
                <a:latin typeface="Franklin Gothic Demi Cond" charset="0"/>
                <a:ea typeface="Franklin Gothic Demi Cond" charset="0"/>
                <a:cs typeface="Franklin Gothic Demi Cond" charset="0"/>
              </a:rPr>
              <a:t>étudiant·e</a:t>
            </a:r>
            <a:r>
              <a:rPr lang="fr-FR" b="1" dirty="0" smtClean="0">
                <a:latin typeface="Franklin Gothic Demi Cond" charset="0"/>
                <a:ea typeface="Franklin Gothic Demi Cond" charset="0"/>
                <a:cs typeface="Franklin Gothic Demi Cond" charset="0"/>
              </a:rPr>
              <a:t>, l’apprentissage et la réussite</a:t>
            </a:r>
            <a:endParaRPr lang="fr-FR" b="1" dirty="0">
              <a:latin typeface="Franklin Gothic Demi Cond" charset="0"/>
              <a:ea typeface="Franklin Gothic Demi Cond" charset="0"/>
              <a:cs typeface="Franklin Gothic Demi Cond" charset="0"/>
            </a:endParaRPr>
          </a:p>
        </p:txBody>
      </p:sp>
      <p:sp>
        <p:nvSpPr>
          <p:cNvPr id="3" name="Sous-titre 2"/>
          <p:cNvSpPr>
            <a:spLocks noGrp="1"/>
          </p:cNvSpPr>
          <p:nvPr>
            <p:ph type="subTitle" idx="1"/>
          </p:nvPr>
        </p:nvSpPr>
        <p:spPr>
          <a:xfrm>
            <a:off x="1524000" y="5665224"/>
            <a:ext cx="9144000" cy="990219"/>
          </a:xfrm>
        </p:spPr>
        <p:txBody>
          <a:bodyPr>
            <a:normAutofit/>
          </a:bodyPr>
          <a:lstStyle/>
          <a:p>
            <a:r>
              <a:rPr lang="fr-FR" sz="2000" dirty="0" smtClean="0">
                <a:latin typeface="Futura Medium" charset="0"/>
                <a:ea typeface="Futura Medium" charset="0"/>
                <a:cs typeface="Futura Medium" charset="0"/>
              </a:rPr>
              <a:t>ESNU - Cours 6</a:t>
            </a:r>
          </a:p>
          <a:p>
            <a:r>
              <a:rPr lang="fr-FR" sz="2000" dirty="0" smtClean="0">
                <a:latin typeface="Futura Medium" charset="0"/>
                <a:ea typeface="Futura Medium" charset="0"/>
                <a:cs typeface="Futura Medium" charset="0"/>
              </a:rPr>
              <a:t>Dorothée Baillet</a:t>
            </a:r>
            <a:endParaRPr lang="fr-FR" sz="2000" dirty="0">
              <a:latin typeface="Futura Medium" charset="0"/>
              <a:ea typeface="Futura Medium" charset="0"/>
              <a:cs typeface="Futura Medium" charset="0"/>
            </a:endParaRPr>
          </a:p>
        </p:txBody>
      </p:sp>
      <p:sp>
        <p:nvSpPr>
          <p:cNvPr id="5" name="Espace réservé du numéro de diapositive 4"/>
          <p:cNvSpPr>
            <a:spLocks noGrp="1"/>
          </p:cNvSpPr>
          <p:nvPr>
            <p:ph type="sldNum" sz="quarter" idx="12"/>
          </p:nvPr>
        </p:nvSpPr>
        <p:spPr/>
        <p:txBody>
          <a:bodyPr/>
          <a:lstStyle/>
          <a:p>
            <a:fld id="{D6F75DC3-D228-EB44-9218-566E1E4D96D5}" type="slidenum">
              <a:rPr lang="fr-FR" smtClean="0"/>
              <a:t>1</a:t>
            </a:fld>
            <a:endParaRPr lang="fr-FR"/>
          </a:p>
        </p:txBody>
      </p:sp>
    </p:spTree>
    <p:extLst>
      <p:ext uri="{BB962C8B-B14F-4D97-AF65-F5344CB8AC3E}">
        <p14:creationId xmlns:p14="http://schemas.microsoft.com/office/powerpoint/2010/main" val="1731093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latin typeface="Abadi MT Condensed Extra Bold" charset="0"/>
                <a:ea typeface="Abadi MT Condensed Extra Bold" charset="0"/>
                <a:cs typeface="Abadi MT Condensed Extra Bold" charset="0"/>
              </a:rPr>
              <a:t>Choix méthodologiques</a:t>
            </a:r>
            <a:endParaRPr lang="fr-FR" b="1"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ormAutofit lnSpcReduction="10000"/>
          </a:bodyPr>
          <a:lstStyle/>
          <a:p>
            <a:pPr marL="0" indent="0">
              <a:buNone/>
            </a:pPr>
            <a:r>
              <a:rPr lang="fr-FR" b="1" dirty="0" smtClean="0">
                <a:latin typeface="Abadi MT Condensed Extra Bold" charset="0"/>
                <a:ea typeface="Abadi MT Condensed Extra Bold" charset="0"/>
                <a:cs typeface="Abadi MT Condensed Extra Bold" charset="0"/>
              </a:rPr>
              <a:t>Contexte</a:t>
            </a:r>
            <a:r>
              <a:rPr lang="fr-FR" dirty="0" smtClean="0">
                <a:latin typeface="Abadi MT Condensed Extra Bold" charset="0"/>
                <a:ea typeface="Abadi MT Condensed Extra Bold" charset="0"/>
                <a:cs typeface="Abadi MT Condensed Extra Bold" charset="0"/>
              </a:rPr>
              <a:t>: </a:t>
            </a:r>
          </a:p>
          <a:p>
            <a:r>
              <a:rPr lang="fr-FR" dirty="0" smtClean="0">
                <a:latin typeface="+mj-lt"/>
              </a:rPr>
              <a:t>Université libre de Bruxelles</a:t>
            </a:r>
          </a:p>
          <a:p>
            <a:r>
              <a:rPr lang="fr-FR" dirty="0" smtClean="0">
                <a:latin typeface="+mj-lt"/>
              </a:rPr>
              <a:t>Sciences psychologiques et de l’éducation</a:t>
            </a:r>
          </a:p>
          <a:p>
            <a:r>
              <a:rPr lang="fr-FR" dirty="0" smtClean="0">
                <a:latin typeface="+mj-lt"/>
              </a:rPr>
              <a:t>1</a:t>
            </a:r>
            <a:r>
              <a:rPr lang="fr-FR" baseline="30000" dirty="0" smtClean="0">
                <a:latin typeface="+mj-lt"/>
              </a:rPr>
              <a:t>er</a:t>
            </a:r>
            <a:r>
              <a:rPr lang="fr-FR" dirty="0" smtClean="0">
                <a:latin typeface="+mj-lt"/>
              </a:rPr>
              <a:t> année</a:t>
            </a:r>
          </a:p>
          <a:p>
            <a:pPr marL="0" indent="0">
              <a:buNone/>
            </a:pPr>
            <a:endParaRPr lang="fr-FR" dirty="0">
              <a:latin typeface="+mj-lt"/>
            </a:endParaRPr>
          </a:p>
          <a:p>
            <a:pPr marL="0" indent="0">
              <a:buNone/>
            </a:pPr>
            <a:r>
              <a:rPr lang="fr-FR" b="1" dirty="0" smtClean="0">
                <a:latin typeface="Abadi MT Condensed Extra Bold" charset="0"/>
                <a:ea typeface="Abadi MT Condensed Extra Bold" charset="0"/>
                <a:cs typeface="Abadi MT Condensed Extra Bold" charset="0"/>
              </a:rPr>
              <a:t>Outils de recueil des données:</a:t>
            </a:r>
          </a:p>
          <a:p>
            <a:r>
              <a:rPr lang="fr-FR" dirty="0" smtClean="0">
                <a:latin typeface="+mj-lt"/>
              </a:rPr>
              <a:t>Bilans de savoir (201) → construction de « profils » d’étudiants</a:t>
            </a:r>
          </a:p>
          <a:p>
            <a:r>
              <a:rPr lang="fr-FR" dirty="0" smtClean="0">
                <a:latin typeface="+mj-lt"/>
              </a:rPr>
              <a:t>Entretiens semi-directifs (20)</a:t>
            </a:r>
          </a:p>
          <a:p>
            <a:pPr marL="0" indent="0">
              <a:buNone/>
            </a:pPr>
            <a:r>
              <a:rPr lang="fr-FR" dirty="0" smtClean="0">
                <a:latin typeface="+mj-lt"/>
              </a:rPr>
              <a:t>	⤷ </a:t>
            </a:r>
            <a:r>
              <a:rPr lang="fr-FR" sz="2400" dirty="0" smtClean="0">
                <a:latin typeface="+mj-lt"/>
              </a:rPr>
              <a:t>Difficultés rencontrées par les étudiants dans 4 cours contrastés</a:t>
            </a:r>
            <a:endParaRPr lang="fr-FR" sz="2400" dirty="0">
              <a:latin typeface="+mj-lt"/>
            </a:endParaRP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10</a:t>
            </a:fld>
            <a:endParaRPr lang="fr-F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2365" y="6356350"/>
            <a:ext cx="388635" cy="337893"/>
          </a:xfrm>
          <a:prstGeom prst="rect">
            <a:avLst/>
          </a:prstGeom>
        </p:spPr>
      </p:pic>
    </p:spTree>
    <p:extLst>
      <p:ext uri="{BB962C8B-B14F-4D97-AF65-F5344CB8AC3E}">
        <p14:creationId xmlns:p14="http://schemas.microsoft.com/office/powerpoint/2010/main" val="308747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dirty="0" smtClean="0">
                <a:latin typeface="Abadi MT Condensed Extra Bold" charset="0"/>
                <a:ea typeface="Abadi MT Condensed Extra Bold" charset="0"/>
                <a:cs typeface="Abadi MT Condensed Extra Bold" charset="0"/>
              </a:rPr>
              <a:t>L’analyse des entretiens: principaux résultats</a:t>
            </a:r>
            <a:endParaRPr lang="fr-FR" sz="4000" b="1" dirty="0">
              <a:latin typeface="Abadi MT Condensed Extra Bold" charset="0"/>
              <a:ea typeface="Abadi MT Condensed Extra Bold" charset="0"/>
              <a:cs typeface="Abadi MT Condensed Extra Bold" charset="0"/>
            </a:endParaRPr>
          </a:p>
        </p:txBody>
      </p:sp>
      <p:sp>
        <p:nvSpPr>
          <p:cNvPr id="5" name="Espace réservé du contenu 4"/>
          <p:cNvSpPr>
            <a:spLocks noGrp="1"/>
          </p:cNvSpPr>
          <p:nvPr>
            <p:ph idx="1"/>
          </p:nvPr>
        </p:nvSpPr>
        <p:spPr/>
        <p:txBody>
          <a:bodyPr anchor="ctr"/>
          <a:lstStyle/>
          <a:p>
            <a:pPr>
              <a:lnSpc>
                <a:spcPct val="100000"/>
              </a:lnSpc>
              <a:spcBef>
                <a:spcPts val="0"/>
              </a:spcBef>
            </a:pPr>
            <a:r>
              <a:rPr lang="fr-FR" dirty="0" smtClean="0">
                <a:latin typeface="+mj-lt"/>
              </a:rPr>
              <a:t>Les </a:t>
            </a:r>
            <a:r>
              <a:rPr lang="fr-FR" dirty="0">
                <a:latin typeface="+mj-lt"/>
              </a:rPr>
              <a:t>difficultés rencontrées par les étudiants concernent toutes les caractéristiques des savoirs universitaires. </a:t>
            </a:r>
            <a:endParaRPr lang="fr-FR" dirty="0" smtClean="0">
              <a:latin typeface="+mj-lt"/>
            </a:endParaRPr>
          </a:p>
          <a:p>
            <a:r>
              <a:rPr lang="fr-FR" dirty="0">
                <a:solidFill>
                  <a:schemeClr val="bg1">
                    <a:lumMod val="50000"/>
                  </a:schemeClr>
                </a:solidFill>
                <a:latin typeface="+mj-lt"/>
              </a:rPr>
              <a:t>Quels que soient les groupes, les difficultés relatives aux caractéristiques des savoirs universitaires varient à la fois d’un étudiant à l’autre et d’un cours à l’autre.</a:t>
            </a:r>
          </a:p>
          <a:p>
            <a:r>
              <a:rPr lang="fr-FR" dirty="0">
                <a:solidFill>
                  <a:schemeClr val="bg1">
                    <a:lumMod val="50000"/>
                  </a:schemeClr>
                </a:solidFill>
                <a:latin typeface="+mj-lt"/>
              </a:rPr>
              <a:t>A eux seuls, les cours ne suffisent pas à expliquer la variabilité des difficultés rencontrées par les étudiants</a:t>
            </a:r>
            <a:r>
              <a:rPr lang="fr-FR" dirty="0" smtClean="0">
                <a:solidFill>
                  <a:schemeClr val="bg1">
                    <a:lumMod val="50000"/>
                  </a:schemeClr>
                </a:solidFill>
                <a:latin typeface="+mj-lt"/>
              </a:rPr>
              <a:t>.</a:t>
            </a:r>
            <a:endParaRPr lang="fr-FR" dirty="0">
              <a:solidFill>
                <a:schemeClr val="bg1">
                  <a:lumMod val="50000"/>
                </a:schemeClr>
              </a:solidFill>
              <a:latin typeface="+mj-lt"/>
            </a:endParaRP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11</a:t>
            </a:fld>
            <a:endParaRPr lang="fr-FR"/>
          </a:p>
        </p:txBody>
      </p:sp>
    </p:spTree>
    <p:extLst>
      <p:ext uri="{BB962C8B-B14F-4D97-AF65-F5344CB8AC3E}">
        <p14:creationId xmlns:p14="http://schemas.microsoft.com/office/powerpoint/2010/main" val="573623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dirty="0" smtClean="0">
                <a:latin typeface="Abadi MT Condensed Extra Bold" charset="0"/>
                <a:ea typeface="Abadi MT Condensed Extra Bold" charset="0"/>
                <a:cs typeface="Abadi MT Condensed Extra Bold" charset="0"/>
              </a:rPr>
              <a:t>(a) Les communautés discursives</a:t>
            </a:r>
            <a:endParaRPr lang="fr-FR" sz="4000" b="1"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chor="ctr">
            <a:normAutofit/>
          </a:bodyPr>
          <a:lstStyle/>
          <a:p>
            <a:r>
              <a:rPr lang="fr-BE" dirty="0" smtClean="0">
                <a:latin typeface="+mj-lt"/>
              </a:rPr>
              <a:t>Les savoirs sont ancrés dans des communautés discursives caractérisées par des « modes d’agir-penser-parler » qui nécessitent une acculturation disciplinaire dans chaque cours</a:t>
            </a:r>
          </a:p>
          <a:p>
            <a:endParaRPr lang="fr-BE" dirty="0" smtClean="0">
              <a:latin typeface="+mj-lt"/>
            </a:endParaRPr>
          </a:p>
          <a:p>
            <a:r>
              <a:rPr lang="fr-BE" dirty="0" smtClean="0">
                <a:latin typeface="+mj-lt"/>
              </a:rPr>
              <a:t>Raisonnements et vocabulaire</a:t>
            </a:r>
          </a:p>
          <a:p>
            <a:r>
              <a:rPr lang="fr-BE" dirty="0" smtClean="0">
                <a:latin typeface="+mj-lt"/>
              </a:rPr>
              <a:t>Interactions</a:t>
            </a:r>
            <a:r>
              <a:rPr lang="fr-FR" dirty="0" smtClean="0">
                <a:latin typeface="+mj-lt"/>
              </a:rPr>
              <a:t> ↓↓↓</a:t>
            </a: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12</a:t>
            </a:fld>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4712" y="4304894"/>
            <a:ext cx="1839088" cy="1832811"/>
          </a:xfrm>
          <a:prstGeom prst="rect">
            <a:avLst/>
          </a:prstGeom>
        </p:spPr>
      </p:pic>
    </p:spTree>
    <p:extLst>
      <p:ext uri="{BB962C8B-B14F-4D97-AF65-F5344CB8AC3E}">
        <p14:creationId xmlns:p14="http://schemas.microsoft.com/office/powerpoint/2010/main" val="1648786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000" b="1" dirty="0">
                <a:latin typeface="Abadi MT Condensed Extra Bold" charset="0"/>
                <a:ea typeface="Abadi MT Condensed Extra Bold" charset="0"/>
                <a:cs typeface="Abadi MT Condensed Extra Bold" charset="0"/>
              </a:rPr>
              <a:t>Communauté </a:t>
            </a:r>
            <a:r>
              <a:rPr lang="fr-FR" sz="3000" b="1" dirty="0" smtClean="0">
                <a:latin typeface="Abadi MT Condensed Extra Bold" charset="0"/>
                <a:ea typeface="Abadi MT Condensed Extra Bold" charset="0"/>
                <a:cs typeface="Abadi MT Condensed Extra Bold" charset="0"/>
              </a:rPr>
              <a:t>discursive</a:t>
            </a:r>
            <a:endParaRPr lang="fr-FR" sz="3000"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chor="ctr"/>
          <a:lstStyle/>
          <a:p>
            <a:pPr marL="0" indent="0">
              <a:buNone/>
            </a:pPr>
            <a:r>
              <a:rPr lang="fr-FR" i="1" dirty="0" smtClean="0">
                <a:latin typeface="+mj-lt"/>
              </a:rPr>
              <a:t>«</a:t>
            </a:r>
            <a:r>
              <a:rPr lang="fr-FR" i="1" dirty="0">
                <a:latin typeface="+mj-lt"/>
              </a:rPr>
              <a:t> Il met à chaque fois euh... le titre, il fait une petite introduction où il balance des trucs, mais on comprend rien parce qu'on n'a pas encore lu tout le truc. Et puis, on lit tout le truc, c'est... mille mots compliqués. Vraiment il y en a... vraiment, vraiment, vraiment, vraiment beaucoup et... Donc, ça, ça je trouvais ça vraiment difficile. Moi, ça me mettait 15 minutes de comprendre une page, quoi. Donc, ce </a:t>
            </a:r>
            <a:r>
              <a:rPr lang="fr-FR" i="1" dirty="0" err="1">
                <a:latin typeface="+mj-lt"/>
              </a:rPr>
              <a:t>cours-là</a:t>
            </a:r>
            <a:r>
              <a:rPr lang="fr-FR" i="1" dirty="0">
                <a:latin typeface="+mj-lt"/>
              </a:rPr>
              <a:t>, je pense qu'il est vraiment pas accessible à tout le monde et qu'il faut vraiment beaucoup de temps, quoi. » </a:t>
            </a:r>
          </a:p>
          <a:p>
            <a:pPr marL="0" indent="0" algn="r">
              <a:buNone/>
            </a:pPr>
            <a:r>
              <a:rPr lang="fr-FR" i="1" dirty="0">
                <a:latin typeface="+mj-lt"/>
              </a:rPr>
              <a:t>(Anouck, Cytologie, 1021-1026)</a:t>
            </a:r>
            <a:r>
              <a:rPr lang="fr-FR" dirty="0">
                <a:latin typeface="+mj-lt"/>
              </a:rPr>
              <a:t> </a:t>
            </a: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13</a:t>
            </a:fld>
            <a:endParaRPr lang="fr-FR"/>
          </a:p>
        </p:txBody>
      </p:sp>
    </p:spTree>
    <p:extLst>
      <p:ext uri="{BB962C8B-B14F-4D97-AF65-F5344CB8AC3E}">
        <p14:creationId xmlns:p14="http://schemas.microsoft.com/office/powerpoint/2010/main" val="30682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000" b="1" dirty="0">
                <a:latin typeface="Abadi MT Condensed Extra Bold" charset="0"/>
                <a:ea typeface="Abadi MT Condensed Extra Bold" charset="0"/>
                <a:cs typeface="Abadi MT Condensed Extra Bold" charset="0"/>
              </a:rPr>
              <a:t>Communauté </a:t>
            </a:r>
            <a:r>
              <a:rPr lang="fr-FR" sz="3000" b="1" dirty="0" smtClean="0">
                <a:latin typeface="Abadi MT Condensed Extra Bold" charset="0"/>
                <a:ea typeface="Abadi MT Condensed Extra Bold" charset="0"/>
                <a:cs typeface="Abadi MT Condensed Extra Bold" charset="0"/>
              </a:rPr>
              <a:t>discursive</a:t>
            </a:r>
            <a:endParaRPr lang="fr-FR" sz="3000"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chor="ctr"/>
          <a:lstStyle/>
          <a:p>
            <a:pPr marL="0" indent="0">
              <a:buNone/>
            </a:pPr>
            <a:r>
              <a:rPr lang="fr-FR" i="1" dirty="0" smtClean="0">
                <a:latin typeface="+mj-lt"/>
              </a:rPr>
              <a:t>«</a:t>
            </a:r>
            <a:r>
              <a:rPr lang="fr-FR" i="1" dirty="0">
                <a:latin typeface="+mj-lt"/>
              </a:rPr>
              <a:t> (…) quand j'ai ouvert le </a:t>
            </a:r>
            <a:r>
              <a:rPr lang="fr-FR" i="1" dirty="0" err="1">
                <a:latin typeface="+mj-lt"/>
              </a:rPr>
              <a:t>sylla</a:t>
            </a:r>
            <a:r>
              <a:rPr lang="fr-FR" i="1" dirty="0">
                <a:latin typeface="+mj-lt"/>
              </a:rPr>
              <a:t>[bus], sachant que j'ai pas eu de Chimie, que j'ai pas eu de... de biochimie, donc tout ce qui est Chimie etc. Donc, c'est des notions toutes nouvelles pour moi, </a:t>
            </a:r>
            <a:r>
              <a:rPr lang="fr-FR" i="1" dirty="0" err="1">
                <a:latin typeface="+mj-lt"/>
              </a:rPr>
              <a:t>beh</a:t>
            </a:r>
            <a:r>
              <a:rPr lang="fr-FR" i="1" dirty="0">
                <a:latin typeface="+mj-lt"/>
              </a:rPr>
              <a:t> j'ai dû m'aider avec (…) les explications sur YouTube et voilà. En gros, toute seule, essayer de comprendre ce qu'il veut dire par cette phrase, poser des questions sur le groupe [Facebook] et des élèves qui vont m'aider et puis voilà, ça s'est fait comme ça... » </a:t>
            </a:r>
            <a:endParaRPr lang="fr-FR" i="1" dirty="0" smtClean="0">
              <a:latin typeface="+mj-lt"/>
            </a:endParaRPr>
          </a:p>
          <a:p>
            <a:pPr marL="0" indent="0" algn="r">
              <a:buNone/>
            </a:pPr>
            <a:r>
              <a:rPr lang="fr-FR" i="1" dirty="0" smtClean="0">
                <a:latin typeface="+mj-lt"/>
              </a:rPr>
              <a:t>(Aïcha, Cytologie, 830-834)</a:t>
            </a:r>
            <a:endParaRPr lang="fr-FR" dirty="0">
              <a:latin typeface="+mj-lt"/>
            </a:endParaRP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14</a:t>
            </a:fld>
            <a:endParaRPr lang="fr-F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2365" y="6356350"/>
            <a:ext cx="388635" cy="337893"/>
          </a:xfrm>
          <a:prstGeom prst="rect">
            <a:avLst/>
          </a:prstGeom>
        </p:spPr>
      </p:pic>
    </p:spTree>
    <p:extLst>
      <p:ext uri="{BB962C8B-B14F-4D97-AF65-F5344CB8AC3E}">
        <p14:creationId xmlns:p14="http://schemas.microsoft.com/office/powerpoint/2010/main" val="287677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dirty="0" smtClean="0">
                <a:latin typeface="Abadi MT Condensed Extra Bold" charset="0"/>
                <a:ea typeface="Abadi MT Condensed Extra Bold" charset="0"/>
                <a:cs typeface="Abadi MT Condensed Extra Bold" charset="0"/>
              </a:rPr>
              <a:t>(b) La textualité</a:t>
            </a:r>
            <a:endParaRPr lang="fr-FR" sz="4000" b="1"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chor="ctr">
            <a:normAutofit/>
          </a:bodyPr>
          <a:lstStyle/>
          <a:p>
            <a:r>
              <a:rPr lang="fr-BE" dirty="0" smtClean="0">
                <a:latin typeface="+mj-lt"/>
              </a:rPr>
              <a:t>Notion qui permet d’appréhender la manière dont les énoncés qui constituent le texte du savoir prennent sens.</a:t>
            </a:r>
          </a:p>
          <a:p>
            <a:endParaRPr lang="fr-FR" dirty="0" smtClean="0">
              <a:latin typeface="+mj-lt"/>
            </a:endParaRPr>
          </a:p>
          <a:p>
            <a:r>
              <a:rPr lang="fr-FR" dirty="0" smtClean="0">
                <a:latin typeface="+mj-lt"/>
              </a:rPr>
              <a:t>Signification/désignation/manifestation</a:t>
            </a:r>
          </a:p>
          <a:p>
            <a:r>
              <a:rPr lang="fr-FR" dirty="0" smtClean="0">
                <a:latin typeface="+mj-lt"/>
              </a:rPr>
              <a:t>Articulation des supports</a:t>
            </a:r>
          </a:p>
          <a:p>
            <a:r>
              <a:rPr lang="fr-FR" dirty="0" smtClean="0">
                <a:latin typeface="+mj-lt"/>
              </a:rPr>
              <a:t>Supports composites et plurisémiotisés</a:t>
            </a: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15</a:t>
            </a:fld>
            <a:endParaRPr lang="fr-F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155" y="4298106"/>
            <a:ext cx="1868090" cy="1878857"/>
          </a:xfrm>
          <a:prstGeom prst="rect">
            <a:avLst/>
          </a:prstGeom>
        </p:spPr>
      </p:pic>
    </p:spTree>
    <p:extLst>
      <p:ext uri="{BB962C8B-B14F-4D97-AF65-F5344CB8AC3E}">
        <p14:creationId xmlns:p14="http://schemas.microsoft.com/office/powerpoint/2010/main" val="686654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r>
              <a:rPr lang="fr-FR" sz="3000" b="1" dirty="0">
                <a:latin typeface="Abadi MT Condensed Extra Bold" charset="0"/>
                <a:ea typeface="Abadi MT Condensed Extra Bold" charset="0"/>
                <a:cs typeface="Abadi MT Condensed Extra Bold" charset="0"/>
              </a:rPr>
              <a:t>Textualité </a:t>
            </a:r>
            <a:r>
              <a:rPr lang="mr-IN" sz="3000" b="1" dirty="0">
                <a:latin typeface="Abadi MT Condensed Extra Bold" charset="0"/>
                <a:ea typeface="Abadi MT Condensed Extra Bold" charset="0"/>
                <a:cs typeface="Abadi MT Condensed Extra Bold" charset="0"/>
              </a:rPr>
              <a:t>–</a:t>
            </a:r>
            <a:r>
              <a:rPr lang="fr-FR" sz="3000" b="1" dirty="0">
                <a:latin typeface="Abadi MT Condensed Extra Bold" charset="0"/>
                <a:ea typeface="Abadi MT Condensed Extra Bold" charset="0"/>
                <a:cs typeface="Abadi MT Condensed Extra Bold" charset="0"/>
              </a:rPr>
              <a:t> </a:t>
            </a:r>
            <a:r>
              <a:rPr lang="fr-FR" sz="3000" b="1" dirty="0" smtClean="0">
                <a:latin typeface="Abadi MT Condensed Extra Bold" charset="0"/>
                <a:ea typeface="Abadi MT Condensed Extra Bold" charset="0"/>
                <a:cs typeface="Abadi MT Condensed Extra Bold" charset="0"/>
              </a:rPr>
              <a:t>Signification</a:t>
            </a:r>
            <a:endParaRPr lang="fr-FR" sz="3000"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lstStyle/>
          <a:p>
            <a:pPr marL="0" indent="0">
              <a:buNone/>
            </a:pPr>
            <a:endParaRPr lang="fr-FR" i="1" dirty="0" smtClean="0">
              <a:latin typeface="+mj-lt"/>
            </a:endParaRPr>
          </a:p>
          <a:p>
            <a:pPr marL="0" indent="0">
              <a:buNone/>
            </a:pPr>
            <a:r>
              <a:rPr lang="fr-FR" i="1" dirty="0" smtClean="0">
                <a:latin typeface="+mj-lt"/>
              </a:rPr>
              <a:t>«</a:t>
            </a:r>
            <a:r>
              <a:rPr lang="fr-FR" i="1" dirty="0">
                <a:latin typeface="+mj-lt"/>
              </a:rPr>
              <a:t> Mais par contre… il faut… certaines parties du cours où il faut vraiment bien être accroché, parce que certains concepts qui sont un peu compliqués à comprendre (…) J’ai eu un peu de mal à faire le distinguo entre névrose – psychose – perversion. C’était un peu… dans ma tête, c’était un peu flou. (</a:t>
            </a:r>
            <a:r>
              <a:rPr lang="mr-IN" i="1" dirty="0">
                <a:latin typeface="+mj-lt"/>
              </a:rPr>
              <a:t>…</a:t>
            </a:r>
            <a:r>
              <a:rPr lang="fr-FR" i="1" dirty="0">
                <a:latin typeface="+mj-lt"/>
              </a:rPr>
              <a:t>) Faut suivre un petit peu mais c’est… en fait, ça fait un ensemble son cours, c’est assez… tout est lié, donc je pense que si… quand on a compris une chose, c’est marrant de pouvoir remonter et se dire « ça, c’est lié, ça c’est lié… », c’est assez en cercle. » </a:t>
            </a:r>
            <a:endParaRPr lang="fr-FR" i="1" dirty="0" smtClean="0">
              <a:latin typeface="+mj-lt"/>
            </a:endParaRPr>
          </a:p>
          <a:p>
            <a:pPr marL="0" indent="0" algn="r">
              <a:buNone/>
            </a:pPr>
            <a:r>
              <a:rPr lang="fr-FR" i="1" dirty="0" smtClean="0">
                <a:latin typeface="+mj-lt"/>
              </a:rPr>
              <a:t>(</a:t>
            </a:r>
            <a:r>
              <a:rPr lang="fr-FR" i="1" dirty="0">
                <a:latin typeface="+mj-lt"/>
              </a:rPr>
              <a:t>Sandrine, Psychologie clinique, 137-268)</a:t>
            </a:r>
            <a:endParaRPr lang="fr-FR" dirty="0">
              <a:latin typeface="+mj-lt"/>
            </a:endParaRPr>
          </a:p>
          <a:p>
            <a:pPr marL="0" indent="0">
              <a:buNone/>
            </a:pPr>
            <a:endParaRPr lang="fr-FR" dirty="0">
              <a:latin typeface="+mj-lt"/>
            </a:endParaRP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16</a:t>
            </a:fld>
            <a:endParaRPr lang="fr-FR"/>
          </a:p>
        </p:txBody>
      </p:sp>
    </p:spTree>
    <p:extLst>
      <p:ext uri="{BB962C8B-B14F-4D97-AF65-F5344CB8AC3E}">
        <p14:creationId xmlns:p14="http://schemas.microsoft.com/office/powerpoint/2010/main" val="163626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000" b="1" dirty="0">
                <a:latin typeface="Abadi MT Condensed Extra Bold" charset="0"/>
                <a:ea typeface="Abadi MT Condensed Extra Bold" charset="0"/>
                <a:cs typeface="Abadi MT Condensed Extra Bold" charset="0"/>
              </a:rPr>
              <a:t>Textualité </a:t>
            </a:r>
            <a:r>
              <a:rPr lang="mr-IN" sz="3000" b="1" dirty="0">
                <a:latin typeface="Abadi MT Condensed Extra Bold" charset="0"/>
                <a:ea typeface="Abadi MT Condensed Extra Bold" charset="0"/>
                <a:cs typeface="Abadi MT Condensed Extra Bold" charset="0"/>
              </a:rPr>
              <a:t>–</a:t>
            </a:r>
            <a:r>
              <a:rPr lang="fr-FR" sz="3000" b="1" dirty="0">
                <a:latin typeface="Abadi MT Condensed Extra Bold" charset="0"/>
                <a:ea typeface="Abadi MT Condensed Extra Bold" charset="0"/>
                <a:cs typeface="Abadi MT Condensed Extra Bold" charset="0"/>
              </a:rPr>
              <a:t> </a:t>
            </a:r>
            <a:r>
              <a:rPr lang="fr-FR" sz="3000" b="1" dirty="0" smtClean="0">
                <a:latin typeface="Abadi MT Condensed Extra Bold" charset="0"/>
                <a:ea typeface="Abadi MT Condensed Extra Bold" charset="0"/>
                <a:cs typeface="Abadi MT Condensed Extra Bold" charset="0"/>
              </a:rPr>
              <a:t>Signification</a:t>
            </a:r>
            <a:endParaRPr lang="fr-FR" sz="3000"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lstStyle/>
          <a:p>
            <a:pPr marL="0" indent="0">
              <a:lnSpc>
                <a:spcPct val="100000"/>
              </a:lnSpc>
              <a:spcBef>
                <a:spcPts val="0"/>
              </a:spcBef>
              <a:buNone/>
            </a:pPr>
            <a:endParaRPr lang="fr-FR" i="1" dirty="0" smtClean="0">
              <a:latin typeface="+mj-lt"/>
            </a:endParaRPr>
          </a:p>
          <a:p>
            <a:pPr marL="0" indent="0">
              <a:lnSpc>
                <a:spcPct val="100000"/>
              </a:lnSpc>
              <a:spcBef>
                <a:spcPts val="0"/>
              </a:spcBef>
              <a:buNone/>
            </a:pPr>
            <a:endParaRPr lang="fr-FR" i="1" dirty="0" smtClean="0">
              <a:latin typeface="+mj-lt"/>
            </a:endParaRPr>
          </a:p>
          <a:p>
            <a:pPr marL="0" indent="0">
              <a:lnSpc>
                <a:spcPct val="100000"/>
              </a:lnSpc>
              <a:spcBef>
                <a:spcPts val="0"/>
              </a:spcBef>
              <a:buNone/>
            </a:pPr>
            <a:r>
              <a:rPr lang="fr-FR" i="1" dirty="0" smtClean="0">
                <a:latin typeface="+mj-lt"/>
              </a:rPr>
              <a:t>«</a:t>
            </a:r>
            <a:r>
              <a:rPr lang="fr-FR" i="1" dirty="0">
                <a:latin typeface="+mj-lt"/>
              </a:rPr>
              <a:t> </a:t>
            </a:r>
            <a:r>
              <a:rPr lang="fr-FR" i="1" dirty="0" smtClean="0">
                <a:latin typeface="+mj-lt"/>
              </a:rPr>
              <a:t>durant </a:t>
            </a:r>
            <a:r>
              <a:rPr lang="fr-FR" i="1" dirty="0">
                <a:latin typeface="+mj-lt"/>
              </a:rPr>
              <a:t>le cours j’ai eu du mal à comprendre certaines choses et </a:t>
            </a:r>
            <a:r>
              <a:rPr lang="fr-FR" i="1" dirty="0" smtClean="0">
                <a:latin typeface="+mj-lt"/>
              </a:rPr>
              <a:t>euh</a:t>
            </a:r>
            <a:r>
              <a:rPr lang="mr-IN" i="1" dirty="0" smtClean="0">
                <a:latin typeface="+mj-lt"/>
              </a:rPr>
              <a:t>…</a:t>
            </a:r>
            <a:r>
              <a:rPr lang="fr-FR" i="1" dirty="0" smtClean="0">
                <a:latin typeface="+mj-lt"/>
              </a:rPr>
              <a:t> </a:t>
            </a:r>
            <a:r>
              <a:rPr lang="fr-FR" i="1" dirty="0">
                <a:latin typeface="+mj-lt"/>
              </a:rPr>
              <a:t>le prof expliquait bien de ce que j’me </a:t>
            </a:r>
            <a:r>
              <a:rPr lang="fr-FR" i="1" dirty="0" smtClean="0">
                <a:latin typeface="+mj-lt"/>
              </a:rPr>
              <a:t>souviens, </a:t>
            </a:r>
            <a:r>
              <a:rPr lang="fr-FR" i="1" dirty="0">
                <a:latin typeface="+mj-lt"/>
              </a:rPr>
              <a:t>c’était pas </a:t>
            </a:r>
            <a:r>
              <a:rPr lang="fr-FR" i="1" dirty="0" smtClean="0">
                <a:latin typeface="+mj-lt"/>
              </a:rPr>
              <a:t>ça, </a:t>
            </a:r>
            <a:r>
              <a:rPr lang="fr-FR" i="1" dirty="0">
                <a:latin typeface="+mj-lt"/>
              </a:rPr>
              <a:t>mais j’avais vraiment du mal à suivre certaines choses et je sais plus ce qui me posait problème mais je sais que quand je l’ai étudié c’est comme si une lumière s’était allumée (…). » </a:t>
            </a:r>
            <a:endParaRPr lang="fr-FR" i="1" dirty="0" smtClean="0">
              <a:latin typeface="+mj-lt"/>
            </a:endParaRPr>
          </a:p>
          <a:p>
            <a:pPr marL="0" indent="0" algn="r">
              <a:lnSpc>
                <a:spcPct val="100000"/>
              </a:lnSpc>
              <a:spcBef>
                <a:spcPts val="0"/>
              </a:spcBef>
              <a:buNone/>
            </a:pPr>
            <a:r>
              <a:rPr lang="fr-FR" i="1" dirty="0" smtClean="0">
                <a:latin typeface="+mj-lt"/>
              </a:rPr>
              <a:t>(Aurore, Ethologie, 605-610</a:t>
            </a:r>
            <a:r>
              <a:rPr lang="fr-FR" i="1" dirty="0">
                <a:latin typeface="+mj-lt"/>
              </a:rPr>
              <a:t>)</a:t>
            </a:r>
            <a:endParaRPr lang="fr-FR" dirty="0">
              <a:latin typeface="+mj-lt"/>
            </a:endParaRPr>
          </a:p>
          <a:p>
            <a:pPr marL="0" marR="0" lvl="0" indent="0" defTabSz="914400" eaLnBrk="1" fontAlgn="auto" latinLnBrk="0" hangingPunct="1">
              <a:lnSpc>
                <a:spcPct val="100000"/>
              </a:lnSpc>
              <a:spcBef>
                <a:spcPts val="0"/>
              </a:spcBef>
              <a:spcAft>
                <a:spcPts val="0"/>
              </a:spcAft>
              <a:buClrTx/>
              <a:buSzTx/>
              <a:buFontTx/>
              <a:buNone/>
              <a:tabLst/>
              <a:defRPr/>
            </a:pPr>
            <a:endParaRPr lang="fr-FR" dirty="0">
              <a:latin typeface="+mj-lt"/>
            </a:endParaRP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17</a:t>
            </a:fld>
            <a:endParaRPr lang="fr-FR"/>
          </a:p>
        </p:txBody>
      </p:sp>
    </p:spTree>
    <p:extLst>
      <p:ext uri="{BB962C8B-B14F-4D97-AF65-F5344CB8AC3E}">
        <p14:creationId xmlns:p14="http://schemas.microsoft.com/office/powerpoint/2010/main" val="17479150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7BF70A2-AA70-AB4F-901D-B04DF5AD0075}" type="slidenum">
              <a:rPr lang="fr-FR" smtClean="0"/>
              <a:t>18</a:t>
            </a:fld>
            <a:endParaRPr lang="fr-FR"/>
          </a:p>
        </p:txBody>
      </p:sp>
      <p:pic>
        <p:nvPicPr>
          <p:cNvPr id="5" name="Image 4" descr="Capture%20d’écran%202017-02-25%20à%2007.37.44.png"/>
          <p:cNvPicPr/>
          <p:nvPr/>
        </p:nvPicPr>
        <p:blipFill>
          <a:blip r:embed="rId2">
            <a:extLst>
              <a:ext uri="{28A0092B-C50C-407E-A947-70E740481C1C}">
                <a14:useLocalDpi xmlns:a14="http://schemas.microsoft.com/office/drawing/2010/main" val="0"/>
              </a:ext>
            </a:extLst>
          </a:blip>
          <a:srcRect/>
          <a:stretch>
            <a:fillRect/>
          </a:stretch>
        </p:blipFill>
        <p:spPr bwMode="auto">
          <a:xfrm>
            <a:off x="2423592" y="1700808"/>
            <a:ext cx="7394338" cy="3415258"/>
          </a:xfrm>
          <a:prstGeom prst="rect">
            <a:avLst/>
          </a:prstGeom>
          <a:noFill/>
          <a:ln>
            <a:noFill/>
          </a:ln>
        </p:spPr>
      </p:pic>
    </p:spTree>
    <p:extLst>
      <p:ext uri="{BB962C8B-B14F-4D97-AF65-F5344CB8AC3E}">
        <p14:creationId xmlns:p14="http://schemas.microsoft.com/office/powerpoint/2010/main" val="1778933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000" b="1" dirty="0">
                <a:latin typeface="Abadi MT Condensed Extra Bold" charset="0"/>
                <a:ea typeface="Abadi MT Condensed Extra Bold" charset="0"/>
                <a:cs typeface="Abadi MT Condensed Extra Bold" charset="0"/>
              </a:rPr>
              <a:t>Textualité </a:t>
            </a:r>
            <a:r>
              <a:rPr lang="mr-IN" sz="3000" b="1" dirty="0">
                <a:latin typeface="Abadi MT Condensed Extra Bold" charset="0"/>
                <a:ea typeface="Abadi MT Condensed Extra Bold" charset="0"/>
                <a:cs typeface="Abadi MT Condensed Extra Bold" charset="0"/>
              </a:rPr>
              <a:t>–</a:t>
            </a:r>
            <a:r>
              <a:rPr lang="fr-FR" sz="3000" b="1" dirty="0">
                <a:latin typeface="Abadi MT Condensed Extra Bold" charset="0"/>
                <a:ea typeface="Abadi MT Condensed Extra Bold" charset="0"/>
                <a:cs typeface="Abadi MT Condensed Extra Bold" charset="0"/>
              </a:rPr>
              <a:t> Besoin de </a:t>
            </a:r>
            <a:r>
              <a:rPr lang="fr-FR" sz="3000" b="1" dirty="0" smtClean="0">
                <a:latin typeface="Abadi MT Condensed Extra Bold" charset="0"/>
                <a:ea typeface="Abadi MT Condensed Extra Bold" charset="0"/>
                <a:cs typeface="Abadi MT Condensed Extra Bold" charset="0"/>
              </a:rPr>
              <a:t>désignation: avoir des exemples « concrets »</a:t>
            </a:r>
            <a:endParaRPr lang="fr-FR" sz="3000"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oAutofit/>
          </a:bodyPr>
          <a:lstStyle/>
          <a:p>
            <a:pPr marL="0" indent="0">
              <a:lnSpc>
                <a:spcPct val="100000"/>
              </a:lnSpc>
              <a:buNone/>
            </a:pPr>
            <a:r>
              <a:rPr lang="fr-FR" sz="2600" i="1" dirty="0" smtClean="0">
                <a:latin typeface="+mj-lt"/>
              </a:rPr>
              <a:t>«</a:t>
            </a:r>
            <a:r>
              <a:rPr lang="fr-FR" sz="2600" i="1" dirty="0">
                <a:latin typeface="+mj-lt"/>
              </a:rPr>
              <a:t> </a:t>
            </a:r>
            <a:r>
              <a:rPr lang="fr-FR" sz="2600" i="1" dirty="0" smtClean="0">
                <a:latin typeface="+mj-lt"/>
              </a:rPr>
              <a:t>Ça </a:t>
            </a:r>
            <a:r>
              <a:rPr lang="fr-FR" sz="2600" i="1" dirty="0">
                <a:latin typeface="+mj-lt"/>
              </a:rPr>
              <a:t>nous permettrait en fait de mieux comprendre le concept parce qu’on aurait des exemples plus solides en tête, et on pourrait </a:t>
            </a:r>
            <a:r>
              <a:rPr lang="fr-FR" sz="2600" i="1" dirty="0" smtClean="0">
                <a:latin typeface="+mj-lt"/>
              </a:rPr>
              <a:t>rattacher… En </a:t>
            </a:r>
            <a:r>
              <a:rPr lang="fr-FR" sz="2600" i="1" dirty="0">
                <a:latin typeface="+mj-lt"/>
              </a:rPr>
              <a:t>fait comme les expériences sont plus faciles à retenir sous forme d’histoire, de petits résumés de quelques lignes, on aurait pu rattacher certains concepts à cette expérience ou cette recherche. Du coup peut-être que dans l’étude, ça pourrait être plus utile. » </a:t>
            </a:r>
            <a:r>
              <a:rPr lang="fr-FR" sz="2600" i="1" dirty="0" smtClean="0">
                <a:latin typeface="+mj-lt"/>
              </a:rPr>
              <a:t>			(</a:t>
            </a:r>
            <a:r>
              <a:rPr lang="fr-FR" sz="2600" i="1" dirty="0">
                <a:latin typeface="+mj-lt"/>
              </a:rPr>
              <a:t>Maureen, Sociologie, 1088-1091</a:t>
            </a:r>
            <a:r>
              <a:rPr lang="fr-FR" sz="2600" i="1" dirty="0" smtClean="0">
                <a:latin typeface="+mj-lt"/>
              </a:rPr>
              <a:t>)</a:t>
            </a:r>
            <a:endParaRPr lang="fr-FR" sz="2600" i="1" dirty="0">
              <a:latin typeface="+mj-lt"/>
            </a:endParaRPr>
          </a:p>
          <a:p>
            <a:pPr marL="0" indent="0" algn="r">
              <a:lnSpc>
                <a:spcPct val="100000"/>
              </a:lnSpc>
              <a:buNone/>
            </a:pPr>
            <a:endParaRPr lang="fr-FR" sz="2600" i="1" dirty="0">
              <a:latin typeface="+mj-lt"/>
            </a:endParaRPr>
          </a:p>
          <a:p>
            <a:pPr marL="0" indent="0">
              <a:lnSpc>
                <a:spcPct val="100000"/>
              </a:lnSpc>
              <a:buNone/>
            </a:pPr>
            <a:r>
              <a:rPr lang="fr-FR" sz="2600" i="1" dirty="0" smtClean="0">
                <a:latin typeface="+mj-lt"/>
              </a:rPr>
              <a:t>« Il donne une définition mais il ne donne pas d’exemple, j’ai pas l’impression qu’on ait des exemples. C’est surtout de la théorie, de la théorie, de la théorie. »						(Kate, Cytologie, 727-738)</a:t>
            </a:r>
            <a:endParaRPr lang="fr-FR" sz="2600" dirty="0">
              <a:latin typeface="+mj-lt"/>
            </a:endParaRP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19</a:t>
            </a:fld>
            <a:endParaRPr lang="fr-FR"/>
          </a:p>
        </p:txBody>
      </p:sp>
    </p:spTree>
    <p:extLst>
      <p:ext uri="{BB962C8B-B14F-4D97-AF65-F5344CB8AC3E}">
        <p14:creationId xmlns:p14="http://schemas.microsoft.com/office/powerpoint/2010/main" val="1273496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p:cNvGraphicFramePr>
            <a:graphicFrameLocks noGrp="1"/>
          </p:cNvGraphicFramePr>
          <p:nvPr>
            <p:ph idx="1"/>
            <p:extLst/>
          </p:nvPr>
        </p:nvGraphicFramePr>
        <p:xfrm>
          <a:off x="0" y="0"/>
          <a:ext cx="617516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numéro de diapositive 3"/>
          <p:cNvSpPr>
            <a:spLocks noGrp="1"/>
          </p:cNvSpPr>
          <p:nvPr>
            <p:ph type="sldNum" sz="quarter" idx="12"/>
          </p:nvPr>
        </p:nvSpPr>
        <p:spPr/>
        <p:txBody>
          <a:bodyPr/>
          <a:lstStyle/>
          <a:p>
            <a:fld id="{30F149BC-37C5-F941-A1A6-07F2901ABC7A}" type="slidenum">
              <a:rPr lang="fr-FR" smtClean="0"/>
              <a:t>2</a:t>
            </a:fld>
            <a:endParaRPr lang="fr-FR"/>
          </a:p>
        </p:txBody>
      </p:sp>
      <p:sp>
        <p:nvSpPr>
          <p:cNvPr id="7" name="ZoneTexte 6"/>
          <p:cNvSpPr txBox="1"/>
          <p:nvPr/>
        </p:nvSpPr>
        <p:spPr>
          <a:xfrm>
            <a:off x="6175169" y="1442644"/>
            <a:ext cx="5371789" cy="4708981"/>
          </a:xfrm>
          <a:prstGeom prst="rect">
            <a:avLst/>
          </a:prstGeom>
          <a:noFill/>
        </p:spPr>
        <p:txBody>
          <a:bodyPr wrap="square" rtlCol="0">
            <a:spAutoFit/>
          </a:bodyPr>
          <a:lstStyle/>
          <a:p>
            <a:pPr lvl="0">
              <a:defRPr/>
            </a:pPr>
            <a:r>
              <a:rPr lang="fr-FR" sz="2000" dirty="0">
                <a:solidFill>
                  <a:schemeClr val="bg1">
                    <a:lumMod val="65000"/>
                  </a:schemeClr>
                </a:solidFill>
                <a:latin typeface="+mj-lt"/>
              </a:rPr>
              <a:t>Quelle </a:t>
            </a:r>
            <a:r>
              <a:rPr lang="fr-FR" sz="2000" dirty="0" smtClean="0">
                <a:solidFill>
                  <a:schemeClr val="bg1">
                    <a:lumMod val="65000"/>
                  </a:schemeClr>
                </a:solidFill>
                <a:latin typeface="+mj-lt"/>
              </a:rPr>
              <a:t>l’influence </a:t>
            </a:r>
            <a:r>
              <a:rPr lang="fr-FR" sz="2000" dirty="0">
                <a:solidFill>
                  <a:schemeClr val="bg1">
                    <a:lumMod val="65000"/>
                  </a:schemeClr>
                </a:solidFill>
                <a:latin typeface="+mj-lt"/>
              </a:rPr>
              <a:t>du contexte institutionnel et disciplinaire sur la </a:t>
            </a:r>
            <a:r>
              <a:rPr lang="fr-FR" sz="2000" dirty="0" smtClean="0">
                <a:solidFill>
                  <a:schemeClr val="bg1">
                    <a:lumMod val="65000"/>
                  </a:schemeClr>
                </a:solidFill>
                <a:latin typeface="+mj-lt"/>
              </a:rPr>
              <a:t>réussite/le </a:t>
            </a:r>
            <a:r>
              <a:rPr lang="fr-FR" sz="2000" dirty="0">
                <a:solidFill>
                  <a:schemeClr val="bg1">
                    <a:lumMod val="65000"/>
                  </a:schemeClr>
                </a:solidFill>
                <a:latin typeface="+mj-lt"/>
              </a:rPr>
              <a:t>travail des étudiants?</a:t>
            </a:r>
          </a:p>
          <a:p>
            <a:pPr marL="742950" lvl="1" indent="-285750">
              <a:buFont typeface="Arial" charset="0"/>
              <a:buChar char="•"/>
              <a:defRPr/>
            </a:pPr>
            <a:r>
              <a:rPr lang="fr-FR" sz="2000" dirty="0" smtClean="0">
                <a:solidFill>
                  <a:schemeClr val="bg1">
                    <a:lumMod val="65000"/>
                  </a:schemeClr>
                </a:solidFill>
                <a:latin typeface="+mj-lt"/>
              </a:rPr>
              <a:t>L’effet de site</a:t>
            </a:r>
          </a:p>
          <a:p>
            <a:pPr marL="742950" lvl="1" indent="-285750">
              <a:buFont typeface="Arial" charset="0"/>
              <a:buChar char="•"/>
              <a:defRPr/>
            </a:pPr>
            <a:r>
              <a:rPr lang="fr-FR" sz="2000" dirty="0" smtClean="0">
                <a:solidFill>
                  <a:schemeClr val="bg1">
                    <a:lumMod val="65000"/>
                  </a:schemeClr>
                </a:solidFill>
                <a:latin typeface="+mj-lt"/>
              </a:rPr>
              <a:t>La valeur ajoutée d’un établissement</a:t>
            </a:r>
          </a:p>
          <a:p>
            <a:pPr marL="742950" lvl="1" indent="-285750">
              <a:buFont typeface="Arial" charset="0"/>
              <a:buChar char="•"/>
              <a:defRPr/>
            </a:pPr>
            <a:r>
              <a:rPr lang="fr-FR" sz="2000" dirty="0" smtClean="0">
                <a:solidFill>
                  <a:schemeClr val="bg1">
                    <a:lumMod val="65000"/>
                  </a:schemeClr>
                </a:solidFill>
                <a:latin typeface="+mj-lt"/>
              </a:rPr>
              <a:t>Les filières d’études</a:t>
            </a:r>
            <a:endParaRPr lang="fr-FR" sz="2000" dirty="0">
              <a:solidFill>
                <a:schemeClr val="bg1">
                  <a:lumMod val="65000"/>
                </a:schemeClr>
              </a:solidFill>
              <a:latin typeface="+mj-lt"/>
            </a:endParaRPr>
          </a:p>
          <a:p>
            <a:pPr lvl="0">
              <a:defRPr/>
            </a:pPr>
            <a:endParaRPr lang="fr-FR" sz="2000" dirty="0">
              <a:solidFill>
                <a:schemeClr val="bg1">
                  <a:lumMod val="65000"/>
                </a:schemeClr>
              </a:solidFill>
              <a:latin typeface="+mj-lt"/>
            </a:endParaRPr>
          </a:p>
          <a:p>
            <a:pPr lvl="0">
              <a:defRPr/>
            </a:pPr>
            <a:r>
              <a:rPr lang="fr-FR" sz="2000" dirty="0">
                <a:solidFill>
                  <a:schemeClr val="bg1">
                    <a:lumMod val="65000"/>
                  </a:schemeClr>
                </a:solidFill>
                <a:latin typeface="+mj-lt"/>
              </a:rPr>
              <a:t>Quelle </a:t>
            </a:r>
            <a:r>
              <a:rPr lang="fr-FR" sz="2000" dirty="0" smtClean="0">
                <a:solidFill>
                  <a:schemeClr val="bg1">
                    <a:lumMod val="65000"/>
                  </a:schemeClr>
                </a:solidFill>
                <a:latin typeface="+mj-lt"/>
              </a:rPr>
              <a:t>l’influence </a:t>
            </a:r>
            <a:r>
              <a:rPr lang="fr-FR" sz="2000" dirty="0">
                <a:solidFill>
                  <a:schemeClr val="bg1">
                    <a:lumMod val="65000"/>
                  </a:schemeClr>
                </a:solidFill>
                <a:latin typeface="+mj-lt"/>
              </a:rPr>
              <a:t>des pratiques pédagogiques des enseignants sur la </a:t>
            </a:r>
            <a:r>
              <a:rPr lang="fr-FR" sz="2000" dirty="0" smtClean="0">
                <a:solidFill>
                  <a:schemeClr val="bg1">
                    <a:lumMod val="65000"/>
                  </a:schemeClr>
                </a:solidFill>
                <a:latin typeface="+mj-lt"/>
              </a:rPr>
              <a:t>réussite/la « scolarité » </a:t>
            </a:r>
            <a:r>
              <a:rPr lang="fr-FR" sz="2000" dirty="0">
                <a:solidFill>
                  <a:schemeClr val="bg1">
                    <a:lumMod val="65000"/>
                  </a:schemeClr>
                </a:solidFill>
                <a:latin typeface="+mj-lt"/>
              </a:rPr>
              <a:t>des étudiants?</a:t>
            </a:r>
          </a:p>
          <a:p>
            <a:pPr marL="742950" lvl="1" indent="-285750">
              <a:buFont typeface="Arial" charset="0"/>
              <a:buChar char="•"/>
              <a:defRPr/>
            </a:pPr>
            <a:r>
              <a:rPr lang="fr-FR" sz="2000" dirty="0" smtClean="0">
                <a:solidFill>
                  <a:schemeClr val="bg1">
                    <a:lumMod val="65000"/>
                  </a:schemeClr>
                </a:solidFill>
                <a:latin typeface="+mj-lt"/>
              </a:rPr>
              <a:t>Pratiques pédagogique et réussite</a:t>
            </a:r>
          </a:p>
          <a:p>
            <a:pPr marL="742950" lvl="1" indent="-285750">
              <a:buFont typeface="Arial" charset="0"/>
              <a:buChar char="•"/>
              <a:defRPr/>
            </a:pPr>
            <a:r>
              <a:rPr lang="fr-FR" sz="2000" dirty="0" smtClean="0">
                <a:solidFill>
                  <a:schemeClr val="bg1">
                    <a:lumMod val="65000"/>
                  </a:schemeClr>
                </a:solidFill>
                <a:latin typeface="+mj-lt"/>
              </a:rPr>
              <a:t>Perception des pratiques pédagogiques</a:t>
            </a:r>
          </a:p>
          <a:p>
            <a:pPr lvl="0">
              <a:defRPr/>
            </a:pPr>
            <a:endParaRPr lang="fr-FR" sz="2000" dirty="0">
              <a:latin typeface="+mj-lt"/>
            </a:endParaRPr>
          </a:p>
          <a:p>
            <a:pPr lvl="0">
              <a:defRPr/>
            </a:pPr>
            <a:r>
              <a:rPr lang="fr-FR" sz="2000" dirty="0" smtClean="0">
                <a:latin typeface="+mj-lt"/>
              </a:rPr>
              <a:t>Les savoirs dans l’enseignement supérieur peuvent-ils être à l’origine de difficultés pour les étudiants?</a:t>
            </a:r>
            <a:endParaRPr lang="fr-FR" sz="2000" dirty="0">
              <a:latin typeface="+mj-lt"/>
            </a:endParaRPr>
          </a:p>
        </p:txBody>
      </p:sp>
      <p:sp>
        <p:nvSpPr>
          <p:cNvPr id="8" name="ZoneTexte 7"/>
          <p:cNvSpPr txBox="1"/>
          <p:nvPr/>
        </p:nvSpPr>
        <p:spPr>
          <a:xfrm>
            <a:off x="6175170" y="530033"/>
            <a:ext cx="5371788" cy="707886"/>
          </a:xfrm>
          <a:prstGeom prst="rect">
            <a:avLst/>
          </a:prstGeom>
          <a:noFill/>
        </p:spPr>
        <p:txBody>
          <a:bodyPr wrap="square" rtlCol="0">
            <a:spAutoFit/>
          </a:bodyPr>
          <a:lstStyle/>
          <a:p>
            <a:pPr algn="ctr"/>
            <a:r>
              <a:rPr lang="fr-FR" sz="4000" smtClean="0">
                <a:latin typeface="Abadi MT Condensed Extra Bold" charset="0"/>
                <a:ea typeface="Abadi MT Condensed Extra Bold" charset="0"/>
                <a:cs typeface="Abadi MT Condensed Extra Bold" charset="0"/>
              </a:rPr>
              <a:t>Plan</a:t>
            </a:r>
            <a:endParaRPr lang="fr-FR" dirty="0">
              <a:latin typeface="+mj-lt"/>
              <a:ea typeface="Abadi MT Condensed Extra Bold" charset="0"/>
              <a:cs typeface="Abadi MT Condensed Extra Bold" charset="0"/>
            </a:endParaRPr>
          </a:p>
        </p:txBody>
      </p:sp>
    </p:spTree>
    <p:extLst>
      <p:ext uri="{BB962C8B-B14F-4D97-AF65-F5344CB8AC3E}">
        <p14:creationId xmlns:p14="http://schemas.microsoft.com/office/powerpoint/2010/main" val="1846987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000" b="1" dirty="0">
                <a:latin typeface="Abadi MT Condensed Extra Bold" charset="0"/>
                <a:ea typeface="Abadi MT Condensed Extra Bold" charset="0"/>
                <a:cs typeface="Abadi MT Condensed Extra Bold" charset="0"/>
              </a:rPr>
              <a:t>Textualité </a:t>
            </a:r>
            <a:r>
              <a:rPr lang="mr-IN" sz="3000" b="1" dirty="0">
                <a:latin typeface="Abadi MT Condensed Extra Bold" charset="0"/>
                <a:ea typeface="Abadi MT Condensed Extra Bold" charset="0"/>
                <a:cs typeface="Abadi MT Condensed Extra Bold" charset="0"/>
              </a:rPr>
              <a:t>–</a:t>
            </a:r>
            <a:r>
              <a:rPr lang="fr-FR" sz="3000" b="1" dirty="0">
                <a:latin typeface="Abadi MT Condensed Extra Bold" charset="0"/>
                <a:ea typeface="Abadi MT Condensed Extra Bold" charset="0"/>
                <a:cs typeface="Abadi MT Condensed Extra Bold" charset="0"/>
              </a:rPr>
              <a:t> Besoin de </a:t>
            </a:r>
            <a:r>
              <a:rPr lang="fr-FR" sz="3000" b="1" dirty="0" smtClean="0">
                <a:latin typeface="Abadi MT Condensed Extra Bold" charset="0"/>
                <a:ea typeface="Abadi MT Condensed Extra Bold" charset="0"/>
                <a:cs typeface="Abadi MT Condensed Extra Bold" charset="0"/>
              </a:rPr>
              <a:t>désignation et référence aux </a:t>
            </a:r>
            <a:r>
              <a:rPr lang="fr-FR" sz="3000" b="1" i="1" dirty="0" smtClean="0">
                <a:latin typeface="Abadi MT Condensed Extra Bold" charset="0"/>
                <a:ea typeface="Abadi MT Condensed Extra Bold" charset="0"/>
                <a:cs typeface="Abadi MT Condensed Extra Bold" charset="0"/>
              </a:rPr>
              <a:t>pratiques-cibles</a:t>
            </a:r>
            <a:endParaRPr lang="fr-FR" sz="3000" i="1"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lstStyle/>
          <a:p>
            <a:pPr marL="0" indent="0">
              <a:buNone/>
            </a:pPr>
            <a:endParaRPr lang="fr-FR" i="1" dirty="0" smtClean="0">
              <a:latin typeface="+mj-lt"/>
            </a:endParaRPr>
          </a:p>
          <a:p>
            <a:pPr marL="0" indent="0">
              <a:buNone/>
            </a:pPr>
            <a:r>
              <a:rPr lang="fr-FR" i="1" dirty="0" smtClean="0">
                <a:latin typeface="+mj-lt"/>
              </a:rPr>
              <a:t>«</a:t>
            </a:r>
            <a:r>
              <a:rPr lang="fr-FR" i="1" dirty="0">
                <a:latin typeface="+mj-lt"/>
              </a:rPr>
              <a:t> Elle nous explique aussi beaucoup ce qu’elle faisait dans son métier, donc ça c’était pas mal. (…) C’est pas vraiment une définition, c’est plutôt un exemple concret qui s’y rapporte. Et donc à ce moment-là, on visualise bien la chose. (…) Je trouve que c’était mieux qu’une définition où on est là: oui d’accord, c’est comme ça. En général, elle l’appliquait à quelque chose. » </a:t>
            </a:r>
            <a:endParaRPr lang="fr-FR" i="1" dirty="0" smtClean="0">
              <a:latin typeface="+mj-lt"/>
            </a:endParaRPr>
          </a:p>
          <a:p>
            <a:pPr marL="0" indent="0" algn="r">
              <a:buNone/>
            </a:pPr>
            <a:r>
              <a:rPr lang="fr-FR" i="1" dirty="0" smtClean="0">
                <a:latin typeface="+mj-lt"/>
              </a:rPr>
              <a:t>(Alice, Psychologie clinique, 334-342</a:t>
            </a:r>
            <a:r>
              <a:rPr lang="fr-FR" i="1" dirty="0">
                <a:latin typeface="+mj-lt"/>
              </a:rPr>
              <a:t>)</a:t>
            </a:r>
            <a:endParaRPr lang="fr-FR" dirty="0">
              <a:latin typeface="+mj-lt"/>
            </a:endParaRPr>
          </a:p>
          <a:p>
            <a:pPr marL="0" indent="0">
              <a:buNone/>
            </a:pPr>
            <a:endParaRPr lang="fr-FR" dirty="0">
              <a:latin typeface="+mj-lt"/>
            </a:endParaRP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20</a:t>
            </a:fld>
            <a:endParaRPr lang="fr-FR"/>
          </a:p>
        </p:txBody>
      </p:sp>
    </p:spTree>
    <p:extLst>
      <p:ext uri="{BB962C8B-B14F-4D97-AF65-F5344CB8AC3E}">
        <p14:creationId xmlns:p14="http://schemas.microsoft.com/office/powerpoint/2010/main" val="18396159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000" b="1" dirty="0">
                <a:latin typeface="Abadi MT Condensed Extra Bold" charset="0"/>
                <a:ea typeface="Abadi MT Condensed Extra Bold" charset="0"/>
                <a:cs typeface="Abadi MT Condensed Extra Bold" charset="0"/>
              </a:rPr>
              <a:t>Textualité </a:t>
            </a:r>
            <a:r>
              <a:rPr lang="mr-IN" sz="3000" b="1" dirty="0">
                <a:latin typeface="Abadi MT Condensed Extra Bold" charset="0"/>
                <a:ea typeface="Abadi MT Condensed Extra Bold" charset="0"/>
                <a:cs typeface="Abadi MT Condensed Extra Bold" charset="0"/>
              </a:rPr>
              <a:t>–</a:t>
            </a:r>
            <a:r>
              <a:rPr lang="fr-FR" sz="3000" b="1" dirty="0">
                <a:latin typeface="Abadi MT Condensed Extra Bold" charset="0"/>
                <a:ea typeface="Abadi MT Condensed Extra Bold" charset="0"/>
                <a:cs typeface="Abadi MT Condensed Extra Bold" charset="0"/>
              </a:rPr>
              <a:t> </a:t>
            </a:r>
            <a:r>
              <a:rPr lang="fr-FR" sz="3000" b="1" dirty="0" smtClean="0">
                <a:latin typeface="Abadi MT Condensed Extra Bold" charset="0"/>
                <a:ea typeface="Abadi MT Condensed Extra Bold" charset="0"/>
                <a:cs typeface="Abadi MT Condensed Extra Bold" charset="0"/>
              </a:rPr>
              <a:t>Manifestation (et validité)</a:t>
            </a:r>
            <a:endParaRPr lang="fr-FR" sz="3000" b="1"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ormAutofit lnSpcReduction="10000"/>
          </a:bodyPr>
          <a:lstStyle/>
          <a:p>
            <a:pPr marL="0" indent="0">
              <a:lnSpc>
                <a:spcPct val="100000"/>
              </a:lnSpc>
              <a:spcBef>
                <a:spcPts val="0"/>
              </a:spcBef>
              <a:buNone/>
            </a:pPr>
            <a:endParaRPr lang="fr-FR" i="1" dirty="0" smtClean="0">
              <a:latin typeface="+mj-lt"/>
            </a:endParaRPr>
          </a:p>
          <a:p>
            <a:pPr marL="0" indent="0">
              <a:lnSpc>
                <a:spcPct val="100000"/>
              </a:lnSpc>
              <a:spcBef>
                <a:spcPts val="0"/>
              </a:spcBef>
              <a:buNone/>
            </a:pPr>
            <a:r>
              <a:rPr lang="fr-FR" i="1" dirty="0" smtClean="0">
                <a:latin typeface="+mj-lt"/>
              </a:rPr>
              <a:t>«</a:t>
            </a:r>
            <a:r>
              <a:rPr lang="fr-FR" i="1" dirty="0">
                <a:latin typeface="+mj-lt"/>
              </a:rPr>
              <a:t> je pense que l’effet Garcia existe vraiment, moi je l’expérimenté (…) C’est quand on tombe malade quand on mange quelque chose et qu’on ne veut plus manger après. Et bien moi j’ai fait avec les champignons, je ne sais plus manger un champignon de ma vie, je n’y arrive pas et c’est un blocage et voilà, c’est un blocage et je n’arrive pas à manger un champignon. J’arrive bizarrement à manger de la soupe aux champignons mais j’ai quand même un peu de mal... Voilà, je sais que ça c’est vrai. » </a:t>
            </a:r>
            <a:endParaRPr lang="fr-FR" i="1" dirty="0" smtClean="0">
              <a:latin typeface="+mj-lt"/>
            </a:endParaRPr>
          </a:p>
          <a:p>
            <a:pPr marL="0" indent="0" algn="r">
              <a:lnSpc>
                <a:spcPct val="100000"/>
              </a:lnSpc>
              <a:spcBef>
                <a:spcPts val="0"/>
              </a:spcBef>
              <a:buNone/>
            </a:pPr>
            <a:r>
              <a:rPr lang="fr-FR" i="1" dirty="0" smtClean="0">
                <a:latin typeface="+mj-lt"/>
              </a:rPr>
              <a:t>(Sacha, Ethologie, 1019-1029</a:t>
            </a:r>
            <a:r>
              <a:rPr lang="fr-FR" i="1" dirty="0">
                <a:latin typeface="+mj-lt"/>
              </a:rPr>
              <a:t>)</a:t>
            </a:r>
            <a:endParaRPr lang="fr-FR" dirty="0">
              <a:latin typeface="+mj-lt"/>
            </a:endParaRPr>
          </a:p>
          <a:p>
            <a:pPr marL="0" marR="0" lvl="0" indent="0" defTabSz="914400" eaLnBrk="1" fontAlgn="auto" latinLnBrk="0" hangingPunct="1">
              <a:lnSpc>
                <a:spcPct val="100000"/>
              </a:lnSpc>
              <a:spcBef>
                <a:spcPts val="0"/>
              </a:spcBef>
              <a:spcAft>
                <a:spcPts val="0"/>
              </a:spcAft>
              <a:buClrTx/>
              <a:buSzTx/>
              <a:buFontTx/>
              <a:buNone/>
              <a:tabLst/>
              <a:defRPr/>
            </a:pPr>
            <a:endParaRPr lang="fr-FR" dirty="0">
              <a:latin typeface="+mj-lt"/>
            </a:endParaRP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21</a:t>
            </a:fld>
            <a:endParaRPr lang="fr-FR"/>
          </a:p>
        </p:txBody>
      </p:sp>
    </p:spTree>
    <p:extLst>
      <p:ext uri="{BB962C8B-B14F-4D97-AF65-F5344CB8AC3E}">
        <p14:creationId xmlns:p14="http://schemas.microsoft.com/office/powerpoint/2010/main" val="1103760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000" b="1" dirty="0" smtClean="0">
                <a:latin typeface="Abadi MT Condensed Extra Bold" charset="0"/>
                <a:ea typeface="Abadi MT Condensed Extra Bold" charset="0"/>
                <a:cs typeface="Abadi MT Condensed Extra Bold" charset="0"/>
              </a:rPr>
              <a:t>Textualité - Articulation des supports</a:t>
            </a:r>
            <a:endParaRPr lang="fr-FR" sz="3000" b="1"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lstStyle/>
          <a:p>
            <a:pPr marL="0" indent="0">
              <a:lnSpc>
                <a:spcPct val="100000"/>
              </a:lnSpc>
              <a:spcBef>
                <a:spcPts val="0"/>
              </a:spcBef>
              <a:buNone/>
            </a:pPr>
            <a:endParaRPr lang="fr-FR" i="1" dirty="0" smtClean="0">
              <a:latin typeface="+mj-lt"/>
            </a:endParaRPr>
          </a:p>
          <a:p>
            <a:pPr marL="0" indent="0">
              <a:lnSpc>
                <a:spcPct val="100000"/>
              </a:lnSpc>
              <a:spcBef>
                <a:spcPts val="0"/>
              </a:spcBef>
              <a:buNone/>
            </a:pPr>
            <a:endParaRPr lang="fr-FR" i="1" dirty="0" smtClean="0">
              <a:latin typeface="+mj-lt"/>
            </a:endParaRPr>
          </a:p>
          <a:p>
            <a:pPr marL="0" indent="0">
              <a:lnSpc>
                <a:spcPct val="100000"/>
              </a:lnSpc>
              <a:spcBef>
                <a:spcPts val="0"/>
              </a:spcBef>
              <a:buNone/>
            </a:pPr>
            <a:r>
              <a:rPr lang="fr-FR" i="1" dirty="0" smtClean="0">
                <a:latin typeface="+mj-lt"/>
              </a:rPr>
              <a:t>«</a:t>
            </a:r>
            <a:r>
              <a:rPr lang="fr-FR" i="1" dirty="0">
                <a:latin typeface="+mj-lt"/>
              </a:rPr>
              <a:t> On a beaucoup de slides et il y a des choses qui se trouvent dans les slides qui ne sont pas dans le syllabus. Donc euh, il faut jongler avec les deux ce qui n’est pas du tout évident en fait parce que du coup, j’ai essayé de (…) remettre les deux ensembles dans un cahier mais ça me prend tellement de temps » </a:t>
            </a:r>
            <a:endParaRPr lang="fr-FR" i="1" dirty="0" smtClean="0">
              <a:latin typeface="+mj-lt"/>
            </a:endParaRPr>
          </a:p>
          <a:p>
            <a:pPr marL="0" indent="0" algn="r">
              <a:lnSpc>
                <a:spcPct val="100000"/>
              </a:lnSpc>
              <a:spcBef>
                <a:spcPts val="0"/>
              </a:spcBef>
              <a:buNone/>
            </a:pPr>
            <a:r>
              <a:rPr lang="fr-FR" i="1" dirty="0" smtClean="0">
                <a:latin typeface="+mj-lt"/>
              </a:rPr>
              <a:t>(Julie, Cytologie, 1282-1285</a:t>
            </a:r>
            <a:r>
              <a:rPr lang="fr-FR" i="1" dirty="0">
                <a:latin typeface="+mj-lt"/>
              </a:rPr>
              <a:t>) </a:t>
            </a:r>
            <a:endParaRPr lang="fr-FR" dirty="0">
              <a:latin typeface="+mj-lt"/>
            </a:endParaRPr>
          </a:p>
          <a:p>
            <a:pPr marL="0" marR="0" lvl="0" indent="0" defTabSz="914400" eaLnBrk="1" fontAlgn="auto" latinLnBrk="0" hangingPunct="1">
              <a:lnSpc>
                <a:spcPct val="100000"/>
              </a:lnSpc>
              <a:spcBef>
                <a:spcPts val="0"/>
              </a:spcBef>
              <a:spcAft>
                <a:spcPts val="0"/>
              </a:spcAft>
              <a:buClrTx/>
              <a:buSzTx/>
              <a:buFontTx/>
              <a:buNone/>
              <a:tabLst/>
              <a:defRPr/>
            </a:pPr>
            <a:endParaRPr lang="fr-FR" dirty="0">
              <a:latin typeface="+mj-lt"/>
            </a:endParaRP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22</a:t>
            </a:fld>
            <a:endParaRPr lang="fr-FR"/>
          </a:p>
        </p:txBody>
      </p:sp>
    </p:spTree>
    <p:extLst>
      <p:ext uri="{BB962C8B-B14F-4D97-AF65-F5344CB8AC3E}">
        <p14:creationId xmlns:p14="http://schemas.microsoft.com/office/powerpoint/2010/main" val="937669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000" b="1" dirty="0">
                <a:latin typeface="Abadi MT Condensed Extra Bold" charset="0"/>
                <a:ea typeface="Abadi MT Condensed Extra Bold" charset="0"/>
                <a:cs typeface="Abadi MT Condensed Extra Bold" charset="0"/>
              </a:rPr>
              <a:t>Textualité </a:t>
            </a:r>
            <a:r>
              <a:rPr lang="nl-BE" sz="3000" b="1" dirty="0" smtClean="0">
                <a:latin typeface="Abadi MT Condensed Extra Bold" charset="0"/>
                <a:ea typeface="Abadi MT Condensed Extra Bold" charset="0"/>
                <a:cs typeface="Abadi MT Condensed Extra Bold" charset="0"/>
              </a:rPr>
              <a:t>-</a:t>
            </a:r>
            <a:r>
              <a:rPr lang="fr-FR" sz="3000" b="1" dirty="0" smtClean="0">
                <a:latin typeface="Abadi MT Condensed Extra Bold" charset="0"/>
                <a:ea typeface="Abadi MT Condensed Extra Bold" charset="0"/>
                <a:cs typeface="Abadi MT Condensed Extra Bold" charset="0"/>
              </a:rPr>
              <a:t> </a:t>
            </a:r>
            <a:r>
              <a:rPr lang="fr-FR" sz="3000" b="1" dirty="0">
                <a:latin typeface="Abadi MT Condensed Extra Bold" charset="0"/>
                <a:ea typeface="Abadi MT Condensed Extra Bold" charset="0"/>
                <a:cs typeface="Abadi MT Condensed Extra Bold" charset="0"/>
              </a:rPr>
              <a:t>Supports </a:t>
            </a:r>
            <a:r>
              <a:rPr lang="fr-FR" sz="3000" b="1" dirty="0" smtClean="0">
                <a:latin typeface="Abadi MT Condensed Extra Bold" charset="0"/>
                <a:ea typeface="Abadi MT Condensed Extra Bold" charset="0"/>
                <a:cs typeface="Abadi MT Condensed Extra Bold" charset="0"/>
              </a:rPr>
              <a:t>plurisémiotisés</a:t>
            </a:r>
            <a:endParaRPr lang="fr-FR" sz="3000"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chor="ctr"/>
          <a:lstStyle/>
          <a:p>
            <a:pPr marL="0" indent="0">
              <a:buNone/>
            </a:pPr>
            <a:r>
              <a:rPr lang="fr-FR" i="1" dirty="0" smtClean="0">
                <a:latin typeface="+mj-lt"/>
              </a:rPr>
              <a:t>«</a:t>
            </a:r>
            <a:r>
              <a:rPr lang="fr-FR" i="1" dirty="0">
                <a:latin typeface="+mj-lt"/>
              </a:rPr>
              <a:t> Alors les graphiques, c’était la cata (…) parce que j’arrive pas à apprendre sur un graphique, alors moi fallait que j’explique, fallait que j’écrive, et lui il avait très peu de supports écrits (…). C’est ça qui m’a beaucoup manqué et euh… ces expériences, bon, c’était… voilà il nous expliquait ça et il y a des fois il y avait des titres et pour lui dans le titre il y avait tout, donc fallait qu’on s’dépatouille avec ça » </a:t>
            </a:r>
          </a:p>
          <a:p>
            <a:pPr marL="0" indent="0" algn="r">
              <a:buNone/>
            </a:pPr>
            <a:r>
              <a:rPr lang="fr-FR" i="1" dirty="0">
                <a:latin typeface="+mj-lt"/>
              </a:rPr>
              <a:t>(Manon, Ethologie, 764-769</a:t>
            </a:r>
            <a:r>
              <a:rPr lang="fr-FR" i="1" dirty="0" smtClean="0">
                <a:latin typeface="+mj-lt"/>
              </a:rPr>
              <a:t>)</a:t>
            </a:r>
            <a:endParaRPr lang="fr-FR" dirty="0">
              <a:latin typeface="+mj-lt"/>
            </a:endParaRP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23</a:t>
            </a:fld>
            <a:endParaRPr lang="fr-FR"/>
          </a:p>
        </p:txBody>
      </p:sp>
    </p:spTree>
    <p:extLst>
      <p:ext uri="{BB962C8B-B14F-4D97-AF65-F5344CB8AC3E}">
        <p14:creationId xmlns:p14="http://schemas.microsoft.com/office/powerpoint/2010/main" val="625853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000" b="1" dirty="0">
                <a:latin typeface="Abadi MT Condensed Extra Bold" charset="0"/>
                <a:ea typeface="Abadi MT Condensed Extra Bold" charset="0"/>
                <a:cs typeface="Abadi MT Condensed Extra Bold" charset="0"/>
              </a:rPr>
              <a:t>Textualité </a:t>
            </a:r>
            <a:r>
              <a:rPr lang="mr-IN" sz="3000" b="1" dirty="0">
                <a:latin typeface="Abadi MT Condensed Extra Bold" charset="0"/>
                <a:ea typeface="Abadi MT Condensed Extra Bold" charset="0"/>
                <a:cs typeface="Abadi MT Condensed Extra Bold" charset="0"/>
              </a:rPr>
              <a:t>–</a:t>
            </a:r>
            <a:r>
              <a:rPr lang="fr-FR" sz="3000" b="1" dirty="0">
                <a:latin typeface="Abadi MT Condensed Extra Bold" charset="0"/>
                <a:ea typeface="Abadi MT Condensed Extra Bold" charset="0"/>
                <a:cs typeface="Abadi MT Condensed Extra Bold" charset="0"/>
              </a:rPr>
              <a:t> Supports </a:t>
            </a:r>
            <a:r>
              <a:rPr lang="fr-FR" sz="3000" b="1" dirty="0" smtClean="0">
                <a:latin typeface="Abadi MT Condensed Extra Bold" charset="0"/>
                <a:ea typeface="Abadi MT Condensed Extra Bold" charset="0"/>
                <a:cs typeface="Abadi MT Condensed Extra Bold" charset="0"/>
              </a:rPr>
              <a:t>plurisémiotisés</a:t>
            </a:r>
            <a:endParaRPr lang="fr-FR" sz="3000"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chor="ctr"/>
          <a:lstStyle/>
          <a:p>
            <a:pPr marL="0" indent="0">
              <a:buNone/>
            </a:pPr>
            <a:r>
              <a:rPr lang="fr-FR" i="1" dirty="0" smtClean="0">
                <a:latin typeface="+mj-lt"/>
              </a:rPr>
              <a:t>«</a:t>
            </a:r>
            <a:r>
              <a:rPr lang="fr-FR" i="1" dirty="0">
                <a:latin typeface="+mj-lt"/>
              </a:rPr>
              <a:t> Oui y’a beaucoup de schémas qui sont limite des images, fin c’est des images en fait avec les différentes lésions, les noms des différents composants… (…) C’est difficile. Oui et je l’utilise pas parce que je n’arrive pas à mémoriser par ces images. Et justement, pour ce genre de cours c’est important par contre je pense d’avoir un cours qui est écrit, bien structuré. Et je sais pas, moi j’ai du mal à utiliser les schémas et les tableaux pour ce type de… Pour ce </a:t>
            </a:r>
            <a:r>
              <a:rPr lang="fr-FR" i="1" dirty="0" err="1" smtClean="0">
                <a:latin typeface="+mj-lt"/>
              </a:rPr>
              <a:t>cours-ci</a:t>
            </a:r>
            <a:r>
              <a:rPr lang="fr-FR" i="1" dirty="0" smtClean="0">
                <a:latin typeface="+mj-lt"/>
              </a:rPr>
              <a:t> </a:t>
            </a:r>
            <a:r>
              <a:rPr lang="fr-FR" i="1" dirty="0">
                <a:latin typeface="+mj-lt"/>
              </a:rPr>
              <a:t>» </a:t>
            </a:r>
            <a:endParaRPr lang="fr-FR" i="1" dirty="0" smtClean="0">
              <a:latin typeface="+mj-lt"/>
            </a:endParaRPr>
          </a:p>
          <a:p>
            <a:pPr marL="0" indent="0" algn="r">
              <a:buNone/>
            </a:pPr>
            <a:r>
              <a:rPr lang="fr-FR" i="1" dirty="0" smtClean="0">
                <a:latin typeface="+mj-lt"/>
              </a:rPr>
              <a:t>(Ambre, Cytologie, 870-878)</a:t>
            </a:r>
            <a:endParaRPr lang="fr-FR" dirty="0">
              <a:latin typeface="+mj-lt"/>
            </a:endParaRP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24</a:t>
            </a:fld>
            <a:endParaRPr lang="fr-FR"/>
          </a:p>
        </p:txBody>
      </p:sp>
    </p:spTree>
    <p:extLst>
      <p:ext uri="{BB962C8B-B14F-4D97-AF65-F5344CB8AC3E}">
        <p14:creationId xmlns:p14="http://schemas.microsoft.com/office/powerpoint/2010/main" val="1704737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7BF70A2-AA70-AB4F-901D-B04DF5AD0075}" type="slidenum">
              <a:rPr lang="fr-FR" smtClean="0"/>
              <a:t>25</a:t>
            </a:fld>
            <a:endParaRPr lang="fr-FR"/>
          </a:p>
        </p:txBody>
      </p:sp>
      <p:sp>
        <p:nvSpPr>
          <p:cNvPr id="6" name="ZoneTexte 5"/>
          <p:cNvSpPr txBox="1"/>
          <p:nvPr/>
        </p:nvSpPr>
        <p:spPr>
          <a:xfrm>
            <a:off x="4143756" y="1062990"/>
            <a:ext cx="932688" cy="300082"/>
          </a:xfrm>
          <a:prstGeom prst="rect">
            <a:avLst/>
          </a:prstGeom>
          <a:solidFill>
            <a:schemeClr val="bg1"/>
          </a:solidFill>
        </p:spPr>
        <p:txBody>
          <a:bodyPr wrap="square" rtlCol="0">
            <a:spAutoFit/>
          </a:bodyPr>
          <a:lstStyle/>
          <a:p>
            <a:endParaRPr lang="fr-FR" sz="1350"/>
          </a:p>
        </p:txBody>
      </p:sp>
      <p:pic>
        <p:nvPicPr>
          <p:cNvPr id="8" name="Image 7"/>
          <p:cNvPicPr/>
          <p:nvPr/>
        </p:nvPicPr>
        <p:blipFill>
          <a:blip r:embed="rId2">
            <a:extLst>
              <a:ext uri="{28A0092B-C50C-407E-A947-70E740481C1C}">
                <a14:useLocalDpi xmlns:a14="http://schemas.microsoft.com/office/drawing/2010/main" val="0"/>
              </a:ext>
            </a:extLst>
          </a:blip>
          <a:stretch>
            <a:fillRect/>
          </a:stretch>
        </p:blipFill>
        <p:spPr>
          <a:xfrm>
            <a:off x="3431705" y="692697"/>
            <a:ext cx="5183177" cy="5358343"/>
          </a:xfrm>
          <a:prstGeom prst="rect">
            <a:avLst/>
          </a:prstGeom>
        </p:spPr>
      </p:pic>
      <p:sp>
        <p:nvSpPr>
          <p:cNvPr id="9" name="ZoneTexte 8"/>
          <p:cNvSpPr txBox="1"/>
          <p:nvPr/>
        </p:nvSpPr>
        <p:spPr>
          <a:xfrm>
            <a:off x="3513050" y="762908"/>
            <a:ext cx="1358814" cy="300082"/>
          </a:xfrm>
          <a:prstGeom prst="rect">
            <a:avLst/>
          </a:prstGeom>
          <a:solidFill>
            <a:schemeClr val="bg1"/>
          </a:solidFill>
        </p:spPr>
        <p:txBody>
          <a:bodyPr wrap="square" rtlCol="0">
            <a:spAutoFit/>
          </a:bodyPr>
          <a:lstStyle/>
          <a:p>
            <a:endParaRPr lang="fr-FR" sz="1350"/>
          </a:p>
        </p:txBody>
      </p:sp>
    </p:spTree>
    <p:extLst>
      <p:ext uri="{BB962C8B-B14F-4D97-AF65-F5344CB8AC3E}">
        <p14:creationId xmlns:p14="http://schemas.microsoft.com/office/powerpoint/2010/main" val="797760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7BF70A2-AA70-AB4F-901D-B04DF5AD0075}" type="slidenum">
              <a:rPr lang="fr-FR" smtClean="0"/>
              <a:t>26</a:t>
            </a:fld>
            <a:endParaRPr lang="fr-FR"/>
          </a:p>
        </p:txBody>
      </p:sp>
      <p:pic>
        <p:nvPicPr>
          <p:cNvPr id="5" name="Espace réservé du contenu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56688" y="548681"/>
            <a:ext cx="7383728" cy="5349677"/>
          </a:xfrm>
          <a:prstGeom prst="rect">
            <a:avLst/>
          </a:prstGeom>
        </p:spPr>
      </p:pic>
      <p:sp>
        <p:nvSpPr>
          <p:cNvPr id="6" name="ZoneTexte 5"/>
          <p:cNvSpPr txBox="1"/>
          <p:nvPr/>
        </p:nvSpPr>
        <p:spPr>
          <a:xfrm>
            <a:off x="7222998" y="583058"/>
            <a:ext cx="1177258" cy="300082"/>
          </a:xfrm>
          <a:prstGeom prst="rect">
            <a:avLst/>
          </a:prstGeom>
          <a:solidFill>
            <a:schemeClr val="bg1"/>
          </a:solidFill>
        </p:spPr>
        <p:txBody>
          <a:bodyPr wrap="square" rtlCol="0">
            <a:spAutoFit/>
          </a:bodyPr>
          <a:lstStyle/>
          <a:p>
            <a:endParaRPr lang="fr-FR" sz="1350" dirty="0"/>
          </a:p>
        </p:txBody>
      </p:sp>
      <p:sp>
        <p:nvSpPr>
          <p:cNvPr id="8" name="ZoneTexte 7"/>
          <p:cNvSpPr txBox="1"/>
          <p:nvPr/>
        </p:nvSpPr>
        <p:spPr>
          <a:xfrm>
            <a:off x="7222998" y="2852936"/>
            <a:ext cx="1753322" cy="144016"/>
          </a:xfrm>
          <a:prstGeom prst="rect">
            <a:avLst/>
          </a:prstGeom>
          <a:solidFill>
            <a:schemeClr val="bg1"/>
          </a:solidFill>
        </p:spPr>
        <p:txBody>
          <a:bodyPr wrap="square" rtlCol="0">
            <a:spAutoFit/>
          </a:bodyPr>
          <a:lstStyle/>
          <a:p>
            <a:endParaRPr lang="fr-FR" sz="300"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2365" y="6356350"/>
            <a:ext cx="388635" cy="337893"/>
          </a:xfrm>
          <a:prstGeom prst="rect">
            <a:avLst/>
          </a:prstGeom>
        </p:spPr>
      </p:pic>
    </p:spTree>
    <p:extLst>
      <p:ext uri="{BB962C8B-B14F-4D97-AF65-F5344CB8AC3E}">
        <p14:creationId xmlns:p14="http://schemas.microsoft.com/office/powerpoint/2010/main" val="12225674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sz="4000" b="1" dirty="0" smtClean="0">
                <a:latin typeface="Abadi MT Condensed Extra Bold" charset="0"/>
                <a:ea typeface="Abadi MT Condensed Extra Bold" charset="0"/>
                <a:cs typeface="Abadi MT Condensed Extra Bold" charset="0"/>
              </a:rPr>
              <a:t>(c) La polyphonie</a:t>
            </a:r>
            <a:endParaRPr lang="fr-FR" sz="4000"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chor="ctr"/>
          <a:lstStyle/>
          <a:p>
            <a:pPr marL="0" indent="0">
              <a:buNone/>
            </a:pPr>
            <a:r>
              <a:rPr lang="fr-BE" dirty="0" smtClean="0">
                <a:latin typeface="+mj-lt"/>
              </a:rPr>
              <a:t>Présence de « voix » différentes - </a:t>
            </a:r>
            <a:r>
              <a:rPr lang="fr-FR" dirty="0">
                <a:latin typeface="+mj-lt"/>
              </a:rPr>
              <a:t>sources produites par d’autres auteurs (définitions, citations, statistiques, </a:t>
            </a:r>
            <a:r>
              <a:rPr lang="fr-FR" dirty="0" smtClean="0">
                <a:latin typeface="+mj-lt"/>
              </a:rPr>
              <a:t>…)</a:t>
            </a:r>
            <a:r>
              <a:rPr lang="fr-BE" dirty="0" smtClean="0">
                <a:latin typeface="+mj-lt"/>
              </a:rPr>
              <a:t>- dans les cours qui peuvent renvoyer :</a:t>
            </a:r>
          </a:p>
          <a:p>
            <a:pPr marL="0" indent="0">
              <a:buNone/>
            </a:pPr>
            <a:endParaRPr lang="fr-BE" dirty="0" smtClean="0">
              <a:latin typeface="+mj-lt"/>
            </a:endParaRPr>
          </a:p>
          <a:p>
            <a:r>
              <a:rPr lang="fr-BE" dirty="0" smtClean="0">
                <a:latin typeface="+mj-lt"/>
              </a:rPr>
              <a:t>à des positionnements différents : enseignant, chercheur</a:t>
            </a:r>
          </a:p>
          <a:p>
            <a:r>
              <a:rPr lang="fr-BE" dirty="0" smtClean="0">
                <a:latin typeface="+mj-lt"/>
              </a:rPr>
              <a:t>à des intentions différentes : expliquer, décrire, nuancer, critiquer, etc.</a:t>
            </a: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27</a:t>
            </a:fld>
            <a:endParaRPr lang="fr-F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467040">
            <a:off x="10283351" y="537178"/>
            <a:ext cx="947928" cy="981456"/>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46840">
            <a:off x="883433" y="5405644"/>
            <a:ext cx="947928" cy="981456"/>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706861">
            <a:off x="10435752" y="5398361"/>
            <a:ext cx="947928" cy="981456"/>
          </a:xfrm>
          <a:prstGeom prst="rect">
            <a:avLst/>
          </a:prstGeom>
        </p:spPr>
      </p:pic>
    </p:spTree>
    <p:extLst>
      <p:ext uri="{BB962C8B-B14F-4D97-AF65-F5344CB8AC3E}">
        <p14:creationId xmlns:p14="http://schemas.microsoft.com/office/powerpoint/2010/main" val="1486769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r>
              <a:rPr lang="fr-FR" sz="3000" b="1" smtClean="0">
                <a:latin typeface="Abadi MT Condensed Extra Bold" charset="0"/>
                <a:ea typeface="Abadi MT Condensed Extra Bold" charset="0"/>
                <a:cs typeface="Abadi MT Condensed Extra Bold" charset="0"/>
              </a:rPr>
              <a:t>Polyphonie</a:t>
            </a:r>
            <a:endParaRPr lang="fr-FR" sz="3000"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chor="ctr"/>
          <a:lstStyle/>
          <a:p>
            <a:pPr marL="0" lvl="0" indent="0">
              <a:lnSpc>
                <a:spcPct val="100000"/>
              </a:lnSpc>
              <a:spcBef>
                <a:spcPts val="0"/>
              </a:spcBef>
              <a:buNone/>
            </a:pPr>
            <a:r>
              <a:rPr lang="fr-FR" i="1" dirty="0" smtClean="0">
                <a:latin typeface="+mj-lt"/>
              </a:rPr>
              <a:t>«</a:t>
            </a:r>
            <a:r>
              <a:rPr lang="fr-FR" i="1" dirty="0">
                <a:latin typeface="+mj-lt"/>
              </a:rPr>
              <a:t> du coup vraiment euh dire : « ok en fait, il pense comme ça mais l’autre, il pense complètement à la rien à voir » et savoir lequel pense comment et est-ce qu’il y en a un qui pense vraiment contradictoire ou si c’est lié. C’est plus apprendre deux choses totalement différentes et devoir les apprendre alors qu’elles se contredisent et c’est dans le même cours, ça c’est le plus difficile (…) » </a:t>
            </a:r>
          </a:p>
          <a:p>
            <a:pPr marL="0" lvl="0" indent="0" algn="r">
              <a:lnSpc>
                <a:spcPct val="100000"/>
              </a:lnSpc>
              <a:spcBef>
                <a:spcPts val="0"/>
              </a:spcBef>
              <a:buNone/>
            </a:pPr>
            <a:r>
              <a:rPr lang="fr-FR" i="1" dirty="0">
                <a:latin typeface="+mj-lt"/>
              </a:rPr>
              <a:t>(Sacha, Psychologie clinique, 278-282)</a:t>
            </a:r>
            <a:r>
              <a:rPr lang="fr-FR" dirty="0">
                <a:latin typeface="+mj-lt"/>
              </a:rPr>
              <a:t> </a:t>
            </a: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28</a:t>
            </a:fld>
            <a:endParaRPr lang="fr-FR"/>
          </a:p>
        </p:txBody>
      </p:sp>
    </p:spTree>
    <p:extLst>
      <p:ext uri="{BB962C8B-B14F-4D97-AF65-F5344CB8AC3E}">
        <p14:creationId xmlns:p14="http://schemas.microsoft.com/office/powerpoint/2010/main" val="5670430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7962" y="1556793"/>
            <a:ext cx="8222838" cy="3895901"/>
          </a:xfrm>
        </p:spPr>
      </p:pic>
      <p:sp>
        <p:nvSpPr>
          <p:cNvPr id="4" name="Espace réservé du numéro de diapositive 3"/>
          <p:cNvSpPr>
            <a:spLocks noGrp="1"/>
          </p:cNvSpPr>
          <p:nvPr>
            <p:ph type="sldNum" sz="quarter" idx="12"/>
          </p:nvPr>
        </p:nvSpPr>
        <p:spPr/>
        <p:txBody>
          <a:bodyPr/>
          <a:lstStyle/>
          <a:p>
            <a:fld id="{0588DCE0-E043-4B18-B9C0-4745B510AC03}" type="slidenum">
              <a:rPr lang="fr-BE" smtClean="0"/>
              <a:t>29</a:t>
            </a:fld>
            <a:endParaRPr lang="fr-BE"/>
          </a:p>
        </p:txBody>
      </p:sp>
    </p:spTree>
    <p:extLst>
      <p:ext uri="{BB962C8B-B14F-4D97-AF65-F5344CB8AC3E}">
        <p14:creationId xmlns:p14="http://schemas.microsoft.com/office/powerpoint/2010/main" val="1907145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defRPr/>
            </a:pPr>
            <a:r>
              <a:rPr lang="fr-FR" sz="3600">
                <a:latin typeface="Abadi MT Condensed Extra Bold" charset="0"/>
                <a:ea typeface="Abadi MT Condensed Extra Bold" charset="0"/>
                <a:cs typeface="Abadi MT Condensed Extra Bold" charset="0"/>
              </a:rPr>
              <a:t>Les savoirs dans l’enseignement supérieur peuvent-ils être à l’origine de difficultés pour les étudiants?</a:t>
            </a:r>
            <a:endParaRPr lang="fr-FR" sz="3600"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a:xfrm>
            <a:off x="838200" y="1847850"/>
            <a:ext cx="10515600" cy="4351338"/>
          </a:xfrm>
        </p:spPr>
        <p:txBody>
          <a:bodyPr anchor="ctr">
            <a:normAutofit/>
          </a:bodyPr>
          <a:lstStyle/>
          <a:p>
            <a:pPr>
              <a:buFontTx/>
              <a:buChar char="-"/>
            </a:pPr>
            <a:r>
              <a:rPr lang="fr-FR" dirty="0" smtClean="0">
                <a:latin typeface="+mj-lt"/>
              </a:rPr>
              <a:t>Rey &amp; al. (2003, 2004, 2005, 2006)</a:t>
            </a:r>
          </a:p>
          <a:p>
            <a:pPr>
              <a:buFontTx/>
              <a:buChar char="-"/>
            </a:pPr>
            <a:r>
              <a:rPr lang="fr-FR" dirty="0" smtClean="0">
                <a:latin typeface="+mj-lt"/>
              </a:rPr>
              <a:t>Philippe (2004, 2007, 2009, 2010)</a:t>
            </a:r>
          </a:p>
          <a:p>
            <a:pPr>
              <a:buFontTx/>
              <a:buChar char="-"/>
            </a:pPr>
            <a:r>
              <a:rPr lang="fr-FR" dirty="0" smtClean="0">
                <a:latin typeface="+mj-lt"/>
              </a:rPr>
              <a:t>Baillet (2017a, 2017b, 2019)</a:t>
            </a:r>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3</a:t>
            </a:fld>
            <a:endParaRPr lang="en-US" dirty="0"/>
          </a:p>
        </p:txBody>
      </p:sp>
      <p:graphicFrame>
        <p:nvGraphicFramePr>
          <p:cNvPr id="6" name="Espace réservé du contenu 4"/>
          <p:cNvGraphicFramePr>
            <a:graphicFrameLocks/>
          </p:cNvGraphicFramePr>
          <p:nvPr>
            <p:extLst/>
          </p:nvPr>
        </p:nvGraphicFramePr>
        <p:xfrm>
          <a:off x="7126184" y="1645445"/>
          <a:ext cx="4227616" cy="4621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lèche vers le bas 6"/>
          <p:cNvSpPr/>
          <p:nvPr/>
        </p:nvSpPr>
        <p:spPr>
          <a:xfrm rot="6999843">
            <a:off x="10113819" y="3772394"/>
            <a:ext cx="665019" cy="1246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36692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r>
              <a:rPr lang="fr-FR" sz="3000" b="1" dirty="0" smtClean="0">
                <a:latin typeface="Abadi MT Condensed Extra Bold" charset="0"/>
                <a:ea typeface="Abadi MT Condensed Extra Bold" charset="0"/>
                <a:cs typeface="Abadi MT Condensed Extra Bold" charset="0"/>
              </a:rPr>
              <a:t>Polyphonie</a:t>
            </a:r>
            <a:endParaRPr lang="fr-FR" sz="3000"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chor="ctr">
            <a:normAutofit/>
          </a:bodyPr>
          <a:lstStyle/>
          <a:p>
            <a:pPr marL="0" indent="0">
              <a:buNone/>
            </a:pPr>
            <a:r>
              <a:rPr lang="fr-FR" i="1" dirty="0" smtClean="0">
                <a:latin typeface="+mj-lt"/>
              </a:rPr>
              <a:t>«</a:t>
            </a:r>
            <a:r>
              <a:rPr lang="fr-FR" i="1" dirty="0">
                <a:latin typeface="+mj-lt"/>
              </a:rPr>
              <a:t> Oui, mais ça c’était en… en éducation, aussi. Oui, il y avait des, déjà des… des auteurs du premier quadri, mais aussi de, en général. Et aussi du cours de philo. (…) Mais, en fait, comme je dois repasser mon cours d’éducation et qu’il y a quelques auteurs de ce </a:t>
            </a:r>
            <a:r>
              <a:rPr lang="fr-FR" i="1" dirty="0" err="1">
                <a:latin typeface="+mj-lt"/>
              </a:rPr>
              <a:t>cours-là</a:t>
            </a:r>
            <a:r>
              <a:rPr lang="fr-FR" i="1" dirty="0">
                <a:latin typeface="+mj-lt"/>
              </a:rPr>
              <a:t>, enfin, quelques auteurs qui sont en commun. Pour ma, ma veille d’examen, quand j’aurai fini tout ce que je veux faire, je vais faire les comparaisons et ce qu’ils ont pu en dire sur chacun, pour mieux m’y retrouver. Parce que c’est trop confus, et donc, je vais faire ça pour éducation et sociologie,</a:t>
            </a:r>
            <a:r>
              <a:rPr lang="fr-FR" dirty="0">
                <a:latin typeface="+mj-lt"/>
              </a:rPr>
              <a:t> </a:t>
            </a:r>
            <a:r>
              <a:rPr lang="fr-FR" i="1" dirty="0">
                <a:latin typeface="+mj-lt"/>
              </a:rPr>
              <a:t>et il y a aussi avec philo. Mais, philo ça va ! » </a:t>
            </a:r>
            <a:endParaRPr lang="fr-FR" i="1" dirty="0" smtClean="0">
              <a:latin typeface="+mj-lt"/>
            </a:endParaRPr>
          </a:p>
          <a:p>
            <a:pPr marL="0" indent="0" algn="r">
              <a:buNone/>
            </a:pPr>
            <a:r>
              <a:rPr lang="fr-FR" i="1" dirty="0" smtClean="0">
                <a:latin typeface="+mj-lt"/>
              </a:rPr>
              <a:t>(Laurence, Sociologie, 1620-1634)</a:t>
            </a:r>
            <a:endParaRPr lang="fr-FR" dirty="0">
              <a:latin typeface="+mj-lt"/>
            </a:endParaRP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30</a:t>
            </a:fld>
            <a:endParaRPr lang="fr-FR"/>
          </a:p>
        </p:txBody>
      </p:sp>
    </p:spTree>
    <p:extLst>
      <p:ext uri="{BB962C8B-B14F-4D97-AF65-F5344CB8AC3E}">
        <p14:creationId xmlns:p14="http://schemas.microsoft.com/office/powerpoint/2010/main" val="198342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000" b="1" dirty="0" smtClean="0">
                <a:latin typeface="Abadi MT Condensed Extra Bold" charset="0"/>
                <a:ea typeface="Abadi MT Condensed Extra Bold" charset="0"/>
                <a:cs typeface="Abadi MT Condensed Extra Bold" charset="0"/>
              </a:rPr>
              <a:t>Mélange de disciplines</a:t>
            </a:r>
            <a:endParaRPr lang="fr-FR" sz="3000" b="1"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chor="ctr"/>
          <a:lstStyle/>
          <a:p>
            <a:pPr marL="0" indent="0">
              <a:lnSpc>
                <a:spcPct val="100000"/>
              </a:lnSpc>
              <a:spcBef>
                <a:spcPts val="0"/>
              </a:spcBef>
              <a:buNone/>
            </a:pPr>
            <a:r>
              <a:rPr lang="fr-FR" i="1" smtClean="0">
                <a:latin typeface="+mj-lt"/>
              </a:rPr>
              <a:t>«</a:t>
            </a:r>
            <a:r>
              <a:rPr lang="fr-FR" i="1" dirty="0">
                <a:latin typeface="+mj-lt"/>
              </a:rPr>
              <a:t> par exemple, on parle un peu de biochimie, j’ai eu de la Chimie, j’ai eu de la bio et j’ai eu de la Physique. Pour moi, le truc biochimie, c’est plus simple que la Physique. (…). Et même, de l’avoir vu, j’avais pas compris en secondaire, mon ami ingénieur m’a expliqué, mais j’ai toujours pas vraiment compris. Donc ça j’ai vraiment du mal. » </a:t>
            </a:r>
            <a:endParaRPr lang="fr-FR" i="1" dirty="0" smtClean="0">
              <a:latin typeface="+mj-lt"/>
            </a:endParaRPr>
          </a:p>
          <a:p>
            <a:pPr marL="0" indent="0" algn="r">
              <a:lnSpc>
                <a:spcPct val="100000"/>
              </a:lnSpc>
              <a:spcBef>
                <a:spcPts val="0"/>
              </a:spcBef>
              <a:buNone/>
            </a:pPr>
            <a:r>
              <a:rPr lang="fr-FR" i="1" dirty="0" smtClean="0">
                <a:latin typeface="+mj-lt"/>
              </a:rPr>
              <a:t>(Laurence, Cytologie, 1386-1390)</a:t>
            </a:r>
            <a:endParaRPr lang="fr-FR" dirty="0">
              <a:latin typeface="+mj-lt"/>
            </a:endParaRP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31</a:t>
            </a:fld>
            <a:endParaRPr lang="fr-F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2365" y="6356350"/>
            <a:ext cx="388635" cy="337893"/>
          </a:xfrm>
          <a:prstGeom prst="rect">
            <a:avLst/>
          </a:prstGeom>
        </p:spPr>
      </p:pic>
    </p:spTree>
    <p:extLst>
      <p:ext uri="{BB962C8B-B14F-4D97-AF65-F5344CB8AC3E}">
        <p14:creationId xmlns:p14="http://schemas.microsoft.com/office/powerpoint/2010/main" val="19952283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mr-IN" sz="4000" dirty="0" smtClean="0">
                <a:latin typeface="Abadi MT Condensed Extra Bold" charset="0"/>
                <a:ea typeface="Abadi MT Condensed Extra Bold" charset="0"/>
                <a:cs typeface="Abadi MT Condensed Extra Bold" charset="0"/>
              </a:rPr>
              <a:t>(</a:t>
            </a:r>
            <a:r>
              <a:rPr lang="nl-BE" sz="4000" b="1" dirty="0" smtClean="0">
                <a:latin typeface="Abadi MT Condensed Extra Bold" charset="0"/>
                <a:ea typeface="Abadi MT Condensed Extra Bold" charset="0"/>
                <a:cs typeface="Abadi MT Condensed Extra Bold" charset="0"/>
              </a:rPr>
              <a:t>d</a:t>
            </a:r>
            <a:r>
              <a:rPr lang="mr-IN" sz="4000" dirty="0" smtClean="0">
                <a:latin typeface="Abadi MT Condensed Extra Bold" charset="0"/>
                <a:ea typeface="Abadi MT Condensed Extra Bold" charset="0"/>
                <a:cs typeface="Abadi MT Condensed Extra Bold" charset="0"/>
              </a:rPr>
              <a:t>)</a:t>
            </a:r>
            <a:r>
              <a:rPr lang="nl-BE" sz="4000" dirty="0" smtClean="0">
                <a:latin typeface="Abadi MT Condensed Extra Bold" charset="0"/>
                <a:ea typeface="Abadi MT Condensed Extra Bold" charset="0"/>
                <a:cs typeface="Abadi MT Condensed Extra Bold" charset="0"/>
              </a:rPr>
              <a:t> </a:t>
            </a:r>
            <a:r>
              <a:rPr lang="fr-BE" sz="4000" b="1" dirty="0" smtClean="0">
                <a:latin typeface="Abadi MT Condensed Extra Bold" charset="0"/>
                <a:ea typeface="Abadi MT Condensed Extra Bold" charset="0"/>
                <a:cs typeface="Abadi MT Condensed Extra Bold" charset="0"/>
              </a:rPr>
              <a:t>Les savoirs « problématisés »</a:t>
            </a:r>
          </a:p>
        </p:txBody>
      </p:sp>
      <p:sp>
        <p:nvSpPr>
          <p:cNvPr id="3" name="Espace réservé du contenu 2"/>
          <p:cNvSpPr>
            <a:spLocks noGrp="1"/>
          </p:cNvSpPr>
          <p:nvPr>
            <p:ph idx="1"/>
          </p:nvPr>
        </p:nvSpPr>
        <p:spPr/>
        <p:txBody>
          <a:bodyPr/>
          <a:lstStyle/>
          <a:p>
            <a:pPr marL="0" indent="0">
              <a:buNone/>
            </a:pPr>
            <a:endParaRPr lang="fr-BE" dirty="0">
              <a:latin typeface="+mj-lt"/>
            </a:endParaRPr>
          </a:p>
          <a:p>
            <a:pPr marL="0" indent="0">
              <a:buNone/>
            </a:pPr>
            <a:r>
              <a:rPr lang="fr-BE" dirty="0" smtClean="0">
                <a:latin typeface="+mj-lt"/>
              </a:rPr>
              <a:t>Transposition didactique plus courte et plus superficielle (Bouchard &amp; Parpette, 2007)</a:t>
            </a:r>
          </a:p>
          <a:p>
            <a:pPr marL="457200" lvl="1" indent="0">
              <a:buNone/>
            </a:pPr>
            <a:r>
              <a:rPr lang="fr-BE" dirty="0" smtClean="0">
                <a:latin typeface="+mj-lt"/>
                <a:sym typeface="Wingdings"/>
              </a:rPr>
              <a:t> </a:t>
            </a:r>
            <a:r>
              <a:rPr lang="fr-BE" dirty="0" smtClean="0">
                <a:latin typeface="+mj-lt"/>
              </a:rPr>
              <a:t>Référence </a:t>
            </a:r>
            <a:r>
              <a:rPr lang="fr-BE" dirty="0">
                <a:latin typeface="+mj-lt"/>
              </a:rPr>
              <a:t>aux pratiques de recherche à l’origine des savoirs enseignés et à leurs modes de validation.</a:t>
            </a:r>
          </a:p>
          <a:p>
            <a:pPr marL="0" indent="0">
              <a:buNone/>
            </a:pPr>
            <a:endParaRPr lang="fr-BE" dirty="0" smtClean="0">
              <a:latin typeface="+mj-lt"/>
            </a:endParaRPr>
          </a:p>
          <a:p>
            <a:r>
              <a:rPr lang="fr-BE" dirty="0" smtClean="0">
                <a:latin typeface="+mj-lt"/>
              </a:rPr>
              <a:t>Pratiques-cibles/pratiques-sources</a:t>
            </a:r>
          </a:p>
          <a:p>
            <a:r>
              <a:rPr lang="fr-BE" dirty="0" smtClean="0">
                <a:latin typeface="+mj-lt"/>
              </a:rPr>
              <a:t>Validité des savoirs</a:t>
            </a:r>
          </a:p>
          <a:p>
            <a:endParaRPr lang="fr-BE" dirty="0" smtClean="0">
              <a:latin typeface="+mj-lt"/>
            </a:endParaRP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32</a:t>
            </a:fld>
            <a:endParaRPr lang="fr-F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7470" y="4393067"/>
            <a:ext cx="1816330" cy="1783896"/>
          </a:xfrm>
          <a:prstGeom prst="rect">
            <a:avLst/>
          </a:prstGeom>
        </p:spPr>
      </p:pic>
    </p:spTree>
    <p:extLst>
      <p:ext uri="{BB962C8B-B14F-4D97-AF65-F5344CB8AC3E}">
        <p14:creationId xmlns:p14="http://schemas.microsoft.com/office/powerpoint/2010/main" val="13268110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300" b="1" dirty="0">
                <a:latin typeface="Abadi MT Condensed Extra Bold" charset="0"/>
                <a:ea typeface="Abadi MT Condensed Extra Bold" charset="0"/>
                <a:cs typeface="Abadi MT Condensed Extra Bold" charset="0"/>
              </a:rPr>
              <a:t>Savoirs « problématisés » - </a:t>
            </a:r>
            <a:r>
              <a:rPr lang="fr-FR" sz="3300" b="1" dirty="0" smtClean="0">
                <a:latin typeface="Abadi MT Condensed Extra Bold" charset="0"/>
                <a:ea typeface="Abadi MT Condensed Extra Bold" charset="0"/>
                <a:cs typeface="Abadi MT Condensed Extra Bold" charset="0"/>
              </a:rPr>
              <a:t>Pratiques-sources</a:t>
            </a:r>
            <a:br>
              <a:rPr lang="fr-FR" sz="3300" b="1" dirty="0" smtClean="0">
                <a:latin typeface="Abadi MT Condensed Extra Bold" charset="0"/>
                <a:ea typeface="Abadi MT Condensed Extra Bold" charset="0"/>
                <a:cs typeface="Abadi MT Condensed Extra Bold" charset="0"/>
              </a:rPr>
            </a:br>
            <a:r>
              <a:rPr lang="fr-FR" sz="2000" dirty="0">
                <a:latin typeface="Abadi MT Condensed Extra Bold" charset="0"/>
                <a:ea typeface="Abadi MT Condensed Extra Bold" charset="0"/>
                <a:cs typeface="Abadi MT Condensed Extra Bold" charset="0"/>
              </a:rPr>
              <a:t>[présence de plusieurs expériences relatives à un même problème</a:t>
            </a:r>
            <a:r>
              <a:rPr lang="fr-FR" sz="2000" dirty="0" smtClean="0">
                <a:latin typeface="Abadi MT Condensed Extra Bold" charset="0"/>
                <a:ea typeface="Abadi MT Condensed Extra Bold" charset="0"/>
                <a:cs typeface="Abadi MT Condensed Extra Bold" charset="0"/>
              </a:rPr>
              <a:t>]</a:t>
            </a:r>
            <a:endParaRPr lang="fr-FR" sz="1800"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chor="ctr"/>
          <a:lstStyle/>
          <a:p>
            <a:pPr marL="0" lvl="0" indent="0">
              <a:lnSpc>
                <a:spcPct val="100000"/>
              </a:lnSpc>
              <a:spcBef>
                <a:spcPts val="0"/>
              </a:spcBef>
              <a:buNone/>
              <a:defRPr/>
            </a:pPr>
            <a:r>
              <a:rPr lang="fr-FR" i="1" dirty="0" smtClean="0">
                <a:latin typeface="+mj-lt"/>
              </a:rPr>
              <a:t>«</a:t>
            </a:r>
            <a:r>
              <a:rPr lang="fr-FR" i="1" dirty="0">
                <a:latin typeface="+mj-lt"/>
              </a:rPr>
              <a:t> ça m’a perturbé parce que les autres... Auparavant, donc lors de nos études secondaires au lycée et tout… En fait on est habitué à avoir une réponse plus claire, à dire ok c’est comme ça, vous devez étudier ça et la réponse c’est ça. (…) Donc c’est perturbant, c’est moins facile mais je trouve que c’est mieux en fait (…)» </a:t>
            </a:r>
          </a:p>
          <a:p>
            <a:pPr marL="0" indent="0" algn="r">
              <a:lnSpc>
                <a:spcPct val="100000"/>
              </a:lnSpc>
              <a:spcBef>
                <a:spcPts val="0"/>
              </a:spcBef>
              <a:buNone/>
            </a:pPr>
            <a:r>
              <a:rPr lang="fr-FR" i="1" dirty="0">
                <a:latin typeface="+mj-lt"/>
              </a:rPr>
              <a:t>(Ambre, Ethologie, 673-679</a:t>
            </a:r>
            <a:r>
              <a:rPr lang="fr-FR" i="1" dirty="0" smtClean="0">
                <a:latin typeface="+mj-lt"/>
              </a:rPr>
              <a:t>)</a:t>
            </a:r>
            <a:endParaRPr lang="fr-FR" dirty="0">
              <a:latin typeface="+mj-lt"/>
            </a:endParaRP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33</a:t>
            </a:fld>
            <a:endParaRPr lang="fr-FR"/>
          </a:p>
        </p:txBody>
      </p:sp>
    </p:spTree>
    <p:extLst>
      <p:ext uri="{BB962C8B-B14F-4D97-AF65-F5344CB8AC3E}">
        <p14:creationId xmlns:p14="http://schemas.microsoft.com/office/powerpoint/2010/main" val="6247273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700" b="1" dirty="0">
                <a:latin typeface="Abadi MT Condensed Extra Bold" charset="0"/>
                <a:ea typeface="Abadi MT Condensed Extra Bold" charset="0"/>
                <a:cs typeface="Abadi MT Condensed Extra Bold" charset="0"/>
              </a:rPr>
              <a:t>Savoirs « problématisés » - </a:t>
            </a:r>
            <a:r>
              <a:rPr lang="fr-FR" sz="3700" b="1" dirty="0" smtClean="0">
                <a:latin typeface="Abadi MT Condensed Extra Bold" charset="0"/>
                <a:ea typeface="Abadi MT Condensed Extra Bold" charset="0"/>
                <a:cs typeface="Abadi MT Condensed Extra Bold" charset="0"/>
              </a:rPr>
              <a:t>Pratiques-sources</a:t>
            </a:r>
            <a:br>
              <a:rPr lang="fr-FR" sz="3700" b="1" dirty="0" smtClean="0">
                <a:latin typeface="Abadi MT Condensed Extra Bold" charset="0"/>
                <a:ea typeface="Abadi MT Condensed Extra Bold" charset="0"/>
                <a:cs typeface="Abadi MT Condensed Extra Bold" charset="0"/>
              </a:rPr>
            </a:br>
            <a:r>
              <a:rPr lang="fr-FR" sz="2000" dirty="0">
                <a:latin typeface="Abadi MT Condensed Extra Bold" charset="0"/>
                <a:ea typeface="Abadi MT Condensed Extra Bold" charset="0"/>
                <a:cs typeface="Abadi MT Condensed Extra Bold" charset="0"/>
              </a:rPr>
              <a:t>[présence de plusieurs expériences relatives à un même problème</a:t>
            </a:r>
            <a:r>
              <a:rPr lang="fr-FR" sz="2000" dirty="0" smtClean="0">
                <a:latin typeface="Abadi MT Condensed Extra Bold" charset="0"/>
                <a:ea typeface="Abadi MT Condensed Extra Bold" charset="0"/>
                <a:cs typeface="Abadi MT Condensed Extra Bold" charset="0"/>
              </a:rPr>
              <a:t>]</a:t>
            </a:r>
            <a:endParaRPr lang="fr-FR" sz="2000"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chor="ctr">
            <a:normAutofit/>
          </a:bodyPr>
          <a:lstStyle/>
          <a:p>
            <a:pPr marL="0" indent="0">
              <a:buNone/>
            </a:pPr>
            <a:r>
              <a:rPr lang="fr-FR" i="1" dirty="0" smtClean="0">
                <a:latin typeface="+mj-lt"/>
              </a:rPr>
              <a:t>«</a:t>
            </a:r>
            <a:r>
              <a:rPr lang="fr-FR" i="1" dirty="0">
                <a:latin typeface="+mj-lt"/>
              </a:rPr>
              <a:t> il y avait des expériences qui ne disaient pas la même chose. Enfin, certains auteurs qui disaient pas la même chose sur certaines parties du cours mais sinon euh, il n’y avait pas trop de </a:t>
            </a:r>
            <a:r>
              <a:rPr lang="fr-FR" i="1" dirty="0" smtClean="0">
                <a:latin typeface="+mj-lt"/>
              </a:rPr>
              <a:t>contradictions…</a:t>
            </a:r>
            <a:r>
              <a:rPr lang="fr-FR" i="1" dirty="0">
                <a:latin typeface="+mj-lt"/>
              </a:rPr>
              <a:t> </a:t>
            </a:r>
            <a:r>
              <a:rPr lang="fr-FR" i="1" dirty="0" smtClean="0">
                <a:latin typeface="+mj-lt"/>
              </a:rPr>
              <a:t>(</a:t>
            </a:r>
            <a:r>
              <a:rPr lang="mr-IN" i="1" dirty="0" smtClean="0">
                <a:latin typeface="+mj-lt"/>
              </a:rPr>
              <a:t>…</a:t>
            </a:r>
            <a:r>
              <a:rPr lang="nl-BE" i="1" dirty="0" smtClean="0">
                <a:latin typeface="+mj-lt"/>
              </a:rPr>
              <a:t>) </a:t>
            </a:r>
            <a:r>
              <a:rPr lang="fr-FR" i="1" dirty="0" smtClean="0">
                <a:latin typeface="+mj-lt"/>
              </a:rPr>
              <a:t>je </a:t>
            </a:r>
            <a:r>
              <a:rPr lang="fr-FR" i="1" dirty="0">
                <a:latin typeface="+mj-lt"/>
              </a:rPr>
              <a:t>me suis demandé laquelle était la bonne du coup (rires)! Ben, j’ai étudié les deux mais c’est vrai que je me demande du coup comment on va faire pour savoir vraiment c’est quoi la bonne chose. » </a:t>
            </a:r>
            <a:endParaRPr lang="fr-FR" i="1" dirty="0" smtClean="0">
              <a:latin typeface="+mj-lt"/>
            </a:endParaRPr>
          </a:p>
          <a:p>
            <a:pPr marL="0" indent="0" algn="r">
              <a:buNone/>
            </a:pPr>
            <a:r>
              <a:rPr lang="fr-FR" i="1" dirty="0" smtClean="0">
                <a:latin typeface="+mj-lt"/>
              </a:rPr>
              <a:t>(Kate, Ethologie, 627-635)</a:t>
            </a:r>
            <a:endParaRPr lang="fr-FR" dirty="0">
              <a:latin typeface="+mj-lt"/>
            </a:endParaRP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34</a:t>
            </a:fld>
            <a:endParaRPr lang="fr-FR"/>
          </a:p>
        </p:txBody>
      </p:sp>
    </p:spTree>
    <p:extLst>
      <p:ext uri="{BB962C8B-B14F-4D97-AF65-F5344CB8AC3E}">
        <p14:creationId xmlns:p14="http://schemas.microsoft.com/office/powerpoint/2010/main" val="744382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000" b="1" dirty="0" smtClean="0">
                <a:latin typeface="Abadi MT Condensed Extra Bold" charset="0"/>
                <a:ea typeface="Abadi MT Condensed Extra Bold" charset="0"/>
                <a:cs typeface="Abadi MT Condensed Extra Bold" charset="0"/>
              </a:rPr>
              <a:t>Savoirs problématisés </a:t>
            </a:r>
            <a:r>
              <a:rPr lang="mr-IN" sz="3000" b="1" dirty="0" smtClean="0">
                <a:latin typeface="Abadi MT Condensed Extra Bold" charset="0"/>
                <a:ea typeface="Abadi MT Condensed Extra Bold" charset="0"/>
                <a:cs typeface="Abadi MT Condensed Extra Bold" charset="0"/>
              </a:rPr>
              <a:t>–</a:t>
            </a:r>
            <a:r>
              <a:rPr lang="fr-FR" sz="3000" b="1" dirty="0" smtClean="0">
                <a:latin typeface="Abadi MT Condensed Extra Bold" charset="0"/>
                <a:ea typeface="Abadi MT Condensed Extra Bold" charset="0"/>
                <a:cs typeface="Abadi MT Condensed Extra Bold" charset="0"/>
              </a:rPr>
              <a:t> Modèles explicatifs concurrentiels</a:t>
            </a:r>
            <a:endParaRPr lang="fr-FR" sz="3000" b="1"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ormAutofit lnSpcReduction="10000"/>
          </a:bodyPr>
          <a:lstStyle/>
          <a:p>
            <a:pPr marL="0" indent="0">
              <a:lnSpc>
                <a:spcPct val="100000"/>
              </a:lnSpc>
              <a:spcBef>
                <a:spcPts val="0"/>
              </a:spcBef>
              <a:buNone/>
            </a:pPr>
            <a:r>
              <a:rPr lang="fr-FR" i="1" dirty="0">
                <a:latin typeface="+mj-lt"/>
              </a:rPr>
              <a:t>« je me dis, c’est, c’est quoi le bon ? C’est, c’est, pourquoi il y en a deux ? Est-ce qu’il faut combiner les deux ? Ou, elle a dit qu’il fallait pas combiner les deux, mais, je ne comprends pas pourquoi, on parle de ça et puis on parle de ça. Et, en fait, elle a pas vraiment illustré le pourquoi il y a les deux. Elle a juste parlé de : « Ah oui, il y a ça. Ah oui, il y a </a:t>
            </a:r>
            <a:r>
              <a:rPr lang="fr-FR" i="1" dirty="0" smtClean="0">
                <a:latin typeface="+mj-lt"/>
              </a:rPr>
              <a:t>ça!». </a:t>
            </a:r>
            <a:r>
              <a:rPr lang="fr-FR" i="1" dirty="0">
                <a:latin typeface="+mj-lt"/>
              </a:rPr>
              <a:t>Et voilà. Et, je ne comprenais pas le rapport ou, s’il n’y avait pas de rapport, ou s’il y avait un lien, s’il n’y avait pas de lien. Si pourquoi, si qui ? Enfin, c’était pas vraiment très clair. (…) je sais pas. C’est comme si j’avais un livre qui parle de la même chose, mais je peux pas faire un lien entre les deux. » </a:t>
            </a:r>
            <a:endParaRPr lang="fr-FR" i="1" dirty="0" smtClean="0">
              <a:latin typeface="+mj-lt"/>
            </a:endParaRPr>
          </a:p>
          <a:p>
            <a:pPr marL="0" indent="0" algn="r">
              <a:lnSpc>
                <a:spcPct val="100000"/>
              </a:lnSpc>
              <a:spcBef>
                <a:spcPts val="0"/>
              </a:spcBef>
              <a:buNone/>
            </a:pPr>
            <a:r>
              <a:rPr lang="fr-FR" i="1" dirty="0" smtClean="0">
                <a:latin typeface="+mj-lt"/>
              </a:rPr>
              <a:t>(Laurence, Psychologie clinique, 570-585</a:t>
            </a:r>
            <a:r>
              <a:rPr lang="fr-FR" i="1" dirty="0">
                <a:latin typeface="+mj-lt"/>
              </a:rPr>
              <a:t>)</a:t>
            </a:r>
            <a:endParaRPr lang="fr-FR" dirty="0">
              <a:latin typeface="+mj-lt"/>
            </a:endParaRPr>
          </a:p>
          <a:p>
            <a:pPr marL="0" marR="0" lvl="0" indent="0" defTabSz="914400" eaLnBrk="1" fontAlgn="auto" latinLnBrk="0" hangingPunct="1">
              <a:lnSpc>
                <a:spcPct val="100000"/>
              </a:lnSpc>
              <a:spcBef>
                <a:spcPts val="0"/>
              </a:spcBef>
              <a:spcAft>
                <a:spcPts val="0"/>
              </a:spcAft>
              <a:buClrTx/>
              <a:buSzTx/>
              <a:buFontTx/>
              <a:buNone/>
              <a:tabLst/>
              <a:defRPr/>
            </a:pPr>
            <a:endParaRPr lang="fr-FR" dirty="0">
              <a:latin typeface="+mj-lt"/>
            </a:endParaRP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35</a:t>
            </a:fld>
            <a:endParaRPr lang="fr-FR"/>
          </a:p>
        </p:txBody>
      </p:sp>
    </p:spTree>
    <p:extLst>
      <p:ext uri="{BB962C8B-B14F-4D97-AF65-F5344CB8AC3E}">
        <p14:creationId xmlns:p14="http://schemas.microsoft.com/office/powerpoint/2010/main" val="17461312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0225" y="2913222"/>
            <a:ext cx="8275619" cy="2551509"/>
          </a:xfrm>
        </p:spPr>
      </p:pic>
      <p:sp>
        <p:nvSpPr>
          <p:cNvPr id="4" name="Espace réservé du numéro de diapositive 3"/>
          <p:cNvSpPr>
            <a:spLocks noGrp="1"/>
          </p:cNvSpPr>
          <p:nvPr>
            <p:ph type="sldNum" sz="quarter" idx="12"/>
          </p:nvPr>
        </p:nvSpPr>
        <p:spPr/>
        <p:txBody>
          <a:bodyPr/>
          <a:lstStyle/>
          <a:p>
            <a:fld id="{0588DCE0-E043-4B18-B9C0-4745B510AC03}" type="slidenum">
              <a:rPr lang="fr-BE" smtClean="0"/>
              <a:t>36</a:t>
            </a:fld>
            <a:endParaRPr lang="fr-BE"/>
          </a:p>
        </p:txBody>
      </p:sp>
      <p:sp>
        <p:nvSpPr>
          <p:cNvPr id="6" name="Titre 1"/>
          <p:cNvSpPr>
            <a:spLocks noGrp="1"/>
          </p:cNvSpPr>
          <p:nvPr>
            <p:ph type="title"/>
          </p:nvPr>
        </p:nvSpPr>
        <p:spPr>
          <a:xfrm>
            <a:off x="838200" y="365125"/>
            <a:ext cx="10515600" cy="1325563"/>
          </a:xfrm>
        </p:spPr>
        <p:txBody>
          <a:bodyPr>
            <a:normAutofit/>
          </a:bodyPr>
          <a:lstStyle/>
          <a:p>
            <a:r>
              <a:rPr lang="fr-FR" sz="3000" b="1" dirty="0" smtClean="0">
                <a:latin typeface="Abadi MT Condensed Extra Bold" charset="0"/>
                <a:ea typeface="Abadi MT Condensed Extra Bold" charset="0"/>
                <a:cs typeface="Abadi MT Condensed Extra Bold" charset="0"/>
              </a:rPr>
              <a:t>Savoirs problématisés </a:t>
            </a:r>
            <a:r>
              <a:rPr lang="mr-IN" sz="3000" b="1" dirty="0" smtClean="0">
                <a:latin typeface="Abadi MT Condensed Extra Bold" charset="0"/>
                <a:ea typeface="Abadi MT Condensed Extra Bold" charset="0"/>
                <a:cs typeface="Abadi MT Condensed Extra Bold" charset="0"/>
              </a:rPr>
              <a:t>–</a:t>
            </a:r>
            <a:r>
              <a:rPr lang="fr-FR" sz="3000" b="1" dirty="0" smtClean="0">
                <a:latin typeface="Abadi MT Condensed Extra Bold" charset="0"/>
                <a:ea typeface="Abadi MT Condensed Extra Bold" charset="0"/>
                <a:cs typeface="Abadi MT Condensed Extra Bold" charset="0"/>
              </a:rPr>
              <a:t> Modèles explicatifs concurrentiels</a:t>
            </a:r>
            <a:endParaRPr lang="fr-FR" sz="3000" b="1" dirty="0">
              <a:latin typeface="Abadi MT Condensed Extra Bold" charset="0"/>
              <a:ea typeface="Abadi MT Condensed Extra Bold" charset="0"/>
              <a:cs typeface="Abadi MT Condensed Extra Bold" charset="0"/>
            </a:endParaRPr>
          </a:p>
        </p:txBody>
      </p:sp>
    </p:spTree>
    <p:extLst>
      <p:ext uri="{BB962C8B-B14F-4D97-AF65-F5344CB8AC3E}">
        <p14:creationId xmlns:p14="http://schemas.microsoft.com/office/powerpoint/2010/main" val="18635799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780928"/>
            <a:ext cx="8229600" cy="2115706"/>
          </a:xfrm>
        </p:spPr>
      </p:pic>
      <p:sp>
        <p:nvSpPr>
          <p:cNvPr id="4" name="Espace réservé du numéro de diapositive 3"/>
          <p:cNvSpPr>
            <a:spLocks noGrp="1"/>
          </p:cNvSpPr>
          <p:nvPr>
            <p:ph type="sldNum" sz="quarter" idx="12"/>
          </p:nvPr>
        </p:nvSpPr>
        <p:spPr/>
        <p:txBody>
          <a:bodyPr/>
          <a:lstStyle/>
          <a:p>
            <a:fld id="{0588DCE0-E043-4B18-B9C0-4745B510AC03}" type="slidenum">
              <a:rPr lang="fr-BE" smtClean="0"/>
              <a:t>37</a:t>
            </a:fld>
            <a:endParaRPr lang="fr-BE"/>
          </a:p>
        </p:txBody>
      </p:sp>
      <p:sp>
        <p:nvSpPr>
          <p:cNvPr id="7" name="Titre 1"/>
          <p:cNvSpPr>
            <a:spLocks noGrp="1"/>
          </p:cNvSpPr>
          <p:nvPr>
            <p:ph type="title"/>
          </p:nvPr>
        </p:nvSpPr>
        <p:spPr>
          <a:xfrm>
            <a:off x="838200" y="365125"/>
            <a:ext cx="10515600" cy="1325563"/>
          </a:xfrm>
        </p:spPr>
        <p:txBody>
          <a:bodyPr>
            <a:normAutofit/>
          </a:bodyPr>
          <a:lstStyle/>
          <a:p>
            <a:r>
              <a:rPr lang="fr-FR" sz="3000" b="1" dirty="0" smtClean="0">
                <a:latin typeface="Abadi MT Condensed Extra Bold" charset="0"/>
                <a:ea typeface="Abadi MT Condensed Extra Bold" charset="0"/>
                <a:cs typeface="Abadi MT Condensed Extra Bold" charset="0"/>
              </a:rPr>
              <a:t>Savoirs problématisés </a:t>
            </a:r>
            <a:r>
              <a:rPr lang="mr-IN" sz="3000" b="1" dirty="0" smtClean="0">
                <a:latin typeface="Abadi MT Condensed Extra Bold" charset="0"/>
                <a:ea typeface="Abadi MT Condensed Extra Bold" charset="0"/>
                <a:cs typeface="Abadi MT Condensed Extra Bold" charset="0"/>
              </a:rPr>
              <a:t>–</a:t>
            </a:r>
            <a:r>
              <a:rPr lang="fr-FR" sz="3000" b="1" dirty="0" smtClean="0">
                <a:latin typeface="Abadi MT Condensed Extra Bold" charset="0"/>
                <a:ea typeface="Abadi MT Condensed Extra Bold" charset="0"/>
                <a:cs typeface="Abadi MT Condensed Extra Bold" charset="0"/>
              </a:rPr>
              <a:t> Modèles explicatifs concurrentiels</a:t>
            </a:r>
            <a:endParaRPr lang="fr-FR" sz="3000" b="1" dirty="0">
              <a:latin typeface="Abadi MT Condensed Extra Bold" charset="0"/>
              <a:ea typeface="Abadi MT Condensed Extra Bold" charset="0"/>
              <a:cs typeface="Abadi MT Condensed Extra Bold" charset="0"/>
            </a:endParaRPr>
          </a:p>
        </p:txBody>
      </p:sp>
    </p:spTree>
    <p:extLst>
      <p:ext uri="{BB962C8B-B14F-4D97-AF65-F5344CB8AC3E}">
        <p14:creationId xmlns:p14="http://schemas.microsoft.com/office/powerpoint/2010/main" val="3224882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r>
              <a:rPr lang="fr-FR" sz="3000" b="1" dirty="0">
                <a:latin typeface="Abadi MT Condensed Extra Bold" charset="0"/>
                <a:ea typeface="Abadi MT Condensed Extra Bold" charset="0"/>
                <a:cs typeface="Abadi MT Condensed Extra Bold" charset="0"/>
              </a:rPr>
              <a:t>Savoirs « problématisés » - </a:t>
            </a:r>
            <a:r>
              <a:rPr lang="fr-FR" sz="3000" b="1" dirty="0" smtClean="0">
                <a:latin typeface="Abadi MT Condensed Extra Bold" charset="0"/>
                <a:ea typeface="Abadi MT Condensed Extra Bold" charset="0"/>
                <a:cs typeface="Abadi MT Condensed Extra Bold" charset="0"/>
              </a:rPr>
              <a:t>Validité</a:t>
            </a:r>
            <a:endParaRPr lang="fr-FR" sz="3000"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ormAutofit fontScale="92500" lnSpcReduction="10000"/>
          </a:bodyPr>
          <a:lstStyle/>
          <a:p>
            <a:pPr marL="0" indent="0">
              <a:lnSpc>
                <a:spcPct val="100000"/>
              </a:lnSpc>
              <a:spcBef>
                <a:spcPts val="0"/>
              </a:spcBef>
              <a:buNone/>
              <a:defRPr/>
            </a:pPr>
            <a:r>
              <a:rPr lang="fr-FR" b="1" dirty="0" smtClean="0">
                <a:latin typeface="Abadi MT Condensed Extra Bold" charset="0"/>
                <a:ea typeface="Abadi MT Condensed Extra Bold" charset="0"/>
                <a:cs typeface="Abadi MT Condensed Extra Bold" charset="0"/>
              </a:rPr>
              <a:t>Mehdi:</a:t>
            </a:r>
          </a:p>
          <a:p>
            <a:pPr marL="0" indent="0">
              <a:lnSpc>
                <a:spcPct val="100000"/>
              </a:lnSpc>
              <a:spcBef>
                <a:spcPts val="0"/>
              </a:spcBef>
              <a:buNone/>
              <a:defRPr/>
            </a:pPr>
            <a:endParaRPr lang="fr-FR" i="1" dirty="0"/>
          </a:p>
          <a:p>
            <a:pPr marL="0" indent="0">
              <a:lnSpc>
                <a:spcPct val="100000"/>
              </a:lnSpc>
              <a:spcBef>
                <a:spcPts val="0"/>
              </a:spcBef>
              <a:buNone/>
              <a:defRPr/>
            </a:pPr>
            <a:r>
              <a:rPr lang="fr-FR" dirty="0" smtClean="0"/>
              <a:t>Psychologie clinique </a:t>
            </a:r>
            <a:r>
              <a:rPr lang="fr-FR" i="1" dirty="0" smtClean="0"/>
              <a:t>: </a:t>
            </a:r>
            <a:r>
              <a:rPr lang="fr-FR" i="1" dirty="0" smtClean="0">
                <a:latin typeface="+mj-lt"/>
              </a:rPr>
              <a:t>«</a:t>
            </a:r>
            <a:r>
              <a:rPr lang="fr-FR" i="1" dirty="0">
                <a:latin typeface="+mj-lt"/>
              </a:rPr>
              <a:t> c’est rien que de l’interprétation » (315)</a:t>
            </a:r>
            <a:endParaRPr lang="fr-FR" dirty="0">
              <a:latin typeface="+mj-lt"/>
            </a:endParaRPr>
          </a:p>
          <a:p>
            <a:pPr marL="0" indent="0">
              <a:lnSpc>
                <a:spcPct val="100000"/>
              </a:lnSpc>
              <a:spcBef>
                <a:spcPts val="0"/>
              </a:spcBef>
              <a:buNone/>
              <a:defRPr/>
            </a:pPr>
            <a:endParaRPr lang="fr-FR" i="1" dirty="0" smtClean="0">
              <a:latin typeface="+mj-lt"/>
            </a:endParaRPr>
          </a:p>
          <a:p>
            <a:pPr marL="0" indent="0">
              <a:lnSpc>
                <a:spcPct val="100000"/>
              </a:lnSpc>
              <a:spcBef>
                <a:spcPts val="0"/>
              </a:spcBef>
              <a:buNone/>
              <a:defRPr/>
            </a:pPr>
            <a:r>
              <a:rPr lang="fr-FR" dirty="0" smtClean="0"/>
              <a:t>Ethologie</a:t>
            </a:r>
            <a:r>
              <a:rPr lang="fr-FR" i="1" dirty="0" smtClean="0"/>
              <a:t> :</a:t>
            </a:r>
            <a:r>
              <a:rPr lang="fr-FR" i="1" dirty="0" smtClean="0">
                <a:latin typeface="+mj-lt"/>
              </a:rPr>
              <a:t> «</a:t>
            </a:r>
            <a:r>
              <a:rPr lang="fr-FR" i="1" dirty="0">
                <a:latin typeface="+mj-lt"/>
              </a:rPr>
              <a:t> L’entièreté des expériences qui ont été faites sont euh… pratiquement biologiques. C’est des expériences sur les facultés cognitives des animaux. Je crois que, qu’on peut les attribuer à n’importe quelle chose réelle</a:t>
            </a:r>
            <a:r>
              <a:rPr lang="fr-FR" i="1" dirty="0" smtClean="0">
                <a:latin typeface="+mj-lt"/>
              </a:rPr>
              <a:t>. » (562-564)</a:t>
            </a:r>
          </a:p>
          <a:p>
            <a:pPr marL="0" indent="0">
              <a:lnSpc>
                <a:spcPct val="100000"/>
              </a:lnSpc>
              <a:spcBef>
                <a:spcPts val="0"/>
              </a:spcBef>
              <a:buNone/>
              <a:defRPr/>
            </a:pPr>
            <a:endParaRPr lang="fr-FR" i="1" dirty="0">
              <a:latin typeface="+mj-lt"/>
            </a:endParaRPr>
          </a:p>
          <a:p>
            <a:pPr marL="0" indent="0">
              <a:lnSpc>
                <a:spcPct val="100000"/>
              </a:lnSpc>
              <a:spcBef>
                <a:spcPts val="0"/>
              </a:spcBef>
              <a:buNone/>
              <a:defRPr/>
            </a:pPr>
            <a:r>
              <a:rPr lang="fr-FR" dirty="0"/>
              <a:t>Cytologie</a:t>
            </a:r>
            <a:r>
              <a:rPr lang="fr-FR" i="1" dirty="0"/>
              <a:t> :</a:t>
            </a:r>
            <a:r>
              <a:rPr lang="fr-FR" i="1" dirty="0">
                <a:latin typeface="+mj-lt"/>
              </a:rPr>
              <a:t> « ça oui, là aussi c’est empirique et c’est que des notions qui sont à connaître, biologiques, qui se retrouvent dans des livres. » (814-815)</a:t>
            </a:r>
            <a:endParaRPr lang="fr-FR" dirty="0">
              <a:latin typeface="+mj-lt"/>
            </a:endParaRPr>
          </a:p>
          <a:p>
            <a:pPr marL="0" indent="0">
              <a:lnSpc>
                <a:spcPct val="100000"/>
              </a:lnSpc>
              <a:spcBef>
                <a:spcPts val="0"/>
              </a:spcBef>
              <a:buNone/>
              <a:defRPr/>
            </a:pPr>
            <a:endParaRPr lang="fr-FR" dirty="0">
              <a:latin typeface="+mj-lt"/>
            </a:endParaRPr>
          </a:p>
          <a:p>
            <a:pPr marL="0" lvl="0" indent="0">
              <a:lnSpc>
                <a:spcPct val="100000"/>
              </a:lnSpc>
              <a:spcBef>
                <a:spcPts val="0"/>
              </a:spcBef>
              <a:buNone/>
              <a:defRPr/>
            </a:pPr>
            <a:endParaRPr lang="fr-FR" i="1" dirty="0"/>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38</a:t>
            </a:fld>
            <a:endParaRPr lang="fr-FR"/>
          </a:p>
        </p:txBody>
      </p:sp>
    </p:spTree>
    <p:extLst>
      <p:ext uri="{BB962C8B-B14F-4D97-AF65-F5344CB8AC3E}">
        <p14:creationId xmlns:p14="http://schemas.microsoft.com/office/powerpoint/2010/main" val="19594822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r>
              <a:rPr lang="fr-FR" sz="3000" b="1" dirty="0">
                <a:latin typeface="Abadi MT Condensed Extra Bold" charset="0"/>
                <a:ea typeface="Abadi MT Condensed Extra Bold" charset="0"/>
                <a:cs typeface="Abadi MT Condensed Extra Bold" charset="0"/>
              </a:rPr>
              <a:t>Savoirs « problématisés » - </a:t>
            </a:r>
            <a:r>
              <a:rPr lang="fr-FR" sz="3000" b="1" dirty="0" smtClean="0">
                <a:latin typeface="Abadi MT Condensed Extra Bold" charset="0"/>
                <a:ea typeface="Abadi MT Condensed Extra Bold" charset="0"/>
                <a:cs typeface="Abadi MT Condensed Extra Bold" charset="0"/>
              </a:rPr>
              <a:t>Validité</a:t>
            </a:r>
            <a:endParaRPr lang="fr-FR" sz="3000"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oAutofit/>
          </a:bodyPr>
          <a:lstStyle/>
          <a:p>
            <a:pPr marL="0" indent="0">
              <a:lnSpc>
                <a:spcPct val="100000"/>
              </a:lnSpc>
              <a:spcBef>
                <a:spcPts val="0"/>
              </a:spcBef>
              <a:buNone/>
              <a:defRPr/>
            </a:pPr>
            <a:r>
              <a:rPr lang="fr-FR" sz="2400" b="1" dirty="0" smtClean="0">
                <a:latin typeface="Abadi MT Condensed Extra Bold" charset="0"/>
                <a:ea typeface="Abadi MT Condensed Extra Bold" charset="0"/>
                <a:cs typeface="Abadi MT Condensed Extra Bold" charset="0"/>
              </a:rPr>
              <a:t>Julie:</a:t>
            </a:r>
          </a:p>
          <a:p>
            <a:pPr marL="0" indent="0">
              <a:lnSpc>
                <a:spcPct val="100000"/>
              </a:lnSpc>
              <a:spcBef>
                <a:spcPts val="0"/>
              </a:spcBef>
              <a:buNone/>
              <a:defRPr/>
            </a:pPr>
            <a:endParaRPr lang="fr-FR" sz="1800" i="1" dirty="0">
              <a:latin typeface="+mj-lt"/>
            </a:endParaRPr>
          </a:p>
          <a:p>
            <a:pPr marL="0" indent="0">
              <a:lnSpc>
                <a:spcPct val="100000"/>
              </a:lnSpc>
              <a:spcBef>
                <a:spcPts val="0"/>
              </a:spcBef>
              <a:buNone/>
              <a:defRPr/>
            </a:pPr>
            <a:r>
              <a:rPr lang="fr-FR" sz="2400" dirty="0"/>
              <a:t>Psychologie clinique : </a:t>
            </a:r>
            <a:r>
              <a:rPr lang="fr-FR" sz="2400" i="1" dirty="0">
                <a:latin typeface="+mj-lt"/>
              </a:rPr>
              <a:t>« en soi tout est censé être vrai, c’est pas qu’elle nous apprend des inepties, mais euh, … mais avec un regard plus psychanalyste donc, il faut faire attention </a:t>
            </a:r>
            <a:r>
              <a:rPr lang="fr-FR" sz="2400" i="1" dirty="0" smtClean="0">
                <a:latin typeface="+mj-lt"/>
              </a:rPr>
              <a:t>(</a:t>
            </a:r>
            <a:r>
              <a:rPr lang="mr-IN" sz="2400" i="1" dirty="0" smtClean="0">
                <a:latin typeface="+mj-lt"/>
              </a:rPr>
              <a:t>…</a:t>
            </a:r>
            <a:r>
              <a:rPr lang="nl-BE" sz="2400" i="1" dirty="0" smtClean="0">
                <a:latin typeface="+mj-lt"/>
              </a:rPr>
              <a:t>) à </a:t>
            </a:r>
            <a:r>
              <a:rPr lang="fr-FR" sz="2400" i="1" dirty="0" smtClean="0">
                <a:latin typeface="+mj-lt"/>
              </a:rPr>
              <a:t>savoir </a:t>
            </a:r>
            <a:r>
              <a:rPr lang="fr-FR" sz="2400" i="1" dirty="0">
                <a:latin typeface="+mj-lt"/>
              </a:rPr>
              <a:t>qu’il y a d’autres formes et que tout n’est pas que ce que, elle, elle nous a dit, oui, qu’il y a d’autres façons de voir. » (554-557)</a:t>
            </a:r>
            <a:endParaRPr lang="fr-FR" sz="2400" dirty="0">
              <a:latin typeface="+mj-lt"/>
            </a:endParaRPr>
          </a:p>
          <a:p>
            <a:pPr marL="0" lvl="0" indent="0">
              <a:lnSpc>
                <a:spcPct val="100000"/>
              </a:lnSpc>
              <a:spcBef>
                <a:spcPts val="0"/>
              </a:spcBef>
              <a:buNone/>
              <a:defRPr/>
            </a:pPr>
            <a:endParaRPr lang="fr-FR" sz="1800" i="1" dirty="0" smtClean="0">
              <a:latin typeface="+mj-lt"/>
            </a:endParaRPr>
          </a:p>
          <a:p>
            <a:pPr marL="0" indent="0">
              <a:lnSpc>
                <a:spcPct val="100000"/>
              </a:lnSpc>
              <a:spcBef>
                <a:spcPts val="0"/>
              </a:spcBef>
              <a:buNone/>
              <a:defRPr/>
            </a:pPr>
            <a:r>
              <a:rPr lang="fr-FR" sz="2400" dirty="0" smtClean="0"/>
              <a:t>Ethologie</a:t>
            </a:r>
            <a:r>
              <a:rPr lang="fr-FR" sz="2400" i="1" dirty="0" smtClean="0"/>
              <a:t>:</a:t>
            </a:r>
            <a:r>
              <a:rPr lang="fr-FR" sz="2400" i="1" dirty="0" smtClean="0">
                <a:latin typeface="+mj-lt"/>
              </a:rPr>
              <a:t> </a:t>
            </a:r>
            <a:r>
              <a:rPr lang="fr-FR" sz="2400" i="1" dirty="0">
                <a:latin typeface="+mj-lt"/>
              </a:rPr>
              <a:t>« ben au final, je ne sais même pas si on sait si oui ou non ils [les animaux] se font des représentations mentales. Moi, je pars du principe que oui mais euh, c’est peut-être juste mon opinion… (…) en Psychologie, il y a beaucoup de choses comme ça. Parce que c’est beaucoup des opinions, des réflexions, </a:t>
            </a:r>
            <a:r>
              <a:rPr lang="fr-FR" sz="2400" i="1" dirty="0" smtClean="0">
                <a:latin typeface="+mj-lt"/>
              </a:rPr>
              <a:t>(</a:t>
            </a:r>
            <a:r>
              <a:rPr lang="mr-IN" sz="2400" i="1" dirty="0" smtClean="0">
                <a:latin typeface="+mj-lt"/>
              </a:rPr>
              <a:t>…</a:t>
            </a:r>
            <a:r>
              <a:rPr lang="nl-BE" sz="2400" i="1" dirty="0" smtClean="0">
                <a:latin typeface="+mj-lt"/>
              </a:rPr>
              <a:t>). </a:t>
            </a:r>
            <a:r>
              <a:rPr lang="fr-FR" sz="2400" i="1" dirty="0" smtClean="0">
                <a:latin typeface="+mj-lt"/>
              </a:rPr>
              <a:t>En </a:t>
            </a:r>
            <a:r>
              <a:rPr lang="fr-FR" sz="2400" i="1" dirty="0">
                <a:latin typeface="+mj-lt"/>
              </a:rPr>
              <a:t>psycho, c’est beaucoup plus subjectif donc euh, pff, on ne va jamais avoir un résultat clair et </a:t>
            </a:r>
            <a:r>
              <a:rPr lang="fr-FR" sz="2400" i="1" dirty="0" smtClean="0">
                <a:latin typeface="+mj-lt"/>
              </a:rPr>
              <a:t>précis » </a:t>
            </a:r>
            <a:r>
              <a:rPr lang="fr-FR" sz="2400" i="1" dirty="0">
                <a:latin typeface="+mj-lt"/>
              </a:rPr>
              <a:t>(</a:t>
            </a:r>
            <a:r>
              <a:rPr lang="fr-FR" sz="2400" i="1" dirty="0" smtClean="0">
                <a:latin typeface="+mj-lt"/>
              </a:rPr>
              <a:t>1075-1084)</a:t>
            </a:r>
            <a:endParaRPr lang="fr-FR" sz="2400" dirty="0">
              <a:latin typeface="+mj-lt"/>
            </a:endParaRP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39</a:t>
            </a:fld>
            <a:endParaRPr lang="fr-FR" dirty="0"/>
          </a:p>
        </p:txBody>
      </p:sp>
    </p:spTree>
    <p:extLst>
      <p:ext uri="{BB962C8B-B14F-4D97-AF65-F5344CB8AC3E}">
        <p14:creationId xmlns:p14="http://schemas.microsoft.com/office/powerpoint/2010/main" val="1356667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b="1" dirty="0" smtClean="0">
                <a:latin typeface="Abadi MT Condensed Extra Bold" charset="0"/>
                <a:ea typeface="Abadi MT Condensed Extra Bold" charset="0"/>
                <a:cs typeface="Abadi MT Condensed Extra Bold" charset="0"/>
              </a:rPr>
              <a:t>Rey &amp; al. (2005), Baillet (2017) </a:t>
            </a:r>
            <a:r>
              <a:rPr lang="mr-IN" sz="3200" b="1" dirty="0" smtClean="0">
                <a:latin typeface="Abadi MT Condensed Extra Bold" charset="0"/>
                <a:ea typeface="Abadi MT Condensed Extra Bold" charset="0"/>
                <a:cs typeface="Abadi MT Condensed Extra Bold" charset="0"/>
              </a:rPr>
              <a:t>–</a:t>
            </a:r>
            <a:r>
              <a:rPr lang="fr-FR" sz="3200" b="1" dirty="0" smtClean="0">
                <a:latin typeface="Abadi MT Condensed Extra Bold" charset="0"/>
                <a:ea typeface="Abadi MT Condensed Extra Bold" charset="0"/>
                <a:cs typeface="Abadi MT Condensed Extra Bold" charset="0"/>
              </a:rPr>
              <a:t> Le rapport au savoir</a:t>
            </a:r>
            <a:endParaRPr lang="fr-FR" sz="3200" b="1"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chor="ctr">
            <a:normAutofit/>
          </a:bodyPr>
          <a:lstStyle/>
          <a:p>
            <a:pPr>
              <a:lnSpc>
                <a:spcPct val="100000"/>
              </a:lnSpc>
              <a:spcBef>
                <a:spcPts val="0"/>
              </a:spcBef>
            </a:pPr>
            <a:r>
              <a:rPr lang="fr-FR" dirty="0" smtClean="0">
                <a:latin typeface="+mj-lt"/>
              </a:rPr>
              <a:t>Peu de recherches </a:t>
            </a:r>
            <a:r>
              <a:rPr lang="nl-BE" dirty="0">
                <a:latin typeface="+mj-lt"/>
              </a:rPr>
              <a:t>se sont intéressées aux savoirs universitaires, à ce qu’ils exigent de la part des étudiants et aux difficultés que les étudiants rencontrent face à ces savoirs</a:t>
            </a:r>
            <a:r>
              <a:rPr lang="nl-BE" dirty="0" smtClean="0">
                <a:latin typeface="+mj-lt"/>
              </a:rPr>
              <a:t>.</a:t>
            </a:r>
          </a:p>
          <a:p>
            <a:pPr>
              <a:lnSpc>
                <a:spcPct val="100000"/>
              </a:lnSpc>
              <a:spcBef>
                <a:spcPts val="0"/>
              </a:spcBef>
            </a:pPr>
            <a:endParaRPr lang="nl-BE" dirty="0">
              <a:latin typeface="+mj-lt"/>
            </a:endParaRPr>
          </a:p>
          <a:p>
            <a:pPr>
              <a:lnSpc>
                <a:spcPct val="100000"/>
              </a:lnSpc>
              <a:spcBef>
                <a:spcPts val="0"/>
              </a:spcBef>
            </a:pPr>
            <a:r>
              <a:rPr lang="fr-FR" dirty="0" smtClean="0">
                <a:latin typeface="+mj-lt"/>
              </a:rPr>
              <a:t>3 souhaits:</a:t>
            </a:r>
          </a:p>
          <a:p>
            <a:pPr lvl="1"/>
            <a:r>
              <a:rPr lang="nl-BE" dirty="0">
                <a:latin typeface="+mj-lt"/>
                <a:sym typeface="Wingdings"/>
              </a:rPr>
              <a:t>Creuser l’i</a:t>
            </a:r>
            <a:r>
              <a:rPr lang="nl-BE" dirty="0">
                <a:latin typeface="+mj-lt"/>
              </a:rPr>
              <a:t>dée de rupture épistémologique,</a:t>
            </a:r>
            <a:endParaRPr lang="fr-FR" dirty="0">
              <a:latin typeface="+mj-lt"/>
            </a:endParaRPr>
          </a:p>
          <a:p>
            <a:pPr lvl="1"/>
            <a:r>
              <a:rPr lang="fr-FR" dirty="0" smtClean="0">
                <a:latin typeface="+mj-lt"/>
              </a:rPr>
              <a:t>Se </a:t>
            </a:r>
            <a:r>
              <a:rPr lang="fr-FR" dirty="0">
                <a:latin typeface="+mj-lt"/>
              </a:rPr>
              <a:t>détacher d’une approche déterministe pour expliquer les difficultés rencontrées par les étudiants</a:t>
            </a:r>
          </a:p>
          <a:p>
            <a:pPr lvl="1"/>
            <a:r>
              <a:rPr lang="fr-FR" dirty="0">
                <a:latin typeface="+mj-lt"/>
              </a:rPr>
              <a:t>Ne pas opter pour une explication unilatérale de l’échec et de la réussite en contexte </a:t>
            </a:r>
            <a:r>
              <a:rPr lang="fr-FR" dirty="0" smtClean="0">
                <a:latin typeface="+mj-lt"/>
              </a:rPr>
              <a:t>universitaire</a:t>
            </a:r>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8199333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lnSpc>
                <a:spcPct val="100000"/>
              </a:lnSpc>
              <a:spcBef>
                <a:spcPts val="0"/>
              </a:spcBef>
              <a:buNone/>
            </a:pPr>
            <a:endParaRPr lang="fr-FR" dirty="0" smtClean="0"/>
          </a:p>
          <a:p>
            <a:pPr marL="0" indent="0">
              <a:lnSpc>
                <a:spcPct val="100000"/>
              </a:lnSpc>
              <a:spcBef>
                <a:spcPts val="0"/>
              </a:spcBef>
              <a:buNone/>
            </a:pPr>
            <a:endParaRPr lang="fr-FR" dirty="0"/>
          </a:p>
          <a:p>
            <a:pPr marL="0" indent="0">
              <a:lnSpc>
                <a:spcPct val="100000"/>
              </a:lnSpc>
              <a:spcBef>
                <a:spcPts val="0"/>
              </a:spcBef>
              <a:buNone/>
            </a:pPr>
            <a:r>
              <a:rPr lang="fr-FR" sz="2600" dirty="0" smtClean="0"/>
              <a:t>Cytologie</a:t>
            </a:r>
            <a:r>
              <a:rPr lang="fr-FR" sz="2600" i="1" dirty="0" smtClean="0"/>
              <a:t>: </a:t>
            </a:r>
            <a:r>
              <a:rPr lang="fr-FR" sz="2600" i="1" dirty="0" smtClean="0">
                <a:latin typeface="+mj-lt"/>
              </a:rPr>
              <a:t>« </a:t>
            </a:r>
            <a:r>
              <a:rPr lang="fr-FR" sz="2600" i="1" dirty="0">
                <a:latin typeface="+mj-lt"/>
              </a:rPr>
              <a:t>Là, c’est une matière purement scientifique euh… tu peux pas dire, enfin, tu peux pas philosopher sur la cellule quoi, c’est comme ça et c’est tout. Voilà, y’a pas vraiment à discuter euh. Après, on apprend toujours de nouvelles choses, pour approfondir etc. mais dans l’état des choses, oui, je pense qu’il n’y a rien de farfelu dans tout ça! » (1408-1411)</a:t>
            </a:r>
            <a:endParaRPr lang="fr-FR" sz="2600" dirty="0">
              <a:latin typeface="+mj-lt"/>
            </a:endParaRPr>
          </a:p>
          <a:p>
            <a:pPr marL="0" marR="0" lvl="0" indent="0" defTabSz="91440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40</a:t>
            </a:fld>
            <a:endParaRPr lang="fr-F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2365" y="6356350"/>
            <a:ext cx="388635" cy="337893"/>
          </a:xfrm>
          <a:prstGeom prst="rect">
            <a:avLst/>
          </a:prstGeom>
        </p:spPr>
      </p:pic>
    </p:spTree>
    <p:extLst>
      <p:ext uri="{BB962C8B-B14F-4D97-AF65-F5344CB8AC3E}">
        <p14:creationId xmlns:p14="http://schemas.microsoft.com/office/powerpoint/2010/main" val="14378859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81605"/>
            <a:ext cx="10515600" cy="1325563"/>
          </a:xfrm>
        </p:spPr>
        <p:txBody>
          <a:bodyPr>
            <a:normAutofit/>
          </a:bodyPr>
          <a:lstStyle/>
          <a:p>
            <a:pPr algn="ctr"/>
            <a:r>
              <a:rPr lang="fr-FR" sz="4400" b="1" dirty="0" smtClean="0">
                <a:latin typeface="Abadi MT Condensed Extra Bold" charset="0"/>
                <a:ea typeface="Abadi MT Condensed Extra Bold" charset="0"/>
                <a:cs typeface="Abadi MT Condensed Extra Bold" charset="0"/>
              </a:rPr>
              <a:t>Pour ne pas conclure</a:t>
            </a:r>
            <a:r>
              <a:rPr lang="fr-FR" b="1" dirty="0"/>
              <a:t> </a:t>
            </a:r>
            <a:r>
              <a:rPr lang="fr-FR" sz="2400" b="1" dirty="0" smtClean="0"/>
              <a:t>[sur la thèse</a:t>
            </a:r>
            <a:r>
              <a:rPr lang="fr-FR" sz="2400" b="1" dirty="0"/>
              <a:t>]</a:t>
            </a:r>
            <a:endParaRPr lang="fr-FR" sz="2400" b="1" dirty="0">
              <a:latin typeface="Abadi MT Condensed Extra Bold" charset="0"/>
              <a:ea typeface="Abadi MT Condensed Extra Bold" charset="0"/>
              <a:cs typeface="Abadi MT Condensed Extra Bold" charset="0"/>
            </a:endParaRP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41</a:t>
            </a:fld>
            <a:endParaRPr lang="fr-FR"/>
          </a:p>
        </p:txBody>
      </p:sp>
    </p:spTree>
    <p:extLst>
      <p:ext uri="{BB962C8B-B14F-4D97-AF65-F5344CB8AC3E}">
        <p14:creationId xmlns:p14="http://schemas.microsoft.com/office/powerpoint/2010/main" val="900391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Abadi MT Condensed Extra Bold" charset="0"/>
                <a:ea typeface="Abadi MT Condensed Extra Bold" charset="0"/>
                <a:cs typeface="Abadi MT Condensed Extra Bold" charset="0"/>
              </a:rPr>
              <a:t>Consignes : </a:t>
            </a:r>
            <a:endParaRPr lang="fr-FR"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ormAutofit lnSpcReduction="10000"/>
          </a:bodyPr>
          <a:lstStyle/>
          <a:p>
            <a:pPr marL="0" indent="0">
              <a:buNone/>
            </a:pPr>
            <a:r>
              <a:rPr lang="fr-FR" dirty="0" smtClean="0">
                <a:latin typeface="+mj-lt"/>
              </a:rPr>
              <a:t>En sous-groupes répondez aux questions suivantes:</a:t>
            </a:r>
          </a:p>
          <a:p>
            <a:endParaRPr lang="fr-FR" dirty="0">
              <a:latin typeface="+mj-lt"/>
            </a:endParaRPr>
          </a:p>
          <a:p>
            <a:r>
              <a:rPr lang="fr-FR" dirty="0">
                <a:latin typeface="+mj-lt"/>
              </a:rPr>
              <a:t>P</a:t>
            </a:r>
            <a:r>
              <a:rPr lang="fr-FR" dirty="0" smtClean="0">
                <a:latin typeface="+mj-lt"/>
              </a:rPr>
              <a:t>armi les caractéristiques des savoirs présentées, quelles sont celles que vous retrouvez dans vos enseignements? </a:t>
            </a:r>
          </a:p>
          <a:p>
            <a:endParaRPr lang="fr-FR" dirty="0">
              <a:latin typeface="+mj-lt"/>
            </a:endParaRPr>
          </a:p>
          <a:p>
            <a:r>
              <a:rPr lang="fr-FR" dirty="0" smtClean="0">
                <a:latin typeface="+mj-lt"/>
              </a:rPr>
              <a:t>Pour ces caractéristiques, comment pourriez-vous accompagner les étudiants à dépasser leurs difficultés?</a:t>
            </a:r>
            <a:endParaRPr lang="fr-FR" dirty="0">
              <a:latin typeface="+mj-lt"/>
            </a:endParaRPr>
          </a:p>
          <a:p>
            <a:endParaRPr lang="fr-FR" dirty="0" smtClean="0">
              <a:latin typeface="+mj-lt"/>
            </a:endParaRPr>
          </a:p>
          <a:p>
            <a:pPr marL="0" indent="0">
              <a:buNone/>
            </a:pPr>
            <a:r>
              <a:rPr lang="fr-FR" dirty="0">
                <a:latin typeface="+mj-lt"/>
              </a:rPr>
              <a:t>Chaque groupe désigne un porte-parole qui fera une synthèse des </a:t>
            </a:r>
            <a:r>
              <a:rPr lang="fr-FR" dirty="0" smtClean="0">
                <a:latin typeface="+mj-lt"/>
              </a:rPr>
              <a:t>échanges.</a:t>
            </a:r>
            <a:endParaRPr lang="fr-FR" dirty="0">
              <a:latin typeface="+mj-lt"/>
            </a:endParaRPr>
          </a:p>
        </p:txBody>
      </p:sp>
      <p:sp>
        <p:nvSpPr>
          <p:cNvPr id="4" name="Espace réservé du numéro de diapositive 3"/>
          <p:cNvSpPr>
            <a:spLocks noGrp="1"/>
          </p:cNvSpPr>
          <p:nvPr>
            <p:ph type="sldNum" sz="quarter" idx="12"/>
          </p:nvPr>
        </p:nvSpPr>
        <p:spPr/>
        <p:txBody>
          <a:bodyPr/>
          <a:lstStyle/>
          <a:p>
            <a:fld id="{D6F75DC3-D228-EB44-9218-566E1E4D96D5}" type="slidenum">
              <a:rPr lang="fr-FR" smtClean="0"/>
              <a:t>42</a:t>
            </a:fld>
            <a:endParaRPr lang="fr-FR"/>
          </a:p>
        </p:txBody>
      </p:sp>
    </p:spTree>
    <p:extLst>
      <p:ext uri="{BB962C8B-B14F-4D97-AF65-F5344CB8AC3E}">
        <p14:creationId xmlns:p14="http://schemas.microsoft.com/office/powerpoint/2010/main" val="2032137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b="1" dirty="0" smtClean="0">
                <a:latin typeface="Abadi MT Condensed Extra Bold" charset="0"/>
                <a:ea typeface="Abadi MT Condensed Extra Bold" charset="0"/>
                <a:cs typeface="Abadi MT Condensed Extra Bold" charset="0"/>
              </a:rPr>
              <a:t>Conclusions </a:t>
            </a:r>
            <a:r>
              <a:rPr lang="fr-FR" sz="2000" b="1" dirty="0" smtClean="0">
                <a:latin typeface="Abadi MT Condensed Extra Bold" charset="0"/>
                <a:ea typeface="Abadi MT Condensed Extra Bold" charset="0"/>
                <a:cs typeface="Abadi MT Condensed Extra Bold" charset="0"/>
              </a:rPr>
              <a:t>(du cours)</a:t>
            </a:r>
            <a:endParaRPr lang="fr-FR" sz="4400" b="1"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chor="ctr">
            <a:normAutofit/>
          </a:bodyPr>
          <a:lstStyle/>
          <a:p>
            <a:pPr>
              <a:lnSpc>
                <a:spcPct val="100000"/>
              </a:lnSpc>
            </a:pPr>
            <a:r>
              <a:rPr lang="fr-FR" dirty="0" smtClean="0">
                <a:latin typeface="+mj-lt"/>
              </a:rPr>
              <a:t>E/R = phénomènes complexes et multifactoriels</a:t>
            </a:r>
          </a:p>
          <a:p>
            <a:pPr>
              <a:lnSpc>
                <a:spcPct val="100000"/>
              </a:lnSpc>
            </a:pPr>
            <a:r>
              <a:rPr lang="fr-FR" dirty="0" smtClean="0">
                <a:latin typeface="+mj-lt"/>
              </a:rPr>
              <a:t>Même si c’est tentant, il est important de ne pas s’arrêter à des explications uniquement basées sur l’origine socioculturelle ou le parcours scolaire antérieur.</a:t>
            </a:r>
          </a:p>
        </p:txBody>
      </p:sp>
      <p:sp>
        <p:nvSpPr>
          <p:cNvPr id="5" name="Espace réservé du numéro de diapositive 4"/>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11950558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latin typeface="Abadi MT Condensed Extra Bold" charset="0"/>
                <a:ea typeface="Abadi MT Condensed Extra Bold" charset="0"/>
                <a:cs typeface="Abadi MT Condensed Extra Bold" charset="0"/>
              </a:rPr>
              <a:t>Pour rappel : « livrable » du cours, consignes</a:t>
            </a:r>
            <a:endParaRPr lang="fr-FR" sz="3600"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chor="ctr">
            <a:normAutofit fontScale="92500" lnSpcReduction="20000"/>
          </a:bodyPr>
          <a:lstStyle/>
          <a:p>
            <a:pPr marL="0" lvl="0" indent="0">
              <a:lnSpc>
                <a:spcPct val="100000"/>
              </a:lnSpc>
              <a:spcBef>
                <a:spcPts val="0"/>
              </a:spcBef>
              <a:buNone/>
            </a:pPr>
            <a:r>
              <a:rPr lang="fr-FR" dirty="0" smtClean="0">
                <a:latin typeface="+mj-lt"/>
              </a:rPr>
              <a:t>Produire </a:t>
            </a:r>
            <a:r>
              <a:rPr lang="fr-FR" dirty="0">
                <a:latin typeface="+mj-lt"/>
              </a:rPr>
              <a:t>une </a:t>
            </a:r>
            <a:r>
              <a:rPr lang="fr-FR" b="1" dirty="0"/>
              <a:t>analyse du public étudiant </a:t>
            </a:r>
            <a:r>
              <a:rPr lang="fr-FR" dirty="0">
                <a:latin typeface="+mj-lt"/>
              </a:rPr>
              <a:t>auquel vous vous adressez </a:t>
            </a:r>
            <a:r>
              <a:rPr lang="fr-FR" b="1" dirty="0"/>
              <a:t>et du contexte</a:t>
            </a:r>
            <a:r>
              <a:rPr lang="fr-FR" dirty="0">
                <a:latin typeface="+mj-lt"/>
              </a:rPr>
              <a:t> dans lequel vous enseignez</a:t>
            </a:r>
            <a:r>
              <a:rPr lang="fr-FR" dirty="0" smtClean="0">
                <a:latin typeface="+mj-lt"/>
              </a:rPr>
              <a:t>.</a:t>
            </a:r>
          </a:p>
          <a:p>
            <a:pPr marL="0" lvl="0" indent="0">
              <a:lnSpc>
                <a:spcPct val="100000"/>
              </a:lnSpc>
              <a:spcBef>
                <a:spcPts val="0"/>
              </a:spcBef>
              <a:buNone/>
            </a:pPr>
            <a:endParaRPr lang="fr-FR" dirty="0">
              <a:latin typeface="+mj-lt"/>
            </a:endParaRPr>
          </a:p>
          <a:p>
            <a:pPr marL="0" lvl="0" indent="0">
              <a:lnSpc>
                <a:spcPct val="100000"/>
              </a:lnSpc>
              <a:spcBef>
                <a:spcPts val="0"/>
              </a:spcBef>
              <a:buNone/>
            </a:pPr>
            <a:r>
              <a:rPr lang="fr-FR" dirty="0" smtClean="0">
                <a:latin typeface="+mj-lt"/>
              </a:rPr>
              <a:t>Réinvestir cette analyse afin d’améliorer</a:t>
            </a:r>
            <a:r>
              <a:rPr lang="fr-FR" dirty="0">
                <a:latin typeface="+mj-lt"/>
              </a:rPr>
              <a:t>, de préciser, de modifier, de nuancer le(s) persona(s) </a:t>
            </a:r>
            <a:r>
              <a:rPr lang="fr-FR" dirty="0" smtClean="0">
                <a:latin typeface="+mj-lt"/>
              </a:rPr>
              <a:t>produit(s</a:t>
            </a:r>
            <a:r>
              <a:rPr lang="fr-FR" dirty="0">
                <a:latin typeface="+mj-lt"/>
              </a:rPr>
              <a:t>) dans le cadre du </a:t>
            </a:r>
            <a:r>
              <a:rPr lang="fr-FR" dirty="0" smtClean="0">
                <a:latin typeface="+mj-lt"/>
              </a:rPr>
              <a:t>cours </a:t>
            </a:r>
            <a:r>
              <a:rPr lang="fr-FR" dirty="0">
                <a:latin typeface="+mj-lt"/>
              </a:rPr>
              <a:t>de Nicolas. </a:t>
            </a:r>
            <a:endParaRPr lang="fr-FR" dirty="0" smtClean="0">
              <a:latin typeface="+mj-lt"/>
            </a:endParaRPr>
          </a:p>
          <a:p>
            <a:pPr marL="0" lvl="0" indent="0">
              <a:lnSpc>
                <a:spcPct val="100000"/>
              </a:lnSpc>
              <a:spcBef>
                <a:spcPts val="0"/>
              </a:spcBef>
              <a:buNone/>
            </a:pPr>
            <a:endParaRPr lang="fr-FR" i="1" dirty="0">
              <a:latin typeface="+mj-lt"/>
            </a:endParaRPr>
          </a:p>
          <a:p>
            <a:pPr marL="0" lvl="0" indent="0">
              <a:lnSpc>
                <a:spcPct val="100000"/>
              </a:lnSpc>
              <a:spcBef>
                <a:spcPts val="0"/>
              </a:spcBef>
              <a:buNone/>
            </a:pPr>
            <a:r>
              <a:rPr lang="fr-FR" i="1" dirty="0" smtClean="0">
                <a:latin typeface="+mj-lt"/>
              </a:rPr>
              <a:t>Si </a:t>
            </a:r>
            <a:r>
              <a:rPr lang="fr-FR" i="1" dirty="0">
                <a:latin typeface="+mj-lt"/>
              </a:rPr>
              <a:t>vous le </a:t>
            </a:r>
            <a:r>
              <a:rPr lang="fr-FR" i="1" dirty="0" smtClean="0">
                <a:latin typeface="+mj-lt"/>
              </a:rPr>
              <a:t>souhaitez</a:t>
            </a:r>
            <a:r>
              <a:rPr lang="fr-FR" dirty="0">
                <a:latin typeface="+mj-lt"/>
              </a:rPr>
              <a:t>:</a:t>
            </a:r>
            <a:endParaRPr lang="fr-FR" dirty="0" smtClean="0">
              <a:latin typeface="+mj-lt"/>
            </a:endParaRPr>
          </a:p>
          <a:p>
            <a:pPr>
              <a:lnSpc>
                <a:spcPct val="100000"/>
              </a:lnSpc>
              <a:spcBef>
                <a:spcPts val="0"/>
              </a:spcBef>
            </a:pPr>
            <a:r>
              <a:rPr lang="fr-FR" dirty="0" smtClean="0">
                <a:latin typeface="+mj-lt"/>
              </a:rPr>
              <a:t>l’analyse </a:t>
            </a:r>
            <a:r>
              <a:rPr lang="fr-FR" dirty="0">
                <a:latin typeface="+mj-lt"/>
              </a:rPr>
              <a:t>peut être réalisée en groupe sur base des disciplines enseignées. </a:t>
            </a:r>
            <a:endParaRPr lang="fr-FR" dirty="0" smtClean="0">
              <a:latin typeface="+mj-lt"/>
            </a:endParaRPr>
          </a:p>
          <a:p>
            <a:pPr>
              <a:lnSpc>
                <a:spcPct val="100000"/>
              </a:lnSpc>
              <a:spcBef>
                <a:spcPts val="0"/>
              </a:spcBef>
            </a:pPr>
            <a:r>
              <a:rPr lang="fr-FR" dirty="0" smtClean="0">
                <a:latin typeface="+mj-lt"/>
              </a:rPr>
              <a:t>La version 2.0 du persona </a:t>
            </a:r>
            <a:r>
              <a:rPr lang="fr-FR" dirty="0">
                <a:latin typeface="+mj-lt"/>
              </a:rPr>
              <a:t>doit </a:t>
            </a:r>
            <a:r>
              <a:rPr lang="fr-FR" dirty="0" smtClean="0">
                <a:latin typeface="+mj-lt"/>
              </a:rPr>
              <a:t>être </a:t>
            </a:r>
            <a:r>
              <a:rPr lang="fr-FR" dirty="0">
                <a:latin typeface="+mj-lt"/>
              </a:rPr>
              <a:t>réalisée de manière individuelle. </a:t>
            </a:r>
            <a:endParaRPr lang="fr-FR" dirty="0" smtClean="0">
              <a:latin typeface="+mj-lt"/>
            </a:endParaRPr>
          </a:p>
          <a:p>
            <a:pPr>
              <a:lnSpc>
                <a:spcPct val="100000"/>
              </a:lnSpc>
              <a:spcBef>
                <a:spcPts val="0"/>
              </a:spcBef>
            </a:pPr>
            <a:endParaRPr lang="fr-FR" dirty="0">
              <a:latin typeface="+mj-lt"/>
            </a:endParaRPr>
          </a:p>
          <a:p>
            <a:pPr marL="0" indent="0">
              <a:lnSpc>
                <a:spcPct val="100000"/>
              </a:lnSpc>
              <a:spcBef>
                <a:spcPts val="0"/>
              </a:spcBef>
              <a:buNone/>
            </a:pPr>
            <a:r>
              <a:rPr lang="fr-FR" b="1" dirty="0" smtClean="0">
                <a:latin typeface="+mj-lt"/>
              </a:rPr>
              <a:t>Pas </a:t>
            </a:r>
            <a:r>
              <a:rPr lang="fr-FR" b="1" dirty="0">
                <a:latin typeface="+mj-lt"/>
              </a:rPr>
              <a:t>de deadline</a:t>
            </a:r>
            <a:r>
              <a:rPr lang="fr-FR" dirty="0">
                <a:latin typeface="+mj-lt"/>
              </a:rPr>
              <a:t> </a:t>
            </a:r>
            <a:r>
              <a:rPr lang="fr-FR" dirty="0" smtClean="0">
                <a:latin typeface="+mj-lt"/>
              </a:rPr>
              <a:t>: l’analyse </a:t>
            </a:r>
            <a:r>
              <a:rPr lang="fr-FR" dirty="0">
                <a:latin typeface="+mj-lt"/>
              </a:rPr>
              <a:t>et la version 2.0 </a:t>
            </a:r>
            <a:r>
              <a:rPr lang="fr-FR" dirty="0" smtClean="0">
                <a:latin typeface="+mj-lt"/>
              </a:rPr>
              <a:t>du persona sont des pièces du portfolio</a:t>
            </a:r>
            <a:r>
              <a:rPr lang="fr-FR" dirty="0">
                <a:latin typeface="+mj-lt"/>
              </a:rPr>
              <a:t>. </a:t>
            </a:r>
          </a:p>
        </p:txBody>
      </p:sp>
      <p:sp>
        <p:nvSpPr>
          <p:cNvPr id="4" name="Espace réservé du numéro de diapositive 3"/>
          <p:cNvSpPr>
            <a:spLocks noGrp="1"/>
          </p:cNvSpPr>
          <p:nvPr>
            <p:ph type="sldNum" sz="quarter" idx="12"/>
          </p:nvPr>
        </p:nvSpPr>
        <p:spPr/>
        <p:txBody>
          <a:bodyPr/>
          <a:lstStyle/>
          <a:p>
            <a:fld id="{D6F75DC3-D228-EB44-9218-566E1E4D96D5}" type="slidenum">
              <a:rPr lang="fr-FR" smtClean="0"/>
              <a:t>44</a:t>
            </a:fld>
            <a:endParaRPr lang="fr-FR"/>
          </a:p>
        </p:txBody>
      </p:sp>
    </p:spTree>
    <p:extLst>
      <p:ext uri="{BB962C8B-B14F-4D97-AF65-F5344CB8AC3E}">
        <p14:creationId xmlns:p14="http://schemas.microsoft.com/office/powerpoint/2010/main" val="1038082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87791" y="787792"/>
            <a:ext cx="10566009" cy="5389172"/>
          </a:xfrm>
        </p:spPr>
        <p:txBody>
          <a:bodyPr anchor="ctr"/>
          <a:lstStyle/>
          <a:p>
            <a:pPr marL="501650" lvl="1" indent="-488950">
              <a:spcBef>
                <a:spcPts val="1000"/>
              </a:spcBef>
              <a:buNone/>
            </a:pPr>
            <a:r>
              <a:rPr lang="fr-FR" sz="2800" dirty="0">
                <a:latin typeface="+mj-lt"/>
                <a:sym typeface="Wingdings"/>
              </a:rPr>
              <a:t> </a:t>
            </a:r>
            <a:r>
              <a:rPr lang="fr-FR" sz="2800" dirty="0" smtClean="0">
                <a:latin typeface="+mj-lt"/>
                <a:sym typeface="Wingdings"/>
              </a:rPr>
              <a:t> </a:t>
            </a:r>
            <a:r>
              <a:rPr lang="nl-BE" sz="2800" dirty="0" smtClean="0">
                <a:latin typeface="+mj-lt"/>
              </a:rPr>
              <a:t>Construction </a:t>
            </a:r>
            <a:r>
              <a:rPr lang="nl-BE" sz="2800" dirty="0">
                <a:latin typeface="+mj-lt"/>
              </a:rPr>
              <a:t>d’une hypothèse relationnelle pour étudier les difficultés rencontrées par les étudiants en contexte universitaire </a:t>
            </a:r>
            <a:r>
              <a:rPr lang="nl-BE" sz="2800" dirty="0" smtClean="0">
                <a:latin typeface="+mj-lt"/>
              </a:rPr>
              <a:t>(Baillet, 2017)</a:t>
            </a:r>
            <a:endParaRPr lang="nl-BE" sz="2800" dirty="0">
              <a:latin typeface="+mj-lt"/>
            </a:endParaRPr>
          </a:p>
          <a:p>
            <a:pPr marL="0" indent="0">
              <a:buNone/>
            </a:pPr>
            <a:endParaRPr lang="fr-FR" sz="3200" dirty="0" smtClean="0">
              <a:latin typeface="+mj-lt"/>
            </a:endParaRPr>
          </a:p>
          <a:p>
            <a:pPr marL="0" indent="0">
              <a:buNone/>
            </a:pPr>
            <a:r>
              <a:rPr lang="fr-FR" sz="3200" b="1" dirty="0">
                <a:latin typeface="Abadi MT Condensed Extra Bold" charset="0"/>
                <a:ea typeface="Abadi MT Condensed Extra Bold" charset="0"/>
                <a:cs typeface="Abadi MT Condensed Extra Bold" charset="0"/>
              </a:rPr>
              <a:t>Question de recherche: </a:t>
            </a:r>
          </a:p>
          <a:p>
            <a:pPr marL="0" indent="0">
              <a:buNone/>
            </a:pPr>
            <a:endParaRPr lang="fr-FR" sz="3200" dirty="0">
              <a:latin typeface="+mj-lt"/>
            </a:endParaRPr>
          </a:p>
          <a:p>
            <a:pPr marL="0" indent="0" algn="ctr">
              <a:buNone/>
            </a:pPr>
            <a:r>
              <a:rPr lang="fr-FR" dirty="0">
                <a:latin typeface="+mj-lt"/>
              </a:rPr>
              <a:t>Les difficultés rencontrées par les étudiants de première année à l’université peuvent-elles être liées à la conjugaison de leur rapport au savoir et des caractéristiques des savoirs qui y sont enseignés</a:t>
            </a:r>
            <a:r>
              <a:rPr lang="fr-FR" dirty="0" smtClean="0">
                <a:latin typeface="+mj-lt"/>
              </a:rPr>
              <a:t>?</a:t>
            </a:r>
            <a:endParaRPr lang="fr-FR" dirty="0">
              <a:latin typeface="+mj-lt"/>
            </a:endParaRPr>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5</a:t>
            </a:fld>
            <a:endParaRPr lang="en-US" dirty="0"/>
          </a:p>
        </p:txBody>
      </p:sp>
      <p:grpSp>
        <p:nvGrpSpPr>
          <p:cNvPr id="6" name="Grouper 5"/>
          <p:cNvGrpSpPr/>
          <p:nvPr/>
        </p:nvGrpSpPr>
        <p:grpSpPr>
          <a:xfrm>
            <a:off x="7270047" y="2560980"/>
            <a:ext cx="4083753" cy="1367021"/>
            <a:chOff x="2668963" y="3537164"/>
            <a:chExt cx="4083753" cy="1367021"/>
          </a:xfrm>
        </p:grpSpPr>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8963" y="3537164"/>
              <a:ext cx="1008112" cy="1311333"/>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7087" y="3715044"/>
              <a:ext cx="1189825" cy="1112228"/>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6924" y="3572768"/>
              <a:ext cx="1285792" cy="1331417"/>
            </a:xfrm>
            <a:prstGeom prst="rect">
              <a:avLst/>
            </a:prstGeom>
          </p:spPr>
        </p:pic>
        <p:pic>
          <p:nvPicPr>
            <p:cNvPr id="10" name="Imag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0549" y="4009637"/>
              <a:ext cx="342900" cy="523041"/>
            </a:xfrm>
            <a:prstGeom prst="rect">
              <a:avLst/>
            </a:prstGeom>
          </p:spPr>
        </p:pic>
      </p:grpSp>
    </p:spTree>
    <p:extLst>
      <p:ext uri="{BB962C8B-B14F-4D97-AF65-F5344CB8AC3E}">
        <p14:creationId xmlns:p14="http://schemas.microsoft.com/office/powerpoint/2010/main" val="307706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dirty="0" smtClean="0">
                <a:latin typeface="Abadi MT Condensed Extra Bold" charset="0"/>
                <a:ea typeface="Abadi MT Condensed Extra Bold" charset="0"/>
                <a:cs typeface="Abadi MT Condensed Extra Bold" charset="0"/>
                <a:sym typeface="Wingdings"/>
              </a:rPr>
              <a:t>(1) </a:t>
            </a:r>
            <a:r>
              <a:rPr lang="fr-FR" sz="4000" b="1" dirty="0" smtClean="0">
                <a:latin typeface="Abadi MT Condensed Extra Bold" charset="0"/>
                <a:ea typeface="Abadi MT Condensed Extra Bold" charset="0"/>
                <a:cs typeface="Abadi MT Condensed Extra Bold" charset="0"/>
              </a:rPr>
              <a:t>La notion de « rapport au savoir »</a:t>
            </a:r>
            <a:endParaRPr lang="fr-FR" sz="4000" b="1"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chor="ctr">
            <a:normAutofit/>
          </a:bodyPr>
          <a:lstStyle/>
          <a:p>
            <a:pPr marL="0" indent="0">
              <a:buNone/>
            </a:pPr>
            <a:endParaRPr lang="fr-FR" dirty="0" smtClean="0">
              <a:latin typeface="+mj-lt"/>
            </a:endParaRPr>
          </a:p>
          <a:p>
            <a:pPr marL="0" indent="0">
              <a:buNone/>
            </a:pPr>
            <a:r>
              <a:rPr lang="fr-FR" dirty="0" smtClean="0">
                <a:latin typeface="+mj-lt"/>
              </a:rPr>
              <a:t>Intérêt:</a:t>
            </a:r>
          </a:p>
          <a:p>
            <a:r>
              <a:rPr lang="fr-FR" dirty="0" smtClean="0">
                <a:latin typeface="+mj-lt"/>
              </a:rPr>
              <a:t>Penser la relation entre l’étudiant et le savoir</a:t>
            </a:r>
          </a:p>
          <a:p>
            <a:r>
              <a:rPr lang="fr-FR" dirty="0" smtClean="0">
                <a:latin typeface="+mj-lt"/>
              </a:rPr>
              <a:t>Proposer une lecture « en positif » de l’échec</a:t>
            </a:r>
          </a:p>
          <a:p>
            <a:pPr marL="0" indent="0">
              <a:buNone/>
            </a:pPr>
            <a:endParaRPr lang="fr-FR" dirty="0">
              <a:latin typeface="+mj-lt"/>
            </a:endParaRPr>
          </a:p>
          <a:p>
            <a:pPr marL="0" indent="0">
              <a:buNone/>
            </a:pPr>
            <a:r>
              <a:rPr lang="fr-FR" dirty="0" smtClean="0">
                <a:latin typeface="+mj-lt"/>
              </a:rPr>
              <a:t>Limites:</a:t>
            </a:r>
          </a:p>
          <a:p>
            <a:r>
              <a:rPr lang="fr-FR" dirty="0" smtClean="0">
                <a:latin typeface="+mj-lt"/>
              </a:rPr>
              <a:t>Notion déclinée de manière variable</a:t>
            </a:r>
          </a:p>
          <a:p>
            <a:r>
              <a:rPr lang="fr-FR" dirty="0" smtClean="0">
                <a:latin typeface="+mj-lt"/>
              </a:rPr>
              <a:t>Notion jugée englobante et imprécise</a:t>
            </a:r>
          </a:p>
          <a:p>
            <a:endParaRPr lang="fr-FR" dirty="0">
              <a:latin typeface="+mj-lt"/>
            </a:endParaRP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6</a:t>
            </a:fld>
            <a:endParaRPr lang="fr-FR"/>
          </a:p>
        </p:txBody>
      </p:sp>
    </p:spTree>
    <p:extLst>
      <p:ext uri="{BB962C8B-B14F-4D97-AF65-F5344CB8AC3E}">
        <p14:creationId xmlns:p14="http://schemas.microsoft.com/office/powerpoint/2010/main" val="1437621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646176"/>
            <a:ext cx="10515600" cy="5530787"/>
          </a:xfrm>
        </p:spPr>
        <p:txBody>
          <a:bodyPr>
            <a:normAutofit lnSpcReduction="10000"/>
          </a:bodyPr>
          <a:lstStyle/>
          <a:p>
            <a:pPr marL="0" indent="0">
              <a:buNone/>
            </a:pPr>
            <a:r>
              <a:rPr lang="fr-FR" dirty="0" smtClean="0">
                <a:latin typeface="+mj-lt"/>
              </a:rPr>
              <a:t>Le rapport au savoir est :</a:t>
            </a:r>
          </a:p>
          <a:p>
            <a:pPr marL="0" indent="0">
              <a:buNone/>
            </a:pPr>
            <a:endParaRPr lang="fr-FR" dirty="0" smtClean="0">
              <a:latin typeface="+mj-lt"/>
            </a:endParaRPr>
          </a:p>
          <a:p>
            <a:r>
              <a:rPr lang="fr-FR" dirty="0">
                <a:latin typeface="+mj-lt"/>
              </a:rPr>
              <a:t>U</a:t>
            </a:r>
            <a:r>
              <a:rPr lang="fr-FR" dirty="0" smtClean="0">
                <a:latin typeface="+mj-lt"/>
              </a:rPr>
              <a:t>ne relation qui traduit le sens qu’un sujet singulier accorde à ses apprentissages,</a:t>
            </a:r>
          </a:p>
          <a:p>
            <a:r>
              <a:rPr lang="fr-FR" dirty="0" smtClean="0">
                <a:latin typeface="+mj-lt"/>
              </a:rPr>
              <a:t>Elle se construit à partir de l’articulation de trois registres :</a:t>
            </a:r>
          </a:p>
          <a:p>
            <a:pPr lvl="1"/>
            <a:r>
              <a:rPr lang="fr-FR" dirty="0" smtClean="0">
                <a:latin typeface="+mj-lt"/>
              </a:rPr>
              <a:t>Le registre épistémique: « Qu’est-ce qu’apprendre? »</a:t>
            </a:r>
          </a:p>
          <a:p>
            <a:pPr lvl="1"/>
            <a:r>
              <a:rPr lang="fr-FR" dirty="0" smtClean="0">
                <a:latin typeface="+mj-lt"/>
              </a:rPr>
              <a:t>Le registre identitaire: « Pourquoi j’apprends? », « Qui suis-je comme apprenant? »</a:t>
            </a:r>
          </a:p>
          <a:p>
            <a:pPr lvl="1"/>
            <a:r>
              <a:rPr lang="fr-FR" dirty="0" smtClean="0">
                <a:latin typeface="+mj-lt"/>
              </a:rPr>
              <a:t>Le registre social: « Quelle est ma position dans l’espace social? », « Quelle est la place des autres dans mes apprentissages? »</a:t>
            </a:r>
          </a:p>
          <a:p>
            <a:r>
              <a:rPr lang="fr-FR" dirty="0" smtClean="0">
                <a:latin typeface="+mj-lt"/>
              </a:rPr>
              <a:t>Elle se construit dans le temps.</a:t>
            </a:r>
            <a:endParaRPr lang="fr-FR" dirty="0">
              <a:latin typeface="+mj-lt"/>
            </a:endParaRPr>
          </a:p>
          <a:p>
            <a:pPr marL="0" indent="0">
              <a:buNone/>
            </a:pPr>
            <a:endParaRPr lang="fr-FR" dirty="0">
              <a:latin typeface="+mj-lt"/>
            </a:endParaRPr>
          </a:p>
          <a:p>
            <a:pPr marL="0" indent="0">
              <a:buNone/>
            </a:pPr>
            <a:r>
              <a:rPr lang="fr-FR" sz="2200" dirty="0" smtClean="0">
                <a:latin typeface="+mj-lt"/>
              </a:rPr>
              <a:t>(Charlot, </a:t>
            </a:r>
            <a:r>
              <a:rPr lang="fr-FR" sz="2200" dirty="0" err="1" smtClean="0">
                <a:latin typeface="+mj-lt"/>
              </a:rPr>
              <a:t>Bautier</a:t>
            </a:r>
            <a:r>
              <a:rPr lang="fr-FR" sz="2200" dirty="0">
                <a:latin typeface="+mj-lt"/>
              </a:rPr>
              <a:t> </a:t>
            </a:r>
            <a:r>
              <a:rPr lang="fr-FR" sz="2200" dirty="0" smtClean="0">
                <a:latin typeface="+mj-lt"/>
              </a:rPr>
              <a:t>et </a:t>
            </a:r>
            <a:r>
              <a:rPr lang="fr-FR" sz="2200" dirty="0" err="1" smtClean="0">
                <a:latin typeface="+mj-lt"/>
              </a:rPr>
              <a:t>Rochex</a:t>
            </a:r>
            <a:r>
              <a:rPr lang="fr-FR" sz="2200" dirty="0" smtClean="0">
                <a:latin typeface="+mj-lt"/>
              </a:rPr>
              <a:t>, 1992; Charlot, 1997; </a:t>
            </a:r>
            <a:r>
              <a:rPr lang="fr-FR" sz="2200" dirty="0" err="1" smtClean="0">
                <a:latin typeface="+mj-lt"/>
              </a:rPr>
              <a:t>Bautier</a:t>
            </a:r>
            <a:r>
              <a:rPr lang="fr-FR" sz="2200" dirty="0" smtClean="0">
                <a:latin typeface="+mj-lt"/>
              </a:rPr>
              <a:t> et </a:t>
            </a:r>
            <a:r>
              <a:rPr lang="fr-FR" sz="2200" dirty="0" err="1" smtClean="0">
                <a:latin typeface="+mj-lt"/>
              </a:rPr>
              <a:t>Rochex</a:t>
            </a:r>
            <a:r>
              <a:rPr lang="fr-FR" sz="2200" dirty="0" smtClean="0">
                <a:latin typeface="+mj-lt"/>
              </a:rPr>
              <a:t>, 1998; </a:t>
            </a:r>
            <a:r>
              <a:rPr lang="fr-FR" sz="2200" dirty="0" err="1" smtClean="0">
                <a:latin typeface="+mj-lt"/>
              </a:rPr>
              <a:t>Jellab</a:t>
            </a:r>
            <a:r>
              <a:rPr lang="fr-FR" sz="2200" dirty="0" smtClean="0">
                <a:latin typeface="+mj-lt"/>
              </a:rPr>
              <a:t>, 2001; </a:t>
            </a:r>
            <a:r>
              <a:rPr lang="fr-FR" sz="2200" dirty="0" err="1" smtClean="0">
                <a:latin typeface="+mj-lt"/>
              </a:rPr>
              <a:t>Beaucher</a:t>
            </a:r>
            <a:r>
              <a:rPr lang="fr-FR" sz="2200" dirty="0" smtClean="0">
                <a:latin typeface="+mj-lt"/>
              </a:rPr>
              <a:t>, 2004; </a:t>
            </a:r>
            <a:r>
              <a:rPr lang="fr-FR" sz="2200" dirty="0" err="1" smtClean="0">
                <a:latin typeface="+mj-lt"/>
              </a:rPr>
              <a:t>Venturini</a:t>
            </a:r>
            <a:r>
              <a:rPr lang="fr-FR" sz="2200" dirty="0" smtClean="0">
                <a:latin typeface="+mj-lt"/>
              </a:rPr>
              <a:t>, 2005; </a:t>
            </a:r>
            <a:r>
              <a:rPr lang="fr-FR" sz="2200" dirty="0" err="1" smtClean="0">
                <a:latin typeface="+mj-lt"/>
              </a:rPr>
              <a:t>Venturini</a:t>
            </a:r>
            <a:r>
              <a:rPr lang="fr-FR" sz="2200" dirty="0" smtClean="0">
                <a:latin typeface="+mj-lt"/>
              </a:rPr>
              <a:t> et Capiello, 2009; </a:t>
            </a:r>
            <a:r>
              <a:rPr lang="mr-IN" sz="2200" dirty="0" smtClean="0">
                <a:latin typeface="+mj-lt"/>
              </a:rPr>
              <a:t>…</a:t>
            </a:r>
            <a:r>
              <a:rPr lang="fr-FR" sz="2200" dirty="0" smtClean="0">
                <a:latin typeface="+mj-lt"/>
              </a:rPr>
              <a:t>).</a:t>
            </a:r>
            <a:endParaRPr lang="fr-FR" sz="2200" dirty="0">
              <a:latin typeface="+mj-lt"/>
            </a:endParaRPr>
          </a:p>
        </p:txBody>
      </p:sp>
      <p:sp>
        <p:nvSpPr>
          <p:cNvPr id="2" name="Espace réservé du numéro de diapositive 1"/>
          <p:cNvSpPr>
            <a:spLocks noGrp="1"/>
          </p:cNvSpPr>
          <p:nvPr>
            <p:ph type="sldNum" sz="quarter" idx="12"/>
          </p:nvPr>
        </p:nvSpPr>
        <p:spPr/>
        <p:txBody>
          <a:bodyPr/>
          <a:lstStyle/>
          <a:p>
            <a:fld id="{27BF70A2-AA70-AB4F-901D-B04DF5AD0075}" type="slidenum">
              <a:rPr lang="fr-FR" smtClean="0"/>
              <a:t>7</a:t>
            </a:fld>
            <a:endParaRPr lang="fr-FR"/>
          </a:p>
        </p:txBody>
      </p:sp>
    </p:spTree>
    <p:extLst>
      <p:ext uri="{BB962C8B-B14F-4D97-AF65-F5344CB8AC3E}">
        <p14:creationId xmlns:p14="http://schemas.microsoft.com/office/powerpoint/2010/main" val="1067054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423380"/>
            <a:ext cx="10515600" cy="1143000"/>
          </a:xfrm>
        </p:spPr>
        <p:txBody>
          <a:bodyPr>
            <a:noAutofit/>
          </a:bodyPr>
          <a:lstStyle/>
          <a:p>
            <a:pPr algn="l"/>
            <a:r>
              <a:rPr lang="fr-FR" sz="3200" b="1" dirty="0" smtClean="0">
                <a:latin typeface="Abadi MT Condensed Extra Bold" charset="0"/>
                <a:ea typeface="Abadi MT Condensed Extra Bold" charset="0"/>
                <a:cs typeface="Abadi MT Condensed Extra Bold" charset="0"/>
              </a:rPr>
              <a:t>(2) Les savoirs enseignés à l’université: quelles spécificités?</a:t>
            </a:r>
            <a:endParaRPr lang="fr-FR" sz="3200" b="1" dirty="0">
              <a:latin typeface="Abadi MT Condensed Extra Bold" charset="0"/>
              <a:ea typeface="Abadi MT Condensed Extra Bold" charset="0"/>
              <a:cs typeface="Abadi MT Condensed Extra Bold" charset="0"/>
            </a:endParaRPr>
          </a:p>
        </p:txBody>
      </p:sp>
      <p:sp>
        <p:nvSpPr>
          <p:cNvPr id="3" name="Espace réservé du contenu 2"/>
          <p:cNvSpPr>
            <a:spLocks noGrp="1"/>
          </p:cNvSpPr>
          <p:nvPr>
            <p:ph idx="1"/>
          </p:nvPr>
        </p:nvSpPr>
        <p:spPr/>
        <p:txBody>
          <a:bodyPr anchor="ctr">
            <a:normAutofit/>
          </a:bodyPr>
          <a:lstStyle/>
          <a:p>
            <a:pPr marL="0" indent="0">
              <a:buNone/>
            </a:pPr>
            <a:r>
              <a:rPr lang="fr-FR" dirty="0">
                <a:latin typeface="+mj-lt"/>
              </a:rPr>
              <a:t>Même s’ils sont tous différents, les savoirs universitaires ont pour particularité d’être enseignés :</a:t>
            </a:r>
          </a:p>
          <a:p>
            <a:pPr marL="0" indent="0">
              <a:buNone/>
            </a:pPr>
            <a:endParaRPr lang="fr-FR" dirty="0">
              <a:latin typeface="+mj-lt"/>
            </a:endParaRPr>
          </a:p>
          <a:p>
            <a:r>
              <a:rPr lang="fr-FR" dirty="0">
                <a:latin typeface="+mj-lt"/>
              </a:rPr>
              <a:t>dans une institution où les enseignants sont aussi des chercheurs,</a:t>
            </a:r>
          </a:p>
          <a:p>
            <a:r>
              <a:rPr lang="fr-FR" dirty="0" smtClean="0">
                <a:latin typeface="+mj-lt"/>
              </a:rPr>
              <a:t>à </a:t>
            </a:r>
            <a:r>
              <a:rPr lang="fr-FR" dirty="0">
                <a:latin typeface="+mj-lt"/>
              </a:rPr>
              <a:t>l’écart des pratiques qui les ont vu naître</a:t>
            </a:r>
            <a:r>
              <a:rPr lang="fr-FR" dirty="0" smtClean="0">
                <a:latin typeface="+mj-lt"/>
              </a:rPr>
              <a:t>.</a:t>
            </a:r>
          </a:p>
          <a:p>
            <a:endParaRPr lang="fr-FR" dirty="0" smtClean="0">
              <a:latin typeface="+mj-lt"/>
            </a:endParaRPr>
          </a:p>
          <a:p>
            <a:pPr marL="0" indent="0">
              <a:buNone/>
            </a:pPr>
            <a:r>
              <a:rPr lang="fr-FR" dirty="0" smtClean="0">
                <a:latin typeface="+mj-lt"/>
              </a:rPr>
              <a:t>L’université = lieu de production et de transmission des savoirs</a:t>
            </a:r>
            <a:endParaRPr lang="fr-FR" dirty="0">
              <a:latin typeface="+mj-lt"/>
            </a:endParaRPr>
          </a:p>
        </p:txBody>
      </p:sp>
      <p:sp>
        <p:nvSpPr>
          <p:cNvPr id="4" name="Espace réservé du numéro de diapositive 3"/>
          <p:cNvSpPr>
            <a:spLocks noGrp="1"/>
          </p:cNvSpPr>
          <p:nvPr>
            <p:ph type="sldNum" sz="quarter" idx="12"/>
          </p:nvPr>
        </p:nvSpPr>
        <p:spPr/>
        <p:txBody>
          <a:bodyPr/>
          <a:lstStyle/>
          <a:p>
            <a:fld id="{0588DCE0-E043-4B18-B9C0-4745B510AC03}" type="slidenum">
              <a:rPr lang="fr-BE" smtClean="0"/>
              <a:t>8</a:t>
            </a:fld>
            <a:endParaRPr lang="fr-BE"/>
          </a:p>
        </p:txBody>
      </p:sp>
      <p:sp>
        <p:nvSpPr>
          <p:cNvPr id="5" name="ZoneTexte 4"/>
          <p:cNvSpPr txBox="1"/>
          <p:nvPr/>
        </p:nvSpPr>
        <p:spPr>
          <a:xfrm>
            <a:off x="8656587" y="6081991"/>
            <a:ext cx="2697213" cy="369332"/>
          </a:xfrm>
          <a:prstGeom prst="rect">
            <a:avLst/>
          </a:prstGeom>
          <a:noFill/>
        </p:spPr>
        <p:txBody>
          <a:bodyPr wrap="none" rtlCol="0">
            <a:spAutoFit/>
          </a:bodyPr>
          <a:lstStyle/>
          <a:p>
            <a:r>
              <a:rPr lang="fr-FR"/>
              <a:t>(Baillet</a:t>
            </a:r>
            <a:r>
              <a:rPr lang="fr-FR" dirty="0"/>
              <a:t>, Kahn, Rey, soumis)</a:t>
            </a:r>
          </a:p>
        </p:txBody>
      </p:sp>
    </p:spTree>
    <p:extLst>
      <p:ext uri="{BB962C8B-B14F-4D97-AF65-F5344CB8AC3E}">
        <p14:creationId xmlns:p14="http://schemas.microsoft.com/office/powerpoint/2010/main" val="1889831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20000"/>
          </a:bodyPr>
          <a:lstStyle/>
          <a:p>
            <a:pPr marL="0" indent="0">
              <a:lnSpc>
                <a:spcPct val="100000"/>
              </a:lnSpc>
              <a:spcBef>
                <a:spcPts val="0"/>
              </a:spcBef>
              <a:buNone/>
            </a:pPr>
            <a:r>
              <a:rPr lang="fr-FR" b="1" dirty="0" smtClean="0">
                <a:latin typeface="Abadi MT Condensed Extra Bold" charset="0"/>
                <a:ea typeface="Abadi MT Condensed Extra Bold" charset="0"/>
                <a:cs typeface="Abadi MT Condensed Extra Bold" charset="0"/>
              </a:rPr>
              <a:t>Quelles caractéristiques?</a:t>
            </a:r>
          </a:p>
          <a:p>
            <a:pPr marL="0" indent="0">
              <a:lnSpc>
                <a:spcPct val="100000"/>
              </a:lnSpc>
              <a:spcBef>
                <a:spcPts val="0"/>
              </a:spcBef>
              <a:buNone/>
            </a:pPr>
            <a:endParaRPr lang="fr-FR" dirty="0" smtClean="0">
              <a:latin typeface="+mj-lt"/>
            </a:endParaRPr>
          </a:p>
          <a:p>
            <a:pPr>
              <a:lnSpc>
                <a:spcPct val="100000"/>
              </a:lnSpc>
              <a:spcBef>
                <a:spcPts val="0"/>
              </a:spcBef>
            </a:pPr>
            <a:r>
              <a:rPr lang="fr-FR" dirty="0" smtClean="0">
                <a:latin typeface="+mj-lt"/>
              </a:rPr>
              <a:t>Susceptibles d’être à l’origine de difficultés liées au sens des savoirs enseignés</a:t>
            </a:r>
          </a:p>
          <a:p>
            <a:pPr marL="0" indent="0">
              <a:lnSpc>
                <a:spcPct val="100000"/>
              </a:lnSpc>
              <a:spcBef>
                <a:spcPts val="0"/>
              </a:spcBef>
              <a:buNone/>
            </a:pPr>
            <a:endParaRPr lang="fr-FR" dirty="0" smtClean="0">
              <a:latin typeface="+mj-lt"/>
            </a:endParaRPr>
          </a:p>
          <a:p>
            <a:pPr marL="0" indent="0">
              <a:lnSpc>
                <a:spcPct val="100000"/>
              </a:lnSpc>
              <a:spcBef>
                <a:spcPts val="0"/>
              </a:spcBef>
              <a:buNone/>
            </a:pPr>
            <a:r>
              <a:rPr lang="fr-FR" b="1" dirty="0" smtClean="0">
                <a:latin typeface="Abadi MT Condensed Extra Bold" charset="0"/>
                <a:ea typeface="Abadi MT Condensed Extra Bold" charset="0"/>
                <a:cs typeface="Abadi MT Condensed Extra Bold" charset="0"/>
              </a:rPr>
              <a:t>Quels ancrages théoriques?</a:t>
            </a:r>
          </a:p>
          <a:p>
            <a:pPr marL="0" indent="0">
              <a:lnSpc>
                <a:spcPct val="100000"/>
              </a:lnSpc>
              <a:spcBef>
                <a:spcPts val="0"/>
              </a:spcBef>
              <a:buNone/>
            </a:pPr>
            <a:endParaRPr lang="fr-FR" dirty="0" smtClean="0">
              <a:latin typeface="+mj-lt"/>
            </a:endParaRPr>
          </a:p>
          <a:p>
            <a:pPr>
              <a:lnSpc>
                <a:spcPct val="100000"/>
              </a:lnSpc>
              <a:spcBef>
                <a:spcPts val="0"/>
              </a:spcBef>
            </a:pPr>
            <a:r>
              <a:rPr lang="fr-FR" dirty="0" smtClean="0">
                <a:latin typeface="+mj-lt"/>
              </a:rPr>
              <a:t>Sciences de l’Education,</a:t>
            </a:r>
          </a:p>
          <a:p>
            <a:pPr>
              <a:lnSpc>
                <a:spcPct val="100000"/>
              </a:lnSpc>
              <a:spcBef>
                <a:spcPts val="0"/>
              </a:spcBef>
            </a:pPr>
            <a:r>
              <a:rPr lang="fr-FR" dirty="0" smtClean="0">
                <a:latin typeface="+mj-lt"/>
              </a:rPr>
              <a:t>Caractérisation épistémologique des savoirs, </a:t>
            </a:r>
          </a:p>
          <a:p>
            <a:pPr>
              <a:lnSpc>
                <a:spcPct val="100000"/>
              </a:lnSpc>
              <a:spcBef>
                <a:spcPts val="0"/>
              </a:spcBef>
            </a:pPr>
            <a:r>
              <a:rPr lang="fr-FR" dirty="0" smtClean="0">
                <a:latin typeface="+mj-lt"/>
              </a:rPr>
              <a:t>Linguistique et Didactique du Français.</a:t>
            </a:r>
          </a:p>
          <a:p>
            <a:pPr marL="0" indent="0">
              <a:lnSpc>
                <a:spcPct val="100000"/>
              </a:lnSpc>
              <a:spcBef>
                <a:spcPts val="0"/>
              </a:spcBef>
              <a:buNone/>
            </a:pPr>
            <a:endParaRPr lang="fr-FR" dirty="0">
              <a:latin typeface="+mj-lt"/>
            </a:endParaRPr>
          </a:p>
          <a:p>
            <a:pPr marL="0" indent="0">
              <a:lnSpc>
                <a:spcPct val="100000"/>
              </a:lnSpc>
              <a:spcBef>
                <a:spcPts val="0"/>
              </a:spcBef>
              <a:buNone/>
            </a:pPr>
            <a:r>
              <a:rPr lang="fr-FR" sz="2400" dirty="0" smtClean="0">
                <a:latin typeface="+mj-lt"/>
              </a:rPr>
              <a:t>(Rey, 2002, 2006; Rey </a:t>
            </a:r>
            <a:r>
              <a:rPr lang="fr-FR" sz="2400" i="1" dirty="0" smtClean="0">
                <a:latin typeface="+mj-lt"/>
              </a:rPr>
              <a:t>et al., </a:t>
            </a:r>
            <a:r>
              <a:rPr lang="fr-FR" sz="2400" dirty="0" smtClean="0">
                <a:latin typeface="+mj-lt"/>
              </a:rPr>
              <a:t>2003; Philippe, 2009; Kuhn, 1983; Popper, 1973; Becher, 1990</a:t>
            </a:r>
            <a:r>
              <a:rPr lang="fr-FR" sz="2400" dirty="0">
                <a:latin typeface="+mj-lt"/>
              </a:rPr>
              <a:t>; </a:t>
            </a:r>
            <a:r>
              <a:rPr lang="fr-FR" sz="2400" dirty="0" err="1">
                <a:latin typeface="+mj-lt"/>
              </a:rPr>
              <a:t>Bautier</a:t>
            </a:r>
            <a:r>
              <a:rPr lang="fr-FR" sz="2400" dirty="0">
                <a:latin typeface="+mj-lt"/>
              </a:rPr>
              <a:t> </a:t>
            </a:r>
            <a:r>
              <a:rPr lang="fr-FR" sz="2400" i="1" dirty="0">
                <a:latin typeface="+mj-lt"/>
              </a:rPr>
              <a:t>et al.</a:t>
            </a:r>
            <a:r>
              <a:rPr lang="fr-FR" sz="2400" dirty="0">
                <a:latin typeface="+mj-lt"/>
              </a:rPr>
              <a:t>, 2012; </a:t>
            </a:r>
            <a:r>
              <a:rPr lang="fr-FR" sz="2400" dirty="0" err="1">
                <a:latin typeface="+mj-lt"/>
              </a:rPr>
              <a:t>Pollet</a:t>
            </a:r>
            <a:r>
              <a:rPr lang="fr-FR" sz="2400" dirty="0">
                <a:latin typeface="+mj-lt"/>
              </a:rPr>
              <a:t>, 2001; </a:t>
            </a:r>
            <a:r>
              <a:rPr lang="fr-FR" sz="2400" dirty="0" err="1">
                <a:latin typeface="+mj-lt"/>
              </a:rPr>
              <a:t>Maingueneau</a:t>
            </a:r>
            <a:r>
              <a:rPr lang="fr-FR" sz="2400" dirty="0" smtClean="0">
                <a:latin typeface="+mj-lt"/>
              </a:rPr>
              <a:t>, 1984; Jaubert </a:t>
            </a:r>
            <a:r>
              <a:rPr lang="fr-FR" sz="2400" i="1" dirty="0" smtClean="0">
                <a:latin typeface="+mj-lt"/>
              </a:rPr>
              <a:t>et al.</a:t>
            </a:r>
            <a:r>
              <a:rPr lang="fr-FR" sz="2400" dirty="0" smtClean="0">
                <a:latin typeface="+mj-lt"/>
              </a:rPr>
              <a:t>, 2012; </a:t>
            </a:r>
            <a:r>
              <a:rPr lang="mr-IN" sz="2400" dirty="0" smtClean="0">
                <a:latin typeface="+mj-lt"/>
              </a:rPr>
              <a:t>…</a:t>
            </a:r>
            <a:r>
              <a:rPr lang="nl-BE" sz="2400" dirty="0" smtClean="0">
                <a:latin typeface="+mj-lt"/>
              </a:rPr>
              <a:t>)</a:t>
            </a:r>
            <a:endParaRPr lang="fr-FR" sz="2400" dirty="0">
              <a:latin typeface="+mj-lt"/>
            </a:endParaRPr>
          </a:p>
        </p:txBody>
      </p:sp>
      <p:sp>
        <p:nvSpPr>
          <p:cNvPr id="4" name="Espace réservé du numéro de diapositive 3"/>
          <p:cNvSpPr>
            <a:spLocks noGrp="1"/>
          </p:cNvSpPr>
          <p:nvPr>
            <p:ph type="sldNum" sz="quarter" idx="12"/>
          </p:nvPr>
        </p:nvSpPr>
        <p:spPr/>
        <p:txBody>
          <a:bodyPr/>
          <a:lstStyle/>
          <a:p>
            <a:fld id="{27BF70A2-AA70-AB4F-901D-B04DF5AD0075}" type="slidenum">
              <a:rPr lang="fr-FR" smtClean="0"/>
              <a:t>9</a:t>
            </a:fld>
            <a:endParaRPr lang="fr-FR"/>
          </a:p>
        </p:txBody>
      </p:sp>
      <p:sp>
        <p:nvSpPr>
          <p:cNvPr id="7" name="Titre 1"/>
          <p:cNvSpPr txBox="1">
            <a:spLocks/>
          </p:cNvSpPr>
          <p:nvPr/>
        </p:nvSpPr>
        <p:spPr>
          <a:xfrm>
            <a:off x="838200" y="423380"/>
            <a:ext cx="10515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smtClean="0">
                <a:latin typeface="Abadi MT Condensed Extra Bold" charset="0"/>
                <a:ea typeface="Abadi MT Condensed Extra Bold" charset="0"/>
                <a:cs typeface="Abadi MT Condensed Extra Bold" charset="0"/>
              </a:rPr>
              <a:t>(2) Les savoirs enseignés à l’université: quelles spécificités?</a:t>
            </a:r>
            <a:endParaRPr lang="fr-FR" sz="3200" b="1" dirty="0">
              <a:latin typeface="Abadi MT Condensed Extra Bold" charset="0"/>
              <a:ea typeface="Abadi MT Condensed Extra Bold" charset="0"/>
              <a:cs typeface="Abadi MT Condensed Extra Bold" charset="0"/>
            </a:endParaRPr>
          </a:p>
        </p:txBody>
      </p:sp>
    </p:spTree>
    <p:extLst>
      <p:ext uri="{BB962C8B-B14F-4D97-AF65-F5344CB8AC3E}">
        <p14:creationId xmlns:p14="http://schemas.microsoft.com/office/powerpoint/2010/main" val="1754831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4080</TotalTime>
  <Words>1451</Words>
  <Application>Microsoft Macintosh PowerPoint</Application>
  <PresentationFormat>Grand écran</PresentationFormat>
  <Paragraphs>335</Paragraphs>
  <Slides>44</Slides>
  <Notes>21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44</vt:i4>
      </vt:variant>
    </vt:vector>
  </HeadingPairs>
  <TitlesOfParts>
    <vt:vector size="53" baseType="lpstr">
      <vt:lpstr>Abadi MT Condensed Extra Bold</vt:lpstr>
      <vt:lpstr>Calibri</vt:lpstr>
      <vt:lpstr>Calibri Light</vt:lpstr>
      <vt:lpstr>Franklin Gothic Demi Cond</vt:lpstr>
      <vt:lpstr>Futura Medium</vt:lpstr>
      <vt:lpstr>Mangal</vt:lpstr>
      <vt:lpstr>Wingdings</vt:lpstr>
      <vt:lpstr>Arial</vt:lpstr>
      <vt:lpstr>Thème Office</vt:lpstr>
      <vt:lpstr>Connaître son public: L’étudiant·e, l’apprentissage et la réussite</vt:lpstr>
      <vt:lpstr>Présentation PowerPoint</vt:lpstr>
      <vt:lpstr>Les savoirs dans l’enseignement supérieur peuvent-ils être à l’origine de difficultés pour les étudiants?</vt:lpstr>
      <vt:lpstr>Rey &amp; al. (2005), Baillet (2017) – Le rapport au savoir</vt:lpstr>
      <vt:lpstr>Présentation PowerPoint</vt:lpstr>
      <vt:lpstr>(1) La notion de « rapport au savoir »</vt:lpstr>
      <vt:lpstr>Présentation PowerPoint</vt:lpstr>
      <vt:lpstr>(2) Les savoirs enseignés à l’université: quelles spécificités?</vt:lpstr>
      <vt:lpstr>Présentation PowerPoint</vt:lpstr>
      <vt:lpstr>Choix méthodologiques</vt:lpstr>
      <vt:lpstr>L’analyse des entretiens: principaux résultats</vt:lpstr>
      <vt:lpstr>(a) Les communautés discursives</vt:lpstr>
      <vt:lpstr>Communauté discursive</vt:lpstr>
      <vt:lpstr>Communauté discursive</vt:lpstr>
      <vt:lpstr>(b) La textualité</vt:lpstr>
      <vt:lpstr>Textualité – Signification</vt:lpstr>
      <vt:lpstr>Textualité – Signification</vt:lpstr>
      <vt:lpstr>Présentation PowerPoint</vt:lpstr>
      <vt:lpstr>Textualité – Besoin de désignation: avoir des exemples « concrets »</vt:lpstr>
      <vt:lpstr>Textualité – Besoin de désignation et référence aux pratiques-cibles</vt:lpstr>
      <vt:lpstr>Textualité – Manifestation (et validité)</vt:lpstr>
      <vt:lpstr>Textualité - Articulation des supports</vt:lpstr>
      <vt:lpstr>Textualité - Supports plurisémiotisés</vt:lpstr>
      <vt:lpstr>Textualité – Supports plurisémiotisés</vt:lpstr>
      <vt:lpstr>Présentation PowerPoint</vt:lpstr>
      <vt:lpstr>Présentation PowerPoint</vt:lpstr>
      <vt:lpstr>(c) La polyphonie</vt:lpstr>
      <vt:lpstr>Polyphonie</vt:lpstr>
      <vt:lpstr>Présentation PowerPoint</vt:lpstr>
      <vt:lpstr>Polyphonie</vt:lpstr>
      <vt:lpstr>Mélange de disciplines</vt:lpstr>
      <vt:lpstr>(d) Les savoirs « problématisés »</vt:lpstr>
      <vt:lpstr>Savoirs « problématisés » - Pratiques-sources [présence de plusieurs expériences relatives à un même problème]</vt:lpstr>
      <vt:lpstr>Savoirs « problématisés » - Pratiques-sources [présence de plusieurs expériences relatives à un même problème]</vt:lpstr>
      <vt:lpstr>Savoirs problématisés – Modèles explicatifs concurrentiels</vt:lpstr>
      <vt:lpstr>Savoirs problématisés – Modèles explicatifs concurrentiels</vt:lpstr>
      <vt:lpstr>Savoirs problématisés – Modèles explicatifs concurrentiels</vt:lpstr>
      <vt:lpstr>Savoirs « problématisés » - Validité</vt:lpstr>
      <vt:lpstr>Savoirs « problématisés » - Validité</vt:lpstr>
      <vt:lpstr>Présentation PowerPoint</vt:lpstr>
      <vt:lpstr>Pour ne pas conclure [sur la thèse]</vt:lpstr>
      <vt:lpstr>Consignes : </vt:lpstr>
      <vt:lpstr>Conclusions (du cours)</vt:lpstr>
      <vt:lpstr>Pour rappel : « livrable » du cours, consignes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Dorothée Baillet</dc:creator>
  <cp:lastModifiedBy>Utilisateur de Microsoft Office</cp:lastModifiedBy>
  <cp:revision>32</cp:revision>
  <dcterms:created xsi:type="dcterms:W3CDTF">2020-03-18T08:16:13Z</dcterms:created>
  <dcterms:modified xsi:type="dcterms:W3CDTF">2020-03-27T11:05:10Z</dcterms:modified>
</cp:coreProperties>
</file>