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06" r:id="rId4"/>
    <p:sldId id="313" r:id="rId5"/>
    <p:sldId id="312" r:id="rId6"/>
    <p:sldId id="311" r:id="rId7"/>
    <p:sldId id="310" r:id="rId8"/>
    <p:sldId id="314" r:id="rId9"/>
    <p:sldId id="315" r:id="rId10"/>
    <p:sldId id="339" r:id="rId11"/>
    <p:sldId id="316" r:id="rId12"/>
    <p:sldId id="340" r:id="rId13"/>
    <p:sldId id="34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1"/>
    <p:restoredTop sz="79970"/>
  </p:normalViewPr>
  <p:slideViewPr>
    <p:cSldViewPr snapToGrid="0" snapToObjects="1" showGuides="1">
      <p:cViewPr varScale="1">
        <p:scale>
          <a:sx n="87" d="100"/>
          <a:sy n="87" d="100"/>
        </p:scale>
        <p:origin x="17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7E3DC-FE46-054B-87B3-234F7819D95B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B7828-A3B4-7D4E-9015-393D465ECD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2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7828-A3B4-7D4E-9015-393D465ECD1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40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7828-A3B4-7D4E-9015-393D465ECD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94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21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Moyennes calculées pour les étudiants de première génération entre 2007/08 et 2012/13.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14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34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7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4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Phénomène multidimensionnel</a:t>
            </a:r>
          </a:p>
          <a:p>
            <a:r>
              <a:rPr lang="fr-FR" dirty="0" smtClean="0"/>
              <a:t>Littérature</a:t>
            </a:r>
            <a:r>
              <a:rPr lang="fr-FR" baseline="0" dirty="0" smtClean="0"/>
              <a:t> dense et abondante, cadres théoriques et méthodologiques multiples</a:t>
            </a:r>
          </a:p>
          <a:p>
            <a:pPr marL="171450" indent="-171450">
              <a:buFont typeface="Wingdings" charset="2"/>
              <a:buChar char="Ø"/>
            </a:pPr>
            <a:r>
              <a:rPr lang="fr-FR" baseline="0" dirty="0" smtClean="0"/>
              <a:t>synthèse nécessairement incomplète</a:t>
            </a:r>
          </a:p>
          <a:p>
            <a:pPr marL="171450" indent="-171450">
              <a:buFont typeface="Wingdings" charset="2"/>
              <a:buChar char="Ø"/>
            </a:pPr>
            <a:r>
              <a:rPr lang="fr-FR" baseline="0" dirty="0" smtClean="0"/>
              <a:t>Difficile d’identifier des entrées indiscutables pour organiser l’ensemble des facteurs explicatifs</a:t>
            </a:r>
          </a:p>
          <a:p>
            <a:endParaRPr lang="fr-FR" dirty="0" smtClean="0"/>
          </a:p>
          <a:p>
            <a:r>
              <a:rPr lang="fr-FR" b="1" baseline="0" dirty="0" smtClean="0"/>
              <a:t>1 thématique par cours</a:t>
            </a:r>
          </a:p>
          <a:p>
            <a:pPr marL="228600" indent="-228600">
              <a:buAutoNum type="arabicPeriod"/>
            </a:pPr>
            <a:r>
              <a:rPr lang="fr-FR" sz="12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Projets d’études, </a:t>
            </a:r>
            <a:r>
              <a:rPr lang="fr-FR" sz="12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l’«expérience étudiantes »,  pratiques </a:t>
            </a:r>
            <a:r>
              <a:rPr lang="fr-FR" sz="12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d’études (et réussite)</a:t>
            </a:r>
            <a:r>
              <a:rPr lang="fr-FR" baseline="0" dirty="0" smtClean="0"/>
              <a:t>  : 4 textes/4 groupes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Motivation/Volition/Persévérance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Les savoirs enseignés</a:t>
            </a:r>
          </a:p>
          <a:p>
            <a:pPr marL="228600" indent="-228600">
              <a:buAutoNum type="arabicPeriod"/>
            </a:pPr>
            <a:r>
              <a:rPr lang="fr-FR" baseline="0" dirty="0" smtClean="0"/>
              <a:t>Les pratiques enseignantes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FD7A3-07A9-2140-81AE-9077534570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81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Jigsaw</a:t>
            </a:r>
            <a:r>
              <a:rPr lang="fr-FR" dirty="0" smtClean="0"/>
              <a:t> ou « classe puzzle » // cours Nadine sur</a:t>
            </a:r>
            <a:r>
              <a:rPr lang="fr-FR" baseline="0" dirty="0" smtClean="0"/>
              <a:t> évaluation</a:t>
            </a:r>
            <a:endParaRPr lang="fr-FR" dirty="0" smtClean="0"/>
          </a:p>
          <a:p>
            <a:r>
              <a:rPr lang="fr-FR" dirty="0" smtClean="0"/>
              <a:t>Des</a:t>
            </a:r>
            <a:r>
              <a:rPr lang="fr-FR" baseline="0" dirty="0" smtClean="0"/>
              <a:t> grilles de lectures seront envoyées très prochainement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B7828-A3B4-7D4E-9015-393D465ECD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04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08BD-982F-3E43-81E8-6CEB4FEB72D5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1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3FD2-81FC-D943-B8C8-EEC3DEAA12D3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5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D3E6-B6ED-D242-921D-F966B16C3817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03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8F9D6-DA6E-E249-A3A3-385202D2AAE7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6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DAA4-9F6A-614D-B3B9-E242A542DFC1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962F-1C82-CF46-B56B-9BA980AC68FB}" type="datetime1">
              <a:rPr lang="fr-BE" smtClean="0"/>
              <a:t>20/02/20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05C3B-644C-B04F-BFD9-A3A63E262AEC}" type="datetime1">
              <a:rPr lang="fr-BE" smtClean="0"/>
              <a:t>20/02/20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1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0B17-228B-1640-806E-E58BE8620B4C}" type="datetime1">
              <a:rPr lang="fr-BE" smtClean="0"/>
              <a:t>20/02/20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6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DAAE-E478-2B47-AADB-562FE981252F}" type="datetime1">
              <a:rPr lang="fr-BE" smtClean="0"/>
              <a:t>20/02/20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06E1-108F-DA4C-958C-50F7B44D9D93}" type="datetime1">
              <a:rPr lang="fr-BE" smtClean="0"/>
              <a:t>20/02/20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FC62-E961-7D45-AE39-3F063B12FB07}" type="datetime1">
              <a:rPr lang="fr-BE" smtClean="0"/>
              <a:t>20/02/20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3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195D-0102-FF42-9575-BAC5D4284A78}" type="datetime1">
              <a:rPr lang="fr-BE" smtClean="0"/>
              <a:t>20/02/20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49BC-37C5-F941-A1A6-07F2901ABC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7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letudiant.f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wooclap.com/HYQRC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88273" y="1590072"/>
            <a:ext cx="8815687" cy="3579471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Connaître son public:</a:t>
            </a:r>
            <a:b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</a:br>
            <a: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L’</a:t>
            </a:r>
            <a:r>
              <a:rPr lang="fr-FR" b="1" dirty="0" err="1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étudiant·e</a:t>
            </a:r>
            <a: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, l’apprentissage et la réussite</a:t>
            </a:r>
            <a:endParaRPr lang="fr-FR" b="1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665224"/>
            <a:ext cx="9144000" cy="990219"/>
          </a:xfrm>
        </p:spPr>
        <p:txBody>
          <a:bodyPr>
            <a:normAutofit/>
          </a:bodyPr>
          <a:lstStyle/>
          <a:p>
            <a:r>
              <a:rPr lang="fr-FR" sz="2000" dirty="0" smtClean="0">
                <a:latin typeface="Futura Medium" charset="0"/>
                <a:ea typeface="Futura Medium" charset="0"/>
                <a:cs typeface="Futura Medium" charset="0"/>
              </a:rPr>
              <a:t>ESNU - Cours 2</a:t>
            </a:r>
          </a:p>
          <a:p>
            <a:r>
              <a:rPr lang="fr-FR" sz="2000" dirty="0" smtClean="0">
                <a:latin typeface="Futura Medium" charset="0"/>
                <a:ea typeface="Futura Medium" charset="0"/>
                <a:cs typeface="Futura Medium" charset="0"/>
              </a:rPr>
              <a:t>Dorothée Baillet</a:t>
            </a:r>
            <a:endParaRPr lang="fr-FR" sz="2000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5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6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tx1"/>
                </a:solidFill>
                <a:latin typeface="Franklin Gothic Demi Cond" charset="0"/>
                <a:ea typeface="Franklin Gothic Demi Cond" charset="0"/>
                <a:cs typeface="Franklin Gothic Demi Cond" charset="0"/>
              </a:rPr>
              <a:t>Les variables explicatives de l’échec et de la réussite</a:t>
            </a:r>
            <a:endParaRPr lang="fr-FR" sz="4000" b="1" dirty="0">
              <a:solidFill>
                <a:schemeClr val="tx1"/>
              </a:solidFill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7" y="2933234"/>
            <a:ext cx="10233025" cy="1342036"/>
          </a:xfr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805617" y="4487779"/>
            <a:ext cx="34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>
                <a:latin typeface="+mj-lt"/>
                <a:hlinkClick r:id="rId4"/>
              </a:rPr>
              <a:t>www.letudiant.fr</a:t>
            </a:r>
            <a:r>
              <a:rPr lang="fr-FR" dirty="0" smtClean="0">
                <a:latin typeface="+mj-lt"/>
              </a:rPr>
              <a:t> (30 janvier 2018)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Cours 3 : Projets d’études, expériences étudiantes, pratiques d’études (et réussite)</a:t>
            </a:r>
            <a:endParaRPr lang="fr-FR" sz="3200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fr-FR" sz="2000" b="1" dirty="0" smtClean="0">
                <a:latin typeface="+mj-lt"/>
              </a:rPr>
              <a:t>Groupe 1 : </a:t>
            </a:r>
            <a:r>
              <a:rPr lang="fr-FR" sz="2000" dirty="0" err="1" smtClean="0">
                <a:latin typeface="+mj-lt"/>
              </a:rPr>
              <a:t>Biémar</a:t>
            </a:r>
            <a:r>
              <a:rPr lang="fr-FR" sz="2000" dirty="0" smtClean="0">
                <a:latin typeface="+mj-lt"/>
              </a:rPr>
              <a:t>, S., Philippe, M.-C., &amp; Romainville, M. (2003). L’injonction au projet: paradoxale et infondée? Approche longitudinale du choix d’études supérieures. </a:t>
            </a:r>
            <a:r>
              <a:rPr lang="fr-FR" sz="2000" i="1" dirty="0" smtClean="0">
                <a:latin typeface="+mj-lt"/>
              </a:rPr>
              <a:t>L’orientation scolaire et professionnelle, 31</a:t>
            </a:r>
            <a:r>
              <a:rPr lang="fr-FR" sz="2000" dirty="0" smtClean="0">
                <a:latin typeface="+mj-lt"/>
              </a:rPr>
              <a:t>(1). </a:t>
            </a:r>
            <a:r>
              <a:rPr lang="fr-FR" sz="2000" dirty="0">
                <a:latin typeface="+mj-lt"/>
              </a:rPr>
              <a:t>[En ligne</a:t>
            </a:r>
            <a:r>
              <a:rPr lang="fr-FR" sz="2000" dirty="0" smtClean="0">
                <a:latin typeface="+mj-lt"/>
              </a:rPr>
              <a:t>]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fr-FR" sz="2000" b="1" dirty="0" smtClean="0">
                <a:latin typeface="+mj-lt"/>
              </a:rPr>
              <a:t>Groupe 2 : </a:t>
            </a:r>
            <a:r>
              <a:rPr lang="fr-FR" sz="2000" dirty="0" smtClean="0">
                <a:latin typeface="+mj-lt"/>
              </a:rPr>
              <a:t>Dubet, F. (1994). Dimensions et figures de l’expérience étudiante dans l’université de masse. </a:t>
            </a:r>
            <a:r>
              <a:rPr lang="fr-FR" sz="2000" i="1" dirty="0" smtClean="0">
                <a:latin typeface="+mj-lt"/>
              </a:rPr>
              <a:t>Revue française de sociologie, 35</a:t>
            </a:r>
            <a:r>
              <a:rPr lang="fr-FR" sz="2000" dirty="0" smtClean="0">
                <a:latin typeface="+mj-lt"/>
              </a:rPr>
              <a:t>(4), 511-532.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fr-FR" sz="2000" b="1" dirty="0" smtClean="0">
                <a:latin typeface="+mj-lt"/>
              </a:rPr>
              <a:t>Groupe 3 : </a:t>
            </a:r>
            <a:r>
              <a:rPr lang="fr-FR" sz="2000" dirty="0" err="1" smtClean="0">
                <a:latin typeface="+mj-lt"/>
              </a:rPr>
              <a:t>Paivandi</a:t>
            </a:r>
            <a:r>
              <a:rPr lang="fr-FR" sz="2000" dirty="0">
                <a:latin typeface="+mj-lt"/>
              </a:rPr>
              <a:t>, S. (2011). La relation à l’apprendre à l’université. Enquête sur la perspective d’apprentissage des étudiants de la région parisienne. </a:t>
            </a:r>
            <a:r>
              <a:rPr lang="fr-FR" sz="2000" i="1" dirty="0">
                <a:latin typeface="+mj-lt"/>
              </a:rPr>
              <a:t>Recherches sociologiques et anthropologiques, 42</a:t>
            </a:r>
            <a:r>
              <a:rPr lang="fr-FR" sz="2000" dirty="0">
                <a:latin typeface="+mj-lt"/>
              </a:rPr>
              <a:t>(2). [En ligne]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</a:pPr>
            <a:r>
              <a:rPr lang="fr-FR" sz="2000" b="1" dirty="0" smtClean="0">
                <a:latin typeface="+mj-lt"/>
              </a:rPr>
              <a:t>Groupe 4:</a:t>
            </a:r>
            <a:r>
              <a:rPr lang="fr-FR" sz="2000" dirty="0" smtClean="0">
                <a:latin typeface="+mj-lt"/>
              </a:rPr>
              <a:t> </a:t>
            </a:r>
            <a:r>
              <a:rPr lang="fr-FR" sz="2000" dirty="0" err="1" smtClean="0">
                <a:latin typeface="+mj-lt"/>
              </a:rPr>
              <a:t>Trinquier</a:t>
            </a:r>
            <a:r>
              <a:rPr lang="fr-FR" sz="2000" dirty="0">
                <a:latin typeface="+mj-lt"/>
              </a:rPr>
              <a:t>, M.-P., &amp; </a:t>
            </a:r>
            <a:r>
              <a:rPr lang="fr-FR" sz="2000" dirty="0" err="1">
                <a:latin typeface="+mj-lt"/>
              </a:rPr>
              <a:t>Clanet</a:t>
            </a:r>
            <a:r>
              <a:rPr lang="fr-FR" sz="2000" dirty="0">
                <a:latin typeface="+mj-lt"/>
              </a:rPr>
              <a:t>, J. (2001). Pratiques d’études et représentations de la formation chez les étudiants de première année: quelles limites à l’hétérogénéité? </a:t>
            </a:r>
            <a:r>
              <a:rPr lang="fr-FR" sz="2000" i="1" dirty="0">
                <a:latin typeface="+mj-lt"/>
              </a:rPr>
              <a:t>Revue française de pédagogie, 136</a:t>
            </a:r>
            <a:r>
              <a:rPr lang="fr-FR" sz="2000" dirty="0">
                <a:latin typeface="+mj-lt"/>
              </a:rPr>
              <a:t>, 31-40</a:t>
            </a:r>
            <a:r>
              <a:rPr lang="fr-FR" sz="2000" dirty="0" smtClean="0">
                <a:latin typeface="+mj-lt"/>
              </a:rPr>
              <a:t>.</a:t>
            </a:r>
            <a:endParaRPr lang="fr-FR" sz="2000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Groupes</a:t>
            </a:r>
            <a:endParaRPr lang="fr-FR" sz="3200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89369"/>
              </p:ext>
            </p:extLst>
          </p:nvPr>
        </p:nvGraphicFramePr>
        <p:xfrm>
          <a:off x="1664109" y="1690688"/>
          <a:ext cx="886378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561"/>
                <a:gridCol w="2684207"/>
                <a:gridCol w="1710813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kern="1200" dirty="0" smtClean="0">
                          <a:solidFill>
                            <a:srgbClr val="7030A0"/>
                          </a:solidFill>
                          <a:latin typeface="+mj-lt"/>
                          <a:ea typeface="+mn-ea"/>
                          <a:cs typeface="+mn-cs"/>
                        </a:rPr>
                        <a:t>Groupe</a:t>
                      </a:r>
                      <a:r>
                        <a:rPr lang="fr-FR" sz="2400" b="1" kern="1200" baseline="0" dirty="0" smtClean="0">
                          <a:solidFill>
                            <a:srgbClr val="7030A0"/>
                          </a:solidFill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  <a:endParaRPr lang="fr-FR" sz="2400" b="1" kern="1200" dirty="0" smtClean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Benoît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Hugh</a:t>
                      </a: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Elisabeth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Fabienne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Karin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Groupe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Aline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Quentin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Dominique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Sandrine</a:t>
                      </a: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Nicolas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fr-FR" sz="2400" b="1" dirty="0" smtClean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4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400" b="1" dirty="0" smtClean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4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40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Groupe 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Mathilde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Nathalie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Robin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Erika</a:t>
                      </a: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Nadine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b="1" dirty="0" smtClean="0">
                          <a:solidFill>
                            <a:srgbClr val="7030A0"/>
                          </a:solidFill>
                          <a:latin typeface="+mj-lt"/>
                        </a:rPr>
                        <a:t>Groupe 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Manon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Julie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Philippe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Alexander</a:t>
                      </a:r>
                      <a:endParaRPr lang="fr-FR" sz="24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fr-FR" sz="2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Nahima</a:t>
                      </a:r>
                      <a:endParaRPr lang="fr-FR" sz="240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3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Aujourd’hui</a:t>
            </a:r>
            <a:endParaRPr lang="fr-FR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dirty="0"/>
              <a:t>Les variables explicatives de l’échec et de la réussite dans l’enseignement supérieur et universitaire :</a:t>
            </a:r>
            <a:endParaRPr lang="fr-FR" dirty="0"/>
          </a:p>
          <a:p>
            <a:pPr lvl="1"/>
            <a:r>
              <a:rPr lang="fr-CA" dirty="0" smtClean="0"/>
              <a:t>Intro</a:t>
            </a:r>
          </a:p>
          <a:p>
            <a:pPr lvl="1"/>
            <a:r>
              <a:rPr lang="fr-CA" dirty="0" smtClean="0"/>
              <a:t>Quelques chiffres</a:t>
            </a:r>
          </a:p>
          <a:p>
            <a:pPr lvl="1"/>
            <a:r>
              <a:rPr lang="fr-CA" dirty="0" smtClean="0"/>
              <a:t>Ce que vous en savez déjà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Comment les variables explicatives de l’échec et de la réussite (E/R) sont-elles devenues un objet de recherche?</a:t>
            </a:r>
            <a:endParaRPr lang="fr-FR" sz="3200" b="1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b="1" dirty="0" smtClean="0">
                <a:latin typeface="+mj-lt"/>
              </a:rPr>
              <a:t>Pression sociale: </a:t>
            </a:r>
            <a:r>
              <a:rPr lang="fr-FR" dirty="0" smtClean="0">
                <a:latin typeface="+mj-lt"/>
              </a:rPr>
              <a:t>croissance de la demande sociale, politique d’élévation des niveaux de sortie de l’enseignement, </a:t>
            </a:r>
            <a:r>
              <a:rPr lang="fr-FR" dirty="0">
                <a:latin typeface="+mj-lt"/>
              </a:rPr>
              <a:t>v</a:t>
            </a:r>
            <a:r>
              <a:rPr lang="fr-FR" dirty="0" smtClean="0">
                <a:latin typeface="+mj-lt"/>
              </a:rPr>
              <a:t>olonté de démocratiser l’accès (et la réussite) à ce niveau d’enseignement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b="1" dirty="0" smtClean="0">
                <a:latin typeface="+mj-lt"/>
              </a:rPr>
              <a:t>Pression financière:</a:t>
            </a:r>
            <a:r>
              <a:rPr lang="fr-FR" dirty="0" smtClean="0">
                <a:latin typeface="+mj-lt"/>
              </a:rPr>
              <a:t> coût de l’enseignement supérieur et universitaire dans les finances publiques et pour les familles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dirty="0" smtClean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b="1" dirty="0" smtClean="0">
                <a:latin typeface="+mj-lt"/>
              </a:rPr>
              <a:t>Pression psychologique: </a:t>
            </a:r>
            <a:r>
              <a:rPr lang="fr-FR" dirty="0" smtClean="0">
                <a:latin typeface="+mj-lt"/>
              </a:rPr>
              <a:t>coût de l’échec pour les étudiants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337607" y="5790613"/>
            <a:ext cx="201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(Romainville, 2000)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2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Selon vous, quel est le taux de réussite moyen en première année?</a:t>
            </a:r>
            <a:endParaRPr lang="fr-FR" sz="4000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149BC-37C5-F941-A1A6-07F2901ABC7A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400"/>
            <a:ext cx="4652423" cy="14252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90623" y="3490966"/>
            <a:ext cx="586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hlinkClick r:id="rId3"/>
              </a:rPr>
              <a:t>www.wooclap.com/HYQRCP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930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>
                <a:latin typeface="Franklin Gothic Demi Cond" charset="0"/>
                <a:ea typeface="Franklin Gothic Demi Cond" charset="0"/>
                <a:cs typeface="Franklin Gothic Demi Cond" charset="0"/>
              </a:rPr>
              <a:t>Taux de réussite en </a:t>
            </a:r>
            <a:r>
              <a:rPr lang="fr-FR" sz="3200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FWB (sous « Bologne »)</a:t>
            </a:r>
            <a:endParaRPr lang="fr-FR" sz="3200" b="1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07" y="1559436"/>
            <a:ext cx="7058412" cy="416826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433628" y="5857358"/>
            <a:ext cx="378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www.ares-ac.be</a:t>
            </a:r>
            <a:r>
              <a:rPr lang="fr-FR" dirty="0"/>
              <a:t>/</a:t>
            </a:r>
            <a:r>
              <a:rPr lang="fr-FR" dirty="0" err="1"/>
              <a:t>fr</a:t>
            </a:r>
            <a:r>
              <a:rPr lang="fr-FR" dirty="0"/>
              <a:t>/statistiques</a:t>
            </a:r>
          </a:p>
        </p:txBody>
      </p:sp>
    </p:spTree>
    <p:extLst>
      <p:ext uri="{BB962C8B-B14F-4D97-AF65-F5344CB8AC3E}">
        <p14:creationId xmlns:p14="http://schemas.microsoft.com/office/powerpoint/2010/main" val="9873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Le décret « Paysage »</a:t>
            </a:r>
            <a:endParaRPr lang="fr-BE" b="1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BE" dirty="0" smtClean="0">
                <a:latin typeface="+mj-lt"/>
              </a:rPr>
              <a:t>Suppression de la notion d’année d’études réussie ou échouée</a:t>
            </a:r>
          </a:p>
          <a:p>
            <a:r>
              <a:rPr lang="fr-BE" dirty="0" smtClean="0">
                <a:latin typeface="+mj-lt"/>
              </a:rPr>
              <a:t>Logique d’accumulation de crédits (ou UE) &gt; « personnalisation » des parcours</a:t>
            </a:r>
          </a:p>
          <a:p>
            <a:r>
              <a:rPr lang="fr-BE" dirty="0" smtClean="0">
                <a:latin typeface="+mj-lt"/>
              </a:rPr>
              <a:t>En première année, poursuite autorisée si 45 crédits acquis</a:t>
            </a:r>
          </a:p>
          <a:p>
            <a:endParaRPr lang="fr-BE" dirty="0">
              <a:latin typeface="+mj-lt"/>
            </a:endParaRPr>
          </a:p>
          <a:p>
            <a:pPr marL="538163" indent="-538163">
              <a:buFont typeface="Wingdings"/>
              <a:buChar char="à"/>
            </a:pPr>
            <a:r>
              <a:rPr lang="fr-BE" dirty="0" smtClean="0">
                <a:latin typeface="+mj-lt"/>
                <a:sym typeface="Wingdings" panose="05000000000000000000" pitchFamily="2" charset="2"/>
              </a:rPr>
              <a:t>Quelles implications sur la conception de la réussite et de l’échec?</a:t>
            </a:r>
          </a:p>
          <a:p>
            <a:pPr marL="538163" indent="-538163">
              <a:buFont typeface="Wingdings"/>
              <a:buChar char="à"/>
            </a:pPr>
            <a:r>
              <a:rPr lang="fr-BE" dirty="0" smtClean="0">
                <a:latin typeface="+mj-lt"/>
                <a:sym typeface="Wingdings" panose="05000000000000000000" pitchFamily="2" charset="2"/>
              </a:rPr>
              <a:t>Quelles implications sur les parcours des </a:t>
            </a:r>
            <a:r>
              <a:rPr lang="fr-BE" dirty="0" err="1" smtClean="0">
                <a:latin typeface="+mj-lt"/>
                <a:sym typeface="Wingdings" panose="05000000000000000000" pitchFamily="2" charset="2"/>
              </a:rPr>
              <a:t>étudiant·e·s</a:t>
            </a:r>
            <a:r>
              <a:rPr lang="fr-BE" dirty="0" smtClean="0">
                <a:latin typeface="+mj-lt"/>
                <a:sym typeface="Wingdings" panose="05000000000000000000" pitchFamily="2" charset="2"/>
              </a:rPr>
              <a:t>?</a:t>
            </a:r>
            <a:endParaRPr lang="fr-BE" dirty="0" smtClean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6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Les parcours des </a:t>
            </a:r>
            <a:r>
              <a:rPr lang="fr-BE" sz="3600" dirty="0" err="1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étudiant·e·s</a:t>
            </a:r>
            <a:r>
              <a:rPr lang="fr-BE" sz="36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 sous « Paysage »: </a:t>
            </a:r>
            <a:br>
              <a:rPr lang="fr-BE" sz="36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</a:br>
            <a:r>
              <a:rPr lang="fr-BE" sz="36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rappel des premiers constats (</a:t>
            </a:r>
            <a:r>
              <a:rPr lang="fr-BE" sz="3600" dirty="0" err="1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Dehon</a:t>
            </a:r>
            <a:r>
              <a:rPr lang="fr-BE" sz="3600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, 2018)</a:t>
            </a:r>
            <a:endParaRPr lang="fr-BE" sz="3600" dirty="0">
              <a:latin typeface="Franklin Gothic Demi Cond" charset="0"/>
              <a:ea typeface="Franklin Gothic Demi Cond" charset="0"/>
              <a:cs typeface="Franklin Gothic Demi Cond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BE" dirty="0" smtClean="0">
                <a:latin typeface="+mj-lt"/>
              </a:rPr>
              <a:t>Diminution du taux de diplomation en fin de cycle</a:t>
            </a:r>
          </a:p>
          <a:p>
            <a:pPr marL="457200" lvl="1" indent="0">
              <a:buNone/>
            </a:pPr>
            <a:r>
              <a:rPr lang="fr-BE" dirty="0" smtClean="0">
                <a:latin typeface="+mj-lt"/>
              </a:rPr>
              <a:t>Bologne: 36% Paysage: 31%</a:t>
            </a:r>
          </a:p>
          <a:p>
            <a:r>
              <a:rPr lang="fr-BE" dirty="0" smtClean="0">
                <a:latin typeface="+mj-lt"/>
              </a:rPr>
              <a:t>Taux d’abandon stable: +/- 53%</a:t>
            </a:r>
          </a:p>
          <a:p>
            <a:r>
              <a:rPr lang="fr-BE" dirty="0">
                <a:latin typeface="+mj-lt"/>
              </a:rPr>
              <a:t>45 crédits en BA1 </a:t>
            </a:r>
            <a:r>
              <a:rPr lang="fr-BE" dirty="0" smtClean="0">
                <a:latin typeface="+mj-lt"/>
              </a:rPr>
              <a:t>= piège pour les étudiants, seulement 23% des étudiants rattraperont leur retard</a:t>
            </a:r>
          </a:p>
          <a:p>
            <a:r>
              <a:rPr lang="fr-BE" dirty="0" smtClean="0">
                <a:latin typeface="+mj-lt"/>
              </a:rPr>
              <a:t>Le parcours scolaire antérieur et les caractéristiques socio-économiques des étudiants restent discriminants &gt; la flexibilité du parcours ne semble pas être une opportunité et la complexité du système est même contre-productive pour ces étudiants.</a:t>
            </a:r>
            <a:endParaRPr lang="fr-BE" dirty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3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245" y="261887"/>
            <a:ext cx="5149645" cy="5856061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>
                <a:solidFill>
                  <a:schemeClr val="tx1"/>
                </a:solidFill>
                <a:latin typeface="Marker Felt Thin" charset="0"/>
                <a:ea typeface="Marker Felt Thin" charset="0"/>
                <a:cs typeface="Marker Felt Thin" charset="0"/>
              </a:rPr>
              <a:t>Les variables explicatives </a:t>
            </a:r>
            <a:br>
              <a:rPr lang="fr-FR" sz="5400" b="1" dirty="0" smtClean="0">
                <a:solidFill>
                  <a:schemeClr val="tx1"/>
                </a:solidFill>
                <a:latin typeface="Marker Felt Thin" charset="0"/>
                <a:ea typeface="Marker Felt Thin" charset="0"/>
                <a:cs typeface="Marker Felt Thin" charset="0"/>
              </a:rPr>
            </a:br>
            <a:r>
              <a:rPr lang="fr-FR" sz="5400" b="1" dirty="0" smtClean="0">
                <a:solidFill>
                  <a:schemeClr val="tx1"/>
                </a:solidFill>
                <a:latin typeface="Marker Felt Thin" charset="0"/>
                <a:ea typeface="Marker Felt Thin" charset="0"/>
                <a:cs typeface="Marker Felt Thin" charset="0"/>
              </a:rPr>
              <a:t>de l’échec et de la réussite</a:t>
            </a:r>
            <a:endParaRPr lang="fr-FR" sz="5400" b="1" dirty="0">
              <a:solidFill>
                <a:schemeClr val="tx1"/>
              </a:solidFill>
              <a:latin typeface="Marker Felt Thin" charset="0"/>
              <a:ea typeface="Marker Felt Thin" charset="0"/>
              <a:cs typeface="Marker Felt Thin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826265"/>
            <a:ext cx="10515600" cy="53506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A partir de vos « </a:t>
            </a:r>
            <a:r>
              <a:rPr lang="fr-FR" b="1" i="1" dirty="0" err="1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personas</a:t>
            </a:r>
            <a:r>
              <a:rPr lang="fr-FR" b="1" i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 </a:t>
            </a:r>
            <a:r>
              <a:rPr lang="fr-FR" b="1" dirty="0" smtClean="0">
                <a:latin typeface="Franklin Gothic Demi Cond" charset="0"/>
                <a:ea typeface="Franklin Gothic Demi Cond" charset="0"/>
                <a:cs typeface="Franklin Gothic Demi Cond" charset="0"/>
              </a:rPr>
              <a:t>»:</a:t>
            </a:r>
          </a:p>
          <a:p>
            <a:endParaRPr lang="fr-FR" dirty="0">
              <a:latin typeface="+mj-lt"/>
            </a:endParaRPr>
          </a:p>
          <a:p>
            <a:r>
              <a:rPr lang="fr-FR" b="1" dirty="0" smtClean="0">
                <a:latin typeface="+mj-lt"/>
              </a:rPr>
              <a:t>Seul (10 min) </a:t>
            </a:r>
            <a:r>
              <a:rPr lang="fr-FR" dirty="0" smtClean="0">
                <a:latin typeface="+mj-lt"/>
              </a:rPr>
              <a:t>: repérer quelques dimensions susceptibles d’influencer la réussite/l’échec qui apparaissent dans vos « </a:t>
            </a:r>
            <a:r>
              <a:rPr lang="fr-FR" i="1" dirty="0" err="1" smtClean="0">
                <a:latin typeface="+mj-lt"/>
              </a:rPr>
              <a:t>personas</a:t>
            </a:r>
            <a:r>
              <a:rPr lang="fr-FR" dirty="0" smtClean="0">
                <a:latin typeface="+mj-lt"/>
              </a:rPr>
              <a:t> »</a:t>
            </a:r>
          </a:p>
          <a:p>
            <a:endParaRPr lang="fr-FR" dirty="0">
              <a:latin typeface="+mj-lt"/>
            </a:endParaRPr>
          </a:p>
          <a:p>
            <a:r>
              <a:rPr lang="fr-FR" b="1" dirty="0" smtClean="0">
                <a:latin typeface="+mj-lt"/>
              </a:rPr>
              <a:t>Par table (30 min)</a:t>
            </a:r>
            <a:r>
              <a:rPr lang="fr-FR" dirty="0" smtClean="0">
                <a:latin typeface="+mj-lt"/>
              </a:rPr>
              <a:t> : </a:t>
            </a:r>
          </a:p>
          <a:p>
            <a:pPr lvl="1"/>
            <a:r>
              <a:rPr lang="fr-FR" dirty="0" smtClean="0">
                <a:latin typeface="+mj-lt"/>
              </a:rPr>
              <a:t>désigner </a:t>
            </a:r>
            <a:r>
              <a:rPr lang="fr-FR" dirty="0" err="1" smtClean="0">
                <a:latin typeface="+mj-lt"/>
              </a:rPr>
              <a:t>un·e</a:t>
            </a:r>
            <a:r>
              <a:rPr lang="fr-FR" dirty="0" smtClean="0">
                <a:latin typeface="+mj-lt"/>
              </a:rPr>
              <a:t> secrétaire</a:t>
            </a:r>
          </a:p>
          <a:p>
            <a:pPr lvl="1"/>
            <a:r>
              <a:rPr lang="fr-FR" dirty="0" err="1" smtClean="0">
                <a:latin typeface="+mj-lt"/>
              </a:rPr>
              <a:t>chacun·e</a:t>
            </a:r>
            <a:r>
              <a:rPr lang="fr-FR" dirty="0" smtClean="0">
                <a:latin typeface="+mj-lt"/>
              </a:rPr>
              <a:t> présente les dimensions qu’</a:t>
            </a:r>
            <a:r>
              <a:rPr lang="fr-FR" dirty="0" err="1" smtClean="0">
                <a:latin typeface="+mj-lt"/>
              </a:rPr>
              <a:t>il·elle</a:t>
            </a:r>
            <a:r>
              <a:rPr lang="fr-FR" dirty="0" smtClean="0">
                <a:latin typeface="+mj-lt"/>
              </a:rPr>
              <a:t> a identifiées</a:t>
            </a:r>
          </a:p>
          <a:p>
            <a:pPr lvl="1"/>
            <a:r>
              <a:rPr lang="fr-FR" dirty="0" smtClean="0">
                <a:latin typeface="+mj-lt"/>
              </a:rPr>
              <a:t>ensemble, vous rassemblez les dimensions en catégories et vous imaginez une saynète/jeu de rôle qui reprend les dimensions identifiées (durée du jeu de rôle : 5 min max)</a:t>
            </a:r>
          </a:p>
          <a:p>
            <a:endParaRPr lang="fr-FR" dirty="0" smtClean="0">
              <a:latin typeface="+mj-lt"/>
            </a:endParaRPr>
          </a:p>
          <a:p>
            <a:r>
              <a:rPr lang="fr-FR" b="1" dirty="0" smtClean="0">
                <a:latin typeface="+mj-lt"/>
              </a:rPr>
              <a:t>En plénière (30 min) : </a:t>
            </a:r>
          </a:p>
          <a:p>
            <a:pPr lvl="1"/>
            <a:r>
              <a:rPr lang="fr-FR" dirty="0" smtClean="0">
                <a:latin typeface="+mj-lt"/>
              </a:rPr>
              <a:t>chaque équipe joue sa saynète (5 min max) pdt ce temps, les autres équipes notent les dimensions qu’ils repèrent.</a:t>
            </a:r>
          </a:p>
          <a:p>
            <a:pPr lvl="1"/>
            <a:r>
              <a:rPr lang="fr-FR" dirty="0" smtClean="0">
                <a:latin typeface="+mj-lt"/>
              </a:rPr>
              <a:t>À l’issue de l’ensemble des saynètes, synthèse collective et tentative de catégorisation</a:t>
            </a:r>
          </a:p>
          <a:p>
            <a:endParaRPr lang="fr-FR" dirty="0">
              <a:latin typeface="+mj-lt"/>
            </a:endParaRPr>
          </a:p>
          <a:p>
            <a:r>
              <a:rPr lang="fr-FR" b="1" dirty="0" smtClean="0">
                <a:latin typeface="+mj-lt"/>
              </a:rPr>
              <a:t>Si le temps le permet, Individuellement </a:t>
            </a:r>
            <a:r>
              <a:rPr lang="fr-FR" b="1" dirty="0" smtClean="0">
                <a:latin typeface="+mj-lt"/>
              </a:rPr>
              <a:t>(15 min): </a:t>
            </a:r>
          </a:p>
          <a:p>
            <a:pPr lvl="1"/>
            <a:r>
              <a:rPr lang="fr-FR" dirty="0">
                <a:latin typeface="+mj-lt"/>
              </a:rPr>
              <a:t>L</a:t>
            </a:r>
            <a:r>
              <a:rPr lang="fr-FR" dirty="0" smtClean="0">
                <a:latin typeface="+mj-lt"/>
              </a:rPr>
              <a:t>es autres groupes ont-ils identifié des dimensions utiles pour mon cours?</a:t>
            </a:r>
          </a:p>
          <a:p>
            <a:pPr lvl="1"/>
            <a:r>
              <a:rPr lang="fr-FR" dirty="0" smtClean="0">
                <a:latin typeface="+mj-lt"/>
              </a:rPr>
              <a:t>Quelles sont les dimensions sur lesquelles je peux agir? Pourquoi? Comment?</a:t>
            </a:r>
          </a:p>
          <a:p>
            <a:endParaRPr lang="fr-FR" dirty="0" smtClean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D.Baillet - Université libre de Bruxelles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6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23055</TotalTime>
  <Words>584</Words>
  <Application>Microsoft Macintosh PowerPoint</Application>
  <PresentationFormat>Grand écran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Demi Cond</vt:lpstr>
      <vt:lpstr>Futura Medium</vt:lpstr>
      <vt:lpstr>Marker Felt Thin</vt:lpstr>
      <vt:lpstr>Wingdings</vt:lpstr>
      <vt:lpstr>Thème Office</vt:lpstr>
      <vt:lpstr>Connaître son public: L’étudiant·e, l’apprentissage et la réussite</vt:lpstr>
      <vt:lpstr>Aujourd’hui</vt:lpstr>
      <vt:lpstr>Comment les variables explicatives de l’échec et de la réussite (E/R) sont-elles devenues un objet de recherche?</vt:lpstr>
      <vt:lpstr>Selon vous, quel est le taux de réussite moyen en première année?</vt:lpstr>
      <vt:lpstr>Taux de réussite en FWB (sous « Bologne »)</vt:lpstr>
      <vt:lpstr>Le décret « Paysage »</vt:lpstr>
      <vt:lpstr>Les parcours des étudiant·e·s sous « Paysage »:  rappel des premiers constats (Dehon, 2018)</vt:lpstr>
      <vt:lpstr>Les variables explicatives  de l’échec et de la réussite</vt:lpstr>
      <vt:lpstr>Présentation PowerPoint</vt:lpstr>
      <vt:lpstr>Présentation PowerPoint</vt:lpstr>
      <vt:lpstr>Les variables explicatives de l’échec et de la réussite</vt:lpstr>
      <vt:lpstr>Cours 3 : Projets d’études, expériences étudiantes, pratiques d’études (et réussite)</vt:lpstr>
      <vt:lpstr>Groupes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Dorothée Baillet</dc:creator>
  <cp:lastModifiedBy>Dorothée Baillet</cp:lastModifiedBy>
  <cp:revision>67</cp:revision>
  <dcterms:created xsi:type="dcterms:W3CDTF">2020-01-07T10:22:54Z</dcterms:created>
  <dcterms:modified xsi:type="dcterms:W3CDTF">2020-02-20T15:31:41Z</dcterms:modified>
</cp:coreProperties>
</file>