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  <p:sldMasterId id="2147483688" r:id="rId5"/>
  </p:sldMasterIdLst>
  <p:notesMasterIdLst>
    <p:notesMasterId r:id="rId19"/>
  </p:notesMasterIdLst>
  <p:handoutMasterIdLst>
    <p:handoutMasterId r:id="rId20"/>
  </p:handoutMasterIdLst>
  <p:sldIdLst>
    <p:sldId id="271" r:id="rId6"/>
    <p:sldId id="275" r:id="rId7"/>
    <p:sldId id="268" r:id="rId8"/>
    <p:sldId id="280" r:id="rId9"/>
    <p:sldId id="281" r:id="rId10"/>
    <p:sldId id="282" r:id="rId11"/>
    <p:sldId id="284" r:id="rId12"/>
    <p:sldId id="283" r:id="rId13"/>
    <p:sldId id="263" r:id="rId14"/>
    <p:sldId id="279" r:id="rId15"/>
    <p:sldId id="274" r:id="rId16"/>
    <p:sldId id="27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996600"/>
    <a:srgbClr val="FF9900"/>
    <a:srgbClr val="CC00CC"/>
    <a:srgbClr val="000066"/>
    <a:srgbClr val="F51B20"/>
    <a:srgbClr val="008000"/>
    <a:srgbClr val="001B50"/>
    <a:srgbClr val="3D1668"/>
    <a:srgbClr val="130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86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5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6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86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97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1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7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413164"/>
            <a:ext cx="10123055" cy="3844636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BCD5F42-7DD6-4A85-A245-568123AE61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9C8F7-B9C9-4A6D-B783-DEA6E6070D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96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413164"/>
            <a:ext cx="10123055" cy="3844636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BCD5F42-7DD6-4A85-A245-568123AE61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9C8F7-B9C9-4A6D-B783-DEA6E6070D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293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584" y="386092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D15D897-EDE8-4B2E-BF53-A307260B9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9C8F7-B9C9-4A6D-B783-DEA6E6070D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5601BF-0AE3-488B-A8E2-70F054EC7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5892722"/>
            <a:ext cx="12176760" cy="94241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F5689B-5B5D-43C0-AEC9-58418D0E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02541"/>
            <a:ext cx="11273246" cy="4695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 Here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291" y="5985289"/>
            <a:ext cx="727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3</a:t>
            </a:r>
            <a:r>
              <a:rPr lang="en-US" sz="1600" b="1" i="1" baseline="30000" dirty="0">
                <a:solidFill>
                  <a:schemeClr val="bg1"/>
                </a:solidFill>
              </a:rPr>
              <a:t>rd</a:t>
            </a:r>
            <a:r>
              <a:rPr lang="en-US" sz="1600" b="1" i="1" dirty="0">
                <a:solidFill>
                  <a:schemeClr val="bg1"/>
                </a:solidFill>
              </a:rPr>
              <a:t> IEEE International Conference on Interdisciplinary Approaches in Technology and Management for Social Innovation </a:t>
            </a:r>
            <a:r>
              <a:rPr lang="en-US" sz="1600" b="1" i="1" baseline="0" dirty="0">
                <a:solidFill>
                  <a:schemeClr val="bg1"/>
                </a:solidFill>
              </a:rPr>
              <a:t>(Hybrid) </a:t>
            </a:r>
          </a:p>
          <a:p>
            <a:r>
              <a:rPr lang="en-US" sz="1600" b="1" i="1" baseline="0" dirty="0">
                <a:solidFill>
                  <a:schemeClr val="bg1"/>
                </a:solidFill>
              </a:rPr>
              <a:t>March 06-08, 2025, Gwalior, India</a:t>
            </a:r>
            <a:endParaRPr lang="en-SG" sz="1600" b="1" i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487912-5905-4B45-B98E-B880C44B489C}"/>
              </a:ext>
            </a:extLst>
          </p:cNvPr>
          <p:cNvSpPr txBox="1"/>
          <p:nvPr/>
        </p:nvSpPr>
        <p:spPr>
          <a:xfrm>
            <a:off x="8075337" y="6012109"/>
            <a:ext cx="384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Enabling the Change! Social Innovation </a:t>
            </a:r>
          </a:p>
          <a:p>
            <a:pPr algn="l"/>
            <a:r>
              <a:rPr lang="en-US" sz="1600" b="1" i="1" dirty="0">
                <a:solidFill>
                  <a:schemeClr val="bg1"/>
                </a:solidFill>
                <a:latin typeface="+mn-lt"/>
                <a:cs typeface="Aparajita" panose="020B0604020202020204" pitchFamily="34" charset="0"/>
              </a:rPr>
              <a:t>for sustainable societies</a:t>
            </a:r>
            <a:endParaRPr lang="en-SG" sz="1600" b="1" i="1" dirty="0">
              <a:solidFill>
                <a:schemeClr val="bg1"/>
              </a:solidFill>
              <a:latin typeface="+mn-lt"/>
              <a:cs typeface="Aparajita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40538244-F3D8-43FE-88E7-EBB7D5853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762" y="6445212"/>
            <a:ext cx="636914" cy="283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xmlns="" id="{9A78EB90-71D0-6C30-DE5E-E17E07D1C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16" y="0"/>
            <a:ext cx="2418344" cy="919074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9FA0E77B-93A9-357F-BA2C-F45FAB29F8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142752"/>
            <a:ext cx="2149311" cy="730766"/>
          </a:xfrm>
          <a:prstGeom prst="rect">
            <a:avLst/>
          </a:prstGeom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xmlns="" id="{263A41F8-61AA-C93B-A257-C320678B28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77" y="51141"/>
            <a:ext cx="2965522" cy="9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2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F486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F486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F486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2C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2C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33447" y="1248620"/>
            <a:ext cx="9963153" cy="74533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ML-Driven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Emotion and Stress Level Monitoring</a:t>
            </a:r>
            <a:endParaRPr lang="en-SG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763857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authors Name and Affiliation</a:t>
            </a:r>
          </a:p>
          <a:p>
            <a:pPr algn="ct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Bharti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Parate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Diksha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Mathankar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Richa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Khandelwal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Prashant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Dwivedy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{RCOEM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Nagpur}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488915"/>
            <a:ext cx="12191999" cy="110080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en-US" sz="2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 ID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1403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</a:t>
            </a:r>
            <a:r>
              <a:rPr lang="en-US" sz="2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IN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27033EA-484A-41A3-8232-9D46EF237D4A}"/>
              </a:ext>
            </a:extLst>
          </p:cNvPr>
          <p:cNvSpPr/>
          <p:nvPr/>
        </p:nvSpPr>
        <p:spPr>
          <a:xfrm>
            <a:off x="3266662" y="5138324"/>
            <a:ext cx="5496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pPr algn="ct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Bharti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Parate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5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C864817-5955-484B-9D1F-9BC8DB7398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819" y="295951"/>
            <a:ext cx="10414361" cy="73852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</a:t>
            </a:r>
            <a:r>
              <a:rPr lang="en-I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Test Result</a:t>
            </a:r>
            <a:endParaRPr lang="en-IN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2" t="1355" r="33171" b="50566"/>
          <a:stretch/>
        </p:blipFill>
        <p:spPr>
          <a:xfrm>
            <a:off x="776287" y="1330423"/>
            <a:ext cx="2643188" cy="3697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2" y="1330423"/>
            <a:ext cx="3952875" cy="26563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44" y="1330423"/>
            <a:ext cx="3206048" cy="2165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037" y="5123190"/>
            <a:ext cx="2833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Fig.1: CNN Test Cases for Stress Detection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5762" y="4082317"/>
            <a:ext cx="4043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Fig.2: Bar Graph for Visual Understanding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4392" y="3639814"/>
            <a:ext cx="285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Fig.3: Dynamic visual box with needle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C864817-5955-484B-9D1F-9BC8DB7398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56000"/>
            </a:blip>
            <a:srcRect/>
            <a:stretch>
              <a:fillRect/>
            </a:stretch>
          </a:blip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52462" y="-54677"/>
            <a:ext cx="10887076" cy="747713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Evaluation of Emotion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73" y="1841190"/>
            <a:ext cx="4032601" cy="40326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4" r="3960" b="26738"/>
          <a:stretch/>
        </p:blipFill>
        <p:spPr>
          <a:xfrm>
            <a:off x="6172199" y="3589493"/>
            <a:ext cx="4873401" cy="21277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66786" y="825527"/>
            <a:ext cx="52054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Confusion Matrix: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Shows how well the model predicts each emotion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5048" y="825527"/>
            <a:ext cx="5514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Precision: How many predictions were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Recall: How many actual cases were identified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F1-Score: Balance between precision and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Support: Number of Samples per class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b="-2000"/>
            </a:stretch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438525" y="600075"/>
            <a:ext cx="11791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149" y="1495425"/>
            <a:ext cx="58388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Non-invasive, real-time stress detection via facial expressions.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system that eliminates the need for intrusive sensors.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Optimized CNN model with 73.21% accuracy.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potential tool for improving workplace productivity, mental health and smart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8046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legant cursive Thank you in silver foil on a dark blue background with  subtle lighting | Premium AI-gener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0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C864817-5955-484B-9D1F-9BC8DB7398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589" y="0"/>
            <a:ext cx="12192000" cy="6858000"/>
          </a:xfrm>
          <a:prstGeom prst="rect">
            <a:avLst/>
          </a:prstGeom>
          <a:blipFill dpi="0" rotWithShape="1">
            <a:blip r:embed="rId2">
              <a:alphaModFix amt="4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7518"/>
            <a:ext cx="9905998" cy="94517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9315" y="1182686"/>
            <a:ext cx="2266950" cy="4694237"/>
          </a:xfrm>
          <a:prstGeom prst="roundRect">
            <a:avLst/>
          </a:prstGeom>
          <a:solidFill>
            <a:srgbClr val="001B50"/>
          </a:solidFill>
          <a:ln>
            <a:noFill/>
          </a:ln>
          <a:effectLst>
            <a:glow rad="1143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91224"/>
            <a:ext cx="12192000" cy="86677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086453" y="1182687"/>
            <a:ext cx="2266950" cy="4694237"/>
          </a:xfrm>
          <a:prstGeom prst="roundRect">
            <a:avLst/>
          </a:prstGeom>
          <a:solidFill>
            <a:srgbClr val="001B50"/>
          </a:solidFill>
          <a:ln>
            <a:noFill/>
          </a:ln>
          <a:effectLst>
            <a:glow rad="1143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6268244" y="1184274"/>
            <a:ext cx="2266950" cy="4694237"/>
          </a:xfrm>
          <a:prstGeom prst="roundRect">
            <a:avLst/>
          </a:prstGeom>
          <a:solidFill>
            <a:srgbClr val="001B50"/>
          </a:solidFill>
          <a:ln>
            <a:noFill/>
          </a:ln>
          <a:effectLst>
            <a:glow rad="1143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408361" y="1182687"/>
            <a:ext cx="2266950" cy="4694237"/>
          </a:xfrm>
          <a:prstGeom prst="roundRect">
            <a:avLst/>
          </a:prstGeom>
          <a:solidFill>
            <a:srgbClr val="001B50"/>
          </a:solidFill>
          <a:ln>
            <a:noFill/>
          </a:ln>
          <a:effectLst>
            <a:glow rad="101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643827" y="1335087"/>
            <a:ext cx="2097089" cy="830871"/>
          </a:xfrm>
          <a:prstGeom prst="roundRect">
            <a:avLst/>
          </a:prstGeom>
          <a:gradFill flip="none" rotWithShape="1">
            <a:gsLst>
              <a:gs pos="0">
                <a:srgbClr val="F51B20">
                  <a:shade val="30000"/>
                  <a:satMod val="115000"/>
                </a:srgbClr>
              </a:gs>
              <a:gs pos="50000">
                <a:srgbClr val="F51B20">
                  <a:shade val="67500"/>
                  <a:satMod val="115000"/>
                </a:srgbClr>
              </a:gs>
              <a:gs pos="100000">
                <a:srgbClr val="F51B2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832047" y="1507831"/>
            <a:ext cx="174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93292" y="1335088"/>
            <a:ext cx="2097089" cy="830871"/>
          </a:xfrm>
          <a:prstGeom prst="roundRect">
            <a:avLst/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6341663" y="1335087"/>
            <a:ext cx="2097089" cy="830871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9190035" y="1335087"/>
            <a:ext cx="2097089" cy="830871"/>
          </a:xfrm>
          <a:prstGeom prst="roundRect">
            <a:avLst/>
          </a:prstGeom>
          <a:solidFill>
            <a:srgbClr val="7030A0"/>
          </a:solidFill>
          <a:ln>
            <a:solidFill>
              <a:srgbClr val="001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3650221" y="1481588"/>
            <a:ext cx="185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1133" y="1334961"/>
            <a:ext cx="2078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28127" y="1530611"/>
            <a:ext cx="227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487" y="3829778"/>
            <a:ext cx="22539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Stress-related disorders require non-invasive, real time monitoring solutions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24899" y="3758004"/>
            <a:ext cx="2432378" cy="195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CNN-based emotion recognition using FER-2013 dataset, mapped to stress levels (low, high, moderate)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84661" y="3829778"/>
            <a:ext cx="2174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visual feedback (gauge interface). Non-invasive, sensor-free approach.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00440" y="3874727"/>
            <a:ext cx="22104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Mental health,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Workplace stress management,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 well-being.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6" name="Picture 12" descr="181,000+ Problem Icon Stock Illustrations, Royalty-Free Vector Graphics &amp;  Clip Art - iStock | Heart problem icon, Problem icon editable stroke, Problem  icon vecto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" t="9806" r="7973" b="8082"/>
          <a:stretch/>
        </p:blipFill>
        <p:spPr bwMode="auto">
          <a:xfrm>
            <a:off x="1009394" y="2318357"/>
            <a:ext cx="1286132" cy="122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rain and light bulb icon Stock Vector Image &amp; Art - Alam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0"/>
          <a:stretch/>
        </p:blipFill>
        <p:spPr bwMode="auto">
          <a:xfrm>
            <a:off x="3979416" y="2271109"/>
            <a:ext cx="1196044" cy="12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ar Chart Clipart Transparent PNG Hd, Bar Chart Logo Design Concept  Accounting Logo, Finance, Money, Business PNG Image For Free Download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4" t="9796" r="8854" b="10521"/>
          <a:stretch/>
        </p:blipFill>
        <p:spPr bwMode="auto">
          <a:xfrm>
            <a:off x="6756995" y="2290384"/>
            <a:ext cx="1167806" cy="120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ospital logo vector | Premium AI-generated vec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50" y="2305096"/>
            <a:ext cx="1198650" cy="119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C864817-5955-484B-9D1F-9BC8DB7398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7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9" y="122921"/>
            <a:ext cx="10620376" cy="73852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Overview of the </a:t>
            </a:r>
            <a:r>
              <a:rPr lang="en-I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IN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2454" y="1075099"/>
            <a:ext cx="2033683" cy="1302771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63209" y="1225880"/>
            <a:ext cx="1632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2"/>
                </a:solidFill>
              </a:rPr>
              <a:t>Data </a:t>
            </a:r>
            <a:r>
              <a:rPr lang="en-IN" sz="2400" dirty="0" smtClean="0">
                <a:solidFill>
                  <a:schemeClr val="bg2"/>
                </a:solidFill>
              </a:rPr>
              <a:t>collection</a:t>
            </a:r>
            <a:endParaRPr lang="en-IN" sz="2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14111" y="3411526"/>
            <a:ext cx="2230811" cy="1471230"/>
          </a:xfrm>
          <a:prstGeom prst="ellipse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6333381" y="4484167"/>
            <a:ext cx="2229372" cy="1399764"/>
          </a:xfrm>
          <a:prstGeom prst="ellips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2096280" y="2110901"/>
            <a:ext cx="2323427" cy="1536068"/>
          </a:xfrm>
          <a:prstGeom prst="ellips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238598" y="2277113"/>
            <a:ext cx="205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bg2"/>
                </a:solidFill>
              </a:rPr>
              <a:t>Pre-processing </a:t>
            </a:r>
            <a:r>
              <a:rPr lang="en-IN" sz="2400" dirty="0">
                <a:solidFill>
                  <a:schemeClr val="bg2"/>
                </a:solidFill>
              </a:rPr>
              <a:t>and feature extraction</a:t>
            </a:r>
            <a:r>
              <a:rPr lang="en-IN" sz="2000" dirty="0"/>
              <a:t>.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3612" y="3205443"/>
            <a:ext cx="2531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lvl="1"/>
            <a:r>
              <a:rPr lang="en-IN" sz="2400" dirty="0">
                <a:solidFill>
                  <a:schemeClr val="bg2"/>
                </a:solidFill>
              </a:rPr>
              <a:t>Machine learning </a:t>
            </a:r>
            <a:endParaRPr lang="en-IN" sz="2400" dirty="0" smtClean="0">
              <a:solidFill>
                <a:schemeClr val="bg2"/>
              </a:solidFill>
            </a:endParaRPr>
          </a:p>
          <a:p>
            <a:pPr lvl="1"/>
            <a:r>
              <a:rPr lang="en-IN" sz="2400" dirty="0" smtClean="0">
                <a:solidFill>
                  <a:schemeClr val="bg2"/>
                </a:solidFill>
              </a:rPr>
              <a:t>models</a:t>
            </a:r>
            <a:endParaRPr lang="en-IN" sz="2800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9138" y="4569826"/>
            <a:ext cx="226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2"/>
                </a:solidFill>
              </a:rPr>
              <a:t>Real-time </a:t>
            </a:r>
            <a:r>
              <a:rPr lang="en-IN" sz="2400" dirty="0" smtClean="0">
                <a:solidFill>
                  <a:schemeClr val="bg2"/>
                </a:solidFill>
              </a:rPr>
              <a:t>monitoring and Feedback </a:t>
            </a:r>
            <a:endParaRPr lang="en-IN" sz="2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257895" y="1547730"/>
            <a:ext cx="953775" cy="592790"/>
            <a:chOff x="2532375" y="1808512"/>
            <a:chExt cx="457200" cy="59279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2532375" y="1808512"/>
              <a:ext cx="457200" cy="49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989575" y="1808512"/>
              <a:ext cx="0" cy="5927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214111" y="2671330"/>
            <a:ext cx="1148464" cy="714449"/>
            <a:chOff x="2532375" y="1808512"/>
            <a:chExt cx="457200" cy="59279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2532375" y="1808512"/>
              <a:ext cx="457200" cy="49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989575" y="1808512"/>
              <a:ext cx="0" cy="5927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200867" y="3885181"/>
            <a:ext cx="1123950" cy="592790"/>
            <a:chOff x="2532375" y="1808512"/>
            <a:chExt cx="457200" cy="592790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2532375" y="1808512"/>
              <a:ext cx="457200" cy="49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989575" y="1808512"/>
              <a:ext cx="0" cy="5927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86574"/>
            <a:ext cx="12192000" cy="87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9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238" y="122921"/>
            <a:ext cx="10414361" cy="738521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Real-time Data collection</a:t>
            </a:r>
            <a:endParaRPr lang="en-IN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00725" y="1228397"/>
            <a:ext cx="4914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 Source: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Live video feed from a camera captures facial expressions in real time.</a:t>
            </a:r>
          </a:p>
          <a:p>
            <a:pPr algn="just"/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Face Detection: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Haar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Cascades or MTCNN are employed to detect and segment the face from the background. A bounding box isolates the facial region for further analysis.</a:t>
            </a:r>
          </a:p>
          <a:p>
            <a:pPr algn="just"/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 for Training: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FER-2013 dataset (35,887 labelled facial images across seven emotions: anger, disgust, fear, happy, sad, surprise, neutral)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40836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238" y="122921"/>
            <a:ext cx="10414361" cy="738521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</a:t>
            </a:r>
            <a:r>
              <a:rPr lang="en-IN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Preprocessing</a:t>
            </a:r>
            <a:r>
              <a:rPr lang="en-IN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Feature Extraction</a:t>
            </a:r>
            <a:endParaRPr lang="en-IN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86374" y="1202955"/>
            <a:ext cx="6248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Resizing and Grayscale Conversion: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Detected face regions are sized 48 x 48 pixels and converted to grayscale to standardize input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Augmentation: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During training, techniques like rotation, horizontal flipping, and zooming are applied to enhance dataset diversity and reduce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Edge Detection and Segmentation: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Canny Edge Detection: Highlights key facial features ( eyes, mouth, nose) by detecting intensity gradients.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Region of Interest (ROI) Segmentation: Focuses on critical micro-expressions and emotional cues.</a:t>
            </a:r>
          </a:p>
        </p:txBody>
      </p:sp>
    </p:spTree>
    <p:extLst>
      <p:ext uri="{BB962C8B-B14F-4D97-AF65-F5344CB8AC3E}">
        <p14:creationId xmlns:p14="http://schemas.microsoft.com/office/powerpoint/2010/main" val="37358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C864817-5955-484B-9D1F-9BC8DB7398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74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500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819" y="160518"/>
            <a:ext cx="10414361" cy="738521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Model</a:t>
            </a:r>
            <a:endParaRPr lang="en-IN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7220" y="1073216"/>
            <a:ext cx="834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Convolution Neural Network (CNN) Architecture: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2047" y="1807621"/>
            <a:ext cx="6934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 spatial features (edges, textures) using 3x3 kernels.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Stabilizes training by standardizing layers outputs.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Reduces dimensionality while retaining dominant features.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Reduces computational cost while maintaining accuracy.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Replaces fully connected layers to minimize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Outputs emotion probabilities  across seven classes.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97378" y="1845321"/>
            <a:ext cx="3542408" cy="371604"/>
            <a:chOff x="254091" y="46725"/>
            <a:chExt cx="3700966" cy="560880"/>
          </a:xfrm>
        </p:grpSpPr>
        <p:sp>
          <p:nvSpPr>
            <p:cNvPr id="13" name="Rounded Rectangle 12"/>
            <p:cNvSpPr/>
            <p:nvPr/>
          </p:nvSpPr>
          <p:spPr>
            <a:xfrm>
              <a:off x="254091" y="46725"/>
              <a:ext cx="3700966" cy="560880"/>
            </a:xfrm>
            <a:prstGeom prst="roundRect">
              <a:avLst/>
            </a:prstGeom>
            <a:gradFill rotWithShape="0">
              <a:gsLst>
                <a:gs pos="0">
                  <a:srgbClr val="87B2BE"/>
                </a:gs>
                <a:gs pos="61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81471" y="74105"/>
              <a:ext cx="3646206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457" tIns="0" rIns="134457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Convolution</a:t>
              </a:r>
              <a:r>
                <a:rPr lang="en-IN" sz="2400" kern="1200" baseline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Layers</a:t>
              </a:r>
              <a:endParaRPr lang="en-IN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97378" y="2465810"/>
            <a:ext cx="3533861" cy="350718"/>
            <a:chOff x="254091" y="908565"/>
            <a:chExt cx="3700966" cy="560880"/>
          </a:xfrm>
        </p:grpSpPr>
        <p:sp>
          <p:nvSpPr>
            <p:cNvPr id="16" name="Rounded Rectangle 15"/>
            <p:cNvSpPr/>
            <p:nvPr/>
          </p:nvSpPr>
          <p:spPr>
            <a:xfrm>
              <a:off x="254091" y="908565"/>
              <a:ext cx="3700966" cy="560880"/>
            </a:xfrm>
            <a:prstGeom prst="roundRect">
              <a:avLst/>
            </a:prstGeom>
            <a:gradFill rotWithShape="0">
              <a:gsLst>
                <a:gs pos="100000">
                  <a:schemeClr val="accent3">
                    <a:lumMod val="50000"/>
                  </a:schemeClr>
                </a:gs>
                <a:gs pos="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2007263"/>
                <a:satOff val="4171"/>
                <a:lumOff val="-78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81471" y="935945"/>
              <a:ext cx="3646206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457" tIns="0" rIns="134457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Batch Normalization</a:t>
              </a:r>
              <a:endParaRPr lang="en-IN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15066" y="3062990"/>
            <a:ext cx="3542612" cy="343573"/>
            <a:chOff x="254091" y="1770405"/>
            <a:chExt cx="3668772" cy="560880"/>
          </a:xfrm>
        </p:grpSpPr>
        <p:sp>
          <p:nvSpPr>
            <p:cNvPr id="19" name="Rounded Rectangle 18"/>
            <p:cNvSpPr/>
            <p:nvPr/>
          </p:nvSpPr>
          <p:spPr>
            <a:xfrm>
              <a:off x="254091" y="1770405"/>
              <a:ext cx="3668772" cy="560880"/>
            </a:xfrm>
            <a:prstGeom prst="roundRect">
              <a:avLst/>
            </a:prstGeom>
            <a:gradFill rotWithShape="0">
              <a:gsLst>
                <a:gs pos="0">
                  <a:srgbClr val="130991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4014525"/>
                <a:satOff val="8342"/>
                <a:lumOff val="-15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281471" y="1797785"/>
              <a:ext cx="3614012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457" tIns="0" rIns="134457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Max Pooling</a:t>
              </a:r>
              <a:endParaRPr lang="en-IN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31984" y="3672395"/>
            <a:ext cx="3561060" cy="329108"/>
            <a:chOff x="252892" y="20445"/>
            <a:chExt cx="3683491" cy="560880"/>
          </a:xfrm>
        </p:grpSpPr>
        <p:sp>
          <p:nvSpPr>
            <p:cNvPr id="22" name="Rounded Rectangle 21"/>
            <p:cNvSpPr/>
            <p:nvPr/>
          </p:nvSpPr>
          <p:spPr>
            <a:xfrm>
              <a:off x="252892" y="20445"/>
              <a:ext cx="3683491" cy="560880"/>
            </a:xfrm>
            <a:prstGeom prst="roundRect">
              <a:avLst/>
            </a:prstGeom>
            <a:gradFill rotWithShape="0">
              <a:gsLst>
                <a:gs pos="0">
                  <a:srgbClr val="87B2BE"/>
                </a:gs>
                <a:gs pos="61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4"/>
            <p:cNvSpPr/>
            <p:nvPr/>
          </p:nvSpPr>
          <p:spPr>
            <a:xfrm>
              <a:off x="290127" y="47824"/>
              <a:ext cx="3628731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953" tIns="0" rIns="13395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Separable Convolution</a:t>
              </a:r>
              <a:endParaRPr lang="en-IN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63259" y="4894798"/>
            <a:ext cx="3520588" cy="340640"/>
            <a:chOff x="252892" y="882285"/>
            <a:chExt cx="3683491" cy="560880"/>
          </a:xfrm>
        </p:grpSpPr>
        <p:sp>
          <p:nvSpPr>
            <p:cNvPr id="25" name="Rounded Rectangle 24"/>
            <p:cNvSpPr/>
            <p:nvPr/>
          </p:nvSpPr>
          <p:spPr>
            <a:xfrm>
              <a:off x="252892" y="882285"/>
              <a:ext cx="3683491" cy="560880"/>
            </a:xfrm>
            <a:prstGeom prst="roundRect">
              <a:avLst/>
            </a:prstGeom>
            <a:gradFill rotWithShape="0">
              <a:gsLst>
                <a:gs pos="100000">
                  <a:schemeClr val="accent3">
                    <a:lumMod val="50000"/>
                  </a:schemeClr>
                </a:gs>
                <a:gs pos="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4014525"/>
                <a:satOff val="8342"/>
                <a:lumOff val="-15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"/>
            <p:cNvSpPr/>
            <p:nvPr/>
          </p:nvSpPr>
          <p:spPr>
            <a:xfrm>
              <a:off x="280272" y="909665"/>
              <a:ext cx="3628731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953" tIns="0" rIns="13395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r>
                <a:rPr lang="en-IN" sz="2400" kern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Activation</a:t>
              </a:r>
              <a:endParaRPr lang="en-IN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31984" y="4267509"/>
            <a:ext cx="3542612" cy="343573"/>
            <a:chOff x="254091" y="1770405"/>
            <a:chExt cx="3668772" cy="560880"/>
          </a:xfrm>
        </p:grpSpPr>
        <p:sp>
          <p:nvSpPr>
            <p:cNvPr id="28" name="Rounded Rectangle 27"/>
            <p:cNvSpPr/>
            <p:nvPr/>
          </p:nvSpPr>
          <p:spPr>
            <a:xfrm>
              <a:off x="254091" y="1770405"/>
              <a:ext cx="3668772" cy="560880"/>
            </a:xfrm>
            <a:prstGeom prst="roundRect">
              <a:avLst/>
            </a:prstGeom>
            <a:gradFill rotWithShape="0">
              <a:gsLst>
                <a:gs pos="0">
                  <a:srgbClr val="130991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4014525"/>
                <a:satOff val="8342"/>
                <a:lumOff val="-15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281471" y="1797785"/>
              <a:ext cx="3614012" cy="506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4457" tIns="0" rIns="134457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Global Average Pooling</a:t>
              </a:r>
              <a:endParaRPr lang="en-IN" sz="24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4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b="-2000"/>
            </a:stretch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68961" y="2991009"/>
            <a:ext cx="11953367" cy="945170"/>
          </a:xfrm>
        </p:spPr>
        <p:txBody>
          <a:bodyPr>
            <a:normAutofit/>
          </a:bodyPr>
          <a:lstStyle/>
          <a:p>
            <a:pPr algn="ctr"/>
            <a:r>
              <a:rPr lang="en-IN" sz="2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Emotion to Stress mapping</a:t>
            </a:r>
            <a:endParaRPr lang="en-IN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91224"/>
            <a:ext cx="12192000" cy="8667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268659" y="3834348"/>
            <a:ext cx="3289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Low Level</a:t>
            </a:r>
          </a:p>
          <a:p>
            <a:pPr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Moderate Level</a:t>
            </a:r>
          </a:p>
          <a:p>
            <a:pPr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High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177" y="3785219"/>
            <a:ext cx="37466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 Happiness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Surprise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 Neutral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{ Anger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Fear, Sadness,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Disgust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79250" y="4019550"/>
            <a:ext cx="612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79250" y="4631604"/>
            <a:ext cx="612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82203" y="4324350"/>
            <a:ext cx="612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9101" y="1104010"/>
            <a:ext cx="6100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Protocol: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Function: Categorical cross-entropy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Optimizer: Adam with adaptive learning rates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Epochs: 25 epochs, achieving 73.21% training accuracy </a:t>
            </a:r>
          </a:p>
        </p:txBody>
      </p:sp>
    </p:spTree>
    <p:extLst>
      <p:ext uri="{BB962C8B-B14F-4D97-AF65-F5344CB8AC3E}">
        <p14:creationId xmlns:p14="http://schemas.microsoft.com/office/powerpoint/2010/main" val="138566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/>
            <a:srcRect/>
            <a:stretch>
              <a:fillRect b="-2000"/>
            </a:stretch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044" y="66675"/>
            <a:ext cx="10414361" cy="738521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Real-time Monitoring &amp; Feedback</a:t>
            </a:r>
            <a:endParaRPr lang="en-IN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2619" y="1200133"/>
            <a:ext cx="56929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Dynamic Interface: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Bounding box : Highlights the detected face in real-time video feed.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Emotion label: displays the predicted emotion with a confidence score.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Stress Gauge: A visual needle-based gauge updates dynamically to reflect stress levels (low, moderate, high)</a:t>
            </a:r>
          </a:p>
          <a:p>
            <a:pPr algn="just"/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methodology combines robust CNN-based emotion recognition with non-invasive real-time feedback, providing an accessible solution for stress monitoring.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TechDispatch #1/2021 - Facial Emotion Recognition | European Data  Protection Superviso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56"/>
          <a:stretch/>
        </p:blipFill>
        <p:spPr bwMode="auto">
          <a:xfrm>
            <a:off x="4194935" y="1170280"/>
            <a:ext cx="7805438" cy="288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56647" y="4181564"/>
            <a:ext cx="2038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Face Detection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7098" y="4181564"/>
            <a:ext cx="192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Facial Expression Detection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72637" y="4181564"/>
            <a:ext cx="2047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 to Emotion State “Happy”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6647" y="449461"/>
            <a:ext cx="63093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Model work on the Data?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926624"/>
            <a:ext cx="12192000" cy="93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ppt8E27.t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 anchorCtr="0">
        <a:normAutofit/>
      </a:bodyPr>
      <a:lstStyle>
        <a:defPPr>
          <a:defRPr sz="4000" dirty="0" smtClean="0">
            <a:solidFill>
              <a:srgbClr val="323B5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38410-2173-430A-9B92-20257D39BD88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0</TotalTime>
  <Words>626</Words>
  <Application>Microsoft Office PowerPoint</Application>
  <PresentationFormat>Widescreen</PresentationFormat>
  <Paragraphs>105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Aparajita</vt:lpstr>
      <vt:lpstr>Arial</vt:lpstr>
      <vt:lpstr>Calibri</vt:lpstr>
      <vt:lpstr>Trebuchet MS</vt:lpstr>
      <vt:lpstr>Tw Cen MT</vt:lpstr>
      <vt:lpstr>Wingdings</vt:lpstr>
      <vt:lpstr>Circuit</vt:lpstr>
      <vt:lpstr>ppt8E27.tmp</vt:lpstr>
      <vt:lpstr>ML-Driven Real-Time Emotion and Stress Level Monitoring</vt:lpstr>
      <vt:lpstr>Abstract</vt:lpstr>
      <vt:lpstr> Overview of the System Architecture</vt:lpstr>
      <vt:lpstr>Real-time Data collection</vt:lpstr>
      <vt:lpstr>Data Preprocessing &amp; Feature Extraction</vt:lpstr>
      <vt:lpstr>Machine Learning Model</vt:lpstr>
      <vt:lpstr>Emotion to Stress mapping</vt:lpstr>
      <vt:lpstr>Real-time Monitoring &amp; Feedback</vt:lpstr>
      <vt:lpstr>PowerPoint Presentation</vt:lpstr>
      <vt:lpstr> Test Result</vt:lpstr>
      <vt:lpstr>Performance Evaluation of Emotion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2024-10-17T13:02:30Z</dcterms:created>
  <dcterms:modified xsi:type="dcterms:W3CDTF">2025-02-28T03:33:05Z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