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Montserrat Bold" charset="0"/>
      <p:regular r:id="rId18"/>
    </p:embeddedFont>
    <p:embeddedFont>
      <p:font typeface="Montserrat Classic Bold" charset="0"/>
      <p:regular r:id="rId19"/>
    </p:embeddedFont>
    <p:embeddedFont>
      <p:font typeface="Montserrat Classic" charset="0"/>
      <p:regular r:id="rId20"/>
    </p:embeddedFont>
  </p:embeddedFontLst>
  <p:defaultTextStyle>
    <a:defPPr>
      <a:defRPr lang="en-US"/>
    </a:defPPr>
    <a:lvl1pPr marL="0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6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4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7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8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2" algn="l" defTabSz="9143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3" r="-33333"/>
            </a:stretch>
          </a:blipFill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4267200" y="6045574"/>
            <a:ext cx="9296400" cy="88529"/>
          </a:xfrm>
          <a:prstGeom prst="line">
            <a:avLst/>
          </a:prstGeom>
          <a:ln w="666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819837" y="3624651"/>
            <a:ext cx="16648334" cy="2185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100" b="1" dirty="0"/>
              <a:t>The Relationship Between Cigarette Prices and Smoking Prevalence</a:t>
            </a:r>
            <a:endParaRPr lang="en-US" sz="9600" b="1" dirty="0">
              <a:solidFill>
                <a:srgbClr val="004AAD"/>
              </a:solidFill>
              <a:latin typeface="Montserrat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76600" y="342900"/>
            <a:ext cx="10896600" cy="570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71"/>
              </a:lnSpc>
            </a:pPr>
            <a:r>
              <a:rPr lang="en-US" sz="3600" dirty="0">
                <a:solidFill>
                  <a:srgbClr val="050606"/>
                </a:solidFill>
                <a:latin typeface="Montserrat Classic Bold"/>
              </a:rPr>
              <a:t>DSC530-T302 Data Exploration and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" y="7962900"/>
            <a:ext cx="4660816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7"/>
              </a:lnSpc>
            </a:pPr>
            <a:r>
              <a:rPr lang="en-US" sz="4000" dirty="0" smtClean="0"/>
              <a:t>Submitted by</a:t>
            </a:r>
          </a:p>
          <a:p>
            <a:pPr algn="ctr">
              <a:lnSpc>
                <a:spcPts val="5537"/>
              </a:lnSpc>
            </a:pPr>
            <a:r>
              <a:rPr lang="en-US" sz="3900" dirty="0" err="1" smtClean="0">
                <a:solidFill>
                  <a:srgbClr val="2254C5"/>
                </a:solidFill>
                <a:latin typeface="Montserrat Classic"/>
              </a:rPr>
              <a:t>Parbati</a:t>
            </a:r>
            <a:r>
              <a:rPr lang="en-US" sz="3900" dirty="0" smtClean="0">
                <a:solidFill>
                  <a:srgbClr val="2254C5"/>
                </a:solidFill>
                <a:latin typeface="Montserrat Classic"/>
              </a:rPr>
              <a:t> </a:t>
            </a:r>
            <a:r>
              <a:rPr lang="en-US" sz="3900" dirty="0" err="1" smtClean="0">
                <a:solidFill>
                  <a:srgbClr val="2254C5"/>
                </a:solidFill>
                <a:latin typeface="Montserrat Classic"/>
              </a:rPr>
              <a:t>Belbase</a:t>
            </a:r>
            <a:endParaRPr lang="en-US" sz="3900" dirty="0">
              <a:solidFill>
                <a:srgbClr val="2254C5"/>
              </a:solidFill>
              <a:latin typeface="Montserrat Classic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12801600" y="7810500"/>
            <a:ext cx="4660816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7"/>
              </a:lnSpc>
            </a:pPr>
            <a:r>
              <a:rPr lang="en-US" sz="4000" dirty="0" smtClean="0"/>
              <a:t>Submitted to</a:t>
            </a:r>
          </a:p>
          <a:p>
            <a:pPr algn="ctr">
              <a:lnSpc>
                <a:spcPts val="5537"/>
              </a:lnSpc>
            </a:pPr>
            <a:r>
              <a:rPr lang="en-US" sz="3900" dirty="0" smtClean="0">
                <a:solidFill>
                  <a:srgbClr val="2254C5"/>
                </a:solidFill>
                <a:latin typeface="Montserrat Classic"/>
              </a:rPr>
              <a:t>Matthew Metzger</a:t>
            </a:r>
            <a:endParaRPr lang="en-US" sz="3900" dirty="0">
              <a:solidFill>
                <a:srgbClr val="2254C5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1F43D87-97E3-FD06-AE8A-54D84151C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4B99B3A7-4AB1-5AC0-C7D1-D370CEEBDBC2}"/>
              </a:ext>
            </a:extLst>
          </p:cNvPr>
          <p:cNvSpPr/>
          <p:nvPr/>
        </p:nvSpPr>
        <p:spPr>
          <a:xfrm>
            <a:off x="3" y="9988689"/>
            <a:ext cx="18395102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A9FF0DF5-5336-81F8-C8CC-450AB4320611}"/>
              </a:ext>
            </a:extLst>
          </p:cNvPr>
          <p:cNvSpPr/>
          <p:nvPr/>
        </p:nvSpPr>
        <p:spPr>
          <a:xfrm>
            <a:off x="11850062" y="633531"/>
            <a:ext cx="643794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E73DFF88-0EC8-9EB5-5DA2-66E194076A44}"/>
              </a:ext>
            </a:extLst>
          </p:cNvPr>
          <p:cNvSpPr txBox="1"/>
          <p:nvPr/>
        </p:nvSpPr>
        <p:spPr>
          <a:xfrm>
            <a:off x="1004641" y="2377102"/>
            <a:ext cx="1710031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5691" lvl="1">
              <a:lnSpc>
                <a:spcPts val="5780"/>
              </a:lnSpc>
            </a:pPr>
            <a:endParaRPr lang="en-US" sz="4100" dirty="0">
              <a:solidFill>
                <a:srgbClr val="050606"/>
              </a:solidFill>
              <a:latin typeface="Montserrat Classic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FD12324E-F97D-692B-6624-5259CF2AC92F}"/>
              </a:ext>
            </a:extLst>
          </p:cNvPr>
          <p:cNvSpPr txBox="1"/>
          <p:nvPr/>
        </p:nvSpPr>
        <p:spPr>
          <a:xfrm>
            <a:off x="381002" y="-15953"/>
            <a:ext cx="15011400" cy="1756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02"/>
              </a:lnSpc>
            </a:pPr>
            <a:r>
              <a:rPr lang="en-US" sz="8700" b="1" dirty="0">
                <a:solidFill>
                  <a:srgbClr val="2254C5"/>
                </a:solidFill>
                <a:latin typeface="Montserrat Bold"/>
              </a:rPr>
              <a:t>Regression Analysis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xmlns="" id="{EE834BBD-C1FA-C2D9-AB73-38074CACAE70}"/>
              </a:ext>
            </a:extLst>
          </p:cNvPr>
          <p:cNvSpPr txBox="1"/>
          <p:nvPr/>
        </p:nvSpPr>
        <p:spPr>
          <a:xfrm>
            <a:off x="11909301" y="2637830"/>
            <a:ext cx="5531954" cy="7509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100" dirty="0"/>
              <a:t>R-squared= 0.032</a:t>
            </a:r>
          </a:p>
          <a:p>
            <a:endParaRPr lang="en-US" sz="6100" dirty="0"/>
          </a:p>
          <a:p>
            <a:r>
              <a:rPr lang="en-US" sz="6100" dirty="0"/>
              <a:t>Both predictors </a:t>
            </a:r>
            <a:r>
              <a:rPr lang="en-US" sz="6100" dirty="0" err="1"/>
              <a:t>i.e</a:t>
            </a:r>
            <a:r>
              <a:rPr lang="en-US" sz="6100" dirty="0"/>
              <a:t> most sold and premium prices are still insignificant.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xmlns="" id="{34D91327-EB4C-1A91-2549-4AA25A196DB4}"/>
              </a:ext>
            </a:extLst>
          </p:cNvPr>
          <p:cNvSpPr txBox="1"/>
          <p:nvPr/>
        </p:nvSpPr>
        <p:spPr>
          <a:xfrm>
            <a:off x="452994" y="1714500"/>
            <a:ext cx="7924800" cy="938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100" b="1" dirty="0">
                <a:solidFill>
                  <a:schemeClr val="accent1">
                    <a:lumMod val="75000"/>
                  </a:schemeClr>
                </a:solidFill>
              </a:rPr>
              <a:t>Multivariate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280E9B-6511-343B-3724-B4C20DD6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7" y="3704634"/>
            <a:ext cx="11623718" cy="58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217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50B5EC-76F5-767D-B6F8-5C2D5B887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E00ECD4F-8AA6-E7C2-621E-EA6C71CD6FE8}"/>
              </a:ext>
            </a:extLst>
          </p:cNvPr>
          <p:cNvSpPr/>
          <p:nvPr/>
        </p:nvSpPr>
        <p:spPr>
          <a:xfrm>
            <a:off x="3" y="9988689"/>
            <a:ext cx="18395102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119395EC-14D6-965D-C1CE-7323AC3C9085}"/>
              </a:ext>
            </a:extLst>
          </p:cNvPr>
          <p:cNvSpPr/>
          <p:nvPr/>
        </p:nvSpPr>
        <p:spPr>
          <a:xfrm>
            <a:off x="11850062" y="633531"/>
            <a:ext cx="643794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DB06B53E-FEA8-D6FE-7664-B2579AFC3E24}"/>
              </a:ext>
            </a:extLst>
          </p:cNvPr>
          <p:cNvSpPr txBox="1"/>
          <p:nvPr/>
        </p:nvSpPr>
        <p:spPr>
          <a:xfrm>
            <a:off x="1004641" y="2377102"/>
            <a:ext cx="1710031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5691" lvl="1">
              <a:lnSpc>
                <a:spcPts val="5780"/>
              </a:lnSpc>
            </a:pPr>
            <a:endParaRPr lang="en-US" sz="4100" dirty="0">
              <a:solidFill>
                <a:srgbClr val="050606"/>
              </a:solidFill>
              <a:latin typeface="Montserrat Classic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B9CB4016-B46F-1F84-8771-F6FF0C9B46C3}"/>
              </a:ext>
            </a:extLst>
          </p:cNvPr>
          <p:cNvSpPr txBox="1"/>
          <p:nvPr/>
        </p:nvSpPr>
        <p:spPr>
          <a:xfrm>
            <a:off x="381002" y="-15953"/>
            <a:ext cx="15011400" cy="1756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02"/>
              </a:lnSpc>
            </a:pPr>
            <a:r>
              <a:rPr lang="en-US" sz="8700" b="1" dirty="0">
                <a:solidFill>
                  <a:srgbClr val="2254C5"/>
                </a:solidFill>
                <a:latin typeface="Montserrat Bold"/>
              </a:rPr>
              <a:t>Regression Analysis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xmlns="" id="{441D0FB0-E869-4089-47B7-CA0DF2D3F32E}"/>
              </a:ext>
            </a:extLst>
          </p:cNvPr>
          <p:cNvSpPr txBox="1"/>
          <p:nvPr/>
        </p:nvSpPr>
        <p:spPr>
          <a:xfrm>
            <a:off x="1718772" y="3294038"/>
            <a:ext cx="14850456" cy="4693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100" dirty="0"/>
              <a:t>There is no statistically significant relationship between cigarette prices and smoking prevalence.</a:t>
            </a:r>
          </a:p>
          <a:p>
            <a:endParaRPr lang="en-US" sz="6100" dirty="0"/>
          </a:p>
          <a:p>
            <a:r>
              <a:rPr lang="en-US" sz="6100" dirty="0"/>
              <a:t>Hence, we fail to reject the null hypothesis.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xmlns="" id="{EA9EA699-ED4F-9B99-CB4F-FFD73D93D487}"/>
              </a:ext>
            </a:extLst>
          </p:cNvPr>
          <p:cNvSpPr txBox="1"/>
          <p:nvPr/>
        </p:nvSpPr>
        <p:spPr>
          <a:xfrm>
            <a:off x="609600" y="2261019"/>
            <a:ext cx="14325600" cy="938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100" b="1" dirty="0">
                <a:solidFill>
                  <a:schemeClr val="accent1">
                    <a:lumMod val="75000"/>
                  </a:schemeClr>
                </a:solidFill>
              </a:rPr>
              <a:t>Conclusion from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4082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A1E72F7-DE0F-A5A6-80CA-91696629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8F4DA57B-8B74-6CC0-DBC6-6EB4D72DF610}"/>
              </a:ext>
            </a:extLst>
          </p:cNvPr>
          <p:cNvSpPr/>
          <p:nvPr/>
        </p:nvSpPr>
        <p:spPr>
          <a:xfrm>
            <a:off x="3" y="9988689"/>
            <a:ext cx="18395102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B19DA381-DFB2-0807-A604-19DE13D1B51B}"/>
              </a:ext>
            </a:extLst>
          </p:cNvPr>
          <p:cNvSpPr/>
          <p:nvPr/>
        </p:nvSpPr>
        <p:spPr>
          <a:xfrm>
            <a:off x="11850062" y="633531"/>
            <a:ext cx="643794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B20FDB8C-D840-0F62-A576-EBC6FCCA9254}"/>
              </a:ext>
            </a:extLst>
          </p:cNvPr>
          <p:cNvSpPr txBox="1"/>
          <p:nvPr/>
        </p:nvSpPr>
        <p:spPr>
          <a:xfrm>
            <a:off x="1004641" y="2377102"/>
            <a:ext cx="1710031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5691" lvl="1">
              <a:lnSpc>
                <a:spcPts val="5780"/>
              </a:lnSpc>
            </a:pPr>
            <a:endParaRPr lang="en-US" sz="4100" dirty="0">
              <a:solidFill>
                <a:srgbClr val="050606"/>
              </a:solidFill>
              <a:latin typeface="Montserrat Classic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CC0A9519-D230-841D-C86C-22F45C877A80}"/>
              </a:ext>
            </a:extLst>
          </p:cNvPr>
          <p:cNvSpPr txBox="1"/>
          <p:nvPr/>
        </p:nvSpPr>
        <p:spPr>
          <a:xfrm>
            <a:off x="381002" y="-15953"/>
            <a:ext cx="15011400" cy="1756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02"/>
              </a:lnSpc>
            </a:pPr>
            <a:r>
              <a:rPr lang="en-US" sz="8700" b="1" dirty="0">
                <a:solidFill>
                  <a:srgbClr val="2254C5"/>
                </a:solidFill>
                <a:latin typeface="Montserrat Bold"/>
              </a:rPr>
              <a:t>Conclusion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xmlns="" id="{1C8B0CFE-50BE-5B76-A0E0-B083ADE174B3}"/>
              </a:ext>
            </a:extLst>
          </p:cNvPr>
          <p:cNvSpPr txBox="1"/>
          <p:nvPr/>
        </p:nvSpPr>
        <p:spPr>
          <a:xfrm>
            <a:off x="1524000" y="1635436"/>
            <a:ext cx="14850456" cy="8848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100" b="1" dirty="0"/>
              <a:t>Summary of Findings</a:t>
            </a:r>
          </a:p>
          <a:p>
            <a:r>
              <a:rPr lang="en-US" sz="6100" b="1" dirty="0"/>
              <a:t>	</a:t>
            </a:r>
            <a:r>
              <a:rPr lang="en-US" sz="5400" dirty="0"/>
              <a:t>The alternate hypothesis was not supported statistically. Price alone does not seem to help reduce changes in people’s smoking habits.</a:t>
            </a:r>
          </a:p>
          <a:p>
            <a:r>
              <a:rPr lang="en-US" sz="6100" b="1" dirty="0"/>
              <a:t>Hypothesis Testing</a:t>
            </a:r>
          </a:p>
          <a:p>
            <a:r>
              <a:rPr lang="en-US" sz="6100" dirty="0"/>
              <a:t>	</a:t>
            </a:r>
            <a:r>
              <a:rPr lang="en-US" sz="5400" dirty="0"/>
              <a:t>We fail to reject the null hypothesis which means the relationship between cigarette prices and smoking rates is weak and could be influenced by other factors.</a:t>
            </a:r>
          </a:p>
          <a:p>
            <a:endParaRPr lang="en-US" sz="6100" b="1" dirty="0"/>
          </a:p>
        </p:txBody>
      </p:sp>
    </p:spTree>
    <p:extLst>
      <p:ext uri="{BB962C8B-B14F-4D97-AF65-F5344CB8AC3E}">
        <p14:creationId xmlns:p14="http://schemas.microsoft.com/office/powerpoint/2010/main" xmlns="" val="66605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" y="9988689"/>
            <a:ext cx="18395102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850062" y="633531"/>
            <a:ext cx="643794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8987" y="2628900"/>
            <a:ext cx="17100318" cy="6694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91384" lvl="1" indent="-445693">
              <a:lnSpc>
                <a:spcPts val="5780"/>
              </a:lnSpc>
              <a:buFont typeface="Arial"/>
              <a:buChar char="•"/>
            </a:pP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Smoking is seen as a public health challenge globally.</a:t>
            </a:r>
          </a:p>
          <a:p>
            <a:pPr marL="891384" lvl="1" indent="-445693">
              <a:lnSpc>
                <a:spcPts val="5780"/>
              </a:lnSpc>
              <a:buFont typeface="Arial"/>
              <a:buChar char="•"/>
            </a:pP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Objective</a:t>
            </a: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: To explore the relationship between </a:t>
            </a:r>
            <a:r>
              <a:rPr lang="en-US" sz="4100" dirty="0" smtClean="0">
                <a:solidFill>
                  <a:srgbClr val="050606"/>
                </a:solidFill>
                <a:latin typeface="Montserrat Classic"/>
              </a:rPr>
              <a:t>cigarette </a:t>
            </a: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prices and smoking prevalence.</a:t>
            </a:r>
            <a:endParaRPr lang="en-US" sz="4100" dirty="0">
              <a:solidFill>
                <a:srgbClr val="050606"/>
              </a:solidFill>
              <a:latin typeface="Montserrat Classic"/>
            </a:endParaRPr>
          </a:p>
          <a:p>
            <a:pPr marL="445691" lvl="1">
              <a:lnSpc>
                <a:spcPts val="5780"/>
              </a:lnSpc>
            </a:pPr>
            <a:r>
              <a:rPr lang="en-US" sz="4800" b="1" dirty="0">
                <a:solidFill>
                  <a:schemeClr val="tx2"/>
                </a:solidFill>
                <a:latin typeface="Montserrat Classic"/>
              </a:rPr>
              <a:t>Hypotheses</a:t>
            </a:r>
            <a:r>
              <a:rPr lang="en-US" sz="4100" b="1" dirty="0">
                <a:solidFill>
                  <a:schemeClr val="tx2"/>
                </a:solidFill>
                <a:latin typeface="Montserrat Classic"/>
              </a:rPr>
              <a:t>:</a:t>
            </a:r>
          </a:p>
          <a:p>
            <a:pPr marL="891384" lvl="1" indent="-445693">
              <a:lnSpc>
                <a:spcPts val="5780"/>
              </a:lnSpc>
              <a:buFont typeface="Arial"/>
              <a:buChar char="•"/>
            </a:pP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Null Hypothesis (H0):  </a:t>
            </a: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There is no significant relationship between cigarette prices and smoking prevalence.</a:t>
            </a:r>
          </a:p>
          <a:p>
            <a:pPr marL="891384" lvl="1" indent="-445693">
              <a:lnSpc>
                <a:spcPts val="5780"/>
              </a:lnSpc>
              <a:buFont typeface="Arial"/>
              <a:buChar char="•"/>
            </a:pP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Alternate Hypothesis (H1): </a:t>
            </a: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Higher cigarette prices are associated with lower smoking prevalence.</a:t>
            </a:r>
            <a:br>
              <a:rPr lang="en-US" sz="4100" dirty="0">
                <a:solidFill>
                  <a:srgbClr val="050606"/>
                </a:solidFill>
                <a:latin typeface="Montserrat Classic"/>
              </a:rPr>
            </a:br>
            <a:endParaRPr lang="en-US" sz="4100" dirty="0">
              <a:solidFill>
                <a:srgbClr val="050606"/>
              </a:solidFill>
              <a:latin typeface="Montserrat Classic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457320"/>
            <a:ext cx="13907208" cy="1756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02"/>
              </a:lnSpc>
            </a:pPr>
            <a:r>
              <a:rPr lang="en-US" sz="9800" b="1" dirty="0">
                <a:solidFill>
                  <a:srgbClr val="2254C5"/>
                </a:solidFill>
                <a:latin typeface="Montserrat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B3D7E3E-5252-FB69-607D-F9DD32FCE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94735A65-0780-636D-E7D9-CCA158F58D59}"/>
              </a:ext>
            </a:extLst>
          </p:cNvPr>
          <p:cNvSpPr/>
          <p:nvPr/>
        </p:nvSpPr>
        <p:spPr>
          <a:xfrm>
            <a:off x="3" y="9988689"/>
            <a:ext cx="18395102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83446710-1F8C-AAD9-030E-7DA01F55CFB8}"/>
              </a:ext>
            </a:extLst>
          </p:cNvPr>
          <p:cNvSpPr/>
          <p:nvPr/>
        </p:nvSpPr>
        <p:spPr>
          <a:xfrm>
            <a:off x="11850062" y="633531"/>
            <a:ext cx="643794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81977FE6-7297-6754-FF6F-8D20C365FFB2}"/>
              </a:ext>
            </a:extLst>
          </p:cNvPr>
          <p:cNvSpPr txBox="1"/>
          <p:nvPr/>
        </p:nvSpPr>
        <p:spPr>
          <a:xfrm>
            <a:off x="1000629" y="2570919"/>
            <a:ext cx="17100318" cy="7437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91384" lvl="1" indent="-445693">
              <a:lnSpc>
                <a:spcPts val="5780"/>
              </a:lnSpc>
              <a:buFont typeface="Arial"/>
              <a:buChar char="•"/>
            </a:pP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Source of Data</a:t>
            </a: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: </a:t>
            </a:r>
            <a:r>
              <a:rPr lang="en-US" sz="4100" dirty="0" err="1">
                <a:solidFill>
                  <a:srgbClr val="050606"/>
                </a:solidFill>
                <a:latin typeface="Montserrat Classic"/>
              </a:rPr>
              <a:t>Kaggle</a:t>
            </a:r>
            <a:endParaRPr lang="en-US" sz="4100" dirty="0">
              <a:solidFill>
                <a:srgbClr val="050606"/>
              </a:solidFill>
              <a:latin typeface="Montserrat Classic"/>
            </a:endParaRPr>
          </a:p>
          <a:p>
            <a:pPr marL="891384" lvl="1" indent="-445693">
              <a:lnSpc>
                <a:spcPts val="5780"/>
              </a:lnSpc>
              <a:buFont typeface="Arial"/>
              <a:buChar char="•"/>
            </a:pP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Quantitative Variables:</a:t>
            </a:r>
          </a:p>
          <a:p>
            <a:pPr marL="2560208" lvl="4" indent="-742939">
              <a:lnSpc>
                <a:spcPts val="5780"/>
              </a:lnSpc>
              <a:buFont typeface="+mj-lt"/>
              <a:buAutoNum type="arabicPeriod"/>
            </a:pPr>
            <a:r>
              <a:rPr lang="en-US" sz="4100" dirty="0" smtClean="0">
                <a:solidFill>
                  <a:srgbClr val="050606"/>
                </a:solidFill>
                <a:latin typeface="Montserrat Classic"/>
              </a:rPr>
              <a:t>Cigarette </a:t>
            </a: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Smoking Prevalence</a:t>
            </a:r>
          </a:p>
          <a:p>
            <a:pPr marL="2560208" lvl="4" indent="-742939">
              <a:lnSpc>
                <a:spcPts val="5780"/>
              </a:lnSpc>
              <a:buFont typeface="+mj-lt"/>
              <a:buAutoNum type="arabicPeriod"/>
            </a:pP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Tobacco Smoking Prevalence</a:t>
            </a:r>
          </a:p>
          <a:p>
            <a:pPr marL="2560208" lvl="4" indent="-742939">
              <a:lnSpc>
                <a:spcPts val="5780"/>
              </a:lnSpc>
              <a:buFont typeface="+mj-lt"/>
              <a:buAutoNum type="arabicPeriod"/>
            </a:pP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Tobacco Use Prevalence</a:t>
            </a:r>
          </a:p>
          <a:p>
            <a:pPr marL="2560208" lvl="4" indent="-742939">
              <a:lnSpc>
                <a:spcPts val="5780"/>
              </a:lnSpc>
              <a:buFont typeface="+mj-lt"/>
              <a:buAutoNum type="arabicPeriod"/>
            </a:pP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Most Sold Brand </a:t>
            </a:r>
            <a:r>
              <a:rPr lang="en-US" sz="4100" dirty="0" smtClean="0">
                <a:solidFill>
                  <a:srgbClr val="050606"/>
                </a:solidFill>
                <a:latin typeface="Montserrat Classic"/>
              </a:rPr>
              <a:t>Cigarette </a:t>
            </a: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Price</a:t>
            </a:r>
          </a:p>
          <a:p>
            <a:pPr marL="2560208" lvl="4" indent="-742939">
              <a:lnSpc>
                <a:spcPts val="5780"/>
              </a:lnSpc>
              <a:buFont typeface="+mj-lt"/>
              <a:buAutoNum type="arabicPeriod"/>
            </a:pP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Premium Brand </a:t>
            </a:r>
            <a:r>
              <a:rPr lang="en-US" sz="4100" dirty="0" smtClean="0">
                <a:solidFill>
                  <a:srgbClr val="050606"/>
                </a:solidFill>
                <a:latin typeface="Montserrat Classic"/>
              </a:rPr>
              <a:t>Cigarette </a:t>
            </a: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Price</a:t>
            </a:r>
          </a:p>
          <a:p>
            <a:pPr marL="445691" lvl="1">
              <a:lnSpc>
                <a:spcPts val="5780"/>
              </a:lnSpc>
            </a:pPr>
            <a:endParaRPr lang="en-US" sz="4100" dirty="0">
              <a:solidFill>
                <a:srgbClr val="050606"/>
              </a:solidFill>
              <a:latin typeface="Montserrat Classic"/>
            </a:endParaRPr>
          </a:p>
          <a:p>
            <a:pPr marL="445691" lvl="1">
              <a:lnSpc>
                <a:spcPts val="5780"/>
              </a:lnSpc>
            </a:pP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Covered Time Frame: </a:t>
            </a: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2008-2018</a:t>
            </a:r>
            <a:br>
              <a:rPr lang="en-US" sz="4100" dirty="0">
                <a:solidFill>
                  <a:srgbClr val="050606"/>
                </a:solidFill>
                <a:latin typeface="Montserrat Classic"/>
              </a:rPr>
            </a:br>
            <a:endParaRPr lang="en-US" sz="4100" dirty="0">
              <a:solidFill>
                <a:srgbClr val="050606"/>
              </a:solidFill>
              <a:latin typeface="Montserrat Classic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9AA35FB2-E5C2-CE68-3AC1-FBDFFDF783B1}"/>
              </a:ext>
            </a:extLst>
          </p:cNvPr>
          <p:cNvSpPr txBox="1"/>
          <p:nvPr/>
        </p:nvSpPr>
        <p:spPr>
          <a:xfrm>
            <a:off x="1028700" y="457320"/>
            <a:ext cx="13907208" cy="1756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02"/>
              </a:lnSpc>
            </a:pPr>
            <a:r>
              <a:rPr lang="en-US" sz="9800" b="1" dirty="0">
                <a:solidFill>
                  <a:srgbClr val="2254C5"/>
                </a:solidFill>
                <a:latin typeface="Montserrat Bold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5095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5D5FE90-7497-6452-1A44-904ED99F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0F765E24-D8D8-5E26-FF68-75407CA45CBB}"/>
              </a:ext>
            </a:extLst>
          </p:cNvPr>
          <p:cNvSpPr/>
          <p:nvPr/>
        </p:nvSpPr>
        <p:spPr>
          <a:xfrm>
            <a:off x="3" y="9988689"/>
            <a:ext cx="18395102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71EE8A5A-495D-F027-20C3-BEDDF6CBC10C}"/>
              </a:ext>
            </a:extLst>
          </p:cNvPr>
          <p:cNvSpPr/>
          <p:nvPr/>
        </p:nvSpPr>
        <p:spPr>
          <a:xfrm>
            <a:off x="11850062" y="633531"/>
            <a:ext cx="643794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576729A3-CD0D-0231-459E-CB362DA1AD0E}"/>
              </a:ext>
            </a:extLst>
          </p:cNvPr>
          <p:cNvSpPr txBox="1"/>
          <p:nvPr/>
        </p:nvSpPr>
        <p:spPr>
          <a:xfrm>
            <a:off x="1004641" y="2377100"/>
            <a:ext cx="17100318" cy="6694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5691" lvl="1">
              <a:lnSpc>
                <a:spcPts val="5780"/>
              </a:lnSpc>
            </a:pP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Exploratory Data Analysis</a:t>
            </a:r>
          </a:p>
          <a:p>
            <a:pPr marL="445691" lvl="1">
              <a:lnSpc>
                <a:spcPts val="5780"/>
              </a:lnSpc>
            </a:pP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		</a:t>
            </a: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Summarized data with statistics and histograms</a:t>
            </a: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.</a:t>
            </a:r>
          </a:p>
          <a:p>
            <a:pPr marL="445691" lvl="1">
              <a:lnSpc>
                <a:spcPts val="5780"/>
              </a:lnSpc>
            </a:pPr>
            <a:endParaRPr lang="en-US" sz="4100" b="1" dirty="0">
              <a:solidFill>
                <a:srgbClr val="050606"/>
              </a:solidFill>
              <a:latin typeface="Montserrat Classic"/>
            </a:endParaRPr>
          </a:p>
          <a:p>
            <a:pPr marL="445691" lvl="1">
              <a:lnSpc>
                <a:spcPts val="5780"/>
              </a:lnSpc>
            </a:pP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PMF and CDF</a:t>
            </a:r>
            <a:endParaRPr lang="en-US" sz="4100" dirty="0">
              <a:solidFill>
                <a:srgbClr val="050606"/>
              </a:solidFill>
              <a:latin typeface="Montserrat Classic"/>
            </a:endParaRPr>
          </a:p>
          <a:p>
            <a:pPr marL="445691" lvl="1">
              <a:lnSpc>
                <a:spcPts val="5780"/>
              </a:lnSpc>
            </a:pP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		</a:t>
            </a: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Analyzed distribution and cumulative trends.</a:t>
            </a:r>
          </a:p>
          <a:p>
            <a:pPr marL="445691" lvl="1">
              <a:lnSpc>
                <a:spcPts val="5780"/>
              </a:lnSpc>
            </a:pPr>
            <a:endParaRPr lang="en-US" sz="4100" b="1" dirty="0">
              <a:solidFill>
                <a:srgbClr val="050606"/>
              </a:solidFill>
              <a:latin typeface="Montserrat Classic"/>
            </a:endParaRPr>
          </a:p>
          <a:p>
            <a:pPr marL="445691" lvl="1">
              <a:lnSpc>
                <a:spcPts val="5780"/>
              </a:lnSpc>
            </a:pPr>
            <a:r>
              <a:rPr lang="en-US" sz="4100" b="1" dirty="0">
                <a:solidFill>
                  <a:srgbClr val="050606"/>
                </a:solidFill>
                <a:latin typeface="Montserrat Classic"/>
              </a:rPr>
              <a:t>Regression Analysis</a:t>
            </a:r>
            <a:endParaRPr lang="en-US" sz="4100" dirty="0">
              <a:solidFill>
                <a:srgbClr val="050606"/>
              </a:solidFill>
              <a:latin typeface="Montserrat Classic"/>
            </a:endParaRPr>
          </a:p>
          <a:p>
            <a:pPr marL="445691" lvl="1">
              <a:lnSpc>
                <a:spcPts val="5780"/>
              </a:lnSpc>
            </a:pP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		Tested the relationship between prices and smoking prevalence.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951687E8-0248-8554-D100-C2ECFCC60A93}"/>
              </a:ext>
            </a:extLst>
          </p:cNvPr>
          <p:cNvSpPr txBox="1"/>
          <p:nvPr/>
        </p:nvSpPr>
        <p:spPr>
          <a:xfrm>
            <a:off x="1028700" y="37644"/>
            <a:ext cx="13907208" cy="1756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02"/>
              </a:lnSpc>
            </a:pPr>
            <a:r>
              <a:rPr lang="en-US" sz="9800" b="1" dirty="0">
                <a:solidFill>
                  <a:srgbClr val="2254C5"/>
                </a:solidFill>
                <a:latin typeface="Montserrat Bold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xmlns="" val="28267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DBB94C-65AD-8D56-3201-7C0259638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FDC1AD43-34EC-112F-B05E-FEE4236F3AE4}"/>
              </a:ext>
            </a:extLst>
          </p:cNvPr>
          <p:cNvSpPr/>
          <p:nvPr/>
        </p:nvSpPr>
        <p:spPr>
          <a:xfrm>
            <a:off x="3" y="9988689"/>
            <a:ext cx="18395102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ABD55F38-B813-5690-E933-9DC585D5B2CF}"/>
              </a:ext>
            </a:extLst>
          </p:cNvPr>
          <p:cNvSpPr/>
          <p:nvPr/>
        </p:nvSpPr>
        <p:spPr>
          <a:xfrm>
            <a:off x="11850062" y="633531"/>
            <a:ext cx="643794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8FC1EE3D-BC91-6EF2-27CE-8E222ED80905}"/>
              </a:ext>
            </a:extLst>
          </p:cNvPr>
          <p:cNvSpPr txBox="1"/>
          <p:nvPr/>
        </p:nvSpPr>
        <p:spPr>
          <a:xfrm>
            <a:off x="1004641" y="2377102"/>
            <a:ext cx="1710031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5691" lvl="1">
              <a:lnSpc>
                <a:spcPts val="5780"/>
              </a:lnSpc>
            </a:pPr>
            <a:endParaRPr lang="en-US" sz="4100" dirty="0">
              <a:solidFill>
                <a:srgbClr val="050606"/>
              </a:solidFill>
              <a:latin typeface="Montserrat Classic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FD3048B1-CFC3-71A9-A12C-2A4735DDD17B}"/>
              </a:ext>
            </a:extLst>
          </p:cNvPr>
          <p:cNvSpPr txBox="1"/>
          <p:nvPr/>
        </p:nvSpPr>
        <p:spPr>
          <a:xfrm>
            <a:off x="1028700" y="37644"/>
            <a:ext cx="13907208" cy="1756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02"/>
              </a:lnSpc>
            </a:pPr>
            <a:r>
              <a:rPr lang="en-US" sz="9800" b="1" dirty="0">
                <a:solidFill>
                  <a:srgbClr val="2254C5"/>
                </a:solidFill>
                <a:latin typeface="Montserrat Bold"/>
              </a:rPr>
              <a:t>Results of 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2B5655-06DF-8425-8E6E-4E7D0E08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02"/>
            <a:ext cx="9134476" cy="78439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FCFAD7-F940-9D83-96F3-C8389E3BA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919" y="2377099"/>
            <a:ext cx="9110038" cy="7593543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xmlns="" id="{587CA2E3-9893-BA8A-4D7B-CFB92B1B0471}"/>
              </a:ext>
            </a:extLst>
          </p:cNvPr>
          <p:cNvSpPr txBox="1"/>
          <p:nvPr/>
        </p:nvSpPr>
        <p:spPr>
          <a:xfrm>
            <a:off x="7626906" y="1474139"/>
            <a:ext cx="7442124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5691" lvl="1">
              <a:lnSpc>
                <a:spcPts val="5780"/>
              </a:lnSpc>
            </a:pPr>
            <a:r>
              <a:rPr lang="en-US" sz="4100" dirty="0">
                <a:solidFill>
                  <a:srgbClr val="050606"/>
                </a:solidFill>
                <a:latin typeface="Montserrat Classic"/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39879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9483C3-D6E7-45B5-2586-D636B59E2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B3BA0989-BB36-DBBA-F57E-513C30A3C8DB}"/>
              </a:ext>
            </a:extLst>
          </p:cNvPr>
          <p:cNvSpPr/>
          <p:nvPr/>
        </p:nvSpPr>
        <p:spPr>
          <a:xfrm>
            <a:off x="3" y="9988689"/>
            <a:ext cx="18395102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6623F252-022A-43A2-0AB4-114EA102D423}"/>
              </a:ext>
            </a:extLst>
          </p:cNvPr>
          <p:cNvSpPr/>
          <p:nvPr/>
        </p:nvSpPr>
        <p:spPr>
          <a:xfrm>
            <a:off x="11850062" y="633531"/>
            <a:ext cx="643794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E977800F-9FEE-D51A-EDC3-99A3EF511CF3}"/>
              </a:ext>
            </a:extLst>
          </p:cNvPr>
          <p:cNvSpPr txBox="1"/>
          <p:nvPr/>
        </p:nvSpPr>
        <p:spPr>
          <a:xfrm>
            <a:off x="1004641" y="2377102"/>
            <a:ext cx="1710031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5691" lvl="1">
              <a:lnSpc>
                <a:spcPts val="5780"/>
              </a:lnSpc>
            </a:pPr>
            <a:endParaRPr lang="en-US" sz="4100" dirty="0">
              <a:solidFill>
                <a:srgbClr val="050606"/>
              </a:solidFill>
              <a:latin typeface="Montserrat Classic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24AD772E-484A-AD03-12D7-E929E93836E0}"/>
              </a:ext>
            </a:extLst>
          </p:cNvPr>
          <p:cNvSpPr txBox="1"/>
          <p:nvPr/>
        </p:nvSpPr>
        <p:spPr>
          <a:xfrm>
            <a:off x="1028700" y="37644"/>
            <a:ext cx="13907208" cy="1756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02"/>
              </a:lnSpc>
            </a:pPr>
            <a:r>
              <a:rPr lang="en-US" sz="9800" b="1" dirty="0">
                <a:solidFill>
                  <a:srgbClr val="2254C5"/>
                </a:solidFill>
                <a:latin typeface="Montserrat Bold"/>
              </a:rPr>
              <a:t>Results of EDA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xmlns="" id="{899C477E-F975-FA8A-F142-36D860DB09C6}"/>
              </a:ext>
            </a:extLst>
          </p:cNvPr>
          <p:cNvSpPr txBox="1"/>
          <p:nvPr/>
        </p:nvSpPr>
        <p:spPr>
          <a:xfrm>
            <a:off x="1004638" y="3317764"/>
            <a:ext cx="15697200" cy="4693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100" b="1" dirty="0"/>
              <a:t>Key Insights</a:t>
            </a:r>
            <a:r>
              <a:rPr lang="en-US" sz="61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100" dirty="0"/>
              <a:t>Smoking prevalence varies widely across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100" dirty="0"/>
              <a:t>Significant outliers exist in cigarette prices (e.g., countries with prices above 500).</a:t>
            </a:r>
          </a:p>
        </p:txBody>
      </p:sp>
    </p:spTree>
    <p:extLst>
      <p:ext uri="{BB962C8B-B14F-4D97-AF65-F5344CB8AC3E}">
        <p14:creationId xmlns:p14="http://schemas.microsoft.com/office/powerpoint/2010/main" xmlns="" val="131190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7514832-B6DD-0699-710C-397EC19FA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42B7BFAA-1850-9514-9778-BCBE34FF6D2B}"/>
              </a:ext>
            </a:extLst>
          </p:cNvPr>
          <p:cNvSpPr/>
          <p:nvPr/>
        </p:nvSpPr>
        <p:spPr>
          <a:xfrm>
            <a:off x="3" y="9988689"/>
            <a:ext cx="18395102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A77799D3-412A-22DA-0E0D-758014062F96}"/>
              </a:ext>
            </a:extLst>
          </p:cNvPr>
          <p:cNvSpPr/>
          <p:nvPr/>
        </p:nvSpPr>
        <p:spPr>
          <a:xfrm>
            <a:off x="11850062" y="633531"/>
            <a:ext cx="643794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89430432-9FDB-C25D-9DEA-BB6AEC616F9C}"/>
              </a:ext>
            </a:extLst>
          </p:cNvPr>
          <p:cNvSpPr txBox="1"/>
          <p:nvPr/>
        </p:nvSpPr>
        <p:spPr>
          <a:xfrm>
            <a:off x="1004641" y="2377102"/>
            <a:ext cx="1710031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5691" lvl="1">
              <a:lnSpc>
                <a:spcPts val="5780"/>
              </a:lnSpc>
            </a:pPr>
            <a:endParaRPr lang="en-US" sz="4100" dirty="0">
              <a:solidFill>
                <a:srgbClr val="050606"/>
              </a:solidFill>
              <a:latin typeface="Montserrat Classic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19AF1D00-0F8D-4AAF-39A9-EDC34B563680}"/>
              </a:ext>
            </a:extLst>
          </p:cNvPr>
          <p:cNvSpPr txBox="1"/>
          <p:nvPr/>
        </p:nvSpPr>
        <p:spPr>
          <a:xfrm>
            <a:off x="1028700" y="37644"/>
            <a:ext cx="16254664" cy="1756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02"/>
              </a:lnSpc>
            </a:pPr>
            <a:r>
              <a:rPr lang="en-US" sz="9800" b="1" dirty="0">
                <a:solidFill>
                  <a:srgbClr val="2254C5"/>
                </a:solidFill>
                <a:latin typeface="Montserrat Bold"/>
              </a:rPr>
              <a:t>PMF Analysis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xmlns="" id="{EADFB222-DC1E-6B25-476D-BE364B7FE189}"/>
              </a:ext>
            </a:extLst>
          </p:cNvPr>
          <p:cNvSpPr txBox="1"/>
          <p:nvPr/>
        </p:nvSpPr>
        <p:spPr>
          <a:xfrm>
            <a:off x="12303057" y="1866902"/>
            <a:ext cx="5531954" cy="844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100" dirty="0"/>
              <a:t>PMF Analysis was done to compare smoking prevalence distributions in high vs. low prevalence countries.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9DFA3B-27FE-C9BE-A6EE-8E40070D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5" y="1852421"/>
            <a:ext cx="11939838" cy="76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915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4BBCFCD-C7B2-1038-3ABA-D4AB4A6A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2C19EAC0-274B-F7D4-B552-997BDC97A522}"/>
              </a:ext>
            </a:extLst>
          </p:cNvPr>
          <p:cNvSpPr/>
          <p:nvPr/>
        </p:nvSpPr>
        <p:spPr>
          <a:xfrm>
            <a:off x="3" y="9988689"/>
            <a:ext cx="18395102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2930C60C-E4D7-BE63-E684-2298A569ED8E}"/>
              </a:ext>
            </a:extLst>
          </p:cNvPr>
          <p:cNvSpPr/>
          <p:nvPr/>
        </p:nvSpPr>
        <p:spPr>
          <a:xfrm>
            <a:off x="11850062" y="633531"/>
            <a:ext cx="643794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B6AADA67-D0E4-9105-6021-12CAFABBB888}"/>
              </a:ext>
            </a:extLst>
          </p:cNvPr>
          <p:cNvSpPr txBox="1"/>
          <p:nvPr/>
        </p:nvSpPr>
        <p:spPr>
          <a:xfrm>
            <a:off x="1004641" y="2377102"/>
            <a:ext cx="1710031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5691" lvl="1">
              <a:lnSpc>
                <a:spcPts val="5780"/>
              </a:lnSpc>
            </a:pPr>
            <a:endParaRPr lang="en-US" sz="4100" dirty="0">
              <a:solidFill>
                <a:srgbClr val="050606"/>
              </a:solidFill>
              <a:latin typeface="Montserrat Classic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467EF1A5-7FB9-5F82-AB2B-E5A4C2CF831E}"/>
              </a:ext>
            </a:extLst>
          </p:cNvPr>
          <p:cNvSpPr txBox="1"/>
          <p:nvPr/>
        </p:nvSpPr>
        <p:spPr>
          <a:xfrm>
            <a:off x="1028700" y="37644"/>
            <a:ext cx="16254664" cy="1756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02"/>
              </a:lnSpc>
            </a:pPr>
            <a:r>
              <a:rPr lang="en-US" sz="9800" b="1" dirty="0">
                <a:solidFill>
                  <a:srgbClr val="2254C5"/>
                </a:solidFill>
                <a:latin typeface="Montserrat Bold"/>
              </a:rPr>
              <a:t>CDF Analysis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xmlns="" id="{909E3B94-22E5-AE64-5FAE-B723EC4CF7AD}"/>
              </a:ext>
            </a:extLst>
          </p:cNvPr>
          <p:cNvSpPr txBox="1"/>
          <p:nvPr/>
        </p:nvSpPr>
        <p:spPr>
          <a:xfrm>
            <a:off x="12303057" y="1866901"/>
            <a:ext cx="5531954" cy="7509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100" dirty="0"/>
              <a:t>CDF Analysis was done to show cumulative smoking prevalence to identify median and quartile trends.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51DB27-EC4C-6413-AD32-D2499082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0" y="2187684"/>
            <a:ext cx="11496676" cy="74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870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EAB161-893D-DED6-7E10-87A7446EA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C0C6C514-5431-96D7-64FA-976FAA406BEF}"/>
              </a:ext>
            </a:extLst>
          </p:cNvPr>
          <p:cNvSpPr/>
          <p:nvPr/>
        </p:nvSpPr>
        <p:spPr>
          <a:xfrm>
            <a:off x="3" y="9988689"/>
            <a:ext cx="18395102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D77EDEDB-6C91-25EA-5828-4C5B33451313}"/>
              </a:ext>
            </a:extLst>
          </p:cNvPr>
          <p:cNvSpPr/>
          <p:nvPr/>
        </p:nvSpPr>
        <p:spPr>
          <a:xfrm>
            <a:off x="11850062" y="633531"/>
            <a:ext cx="6437940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  <p:txBody>
          <a:bodyPr lIns="91439" tIns="45719" rIns="91439" bIns="45719"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575A5EFD-29EA-70A4-451C-CFC55215C8F1}"/>
              </a:ext>
            </a:extLst>
          </p:cNvPr>
          <p:cNvSpPr txBox="1"/>
          <p:nvPr/>
        </p:nvSpPr>
        <p:spPr>
          <a:xfrm>
            <a:off x="1004641" y="2377102"/>
            <a:ext cx="1710031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5691" lvl="1">
              <a:lnSpc>
                <a:spcPts val="5780"/>
              </a:lnSpc>
            </a:pPr>
            <a:endParaRPr lang="en-US" sz="4100" dirty="0">
              <a:solidFill>
                <a:srgbClr val="050606"/>
              </a:solidFill>
              <a:latin typeface="Montserrat Classic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2893DC1D-64AD-E30A-E60F-8900767F6CCB}"/>
              </a:ext>
            </a:extLst>
          </p:cNvPr>
          <p:cNvSpPr txBox="1"/>
          <p:nvPr/>
        </p:nvSpPr>
        <p:spPr>
          <a:xfrm>
            <a:off x="381002" y="-15953"/>
            <a:ext cx="15011400" cy="1756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02"/>
              </a:lnSpc>
            </a:pPr>
            <a:r>
              <a:rPr lang="en-US" sz="8700" b="1" dirty="0">
                <a:solidFill>
                  <a:srgbClr val="2254C5"/>
                </a:solidFill>
                <a:latin typeface="Montserrat Bold"/>
              </a:rPr>
              <a:t>Regression Analysis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xmlns="" id="{15767F9A-7541-805B-1D0E-2E37188E8F02}"/>
              </a:ext>
            </a:extLst>
          </p:cNvPr>
          <p:cNvSpPr txBox="1"/>
          <p:nvPr/>
        </p:nvSpPr>
        <p:spPr>
          <a:xfrm>
            <a:off x="11909303" y="3390902"/>
            <a:ext cx="6195654" cy="5632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100" dirty="0"/>
              <a:t>R-squared= 0.024</a:t>
            </a:r>
          </a:p>
          <a:p>
            <a:r>
              <a:rPr lang="en-US" sz="6100" dirty="0"/>
              <a:t>P-value &gt; 0.05</a:t>
            </a:r>
          </a:p>
          <a:p>
            <a:endParaRPr lang="en-US" sz="6100" dirty="0"/>
          </a:p>
          <a:p>
            <a:r>
              <a:rPr lang="en-US" sz="6100" dirty="0"/>
              <a:t>Indicates no significant relationship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xmlns="" id="{A11AAB6C-3423-DD98-4808-2B91F31112BC}"/>
              </a:ext>
            </a:extLst>
          </p:cNvPr>
          <p:cNvSpPr txBox="1"/>
          <p:nvPr/>
        </p:nvSpPr>
        <p:spPr>
          <a:xfrm>
            <a:off x="452994" y="1714500"/>
            <a:ext cx="7924800" cy="938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100" b="1" dirty="0">
                <a:solidFill>
                  <a:schemeClr val="accent1">
                    <a:lumMod val="75000"/>
                  </a:schemeClr>
                </a:solidFill>
              </a:rPr>
              <a:t>Simple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1AB6825-CA01-DCAE-5B4A-E762BCB1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92" y="2881620"/>
            <a:ext cx="10521312" cy="68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702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552</TotalTime>
  <Words>250</Words>
  <Application>Microsoft Office PowerPoint</Application>
  <PresentationFormat>Custom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Montserrat Bold</vt:lpstr>
      <vt:lpstr>Montserrat Classic Bold</vt:lpstr>
      <vt:lpstr>Montserrat Classic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FAKE by Sandesh Sapkota</dc:title>
  <dc:creator>Sandesh Sapkota</dc:creator>
  <cp:lastModifiedBy>pp</cp:lastModifiedBy>
  <cp:revision>8</cp:revision>
  <dcterms:created xsi:type="dcterms:W3CDTF">2006-08-16T00:00:00Z</dcterms:created>
  <dcterms:modified xsi:type="dcterms:W3CDTF">2024-11-16T16:19:22Z</dcterms:modified>
  <dc:identifier>DAGDC58SCZs</dc:identifier>
</cp:coreProperties>
</file>