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4F06305-1018-4901-A18C-E47E901797C1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84240" y="787320"/>
            <a:ext cx="5142600" cy="38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58680" y="4881240"/>
            <a:ext cx="5050440" cy="460548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667920"/>
            <a:ext cx="9142920" cy="20088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728720" y="6632640"/>
            <a:ext cx="608436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-35640" y="6613200"/>
            <a:ext cx="36007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Pablo Martínez Ruiz del Árbol / Particle Detectors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198960" y="6701760"/>
            <a:ext cx="608436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3271320" y="6649920"/>
            <a:ext cx="608436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20000"/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28600" y="674640"/>
            <a:ext cx="8685720" cy="159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Chapter 2. Particle detectors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41760" y="77760"/>
            <a:ext cx="4217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Compton scattering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Scattering of light on free electrons (if E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photon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&gt;&gt;E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binding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a binded electron is considered free)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0000" y="2382480"/>
            <a:ext cx="4085280" cy="20088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006800" y="3276000"/>
            <a:ext cx="4056480" cy="14277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4168800" y="1692000"/>
            <a:ext cx="4542480" cy="131328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59400" y="471384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When the angle is 0 the initial photon gives all its energy to the outgoing photon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When the angle is backwards the outgoing electron has maximum energy 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And the outgoing photon minimum energy but it cannot get completely absorbed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41760" y="77760"/>
            <a:ext cx="6017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Compton edges and cross section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photon can never give all its energy to the electron producing the so called “edges”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cross section is given by the Klein-Nishina formula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88000" y="3000960"/>
            <a:ext cx="4777200" cy="34783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4972320" y="3149280"/>
            <a:ext cx="3743280" cy="344412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216360" y="2114640"/>
            <a:ext cx="8494920" cy="728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4"/>
          <a:stretch/>
        </p:blipFill>
        <p:spPr>
          <a:xfrm>
            <a:off x="6552000" y="1368000"/>
            <a:ext cx="1295280" cy="90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41760" y="77760"/>
            <a:ext cx="6593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Pair production of electron-positron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photon interacts with the field of a nucleus or electron and makes a pair e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+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-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This process cannot take place in the vacuum because of energy-momentum conservation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090440" y="1744200"/>
            <a:ext cx="2328840" cy="14950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112000" y="1800000"/>
            <a:ext cx="2303280" cy="143064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576000" y="3375720"/>
            <a:ext cx="3887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latin typeface="Times New Roman"/>
              </a:rPr>
              <a:t>Pair production in the field of a nucleus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464000" y="3375720"/>
            <a:ext cx="3887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s-ES" sz="1600" spc="-1" strike="noStrike">
                <a:latin typeface="Times New Roman"/>
              </a:rPr>
              <a:t>Pair production in the field of an electron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95760" y="378504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It is also frequently known as “photon conversion”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This effect is a “threshold effect”: the photon energy has to be enough to generate 2 electrons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3" name="Formula 6"/>
              <p:cNvSpPr txBox="1"/>
              <p:nvPr/>
            </p:nvSpPr>
            <p:spPr>
              <a:xfrm>
                <a:off x="2506320" y="5228640"/>
                <a:ext cx="2336040" cy="351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γ</m:t>
                        </m:r>
                      </m:sub>
                    </m:sSub>
                    <m:r>
                      <m:t xml:space="preserve">&gt;</m:t>
                    </m:r>
                    <m:r>
                      <m:t xml:space="preserve">2</m:t>
                    </m:r>
                    <m:sSub>
                      <m:e>
                        <m:r>
                          <m:t xml:space="preserve">m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  <m:sSup>
                      <m:e>
                        <m:r>
                          <m:t xml:space="preserve">c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+</m:t>
                        </m:r>
                        <m:f>
                          <m:fPr>
                            <m:type m:val="lin"/>
                          </m:fPr>
                          <m:num>
                            <m:sSub>
                              <m:e>
                                <m:r>
                                  <m:t xml:space="preserve">m</m:t>
                                </m:r>
                              </m:e>
                              <m:sub>
                                <m:r>
                                  <m:t xml:space="preserve">e</m:t>
                                </m:r>
                              </m:sub>
                            </m:sSub>
                          </m:num>
                          <m:den>
                            <m:sSub>
                              <m:e>
                                <m:r>
                                  <m:t xml:space="preserve">m</m:t>
                                </m:r>
                              </m:e>
                              <m:sub>
                                <m:r>
                                  <m:t xml:space="preserve">x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4" name="Formula 7"/>
              <p:cNvSpPr txBox="1"/>
              <p:nvPr/>
            </p:nvSpPr>
            <p:spPr>
              <a:xfrm>
                <a:off x="5112000" y="5086080"/>
                <a:ext cx="1077120" cy="709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m</m:t>
                        </m:r>
                      </m:e>
                      <m:sub>
                        <m:r>
                          <m:t xml:space="preserve">x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}"/>
                      </m:dPr>
                      <m:e>
                        <m:eqArr>
                          <m:e>
                            <m:sSub>
                              <m:e>
                                <m:r>
                                  <m:t xml:space="preserve">m</m:t>
                                </m:r>
                              </m:e>
                              <m:sub>
                                <m:r>
                                  <m:t xml:space="preserve">N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r>
                                  <m:t xml:space="preserve">m</m:t>
                                </m:r>
                              </m:e>
                              <m:sub>
                                <m:r>
                                  <m:t xml:space="preserve">e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368000" y="2016000"/>
            <a:ext cx="5855760" cy="445392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-41760" y="77760"/>
            <a:ext cx="6593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Pair production of electron-positron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cross section of pair production rises one the threshold has been reached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Three different regions: “low”, “medium” and “high” (saturation) energy regimes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227520" y="6192000"/>
            <a:ext cx="2580120" cy="4748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4191480" y="5328000"/>
            <a:ext cx="2648160" cy="5036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4"/>
          <a:stretch/>
        </p:blipFill>
        <p:spPr>
          <a:xfrm>
            <a:off x="7416000" y="3024000"/>
            <a:ext cx="1547640" cy="5756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5"/>
          <a:stretch/>
        </p:blipFill>
        <p:spPr>
          <a:xfrm>
            <a:off x="252000" y="5636520"/>
            <a:ext cx="1295640" cy="59112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6"/>
          <a:stretch/>
        </p:blipFill>
        <p:spPr>
          <a:xfrm>
            <a:off x="4238280" y="4872960"/>
            <a:ext cx="1125360" cy="59868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73" name="Formula 3"/>
              <p:cNvSpPr txBox="1"/>
              <p:nvPr/>
            </p:nvSpPr>
            <p:spPr>
              <a:xfrm>
                <a:off x="7476840" y="280008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ε</m:t>
                    </m:r>
                    <m:r>
                      <m:t xml:space="preserve">→</m:t>
                    </m:r>
                    <m:r>
                      <m:t xml:space="preserve">∞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74" name="CustomShape 4"/>
          <p:cNvSpPr/>
          <p:nvPr/>
        </p:nvSpPr>
        <p:spPr>
          <a:xfrm>
            <a:off x="7416000" y="2405520"/>
            <a:ext cx="115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Saturation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75" name="Line 5"/>
          <p:cNvSpPr/>
          <p:nvPr/>
        </p:nvSpPr>
        <p:spPr>
          <a:xfrm flipH="1" flipV="1">
            <a:off x="6768000" y="2304000"/>
            <a:ext cx="68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5364000" y="4961520"/>
            <a:ext cx="115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Medium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77" name="Line 7"/>
          <p:cNvSpPr/>
          <p:nvPr/>
        </p:nvSpPr>
        <p:spPr>
          <a:xfrm flipH="1" flipV="1">
            <a:off x="5040000" y="3744000"/>
            <a:ext cx="432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8"/>
          <p:cNvSpPr/>
          <p:nvPr/>
        </p:nvSpPr>
        <p:spPr>
          <a:xfrm>
            <a:off x="288000" y="5321520"/>
            <a:ext cx="115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Low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79" name="Line 9"/>
          <p:cNvSpPr/>
          <p:nvPr/>
        </p:nvSpPr>
        <p:spPr>
          <a:xfrm flipV="1">
            <a:off x="720000" y="5400000"/>
            <a:ext cx="187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7"/>
          <a:stretch/>
        </p:blipFill>
        <p:spPr>
          <a:xfrm>
            <a:off x="435960" y="2448000"/>
            <a:ext cx="787680" cy="5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-41760" y="77760"/>
            <a:ext cx="47214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Photon total cross section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Photoelectric effect dominates at low, Compton at medium and pair production at high E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Compton dominates for low Z materials (photoelectric and pair production increase with Z)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Other processes not treated here: Raylaigh scattering, photo nuclear interactions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08160" y="2520000"/>
            <a:ext cx="3687480" cy="31618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3760560" y="2543040"/>
            <a:ext cx="5203080" cy="325260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1836000" y="3174840"/>
            <a:ext cx="115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Photoelectric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16000" y="4110840"/>
            <a:ext cx="115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Compton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3060000" y="4003200"/>
            <a:ext cx="61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300" spc="-1" strike="noStrike">
                <a:solidFill>
                  <a:srgbClr val="ce181e"/>
                </a:solidFill>
                <a:latin typeface="Arial"/>
              </a:rPr>
              <a:t>Pairs</a:t>
            </a:r>
            <a:endParaRPr b="0" lang="es-E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-41760" y="77760"/>
            <a:ext cx="73854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Hadron collisions and interaction lenghts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564000" y="2132640"/>
            <a:ext cx="1655640" cy="58752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total cross section for very high energy hadrons is expressed as: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inelastic part of the total cross-section is susceptible to induce hadron showers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Two mean lenghts are introduced to deal with this kind of interactions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Nuclear collision length: </a:t>
            </a:r>
            <a:endParaRPr b="0" lang="es-ES" sz="18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Mean free path of a particle before undergoing a nuclear interaction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Nuclear interaction length:</a:t>
            </a:r>
            <a:endParaRPr b="0" lang="es-ES" sz="1800" spc="-1" strike="noStrike">
              <a:latin typeface="Arial"/>
            </a:endParaRPr>
          </a:p>
          <a:p>
            <a:pPr lvl="2" marL="648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Mean free path of a particle before undergoing an inelastic nuclear interacion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91" name="Formula 3"/>
              <p:cNvSpPr txBox="1"/>
              <p:nvPr/>
            </p:nvSpPr>
            <p:spPr>
              <a:xfrm>
                <a:off x="6786000" y="1060560"/>
                <a:ext cx="1997640" cy="235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T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elastic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σ</m:t>
                        </m:r>
                      </m:e>
                      <m:sub>
                        <m:r>
                          <m:t xml:space="preserve">inelastic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3647520" y="2952000"/>
            <a:ext cx="1788120" cy="5335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144000" y="3849480"/>
            <a:ext cx="8711640" cy="259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-41760" y="77760"/>
            <a:ext cx="43614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Neutron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Neutrons interact via the “strong interaction” with nuclei (short range force ~ 10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-13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cm)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Classification of neutrons: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Cold or ultracold neutrons 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&lt; 0.025 eV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Thermal or slow neutrons 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~ 0.025 eV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Intermediate neutrons 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~ 0.025 eV – 0.1 MeV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Fast neutrons 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~ 0.1 MeV – 10-20 MeV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High energy neutrons E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&gt; 20 MeV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5256000" y="1800000"/>
            <a:ext cx="143640" cy="1871640"/>
          </a:xfrm>
          <a:custGeom>
            <a:avLst/>
            <a:gdLst/>
            <a:ahLst/>
            <a:rect l="l" t="t" r="r" b="b"/>
            <a:pathLst>
              <a:path w="402" h="5202">
                <a:moveTo>
                  <a:pt x="0" y="0"/>
                </a:moveTo>
                <a:cubicBezTo>
                  <a:pt x="100" y="0"/>
                  <a:pt x="200" y="216"/>
                  <a:pt x="200" y="433"/>
                </a:cubicBezTo>
                <a:lnTo>
                  <a:pt x="200" y="2167"/>
                </a:lnTo>
                <a:cubicBezTo>
                  <a:pt x="200" y="2383"/>
                  <a:pt x="300" y="2600"/>
                  <a:pt x="401" y="2600"/>
                </a:cubicBezTo>
                <a:cubicBezTo>
                  <a:pt x="300" y="2600"/>
                  <a:pt x="200" y="2817"/>
                  <a:pt x="200" y="3033"/>
                </a:cubicBezTo>
                <a:lnTo>
                  <a:pt x="200" y="4767"/>
                </a:lnTo>
                <a:cubicBezTo>
                  <a:pt x="200" y="4984"/>
                  <a:pt x="100" y="5201"/>
                  <a:pt x="0" y="5201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5832000" y="1750680"/>
            <a:ext cx="2951640" cy="14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Low-moderate energy neutrons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Scattering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Absorption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Fission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080000" y="4725720"/>
            <a:ext cx="295164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High energy neutrons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s-ES" sz="1500" spc="-1" strike="noStrike">
                <a:solidFill>
                  <a:srgbClr val="ce181e"/>
                </a:solidFill>
                <a:latin typeface="Arial"/>
              </a:rPr>
              <a:t>Hadron shower production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 rot="5400000">
            <a:off x="2196360" y="2699280"/>
            <a:ext cx="143640" cy="3383640"/>
          </a:xfrm>
          <a:custGeom>
            <a:avLst/>
            <a:gdLst/>
            <a:ahLst/>
            <a:rect l="l" t="t" r="r" b="b"/>
            <a:pathLst>
              <a:path w="402" h="9402">
                <a:moveTo>
                  <a:pt x="0" y="0"/>
                </a:moveTo>
                <a:cubicBezTo>
                  <a:pt x="100" y="0"/>
                  <a:pt x="200" y="391"/>
                  <a:pt x="200" y="783"/>
                </a:cubicBezTo>
                <a:lnTo>
                  <a:pt x="200" y="3917"/>
                </a:lnTo>
                <a:cubicBezTo>
                  <a:pt x="200" y="4308"/>
                  <a:pt x="300" y="4700"/>
                  <a:pt x="401" y="4700"/>
                </a:cubicBezTo>
                <a:cubicBezTo>
                  <a:pt x="300" y="4700"/>
                  <a:pt x="200" y="5092"/>
                  <a:pt x="200" y="5483"/>
                </a:cubicBezTo>
                <a:lnTo>
                  <a:pt x="200" y="8617"/>
                </a:lnTo>
                <a:cubicBezTo>
                  <a:pt x="200" y="9009"/>
                  <a:pt x="100" y="9401"/>
                  <a:pt x="0" y="9401"/>
                </a:cubicBezTo>
              </a:path>
            </a:pathLst>
          </a:cu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41760" y="77760"/>
            <a:ext cx="79614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Low-intermediate energy Neutron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Scattering with nuclei (important for moderation):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The neutron changes energy and the nucleus gets in an excited state 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Absorption and nuclear reactions (the neutron is absorbed and a nuclear reaction takes place)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Low A-Z transitions (typically emission of a proton, alpha particle, or neutrons)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393360" y="2592000"/>
            <a:ext cx="2222280" cy="173304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138600" y="415584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Fission process: the nucleus is splitted in two and more neutrons are produced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High A-Z transitions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Importan for chain reactions in nuclear reactors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292000" y="933480"/>
            <a:ext cx="2015640" cy="3848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2808000" y="5706720"/>
            <a:ext cx="3383640" cy="48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-41760" y="77760"/>
            <a:ext cx="82494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Low-intermediate energy Neutron cross sections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cross-section goes like ~ 1/v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with v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the velocity of the neutron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On top of this effect there are the absorption resonances characteris of every nucleus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468000" y="1908000"/>
            <a:ext cx="3124440" cy="460764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4124160" y="2443680"/>
            <a:ext cx="4299120" cy="391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-41760" y="77760"/>
            <a:ext cx="5729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Charged particle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80000" y="713880"/>
            <a:ext cx="9234360" cy="8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Charged particles suffer a wide variety of different interactions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548000" y="1476000"/>
            <a:ext cx="2663280" cy="827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Ionization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004000" y="2412000"/>
            <a:ext cx="2663280" cy="827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Bremsstrahlung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548360" y="3528000"/>
            <a:ext cx="2663280" cy="827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b3c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Multiple scattering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5076360" y="4536000"/>
            <a:ext cx="2663280" cy="827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Cerenkov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1548000" y="5580000"/>
            <a:ext cx="2663280" cy="82764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afd0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Nuclear interactions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6240" y="77760"/>
            <a:ext cx="25844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80000" y="713880"/>
            <a:ext cx="9234360" cy="45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Particle Physics experiments and applications require some kind of device able to:</a:t>
            </a:r>
            <a:endParaRPr b="0" lang="es-E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Identify when/if a particle is passing through it</a:t>
            </a:r>
            <a:endParaRPr b="0" lang="es-E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Measure one or several properties of the particle (energy, momentum, charge, spin, etc.)</a:t>
            </a:r>
            <a:endParaRPr b="0" lang="es-E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Possibly identify the type of particle    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Devices with these functionalities are called</a:t>
            </a:r>
            <a:r>
              <a:rPr b="1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“Particle Detectors”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Most particle detectors are logically composed by two parts:</a:t>
            </a:r>
            <a:endParaRPr b="0" lang="es-E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Active material: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volume where the particle interacts with the detector producing “signal”</a:t>
            </a:r>
            <a:endParaRPr b="0" lang="es-ES" sz="1800" spc="-1" strike="noStrike">
              <a:latin typeface="Arial"/>
            </a:endParaRPr>
          </a:p>
          <a:p>
            <a:pPr lvl="1" marL="432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Collection mechanism: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system able to detect and possibly reconstruct the signal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676160" y="4154760"/>
            <a:ext cx="5393880" cy="2156760"/>
          </a:xfrm>
          <a:prstGeom prst="rect">
            <a:avLst/>
          </a:prstGeom>
          <a:ln w="36720"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365760" y="6217920"/>
            <a:ext cx="1644840" cy="33300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Active material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2" name="Line 4"/>
          <p:cNvSpPr/>
          <p:nvPr/>
        </p:nvSpPr>
        <p:spPr>
          <a:xfrm flipV="1">
            <a:off x="1737360" y="5760720"/>
            <a:ext cx="822960" cy="45720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7390440" y="5004000"/>
            <a:ext cx="1392840" cy="57636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Collection mechanism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 flipH="1">
            <a:off x="6552000" y="5292000"/>
            <a:ext cx="799560" cy="36000"/>
          </a:xfrm>
          <a:prstGeom prst="line">
            <a:avLst/>
          </a:prstGeom>
          <a:ln w="367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-77760" y="77760"/>
            <a:ext cx="90054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Inelastic collisions with atom electrons (Ionization)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80000" y="713880"/>
            <a:ext cx="9234360" cy="11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charged particle interacts, giving energy, with the electron of an atom</a:t>
            </a:r>
            <a:endParaRPr b="0" lang="es-ES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This process is dominant for heavy charged particles M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pa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&gt;&gt; m</a:t>
            </a:r>
            <a:r>
              <a:rPr b="0" lang="es-ES" sz="1800" spc="-1" strike="noStrike" baseline="-33000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505960" y="1872000"/>
            <a:ext cx="5051520" cy="3264120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1332000" y="1899360"/>
            <a:ext cx="11736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ce181e"/>
                </a:solidFill>
                <a:latin typeface="Arial"/>
              </a:rPr>
              <a:t>Ionization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1332360" y="3339720"/>
            <a:ext cx="11736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ce181e"/>
                </a:solidFill>
                <a:latin typeface="Arial"/>
              </a:rPr>
              <a:t>Excitation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66960" y="5085720"/>
            <a:ext cx="9234360" cy="11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Inelastic collisions on the nucleus are much less frequent (because the mass is much higher)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particle loses a bit of energy and its direction remains mostly unchanged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-77760" y="77760"/>
            <a:ext cx="900540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Inelastic collisions with atom electrons (Ionization)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-36000" y="713880"/>
            <a:ext cx="9234360" cy="11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avarage energy loss of a particle due to ionization is given by the Bethe &amp; Bloch Formula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This formula is valid for particles with a mass much higher than the electrons m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&gt;&gt; m</a:t>
            </a:r>
            <a:r>
              <a:rPr b="0" lang="es-ES" sz="1800" spc="-1" strike="noStrike" baseline="-33000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186200" y="1872720"/>
            <a:ext cx="6409800" cy="64728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576000" y="2808000"/>
            <a:ext cx="7781400" cy="2361960"/>
          </a:xfrm>
          <a:prstGeom prst="rect">
            <a:avLst/>
          </a:prstGeom>
          <a:ln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-45360" y="5014080"/>
            <a:ext cx="9234360" cy="11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maximum energy transfer takes place in head-on or knock-on collisions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8" name="Formula 4"/>
              <p:cNvSpPr txBox="1"/>
              <p:nvPr/>
            </p:nvSpPr>
            <p:spPr>
              <a:xfrm>
                <a:off x="2917800" y="5635800"/>
                <a:ext cx="3013920" cy="740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W</m:t>
                        </m:r>
                      </m:e>
                      <m:sub>
                        <m:r>
                          <m:t xml:space="preserve">max</m:t>
                        </m:r>
                      </m:sub>
                    </m:sSub>
                    <m:r>
                      <m:t xml:space="preserve">=</m:t>
                    </m:r>
                    <m:sSubSup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a</m:t>
                        </m:r>
                      </m:sub>
                      <m:sup>
                        <m:r>
                          <m:t xml:space="preserve">max</m:t>
                        </m:r>
                      </m:sup>
                    </m:sSubSup>
                    <m:r>
                      <m:t xml:space="preserve">−</m:t>
                    </m:r>
                    <m:sSub>
                      <m:e>
                        <m:r>
                          <m:t xml:space="preserve">m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r>
                          <m:t xml:space="preserve">2</m:t>
                        </m:r>
                        <m:sSub>
                          <m:e>
                            <m:r>
                              <m:t xml:space="preserve">m</m:t>
                            </m:r>
                          </m:e>
                          <m:sub>
                            <m:r>
                              <m:t xml:space="preserve">e</m:t>
                            </m:r>
                          </m:sub>
                        </m:sSub>
                        <m:sSup>
                          <m:e>
                            <m:r>
                              <m:t xml:space="preserve">β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sSup>
                          <m:e>
                            <m:r>
                              <m:t xml:space="preserve">γ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f>
                                  <m:fPr>
                                    <m:type m:val="lin"/>
                                  </m:fPr>
                                  <m:num>
                                    <m:sSub>
                                      <m:e>
                                        <m:r>
                                          <m:t xml:space="preserve">E</m:t>
                                        </m:r>
                                      </m:e>
                                      <m:sub>
                                        <m:r>
                                          <m:t xml:space="preserve">CM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 xml:space="preserve">M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-77760" y="77760"/>
            <a:ext cx="662976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-36000" y="713880"/>
            <a:ext cx="9234360" cy="115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v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b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k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d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“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δ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”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“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y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”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→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z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b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y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z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y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b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u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f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m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y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v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117520" y="4629240"/>
            <a:ext cx="4340520" cy="18075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4345200" y="4074480"/>
            <a:ext cx="4457160" cy="45000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8136000" y="3816000"/>
            <a:ext cx="648000" cy="1008000"/>
          </a:xfrm>
          <a:prstGeom prst="rect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927360" y="3528000"/>
            <a:ext cx="3104640" cy="298080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-77760" y="77760"/>
            <a:ext cx="799776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Stopping power or mean specific energy loss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08000" y="713880"/>
            <a:ext cx="923436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energy loss is usually given in the form of the stopping power 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7" name="Formula 3"/>
              <p:cNvSpPr txBox="1"/>
              <p:nvPr/>
            </p:nvSpPr>
            <p:spPr>
              <a:xfrm>
                <a:off x="6624000" y="936000"/>
                <a:ext cx="1288800" cy="306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type m:val="lin"/>
                      </m:fPr>
                      <m:num>
                        <m:r>
                          <m:t xml:space="preserve">−</m:t>
                        </m:r>
                        <m:r>
                          <m:t xml:space="preserve">dE</m:t>
                        </m:r>
                      </m:num>
                      <m:den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ρ</m:t>
                            </m:r>
                            <m:r>
                              <m:t xml:space="preserve">dx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4248000" y="1728000"/>
            <a:ext cx="4787280" cy="4896000"/>
          </a:xfrm>
          <a:prstGeom prst="rect">
            <a:avLst/>
          </a:prstGeom>
          <a:ln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123120" y="1202760"/>
            <a:ext cx="9234360" cy="6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dependency on the material is almost removed since Z/A ~ 0.5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At low energy the term 1/</a:t>
            </a:r>
            <a:r>
              <a:rPr b="0" lang="es-ES" sz="1800" spc="-1" strike="noStrike">
                <a:solidFill>
                  <a:srgbClr val="000080"/>
                </a:solidFill>
                <a:latin typeface="AR PL Mingti2L Big5"/>
                <a:ea typeface="AR PL Mingti2L Big5"/>
              </a:rPr>
              <a:t>β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AR PL Mingti2L Big5"/>
              </a:rPr>
              <a:t>2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dominates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At high energy →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	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logarithmic term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There is a minimum of ionization</a:t>
            </a:r>
            <a:endParaRPr b="0" lang="es-E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AR PL Mingti2L Big5"/>
              </a:rPr>
              <a:t>MIP → Minimum Ionizaing Particle 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40" name="Formula 5"/>
              <p:cNvSpPr txBox="1"/>
              <p:nvPr/>
            </p:nvSpPr>
            <p:spPr>
              <a:xfrm>
                <a:off x="4212000" y="3261600"/>
                <a:ext cx="431280" cy="196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sSup>
                          <m:e>
                            <m:r>
                              <m:t xml:space="preserve">β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41" name="Formula 6"/>
              <p:cNvSpPr txBox="1"/>
              <p:nvPr/>
            </p:nvSpPr>
            <p:spPr>
              <a:xfrm>
                <a:off x="5544000" y="3094200"/>
                <a:ext cx="522000" cy="325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sSup>
                          <m:e>
                            <m:r>
                              <m:t xml:space="preserve">β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42" name="Formula 7"/>
              <p:cNvSpPr txBox="1"/>
              <p:nvPr/>
            </p:nvSpPr>
            <p:spPr>
              <a:xfrm>
                <a:off x="7632000" y="2880000"/>
                <a:ext cx="637200" cy="290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ln</m:t>
                    </m:r>
                    <m:r>
                      <m:t xml:space="preserve">β</m:t>
                    </m:r>
                    <m:r>
                      <m:t xml:space="preserve">γ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-77760" y="77760"/>
            <a:ext cx="756576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/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08000" y="713880"/>
            <a:ext cx="9234360" cy="11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b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y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k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B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B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b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AR PL Mingti2L Big5"/>
                <a:ea typeface="AR PL Mingti2L Big5"/>
              </a:rPr>
              <a:t>β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AR PL Mingti2L Big5"/>
                <a:ea typeface="AR PL Mingti2L Big5"/>
              </a:rPr>
              <a:t>β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k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b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x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AR PL Mingti2L Big5"/>
              </a:rPr>
              <a:t>d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329480" y="2160000"/>
            <a:ext cx="694440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-5760" y="77760"/>
            <a:ext cx="756576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8000" y="713880"/>
            <a:ext cx="9234360" cy="11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k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w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v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5396400" y="2268000"/>
            <a:ext cx="3171600" cy="157140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5443200" y="3960000"/>
            <a:ext cx="3628800" cy="229500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559440" y="2304000"/>
            <a:ext cx="4552560" cy="105696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4"/>
          <a:stretch/>
        </p:blipFill>
        <p:spPr>
          <a:xfrm>
            <a:off x="324000" y="4644000"/>
            <a:ext cx="2361960" cy="42840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5"/>
          <a:stretch/>
        </p:blipFill>
        <p:spPr>
          <a:xfrm>
            <a:off x="288000" y="4165200"/>
            <a:ext cx="3672000" cy="47880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6"/>
          <a:stretch/>
        </p:blipFill>
        <p:spPr>
          <a:xfrm>
            <a:off x="288000" y="3711600"/>
            <a:ext cx="3600000" cy="42840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7"/>
          <a:stretch/>
        </p:blipFill>
        <p:spPr>
          <a:xfrm>
            <a:off x="298800" y="5113080"/>
            <a:ext cx="3697200" cy="381600"/>
          </a:xfrm>
          <a:prstGeom prst="rect">
            <a:avLst/>
          </a:prstGeom>
          <a:ln>
            <a:noFill/>
          </a:ln>
        </p:spPr>
      </p:pic>
      <p:sp>
        <p:nvSpPr>
          <p:cNvPr id="255" name="TextShape 3"/>
          <p:cNvSpPr txBox="1"/>
          <p:nvPr/>
        </p:nvSpPr>
        <p:spPr>
          <a:xfrm>
            <a:off x="1224000" y="338400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ES" sz="1800" spc="-1" strike="noStrike">
                <a:solidFill>
                  <a:srgbClr val="ce181e"/>
                </a:solidFill>
                <a:latin typeface="Arial"/>
              </a:rPr>
              <a:t>For electrons</a:t>
            </a:r>
            <a:endParaRPr b="0" lang="es-ES" sz="1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1044000" y="5544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ES" sz="1800" spc="-1" strike="noStrike">
                <a:solidFill>
                  <a:srgbClr val="ce181e"/>
                </a:solidFill>
                <a:latin typeface="Arial"/>
              </a:rPr>
              <a:t>For other particles</a:t>
            </a:r>
            <a:endParaRPr b="0" lang="es-ES" sz="1800" spc="-1" strike="noStrike">
              <a:solidFill>
                <a:srgbClr val="ce181e"/>
              </a:solid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8"/>
          <a:stretch/>
        </p:blipFill>
        <p:spPr>
          <a:xfrm>
            <a:off x="792000" y="5904000"/>
            <a:ext cx="2891880" cy="67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-5760" y="77760"/>
            <a:ext cx="857376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Comparison of Bremsstrahlung vs. ionization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08000" y="713880"/>
            <a:ext cx="9234360" cy="11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average energy loss due to ionization increases with the log of energy and linear with Z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average energy loss due to Brem increases linearly with energy and linear with Z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2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energy in which the two stopping powers equal each other is called the critical energy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73160" y="2363760"/>
            <a:ext cx="4866840" cy="235224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5070600" y="2412000"/>
            <a:ext cx="3857400" cy="142848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5040000" y="3708000"/>
            <a:ext cx="4104000" cy="950040"/>
          </a:xfrm>
          <a:prstGeom prst="rect">
            <a:avLst/>
          </a:prstGeom>
          <a:ln>
            <a:noFill/>
          </a:ln>
        </p:spPr>
      </p:pic>
      <p:sp>
        <p:nvSpPr>
          <p:cNvPr id="263" name="CustomShape 3"/>
          <p:cNvSpPr/>
          <p:nvPr/>
        </p:nvSpPr>
        <p:spPr>
          <a:xfrm>
            <a:off x="95040" y="4710240"/>
            <a:ext cx="9234360" cy="11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y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l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c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g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q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u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h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m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r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i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o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64" name="Formula 4"/>
              <p:cNvSpPr txBox="1"/>
              <p:nvPr/>
            </p:nvSpPr>
            <p:spPr>
              <a:xfrm>
                <a:off x="2952000" y="5552640"/>
                <a:ext cx="2666520" cy="351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c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Pa</m:t>
                        </m:r>
                      </m:e>
                    </m:d>
                    <m:r>
                      <m:t xml:space="preserve">∝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</m:dPr>
                          <m:e>
                            <m:f>
                              <m:fPr>
                                <m:type m:val="lin"/>
                              </m:fPr>
                              <m:num>
                                <m:sSub>
                                  <m:e>
                                    <m:r>
                                      <m:t xml:space="preserve">m</m:t>
                                    </m:r>
                                  </m:e>
                                  <m:sub>
                                    <m:r>
                                      <m:t xml:space="preserve">Pa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e>
                                    <m:r>
                                      <m:t xml:space="preserve">m</m:t>
                                    </m:r>
                                  </m:e>
                                  <m:sub>
                                    <m:r>
                                      <m:t xml:space="preserve">e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t xml:space="preserve">2</m:t>
                        </m:r>
                      </m:sup>
                    </m:sSup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c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e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6240" y="77760"/>
            <a:ext cx="3317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detector zoo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80000" y="713880"/>
            <a:ext cx="9234360" cy="45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There is a large variety of detectors according to the type of particle and the technology used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04000" y="1305000"/>
            <a:ext cx="8279280" cy="524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6240" y="77760"/>
            <a:ext cx="7637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Active material: interactions with matter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0000" y="713880"/>
            <a:ext cx="9234360" cy="45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Particles interact with the electrons and/or nuclei of the medium they cross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This interaction can be electromagnetic, weak or strong depending on the particle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effects of this interaction can be used to detect the particles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To understand how detectors work we need to understand how particles interact with matter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Detectors should have an active material in which this interaction takes place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64000" y="4860000"/>
            <a:ext cx="2807280" cy="1079280"/>
          </a:xfrm>
          <a:custGeom>
            <a:avLst/>
            <a:gdLst/>
            <a:ahLst/>
            <a:rect l="l" t="t" r="r" b="b"/>
            <a:pathLst>
              <a:path w="78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7300" y="3001"/>
                </a:lnTo>
                <a:cubicBezTo>
                  <a:pt x="7550" y="3001"/>
                  <a:pt x="7801" y="2750"/>
                  <a:pt x="7801" y="2500"/>
                </a:cubicBezTo>
                <a:lnTo>
                  <a:pt x="7801" y="500"/>
                </a:lnTo>
                <a:cubicBezTo>
                  <a:pt x="7801" y="250"/>
                  <a:pt x="7550" y="0"/>
                  <a:pt x="7300" y="0"/>
                </a:cubicBezTo>
                <a:lnTo>
                  <a:pt x="5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Neutral particle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400360" y="4860360"/>
            <a:ext cx="2807280" cy="1079280"/>
          </a:xfrm>
          <a:custGeom>
            <a:avLst/>
            <a:gdLst/>
            <a:ahLst/>
            <a:rect l="l" t="t" r="r" b="b"/>
            <a:pathLst>
              <a:path w="78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7300" y="3001"/>
                </a:lnTo>
                <a:cubicBezTo>
                  <a:pt x="7550" y="3001"/>
                  <a:pt x="7801" y="2750"/>
                  <a:pt x="7801" y="2500"/>
                </a:cubicBezTo>
                <a:lnTo>
                  <a:pt x="7801" y="500"/>
                </a:lnTo>
                <a:cubicBezTo>
                  <a:pt x="7801" y="250"/>
                  <a:pt x="7550" y="0"/>
                  <a:pt x="7300" y="0"/>
                </a:cubicBezTo>
                <a:lnTo>
                  <a:pt x="5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Charged particle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3132360" y="3204360"/>
            <a:ext cx="2807280" cy="1079280"/>
          </a:xfrm>
          <a:custGeom>
            <a:avLst/>
            <a:gdLst/>
            <a:ahLst/>
            <a:rect l="l" t="t" r="r" b="b"/>
            <a:pathLst>
              <a:path w="78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7300" y="3001"/>
                </a:lnTo>
                <a:cubicBezTo>
                  <a:pt x="7550" y="3001"/>
                  <a:pt x="7801" y="2750"/>
                  <a:pt x="7801" y="2500"/>
                </a:cubicBezTo>
                <a:lnTo>
                  <a:pt x="7801" y="500"/>
                </a:lnTo>
                <a:cubicBezTo>
                  <a:pt x="7801" y="250"/>
                  <a:pt x="7550" y="0"/>
                  <a:pt x="7300" y="0"/>
                </a:cubicBezTo>
                <a:lnTo>
                  <a:pt x="5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Interactions of particles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matter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3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-41760" y="77760"/>
            <a:ext cx="5729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Neutral particle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80000" y="713880"/>
            <a:ext cx="9234360" cy="8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Neutral particles such as photons, neutrons, K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0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, and others suffer different interactions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296000" y="1476000"/>
            <a:ext cx="2663280" cy="215928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Photons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Photoelectric effect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Comptom effect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Pair production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332000" y="4212360"/>
            <a:ext cx="2663280" cy="215928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b3c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High Energy 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neutral hadrons (n, K</a:t>
            </a:r>
            <a:r>
              <a:rPr b="0" lang="es-ES" sz="2000" spc="-1" strike="noStrike" baseline="33000">
                <a:solidFill>
                  <a:srgbClr val="800080"/>
                </a:solidFill>
                <a:latin typeface="Arial"/>
                <a:ea typeface="DejaVu Sans"/>
              </a:rPr>
              <a:t>0</a:t>
            </a: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)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Nuclear interactions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5076000" y="1476360"/>
            <a:ext cx="2663280" cy="215928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Moderate/Low energy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neutrons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Scattering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Absorption</a:t>
            </a:r>
            <a:endParaRPr b="0" lang="es-ES" sz="16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Fission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5112000" y="4176720"/>
            <a:ext cx="2663280" cy="2159280"/>
          </a:xfrm>
          <a:custGeom>
            <a:avLst/>
            <a:gdLst/>
            <a:ahLst/>
            <a:rect l="l" t="t" r="r" b="b"/>
            <a:pathLst>
              <a:path w="7401" h="6002">
                <a:moveTo>
                  <a:pt x="1000" y="0"/>
                </a:moveTo>
                <a:cubicBezTo>
                  <a:pt x="500" y="0"/>
                  <a:pt x="0" y="500"/>
                  <a:pt x="0" y="1000"/>
                </a:cubicBezTo>
                <a:lnTo>
                  <a:pt x="0" y="5000"/>
                </a:lnTo>
                <a:cubicBezTo>
                  <a:pt x="0" y="5500"/>
                  <a:pt x="500" y="6001"/>
                  <a:pt x="1000" y="6001"/>
                </a:cubicBezTo>
                <a:lnTo>
                  <a:pt x="6400" y="6001"/>
                </a:lnTo>
                <a:cubicBezTo>
                  <a:pt x="6900" y="6001"/>
                  <a:pt x="7400" y="5500"/>
                  <a:pt x="7400" y="5000"/>
                </a:cubicBezTo>
                <a:lnTo>
                  <a:pt x="7400" y="1000"/>
                </a:lnTo>
                <a:cubicBezTo>
                  <a:pt x="7400" y="500"/>
                  <a:pt x="6900" y="0"/>
                  <a:pt x="6400" y="0"/>
                </a:cubicBezTo>
                <a:lnTo>
                  <a:pt x="1000" y="0"/>
                </a:lnTo>
              </a:path>
            </a:pathLst>
          </a:custGeom>
          <a:solidFill>
            <a:srgbClr val="ffaa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800080"/>
                </a:solidFill>
                <a:latin typeface="Arial"/>
                <a:ea typeface="DejaVu Sans"/>
              </a:rPr>
              <a:t>Neutrinos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Weak interactions</a:t>
            </a:r>
            <a:endParaRPr b="0" lang="es-E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41760" y="77760"/>
            <a:ext cx="3929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Photon interactions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80000" y="713880"/>
            <a:ext cx="9234360" cy="8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Since photons do not have charge they are always indirectly detected: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In their interactions they produce electrons/positrons that interact with matter 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Photons may be absorbed (photoelectric effect or e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+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e</a:t>
            </a:r>
            <a:r>
              <a:rPr b="0" lang="es-ES" sz="1800" spc="-1" strike="noStrike" baseline="33000">
                <a:solidFill>
                  <a:srgbClr val="000080"/>
                </a:solidFill>
                <a:latin typeface="Times New Roman"/>
                <a:ea typeface="msmincho"/>
              </a:rPr>
              <a:t>-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creation) or scattered (Compton effect)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An attenuation law is introduced based on the fact that the interaction probability is constant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16000" y="2630520"/>
            <a:ext cx="3488040" cy="39207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080400" y="2824200"/>
            <a:ext cx="2846880" cy="23230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5904000" y="5200920"/>
            <a:ext cx="3189960" cy="117036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16" name="Formula 3"/>
              <p:cNvSpPr txBox="1"/>
              <p:nvPr/>
            </p:nvSpPr>
            <p:spPr>
              <a:xfrm>
                <a:off x="3960000" y="4536000"/>
                <a:ext cx="1406160" cy="350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I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I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μ</m:t>
                        </m:r>
                        <m:r>
                          <m:t xml:space="preserve">x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41760" y="77760"/>
            <a:ext cx="4721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Photon absorption length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80000" y="713880"/>
            <a:ext cx="9234360" cy="8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Frequently instead of working with the distance we use the distance times density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This quantity is more sensitive to the real amount of matter in the crossed distance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9" name="Formula 3"/>
              <p:cNvSpPr txBox="1"/>
              <p:nvPr/>
            </p:nvSpPr>
            <p:spPr>
              <a:xfrm>
                <a:off x="1656000" y="2096640"/>
                <a:ext cx="1406160" cy="350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I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I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μ</m:t>
                        </m:r>
                        <m:r>
                          <m:t xml:space="preserve">x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0" name="Formula 4"/>
              <p:cNvSpPr txBox="1"/>
              <p:nvPr/>
            </p:nvSpPr>
            <p:spPr>
              <a:xfrm>
                <a:off x="3672000" y="1728000"/>
                <a:ext cx="825120" cy="28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x</m:t>
                    </m:r>
                    <m:r>
                      <m:t xml:space="preserve">'</m:t>
                    </m:r>
                    <m:r>
                      <m:t xml:space="preserve">=</m:t>
                    </m:r>
                    <m:r>
                      <m:t xml:space="preserve">x</m:t>
                    </m:r>
                    <m:r>
                      <m:t xml:space="preserve">ρ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1" name="Formula 5"/>
              <p:cNvSpPr txBox="1"/>
              <p:nvPr/>
            </p:nvSpPr>
            <p:spPr>
              <a:xfrm>
                <a:off x="3672000" y="2088360"/>
                <a:ext cx="931680" cy="28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μ</m:t>
                    </m:r>
                    <m:r>
                      <m:t xml:space="preserve">'</m:t>
                    </m:r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μ</m:t>
                        </m:r>
                      </m:num>
                      <m:den>
                        <m:r>
                          <m:t xml:space="preserve">ρ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2" name="Formula 6"/>
              <p:cNvSpPr txBox="1"/>
              <p:nvPr/>
            </p:nvSpPr>
            <p:spPr>
              <a:xfrm>
                <a:off x="3672000" y="2484720"/>
                <a:ext cx="1020600" cy="28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λ</m:t>
                    </m:r>
                    <m:r>
                      <m:t xml:space="preserve">'</m:t>
                    </m:r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μ</m:t>
                        </m:r>
                      </m:den>
                    </m:f>
                    <m:r>
                      <m:t xml:space="preserve">'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3" name="Line 7"/>
          <p:cNvSpPr/>
          <p:nvPr/>
        </p:nvSpPr>
        <p:spPr>
          <a:xfrm>
            <a:off x="3168000" y="2304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8"/>
          <p:cNvSpPr/>
          <p:nvPr/>
        </p:nvSpPr>
        <p:spPr>
          <a:xfrm>
            <a:off x="4824000" y="2304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25" name="Formula 9"/>
              <p:cNvSpPr txBox="1"/>
              <p:nvPr/>
            </p:nvSpPr>
            <p:spPr>
              <a:xfrm>
                <a:off x="5400000" y="2096640"/>
                <a:ext cx="1522080" cy="350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I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I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sSup>
                      <m:e>
                        <m:r>
                          <m:t xml:space="preserve">e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μ</m:t>
                        </m:r>
                        <m:r>
                          <m:t xml:space="preserve">'</m:t>
                        </m:r>
                        <m:r>
                          <m:t xml:space="preserve">x</m:t>
                        </m:r>
                        <m:r>
                          <m:t xml:space="preserve">'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828000" y="2952000"/>
            <a:ext cx="6983280" cy="351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41760" y="77760"/>
            <a:ext cx="3929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Photoelectric effect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278320" y="468000"/>
            <a:ext cx="3826800" cy="604728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08000" y="2225880"/>
            <a:ext cx="5507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energy of the photon is transferred to the electron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photon is absorbed and the electron is extracted</a:t>
            </a:r>
            <a:endParaRPr b="0" lang="es-ES" sz="1800" spc="-1" strike="noStrike">
              <a:latin typeface="Arial"/>
            </a:endParaRPr>
          </a:p>
          <a:p>
            <a:pPr lvl="1" marL="432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msmincho"/>
              </a:rPr>
              <a:t>The atom gets ionized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final energy of the electron depends on the binding energy (the electron energy level in the atom)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44000" y="1080000"/>
            <a:ext cx="2190240" cy="11512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2226240" y="941040"/>
            <a:ext cx="2813040" cy="121824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 rot="4200000">
            <a:off x="6019560" y="1572840"/>
            <a:ext cx="1871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ce181e"/>
                </a:solidFill>
                <a:latin typeface="Arial"/>
                <a:ea typeface="DejaVu Sans"/>
              </a:rPr>
              <a:t>Photoelectric effect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 rot="3900000">
            <a:off x="6271920" y="4345560"/>
            <a:ext cx="1871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ce181e"/>
                </a:solidFill>
                <a:latin typeface="Arial"/>
                <a:ea typeface="DejaVu Sans"/>
              </a:rPr>
              <a:t>Photoelectric effect</a:t>
            </a:r>
            <a:endParaRPr b="0" lang="es-ES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4" name="Formula 5"/>
              <p:cNvSpPr txBox="1"/>
              <p:nvPr/>
            </p:nvSpPr>
            <p:spPr>
              <a:xfrm>
                <a:off x="1725840" y="4536000"/>
                <a:ext cx="1801440" cy="315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e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h</m:t>
                    </m:r>
                    <m:r>
                      <m:t xml:space="preserve">ν</m:t>
                    </m:r>
                    <m:r>
                      <m:t xml:space="preserve">−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e</m:t>
                        </m:r>
                        <m:r>
                          <m:t xml:space="preserve">binding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35" name="CustomShape 6"/>
          <p:cNvSpPr/>
          <p:nvPr/>
        </p:nvSpPr>
        <p:spPr>
          <a:xfrm>
            <a:off x="82800" y="4797720"/>
            <a:ext cx="5507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 </a:t>
            </a: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Different trends at low and high energies</a:t>
            </a:r>
            <a:endParaRPr b="0" lang="es-E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6" name="Formula 7"/>
              <p:cNvSpPr txBox="1"/>
              <p:nvPr/>
            </p:nvSpPr>
            <p:spPr>
              <a:xfrm>
                <a:off x="1080000" y="5760000"/>
                <a:ext cx="1180800" cy="34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σ</m:t>
                    </m:r>
                    <m:r>
                      <m:t xml:space="preserve">∼</m:t>
                    </m:r>
                    <m:f>
                      <m:fPr>
                        <m:type m:val="lin"/>
                      </m:fPr>
                      <m:num>
                        <m:sSup>
                          <m:e>
                            <m:r>
                              <m:t xml:space="preserve">Z</m:t>
                            </m:r>
                          </m:e>
                          <m:sup>
                            <m:r>
                              <m:t xml:space="preserve">5</m:t>
                            </m:r>
                          </m:sup>
                        </m:sSup>
                      </m:num>
                      <m:den>
                        <m:sSubSup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γ</m:t>
                            </m:r>
                          </m:sub>
                          <m:sup>
                            <m:r>
                              <m:t xml:space="preserve">3.5</m:t>
                            </m:r>
                          </m:sup>
                        </m:sSubSup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7" name="Formula 8"/>
              <p:cNvSpPr txBox="1"/>
              <p:nvPr/>
            </p:nvSpPr>
            <p:spPr>
              <a:xfrm>
                <a:off x="2808000" y="6048000"/>
                <a:ext cx="1086480" cy="34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σ</m:t>
                    </m:r>
                    <m:r>
                      <m:t xml:space="preserve">∼</m:t>
                    </m:r>
                    <m:f>
                      <m:fPr>
                        <m:type m:val="lin"/>
                      </m:fPr>
                      <m:num>
                        <m:sSup>
                          <m:e>
                            <m:r>
                              <m:t xml:space="preserve">Z</m:t>
                            </m:r>
                          </m:e>
                          <m:sup>
                            <m:r>
                              <m:t xml:space="preserve">5</m:t>
                            </m:r>
                          </m:sup>
                        </m:sSup>
                      </m:num>
                      <m:den>
                        <m:sSub>
                          <m:e>
                            <m:r>
                              <m:t xml:space="preserve">E</m:t>
                            </m:r>
                          </m:e>
                          <m:sub>
                            <m:r>
                              <m:t xml:space="preserve">γ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38" name="Line 9"/>
          <p:cNvSpPr/>
          <p:nvPr/>
        </p:nvSpPr>
        <p:spPr>
          <a:xfrm flipV="1">
            <a:off x="3895200" y="5184000"/>
            <a:ext cx="416880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0"/>
          <p:cNvSpPr/>
          <p:nvPr/>
        </p:nvSpPr>
        <p:spPr>
          <a:xfrm flipV="1">
            <a:off x="2376000" y="4680000"/>
            <a:ext cx="4536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2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-41760" y="77760"/>
            <a:ext cx="7529040" cy="6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(After) Photoelectric effect: fluorescence 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8000" y="785880"/>
            <a:ext cx="9035280" cy="23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117360" rIns="117360" tIns="74160" bIns="74160">
            <a:noAutofit/>
          </a:bodyPr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After the emission of a photoelectron the ionizedatom (molecule) is an excited state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The ionized atom (molecule) returns to the ground state emiting photons</a:t>
            </a:r>
            <a:endParaRPr b="0" lang="es-ES" sz="18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s-ES" sz="1800" spc="-1" strike="noStrike">
                <a:solidFill>
                  <a:srgbClr val="000080"/>
                </a:solidFill>
                <a:latin typeface="Times New Roman"/>
                <a:ea typeface="msmincho"/>
              </a:rPr>
              <a:t>This is an important effect in a kind of active materials called: scintillators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841000" y="2076840"/>
            <a:ext cx="2978280" cy="45036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30320" y="2653200"/>
            <a:ext cx="5628960" cy="375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60272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matorras</dc:creator>
  <dc:description/>
  <dc:language>es-ES</dc:language>
  <cp:lastModifiedBy/>
  <dcterms:modified xsi:type="dcterms:W3CDTF">2021-11-03T18:31:55Z</dcterms:modified>
  <cp:revision>1660</cp:revision>
  <dc:subject/>
  <dc:title>Presentación de PowerPoint</dc:title>
</cp:coreProperties>
</file>