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</a:t>
            </a:r>
            <a:r>
              <a:rPr b="0" lang="es-ES" sz="4400" spc="-1" strike="noStrike">
                <a:latin typeface="Arial"/>
              </a:rPr>
              <a:t>para </a:t>
            </a:r>
            <a:r>
              <a:rPr b="0" lang="es-ES" sz="4400" spc="-1" strike="noStrike">
                <a:latin typeface="Arial"/>
              </a:rPr>
              <a:t>desplazar </a:t>
            </a:r>
            <a:r>
              <a:rPr b="0" lang="es-ES" sz="4400" spc="-1" strike="noStrike">
                <a:latin typeface="Arial"/>
              </a:rPr>
              <a:t>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</a:t>
            </a:r>
            <a:r>
              <a:rPr b="0" lang="es-ES" sz="2000" spc="-1" strike="noStrike">
                <a:latin typeface="Arial"/>
              </a:rPr>
              <a:t>u</a:t>
            </a:r>
            <a:r>
              <a:rPr b="0" lang="es-ES" sz="2000" spc="-1" strike="noStrike">
                <a:latin typeface="Arial"/>
              </a:rPr>
              <a:t>l</a:t>
            </a:r>
            <a:r>
              <a:rPr b="0" lang="es-ES" sz="2000" spc="-1" strike="noStrike">
                <a:latin typeface="Arial"/>
              </a:rPr>
              <a:t>s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p</a:t>
            </a:r>
            <a:r>
              <a:rPr b="0" lang="es-ES" sz="2000" spc="-1" strike="noStrike">
                <a:latin typeface="Arial"/>
              </a:rPr>
              <a:t>a</a:t>
            </a:r>
            <a:r>
              <a:rPr b="0" lang="es-ES" sz="2000" spc="-1" strike="noStrike">
                <a:latin typeface="Arial"/>
              </a:rPr>
              <a:t>r</a:t>
            </a:r>
            <a:r>
              <a:rPr b="0" lang="es-ES" sz="2000" spc="-1" strike="noStrike">
                <a:latin typeface="Arial"/>
              </a:rPr>
              <a:t>a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d</a:t>
            </a:r>
            <a:r>
              <a:rPr b="0" lang="es-ES" sz="2000" spc="-1" strike="noStrike">
                <a:latin typeface="Arial"/>
              </a:rPr>
              <a:t>i</a:t>
            </a:r>
            <a:r>
              <a:rPr b="0" lang="es-ES" sz="2000" spc="-1" strike="noStrike">
                <a:latin typeface="Arial"/>
              </a:rPr>
              <a:t>t</a:t>
            </a:r>
            <a:r>
              <a:rPr b="0" lang="es-ES" sz="2000" spc="-1" strike="noStrike">
                <a:latin typeface="Arial"/>
              </a:rPr>
              <a:t>a</a:t>
            </a:r>
            <a:r>
              <a:rPr b="0" lang="es-ES" sz="2000" spc="-1" strike="noStrike">
                <a:latin typeface="Arial"/>
              </a:rPr>
              <a:t>r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l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f</a:t>
            </a:r>
            <a:r>
              <a:rPr b="0" lang="es-ES" sz="2000" spc="-1" strike="noStrike">
                <a:latin typeface="Arial"/>
              </a:rPr>
              <a:t>o</a:t>
            </a:r>
            <a:r>
              <a:rPr b="0" lang="es-ES" sz="2000" spc="-1" strike="noStrike">
                <a:latin typeface="Arial"/>
              </a:rPr>
              <a:t>r</a:t>
            </a:r>
            <a:r>
              <a:rPr b="0" lang="es-ES" sz="2000" spc="-1" strike="noStrike">
                <a:latin typeface="Arial"/>
              </a:rPr>
              <a:t>m</a:t>
            </a:r>
            <a:r>
              <a:rPr b="0" lang="es-ES" sz="2000" spc="-1" strike="noStrike">
                <a:latin typeface="Arial"/>
              </a:rPr>
              <a:t>a</a:t>
            </a:r>
            <a:r>
              <a:rPr b="0" lang="es-ES" sz="2000" spc="-1" strike="noStrike">
                <a:latin typeface="Arial"/>
              </a:rPr>
              <a:t>t</a:t>
            </a:r>
            <a:r>
              <a:rPr b="0" lang="es-ES" sz="2000" spc="-1" strike="noStrike">
                <a:latin typeface="Arial"/>
              </a:rPr>
              <a:t>o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d</a:t>
            </a:r>
            <a:r>
              <a:rPr b="0" lang="es-ES" sz="2000" spc="-1" strike="noStrike">
                <a:latin typeface="Arial"/>
              </a:rPr>
              <a:t>e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l</a:t>
            </a:r>
            <a:r>
              <a:rPr b="0" lang="es-ES" sz="2000" spc="-1" strike="noStrike">
                <a:latin typeface="Arial"/>
              </a:rPr>
              <a:t>a</a:t>
            </a:r>
            <a:r>
              <a:rPr b="0" lang="es-ES" sz="2000" spc="-1" strike="noStrike">
                <a:latin typeface="Arial"/>
              </a:rPr>
              <a:t>s</a:t>
            </a:r>
            <a:r>
              <a:rPr b="0" lang="es-ES" sz="2000" spc="-1" strike="noStrike">
                <a:latin typeface="Arial"/>
              </a:rPr>
              <a:t> </a:t>
            </a:r>
            <a:r>
              <a:rPr b="0" lang="es-ES" sz="2000" spc="-1" strike="noStrike">
                <a:latin typeface="Arial"/>
              </a:rPr>
              <a:t>n</a:t>
            </a:r>
            <a:r>
              <a:rPr b="0" lang="es-ES" sz="2000" spc="-1" strike="noStrike">
                <a:latin typeface="Arial"/>
              </a:rPr>
              <a:t>o</a:t>
            </a:r>
            <a:r>
              <a:rPr b="0" lang="es-ES" sz="2000" spc="-1" strike="noStrike">
                <a:latin typeface="Arial"/>
              </a:rPr>
              <a:t>t</a:t>
            </a:r>
            <a:r>
              <a:rPr b="0" lang="es-ES" sz="2000" spc="-1" strike="noStrike">
                <a:latin typeface="Arial"/>
              </a:rPr>
              <a:t>a</a:t>
            </a:r>
            <a:r>
              <a:rPr b="0" lang="es-ES" sz="2000" spc="-1" strike="noStrike">
                <a:latin typeface="Arial"/>
              </a:rPr>
              <a:t>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5F220FC-76F3-4AEC-80B3-2B301DCCC1EF}" type="slidenum">
              <a:rPr b="0" lang="es-ES" sz="1400" spc="-1" strike="noStrike">
                <a:latin typeface="Times New Roman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984240" y="787320"/>
            <a:ext cx="5142960" cy="38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80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667920"/>
            <a:ext cx="9143280" cy="2012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728720" y="6632640"/>
            <a:ext cx="608472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-35640" y="6613200"/>
            <a:ext cx="3601080" cy="33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Pablo Martínez Ruiz del Árbol / Particle Detectors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198960" y="6701760"/>
            <a:ext cx="608472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3271320" y="6649920"/>
            <a:ext cx="608472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0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28600" y="674640"/>
            <a:ext cx="8686080" cy="15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Chapter 2. Particle detectors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41760" y="77760"/>
            <a:ext cx="4217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Compton scattering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Scattering of light on free electrons (if E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photon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&gt;&gt;E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binding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a binded electron is considered free)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0000" y="2382480"/>
            <a:ext cx="4085640" cy="20091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006800" y="3276000"/>
            <a:ext cx="4056840" cy="14281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4168800" y="1692000"/>
            <a:ext cx="4542840" cy="131364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59400" y="471384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When the angle is 0 the initial photon gives all its energy to the outgoing photon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When the angle is backwards the outgoing electron has maximum energy 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And the outgoing photon minimum energy but it cannot get completely absorbed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-41760" y="77760"/>
            <a:ext cx="6017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Compton edges and cross section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photon can never give all its energy to the electron producing the so called “edges”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cross section is given by the Klein-Nishina formula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88000" y="3000960"/>
            <a:ext cx="4777560" cy="34786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4972320" y="3149280"/>
            <a:ext cx="3743640" cy="34444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216360" y="2114640"/>
            <a:ext cx="8495280" cy="7290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4"/>
          <a:stretch/>
        </p:blipFill>
        <p:spPr>
          <a:xfrm>
            <a:off x="6552000" y="1368000"/>
            <a:ext cx="1295640" cy="90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41760" y="77760"/>
            <a:ext cx="6593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Pair production of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electron-positron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photon interacts with the field of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 nucleus or electron and makes a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pair e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+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-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This process cannot take place in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the vacuum because of energy-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momentum conservation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090440" y="1744200"/>
            <a:ext cx="2329200" cy="149544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112000" y="1800000"/>
            <a:ext cx="2303640" cy="1431000"/>
          </a:xfrm>
          <a:prstGeom prst="rect">
            <a:avLst/>
          </a:prstGeom>
          <a:ln>
            <a:noFill/>
          </a:ln>
        </p:spPr>
      </p:pic>
      <p:sp>
        <p:nvSpPr>
          <p:cNvPr id="160" name="TextShape 3"/>
          <p:cNvSpPr txBox="1"/>
          <p:nvPr/>
        </p:nvSpPr>
        <p:spPr>
          <a:xfrm>
            <a:off x="576000" y="3384000"/>
            <a:ext cx="3888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1" lang="es-ES" sz="1600" spc="-1" strike="noStrike">
                <a:latin typeface="Times New Roman"/>
              </a:rPr>
              <a:t>Pair production in the field of a nucleus</a:t>
            </a:r>
            <a:endParaRPr b="1" lang="es-ES" sz="16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4464000" y="3384000"/>
            <a:ext cx="3888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1" lang="es-ES" sz="1600" spc="-1" strike="noStrike">
                <a:latin typeface="Times New Roman"/>
              </a:rPr>
              <a:t>Pair production in the field of an electron</a:t>
            </a:r>
            <a:endParaRPr b="1" lang="es-ES" sz="1600" spc="-1" strike="noStrike">
              <a:latin typeface="Times New Roman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95760" y="378504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It is also frequently known as “photon conversion”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This effect is a “threshold effect”: the photon energy has to be enough to generate 2 electrons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3" name="Formula 6"/>
              <p:cNvSpPr txBox="1"/>
              <p:nvPr/>
            </p:nvSpPr>
            <p:spPr>
              <a:xfrm>
                <a:off x="2506320" y="5228640"/>
                <a:ext cx="2336400" cy="351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γ</m:t>
                        </m:r>
                      </m:sub>
                    </m:sSub>
                    <m:r>
                      <m:t xml:space="preserve">&gt;</m:t>
                    </m:r>
                    <m:r>
                      <m:t xml:space="preserve">2</m:t>
                    </m:r>
                    <m:sSub>
                      <m:e>
                        <m:r>
                          <m:t xml:space="preserve">m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  <m:sSup>
                      <m:e>
                        <m:r>
                          <m:t xml:space="preserve">c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+</m:t>
                        </m:r>
                        <m:f>
                          <m:fPr>
                            <m:type m:val="lin"/>
                          </m:fPr>
                          <m:num>
                            <m:sSub>
                              <m:e>
                                <m:r>
                                  <m:t xml:space="preserve">m</m:t>
                                </m:r>
                              </m:e>
                              <m:sub>
                                <m:r>
                                  <m:t xml:space="preserve">e</m:t>
                                </m:r>
                              </m:sub>
                            </m:sSub>
                          </m:num>
                          <m:den>
                            <m:sSub>
                              <m:e>
                                <m:r>
                                  <m:t xml:space="preserve">m</m:t>
                                </m:r>
                              </m:e>
                              <m:sub>
                                <m:r>
                                  <m:t xml:space="preserve">x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4" name="Formula 7"/>
              <p:cNvSpPr txBox="1"/>
              <p:nvPr/>
            </p:nvSpPr>
            <p:spPr>
              <a:xfrm>
                <a:off x="5112000" y="5086080"/>
                <a:ext cx="1077480" cy="709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m</m:t>
                        </m:r>
                      </m:e>
                      <m:sub>
                        <m:r>
                          <m:t xml:space="preserve">x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}"/>
                      </m:dPr>
                      <m:e>
                        <m:eqArr>
                          <m:e>
                            <m:sSub>
                              <m:e>
                                <m:r>
                                  <m:t xml:space="preserve">m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m</m:t>
                                </m:r>
                              </m:e>
                              <m:sub>
                                <m:r>
                                  <m:t xml:space="preserve">e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368000" y="2016000"/>
            <a:ext cx="5856120" cy="4454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-41760" y="77760"/>
            <a:ext cx="6593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Pair production of electron-positron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cross section of pair production rises one the threshold has been reached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Three different regions: “low”, “medium” and “high” (saturation) energy regimes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227520" y="6192000"/>
            <a:ext cx="2580480" cy="4752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4191480" y="5328000"/>
            <a:ext cx="2648520" cy="5040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4"/>
          <a:stretch/>
        </p:blipFill>
        <p:spPr>
          <a:xfrm>
            <a:off x="7416000" y="3024000"/>
            <a:ext cx="1548000" cy="5760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5"/>
          <a:stretch/>
        </p:blipFill>
        <p:spPr>
          <a:xfrm>
            <a:off x="252000" y="5636520"/>
            <a:ext cx="1296000" cy="5914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6"/>
          <a:stretch/>
        </p:blipFill>
        <p:spPr>
          <a:xfrm>
            <a:off x="4238280" y="4872960"/>
            <a:ext cx="1125720" cy="59904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73" name="Formula 3"/>
              <p:cNvSpPr txBox="1"/>
              <p:nvPr/>
            </p:nvSpPr>
            <p:spPr>
              <a:xfrm>
                <a:off x="7476840" y="280008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ε</m:t>
                    </m:r>
                    <m:r>
                      <m:t xml:space="preserve">→</m:t>
                    </m:r>
                    <m:r>
                      <m:t xml:space="preserve">∞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74" name="TextShape 4"/>
          <p:cNvSpPr txBox="1"/>
          <p:nvPr/>
        </p:nvSpPr>
        <p:spPr>
          <a:xfrm>
            <a:off x="7416000" y="2412000"/>
            <a:ext cx="1152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Saturation</a:t>
            </a:r>
            <a:endParaRPr b="0" lang="es-ES" sz="13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175" name="Line 5"/>
          <p:cNvSpPr/>
          <p:nvPr/>
        </p:nvSpPr>
        <p:spPr>
          <a:xfrm flipH="1" flipV="1">
            <a:off x="6768000" y="2304000"/>
            <a:ext cx="68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6"/>
          <p:cNvSpPr txBox="1"/>
          <p:nvPr/>
        </p:nvSpPr>
        <p:spPr>
          <a:xfrm>
            <a:off x="5364000" y="4968000"/>
            <a:ext cx="1152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Medium</a:t>
            </a:r>
            <a:endParaRPr b="0" lang="es-ES" sz="13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177" name="Line 7"/>
          <p:cNvSpPr/>
          <p:nvPr/>
        </p:nvSpPr>
        <p:spPr>
          <a:xfrm flipH="1" flipV="1">
            <a:off x="5040000" y="3744000"/>
            <a:ext cx="432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8"/>
          <p:cNvSpPr txBox="1"/>
          <p:nvPr/>
        </p:nvSpPr>
        <p:spPr>
          <a:xfrm>
            <a:off x="288000" y="5328000"/>
            <a:ext cx="1152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Low</a:t>
            </a:r>
            <a:endParaRPr b="0" lang="es-ES" sz="13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179" name="Line 9"/>
          <p:cNvSpPr/>
          <p:nvPr/>
        </p:nvSpPr>
        <p:spPr>
          <a:xfrm flipV="1">
            <a:off x="720000" y="5400000"/>
            <a:ext cx="187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7"/>
          <a:stretch/>
        </p:blipFill>
        <p:spPr>
          <a:xfrm>
            <a:off x="435960" y="2448000"/>
            <a:ext cx="788040" cy="5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41760" y="77760"/>
            <a:ext cx="472176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Photon total cross section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Photoelectric effect dominates at low, Compton at medium and pair production at high E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Compton dominates for low Z materials (photoelectric and pair production increase with Z)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Other processes not treated here: Raylaigh scattering, photo nuclear interactions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08160" y="2520000"/>
            <a:ext cx="3687840" cy="316224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3760560" y="2543040"/>
            <a:ext cx="5203440" cy="3252960"/>
          </a:xfrm>
          <a:prstGeom prst="rect">
            <a:avLst/>
          </a:prstGeom>
          <a:ln>
            <a:noFill/>
          </a:ln>
        </p:spPr>
      </p:pic>
      <p:sp>
        <p:nvSpPr>
          <p:cNvPr id="185" name="TextShape 3"/>
          <p:cNvSpPr txBox="1"/>
          <p:nvPr/>
        </p:nvSpPr>
        <p:spPr>
          <a:xfrm>
            <a:off x="1836000" y="3181320"/>
            <a:ext cx="1152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Photoelectric</a:t>
            </a:r>
            <a:endParaRPr b="0" lang="es-ES" sz="13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1116000" y="4117320"/>
            <a:ext cx="1152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Compton</a:t>
            </a:r>
            <a:endParaRPr b="0" lang="es-ES" sz="13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187" name="TextShape 5"/>
          <p:cNvSpPr txBox="1"/>
          <p:nvPr/>
        </p:nvSpPr>
        <p:spPr>
          <a:xfrm>
            <a:off x="3060000" y="4009680"/>
            <a:ext cx="612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Pairs</a:t>
            </a:r>
            <a:endParaRPr b="0" lang="es-ES" sz="13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-41760" y="77760"/>
            <a:ext cx="738576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Hadron collisions and interaction lenghts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564000" y="2132640"/>
            <a:ext cx="1656000" cy="58788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v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x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: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-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b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k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: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endParaRPr b="0" lang="es-E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b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:</a:t>
            </a:r>
            <a:endParaRPr b="0" lang="es-ES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b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1" name="Formula 3"/>
              <p:cNvSpPr txBox="1"/>
              <p:nvPr/>
            </p:nvSpPr>
            <p:spPr>
              <a:xfrm>
                <a:off x="6786000" y="1060560"/>
                <a:ext cx="1998000" cy="235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elastic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inelastic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3647520" y="2952000"/>
            <a:ext cx="1788480" cy="5338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44000" y="3849480"/>
            <a:ext cx="8712000" cy="259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-41760" y="77760"/>
            <a:ext cx="436176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Neutron 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v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“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”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(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~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1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-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1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3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)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: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&lt;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.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2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5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V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w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~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.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2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5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V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~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.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2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5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V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–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.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1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V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~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.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1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V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–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1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-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2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V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&gt;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2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V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256000" y="1800000"/>
            <a:ext cx="144000" cy="1872000"/>
          </a:xfrm>
          <a:custGeom>
            <a:avLst/>
            <a:gdLst/>
            <a:ahLst/>
            <a:rect l="0" t="0" r="r" b="b"/>
            <a:pathLst>
              <a:path w="402" h="5202">
                <a:moveTo>
                  <a:pt x="0" y="0"/>
                </a:moveTo>
                <a:cubicBezTo>
                  <a:pt x="100" y="0"/>
                  <a:pt x="200" y="216"/>
                  <a:pt x="200" y="433"/>
                </a:cubicBezTo>
                <a:lnTo>
                  <a:pt x="200" y="2167"/>
                </a:lnTo>
                <a:cubicBezTo>
                  <a:pt x="200" y="2383"/>
                  <a:pt x="300" y="2600"/>
                  <a:pt x="401" y="2600"/>
                </a:cubicBezTo>
                <a:cubicBezTo>
                  <a:pt x="300" y="2600"/>
                  <a:pt x="200" y="2817"/>
                  <a:pt x="200" y="3033"/>
                </a:cubicBezTo>
                <a:lnTo>
                  <a:pt x="200" y="4767"/>
                </a:lnTo>
                <a:cubicBezTo>
                  <a:pt x="200" y="4984"/>
                  <a:pt x="100" y="5201"/>
                  <a:pt x="0" y="5201"/>
                </a:cubicBezTo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Shape 4"/>
          <p:cNvSpPr txBox="1"/>
          <p:nvPr/>
        </p:nvSpPr>
        <p:spPr>
          <a:xfrm>
            <a:off x="5832000" y="1800000"/>
            <a:ext cx="2952000" cy="13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Low-moderate energy neutrons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ES" sz="1500" spc="-1" strike="noStrike">
                <a:latin typeface="Arial"/>
              </a:rPr>
              <a:t>Scattering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ES" sz="1500" spc="-1" strike="noStrike">
                <a:latin typeface="Arial"/>
              </a:rPr>
              <a:t>Absorption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ES" sz="1500" spc="-1" strike="noStrike">
                <a:latin typeface="Arial"/>
              </a:rPr>
              <a:t>Fission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98" name="TextShape 5"/>
          <p:cNvSpPr txBox="1"/>
          <p:nvPr/>
        </p:nvSpPr>
        <p:spPr>
          <a:xfrm>
            <a:off x="1080000" y="4539240"/>
            <a:ext cx="2952000" cy="114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H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i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g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h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 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e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n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e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r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g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y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 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n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e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u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t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r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o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n</a:t>
            </a: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s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ES" sz="1500" spc="-1" strike="noStrike">
                <a:latin typeface="Arial"/>
              </a:rPr>
              <a:t>H</a:t>
            </a:r>
            <a:r>
              <a:rPr b="0" lang="es-ES" sz="1500" spc="-1" strike="noStrike">
                <a:latin typeface="Arial"/>
              </a:rPr>
              <a:t>a</a:t>
            </a:r>
            <a:r>
              <a:rPr b="0" lang="es-ES" sz="1500" spc="-1" strike="noStrike">
                <a:latin typeface="Arial"/>
              </a:rPr>
              <a:t>d</a:t>
            </a:r>
            <a:r>
              <a:rPr b="0" lang="es-ES" sz="1500" spc="-1" strike="noStrike">
                <a:latin typeface="Arial"/>
              </a:rPr>
              <a:t>r</a:t>
            </a:r>
            <a:r>
              <a:rPr b="0" lang="es-ES" sz="1500" spc="-1" strike="noStrike">
                <a:latin typeface="Arial"/>
              </a:rPr>
              <a:t>o</a:t>
            </a:r>
            <a:r>
              <a:rPr b="0" lang="es-ES" sz="1500" spc="-1" strike="noStrike">
                <a:latin typeface="Arial"/>
              </a:rPr>
              <a:t>n</a:t>
            </a:r>
            <a:r>
              <a:rPr b="0" lang="es-ES" sz="1500" spc="-1" strike="noStrike">
                <a:latin typeface="Arial"/>
              </a:rPr>
              <a:t> </a:t>
            </a:r>
            <a:r>
              <a:rPr b="0" lang="es-ES" sz="1500" spc="-1" strike="noStrike">
                <a:latin typeface="Arial"/>
              </a:rPr>
              <a:t>s</a:t>
            </a:r>
            <a:r>
              <a:rPr b="0" lang="es-ES" sz="1500" spc="-1" strike="noStrike">
                <a:latin typeface="Arial"/>
              </a:rPr>
              <a:t>h</a:t>
            </a:r>
            <a:r>
              <a:rPr b="0" lang="es-ES" sz="1500" spc="-1" strike="noStrike">
                <a:latin typeface="Arial"/>
              </a:rPr>
              <a:t>o</a:t>
            </a:r>
            <a:r>
              <a:rPr b="0" lang="es-ES" sz="1500" spc="-1" strike="noStrike">
                <a:latin typeface="Arial"/>
              </a:rPr>
              <a:t>w</a:t>
            </a:r>
            <a:r>
              <a:rPr b="0" lang="es-ES" sz="1500" spc="-1" strike="noStrike">
                <a:latin typeface="Arial"/>
              </a:rPr>
              <a:t>e</a:t>
            </a:r>
            <a:r>
              <a:rPr b="0" lang="es-ES" sz="1500" spc="-1" strike="noStrike">
                <a:latin typeface="Arial"/>
              </a:rPr>
              <a:t>r</a:t>
            </a:r>
            <a:r>
              <a:rPr b="0" lang="es-ES" sz="1500" spc="-1" strike="noStrike">
                <a:latin typeface="Arial"/>
              </a:rPr>
              <a:t> </a:t>
            </a:r>
            <a:r>
              <a:rPr b="0" lang="es-ES" sz="1500" spc="-1" strike="noStrike">
                <a:latin typeface="Arial"/>
              </a:rPr>
              <a:t>p</a:t>
            </a:r>
            <a:r>
              <a:rPr b="0" lang="es-ES" sz="1500" spc="-1" strike="noStrike">
                <a:latin typeface="Arial"/>
              </a:rPr>
              <a:t>r</a:t>
            </a:r>
            <a:r>
              <a:rPr b="0" lang="es-ES" sz="1500" spc="-1" strike="noStrike">
                <a:latin typeface="Arial"/>
              </a:rPr>
              <a:t>o</a:t>
            </a:r>
            <a:r>
              <a:rPr b="0" lang="es-ES" sz="1500" spc="-1" strike="noStrike">
                <a:latin typeface="Arial"/>
              </a:rPr>
              <a:t>d</a:t>
            </a:r>
            <a:r>
              <a:rPr b="0" lang="es-ES" sz="1500" spc="-1" strike="noStrike">
                <a:latin typeface="Arial"/>
              </a:rPr>
              <a:t>u</a:t>
            </a:r>
            <a:r>
              <a:rPr b="0" lang="es-ES" sz="1500" spc="-1" strike="noStrike">
                <a:latin typeface="Arial"/>
              </a:rPr>
              <a:t>c</a:t>
            </a:r>
            <a:r>
              <a:rPr b="0" lang="es-ES" sz="1500" spc="-1" strike="noStrike">
                <a:latin typeface="Arial"/>
              </a:rPr>
              <a:t>t</a:t>
            </a:r>
            <a:r>
              <a:rPr b="0" lang="es-ES" sz="1500" spc="-1" strike="noStrike">
                <a:latin typeface="Arial"/>
              </a:rPr>
              <a:t>i</a:t>
            </a:r>
            <a:r>
              <a:rPr b="0" lang="es-ES" sz="1500" spc="-1" strike="noStrike">
                <a:latin typeface="Arial"/>
              </a:rPr>
              <a:t>o</a:t>
            </a:r>
            <a:r>
              <a:rPr b="0" lang="es-ES" sz="1500" spc="-1" strike="noStrike">
                <a:latin typeface="Arial"/>
              </a:rPr>
              <a:t>n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 rot="5400000">
            <a:off x="2196000" y="2699640"/>
            <a:ext cx="144000" cy="3384000"/>
          </a:xfrm>
          <a:custGeom>
            <a:avLst/>
            <a:gdLst/>
            <a:ahLst/>
            <a:rect l="0" t="0" r="r" b="b"/>
            <a:pathLst>
              <a:path w="402" h="9402">
                <a:moveTo>
                  <a:pt x="0" y="0"/>
                </a:moveTo>
                <a:cubicBezTo>
                  <a:pt x="100" y="0"/>
                  <a:pt x="200" y="391"/>
                  <a:pt x="200" y="783"/>
                </a:cubicBezTo>
                <a:lnTo>
                  <a:pt x="200" y="3917"/>
                </a:lnTo>
                <a:cubicBezTo>
                  <a:pt x="200" y="4308"/>
                  <a:pt x="300" y="4700"/>
                  <a:pt x="401" y="4700"/>
                </a:cubicBezTo>
                <a:cubicBezTo>
                  <a:pt x="300" y="4700"/>
                  <a:pt x="200" y="5092"/>
                  <a:pt x="200" y="5483"/>
                </a:cubicBezTo>
                <a:lnTo>
                  <a:pt x="200" y="8617"/>
                </a:lnTo>
                <a:cubicBezTo>
                  <a:pt x="200" y="9009"/>
                  <a:pt x="100" y="9401"/>
                  <a:pt x="0" y="9401"/>
                </a:cubicBezTo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41760" y="77760"/>
            <a:ext cx="796176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Low-intermediate energy Neutron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Scattering with nuclei (important for moderation):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The neutron changes energy and the nucleus gets in an excited state 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Absorption and nuclear reactions (the neutron is absorbed and a nuclear reaction takes place)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Low A-Z transitions (typically emission of a proton, alpha particle, or neutrons)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393360" y="2592000"/>
            <a:ext cx="2222640" cy="173340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138600" y="415584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Fission process: the nucleus is splitted in two and more neutrons are produced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High A-Z transitions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Importan for chain reactions in nuclear reactors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292000" y="933480"/>
            <a:ext cx="2016000" cy="38520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2808000" y="5706720"/>
            <a:ext cx="3384000" cy="4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-41760" y="77760"/>
            <a:ext cx="824976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Low-intermediate energy Neutron cross sections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cross-section goes like ~ 1/v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with v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the velocity of the neutron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On top of this effect there are the absorption resonances characteris of every nucleus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468000" y="1908000"/>
            <a:ext cx="3124800" cy="460800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4124160" y="2443680"/>
            <a:ext cx="4299480" cy="391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-41760" y="77760"/>
            <a:ext cx="5729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Charged particle 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80000" y="713880"/>
            <a:ext cx="9234720" cy="8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Charged particles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suffer a wide variety of different interactions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548000" y="1476000"/>
            <a:ext cx="2663640" cy="82800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Ionization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004000" y="2412000"/>
            <a:ext cx="2663640" cy="82800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Bremsstrahlung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548360" y="3528000"/>
            <a:ext cx="2663640" cy="82800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b3c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Multiple scattering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5076360" y="4536000"/>
            <a:ext cx="2663640" cy="82800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ffaa9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Cerenkov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1548000" y="5580000"/>
            <a:ext cx="2663640" cy="82800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afd09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u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c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l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e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a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r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 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i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t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e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r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a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c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t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i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o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s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6240" y="77760"/>
            <a:ext cx="25848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80000" y="713880"/>
            <a:ext cx="9234720" cy="45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Particle Physics experiments and applications require some kind of device able to: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Identify when/if a particle is passing through it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Measure one or several properties of the particle (energy, momentum, charge, spin, etc.)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Possibly identify the type of particle    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Devices with these functionalities are called</a:t>
            </a:r>
            <a:r>
              <a:rPr b="1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“Particle Detectors”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Most particle detectors are logically composed by two parts: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Active material: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volume where the particle interacts with the detector producing “signal”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Collection mechanism: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system able to detect and possibly reconstruct the signal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676160" y="4154760"/>
            <a:ext cx="5394240" cy="2157120"/>
          </a:xfrm>
          <a:prstGeom prst="rect">
            <a:avLst/>
          </a:prstGeom>
          <a:ln w="36720"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365760" y="6217920"/>
            <a:ext cx="1645200" cy="33336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Active material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 flipV="1">
            <a:off x="1737360" y="5760720"/>
            <a:ext cx="822960" cy="45720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7390440" y="5004000"/>
            <a:ext cx="1393200" cy="57636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Collection mechanism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 flipH="1">
            <a:off x="6552000" y="5292000"/>
            <a:ext cx="799560" cy="3600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-77760" y="77760"/>
            <a:ext cx="900576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Inelastic collisions with atom electrons (Ionization)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80000" y="713880"/>
            <a:ext cx="9234720" cy="11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charged particle interacts, giving energy, with the electron of an atom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This process is dominant for heavy charged particles M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pa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&gt;&gt; m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505960" y="1872000"/>
            <a:ext cx="5051880" cy="3264480"/>
          </a:xfrm>
          <a:prstGeom prst="rect">
            <a:avLst/>
          </a:prstGeom>
          <a:ln>
            <a:noFill/>
          </a:ln>
        </p:spPr>
      </p:pic>
      <p:sp>
        <p:nvSpPr>
          <p:cNvPr id="220" name="TextShape 3"/>
          <p:cNvSpPr txBox="1"/>
          <p:nvPr/>
        </p:nvSpPr>
        <p:spPr>
          <a:xfrm>
            <a:off x="1332000" y="1780920"/>
            <a:ext cx="1173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0" lang="es-ES" sz="1800" spc="-1" strike="noStrike">
                <a:solidFill>
                  <a:srgbClr val="ce181e"/>
                </a:solidFill>
                <a:latin typeface="Arial"/>
              </a:rPr>
              <a:t>Ionization</a:t>
            </a:r>
            <a:endParaRPr b="0" lang="es-ES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221" name="TextShape 4"/>
          <p:cNvSpPr txBox="1"/>
          <p:nvPr/>
        </p:nvSpPr>
        <p:spPr>
          <a:xfrm>
            <a:off x="1332360" y="3221280"/>
            <a:ext cx="1173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r>
              <a:rPr b="0" lang="es-ES" sz="1800" spc="-1" strike="noStrike">
                <a:solidFill>
                  <a:srgbClr val="ce181e"/>
                </a:solidFill>
                <a:latin typeface="Arial"/>
              </a:rPr>
              <a:t>Excitation</a:t>
            </a:r>
            <a:endParaRPr b="0" lang="es-ES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66960" y="5085720"/>
            <a:ext cx="9234720" cy="11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Inelastic collisions on the nucleus are much less frequent (because the mass is much higher)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particle loses a bit of energy and its direction remains mostly unchanged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6240" y="77760"/>
            <a:ext cx="3317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detector zoo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80000" y="713880"/>
            <a:ext cx="9234720" cy="45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There is a large variety of detectors according to the type of particle and the technology used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04000" y="1305000"/>
            <a:ext cx="8279640" cy="524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6240" y="77760"/>
            <a:ext cx="7637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Active material: interactions with matter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0000" y="713880"/>
            <a:ext cx="9234720" cy="45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Particles interact with the electrons and/or nuclei of the medium they cross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This interaction can be electromagnetic, weak or strong depending on the particle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effects of this interaction can be used to detect the particles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To understand how detectors work we need to understand how particles interact with matter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Detectors should have an active material in which this interaction takes place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64000" y="4860000"/>
            <a:ext cx="2807640" cy="1079640"/>
          </a:xfrm>
          <a:custGeom>
            <a:avLst/>
            <a:gdLst/>
            <a:ahLst/>
            <a:rect l="l" t="t" r="r" b="b"/>
            <a:pathLst>
              <a:path w="78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7300" y="3001"/>
                </a:lnTo>
                <a:cubicBezTo>
                  <a:pt x="7550" y="3001"/>
                  <a:pt x="7801" y="2750"/>
                  <a:pt x="7801" y="2500"/>
                </a:cubicBezTo>
                <a:lnTo>
                  <a:pt x="7801" y="500"/>
                </a:lnTo>
                <a:cubicBezTo>
                  <a:pt x="7801" y="250"/>
                  <a:pt x="7550" y="0"/>
                  <a:pt x="7300" y="0"/>
                </a:cubicBezTo>
                <a:lnTo>
                  <a:pt x="5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Neutral particle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400360" y="4860360"/>
            <a:ext cx="2807640" cy="1079640"/>
          </a:xfrm>
          <a:custGeom>
            <a:avLst/>
            <a:gdLst/>
            <a:ahLst/>
            <a:rect l="l" t="t" r="r" b="b"/>
            <a:pathLst>
              <a:path w="78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7300" y="3001"/>
                </a:lnTo>
                <a:cubicBezTo>
                  <a:pt x="7550" y="3001"/>
                  <a:pt x="7801" y="2750"/>
                  <a:pt x="7801" y="2500"/>
                </a:cubicBezTo>
                <a:lnTo>
                  <a:pt x="7801" y="500"/>
                </a:lnTo>
                <a:cubicBezTo>
                  <a:pt x="7801" y="250"/>
                  <a:pt x="7550" y="0"/>
                  <a:pt x="7300" y="0"/>
                </a:cubicBezTo>
                <a:lnTo>
                  <a:pt x="5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Charged particle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3132360" y="3204360"/>
            <a:ext cx="2807640" cy="1079640"/>
          </a:xfrm>
          <a:custGeom>
            <a:avLst/>
            <a:gdLst/>
            <a:ahLst/>
            <a:rect l="l" t="t" r="r" b="b"/>
            <a:pathLst>
              <a:path w="78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7300" y="3001"/>
                </a:lnTo>
                <a:cubicBezTo>
                  <a:pt x="7550" y="3001"/>
                  <a:pt x="7801" y="2750"/>
                  <a:pt x="7801" y="2500"/>
                </a:cubicBezTo>
                <a:lnTo>
                  <a:pt x="7801" y="500"/>
                </a:lnTo>
                <a:cubicBezTo>
                  <a:pt x="7801" y="250"/>
                  <a:pt x="7550" y="0"/>
                  <a:pt x="7300" y="0"/>
                </a:cubicBezTo>
                <a:lnTo>
                  <a:pt x="5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Interactions of particles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matter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3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-41760" y="77760"/>
            <a:ext cx="5729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Neutral particle 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80000" y="713880"/>
            <a:ext cx="9234720" cy="8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Neutral particles such as photons, neutrons, K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, and others suffer different interactions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296000" y="1476000"/>
            <a:ext cx="2663640" cy="215964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Photons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Photoelectric effect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Comptom effect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Pair production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332000" y="4212360"/>
            <a:ext cx="2663640" cy="215964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b3c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High Energy 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neutral hadrons (n, K</a:t>
            </a:r>
            <a:r>
              <a:rPr b="0" lang="es-ES" sz="2000" spc="-1" strike="noStrike" baseline="33000">
                <a:solidFill>
                  <a:srgbClr val="800080"/>
                </a:solidFill>
                <a:latin typeface="Arial"/>
                <a:ea typeface="DejaVu Sans"/>
              </a:rPr>
              <a:t>0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)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Nuclear interactions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5076000" y="1476360"/>
            <a:ext cx="2663640" cy="215964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Moderate/Low energy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neutrons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Scattering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Absorption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Fission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5112000" y="4176720"/>
            <a:ext cx="2663640" cy="215964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ffaa9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Neutrinos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Weak interactions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41760" y="77760"/>
            <a:ext cx="3929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Photon 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80000" y="713880"/>
            <a:ext cx="9234720" cy="8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Since photons do not have charge they are always indirectly detected: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In their interactions they produce electrons/positrons that interact with matter 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Photons may be absorbed (photoelectric effect or e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+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-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creation) or scattered (Compton effect)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An attenuation law is introduced based on the fact that the interaction probability is constant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16000" y="2630520"/>
            <a:ext cx="3488400" cy="39211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080400" y="2824200"/>
            <a:ext cx="2847240" cy="23234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5904000" y="5200920"/>
            <a:ext cx="3190320" cy="11707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16" name="Formula 3"/>
              <p:cNvSpPr txBox="1"/>
              <p:nvPr/>
            </p:nvSpPr>
            <p:spPr>
              <a:xfrm>
                <a:off x="3960000" y="4536000"/>
                <a:ext cx="1406520" cy="351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I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I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μ</m:t>
                        </m:r>
                        <m:r>
                          <m:t xml:space="preserve">x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41760" y="77760"/>
            <a:ext cx="4721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Photon absorption length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80000" y="713880"/>
            <a:ext cx="9234720" cy="8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Frequently instead of working with the distance we use the distance times density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This quantity is more sensitive to the real amount of matter in the crossed distance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9" name="Formula 3"/>
              <p:cNvSpPr txBox="1"/>
              <p:nvPr/>
            </p:nvSpPr>
            <p:spPr>
              <a:xfrm>
                <a:off x="1656000" y="2096640"/>
                <a:ext cx="1406520" cy="351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I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I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μ</m:t>
                        </m:r>
                        <m:r>
                          <m:t xml:space="preserve">x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0" name="Formula 4"/>
              <p:cNvSpPr txBox="1"/>
              <p:nvPr/>
            </p:nvSpPr>
            <p:spPr>
              <a:xfrm>
                <a:off x="3672000" y="1728000"/>
                <a:ext cx="825480" cy="290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x</m:t>
                    </m:r>
                    <m:r>
                      <m:t xml:space="preserve">'</m:t>
                    </m:r>
                    <m:r>
                      <m:t xml:space="preserve">=</m:t>
                    </m:r>
                    <m:r>
                      <m:t xml:space="preserve">x</m:t>
                    </m:r>
                    <m:r>
                      <m:t xml:space="preserve">ρ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1" name="Formula 5"/>
              <p:cNvSpPr txBox="1"/>
              <p:nvPr/>
            </p:nvSpPr>
            <p:spPr>
              <a:xfrm>
                <a:off x="3672000" y="2088360"/>
                <a:ext cx="932040" cy="290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μ</m:t>
                    </m:r>
                    <m:r>
                      <m:t xml:space="preserve">'</m:t>
                    </m:r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μ</m:t>
                        </m:r>
                      </m:num>
                      <m:den>
                        <m:r>
                          <m:t xml:space="preserve">ρ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2" name="Formula 6"/>
              <p:cNvSpPr txBox="1"/>
              <p:nvPr/>
            </p:nvSpPr>
            <p:spPr>
              <a:xfrm>
                <a:off x="3672000" y="2484720"/>
                <a:ext cx="1020960" cy="290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λ</m:t>
                    </m:r>
                    <m:r>
                      <m:t xml:space="preserve">'</m:t>
                    </m:r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μ</m:t>
                        </m:r>
                      </m:den>
                    </m:f>
                    <m:r>
                      <m:t xml:space="preserve">'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3" name="Line 7"/>
          <p:cNvSpPr/>
          <p:nvPr/>
        </p:nvSpPr>
        <p:spPr>
          <a:xfrm>
            <a:off x="3168000" y="2304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8"/>
          <p:cNvSpPr/>
          <p:nvPr/>
        </p:nvSpPr>
        <p:spPr>
          <a:xfrm>
            <a:off x="4824000" y="2304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25" name="Formula 9"/>
              <p:cNvSpPr txBox="1"/>
              <p:nvPr/>
            </p:nvSpPr>
            <p:spPr>
              <a:xfrm>
                <a:off x="5400000" y="2096640"/>
                <a:ext cx="1522440" cy="351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I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I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μ</m:t>
                        </m:r>
                        <m:r>
                          <m:t xml:space="preserve">'</m:t>
                        </m:r>
                        <m:r>
                          <m:t xml:space="preserve">x</m:t>
                        </m:r>
                        <m:r>
                          <m:t xml:space="preserve">'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828000" y="2952000"/>
            <a:ext cx="6983640" cy="351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41760" y="77760"/>
            <a:ext cx="3929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Photoelectric effect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278320" y="468000"/>
            <a:ext cx="3827160" cy="60476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08000" y="2225880"/>
            <a:ext cx="5507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energy of the photon is transferred to the electron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photon is absorbed and the electron is extracted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The atom gets ionized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final energy of the electron depends on the binding energy (the electron energy level in the atom)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44000" y="1080000"/>
            <a:ext cx="2190600" cy="11516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2226240" y="941040"/>
            <a:ext cx="2813400" cy="121860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 rot="4200000">
            <a:off x="6019560" y="1573200"/>
            <a:ext cx="1871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ce181e"/>
                </a:solidFill>
                <a:latin typeface="Arial"/>
              </a:rPr>
              <a:t>Photoelectric effect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 rot="3900000">
            <a:off x="6271920" y="4345920"/>
            <a:ext cx="1871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ce181e"/>
                </a:solidFill>
                <a:latin typeface="Arial"/>
              </a:rPr>
              <a:t>Photoelectric effect</a:t>
            </a:r>
            <a:endParaRPr b="0" lang="es-E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4" name="Formula 5"/>
              <p:cNvSpPr txBox="1"/>
              <p:nvPr/>
            </p:nvSpPr>
            <p:spPr>
              <a:xfrm>
                <a:off x="1725840" y="4536000"/>
                <a:ext cx="1801800" cy="315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h</m:t>
                    </m:r>
                    <m:r>
                      <m:t xml:space="preserve">ν</m:t>
                    </m:r>
                    <m:r>
                      <m:t xml:space="preserve">−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e</m:t>
                        </m:r>
                        <m:r>
                          <m:t xml:space="preserve">binding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35" name="CustomShape 6"/>
          <p:cNvSpPr/>
          <p:nvPr/>
        </p:nvSpPr>
        <p:spPr>
          <a:xfrm>
            <a:off x="82800" y="4797720"/>
            <a:ext cx="5507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Different trends at low and high energies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6" name="Formula 7"/>
              <p:cNvSpPr txBox="1"/>
              <p:nvPr/>
            </p:nvSpPr>
            <p:spPr>
              <a:xfrm>
                <a:off x="1080000" y="5760000"/>
                <a:ext cx="1181160" cy="349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σ</m:t>
                    </m:r>
                    <m:r>
                      <m:t xml:space="preserve">∼</m:t>
                    </m:r>
                    <m:f>
                      <m:fPr>
                        <m:type m:val="lin"/>
                      </m:fPr>
                      <m:num>
                        <m:sSup>
                          <m:e>
                            <m:r>
                              <m:t xml:space="preserve">Z</m:t>
                            </m:r>
                          </m:e>
                          <m:sup>
                            <m:r>
                              <m:t xml:space="preserve">5</m:t>
                            </m:r>
                          </m:sup>
                        </m:sSup>
                      </m:num>
                      <m:den>
                        <m:sSubSup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γ</m:t>
                            </m:r>
                          </m:sub>
                          <m:sup>
                            <m:r>
                              <m:t xml:space="preserve">3.5</m:t>
                            </m:r>
                          </m:sup>
                        </m:sSubSup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7" name="Formula 8"/>
              <p:cNvSpPr txBox="1"/>
              <p:nvPr/>
            </p:nvSpPr>
            <p:spPr>
              <a:xfrm>
                <a:off x="2808000" y="6048000"/>
                <a:ext cx="1086840" cy="349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σ</m:t>
                    </m:r>
                    <m:r>
                      <m:t xml:space="preserve">∼</m:t>
                    </m:r>
                    <m:f>
                      <m:fPr>
                        <m:type m:val="lin"/>
                      </m:fPr>
                      <m:num>
                        <m:sSup>
                          <m:e>
                            <m:r>
                              <m:t xml:space="preserve">Z</m:t>
                            </m:r>
                          </m:e>
                          <m:sup>
                            <m:r>
                              <m:t xml:space="preserve">5</m:t>
                            </m:r>
                          </m:sup>
                        </m:sSup>
                      </m:num>
                      <m:den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γ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38" name="Line 9"/>
          <p:cNvSpPr/>
          <p:nvPr/>
        </p:nvSpPr>
        <p:spPr>
          <a:xfrm flipV="1">
            <a:off x="3895200" y="5184000"/>
            <a:ext cx="41688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0"/>
          <p:cNvSpPr/>
          <p:nvPr/>
        </p:nvSpPr>
        <p:spPr>
          <a:xfrm flipV="1">
            <a:off x="2376000" y="4680000"/>
            <a:ext cx="453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41760" y="77760"/>
            <a:ext cx="752940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(After) Photoelectric effect: fluorescence 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8000" y="785880"/>
            <a:ext cx="9035640" cy="238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After the emission of a photoelectron the ionizedatom (molecule) is an excited state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ionized atom (molecule) returns to the ground state emiting photons</a:t>
            </a:r>
            <a:endParaRPr b="0" lang="es-ES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This is an important effect in a kind of active materials called: scintillators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841000" y="2076840"/>
            <a:ext cx="2978640" cy="4503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130320" y="2653200"/>
            <a:ext cx="5629320" cy="375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60229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matorras</dc:creator>
  <dc:description/>
  <dc:language>es-ES</dc:language>
  <cp:lastModifiedBy/>
  <dcterms:modified xsi:type="dcterms:W3CDTF">2021-11-03T08:36:32Z</dcterms:modified>
  <cp:revision>1651</cp:revision>
  <dc:subject/>
  <dc:title>Presentación de PowerPoint</dc:title>
</cp:coreProperties>
</file>