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77.png" ContentType="image/png"/>
  <Override PartName="/ppt/media/image176.png" ContentType="image/png"/>
  <Override PartName="/ppt/media/image175.png" ContentType="image/png"/>
  <Override PartName="/ppt/media/image174.png" ContentType="image/png"/>
  <Override PartName="/ppt/media/image173.png" ContentType="image/png"/>
  <Override PartName="/ppt/media/image172.png" ContentType="image/png"/>
  <Override PartName="/ppt/media/image171.png" ContentType="image/png"/>
  <Override PartName="/ppt/media/image170.png" ContentType="image/png"/>
  <Override PartName="/ppt/media/image167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169.png" ContentType="image/png"/>
  <Override PartName="/ppt/media/image71.png" ContentType="image/png"/>
  <Override PartName="/ppt/media/image168.png" ContentType="image/png"/>
  <Override PartName="/ppt/media/image70.png" ContentType="image/png"/>
  <Override PartName="/ppt/media/image54.png" ContentType="image/png"/>
  <Override PartName="/ppt/media/image163.png" ContentType="image/png"/>
  <Override PartName="/ppt/media/image78.png" ContentType="image/png"/>
  <Override PartName="/ppt/media/image53.png" ContentType="image/png"/>
  <Override PartName="/ppt/media/image162.png" ContentType="image/png"/>
  <Override PartName="/ppt/media/image77.png" ContentType="image/png"/>
  <Override PartName="/ppt/media/image52.png" ContentType="image/png"/>
  <Override PartName="/ppt/media/image161.png" ContentType="image/png"/>
  <Override PartName="/ppt/media/image76.png" ContentType="image/png"/>
  <Override PartName="/ppt/media/image160.png" ContentType="image/png"/>
  <Override PartName="/ppt/media/image75.png" ContentType="image/png"/>
  <Override PartName="/ppt/media/image44.png" ContentType="image/png"/>
  <Override PartName="/ppt/media/image153.png" ContentType="image/png"/>
  <Override PartName="/ppt/media/image43.png" ContentType="image/png"/>
  <Override PartName="/ppt/media/image152.png" ContentType="image/png"/>
  <Override PartName="/ppt/media/image42.png" ContentType="image/png"/>
  <Override PartName="/ppt/media/image151.png" ContentType="image/png"/>
  <Override PartName="/ppt/media/image150.png" ContentType="image/png"/>
  <Override PartName="/ppt/media/image15.png" ContentType="image/png"/>
  <Override PartName="/ppt/media/image124.png" ContentType="image/png"/>
  <Override PartName="/ppt/media/image39.png" ContentType="image/png"/>
  <Override PartName="/ppt/media/image50.png" ContentType="image/png"/>
  <Override PartName="/ppt/media/image148.png" ContentType="image/png"/>
  <Override PartName="/ppt/media/image14.png" ContentType="image/png"/>
  <Override PartName="/ppt/media/image38.png" ContentType="image/png"/>
  <Override PartName="/ppt/media/image147.png" ContentType="image/png"/>
  <Override PartName="/ppt/media/image13.png" ContentType="image/png"/>
  <Override PartName="/ppt/media/image122.png" ContentType="image/png"/>
  <Override PartName="/ppt/media/image37.png" ContentType="image/png"/>
  <Override PartName="/ppt/media/image146.png" ContentType="image/png"/>
  <Override PartName="/ppt/media/image123.wmf" ContentType="image/x-wmf"/>
  <Override PartName="/ppt/media/image12.png" ContentType="image/png"/>
  <Override PartName="/ppt/media/image121.png" ContentType="image/png"/>
  <Override PartName="/ppt/media/image16.png" ContentType="image/png"/>
  <Override PartName="/ppt/media/image125.png" ContentType="image/png"/>
  <Override PartName="/ppt/media/image1.jpeg" ContentType="image/jpeg"/>
  <Override PartName="/ppt/media/image17.png" ContentType="image/png"/>
  <Override PartName="/ppt/media/image126.png" ContentType="image/png"/>
  <Override PartName="/ppt/media/image18.png" ContentType="image/png"/>
  <Override PartName="/ppt/media/image127.png" ContentType="image/png"/>
  <Override PartName="/ppt/media/image19.png" ContentType="image/png"/>
  <Override PartName="/ppt/media/image45.png" ContentType="image/png"/>
  <Override PartName="/ppt/media/image154.png" ContentType="image/png"/>
  <Override PartName="/ppt/media/image46.png" ContentType="image/png"/>
  <Override PartName="/ppt/media/image155.png" ContentType="image/png"/>
  <Override PartName="/ppt/media/image130.png" ContentType="image/png"/>
  <Override PartName="/ppt/media/image47.png" ContentType="image/png"/>
  <Override PartName="/ppt/media/image156.png" ContentType="image/png"/>
  <Override PartName="/ppt/media/image22.png" ContentType="image/png"/>
  <Override PartName="/ppt/media/image131.png" ContentType="image/png"/>
  <Override PartName="/ppt/media/image48.png" ContentType="image/png"/>
  <Override PartName="/ppt/media/image157.png" ContentType="image/png"/>
  <Override PartName="/ppt/media/image23.png" ContentType="image/png"/>
  <Override PartName="/ppt/media/image132.png" ContentType="image/png"/>
  <Override PartName="/ppt/media/image49.png" ContentType="image/png"/>
  <Override PartName="/ppt/media/image24.png" ContentType="image/png"/>
  <Override PartName="/ppt/media/image133.png" ContentType="image/png"/>
  <Override PartName="/ppt/media/image25.png" ContentType="image/png"/>
  <Override PartName="/ppt/media/image134.png" ContentType="image/png"/>
  <Override PartName="/ppt/media/image26.png" ContentType="image/png"/>
  <Override PartName="/ppt/media/image135.png" ContentType="image/png"/>
  <Override PartName="/ppt/media/image27.png" ContentType="image/png"/>
  <Override PartName="/ppt/media/image136.png" ContentType="image/png"/>
  <Override PartName="/ppt/media/image28.png" ContentType="image/png"/>
  <Override PartName="/ppt/media/image137.png" ContentType="image/png"/>
  <Override PartName="/ppt/media/image29.png" ContentType="image/png"/>
  <Override PartName="/ppt/media/image40.png" ContentType="image/png"/>
  <Override PartName="/ppt/media/image138.png" ContentType="image/png"/>
  <Override PartName="/ppt/media/image55.png" ContentType="image/png"/>
  <Override PartName="/ppt/media/image164.png" ContentType="image/png"/>
  <Override PartName="/ppt/media/image128.png" ContentType="image/png"/>
  <Override PartName="/ppt/media/image30.png" ContentType="image/png"/>
  <Override PartName="/ppt/media/image56.png" ContentType="image/png"/>
  <Override PartName="/ppt/media/image165.png" ContentType="image/png"/>
  <Override PartName="/ppt/media/image140.png" ContentType="image/png"/>
  <Override PartName="/ppt/media/image57.png" ContentType="image/png"/>
  <Override PartName="/ppt/media/image166.png" ContentType="image/png"/>
  <Override PartName="/ppt/media/image32.png" ContentType="image/png"/>
  <Override PartName="/ppt/media/image141.png" ContentType="image/png"/>
  <Override PartName="/ppt/media/image58.png" ContentType="image/png"/>
  <Override PartName="/ppt/media/image33.png" ContentType="image/png"/>
  <Override PartName="/ppt/media/image142.png" ContentType="image/png"/>
  <Override PartName="/ppt/media/image59.png" ContentType="image/png"/>
  <Override PartName="/ppt/media/image34.png" ContentType="image/png"/>
  <Override PartName="/ppt/media/image143.png" ContentType="image/png"/>
  <Override PartName="/ppt/media/image35.png" ContentType="image/png"/>
  <Override PartName="/ppt/media/image144.png" ContentType="image/png"/>
  <Override PartName="/ppt/media/image120.png" ContentType="image/png"/>
  <Override PartName="/ppt/media/image36.png" ContentType="image/png"/>
  <Override PartName="/ppt/media/image145.png" ContentType="image/png"/>
  <Override PartName="/ppt/media/image9.png" ContentType="image/png"/>
  <Override PartName="/ppt/media/image10.png" ContentType="image/png"/>
  <Override PartName="/ppt/media/image108.png" ContentType="image/png"/>
  <Override PartName="/ppt/media/image62.png" ContentType="image/png"/>
  <Override PartName="/ppt/media/image69.png" ContentType="image/png"/>
  <Override PartName="/ppt/media/image7.png" ContentType="image/png"/>
  <Override PartName="/ppt/media/image88.png" ContentType="image/png"/>
  <Override PartName="/ppt/media/image106.png" ContentType="image/png"/>
  <Override PartName="/ppt/media/image64.png" ContentType="image/png"/>
  <Override PartName="/ppt/media/image2.png" ContentType="image/png"/>
  <Override PartName="/ppt/media/image83.png" ContentType="image/png"/>
  <Override PartName="/ppt/media/image101.png" ContentType="image/png"/>
  <Override PartName="/ppt/media/image63.png" ContentType="image/png"/>
  <Override PartName="/ppt/media/image8.png" ContentType="image/png"/>
  <Override PartName="/ppt/media/image89.png" ContentType="image/png"/>
  <Override PartName="/ppt/media/image107.png" ContentType="image/png"/>
  <Override PartName="/ppt/media/image68.png" ContentType="image/png"/>
  <Override PartName="/ppt/media/image6.png" ContentType="image/png"/>
  <Override PartName="/ppt/media/image87.png" ContentType="image/png"/>
  <Override PartName="/ppt/media/image105.png" ContentType="image/png"/>
  <Override PartName="/ppt/media/image65.png" ContentType="image/png"/>
  <Override PartName="/ppt/media/image3.png" ContentType="image/png"/>
  <Override PartName="/ppt/media/image84.png" ContentType="image/png"/>
  <Override PartName="/ppt/media/image102.png" ContentType="image/png"/>
  <Override PartName="/ppt/media/image66.png" ContentType="image/png"/>
  <Override PartName="/ppt/media/image4.png" ContentType="image/png"/>
  <Override PartName="/ppt/media/image85.png" ContentType="image/png"/>
  <Override PartName="/ppt/media/image103.png" ContentType="image/png"/>
  <Override PartName="/ppt/media/image158.png" ContentType="image/png"/>
  <Override PartName="/ppt/media/image60.png" ContentType="image/png"/>
  <Override PartName="/ppt/media/image67.png" ContentType="image/png"/>
  <Override PartName="/ppt/media/image5.png" ContentType="image/png"/>
  <Override PartName="/ppt/media/image86.png" ContentType="image/png"/>
  <Override PartName="/ppt/media/image104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100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110.png" ContentType="image/png"/>
  <Override PartName="/ppt/media/image93.png" ContentType="image/png"/>
  <Override PartName="/ppt/media/image111.png" ContentType="image/png"/>
  <Override PartName="/ppt/media/image94.png" ContentType="image/png"/>
  <Override PartName="/ppt/media/image112.png" ContentType="image/png"/>
  <Override PartName="/ppt/media/image95.png" ContentType="image/png"/>
  <Override PartName="/ppt/media/image113.png" ContentType="image/png"/>
  <Override PartName="/ppt/media/image96.png" ContentType="image/png"/>
  <Override PartName="/ppt/media/image114.png" ContentType="image/png"/>
  <Override PartName="/ppt/media/image97.png" ContentType="image/png"/>
  <Override PartName="/ppt/media/image115.png" ContentType="image/png"/>
  <Override PartName="/ppt/media/image98.png" ContentType="image/png"/>
  <Override PartName="/ppt/media/image116.png" ContentType="image/png"/>
  <Override PartName="/ppt/media/image99.png" ContentType="image/png"/>
  <Override PartName="/ppt/media/image117.png" ContentType="image/png"/>
  <Override PartName="/ppt/media/image11.png" ContentType="image/png"/>
  <Override PartName="/ppt/media/image109.png" ContentType="image/png"/>
  <Override PartName="/ppt/media/image20.png" ContentType="image/png"/>
  <Override PartName="/ppt/media/image118.png" ContentType="image/png"/>
  <Override PartName="/ppt/media/image21.png" ContentType="image/png"/>
  <Override PartName="/ppt/media/image119.png" ContentType="image/png"/>
  <Override PartName="/ppt/media/image31.png" ContentType="image/png"/>
  <Override PartName="/ppt/media/image129.png" ContentType="image/png"/>
  <Override PartName="/ppt/media/image41.png" ContentType="image/png"/>
  <Override PartName="/ppt/media/image139.png" ContentType="image/png"/>
  <Override PartName="/ppt/media/image51.png" ContentType="image/png"/>
  <Override PartName="/ppt/media/image149.png" ContentType="image/png"/>
  <Override PartName="/ppt/media/image61.png" ContentType="image/png"/>
  <Override PartName="/ppt/media/image159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907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desplazar 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620412B-C0DE-4D0D-917C-CCAC0AA48281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CustomShape 1"/>
          <p:cNvSpPr/>
          <p:nvPr/>
        </p:nvSpPr>
        <p:spPr>
          <a:xfrm>
            <a:off x="950760" y="703440"/>
            <a:ext cx="4966920" cy="344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925920" y="4361040"/>
            <a:ext cx="487800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</a:t>
            </a:r>
            <a:r>
              <a:rPr b="0" lang="es-ES" sz="4400" spc="-1" strike="noStrike">
                <a:latin typeface="Arial"/>
              </a:rPr>
              <a:t>el formato del texto </a:t>
            </a:r>
            <a:r>
              <a:rPr b="0" lang="es-ES" sz="4400" spc="-1" strike="noStrike">
                <a:latin typeface="Arial"/>
              </a:rPr>
              <a:t>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632640"/>
            <a:ext cx="990612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>
            <a:off x="15840" y="620640"/>
            <a:ext cx="990612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wmf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0.png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7.png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4.png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0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7680" y="674640"/>
            <a:ext cx="9410040" cy="159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Chapter 5. Electron-Positron annihilation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EB2B8D3F-A332-4B67-AA64-62B170BBF0C2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pic>
        <p:nvPicPr>
          <p:cNvPr id="510" name="Picture 8" descr=""/>
          <p:cNvPicPr/>
          <p:nvPr/>
        </p:nvPicPr>
        <p:blipFill>
          <a:blip r:embed="rId1"/>
          <a:stretch/>
        </p:blipFill>
        <p:spPr>
          <a:xfrm>
            <a:off x="2665440" y="1144440"/>
            <a:ext cx="5203440" cy="350640"/>
          </a:xfrm>
          <a:prstGeom prst="rect">
            <a:avLst/>
          </a:prstGeom>
          <a:ln>
            <a:noFill/>
          </a:ln>
        </p:spPr>
      </p:pic>
      <p:sp>
        <p:nvSpPr>
          <p:cNvPr id="511" name="CustomShape 2"/>
          <p:cNvSpPr/>
          <p:nvPr/>
        </p:nvSpPr>
        <p:spPr>
          <a:xfrm>
            <a:off x="399600" y="736560"/>
            <a:ext cx="71179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Hence the four-vector muon current for the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RL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combination is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417960" y="1569960"/>
            <a:ext cx="88462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 results for the 4 helicity combinations (obtained in the same manner) are: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3" name="CustomShape 4"/>
          <p:cNvSpPr/>
          <p:nvPr/>
        </p:nvSpPr>
        <p:spPr>
          <a:xfrm>
            <a:off x="699840" y="4869000"/>
            <a:ext cx="8636040" cy="161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This is an important feature of QED. It applies equally to QCD. </a:t>
            </a:r>
            <a:endParaRPr b="0" lang="es-E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In the Weak interaction only one helicity combination contributes. </a:t>
            </a:r>
            <a:endParaRPr b="0" lang="es-E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The origin of this will be discussed in the last part of this lecture</a:t>
            </a:r>
            <a:endParaRPr b="0" lang="es-E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But as a consequence of the 16 possible helicity combinations only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four given non-zero matrix elements</a:t>
            </a:r>
            <a:endParaRPr b="0" lang="es-ES" sz="2000" spc="-1" strike="noStrike">
              <a:latin typeface="Arial"/>
            </a:endParaRPr>
          </a:p>
        </p:txBody>
      </p:sp>
      <p:grpSp>
        <p:nvGrpSpPr>
          <p:cNvPr id="514" name="Group 5"/>
          <p:cNvGrpSpPr/>
          <p:nvPr/>
        </p:nvGrpSpPr>
        <p:grpSpPr>
          <a:xfrm>
            <a:off x="656280" y="4184640"/>
            <a:ext cx="8682480" cy="467640"/>
            <a:chOff x="656280" y="4184640"/>
            <a:chExt cx="8682480" cy="467640"/>
          </a:xfrm>
        </p:grpSpPr>
        <p:grpSp>
          <p:nvGrpSpPr>
            <p:cNvPr id="515" name="Group 6"/>
            <p:cNvGrpSpPr/>
            <p:nvPr/>
          </p:nvGrpSpPr>
          <p:grpSpPr>
            <a:xfrm>
              <a:off x="656280" y="4221000"/>
              <a:ext cx="8624520" cy="398520"/>
              <a:chOff x="656280" y="4221000"/>
              <a:chExt cx="8624520" cy="398520"/>
            </a:xfrm>
          </p:grpSpPr>
          <p:sp>
            <p:nvSpPr>
              <p:cNvPr id="516" name="CustomShape 7"/>
              <p:cNvSpPr/>
              <p:nvPr/>
            </p:nvSpPr>
            <p:spPr>
              <a:xfrm>
                <a:off x="656280" y="4221000"/>
                <a:ext cx="8624520" cy="39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marL="216000" indent="-216000">
                  <a:lnSpc>
                    <a:spcPct val="100000"/>
                  </a:lnSpc>
                  <a:buClr>
                    <a:srgbClr val="ff0000"/>
                  </a:buClr>
                  <a:buFont typeface="Wingdings" charset="2"/>
                  <a:buChar char=""/>
                </a:pPr>
                <a:r>
                  <a:rPr b="1" lang="es-ES" sz="2000" spc="-1" strike="noStrike">
                    <a:solidFill>
                      <a:srgbClr val="333399"/>
                    </a:solidFill>
                    <a:latin typeface="Arial"/>
                    <a:ea typeface="DejaVu Sans"/>
                  </a:rPr>
                  <a:t> </a:t>
                </a:r>
                <a:r>
                  <a:rPr b="1" lang="es-ES" sz="2000" spc="-1" strike="noStrike">
                    <a:solidFill>
                      <a:srgbClr val="333399"/>
                    </a:solidFill>
                    <a:latin typeface="Arial"/>
                    <a:ea typeface="DejaVu Sans"/>
                  </a:rPr>
                  <a:t>IN THE LIMIT                only two helicity combinations are non-zero !</a:t>
                </a:r>
                <a:endParaRPr b="0" lang="es-ES" sz="2000" spc="-1" strike="noStrike">
                  <a:latin typeface="Arial"/>
                </a:endParaRPr>
              </a:p>
            </p:txBody>
          </p:sp>
          <p:pic>
            <p:nvPicPr>
              <p:cNvPr id="517" name="Picture 65" descr=""/>
              <p:cNvPicPr/>
              <p:nvPr/>
            </p:nvPicPr>
            <p:blipFill>
              <a:blip r:embed="rId2"/>
              <a:stretch/>
            </p:blipFill>
            <p:spPr>
              <a:xfrm>
                <a:off x="2827080" y="4311360"/>
                <a:ext cx="847440" cy="23292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18" name="CustomShape 8"/>
            <p:cNvSpPr/>
            <p:nvPr/>
          </p:nvSpPr>
          <p:spPr>
            <a:xfrm>
              <a:off x="698040" y="4184640"/>
              <a:ext cx="8640720" cy="46764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9" name="Group 9"/>
          <p:cNvGrpSpPr/>
          <p:nvPr/>
        </p:nvGrpSpPr>
        <p:grpSpPr>
          <a:xfrm>
            <a:off x="884160" y="1968480"/>
            <a:ext cx="9461160" cy="2056320"/>
            <a:chOff x="884160" y="1968480"/>
            <a:chExt cx="9461160" cy="2056320"/>
          </a:xfrm>
        </p:grpSpPr>
        <p:grpSp>
          <p:nvGrpSpPr>
            <p:cNvPr id="520" name="Group 10"/>
            <p:cNvGrpSpPr/>
            <p:nvPr/>
          </p:nvGrpSpPr>
          <p:grpSpPr>
            <a:xfrm>
              <a:off x="884160" y="1968480"/>
              <a:ext cx="2182680" cy="2056320"/>
              <a:chOff x="884160" y="1968480"/>
              <a:chExt cx="2182680" cy="2056320"/>
            </a:xfrm>
          </p:grpSpPr>
          <p:grpSp>
            <p:nvGrpSpPr>
              <p:cNvPr id="521" name="Group 11"/>
              <p:cNvGrpSpPr/>
              <p:nvPr/>
            </p:nvGrpSpPr>
            <p:grpSpPr>
              <a:xfrm>
                <a:off x="884160" y="1968480"/>
                <a:ext cx="2117160" cy="687960"/>
                <a:chOff x="884160" y="1968480"/>
                <a:chExt cx="2117160" cy="687960"/>
              </a:xfrm>
            </p:grpSpPr>
            <p:sp>
              <p:nvSpPr>
                <p:cNvPr id="522" name="CustomShape 12"/>
                <p:cNvSpPr/>
                <p:nvPr/>
              </p:nvSpPr>
              <p:spPr>
                <a:xfrm>
                  <a:off x="2498400" y="1968480"/>
                  <a:ext cx="50292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523" name="CustomShape 13"/>
                <p:cNvSpPr/>
                <p:nvPr/>
              </p:nvSpPr>
              <p:spPr>
                <a:xfrm>
                  <a:off x="884160" y="2239920"/>
                  <a:ext cx="56952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+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524" name="Line 14"/>
                <p:cNvSpPr/>
                <p:nvPr/>
              </p:nvSpPr>
              <p:spPr>
                <a:xfrm flipV="1">
                  <a:off x="1942200" y="2242440"/>
                  <a:ext cx="637920" cy="1375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5" name="Line 15"/>
                <p:cNvSpPr/>
                <p:nvPr/>
              </p:nvSpPr>
              <p:spPr>
                <a:xfrm flipH="1">
                  <a:off x="1207080" y="2413440"/>
                  <a:ext cx="628560" cy="13536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6" name="CustomShape 16"/>
                <p:cNvSpPr/>
                <p:nvPr/>
              </p:nvSpPr>
              <p:spPr>
                <a:xfrm rot="20869800">
                  <a:off x="1449000" y="2308320"/>
                  <a:ext cx="215640" cy="142560"/>
                </a:xfrm>
                <a:custGeom>
                  <a:avLst/>
                  <a:gdLst/>
                  <a:ahLst/>
                  <a:rect l="l" t="t" r="r" b="b"/>
                  <a:pathLst>
                    <a:path w="602" h="399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1" y="199"/>
                      </a:lnTo>
                      <a:lnTo>
                        <a:pt x="451" y="398"/>
                      </a:lnTo>
                      <a:lnTo>
                        <a:pt x="450" y="297"/>
                      </a:lnTo>
                      <a:lnTo>
                        <a:pt x="1" y="298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7" name="CustomShape 17"/>
                <p:cNvSpPr/>
                <p:nvPr/>
              </p:nvSpPr>
              <p:spPr>
                <a:xfrm rot="20869800">
                  <a:off x="2109600" y="2149560"/>
                  <a:ext cx="215640" cy="142560"/>
                </a:xfrm>
                <a:custGeom>
                  <a:avLst/>
                  <a:gdLst/>
                  <a:ahLst/>
                  <a:rect l="l" t="t" r="r" b="b"/>
                  <a:pathLst>
                    <a:path w="601" h="399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0" y="199"/>
                      </a:lnTo>
                      <a:lnTo>
                        <a:pt x="450" y="398"/>
                      </a:lnTo>
                      <a:lnTo>
                        <a:pt x="449" y="298"/>
                      </a:lnTo>
                      <a:lnTo>
                        <a:pt x="0" y="299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28" name="CustomShape 18"/>
              <p:cNvSpPr/>
              <p:nvPr/>
            </p:nvSpPr>
            <p:spPr>
              <a:xfrm>
                <a:off x="2527200" y="2397240"/>
                <a:ext cx="5029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529" name="CustomShape 19"/>
              <p:cNvSpPr/>
              <p:nvPr/>
            </p:nvSpPr>
            <p:spPr>
              <a:xfrm>
                <a:off x="912960" y="2668680"/>
                <a:ext cx="5695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530" name="Line 20"/>
              <p:cNvSpPr/>
              <p:nvPr/>
            </p:nvSpPr>
            <p:spPr>
              <a:xfrm flipV="1">
                <a:off x="1971000" y="2670840"/>
                <a:ext cx="637920" cy="1375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Line 21"/>
              <p:cNvSpPr/>
              <p:nvPr/>
            </p:nvSpPr>
            <p:spPr>
              <a:xfrm flipH="1">
                <a:off x="1235880" y="2841840"/>
                <a:ext cx="628560" cy="1357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CustomShape 22"/>
              <p:cNvSpPr/>
              <p:nvPr/>
            </p:nvSpPr>
            <p:spPr>
              <a:xfrm rot="10080000">
                <a:off x="1478160" y="2736720"/>
                <a:ext cx="215640" cy="142200"/>
              </a:xfrm>
              <a:custGeom>
                <a:avLst/>
                <a:gdLst/>
                <a:ahLst/>
                <a:rect l="l" t="t" r="r" b="b"/>
                <a:pathLst>
                  <a:path w="602" h="397">
                    <a:moveTo>
                      <a:pt x="0" y="99"/>
                    </a:moveTo>
                    <a:lnTo>
                      <a:pt x="450" y="99"/>
                    </a:lnTo>
                    <a:lnTo>
                      <a:pt x="451" y="0"/>
                    </a:lnTo>
                    <a:lnTo>
                      <a:pt x="601" y="197"/>
                    </a:lnTo>
                    <a:lnTo>
                      <a:pt x="450" y="396"/>
                    </a:lnTo>
                    <a:lnTo>
                      <a:pt x="450" y="297"/>
                    </a:lnTo>
                    <a:lnTo>
                      <a:pt x="0" y="296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CustomShape 23"/>
              <p:cNvSpPr/>
              <p:nvPr/>
            </p:nvSpPr>
            <p:spPr>
              <a:xfrm rot="20869800">
                <a:off x="2137680" y="2578320"/>
                <a:ext cx="215640" cy="142200"/>
              </a:xfrm>
              <a:custGeom>
                <a:avLst/>
                <a:gdLst/>
                <a:ahLst/>
                <a:rect l="l" t="t" r="r" b="b"/>
                <a:pathLst>
                  <a:path w="601" h="398">
                    <a:moveTo>
                      <a:pt x="0" y="98"/>
                    </a:moveTo>
                    <a:lnTo>
                      <a:pt x="450" y="99"/>
                    </a:lnTo>
                    <a:lnTo>
                      <a:pt x="449" y="0"/>
                    </a:lnTo>
                    <a:lnTo>
                      <a:pt x="600" y="198"/>
                    </a:lnTo>
                    <a:lnTo>
                      <a:pt x="450" y="397"/>
                    </a:lnTo>
                    <a:lnTo>
                      <a:pt x="449" y="296"/>
                    </a:lnTo>
                    <a:lnTo>
                      <a:pt x="0" y="297"/>
                    </a:lnTo>
                    <a:lnTo>
                      <a:pt x="0" y="98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CustomShape 24"/>
              <p:cNvSpPr/>
              <p:nvPr/>
            </p:nvSpPr>
            <p:spPr>
              <a:xfrm>
                <a:off x="2533680" y="2865600"/>
                <a:ext cx="5029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535" name="CustomShape 25"/>
              <p:cNvSpPr/>
              <p:nvPr/>
            </p:nvSpPr>
            <p:spPr>
              <a:xfrm>
                <a:off x="919080" y="3137040"/>
                <a:ext cx="5695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536" name="Line 26"/>
              <p:cNvSpPr/>
              <p:nvPr/>
            </p:nvSpPr>
            <p:spPr>
              <a:xfrm flipV="1">
                <a:off x="1977480" y="3139200"/>
                <a:ext cx="637920" cy="1375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Line 27"/>
              <p:cNvSpPr/>
              <p:nvPr/>
            </p:nvSpPr>
            <p:spPr>
              <a:xfrm flipH="1">
                <a:off x="1242360" y="3310200"/>
                <a:ext cx="628560" cy="135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CustomShape 28"/>
              <p:cNvSpPr/>
              <p:nvPr/>
            </p:nvSpPr>
            <p:spPr>
              <a:xfrm rot="20869800">
                <a:off x="1484280" y="3205080"/>
                <a:ext cx="215640" cy="142560"/>
              </a:xfrm>
              <a:custGeom>
                <a:avLst/>
                <a:gdLst/>
                <a:ahLst/>
                <a:rect l="l" t="t" r="r" b="b"/>
                <a:pathLst>
                  <a:path w="601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0" y="199"/>
                    </a:lnTo>
                    <a:lnTo>
                      <a:pt x="450" y="398"/>
                    </a:lnTo>
                    <a:lnTo>
                      <a:pt x="449" y="297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CustomShape 29"/>
              <p:cNvSpPr/>
              <p:nvPr/>
            </p:nvSpPr>
            <p:spPr>
              <a:xfrm rot="10080000">
                <a:off x="2144880" y="3045960"/>
                <a:ext cx="215280" cy="142560"/>
              </a:xfrm>
              <a:custGeom>
                <a:avLst/>
                <a:gdLst/>
                <a:ahLst/>
                <a:rect l="l" t="t" r="r" b="b"/>
                <a:pathLst>
                  <a:path w="601" h="399">
                    <a:moveTo>
                      <a:pt x="0" y="100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0" y="200"/>
                    </a:lnTo>
                    <a:lnTo>
                      <a:pt x="450" y="398"/>
                    </a:lnTo>
                    <a:lnTo>
                      <a:pt x="450" y="299"/>
                    </a:lnTo>
                    <a:lnTo>
                      <a:pt x="0" y="298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CustomShape 30"/>
              <p:cNvSpPr/>
              <p:nvPr/>
            </p:nvSpPr>
            <p:spPr>
              <a:xfrm>
                <a:off x="2563920" y="3336840"/>
                <a:ext cx="5029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541" name="CustomShape 31"/>
              <p:cNvSpPr/>
              <p:nvPr/>
            </p:nvSpPr>
            <p:spPr>
              <a:xfrm>
                <a:off x="949320" y="3608280"/>
                <a:ext cx="5695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542" name="Line 32"/>
              <p:cNvSpPr/>
              <p:nvPr/>
            </p:nvSpPr>
            <p:spPr>
              <a:xfrm flipV="1">
                <a:off x="2007360" y="3611160"/>
                <a:ext cx="638280" cy="1375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Line 33"/>
              <p:cNvSpPr/>
              <p:nvPr/>
            </p:nvSpPr>
            <p:spPr>
              <a:xfrm flipH="1">
                <a:off x="1272600" y="3782160"/>
                <a:ext cx="628560" cy="135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CustomShape 34"/>
              <p:cNvSpPr/>
              <p:nvPr/>
            </p:nvSpPr>
            <p:spPr>
              <a:xfrm rot="10080000">
                <a:off x="1514880" y="3675960"/>
                <a:ext cx="215640" cy="142560"/>
              </a:xfrm>
              <a:custGeom>
                <a:avLst/>
                <a:gdLst/>
                <a:ahLst/>
                <a:rect l="l" t="t" r="r" b="b"/>
                <a:pathLst>
                  <a:path w="602" h="399">
                    <a:moveTo>
                      <a:pt x="0" y="100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49" y="299"/>
                    </a:lnTo>
                    <a:lnTo>
                      <a:pt x="0" y="298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CustomShape 35"/>
              <p:cNvSpPr/>
              <p:nvPr/>
            </p:nvSpPr>
            <p:spPr>
              <a:xfrm rot="10080000">
                <a:off x="2175120" y="3517200"/>
                <a:ext cx="215640" cy="142560"/>
              </a:xfrm>
              <a:custGeom>
                <a:avLst/>
                <a:gdLst/>
                <a:ahLst/>
                <a:rect l="l" t="t" r="r" b="b"/>
                <a:pathLst>
                  <a:path w="602" h="399">
                    <a:moveTo>
                      <a:pt x="0" y="100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9"/>
                    </a:lnTo>
                    <a:lnTo>
                      <a:pt x="0" y="298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6" name="CustomShape 36"/>
            <p:cNvSpPr/>
            <p:nvPr/>
          </p:nvSpPr>
          <p:spPr>
            <a:xfrm>
              <a:off x="3036960" y="2004840"/>
              <a:ext cx="7308360" cy="1908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37"/>
            <p:cNvSpPr/>
            <p:nvPr/>
          </p:nvSpPr>
          <p:spPr>
            <a:xfrm>
              <a:off x="3181320" y="2039760"/>
              <a:ext cx="5579640" cy="1836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48" name="Picture 109" descr=""/>
            <p:cNvPicPr/>
            <p:nvPr/>
          </p:nvPicPr>
          <p:blipFill>
            <a:blip r:embed="rId3"/>
            <a:stretch/>
          </p:blipFill>
          <p:spPr>
            <a:xfrm>
              <a:off x="3252960" y="2149560"/>
              <a:ext cx="5436720" cy="1666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9" name="CustomShape 38"/>
          <p:cNvSpPr/>
          <p:nvPr/>
        </p:nvSpPr>
        <p:spPr>
          <a:xfrm>
            <a:off x="8966160" y="2060640"/>
            <a:ext cx="5202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RL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550" name="CustomShape 39"/>
          <p:cNvSpPr/>
          <p:nvPr/>
        </p:nvSpPr>
        <p:spPr>
          <a:xfrm>
            <a:off x="8948880" y="2457360"/>
            <a:ext cx="5490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RR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551" name="CustomShape 40"/>
          <p:cNvSpPr/>
          <p:nvPr/>
        </p:nvSpPr>
        <p:spPr>
          <a:xfrm>
            <a:off x="8948880" y="2887560"/>
            <a:ext cx="4914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LL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552" name="CustomShape 41"/>
          <p:cNvSpPr/>
          <p:nvPr/>
        </p:nvSpPr>
        <p:spPr>
          <a:xfrm>
            <a:off x="8961480" y="3392640"/>
            <a:ext cx="5202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LR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9E3335E0-25B5-4098-BF47-89AB585E7A33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grpSp>
        <p:nvGrpSpPr>
          <p:cNvPr id="554" name="Group 2"/>
          <p:cNvGrpSpPr/>
          <p:nvPr/>
        </p:nvGrpSpPr>
        <p:grpSpPr>
          <a:xfrm>
            <a:off x="438120" y="1916280"/>
            <a:ext cx="9467280" cy="1119600"/>
            <a:chOff x="438120" y="1916280"/>
            <a:chExt cx="9467280" cy="1119600"/>
          </a:xfrm>
        </p:grpSpPr>
        <p:grpSp>
          <p:nvGrpSpPr>
            <p:cNvPr id="555" name="Group 3"/>
            <p:cNvGrpSpPr/>
            <p:nvPr/>
          </p:nvGrpSpPr>
          <p:grpSpPr>
            <a:xfrm>
              <a:off x="444240" y="1916280"/>
              <a:ext cx="2117160" cy="687600"/>
              <a:chOff x="444240" y="1916280"/>
              <a:chExt cx="2117160" cy="687600"/>
            </a:xfrm>
          </p:grpSpPr>
          <p:sp>
            <p:nvSpPr>
              <p:cNvPr id="556" name="CustomShape 4"/>
              <p:cNvSpPr/>
              <p:nvPr/>
            </p:nvSpPr>
            <p:spPr>
              <a:xfrm>
                <a:off x="2058480" y="1916280"/>
                <a:ext cx="5029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557" name="CustomShape 5"/>
              <p:cNvSpPr/>
              <p:nvPr/>
            </p:nvSpPr>
            <p:spPr>
              <a:xfrm>
                <a:off x="444240" y="2187360"/>
                <a:ext cx="5695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558" name="Line 6"/>
              <p:cNvSpPr/>
              <p:nvPr/>
            </p:nvSpPr>
            <p:spPr>
              <a:xfrm flipV="1">
                <a:off x="1502280" y="2190240"/>
                <a:ext cx="637920" cy="1375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Line 7"/>
              <p:cNvSpPr/>
              <p:nvPr/>
            </p:nvSpPr>
            <p:spPr>
              <a:xfrm flipH="1">
                <a:off x="767160" y="2361240"/>
                <a:ext cx="628560" cy="135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CustomShape 8"/>
              <p:cNvSpPr/>
              <p:nvPr/>
            </p:nvSpPr>
            <p:spPr>
              <a:xfrm rot="20869800">
                <a:off x="1008360" y="2255760"/>
                <a:ext cx="215640" cy="142200"/>
              </a:xfrm>
              <a:custGeom>
                <a:avLst/>
                <a:gdLst/>
                <a:ahLst/>
                <a:rect l="l" t="t" r="r" b="b"/>
                <a:pathLst>
                  <a:path w="602" h="398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8"/>
                    </a:lnTo>
                    <a:lnTo>
                      <a:pt x="451" y="397"/>
                    </a:lnTo>
                    <a:lnTo>
                      <a:pt x="450" y="296"/>
                    </a:lnTo>
                    <a:lnTo>
                      <a:pt x="1" y="297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CustomShape 9"/>
              <p:cNvSpPr/>
              <p:nvPr/>
            </p:nvSpPr>
            <p:spPr>
              <a:xfrm rot="20869800">
                <a:off x="1668960" y="2097000"/>
                <a:ext cx="215640" cy="142200"/>
              </a:xfrm>
              <a:custGeom>
                <a:avLst/>
                <a:gdLst/>
                <a:ahLst/>
                <a:rect l="l" t="t" r="r" b="b"/>
                <a:pathLst>
                  <a:path w="601" h="398">
                    <a:moveTo>
                      <a:pt x="0" y="99"/>
                    </a:moveTo>
                    <a:lnTo>
                      <a:pt x="450" y="100"/>
                    </a:lnTo>
                    <a:lnTo>
                      <a:pt x="450" y="0"/>
                    </a:lnTo>
                    <a:lnTo>
                      <a:pt x="600" y="198"/>
                    </a:lnTo>
                    <a:lnTo>
                      <a:pt x="450" y="397"/>
                    </a:lnTo>
                    <a:lnTo>
                      <a:pt x="449" y="297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2" name="CustomShape 10"/>
            <p:cNvSpPr/>
            <p:nvPr/>
          </p:nvSpPr>
          <p:spPr>
            <a:xfrm>
              <a:off x="2093760" y="2384280"/>
              <a:ext cx="5029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563" name="CustomShape 11"/>
            <p:cNvSpPr/>
            <p:nvPr/>
          </p:nvSpPr>
          <p:spPr>
            <a:xfrm>
              <a:off x="438120" y="2619360"/>
              <a:ext cx="5695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564" name="Line 12"/>
            <p:cNvSpPr/>
            <p:nvPr/>
          </p:nvSpPr>
          <p:spPr>
            <a:xfrm flipV="1">
              <a:off x="1496160" y="2621880"/>
              <a:ext cx="637920" cy="1375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Line 13"/>
            <p:cNvSpPr/>
            <p:nvPr/>
          </p:nvSpPr>
          <p:spPr>
            <a:xfrm flipH="1">
              <a:off x="761040" y="2792880"/>
              <a:ext cx="628560" cy="135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4"/>
            <p:cNvSpPr/>
            <p:nvPr/>
          </p:nvSpPr>
          <p:spPr>
            <a:xfrm rot="10080000">
              <a:off x="1003320" y="2687040"/>
              <a:ext cx="215640" cy="142560"/>
            </a:xfrm>
            <a:custGeom>
              <a:avLst/>
              <a:gdLst/>
              <a:ahLst/>
              <a:rect l="l" t="t" r="r" b="b"/>
              <a:pathLst>
                <a:path w="601" h="398">
                  <a:moveTo>
                    <a:pt x="0" y="99"/>
                  </a:moveTo>
                  <a:lnTo>
                    <a:pt x="450" y="99"/>
                  </a:lnTo>
                  <a:lnTo>
                    <a:pt x="449" y="0"/>
                  </a:lnTo>
                  <a:lnTo>
                    <a:pt x="600" y="198"/>
                  </a:lnTo>
                  <a:lnTo>
                    <a:pt x="450" y="397"/>
                  </a:lnTo>
                  <a:lnTo>
                    <a:pt x="449" y="298"/>
                  </a:lnTo>
                  <a:lnTo>
                    <a:pt x="0" y="298"/>
                  </a:lnTo>
                  <a:lnTo>
                    <a:pt x="0" y="99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5"/>
            <p:cNvSpPr/>
            <p:nvPr/>
          </p:nvSpPr>
          <p:spPr>
            <a:xfrm rot="10080000">
              <a:off x="1663920" y="2528280"/>
              <a:ext cx="215640" cy="142560"/>
            </a:xfrm>
            <a:custGeom>
              <a:avLst/>
              <a:gdLst/>
              <a:ahLst/>
              <a:rect l="l" t="t" r="r" b="b"/>
              <a:pathLst>
                <a:path w="602" h="399">
                  <a:moveTo>
                    <a:pt x="0" y="100"/>
                  </a:moveTo>
                  <a:lnTo>
                    <a:pt x="450" y="100"/>
                  </a:lnTo>
                  <a:lnTo>
                    <a:pt x="450" y="0"/>
                  </a:lnTo>
                  <a:lnTo>
                    <a:pt x="601" y="199"/>
                  </a:lnTo>
                  <a:lnTo>
                    <a:pt x="450" y="398"/>
                  </a:lnTo>
                  <a:lnTo>
                    <a:pt x="450" y="299"/>
                  </a:lnTo>
                  <a:lnTo>
                    <a:pt x="0" y="298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6"/>
            <p:cNvSpPr/>
            <p:nvPr/>
          </p:nvSpPr>
          <p:spPr>
            <a:xfrm>
              <a:off x="2597040" y="1952640"/>
              <a:ext cx="7308360" cy="107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7"/>
            <p:cNvSpPr/>
            <p:nvPr/>
          </p:nvSpPr>
          <p:spPr>
            <a:xfrm>
              <a:off x="2741400" y="1987560"/>
              <a:ext cx="7092720" cy="93636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70" name="Picture 99" descr=""/>
            <p:cNvPicPr/>
            <p:nvPr/>
          </p:nvPicPr>
          <p:blipFill>
            <a:blip r:embed="rId1"/>
            <a:stretch/>
          </p:blipFill>
          <p:spPr>
            <a:xfrm>
              <a:off x="2813040" y="2097000"/>
              <a:ext cx="6986160" cy="788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1" name="CustomShape 18"/>
          <p:cNvSpPr/>
          <p:nvPr/>
        </p:nvSpPr>
        <p:spPr>
          <a:xfrm>
            <a:off x="555120" y="1484280"/>
            <a:ext cx="76651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Previously we derived the muon currents for the allowed helicities: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2" name="CustomShape 19"/>
          <p:cNvSpPr/>
          <p:nvPr/>
        </p:nvSpPr>
        <p:spPr>
          <a:xfrm>
            <a:off x="590760" y="3103560"/>
            <a:ext cx="49827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Now need to consider the electron current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3" name="CustomShape 20"/>
          <p:cNvSpPr/>
          <p:nvPr/>
        </p:nvSpPr>
        <p:spPr>
          <a:xfrm>
            <a:off x="1207800" y="4248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Electron Positron Annihilation cont.</a:t>
            </a:r>
            <a:endParaRPr b="0" lang="es-E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8BE83272-5281-4BDC-8B07-A34499A13EB3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1207800" y="4392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The Electron Current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388080" y="620640"/>
            <a:ext cx="7753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 incoming electron and positron spinors (L and R helicities) are: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577" name="Picture 8" descr=""/>
          <p:cNvPicPr/>
          <p:nvPr/>
        </p:nvPicPr>
        <p:blipFill>
          <a:blip r:embed="rId1"/>
          <a:stretch/>
        </p:blipFill>
        <p:spPr>
          <a:xfrm>
            <a:off x="1281240" y="1052640"/>
            <a:ext cx="3487320" cy="953640"/>
          </a:xfrm>
          <a:prstGeom prst="rect">
            <a:avLst/>
          </a:prstGeom>
          <a:ln>
            <a:noFill/>
          </a:ln>
        </p:spPr>
      </p:pic>
      <p:sp>
        <p:nvSpPr>
          <p:cNvPr id="578" name="CustomShape 4"/>
          <p:cNvSpPr/>
          <p:nvPr/>
        </p:nvSpPr>
        <p:spPr>
          <a:xfrm>
            <a:off x="411840" y="2031840"/>
            <a:ext cx="894708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 electron current can either be obtained from equations </a:t>
            </a:r>
            <a:r>
              <a:rPr b="1" lang="es-ES" sz="1800" spc="-1" strike="noStrike">
                <a:solidFill>
                  <a:srgbClr val="cc0099"/>
                </a:solidFill>
                <a:latin typeface="Arial"/>
                <a:ea typeface="DejaVu Sans"/>
              </a:rPr>
              <a:t>(3)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-</a:t>
            </a:r>
            <a:r>
              <a:rPr b="1" lang="es-ES" sz="1800" spc="-1" strike="noStrike">
                <a:solidFill>
                  <a:srgbClr val="cc0099"/>
                </a:solidFill>
                <a:latin typeface="Arial"/>
                <a:ea typeface="DejaVu Sans"/>
              </a:rPr>
              <a:t>(6)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as before or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it can be obtained directly from the expressions for the muon current.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579" name="Picture 31" descr=""/>
          <p:cNvPicPr/>
          <p:nvPr/>
        </p:nvPicPr>
        <p:blipFill>
          <a:blip r:embed="rId2"/>
          <a:stretch/>
        </p:blipFill>
        <p:spPr>
          <a:xfrm>
            <a:off x="1568520" y="2744640"/>
            <a:ext cx="2569680" cy="320400"/>
          </a:xfrm>
          <a:prstGeom prst="rect">
            <a:avLst/>
          </a:prstGeom>
          <a:ln>
            <a:noFill/>
          </a:ln>
        </p:spPr>
      </p:pic>
      <p:pic>
        <p:nvPicPr>
          <p:cNvPr id="580" name="Picture 33" descr=""/>
          <p:cNvPicPr/>
          <p:nvPr/>
        </p:nvPicPr>
        <p:blipFill>
          <a:blip r:embed="rId3"/>
          <a:stretch/>
        </p:blipFill>
        <p:spPr>
          <a:xfrm>
            <a:off x="5527800" y="2744640"/>
            <a:ext cx="2628360" cy="320400"/>
          </a:xfrm>
          <a:prstGeom prst="rect">
            <a:avLst/>
          </a:prstGeom>
          <a:ln>
            <a:noFill/>
          </a:ln>
        </p:spPr>
      </p:pic>
      <p:pic>
        <p:nvPicPr>
          <p:cNvPr id="581" name="Picture 44" descr=""/>
          <p:cNvPicPr/>
          <p:nvPr/>
        </p:nvPicPr>
        <p:blipFill>
          <a:blip r:embed="rId4"/>
          <a:stretch/>
        </p:blipFill>
        <p:spPr>
          <a:xfrm>
            <a:off x="5132520" y="1052640"/>
            <a:ext cx="3336480" cy="960120"/>
          </a:xfrm>
          <a:prstGeom prst="rect">
            <a:avLst/>
          </a:prstGeom>
          <a:ln>
            <a:noFill/>
          </a:ln>
        </p:spPr>
      </p:pic>
      <p:grpSp>
        <p:nvGrpSpPr>
          <p:cNvPr id="582" name="Group 5"/>
          <p:cNvGrpSpPr/>
          <p:nvPr/>
        </p:nvGrpSpPr>
        <p:grpSpPr>
          <a:xfrm>
            <a:off x="457200" y="3068640"/>
            <a:ext cx="8564040" cy="2450880"/>
            <a:chOff x="457200" y="3068640"/>
            <a:chExt cx="8564040" cy="2450880"/>
          </a:xfrm>
        </p:grpSpPr>
        <p:sp>
          <p:nvSpPr>
            <p:cNvPr id="583" name="CustomShape 6"/>
            <p:cNvSpPr/>
            <p:nvPr/>
          </p:nvSpPr>
          <p:spPr>
            <a:xfrm>
              <a:off x="457200" y="3068640"/>
              <a:ext cx="665640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ff0000"/>
                </a:buClr>
                <a:buFont typeface="Arial"/>
                <a:buChar char="•"/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Taking the Hermitian conjugate of the muon current gives</a:t>
              </a:r>
              <a:endParaRPr b="0" lang="es-ES" sz="1800" spc="-1" strike="noStrike">
                <a:latin typeface="Arial"/>
              </a:endParaRPr>
            </a:p>
          </p:txBody>
        </p:sp>
        <p:pic>
          <p:nvPicPr>
            <p:cNvPr id="584" name="Picture 46" descr=""/>
            <p:cNvPicPr/>
            <p:nvPr/>
          </p:nvPicPr>
          <p:blipFill>
            <a:blip r:embed="rId5"/>
            <a:stretch/>
          </p:blipFill>
          <p:spPr>
            <a:xfrm>
              <a:off x="1722600" y="3440160"/>
              <a:ext cx="4706280" cy="2079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5" name="Picture 47" descr=""/>
            <p:cNvPicPr/>
            <p:nvPr/>
          </p:nvPicPr>
          <p:blipFill>
            <a:blip r:embed="rId6"/>
            <a:stretch/>
          </p:blipFill>
          <p:spPr>
            <a:xfrm>
              <a:off x="7386480" y="3908520"/>
              <a:ext cx="1634760" cy="350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6" name="Picture 48" descr=""/>
            <p:cNvPicPr/>
            <p:nvPr/>
          </p:nvPicPr>
          <p:blipFill>
            <a:blip r:embed="rId7"/>
            <a:stretch/>
          </p:blipFill>
          <p:spPr>
            <a:xfrm>
              <a:off x="7724880" y="4378320"/>
              <a:ext cx="993240" cy="322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7" name="Picture 49" descr=""/>
            <p:cNvPicPr/>
            <p:nvPr/>
          </p:nvPicPr>
          <p:blipFill>
            <a:blip r:embed="rId8"/>
            <a:stretch/>
          </p:blipFill>
          <p:spPr>
            <a:xfrm>
              <a:off x="7407360" y="4808520"/>
              <a:ext cx="1577520" cy="3204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4ADADC93-F3E6-42E1-A682-BEE408683181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589" name="CustomShape 2"/>
          <p:cNvSpPr/>
          <p:nvPr/>
        </p:nvSpPr>
        <p:spPr>
          <a:xfrm>
            <a:off x="2397240" y="3645000"/>
            <a:ext cx="730836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0" name="Picture 40" descr=""/>
          <p:cNvPicPr/>
          <p:nvPr/>
        </p:nvPicPr>
        <p:blipFill>
          <a:blip r:embed="rId1"/>
          <a:stretch/>
        </p:blipFill>
        <p:spPr>
          <a:xfrm>
            <a:off x="1065240" y="1398600"/>
            <a:ext cx="8010000" cy="875880"/>
          </a:xfrm>
          <a:prstGeom prst="rect">
            <a:avLst/>
          </a:prstGeom>
          <a:ln>
            <a:noFill/>
          </a:ln>
        </p:spPr>
      </p:pic>
      <p:grpSp>
        <p:nvGrpSpPr>
          <p:cNvPr id="591" name="Group 3"/>
          <p:cNvGrpSpPr/>
          <p:nvPr/>
        </p:nvGrpSpPr>
        <p:grpSpPr>
          <a:xfrm>
            <a:off x="596880" y="2743200"/>
            <a:ext cx="8604000" cy="945720"/>
            <a:chOff x="596880" y="2743200"/>
            <a:chExt cx="8604000" cy="945720"/>
          </a:xfrm>
        </p:grpSpPr>
        <p:pic>
          <p:nvPicPr>
            <p:cNvPr id="592" name="Picture 47" descr=""/>
            <p:cNvPicPr/>
            <p:nvPr/>
          </p:nvPicPr>
          <p:blipFill>
            <a:blip r:embed="rId2"/>
            <a:stretch/>
          </p:blipFill>
          <p:spPr>
            <a:xfrm>
              <a:off x="3152880" y="2827080"/>
              <a:ext cx="5933880" cy="788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93" name="Group 4"/>
            <p:cNvGrpSpPr/>
            <p:nvPr/>
          </p:nvGrpSpPr>
          <p:grpSpPr>
            <a:xfrm>
              <a:off x="596880" y="2743200"/>
              <a:ext cx="2197080" cy="894240"/>
              <a:chOff x="596880" y="2743200"/>
              <a:chExt cx="2197080" cy="894240"/>
            </a:xfrm>
          </p:grpSpPr>
          <p:sp>
            <p:nvSpPr>
              <p:cNvPr id="594" name="CustomShape 5"/>
              <p:cNvSpPr/>
              <p:nvPr/>
            </p:nvSpPr>
            <p:spPr>
              <a:xfrm>
                <a:off x="596880" y="2743200"/>
                <a:ext cx="7077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595" name="CustomShape 6"/>
              <p:cNvSpPr/>
              <p:nvPr/>
            </p:nvSpPr>
            <p:spPr>
              <a:xfrm>
                <a:off x="2224080" y="2743200"/>
                <a:ext cx="56988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grpSp>
            <p:nvGrpSpPr>
              <p:cNvPr id="596" name="Group 7"/>
              <p:cNvGrpSpPr/>
              <p:nvPr/>
            </p:nvGrpSpPr>
            <p:grpSpPr>
              <a:xfrm>
                <a:off x="932040" y="2862000"/>
                <a:ext cx="1356120" cy="180000"/>
                <a:chOff x="932040" y="2862000"/>
                <a:chExt cx="1356120" cy="180000"/>
              </a:xfrm>
            </p:grpSpPr>
            <p:sp>
              <p:nvSpPr>
                <p:cNvPr id="597" name="Line 8"/>
                <p:cNvSpPr/>
                <p:nvPr/>
              </p:nvSpPr>
              <p:spPr>
                <a:xfrm>
                  <a:off x="932040" y="3041640"/>
                  <a:ext cx="630720" cy="36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8" name="Line 9"/>
                <p:cNvSpPr/>
                <p:nvPr/>
              </p:nvSpPr>
              <p:spPr>
                <a:xfrm flipH="1">
                  <a:off x="1666440" y="3041640"/>
                  <a:ext cx="621720" cy="36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9" name="CustomShape 10"/>
                <p:cNvSpPr/>
                <p:nvPr/>
              </p:nvSpPr>
              <p:spPr>
                <a:xfrm>
                  <a:off x="1140480" y="2862000"/>
                  <a:ext cx="208440" cy="118440"/>
                </a:xfrm>
                <a:custGeom>
                  <a:avLst/>
                  <a:gdLst/>
                  <a:ahLst/>
                  <a:rect l="l" t="t" r="r" b="b"/>
                  <a:pathLst>
                    <a:path w="582" h="332">
                      <a:moveTo>
                        <a:pt x="0" y="82"/>
                      </a:moveTo>
                      <a:lnTo>
                        <a:pt x="435" y="82"/>
                      </a:lnTo>
                      <a:lnTo>
                        <a:pt x="435" y="0"/>
                      </a:lnTo>
                      <a:lnTo>
                        <a:pt x="581" y="165"/>
                      </a:lnTo>
                      <a:lnTo>
                        <a:pt x="435" y="331"/>
                      </a:lnTo>
                      <a:lnTo>
                        <a:pt x="435" y="248"/>
                      </a:lnTo>
                      <a:lnTo>
                        <a:pt x="0" y="248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0" name="CustomShape 11"/>
                <p:cNvSpPr/>
                <p:nvPr/>
              </p:nvSpPr>
              <p:spPr>
                <a:xfrm>
                  <a:off x="1941840" y="2862000"/>
                  <a:ext cx="208440" cy="118440"/>
                </a:xfrm>
                <a:custGeom>
                  <a:avLst/>
                  <a:gdLst/>
                  <a:ahLst/>
                  <a:rect l="l" t="t" r="r" b="b"/>
                  <a:pathLst>
                    <a:path w="582" h="332">
                      <a:moveTo>
                        <a:pt x="0" y="82"/>
                      </a:moveTo>
                      <a:lnTo>
                        <a:pt x="435" y="82"/>
                      </a:lnTo>
                      <a:lnTo>
                        <a:pt x="435" y="0"/>
                      </a:lnTo>
                      <a:lnTo>
                        <a:pt x="581" y="165"/>
                      </a:lnTo>
                      <a:lnTo>
                        <a:pt x="435" y="331"/>
                      </a:lnTo>
                      <a:lnTo>
                        <a:pt x="435" y="248"/>
                      </a:lnTo>
                      <a:lnTo>
                        <a:pt x="0" y="248"/>
                      </a:lnTo>
                      <a:lnTo>
                        <a:pt x="0" y="82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1" name="CustomShape 12"/>
              <p:cNvSpPr/>
              <p:nvPr/>
            </p:nvSpPr>
            <p:spPr>
              <a:xfrm>
                <a:off x="596880" y="3220920"/>
                <a:ext cx="7189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602" name="CustomShape 13"/>
              <p:cNvSpPr/>
              <p:nvPr/>
            </p:nvSpPr>
            <p:spPr>
              <a:xfrm>
                <a:off x="2254320" y="3220920"/>
                <a:ext cx="53784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grpSp>
            <p:nvGrpSpPr>
              <p:cNvPr id="603" name="Group 14"/>
              <p:cNvGrpSpPr/>
              <p:nvPr/>
            </p:nvGrpSpPr>
            <p:grpSpPr>
              <a:xfrm>
                <a:off x="927360" y="3330360"/>
                <a:ext cx="1361160" cy="138600"/>
                <a:chOff x="927360" y="3330360"/>
                <a:chExt cx="1361160" cy="138600"/>
              </a:xfrm>
            </p:grpSpPr>
            <p:sp>
              <p:nvSpPr>
                <p:cNvPr id="604" name="Line 15"/>
                <p:cNvSpPr/>
                <p:nvPr/>
              </p:nvSpPr>
              <p:spPr>
                <a:xfrm>
                  <a:off x="927360" y="3468600"/>
                  <a:ext cx="632880" cy="36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5" name="Line 16"/>
                <p:cNvSpPr/>
                <p:nvPr/>
              </p:nvSpPr>
              <p:spPr>
                <a:xfrm flipH="1">
                  <a:off x="1664640" y="3468600"/>
                  <a:ext cx="623880" cy="36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6" name="CustomShape 17"/>
                <p:cNvSpPr/>
                <p:nvPr/>
              </p:nvSpPr>
              <p:spPr>
                <a:xfrm rot="10800000">
                  <a:off x="1136880" y="3330360"/>
                  <a:ext cx="208800" cy="91440"/>
                </a:xfrm>
                <a:custGeom>
                  <a:avLst/>
                  <a:gdLst/>
                  <a:ahLst/>
                  <a:rect l="l" t="t" r="r" b="b"/>
                  <a:pathLst>
                    <a:path w="583" h="257">
                      <a:moveTo>
                        <a:pt x="0" y="64"/>
                      </a:moveTo>
                      <a:lnTo>
                        <a:pt x="436" y="64"/>
                      </a:lnTo>
                      <a:lnTo>
                        <a:pt x="436" y="0"/>
                      </a:lnTo>
                      <a:lnTo>
                        <a:pt x="582" y="128"/>
                      </a:lnTo>
                      <a:lnTo>
                        <a:pt x="436" y="256"/>
                      </a:lnTo>
                      <a:lnTo>
                        <a:pt x="436" y="192"/>
                      </a:lnTo>
                      <a:lnTo>
                        <a:pt x="0" y="192"/>
                      </a:lnTo>
                      <a:lnTo>
                        <a:pt x="0" y="64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7" name="CustomShape 18"/>
                <p:cNvSpPr/>
                <p:nvPr/>
              </p:nvSpPr>
              <p:spPr>
                <a:xfrm rot="10800000">
                  <a:off x="1941840" y="3330360"/>
                  <a:ext cx="209160" cy="91440"/>
                </a:xfrm>
                <a:custGeom>
                  <a:avLst/>
                  <a:gdLst/>
                  <a:ahLst/>
                  <a:rect l="l" t="t" r="r" b="b"/>
                  <a:pathLst>
                    <a:path w="584" h="257">
                      <a:moveTo>
                        <a:pt x="0" y="64"/>
                      </a:moveTo>
                      <a:lnTo>
                        <a:pt x="437" y="64"/>
                      </a:lnTo>
                      <a:lnTo>
                        <a:pt x="437" y="0"/>
                      </a:lnTo>
                      <a:lnTo>
                        <a:pt x="583" y="128"/>
                      </a:lnTo>
                      <a:lnTo>
                        <a:pt x="437" y="256"/>
                      </a:lnTo>
                      <a:lnTo>
                        <a:pt x="437" y="192"/>
                      </a:lnTo>
                      <a:lnTo>
                        <a:pt x="0" y="192"/>
                      </a:lnTo>
                      <a:lnTo>
                        <a:pt x="0" y="64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608" name="CustomShape 19"/>
            <p:cNvSpPr/>
            <p:nvPr/>
          </p:nvSpPr>
          <p:spPr>
            <a:xfrm>
              <a:off x="3044880" y="2789280"/>
              <a:ext cx="6156000" cy="899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9" name="CustomShape 20"/>
          <p:cNvSpPr/>
          <p:nvPr/>
        </p:nvSpPr>
        <p:spPr>
          <a:xfrm>
            <a:off x="318600" y="771480"/>
            <a:ext cx="827316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Taking the complex conjugate of the muon currents for the two non-zero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helicity configurations: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10" name="CustomShape 21"/>
          <p:cNvSpPr/>
          <p:nvPr/>
        </p:nvSpPr>
        <p:spPr>
          <a:xfrm>
            <a:off x="688680" y="2363760"/>
            <a:ext cx="6022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To obtain the electron currents we simply need to set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611" name="Picture 93" descr=""/>
          <p:cNvPicPr/>
          <p:nvPr/>
        </p:nvPicPr>
        <p:blipFill>
          <a:blip r:embed="rId3"/>
          <a:stretch/>
        </p:blipFill>
        <p:spPr>
          <a:xfrm>
            <a:off x="6645240" y="2419200"/>
            <a:ext cx="671040" cy="23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52D2917C-57AA-449F-90DE-3ABE7DEFF8C6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grpSp>
        <p:nvGrpSpPr>
          <p:cNvPr id="613" name="Group 2"/>
          <p:cNvGrpSpPr/>
          <p:nvPr/>
        </p:nvGrpSpPr>
        <p:grpSpPr>
          <a:xfrm>
            <a:off x="624600" y="1050840"/>
            <a:ext cx="8589600" cy="3386880"/>
            <a:chOff x="624600" y="1050840"/>
            <a:chExt cx="8589600" cy="3386880"/>
          </a:xfrm>
        </p:grpSpPr>
        <p:sp>
          <p:nvSpPr>
            <p:cNvPr id="614" name="Line 3"/>
            <p:cNvSpPr/>
            <p:nvPr/>
          </p:nvSpPr>
          <p:spPr>
            <a:xfrm>
              <a:off x="2079720" y="3613320"/>
              <a:ext cx="97956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Line 4"/>
            <p:cNvSpPr/>
            <p:nvPr/>
          </p:nvSpPr>
          <p:spPr>
            <a:xfrm flipH="1">
              <a:off x="3157560" y="3613320"/>
              <a:ext cx="105264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Line 5"/>
            <p:cNvSpPr/>
            <p:nvPr/>
          </p:nvSpPr>
          <p:spPr>
            <a:xfrm flipV="1">
              <a:off x="3255840" y="2995560"/>
              <a:ext cx="763560" cy="51768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Line 6"/>
            <p:cNvSpPr/>
            <p:nvPr/>
          </p:nvSpPr>
          <p:spPr>
            <a:xfrm flipH="1">
              <a:off x="2219400" y="3701880"/>
              <a:ext cx="743040" cy="4939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7"/>
            <p:cNvSpPr/>
            <p:nvPr/>
          </p:nvSpPr>
          <p:spPr>
            <a:xfrm>
              <a:off x="1677960" y="335592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19" name="CustomShape 8"/>
            <p:cNvSpPr/>
            <p:nvPr/>
          </p:nvSpPr>
          <p:spPr>
            <a:xfrm>
              <a:off x="4235400" y="3375000"/>
              <a:ext cx="64404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20" name="CustomShape 9"/>
            <p:cNvSpPr/>
            <p:nvPr/>
          </p:nvSpPr>
          <p:spPr>
            <a:xfrm>
              <a:off x="1827360" y="401940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21" name="CustomShape 10"/>
            <p:cNvSpPr/>
            <p:nvPr/>
          </p:nvSpPr>
          <p:spPr>
            <a:xfrm>
              <a:off x="4035600" y="2706840"/>
              <a:ext cx="64224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22" name="CustomShape 11"/>
            <p:cNvSpPr/>
            <p:nvPr/>
          </p:nvSpPr>
          <p:spPr>
            <a:xfrm rot="10800000">
              <a:off x="2291040" y="3393000"/>
              <a:ext cx="323640" cy="178920"/>
            </a:xfrm>
            <a:custGeom>
              <a:avLst/>
              <a:gdLst/>
              <a:ahLst/>
              <a:rect l="l" t="t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12"/>
            <p:cNvSpPr/>
            <p:nvPr/>
          </p:nvSpPr>
          <p:spPr>
            <a:xfrm rot="10800000">
              <a:off x="3623040" y="3393000"/>
              <a:ext cx="323640" cy="178920"/>
            </a:xfrm>
            <a:custGeom>
              <a:avLst/>
              <a:gdLst/>
              <a:ahLst/>
              <a:rect l="l" t="t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13"/>
            <p:cNvSpPr/>
            <p:nvPr/>
          </p:nvSpPr>
          <p:spPr>
            <a:xfrm rot="19684800">
              <a:off x="3405960" y="3068640"/>
              <a:ext cx="323640" cy="178920"/>
            </a:xfrm>
            <a:custGeom>
              <a:avLst/>
              <a:gdLst/>
              <a:ahLst/>
              <a:rect l="l" t="t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4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14"/>
            <p:cNvSpPr/>
            <p:nvPr/>
          </p:nvSpPr>
          <p:spPr>
            <a:xfrm rot="19684800">
              <a:off x="2397960" y="3753000"/>
              <a:ext cx="323640" cy="178920"/>
            </a:xfrm>
            <a:custGeom>
              <a:avLst/>
              <a:gdLst/>
              <a:ahLst/>
              <a:rect l="l" t="t" r="r" b="b"/>
              <a:pathLst>
                <a:path w="902" h="500">
                  <a:moveTo>
                    <a:pt x="0" y="125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50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Line 15"/>
            <p:cNvSpPr/>
            <p:nvPr/>
          </p:nvSpPr>
          <p:spPr>
            <a:xfrm>
              <a:off x="5713560" y="1955880"/>
              <a:ext cx="97920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Line 16"/>
            <p:cNvSpPr/>
            <p:nvPr/>
          </p:nvSpPr>
          <p:spPr>
            <a:xfrm flipH="1">
              <a:off x="6791040" y="1955880"/>
              <a:ext cx="105228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Line 17"/>
            <p:cNvSpPr/>
            <p:nvPr/>
          </p:nvSpPr>
          <p:spPr>
            <a:xfrm flipV="1">
              <a:off x="6889680" y="1338120"/>
              <a:ext cx="763560" cy="51768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Line 18"/>
            <p:cNvSpPr/>
            <p:nvPr/>
          </p:nvSpPr>
          <p:spPr>
            <a:xfrm flipH="1">
              <a:off x="5852880" y="2044800"/>
              <a:ext cx="742680" cy="4935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19"/>
            <p:cNvSpPr/>
            <p:nvPr/>
          </p:nvSpPr>
          <p:spPr>
            <a:xfrm>
              <a:off x="5311800" y="169848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31" name="CustomShape 20"/>
            <p:cNvSpPr/>
            <p:nvPr/>
          </p:nvSpPr>
          <p:spPr>
            <a:xfrm>
              <a:off x="7869240" y="1717560"/>
              <a:ext cx="64404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32" name="CustomShape 21"/>
            <p:cNvSpPr/>
            <p:nvPr/>
          </p:nvSpPr>
          <p:spPr>
            <a:xfrm>
              <a:off x="5460840" y="236232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33" name="CustomShape 22"/>
            <p:cNvSpPr/>
            <p:nvPr/>
          </p:nvSpPr>
          <p:spPr>
            <a:xfrm>
              <a:off x="7669080" y="105084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34" name="CustomShape 23"/>
            <p:cNvSpPr/>
            <p:nvPr/>
          </p:nvSpPr>
          <p:spPr>
            <a:xfrm>
              <a:off x="5924520" y="1735200"/>
              <a:ext cx="323640" cy="178920"/>
            </a:xfrm>
            <a:custGeom>
              <a:avLst/>
              <a:gdLst/>
              <a:ahLst/>
              <a:rect l="l" t="t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24"/>
            <p:cNvSpPr/>
            <p:nvPr/>
          </p:nvSpPr>
          <p:spPr>
            <a:xfrm>
              <a:off x="7256520" y="1735200"/>
              <a:ext cx="323280" cy="178920"/>
            </a:xfrm>
            <a:custGeom>
              <a:avLst/>
              <a:gdLst/>
              <a:ahLst/>
              <a:rect l="l" t="t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25"/>
            <p:cNvSpPr/>
            <p:nvPr/>
          </p:nvSpPr>
          <p:spPr>
            <a:xfrm rot="8880000">
              <a:off x="7040880" y="1411200"/>
              <a:ext cx="323640" cy="179280"/>
            </a:xfrm>
            <a:custGeom>
              <a:avLst/>
              <a:gdLst/>
              <a:ahLst/>
              <a:rect l="l" t="t" r="r" b="b"/>
              <a:pathLst>
                <a:path w="902" h="501">
                  <a:moveTo>
                    <a:pt x="0" y="125"/>
                  </a:moveTo>
                  <a:lnTo>
                    <a:pt x="676" y="126"/>
                  </a:lnTo>
                  <a:lnTo>
                    <a:pt x="675" y="0"/>
                  </a:lnTo>
                  <a:lnTo>
                    <a:pt x="901" y="250"/>
                  </a:lnTo>
                  <a:lnTo>
                    <a:pt x="675" y="500"/>
                  </a:lnTo>
                  <a:lnTo>
                    <a:pt x="675" y="376"/>
                  </a:lnTo>
                  <a:lnTo>
                    <a:pt x="1" y="375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26"/>
            <p:cNvSpPr/>
            <p:nvPr/>
          </p:nvSpPr>
          <p:spPr>
            <a:xfrm rot="8880000">
              <a:off x="6032880" y="2095560"/>
              <a:ext cx="323640" cy="178920"/>
            </a:xfrm>
            <a:custGeom>
              <a:avLst/>
              <a:gdLst/>
              <a:ahLst/>
              <a:rect l="l" t="t" r="r" b="b"/>
              <a:pathLst>
                <a:path w="902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1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1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Line 27"/>
            <p:cNvSpPr/>
            <p:nvPr/>
          </p:nvSpPr>
          <p:spPr>
            <a:xfrm>
              <a:off x="5716440" y="3614760"/>
              <a:ext cx="97956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Line 28"/>
            <p:cNvSpPr/>
            <p:nvPr/>
          </p:nvSpPr>
          <p:spPr>
            <a:xfrm flipH="1">
              <a:off x="6794280" y="3614760"/>
              <a:ext cx="105228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Line 29"/>
            <p:cNvSpPr/>
            <p:nvPr/>
          </p:nvSpPr>
          <p:spPr>
            <a:xfrm flipV="1">
              <a:off x="6892920" y="2997000"/>
              <a:ext cx="763560" cy="5173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Line 30"/>
            <p:cNvSpPr/>
            <p:nvPr/>
          </p:nvSpPr>
          <p:spPr>
            <a:xfrm flipH="1">
              <a:off x="5856120" y="3703680"/>
              <a:ext cx="743040" cy="4935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31"/>
            <p:cNvSpPr/>
            <p:nvPr/>
          </p:nvSpPr>
          <p:spPr>
            <a:xfrm>
              <a:off x="5315040" y="335772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43" name="CustomShape 32"/>
            <p:cNvSpPr/>
            <p:nvPr/>
          </p:nvSpPr>
          <p:spPr>
            <a:xfrm>
              <a:off x="7872480" y="3376440"/>
              <a:ext cx="64404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44" name="CustomShape 33"/>
            <p:cNvSpPr/>
            <p:nvPr/>
          </p:nvSpPr>
          <p:spPr>
            <a:xfrm>
              <a:off x="5464080" y="402120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45" name="CustomShape 34"/>
            <p:cNvSpPr/>
            <p:nvPr/>
          </p:nvSpPr>
          <p:spPr>
            <a:xfrm>
              <a:off x="7672320" y="270828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46" name="CustomShape 35"/>
            <p:cNvSpPr/>
            <p:nvPr/>
          </p:nvSpPr>
          <p:spPr>
            <a:xfrm rot="10800000">
              <a:off x="5927760" y="3394440"/>
              <a:ext cx="323280" cy="178920"/>
            </a:xfrm>
            <a:custGeom>
              <a:avLst/>
              <a:gdLst/>
              <a:ahLst/>
              <a:rect l="l" t="t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36"/>
            <p:cNvSpPr/>
            <p:nvPr/>
          </p:nvSpPr>
          <p:spPr>
            <a:xfrm rot="10800000">
              <a:off x="7259760" y="3394440"/>
              <a:ext cx="323280" cy="178920"/>
            </a:xfrm>
            <a:custGeom>
              <a:avLst/>
              <a:gdLst/>
              <a:ahLst/>
              <a:rect l="l" t="t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37"/>
            <p:cNvSpPr/>
            <p:nvPr/>
          </p:nvSpPr>
          <p:spPr>
            <a:xfrm rot="8880000">
              <a:off x="7044120" y="3070080"/>
              <a:ext cx="323640" cy="179280"/>
            </a:xfrm>
            <a:custGeom>
              <a:avLst/>
              <a:gdLst/>
              <a:ahLst/>
              <a:rect l="l" t="t" r="r" b="b"/>
              <a:pathLst>
                <a:path w="901" h="501">
                  <a:moveTo>
                    <a:pt x="0" y="124"/>
                  </a:moveTo>
                  <a:lnTo>
                    <a:pt x="675" y="125"/>
                  </a:lnTo>
                  <a:lnTo>
                    <a:pt x="674" y="0"/>
                  </a:lnTo>
                  <a:lnTo>
                    <a:pt x="900" y="250"/>
                  </a:lnTo>
                  <a:lnTo>
                    <a:pt x="674" y="500"/>
                  </a:lnTo>
                  <a:lnTo>
                    <a:pt x="674" y="375"/>
                  </a:lnTo>
                  <a:lnTo>
                    <a:pt x="0" y="375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38"/>
            <p:cNvSpPr/>
            <p:nvPr/>
          </p:nvSpPr>
          <p:spPr>
            <a:xfrm rot="8880000">
              <a:off x="6035760" y="3754440"/>
              <a:ext cx="323280" cy="178920"/>
            </a:xfrm>
            <a:custGeom>
              <a:avLst/>
              <a:gdLst/>
              <a:ahLst/>
              <a:rect l="l" t="t" r="r" b="b"/>
              <a:pathLst>
                <a:path w="901" h="500">
                  <a:moveTo>
                    <a:pt x="0" y="124"/>
                  </a:moveTo>
                  <a:lnTo>
                    <a:pt x="676" y="124"/>
                  </a:lnTo>
                  <a:lnTo>
                    <a:pt x="675" y="0"/>
                  </a:lnTo>
                  <a:lnTo>
                    <a:pt x="900" y="250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1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Line 39"/>
            <p:cNvSpPr/>
            <p:nvPr/>
          </p:nvSpPr>
          <p:spPr>
            <a:xfrm>
              <a:off x="2077920" y="1955880"/>
              <a:ext cx="97956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Line 40"/>
            <p:cNvSpPr/>
            <p:nvPr/>
          </p:nvSpPr>
          <p:spPr>
            <a:xfrm flipH="1">
              <a:off x="3155760" y="1955880"/>
              <a:ext cx="105228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Line 41"/>
            <p:cNvSpPr/>
            <p:nvPr/>
          </p:nvSpPr>
          <p:spPr>
            <a:xfrm flipV="1">
              <a:off x="3254400" y="1338120"/>
              <a:ext cx="763560" cy="51768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Line 42"/>
            <p:cNvSpPr/>
            <p:nvPr/>
          </p:nvSpPr>
          <p:spPr>
            <a:xfrm flipH="1">
              <a:off x="2217600" y="2044800"/>
              <a:ext cx="743040" cy="4935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43"/>
            <p:cNvSpPr/>
            <p:nvPr/>
          </p:nvSpPr>
          <p:spPr>
            <a:xfrm>
              <a:off x="1676520" y="169848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55" name="CustomShape 44"/>
            <p:cNvSpPr/>
            <p:nvPr/>
          </p:nvSpPr>
          <p:spPr>
            <a:xfrm>
              <a:off x="4233960" y="1717560"/>
              <a:ext cx="64404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56" name="CustomShape 45"/>
            <p:cNvSpPr/>
            <p:nvPr/>
          </p:nvSpPr>
          <p:spPr>
            <a:xfrm>
              <a:off x="1825560" y="236232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57" name="CustomShape 46"/>
            <p:cNvSpPr/>
            <p:nvPr/>
          </p:nvSpPr>
          <p:spPr>
            <a:xfrm>
              <a:off x="4033800" y="105084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58" name="CustomShape 47"/>
            <p:cNvSpPr/>
            <p:nvPr/>
          </p:nvSpPr>
          <p:spPr>
            <a:xfrm>
              <a:off x="2289240" y="1735200"/>
              <a:ext cx="323280" cy="178920"/>
            </a:xfrm>
            <a:custGeom>
              <a:avLst/>
              <a:gdLst/>
              <a:ahLst/>
              <a:rect l="l" t="t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48"/>
            <p:cNvSpPr/>
            <p:nvPr/>
          </p:nvSpPr>
          <p:spPr>
            <a:xfrm>
              <a:off x="3621240" y="1735200"/>
              <a:ext cx="323280" cy="178920"/>
            </a:xfrm>
            <a:custGeom>
              <a:avLst/>
              <a:gdLst/>
              <a:ahLst/>
              <a:rect l="l" t="t" r="r" b="b"/>
              <a:pathLst>
                <a:path w="901" h="500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49"/>
            <p:cNvSpPr/>
            <p:nvPr/>
          </p:nvSpPr>
          <p:spPr>
            <a:xfrm rot="19684800">
              <a:off x="3404520" y="1410480"/>
              <a:ext cx="323280" cy="179280"/>
            </a:xfrm>
            <a:custGeom>
              <a:avLst/>
              <a:gdLst/>
              <a:ahLst/>
              <a:rect l="l" t="t" r="r" b="b"/>
              <a:pathLst>
                <a:path w="902" h="501">
                  <a:moveTo>
                    <a:pt x="0" y="125"/>
                  </a:moveTo>
                  <a:lnTo>
                    <a:pt x="676" y="125"/>
                  </a:lnTo>
                  <a:lnTo>
                    <a:pt x="676" y="0"/>
                  </a:lnTo>
                  <a:lnTo>
                    <a:pt x="901" y="250"/>
                  </a:lnTo>
                  <a:lnTo>
                    <a:pt x="676" y="500"/>
                  </a:lnTo>
                  <a:lnTo>
                    <a:pt x="676" y="375"/>
                  </a:lnTo>
                  <a:lnTo>
                    <a:pt x="0" y="375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50"/>
            <p:cNvSpPr/>
            <p:nvPr/>
          </p:nvSpPr>
          <p:spPr>
            <a:xfrm rot="19684800">
              <a:off x="2396520" y="2095200"/>
              <a:ext cx="323280" cy="178920"/>
            </a:xfrm>
            <a:custGeom>
              <a:avLst/>
              <a:gdLst/>
              <a:ahLst/>
              <a:rect l="l" t="t" r="r" b="b"/>
              <a:pathLst>
                <a:path w="901" h="500">
                  <a:moveTo>
                    <a:pt x="0" y="125"/>
                  </a:moveTo>
                  <a:lnTo>
                    <a:pt x="675" y="124"/>
                  </a:lnTo>
                  <a:lnTo>
                    <a:pt x="674" y="0"/>
                  </a:lnTo>
                  <a:lnTo>
                    <a:pt x="900" y="249"/>
                  </a:lnTo>
                  <a:lnTo>
                    <a:pt x="675" y="499"/>
                  </a:lnTo>
                  <a:lnTo>
                    <a:pt x="675" y="374"/>
                  </a:lnTo>
                  <a:lnTo>
                    <a:pt x="0" y="374"/>
                  </a:lnTo>
                  <a:lnTo>
                    <a:pt x="0" y="12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51"/>
            <p:cNvSpPr/>
            <p:nvPr/>
          </p:nvSpPr>
          <p:spPr>
            <a:xfrm>
              <a:off x="643320" y="1730520"/>
              <a:ext cx="724320" cy="509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s-ES" sz="2400" spc="-1" strike="noStrike">
                  <a:solidFill>
                    <a:srgbClr val="000000"/>
                  </a:solidFill>
                  <a:latin typeface="Palatino"/>
                  <a:ea typeface="DejaVu Sans"/>
                </a:rPr>
                <a:t>M</a:t>
              </a:r>
              <a:r>
                <a:rPr b="1" i="1" lang="es-ES" sz="2400" spc="-1" strike="noStrike" baseline="-25000">
                  <a:solidFill>
                    <a:srgbClr val="000000"/>
                  </a:solidFill>
                  <a:latin typeface="Palatino"/>
                  <a:ea typeface="DejaVu Sans"/>
                </a:rPr>
                <a:t>RR</a:t>
              </a:r>
              <a:endParaRPr b="0" lang="es-ES" sz="2400" spc="-1" strike="noStrike">
                <a:latin typeface="Arial"/>
              </a:endParaRPr>
            </a:p>
          </p:txBody>
        </p:sp>
        <p:sp>
          <p:nvSpPr>
            <p:cNvPr id="663" name="CustomShape 52"/>
            <p:cNvSpPr/>
            <p:nvPr/>
          </p:nvSpPr>
          <p:spPr>
            <a:xfrm>
              <a:off x="624600" y="3176640"/>
              <a:ext cx="704520" cy="509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s-ES" sz="2400" spc="-1" strike="noStrike">
                  <a:solidFill>
                    <a:srgbClr val="000000"/>
                  </a:solidFill>
                  <a:latin typeface="Palatino"/>
                  <a:ea typeface="DejaVu Sans"/>
                </a:rPr>
                <a:t>M</a:t>
              </a:r>
              <a:r>
                <a:rPr b="1" i="1" lang="es-ES" sz="2400" spc="-1" strike="noStrike" baseline="-25000">
                  <a:solidFill>
                    <a:srgbClr val="000000"/>
                  </a:solidFill>
                  <a:latin typeface="Palatino"/>
                  <a:ea typeface="DejaVu Sans"/>
                </a:rPr>
                <a:t>LR</a:t>
              </a:r>
              <a:endParaRPr b="0" lang="es-ES" sz="2400" spc="-1" strike="noStrike">
                <a:latin typeface="Arial"/>
              </a:endParaRPr>
            </a:p>
          </p:txBody>
        </p:sp>
        <p:sp>
          <p:nvSpPr>
            <p:cNvPr id="664" name="CustomShape 53"/>
            <p:cNvSpPr/>
            <p:nvPr/>
          </p:nvSpPr>
          <p:spPr>
            <a:xfrm>
              <a:off x="8503560" y="3176640"/>
              <a:ext cx="684720" cy="509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s-ES" sz="2400" spc="-1" strike="noStrike">
                  <a:solidFill>
                    <a:srgbClr val="000000"/>
                  </a:solidFill>
                  <a:latin typeface="Palatino"/>
                  <a:ea typeface="DejaVu Sans"/>
                </a:rPr>
                <a:t>M</a:t>
              </a:r>
              <a:r>
                <a:rPr b="1" i="1" lang="es-ES" sz="2400" spc="-1" strike="noStrike" baseline="-25000">
                  <a:solidFill>
                    <a:srgbClr val="000000"/>
                  </a:solidFill>
                  <a:latin typeface="Palatino"/>
                  <a:ea typeface="DejaVu Sans"/>
                </a:rPr>
                <a:t>LL</a:t>
              </a:r>
              <a:endParaRPr b="0" lang="es-ES" sz="2400" spc="-1" strike="noStrike">
                <a:latin typeface="Arial"/>
              </a:endParaRPr>
            </a:p>
          </p:txBody>
        </p:sp>
        <p:sp>
          <p:nvSpPr>
            <p:cNvPr id="665" name="CustomShape 54"/>
            <p:cNvSpPr/>
            <p:nvPr/>
          </p:nvSpPr>
          <p:spPr>
            <a:xfrm>
              <a:off x="8509680" y="1700280"/>
              <a:ext cx="704520" cy="509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s-ES" sz="2400" spc="-1" strike="noStrike">
                  <a:solidFill>
                    <a:srgbClr val="000000"/>
                  </a:solidFill>
                  <a:latin typeface="Palatino"/>
                  <a:ea typeface="DejaVu Sans"/>
                </a:rPr>
                <a:t>M</a:t>
              </a:r>
              <a:r>
                <a:rPr b="1" i="1" lang="es-ES" sz="2400" spc="-1" strike="noStrike" baseline="-25000">
                  <a:solidFill>
                    <a:srgbClr val="000000"/>
                  </a:solidFill>
                  <a:latin typeface="Palatino"/>
                  <a:ea typeface="DejaVu Sans"/>
                </a:rPr>
                <a:t>RL</a:t>
              </a:r>
              <a:endParaRPr b="0" lang="es-ES" sz="2400" spc="-1" strike="noStrike">
                <a:latin typeface="Arial"/>
              </a:endParaRPr>
            </a:p>
          </p:txBody>
        </p:sp>
      </p:grpSp>
      <p:sp>
        <p:nvSpPr>
          <p:cNvPr id="666" name="CustomShape 55"/>
          <p:cNvSpPr/>
          <p:nvPr/>
        </p:nvSpPr>
        <p:spPr>
          <a:xfrm>
            <a:off x="474120" y="774720"/>
            <a:ext cx="80341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                            now only have to consider the 4 matrix elements: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67" name="CustomShape 56"/>
          <p:cNvSpPr/>
          <p:nvPr/>
        </p:nvSpPr>
        <p:spPr>
          <a:xfrm>
            <a:off x="1273320" y="703440"/>
            <a:ext cx="169632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s-ES" sz="24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s-ES" sz="24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s-E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68" name="CustomShape 57"/>
          <p:cNvSpPr/>
          <p:nvPr/>
        </p:nvSpPr>
        <p:spPr>
          <a:xfrm>
            <a:off x="1207800" y="4248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Electron Positron Annihilation cont.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669" name="CustomShape 58"/>
          <p:cNvSpPr/>
          <p:nvPr/>
        </p:nvSpPr>
        <p:spPr>
          <a:xfrm>
            <a:off x="1210320" y="4581360"/>
            <a:ext cx="1773000" cy="161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RR = RL</a:t>
            </a:r>
            <a:r>
              <a:rPr b="1" lang="es-ES" sz="2000" spc="-1" strike="noStrike">
                <a:solidFill>
                  <a:srgbClr val="333399"/>
                </a:solidFill>
                <a:latin typeface="Wingdings"/>
                <a:ea typeface="Wingdings"/>
              </a:rPr>
              <a:t>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RL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RL = RL</a:t>
            </a:r>
            <a:r>
              <a:rPr b="1" lang="es-ES" sz="2000" spc="-1" strike="noStrike">
                <a:solidFill>
                  <a:srgbClr val="333399"/>
                </a:solidFill>
                <a:latin typeface="Wingdings"/>
                <a:ea typeface="Wingdings"/>
              </a:rPr>
              <a:t>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LR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LL = LR</a:t>
            </a:r>
            <a:r>
              <a:rPr b="1" lang="es-ES" sz="2000" spc="-1" strike="noStrike">
                <a:solidFill>
                  <a:srgbClr val="333399"/>
                </a:solidFill>
                <a:latin typeface="Wingdings"/>
                <a:ea typeface="Wingdings"/>
              </a:rPr>
              <a:t>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RL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RR = LR</a:t>
            </a:r>
            <a:r>
              <a:rPr b="1" lang="es-ES" sz="2000" spc="-1" strike="noStrike">
                <a:solidFill>
                  <a:srgbClr val="333399"/>
                </a:solidFill>
                <a:latin typeface="Wingdings"/>
                <a:ea typeface="Wingdings"/>
              </a:rPr>
              <a:t>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LR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670" name="CustomShape 59"/>
          <p:cNvSpPr/>
          <p:nvPr/>
        </p:nvSpPr>
        <p:spPr>
          <a:xfrm>
            <a:off x="4223520" y="4761000"/>
            <a:ext cx="4825440" cy="124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rnd" w="22320">
            <a:solidFill>
              <a:srgbClr val="ff99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90000"/>
              </a:lnSpc>
            </a:pPr>
            <a:r>
              <a:rPr b="1" lang="es-ES" sz="1600" spc="-1" strike="noStrike">
                <a:solidFill>
                  <a:srgbClr val="333399"/>
                </a:solidFill>
                <a:latin typeface="Arial"/>
                <a:ea typeface="DejaVu Sans"/>
              </a:rPr>
              <a:t>Here the first subscript refers to the helicity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s-ES" sz="1600" spc="-1" strike="noStrike">
                <a:solidFill>
                  <a:srgbClr val="333399"/>
                </a:solidFill>
                <a:latin typeface="Arial"/>
                <a:ea typeface="DejaVu Sans"/>
              </a:rPr>
              <a:t>of the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i="1" lang="es-ES" sz="2000" spc="-1" strike="noStrike" baseline="30000">
                <a:solidFill>
                  <a:srgbClr val="000000"/>
                </a:solidFill>
                <a:latin typeface="Palatino"/>
                <a:ea typeface="DejaVu Sans"/>
              </a:rPr>
              <a:t>-</a:t>
            </a:r>
            <a:r>
              <a:rPr b="1" i="1" lang="es-ES" sz="1800" spc="-1" strike="noStrike">
                <a:solidFill>
                  <a:srgbClr val="333399"/>
                </a:solidFill>
                <a:latin typeface="Palatino"/>
                <a:ea typeface="DejaVu Sans"/>
              </a:rPr>
              <a:t> </a:t>
            </a:r>
            <a:r>
              <a:rPr b="1" lang="es-ES" sz="1600" spc="-1" strike="noStrike">
                <a:solidFill>
                  <a:srgbClr val="333399"/>
                </a:solidFill>
                <a:latin typeface="Arial"/>
                <a:ea typeface="DejaVu Sans"/>
              </a:rPr>
              <a:t>and the second to the helicity of the </a:t>
            </a:r>
            <a:r>
              <a:rPr b="1" lang="es-ES" sz="18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s-ES" sz="1800" spc="-1" strike="noStrike" baseline="40000">
                <a:solidFill>
                  <a:srgbClr val="000000"/>
                </a:solidFill>
                <a:latin typeface="Palatino"/>
                <a:ea typeface="DejaVu Sans"/>
              </a:rPr>
              <a:t>-</a:t>
            </a:r>
            <a:r>
              <a:rPr b="1" lang="es-ES" sz="1600" spc="-1" strike="noStrike">
                <a:solidFill>
                  <a:srgbClr val="333399"/>
                </a:solidFill>
                <a:latin typeface="Arial"/>
                <a:ea typeface="DejaVu Sans"/>
              </a:rPr>
              <a:t>.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s-ES" sz="1600" spc="-1" strike="noStrike">
                <a:solidFill>
                  <a:srgbClr val="333399"/>
                </a:solidFill>
                <a:latin typeface="Arial"/>
                <a:ea typeface="DejaVu Sans"/>
              </a:rPr>
              <a:t>Don’t need to specify other helicities due to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s-ES" sz="1600" spc="-1" strike="noStrike">
                <a:solidFill>
                  <a:srgbClr val="ff0000"/>
                </a:solidFill>
                <a:latin typeface="Arial"/>
                <a:ea typeface="DejaVu Sans"/>
              </a:rPr>
              <a:t>“</a:t>
            </a:r>
            <a:r>
              <a:rPr b="1" lang="es-ES" sz="1600" spc="-1" strike="noStrike">
                <a:solidFill>
                  <a:srgbClr val="ff0000"/>
                </a:solidFill>
                <a:latin typeface="Arial"/>
                <a:ea typeface="DejaVu Sans"/>
              </a:rPr>
              <a:t>helicity conservation”</a:t>
            </a:r>
            <a:r>
              <a:rPr b="1" lang="es-ES" sz="1600" spc="-1" strike="noStrike">
                <a:solidFill>
                  <a:srgbClr val="333399"/>
                </a:solidFill>
                <a:latin typeface="Arial"/>
                <a:ea typeface="DejaVu Sans"/>
              </a:rPr>
              <a:t>,</a:t>
            </a:r>
            <a:r>
              <a:rPr b="1" lang="es-ES" sz="16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es-ES" sz="1600" spc="-1" strike="noStrike">
                <a:solidFill>
                  <a:srgbClr val="333399"/>
                </a:solidFill>
                <a:latin typeface="Arial"/>
                <a:ea typeface="DejaVu Sans"/>
              </a:rPr>
              <a:t>only certain</a:t>
            </a:r>
            <a:r>
              <a:rPr b="1" lang="es-ES" sz="1600" spc="-1" strike="noStrike">
                <a:solidFill>
                  <a:srgbClr val="ff0000"/>
                </a:solidFill>
                <a:latin typeface="Arial"/>
                <a:ea typeface="DejaVu Sans"/>
              </a:rPr>
              <a:t> chiral 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s-ES" sz="1600" spc="-1" strike="noStrike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r>
              <a:rPr b="1" lang="es-ES" sz="1600" spc="-1" strike="noStrike">
                <a:solidFill>
                  <a:srgbClr val="333399"/>
                </a:solidFill>
                <a:latin typeface="Arial"/>
                <a:ea typeface="DejaVu Sans"/>
              </a:rPr>
              <a:t>combinations are non-zero.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875B115D-B053-4ADD-B2DC-044EC5394B29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1244160" y="4248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Matrix Element Calculation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673" name="Picture 4" descr=""/>
          <p:cNvPicPr/>
          <p:nvPr/>
        </p:nvPicPr>
        <p:blipFill>
          <a:blip r:embed="rId1"/>
          <a:stretch/>
        </p:blipFill>
        <p:spPr>
          <a:xfrm>
            <a:off x="3129120" y="741240"/>
            <a:ext cx="1752120" cy="671400"/>
          </a:xfrm>
          <a:prstGeom prst="rect">
            <a:avLst/>
          </a:prstGeom>
          <a:ln>
            <a:noFill/>
          </a:ln>
        </p:spPr>
      </p:pic>
      <p:sp>
        <p:nvSpPr>
          <p:cNvPr id="674" name="CustomShape 3"/>
          <p:cNvSpPr/>
          <p:nvPr/>
        </p:nvSpPr>
        <p:spPr>
          <a:xfrm>
            <a:off x="349920" y="933480"/>
            <a:ext cx="95472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We can now calculate                                for the four possible helicity combinations. 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675" name="Group 4"/>
          <p:cNvGrpSpPr/>
          <p:nvPr/>
        </p:nvGrpSpPr>
        <p:grpSpPr>
          <a:xfrm>
            <a:off x="887400" y="1773360"/>
            <a:ext cx="3201480" cy="1727640"/>
            <a:chOff x="887400" y="1773360"/>
            <a:chExt cx="3201480" cy="1727640"/>
          </a:xfrm>
        </p:grpSpPr>
        <p:sp>
          <p:nvSpPr>
            <p:cNvPr id="676" name="Line 5"/>
            <p:cNvSpPr/>
            <p:nvPr/>
          </p:nvSpPr>
          <p:spPr>
            <a:xfrm>
              <a:off x="1288800" y="2678040"/>
              <a:ext cx="97956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Line 6"/>
            <p:cNvSpPr/>
            <p:nvPr/>
          </p:nvSpPr>
          <p:spPr>
            <a:xfrm flipH="1">
              <a:off x="2366640" y="2678040"/>
              <a:ext cx="105228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Line 7"/>
            <p:cNvSpPr/>
            <p:nvPr/>
          </p:nvSpPr>
          <p:spPr>
            <a:xfrm flipV="1">
              <a:off x="2465280" y="2059920"/>
              <a:ext cx="763560" cy="5173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Line 8"/>
            <p:cNvSpPr/>
            <p:nvPr/>
          </p:nvSpPr>
          <p:spPr>
            <a:xfrm flipH="1">
              <a:off x="1428480" y="2766960"/>
              <a:ext cx="743040" cy="49320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9"/>
            <p:cNvSpPr/>
            <p:nvPr/>
          </p:nvSpPr>
          <p:spPr>
            <a:xfrm>
              <a:off x="887400" y="242064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81" name="CustomShape 10"/>
            <p:cNvSpPr/>
            <p:nvPr/>
          </p:nvSpPr>
          <p:spPr>
            <a:xfrm>
              <a:off x="3444840" y="2439720"/>
              <a:ext cx="64404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82" name="CustomShape 11"/>
            <p:cNvSpPr/>
            <p:nvPr/>
          </p:nvSpPr>
          <p:spPr>
            <a:xfrm>
              <a:off x="1036440" y="308448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83" name="CustomShape 12"/>
            <p:cNvSpPr/>
            <p:nvPr/>
          </p:nvSpPr>
          <p:spPr>
            <a:xfrm>
              <a:off x="3244680" y="1773360"/>
              <a:ext cx="6426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684" name="CustomShape 13"/>
            <p:cNvSpPr/>
            <p:nvPr/>
          </p:nvSpPr>
          <p:spPr>
            <a:xfrm>
              <a:off x="1500120" y="2457360"/>
              <a:ext cx="323280" cy="178560"/>
            </a:xfrm>
            <a:custGeom>
              <a:avLst/>
              <a:gdLst/>
              <a:ahLst/>
              <a:rect l="l" t="t" r="r" b="b"/>
              <a:pathLst>
                <a:path w="901" h="499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8"/>
                  </a:lnTo>
                  <a:lnTo>
                    <a:pt x="675" y="373"/>
                  </a:lnTo>
                  <a:lnTo>
                    <a:pt x="0" y="373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4"/>
            <p:cNvSpPr/>
            <p:nvPr/>
          </p:nvSpPr>
          <p:spPr>
            <a:xfrm>
              <a:off x="2832120" y="2457360"/>
              <a:ext cx="323280" cy="178560"/>
            </a:xfrm>
            <a:custGeom>
              <a:avLst/>
              <a:gdLst/>
              <a:ahLst/>
              <a:rect l="l" t="t" r="r" b="b"/>
              <a:pathLst>
                <a:path w="901" h="499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5" y="498"/>
                  </a:lnTo>
                  <a:lnTo>
                    <a:pt x="675" y="373"/>
                  </a:lnTo>
                  <a:lnTo>
                    <a:pt x="0" y="373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5"/>
            <p:cNvSpPr/>
            <p:nvPr/>
          </p:nvSpPr>
          <p:spPr>
            <a:xfrm rot="19684800">
              <a:off x="2616120" y="2133000"/>
              <a:ext cx="323280" cy="178560"/>
            </a:xfrm>
            <a:custGeom>
              <a:avLst/>
              <a:gdLst/>
              <a:ahLst/>
              <a:rect l="l" t="t" r="r" b="b"/>
              <a:pathLst>
                <a:path w="901" h="498">
                  <a:moveTo>
                    <a:pt x="0" y="124"/>
                  </a:moveTo>
                  <a:lnTo>
                    <a:pt x="675" y="124"/>
                  </a:lnTo>
                  <a:lnTo>
                    <a:pt x="674" y="0"/>
                  </a:lnTo>
                  <a:lnTo>
                    <a:pt x="900" y="248"/>
                  </a:lnTo>
                  <a:lnTo>
                    <a:pt x="676" y="497"/>
                  </a:lnTo>
                  <a:lnTo>
                    <a:pt x="676" y="372"/>
                  </a:lnTo>
                  <a:lnTo>
                    <a:pt x="0" y="373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6"/>
            <p:cNvSpPr/>
            <p:nvPr/>
          </p:nvSpPr>
          <p:spPr>
            <a:xfrm rot="19684800">
              <a:off x="1608120" y="2817360"/>
              <a:ext cx="323280" cy="178560"/>
            </a:xfrm>
            <a:custGeom>
              <a:avLst/>
              <a:gdLst/>
              <a:ahLst/>
              <a:rect l="l" t="t" r="r" b="b"/>
              <a:pathLst>
                <a:path w="901" h="499">
                  <a:moveTo>
                    <a:pt x="0" y="124"/>
                  </a:moveTo>
                  <a:lnTo>
                    <a:pt x="675" y="124"/>
                  </a:lnTo>
                  <a:lnTo>
                    <a:pt x="675" y="0"/>
                  </a:lnTo>
                  <a:lnTo>
                    <a:pt x="900" y="249"/>
                  </a:lnTo>
                  <a:lnTo>
                    <a:pt x="676" y="498"/>
                  </a:lnTo>
                  <a:lnTo>
                    <a:pt x="676" y="373"/>
                  </a:lnTo>
                  <a:lnTo>
                    <a:pt x="1" y="373"/>
                  </a:lnTo>
                  <a:lnTo>
                    <a:pt x="0" y="12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8" name="CustomShape 17"/>
          <p:cNvSpPr/>
          <p:nvPr/>
        </p:nvSpPr>
        <p:spPr>
          <a:xfrm>
            <a:off x="1305720" y="1514520"/>
            <a:ext cx="66405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 matrix element for                                 which will denote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689" name="Picture 58" descr=""/>
          <p:cNvPicPr/>
          <p:nvPr/>
        </p:nvPicPr>
        <p:blipFill>
          <a:blip r:embed="rId2"/>
          <a:stretch/>
        </p:blipFill>
        <p:spPr>
          <a:xfrm>
            <a:off x="3944880" y="1508040"/>
            <a:ext cx="1811160" cy="350640"/>
          </a:xfrm>
          <a:prstGeom prst="rect">
            <a:avLst/>
          </a:prstGeom>
          <a:ln>
            <a:noFill/>
          </a:ln>
        </p:spPr>
      </p:pic>
      <p:pic>
        <p:nvPicPr>
          <p:cNvPr id="690" name="Picture 57" descr=""/>
          <p:cNvPicPr/>
          <p:nvPr/>
        </p:nvPicPr>
        <p:blipFill>
          <a:blip r:embed="rId3"/>
          <a:stretch/>
        </p:blipFill>
        <p:spPr>
          <a:xfrm>
            <a:off x="7869240" y="1592280"/>
            <a:ext cx="502920" cy="252000"/>
          </a:xfrm>
          <a:prstGeom prst="rect">
            <a:avLst/>
          </a:prstGeom>
          <a:ln>
            <a:noFill/>
          </a:ln>
        </p:spPr>
      </p:pic>
      <p:sp>
        <p:nvSpPr>
          <p:cNvPr id="691" name="CustomShape 18"/>
          <p:cNvSpPr/>
          <p:nvPr/>
        </p:nvSpPr>
        <p:spPr>
          <a:xfrm>
            <a:off x="2324160" y="3897360"/>
            <a:ext cx="730836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2" name="Picture 87" descr=""/>
          <p:cNvPicPr/>
          <p:nvPr/>
        </p:nvPicPr>
        <p:blipFill>
          <a:blip r:embed="rId4"/>
          <a:stretch/>
        </p:blipFill>
        <p:spPr>
          <a:xfrm>
            <a:off x="1803240" y="3645000"/>
            <a:ext cx="6929280" cy="350280"/>
          </a:xfrm>
          <a:prstGeom prst="rect">
            <a:avLst/>
          </a:prstGeom>
          <a:ln>
            <a:noFill/>
          </a:ln>
        </p:spPr>
      </p:pic>
      <p:pic>
        <p:nvPicPr>
          <p:cNvPr id="693" name="Picture 88" descr=""/>
          <p:cNvPicPr/>
          <p:nvPr/>
        </p:nvPicPr>
        <p:blipFill>
          <a:blip r:embed="rId5"/>
          <a:stretch/>
        </p:blipFill>
        <p:spPr>
          <a:xfrm>
            <a:off x="1641600" y="4113360"/>
            <a:ext cx="7774920" cy="350280"/>
          </a:xfrm>
          <a:prstGeom prst="rect">
            <a:avLst/>
          </a:prstGeom>
          <a:ln>
            <a:noFill/>
          </a:ln>
        </p:spPr>
      </p:pic>
      <p:sp>
        <p:nvSpPr>
          <p:cNvPr id="694" name="CustomShape 19"/>
          <p:cNvSpPr/>
          <p:nvPr/>
        </p:nvSpPr>
        <p:spPr>
          <a:xfrm>
            <a:off x="500400" y="3635280"/>
            <a:ext cx="1107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Using: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95" name="CustomShape 20"/>
          <p:cNvSpPr/>
          <p:nvPr/>
        </p:nvSpPr>
        <p:spPr>
          <a:xfrm>
            <a:off x="695520" y="4724280"/>
            <a:ext cx="7639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gives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96" name="CustomShape 21"/>
          <p:cNvSpPr/>
          <p:nvPr/>
        </p:nvSpPr>
        <p:spPr>
          <a:xfrm>
            <a:off x="704520" y="1473120"/>
            <a:ext cx="61776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e.g.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697" name="CustomShape 22"/>
          <p:cNvSpPr/>
          <p:nvPr/>
        </p:nvSpPr>
        <p:spPr>
          <a:xfrm>
            <a:off x="7832880" y="1484280"/>
            <a:ext cx="612360" cy="468000"/>
          </a:xfrm>
          <a:prstGeom prst="rect">
            <a:avLst/>
          </a:prstGeom>
          <a:noFill/>
          <a:ln w="2232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698" name="Picture 102" descr=""/>
          <p:cNvPicPr/>
          <p:nvPr/>
        </p:nvPicPr>
        <p:blipFill>
          <a:blip r:embed="rId6"/>
          <a:stretch/>
        </p:blipFill>
        <p:spPr>
          <a:xfrm>
            <a:off x="1641600" y="4581360"/>
            <a:ext cx="6803640" cy="1577880"/>
          </a:xfrm>
          <a:prstGeom prst="rect">
            <a:avLst/>
          </a:prstGeom>
          <a:ln>
            <a:noFill/>
          </a:ln>
        </p:spPr>
      </p:pic>
      <p:pic>
        <p:nvPicPr>
          <p:cNvPr id="699" name="Picture 103" descr=""/>
          <p:cNvPicPr/>
          <p:nvPr/>
        </p:nvPicPr>
        <p:blipFill>
          <a:blip r:embed="rId7"/>
          <a:stretch/>
        </p:blipFill>
        <p:spPr>
          <a:xfrm>
            <a:off x="6980400" y="5778360"/>
            <a:ext cx="2364840" cy="350640"/>
          </a:xfrm>
          <a:prstGeom prst="rect">
            <a:avLst/>
          </a:prstGeom>
          <a:ln>
            <a:noFill/>
          </a:ln>
        </p:spPr>
      </p:pic>
      <p:sp>
        <p:nvSpPr>
          <p:cNvPr id="700" name="CustomShape 23"/>
          <p:cNvSpPr/>
          <p:nvPr/>
        </p:nvSpPr>
        <p:spPr>
          <a:xfrm>
            <a:off x="5799600" y="5769000"/>
            <a:ext cx="8402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where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4C325E2F-A69D-427E-96F4-C95D959D7C00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702" name="CustomShape 2"/>
          <p:cNvSpPr/>
          <p:nvPr/>
        </p:nvSpPr>
        <p:spPr>
          <a:xfrm>
            <a:off x="523800" y="641520"/>
            <a:ext cx="11329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Similarly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703" name="Picture 6" descr=""/>
          <p:cNvPicPr/>
          <p:nvPr/>
        </p:nvPicPr>
        <p:blipFill>
          <a:blip r:embed="rId1"/>
          <a:stretch/>
        </p:blipFill>
        <p:spPr>
          <a:xfrm>
            <a:off x="2505240" y="652320"/>
            <a:ext cx="4555440" cy="817200"/>
          </a:xfrm>
          <a:prstGeom prst="rect">
            <a:avLst/>
          </a:prstGeom>
          <a:ln>
            <a:noFill/>
          </a:ln>
        </p:spPr>
      </p:pic>
      <p:sp>
        <p:nvSpPr>
          <p:cNvPr id="704" name="CustomShape 3"/>
          <p:cNvSpPr/>
          <p:nvPr/>
        </p:nvSpPr>
        <p:spPr>
          <a:xfrm>
            <a:off x="474480" y="5991120"/>
            <a:ext cx="852048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Assuming that the incoming electrons and positrons are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unpolarized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, all 4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possible initial helicity states are equally likely.  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705" name="Group 4"/>
          <p:cNvGrpSpPr/>
          <p:nvPr/>
        </p:nvGrpSpPr>
        <p:grpSpPr>
          <a:xfrm>
            <a:off x="344520" y="1660680"/>
            <a:ext cx="9253080" cy="4139640"/>
            <a:chOff x="344520" y="1660680"/>
            <a:chExt cx="9253080" cy="4139640"/>
          </a:xfrm>
        </p:grpSpPr>
        <p:grpSp>
          <p:nvGrpSpPr>
            <p:cNvPr id="706" name="Group 5"/>
            <p:cNvGrpSpPr/>
            <p:nvPr/>
          </p:nvGrpSpPr>
          <p:grpSpPr>
            <a:xfrm>
              <a:off x="344520" y="1660680"/>
              <a:ext cx="2341080" cy="4139640"/>
              <a:chOff x="344520" y="1660680"/>
              <a:chExt cx="2341080" cy="4139640"/>
            </a:xfrm>
          </p:grpSpPr>
          <p:sp>
            <p:nvSpPr>
              <p:cNvPr id="707" name="CustomShape 6"/>
              <p:cNvSpPr/>
              <p:nvPr/>
            </p:nvSpPr>
            <p:spPr>
              <a:xfrm>
                <a:off x="681120" y="3435120"/>
                <a:ext cx="1675800" cy="1142280"/>
              </a:xfrm>
              <a:custGeom>
                <a:avLst/>
                <a:gdLst/>
                <a:ahLst/>
                <a:rect l="l" t="t" r="r" b="b"/>
                <a:pathLst>
                  <a:path w="1314" h="1194">
                    <a:moveTo>
                      <a:pt x="0" y="1194"/>
                    </a:moveTo>
                    <a:cubicBezTo>
                      <a:pt x="36" y="1192"/>
                      <a:pt x="149" y="1186"/>
                      <a:pt x="215" y="1175"/>
                    </a:cubicBezTo>
                    <a:cubicBezTo>
                      <a:pt x="281" y="1164"/>
                      <a:pt x="335" y="1153"/>
                      <a:pt x="399" y="1130"/>
                    </a:cubicBezTo>
                    <a:cubicBezTo>
                      <a:pt x="463" y="1107"/>
                      <a:pt x="523" y="1083"/>
                      <a:pt x="598" y="1035"/>
                    </a:cubicBezTo>
                    <a:cubicBezTo>
                      <a:pt x="673" y="987"/>
                      <a:pt x="773" y="912"/>
                      <a:pt x="846" y="840"/>
                    </a:cubicBezTo>
                    <a:cubicBezTo>
                      <a:pt x="919" y="768"/>
                      <a:pt x="981" y="689"/>
                      <a:pt x="1036" y="606"/>
                    </a:cubicBezTo>
                    <a:cubicBezTo>
                      <a:pt x="1091" y="523"/>
                      <a:pt x="1129" y="442"/>
                      <a:pt x="1175" y="341"/>
                    </a:cubicBezTo>
                    <a:cubicBezTo>
                      <a:pt x="1221" y="240"/>
                      <a:pt x="1285" y="71"/>
                      <a:pt x="1314" y="0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Line 7"/>
              <p:cNvSpPr/>
              <p:nvPr/>
            </p:nvSpPr>
            <p:spPr>
              <a:xfrm>
                <a:off x="528480" y="4592520"/>
                <a:ext cx="2057400" cy="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Line 8"/>
              <p:cNvSpPr/>
              <p:nvPr/>
            </p:nvSpPr>
            <p:spPr>
              <a:xfrm flipV="1">
                <a:off x="681120" y="4606560"/>
                <a:ext cx="36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Line 9"/>
              <p:cNvSpPr/>
              <p:nvPr/>
            </p:nvSpPr>
            <p:spPr>
              <a:xfrm flipV="1">
                <a:off x="2357280" y="4606560"/>
                <a:ext cx="36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CustomShape 10"/>
              <p:cNvSpPr/>
              <p:nvPr/>
            </p:nvSpPr>
            <p:spPr>
              <a:xfrm>
                <a:off x="415800" y="4649760"/>
                <a:ext cx="456840" cy="30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s-ES" sz="1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-1</a:t>
                </a:r>
                <a:endParaRPr b="0" lang="es-ES" sz="1400" spc="-1" strike="noStrike">
                  <a:latin typeface="Arial"/>
                </a:endParaRPr>
              </a:p>
            </p:txBody>
          </p:sp>
          <p:sp>
            <p:nvSpPr>
              <p:cNvPr id="712" name="CustomShape 11"/>
              <p:cNvSpPr/>
              <p:nvPr/>
            </p:nvSpPr>
            <p:spPr>
              <a:xfrm>
                <a:off x="2205000" y="4668840"/>
                <a:ext cx="456840" cy="30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s-ES" sz="1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+1</a:t>
                </a:r>
                <a:endParaRPr b="0" lang="es-ES" sz="1400" spc="-1" strike="noStrike">
                  <a:latin typeface="Arial"/>
                </a:endParaRPr>
              </a:p>
            </p:txBody>
          </p:sp>
          <p:sp>
            <p:nvSpPr>
              <p:cNvPr id="713" name="CustomShape 12"/>
              <p:cNvSpPr/>
              <p:nvPr/>
            </p:nvSpPr>
            <p:spPr>
              <a:xfrm>
                <a:off x="1244520" y="4613040"/>
                <a:ext cx="685440" cy="336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998"/>
                  </a:spcBef>
                </a:pPr>
                <a:r>
                  <a:rPr b="1" lang="es-ES" sz="16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cos</a:t>
                </a:r>
                <a:r>
                  <a:rPr b="1" lang="es-ES" sz="16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</a:t>
                </a:r>
                <a:endParaRPr b="0" lang="es-ES" sz="1600" spc="-1" strike="noStrike">
                  <a:latin typeface="Arial"/>
                </a:endParaRPr>
              </a:p>
            </p:txBody>
          </p:sp>
          <p:sp>
            <p:nvSpPr>
              <p:cNvPr id="714" name="Line 13"/>
              <p:cNvSpPr/>
              <p:nvPr/>
            </p:nvSpPr>
            <p:spPr>
              <a:xfrm flipV="1">
                <a:off x="1574640" y="3434760"/>
                <a:ext cx="360" cy="12538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5" name="Line 14"/>
              <p:cNvSpPr/>
              <p:nvPr/>
            </p:nvSpPr>
            <p:spPr>
              <a:xfrm flipV="1">
                <a:off x="2357280" y="3389040"/>
                <a:ext cx="360" cy="1203120"/>
              </a:xfrm>
              <a:prstGeom prst="line">
                <a:avLst/>
              </a:prstGeom>
              <a:ln cap="rnd"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Line 15"/>
              <p:cNvSpPr/>
              <p:nvPr/>
            </p:nvSpPr>
            <p:spPr>
              <a:xfrm flipH="1" flipV="1">
                <a:off x="678960" y="3433680"/>
                <a:ext cx="1800" cy="1172880"/>
              </a:xfrm>
              <a:prstGeom prst="line">
                <a:avLst/>
              </a:prstGeom>
              <a:ln cap="rnd"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Line 16"/>
              <p:cNvSpPr/>
              <p:nvPr/>
            </p:nvSpPr>
            <p:spPr>
              <a:xfrm>
                <a:off x="731880" y="2579400"/>
                <a:ext cx="77004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Line 17"/>
              <p:cNvSpPr/>
              <p:nvPr/>
            </p:nvSpPr>
            <p:spPr>
              <a:xfrm flipH="1">
                <a:off x="1579320" y="2579400"/>
                <a:ext cx="82692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Line 18"/>
              <p:cNvSpPr/>
              <p:nvPr/>
            </p:nvSpPr>
            <p:spPr>
              <a:xfrm flipV="1">
                <a:off x="1657440" y="2077560"/>
                <a:ext cx="600120" cy="420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Line 19"/>
              <p:cNvSpPr/>
              <p:nvPr/>
            </p:nvSpPr>
            <p:spPr>
              <a:xfrm flipH="1">
                <a:off x="840960" y="2652480"/>
                <a:ext cx="584280" cy="4014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CustomShape 20"/>
              <p:cNvSpPr/>
              <p:nvPr/>
            </p:nvSpPr>
            <p:spPr>
              <a:xfrm>
                <a:off x="415800" y="2288880"/>
                <a:ext cx="5047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22" name="CustomShape 21"/>
              <p:cNvSpPr/>
              <p:nvPr/>
            </p:nvSpPr>
            <p:spPr>
              <a:xfrm>
                <a:off x="2179800" y="2504880"/>
                <a:ext cx="50580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23" name="CustomShape 22"/>
              <p:cNvSpPr/>
              <p:nvPr/>
            </p:nvSpPr>
            <p:spPr>
              <a:xfrm>
                <a:off x="520560" y="2936520"/>
                <a:ext cx="5047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1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24" name="CustomShape 23"/>
              <p:cNvSpPr/>
              <p:nvPr/>
            </p:nvSpPr>
            <p:spPr>
              <a:xfrm>
                <a:off x="2181240" y="1804680"/>
                <a:ext cx="5043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25" name="CustomShape 24"/>
              <p:cNvSpPr/>
              <p:nvPr/>
            </p:nvSpPr>
            <p:spPr>
              <a:xfrm>
                <a:off x="898560" y="2400120"/>
                <a:ext cx="253440" cy="145440"/>
              </a:xfrm>
              <a:custGeom>
                <a:avLst/>
                <a:gdLst/>
                <a:ahLst/>
                <a:rect l="l" t="t" r="r" b="b"/>
                <a:pathLst>
                  <a:path w="707" h="407">
                    <a:moveTo>
                      <a:pt x="0" y="101"/>
                    </a:moveTo>
                    <a:lnTo>
                      <a:pt x="529" y="101"/>
                    </a:lnTo>
                    <a:lnTo>
                      <a:pt x="529" y="0"/>
                    </a:lnTo>
                    <a:lnTo>
                      <a:pt x="706" y="203"/>
                    </a:lnTo>
                    <a:lnTo>
                      <a:pt x="529" y="406"/>
                    </a:lnTo>
                    <a:lnTo>
                      <a:pt x="529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25"/>
              <p:cNvSpPr/>
              <p:nvPr/>
            </p:nvSpPr>
            <p:spPr>
              <a:xfrm>
                <a:off x="1944720" y="2400120"/>
                <a:ext cx="255240" cy="145440"/>
              </a:xfrm>
              <a:custGeom>
                <a:avLst/>
                <a:gdLst/>
                <a:ahLst/>
                <a:rect l="l" t="t" r="r" b="b"/>
                <a:pathLst>
                  <a:path w="711" h="407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3"/>
                    </a:lnTo>
                    <a:lnTo>
                      <a:pt x="533" y="406"/>
                    </a:lnTo>
                    <a:lnTo>
                      <a:pt x="533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CustomShape 26"/>
              <p:cNvSpPr/>
              <p:nvPr/>
            </p:nvSpPr>
            <p:spPr>
              <a:xfrm rot="19684800">
                <a:off x="1774800" y="2136240"/>
                <a:ext cx="255240" cy="145440"/>
              </a:xfrm>
              <a:custGeom>
                <a:avLst/>
                <a:gdLst/>
                <a:ahLst/>
                <a:rect l="l" t="t" r="r" b="b"/>
                <a:pathLst>
                  <a:path w="711" h="406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2"/>
                    </a:lnTo>
                    <a:lnTo>
                      <a:pt x="533" y="405"/>
                    </a:lnTo>
                    <a:lnTo>
                      <a:pt x="532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CustomShape 27"/>
              <p:cNvSpPr/>
              <p:nvPr/>
            </p:nvSpPr>
            <p:spPr>
              <a:xfrm rot="19684800">
                <a:off x="982080" y="2693880"/>
                <a:ext cx="253440" cy="145440"/>
              </a:xfrm>
              <a:custGeom>
                <a:avLst/>
                <a:gdLst/>
                <a:ahLst/>
                <a:rect l="l" t="t" r="r" b="b"/>
                <a:pathLst>
                  <a:path w="708" h="407">
                    <a:moveTo>
                      <a:pt x="0" y="101"/>
                    </a:moveTo>
                    <a:lnTo>
                      <a:pt x="529" y="100"/>
                    </a:lnTo>
                    <a:lnTo>
                      <a:pt x="529" y="0"/>
                    </a:lnTo>
                    <a:lnTo>
                      <a:pt x="707" y="203"/>
                    </a:lnTo>
                    <a:lnTo>
                      <a:pt x="530" y="406"/>
                    </a:lnTo>
                    <a:lnTo>
                      <a:pt x="530" y="304"/>
                    </a:lnTo>
                    <a:lnTo>
                      <a:pt x="1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CustomShape 28"/>
              <p:cNvSpPr/>
              <p:nvPr/>
            </p:nvSpPr>
            <p:spPr>
              <a:xfrm>
                <a:off x="344520" y="1660680"/>
                <a:ext cx="2302920" cy="4139640"/>
              </a:xfrm>
              <a:prstGeom prst="rect">
                <a:avLst/>
              </a:prstGeom>
              <a:noFill/>
              <a:ln w="2844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CustomShape 29"/>
              <p:cNvSpPr/>
              <p:nvPr/>
            </p:nvSpPr>
            <p:spPr>
              <a:xfrm>
                <a:off x="435240" y="1720800"/>
                <a:ext cx="724320" cy="509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es-ES" sz="2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M</a:t>
                </a:r>
                <a:r>
                  <a:rPr b="1" i="1" lang="es-ES" sz="2400" spc="-1" strike="noStrike" baseline="-25000">
                    <a:solidFill>
                      <a:srgbClr val="000000"/>
                    </a:solidFill>
                    <a:latin typeface="Palatino"/>
                    <a:ea typeface="DejaVu Sans"/>
                  </a:rPr>
                  <a:t>RR</a:t>
                </a:r>
                <a:endParaRPr b="0" lang="es-ES" sz="2400" spc="-1" strike="noStrike">
                  <a:latin typeface="Arial"/>
                </a:endParaRPr>
              </a:p>
            </p:txBody>
          </p:sp>
          <p:pic>
            <p:nvPicPr>
              <p:cNvPr id="731" name="Picture 225" descr=""/>
              <p:cNvPicPr/>
              <p:nvPr/>
            </p:nvPicPr>
            <p:blipFill>
              <a:blip r:embed="rId2"/>
              <a:stretch/>
            </p:blipFill>
            <p:spPr>
              <a:xfrm>
                <a:off x="596880" y="5189400"/>
                <a:ext cx="1893600" cy="3978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32" name="Group 30"/>
            <p:cNvGrpSpPr/>
            <p:nvPr/>
          </p:nvGrpSpPr>
          <p:grpSpPr>
            <a:xfrm>
              <a:off x="4952880" y="1660680"/>
              <a:ext cx="2341440" cy="4139640"/>
              <a:chOff x="4952880" y="1660680"/>
              <a:chExt cx="2341440" cy="4139640"/>
            </a:xfrm>
          </p:grpSpPr>
          <p:sp>
            <p:nvSpPr>
              <p:cNvPr id="733" name="CustomShape 31"/>
              <p:cNvSpPr/>
              <p:nvPr/>
            </p:nvSpPr>
            <p:spPr>
              <a:xfrm flipH="1">
                <a:off x="5276160" y="3460680"/>
                <a:ext cx="1692000" cy="1115280"/>
              </a:xfrm>
              <a:custGeom>
                <a:avLst/>
                <a:gdLst/>
                <a:ahLst/>
                <a:rect l="l" t="t" r="r" b="b"/>
                <a:pathLst>
                  <a:path w="1314" h="1194">
                    <a:moveTo>
                      <a:pt x="0" y="1194"/>
                    </a:moveTo>
                    <a:cubicBezTo>
                      <a:pt x="36" y="1192"/>
                      <a:pt x="149" y="1186"/>
                      <a:pt x="215" y="1175"/>
                    </a:cubicBezTo>
                    <a:cubicBezTo>
                      <a:pt x="281" y="1164"/>
                      <a:pt x="335" y="1153"/>
                      <a:pt x="399" y="1130"/>
                    </a:cubicBezTo>
                    <a:cubicBezTo>
                      <a:pt x="463" y="1107"/>
                      <a:pt x="523" y="1083"/>
                      <a:pt x="598" y="1035"/>
                    </a:cubicBezTo>
                    <a:cubicBezTo>
                      <a:pt x="673" y="987"/>
                      <a:pt x="773" y="912"/>
                      <a:pt x="846" y="840"/>
                    </a:cubicBezTo>
                    <a:cubicBezTo>
                      <a:pt x="919" y="768"/>
                      <a:pt x="981" y="689"/>
                      <a:pt x="1036" y="606"/>
                    </a:cubicBezTo>
                    <a:cubicBezTo>
                      <a:pt x="1091" y="523"/>
                      <a:pt x="1129" y="442"/>
                      <a:pt x="1175" y="341"/>
                    </a:cubicBezTo>
                    <a:cubicBezTo>
                      <a:pt x="1221" y="240"/>
                      <a:pt x="1285" y="71"/>
                      <a:pt x="1314" y="0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Line 32"/>
              <p:cNvSpPr/>
              <p:nvPr/>
            </p:nvSpPr>
            <p:spPr>
              <a:xfrm>
                <a:off x="5137200" y="4592520"/>
                <a:ext cx="2057400" cy="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Line 33"/>
              <p:cNvSpPr/>
              <p:nvPr/>
            </p:nvSpPr>
            <p:spPr>
              <a:xfrm flipV="1">
                <a:off x="5289480" y="4606560"/>
                <a:ext cx="36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Line 34"/>
              <p:cNvSpPr/>
              <p:nvPr/>
            </p:nvSpPr>
            <p:spPr>
              <a:xfrm flipV="1">
                <a:off x="6966000" y="4606560"/>
                <a:ext cx="36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CustomShape 35"/>
              <p:cNvSpPr/>
              <p:nvPr/>
            </p:nvSpPr>
            <p:spPr>
              <a:xfrm>
                <a:off x="5024520" y="4649760"/>
                <a:ext cx="456840" cy="30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s-ES" sz="1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-1</a:t>
                </a:r>
                <a:endParaRPr b="0" lang="es-ES" sz="1400" spc="-1" strike="noStrike">
                  <a:latin typeface="Arial"/>
                </a:endParaRPr>
              </a:p>
            </p:txBody>
          </p:sp>
          <p:sp>
            <p:nvSpPr>
              <p:cNvPr id="738" name="CustomShape 36"/>
              <p:cNvSpPr/>
              <p:nvPr/>
            </p:nvSpPr>
            <p:spPr>
              <a:xfrm>
                <a:off x="6813720" y="4668840"/>
                <a:ext cx="456840" cy="30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s-ES" sz="1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+1</a:t>
                </a:r>
                <a:endParaRPr b="0" lang="es-ES" sz="1400" spc="-1" strike="noStrike">
                  <a:latin typeface="Arial"/>
                </a:endParaRPr>
              </a:p>
            </p:txBody>
          </p:sp>
          <p:sp>
            <p:nvSpPr>
              <p:cNvPr id="739" name="CustomShape 37"/>
              <p:cNvSpPr/>
              <p:nvPr/>
            </p:nvSpPr>
            <p:spPr>
              <a:xfrm>
                <a:off x="5853240" y="4613040"/>
                <a:ext cx="685440" cy="336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998"/>
                  </a:spcBef>
                </a:pPr>
                <a:r>
                  <a:rPr b="1" lang="es-ES" sz="16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cos</a:t>
                </a:r>
                <a:r>
                  <a:rPr b="1" lang="es-ES" sz="16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</a:t>
                </a:r>
                <a:endParaRPr b="0" lang="es-ES" sz="1600" spc="-1" strike="noStrike">
                  <a:latin typeface="Arial"/>
                </a:endParaRPr>
              </a:p>
            </p:txBody>
          </p:sp>
          <p:sp>
            <p:nvSpPr>
              <p:cNvPr id="740" name="Line 38"/>
              <p:cNvSpPr/>
              <p:nvPr/>
            </p:nvSpPr>
            <p:spPr>
              <a:xfrm flipV="1">
                <a:off x="6183360" y="3434760"/>
                <a:ext cx="360" cy="12538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Line 39"/>
              <p:cNvSpPr/>
              <p:nvPr/>
            </p:nvSpPr>
            <p:spPr>
              <a:xfrm flipV="1">
                <a:off x="6966000" y="3389040"/>
                <a:ext cx="360" cy="1203120"/>
              </a:xfrm>
              <a:prstGeom prst="line">
                <a:avLst/>
              </a:prstGeom>
              <a:ln cap="rnd"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Line 40"/>
              <p:cNvSpPr/>
              <p:nvPr/>
            </p:nvSpPr>
            <p:spPr>
              <a:xfrm flipH="1" flipV="1">
                <a:off x="5288040" y="3433680"/>
                <a:ext cx="1440" cy="1172880"/>
              </a:xfrm>
              <a:prstGeom prst="line">
                <a:avLst/>
              </a:prstGeom>
              <a:ln cap="rnd"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Line 41"/>
              <p:cNvSpPr/>
              <p:nvPr/>
            </p:nvSpPr>
            <p:spPr>
              <a:xfrm>
                <a:off x="5340240" y="2579400"/>
                <a:ext cx="77004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Line 42"/>
              <p:cNvSpPr/>
              <p:nvPr/>
            </p:nvSpPr>
            <p:spPr>
              <a:xfrm flipH="1">
                <a:off x="6188040" y="2579400"/>
                <a:ext cx="82728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Line 43"/>
              <p:cNvSpPr/>
              <p:nvPr/>
            </p:nvSpPr>
            <p:spPr>
              <a:xfrm flipV="1">
                <a:off x="6265800" y="2077560"/>
                <a:ext cx="600120" cy="420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Line 44"/>
              <p:cNvSpPr/>
              <p:nvPr/>
            </p:nvSpPr>
            <p:spPr>
              <a:xfrm flipH="1">
                <a:off x="5450040" y="2652480"/>
                <a:ext cx="583920" cy="4014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CustomShape 45"/>
              <p:cNvSpPr/>
              <p:nvPr/>
            </p:nvSpPr>
            <p:spPr>
              <a:xfrm>
                <a:off x="5024520" y="2288880"/>
                <a:ext cx="5043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48" name="CustomShape 46"/>
              <p:cNvSpPr/>
              <p:nvPr/>
            </p:nvSpPr>
            <p:spPr>
              <a:xfrm>
                <a:off x="6788160" y="2504880"/>
                <a:ext cx="5061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49" name="CustomShape 47"/>
              <p:cNvSpPr/>
              <p:nvPr/>
            </p:nvSpPr>
            <p:spPr>
              <a:xfrm>
                <a:off x="5129280" y="2936520"/>
                <a:ext cx="5043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1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50" name="CustomShape 48"/>
              <p:cNvSpPr/>
              <p:nvPr/>
            </p:nvSpPr>
            <p:spPr>
              <a:xfrm>
                <a:off x="6789600" y="1804680"/>
                <a:ext cx="5047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51" name="CustomShape 49"/>
              <p:cNvSpPr/>
              <p:nvPr/>
            </p:nvSpPr>
            <p:spPr>
              <a:xfrm rot="10800000">
                <a:off x="5507280" y="2400120"/>
                <a:ext cx="253800" cy="145440"/>
              </a:xfrm>
              <a:custGeom>
                <a:avLst/>
                <a:gdLst/>
                <a:ahLst/>
                <a:rect l="l" t="t" r="r" b="b"/>
                <a:pathLst>
                  <a:path w="708" h="407">
                    <a:moveTo>
                      <a:pt x="0" y="101"/>
                    </a:moveTo>
                    <a:lnTo>
                      <a:pt x="530" y="101"/>
                    </a:lnTo>
                    <a:lnTo>
                      <a:pt x="530" y="0"/>
                    </a:lnTo>
                    <a:lnTo>
                      <a:pt x="707" y="203"/>
                    </a:lnTo>
                    <a:lnTo>
                      <a:pt x="530" y="406"/>
                    </a:lnTo>
                    <a:lnTo>
                      <a:pt x="530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CustomShape 50"/>
              <p:cNvSpPr/>
              <p:nvPr/>
            </p:nvSpPr>
            <p:spPr>
              <a:xfrm rot="10800000">
                <a:off x="6553440" y="2400120"/>
                <a:ext cx="255240" cy="145440"/>
              </a:xfrm>
              <a:custGeom>
                <a:avLst/>
                <a:gdLst/>
                <a:ahLst/>
                <a:rect l="l" t="t" r="r" b="b"/>
                <a:pathLst>
                  <a:path w="711" h="407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3"/>
                    </a:lnTo>
                    <a:lnTo>
                      <a:pt x="533" y="406"/>
                    </a:lnTo>
                    <a:lnTo>
                      <a:pt x="533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CustomShape 51"/>
              <p:cNvSpPr/>
              <p:nvPr/>
            </p:nvSpPr>
            <p:spPr>
              <a:xfrm rot="19680000">
                <a:off x="6383160" y="2136600"/>
                <a:ext cx="255240" cy="145440"/>
              </a:xfrm>
              <a:custGeom>
                <a:avLst/>
                <a:gdLst/>
                <a:ahLst/>
                <a:rect l="l" t="t" r="r" b="b"/>
                <a:pathLst>
                  <a:path w="712" h="407">
                    <a:moveTo>
                      <a:pt x="1" y="101"/>
                    </a:moveTo>
                    <a:lnTo>
                      <a:pt x="534" y="100"/>
                    </a:lnTo>
                    <a:lnTo>
                      <a:pt x="533" y="0"/>
                    </a:lnTo>
                    <a:lnTo>
                      <a:pt x="711" y="203"/>
                    </a:lnTo>
                    <a:lnTo>
                      <a:pt x="534" y="406"/>
                    </a:lnTo>
                    <a:lnTo>
                      <a:pt x="533" y="303"/>
                    </a:lnTo>
                    <a:lnTo>
                      <a:pt x="0" y="304"/>
                    </a:lnTo>
                    <a:lnTo>
                      <a:pt x="1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CustomShape 52"/>
              <p:cNvSpPr/>
              <p:nvPr/>
            </p:nvSpPr>
            <p:spPr>
              <a:xfrm rot="19684800">
                <a:off x="5590800" y="2693520"/>
                <a:ext cx="253800" cy="145440"/>
              </a:xfrm>
              <a:custGeom>
                <a:avLst/>
                <a:gdLst/>
                <a:ahLst/>
                <a:rect l="l" t="t" r="r" b="b"/>
                <a:pathLst>
                  <a:path w="708" h="407">
                    <a:moveTo>
                      <a:pt x="0" y="101"/>
                    </a:moveTo>
                    <a:lnTo>
                      <a:pt x="530" y="101"/>
                    </a:lnTo>
                    <a:lnTo>
                      <a:pt x="530" y="0"/>
                    </a:lnTo>
                    <a:lnTo>
                      <a:pt x="707" y="203"/>
                    </a:lnTo>
                    <a:lnTo>
                      <a:pt x="530" y="406"/>
                    </a:lnTo>
                    <a:lnTo>
                      <a:pt x="530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CustomShape 53"/>
              <p:cNvSpPr/>
              <p:nvPr/>
            </p:nvSpPr>
            <p:spPr>
              <a:xfrm>
                <a:off x="4952880" y="1660680"/>
                <a:ext cx="2303280" cy="4139640"/>
              </a:xfrm>
              <a:prstGeom prst="rect">
                <a:avLst/>
              </a:prstGeom>
              <a:noFill/>
              <a:ln w="2844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CustomShape 54"/>
              <p:cNvSpPr/>
              <p:nvPr/>
            </p:nvSpPr>
            <p:spPr>
              <a:xfrm>
                <a:off x="5048280" y="1720800"/>
                <a:ext cx="704520" cy="509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es-ES" sz="2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M</a:t>
                </a:r>
                <a:r>
                  <a:rPr b="1" i="1" lang="es-ES" sz="2400" spc="-1" strike="noStrike" baseline="-25000">
                    <a:solidFill>
                      <a:srgbClr val="000000"/>
                    </a:solidFill>
                    <a:latin typeface="Palatino"/>
                    <a:ea typeface="DejaVu Sans"/>
                  </a:rPr>
                  <a:t>LR</a:t>
                </a:r>
                <a:endParaRPr b="0" lang="es-ES" sz="2400" spc="-1" strike="noStrike">
                  <a:latin typeface="Arial"/>
                </a:endParaRPr>
              </a:p>
            </p:txBody>
          </p:sp>
          <p:pic>
            <p:nvPicPr>
              <p:cNvPr id="757" name="Picture 229" descr=""/>
              <p:cNvPicPr/>
              <p:nvPr/>
            </p:nvPicPr>
            <p:blipFill>
              <a:blip r:embed="rId3"/>
              <a:stretch/>
            </p:blipFill>
            <p:spPr>
              <a:xfrm>
                <a:off x="5205240" y="5189400"/>
                <a:ext cx="1893600" cy="3978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58" name="Group 55"/>
            <p:cNvGrpSpPr/>
            <p:nvPr/>
          </p:nvGrpSpPr>
          <p:grpSpPr>
            <a:xfrm>
              <a:off x="2647800" y="1660680"/>
              <a:ext cx="2341440" cy="4139640"/>
              <a:chOff x="2647800" y="1660680"/>
              <a:chExt cx="2341440" cy="4139640"/>
            </a:xfrm>
          </p:grpSpPr>
          <p:sp>
            <p:nvSpPr>
              <p:cNvPr id="759" name="CustomShape 56"/>
              <p:cNvSpPr/>
              <p:nvPr/>
            </p:nvSpPr>
            <p:spPr>
              <a:xfrm flipH="1">
                <a:off x="2972520" y="3460680"/>
                <a:ext cx="1692000" cy="1115280"/>
              </a:xfrm>
              <a:custGeom>
                <a:avLst/>
                <a:gdLst/>
                <a:ahLst/>
                <a:rect l="l" t="t" r="r" b="b"/>
                <a:pathLst>
                  <a:path w="1314" h="1194">
                    <a:moveTo>
                      <a:pt x="0" y="1194"/>
                    </a:moveTo>
                    <a:cubicBezTo>
                      <a:pt x="36" y="1192"/>
                      <a:pt x="149" y="1186"/>
                      <a:pt x="215" y="1175"/>
                    </a:cubicBezTo>
                    <a:cubicBezTo>
                      <a:pt x="281" y="1164"/>
                      <a:pt x="335" y="1153"/>
                      <a:pt x="399" y="1130"/>
                    </a:cubicBezTo>
                    <a:cubicBezTo>
                      <a:pt x="463" y="1107"/>
                      <a:pt x="523" y="1083"/>
                      <a:pt x="598" y="1035"/>
                    </a:cubicBezTo>
                    <a:cubicBezTo>
                      <a:pt x="673" y="987"/>
                      <a:pt x="773" y="912"/>
                      <a:pt x="846" y="840"/>
                    </a:cubicBezTo>
                    <a:cubicBezTo>
                      <a:pt x="919" y="768"/>
                      <a:pt x="981" y="689"/>
                      <a:pt x="1036" y="606"/>
                    </a:cubicBezTo>
                    <a:cubicBezTo>
                      <a:pt x="1091" y="523"/>
                      <a:pt x="1129" y="442"/>
                      <a:pt x="1175" y="341"/>
                    </a:cubicBezTo>
                    <a:cubicBezTo>
                      <a:pt x="1221" y="240"/>
                      <a:pt x="1285" y="71"/>
                      <a:pt x="1314" y="0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0" name="Line 57"/>
              <p:cNvSpPr/>
              <p:nvPr/>
            </p:nvSpPr>
            <p:spPr>
              <a:xfrm>
                <a:off x="2832120" y="4592520"/>
                <a:ext cx="2057400" cy="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1" name="Line 58"/>
              <p:cNvSpPr/>
              <p:nvPr/>
            </p:nvSpPr>
            <p:spPr>
              <a:xfrm flipV="1">
                <a:off x="2984400" y="4606560"/>
                <a:ext cx="36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2" name="Line 59"/>
              <p:cNvSpPr/>
              <p:nvPr/>
            </p:nvSpPr>
            <p:spPr>
              <a:xfrm flipV="1">
                <a:off x="4660920" y="4606560"/>
                <a:ext cx="36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3" name="CustomShape 60"/>
              <p:cNvSpPr/>
              <p:nvPr/>
            </p:nvSpPr>
            <p:spPr>
              <a:xfrm>
                <a:off x="2719440" y="4649760"/>
                <a:ext cx="456840" cy="30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s-ES" sz="1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-1</a:t>
                </a:r>
                <a:endParaRPr b="0" lang="es-ES" sz="1400" spc="-1" strike="noStrike">
                  <a:latin typeface="Arial"/>
                </a:endParaRPr>
              </a:p>
            </p:txBody>
          </p:sp>
          <p:sp>
            <p:nvSpPr>
              <p:cNvPr id="764" name="CustomShape 61"/>
              <p:cNvSpPr/>
              <p:nvPr/>
            </p:nvSpPr>
            <p:spPr>
              <a:xfrm>
                <a:off x="4508640" y="4668840"/>
                <a:ext cx="456840" cy="30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s-ES" sz="1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+1</a:t>
                </a:r>
                <a:endParaRPr b="0" lang="es-ES" sz="1400" spc="-1" strike="noStrike">
                  <a:latin typeface="Arial"/>
                </a:endParaRPr>
              </a:p>
            </p:txBody>
          </p:sp>
          <p:sp>
            <p:nvSpPr>
              <p:cNvPr id="765" name="CustomShape 62"/>
              <p:cNvSpPr/>
              <p:nvPr/>
            </p:nvSpPr>
            <p:spPr>
              <a:xfrm>
                <a:off x="3548160" y="4613040"/>
                <a:ext cx="685440" cy="336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998"/>
                  </a:spcBef>
                </a:pPr>
                <a:r>
                  <a:rPr b="1" lang="es-ES" sz="16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cos</a:t>
                </a:r>
                <a:r>
                  <a:rPr b="1" lang="es-ES" sz="16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</a:t>
                </a:r>
                <a:endParaRPr b="0" lang="es-ES" sz="1600" spc="-1" strike="noStrike">
                  <a:latin typeface="Arial"/>
                </a:endParaRPr>
              </a:p>
            </p:txBody>
          </p:sp>
          <p:sp>
            <p:nvSpPr>
              <p:cNvPr id="766" name="Line 63"/>
              <p:cNvSpPr/>
              <p:nvPr/>
            </p:nvSpPr>
            <p:spPr>
              <a:xfrm flipV="1">
                <a:off x="3878280" y="3434760"/>
                <a:ext cx="360" cy="12538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Line 64"/>
              <p:cNvSpPr/>
              <p:nvPr/>
            </p:nvSpPr>
            <p:spPr>
              <a:xfrm flipV="1">
                <a:off x="4660920" y="3389040"/>
                <a:ext cx="360" cy="1203120"/>
              </a:xfrm>
              <a:prstGeom prst="line">
                <a:avLst/>
              </a:prstGeom>
              <a:ln cap="rnd"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Line 65"/>
              <p:cNvSpPr/>
              <p:nvPr/>
            </p:nvSpPr>
            <p:spPr>
              <a:xfrm flipH="1" flipV="1">
                <a:off x="2982960" y="3433680"/>
                <a:ext cx="1440" cy="1172880"/>
              </a:xfrm>
              <a:prstGeom prst="line">
                <a:avLst/>
              </a:prstGeom>
              <a:ln cap="rnd"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Line 66"/>
              <p:cNvSpPr/>
              <p:nvPr/>
            </p:nvSpPr>
            <p:spPr>
              <a:xfrm>
                <a:off x="3035160" y="2579400"/>
                <a:ext cx="77004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Line 67"/>
              <p:cNvSpPr/>
              <p:nvPr/>
            </p:nvSpPr>
            <p:spPr>
              <a:xfrm flipH="1">
                <a:off x="3882960" y="2579400"/>
                <a:ext cx="82728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Line 68"/>
              <p:cNvSpPr/>
              <p:nvPr/>
            </p:nvSpPr>
            <p:spPr>
              <a:xfrm flipV="1">
                <a:off x="3960720" y="2077560"/>
                <a:ext cx="600120" cy="420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Line 69"/>
              <p:cNvSpPr/>
              <p:nvPr/>
            </p:nvSpPr>
            <p:spPr>
              <a:xfrm flipH="1">
                <a:off x="3144960" y="2652480"/>
                <a:ext cx="583920" cy="4014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CustomShape 70"/>
              <p:cNvSpPr/>
              <p:nvPr/>
            </p:nvSpPr>
            <p:spPr>
              <a:xfrm>
                <a:off x="2719440" y="2288880"/>
                <a:ext cx="5043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74" name="CustomShape 71"/>
              <p:cNvSpPr/>
              <p:nvPr/>
            </p:nvSpPr>
            <p:spPr>
              <a:xfrm>
                <a:off x="4483080" y="2504880"/>
                <a:ext cx="5061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75" name="CustomShape 72"/>
              <p:cNvSpPr/>
              <p:nvPr/>
            </p:nvSpPr>
            <p:spPr>
              <a:xfrm>
                <a:off x="2824200" y="2936520"/>
                <a:ext cx="5043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1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76" name="CustomShape 73"/>
              <p:cNvSpPr/>
              <p:nvPr/>
            </p:nvSpPr>
            <p:spPr>
              <a:xfrm>
                <a:off x="4484520" y="1804680"/>
                <a:ext cx="5047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777" name="CustomShape 74"/>
              <p:cNvSpPr/>
              <p:nvPr/>
            </p:nvSpPr>
            <p:spPr>
              <a:xfrm>
                <a:off x="3201840" y="2400120"/>
                <a:ext cx="253800" cy="145440"/>
              </a:xfrm>
              <a:custGeom>
                <a:avLst/>
                <a:gdLst/>
                <a:ahLst/>
                <a:rect l="l" t="t" r="r" b="b"/>
                <a:pathLst>
                  <a:path w="708" h="407">
                    <a:moveTo>
                      <a:pt x="0" y="101"/>
                    </a:moveTo>
                    <a:lnTo>
                      <a:pt x="530" y="101"/>
                    </a:lnTo>
                    <a:lnTo>
                      <a:pt x="530" y="0"/>
                    </a:lnTo>
                    <a:lnTo>
                      <a:pt x="707" y="203"/>
                    </a:lnTo>
                    <a:lnTo>
                      <a:pt x="530" y="406"/>
                    </a:lnTo>
                    <a:lnTo>
                      <a:pt x="530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CustomShape 75"/>
              <p:cNvSpPr/>
              <p:nvPr/>
            </p:nvSpPr>
            <p:spPr>
              <a:xfrm>
                <a:off x="4248000" y="2400120"/>
                <a:ext cx="255240" cy="145440"/>
              </a:xfrm>
              <a:custGeom>
                <a:avLst/>
                <a:gdLst/>
                <a:ahLst/>
                <a:rect l="l" t="t" r="r" b="b"/>
                <a:pathLst>
                  <a:path w="711" h="407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3"/>
                    </a:lnTo>
                    <a:lnTo>
                      <a:pt x="533" y="406"/>
                    </a:lnTo>
                    <a:lnTo>
                      <a:pt x="533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CustomShape 76"/>
              <p:cNvSpPr/>
              <p:nvPr/>
            </p:nvSpPr>
            <p:spPr>
              <a:xfrm rot="8880000">
                <a:off x="4078080" y="2135880"/>
                <a:ext cx="255240" cy="145440"/>
              </a:xfrm>
              <a:custGeom>
                <a:avLst/>
                <a:gdLst/>
                <a:ahLst/>
                <a:rect l="l" t="t" r="r" b="b"/>
                <a:pathLst>
                  <a:path w="712" h="407">
                    <a:moveTo>
                      <a:pt x="1" y="101"/>
                    </a:moveTo>
                    <a:lnTo>
                      <a:pt x="534" y="100"/>
                    </a:lnTo>
                    <a:lnTo>
                      <a:pt x="533" y="0"/>
                    </a:lnTo>
                    <a:lnTo>
                      <a:pt x="711" y="202"/>
                    </a:lnTo>
                    <a:lnTo>
                      <a:pt x="534" y="406"/>
                    </a:lnTo>
                    <a:lnTo>
                      <a:pt x="534" y="303"/>
                    </a:lnTo>
                    <a:lnTo>
                      <a:pt x="0" y="303"/>
                    </a:lnTo>
                    <a:lnTo>
                      <a:pt x="1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CustomShape 77"/>
              <p:cNvSpPr/>
              <p:nvPr/>
            </p:nvSpPr>
            <p:spPr>
              <a:xfrm rot="8880000">
                <a:off x="3286080" y="2693160"/>
                <a:ext cx="253800" cy="145440"/>
              </a:xfrm>
              <a:custGeom>
                <a:avLst/>
                <a:gdLst/>
                <a:ahLst/>
                <a:rect l="l" t="t" r="r" b="b"/>
                <a:pathLst>
                  <a:path w="708" h="407">
                    <a:moveTo>
                      <a:pt x="1" y="102"/>
                    </a:moveTo>
                    <a:lnTo>
                      <a:pt x="530" y="101"/>
                    </a:lnTo>
                    <a:lnTo>
                      <a:pt x="531" y="0"/>
                    </a:lnTo>
                    <a:lnTo>
                      <a:pt x="707" y="203"/>
                    </a:lnTo>
                    <a:lnTo>
                      <a:pt x="531" y="406"/>
                    </a:lnTo>
                    <a:lnTo>
                      <a:pt x="531" y="304"/>
                    </a:lnTo>
                    <a:lnTo>
                      <a:pt x="0" y="304"/>
                    </a:lnTo>
                    <a:lnTo>
                      <a:pt x="1" y="10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CustomShape 78"/>
              <p:cNvSpPr/>
              <p:nvPr/>
            </p:nvSpPr>
            <p:spPr>
              <a:xfrm>
                <a:off x="2647800" y="1660680"/>
                <a:ext cx="2303280" cy="4139640"/>
              </a:xfrm>
              <a:prstGeom prst="rect">
                <a:avLst/>
              </a:prstGeom>
              <a:noFill/>
              <a:ln w="2844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CustomShape 79"/>
              <p:cNvSpPr/>
              <p:nvPr/>
            </p:nvSpPr>
            <p:spPr>
              <a:xfrm>
                <a:off x="2743200" y="1720800"/>
                <a:ext cx="704520" cy="509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es-ES" sz="2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M</a:t>
                </a:r>
                <a:r>
                  <a:rPr b="1" i="1" lang="es-ES" sz="2400" spc="-1" strike="noStrike" baseline="-25000">
                    <a:solidFill>
                      <a:srgbClr val="000000"/>
                    </a:solidFill>
                    <a:latin typeface="Palatino"/>
                    <a:ea typeface="DejaVu Sans"/>
                  </a:rPr>
                  <a:t>RL</a:t>
                </a:r>
                <a:endParaRPr b="0" lang="es-ES" sz="2400" spc="-1" strike="noStrike">
                  <a:latin typeface="Arial"/>
                </a:endParaRPr>
              </a:p>
            </p:txBody>
          </p:sp>
          <p:pic>
            <p:nvPicPr>
              <p:cNvPr id="783" name="Picture 237" descr=""/>
              <p:cNvPicPr/>
              <p:nvPr/>
            </p:nvPicPr>
            <p:blipFill>
              <a:blip r:embed="rId4"/>
              <a:stretch/>
            </p:blipFill>
            <p:spPr>
              <a:xfrm>
                <a:off x="2900520" y="5189400"/>
                <a:ext cx="1893240" cy="3978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84" name="Group 80"/>
            <p:cNvGrpSpPr/>
            <p:nvPr/>
          </p:nvGrpSpPr>
          <p:grpSpPr>
            <a:xfrm>
              <a:off x="7256520" y="1660680"/>
              <a:ext cx="2341080" cy="4139640"/>
              <a:chOff x="7256520" y="1660680"/>
              <a:chExt cx="2341080" cy="4139640"/>
            </a:xfrm>
          </p:grpSpPr>
          <p:sp>
            <p:nvSpPr>
              <p:cNvPr id="785" name="CustomShape 81"/>
              <p:cNvSpPr/>
              <p:nvPr/>
            </p:nvSpPr>
            <p:spPr>
              <a:xfrm>
                <a:off x="7593120" y="3435120"/>
                <a:ext cx="1675800" cy="1142280"/>
              </a:xfrm>
              <a:custGeom>
                <a:avLst/>
                <a:gdLst/>
                <a:ahLst/>
                <a:rect l="l" t="t" r="r" b="b"/>
                <a:pathLst>
                  <a:path w="1314" h="1194">
                    <a:moveTo>
                      <a:pt x="0" y="1194"/>
                    </a:moveTo>
                    <a:cubicBezTo>
                      <a:pt x="36" y="1192"/>
                      <a:pt x="149" y="1186"/>
                      <a:pt x="215" y="1175"/>
                    </a:cubicBezTo>
                    <a:cubicBezTo>
                      <a:pt x="281" y="1164"/>
                      <a:pt x="335" y="1153"/>
                      <a:pt x="399" y="1130"/>
                    </a:cubicBezTo>
                    <a:cubicBezTo>
                      <a:pt x="463" y="1107"/>
                      <a:pt x="523" y="1083"/>
                      <a:pt x="598" y="1035"/>
                    </a:cubicBezTo>
                    <a:cubicBezTo>
                      <a:pt x="673" y="987"/>
                      <a:pt x="773" y="912"/>
                      <a:pt x="846" y="840"/>
                    </a:cubicBezTo>
                    <a:cubicBezTo>
                      <a:pt x="919" y="768"/>
                      <a:pt x="981" y="689"/>
                      <a:pt x="1036" y="606"/>
                    </a:cubicBezTo>
                    <a:cubicBezTo>
                      <a:pt x="1091" y="523"/>
                      <a:pt x="1129" y="442"/>
                      <a:pt x="1175" y="341"/>
                    </a:cubicBezTo>
                    <a:cubicBezTo>
                      <a:pt x="1221" y="240"/>
                      <a:pt x="1285" y="71"/>
                      <a:pt x="1314" y="0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6" name="Line 82"/>
              <p:cNvSpPr/>
              <p:nvPr/>
            </p:nvSpPr>
            <p:spPr>
              <a:xfrm>
                <a:off x="7440480" y="4592520"/>
                <a:ext cx="2057400" cy="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Line 83"/>
              <p:cNvSpPr/>
              <p:nvPr/>
            </p:nvSpPr>
            <p:spPr>
              <a:xfrm flipV="1">
                <a:off x="7593120" y="4606560"/>
                <a:ext cx="36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Line 84"/>
              <p:cNvSpPr/>
              <p:nvPr/>
            </p:nvSpPr>
            <p:spPr>
              <a:xfrm flipV="1">
                <a:off x="9269280" y="4606560"/>
                <a:ext cx="360" cy="615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CustomShape 85"/>
              <p:cNvSpPr/>
              <p:nvPr/>
            </p:nvSpPr>
            <p:spPr>
              <a:xfrm>
                <a:off x="7327800" y="4649760"/>
                <a:ext cx="456840" cy="30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s-ES" sz="1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-1</a:t>
                </a:r>
                <a:endParaRPr b="0" lang="es-ES" sz="1400" spc="-1" strike="noStrike">
                  <a:latin typeface="Arial"/>
                </a:endParaRPr>
              </a:p>
            </p:txBody>
          </p:sp>
          <p:sp>
            <p:nvSpPr>
              <p:cNvPr id="790" name="CustomShape 86"/>
              <p:cNvSpPr/>
              <p:nvPr/>
            </p:nvSpPr>
            <p:spPr>
              <a:xfrm>
                <a:off x="9117000" y="4668840"/>
                <a:ext cx="456840" cy="30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873"/>
                  </a:spcBef>
                </a:pPr>
                <a:r>
                  <a:rPr b="1" i="1" lang="es-ES" sz="1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+1</a:t>
                </a:r>
                <a:endParaRPr b="0" lang="es-ES" sz="1400" spc="-1" strike="noStrike">
                  <a:latin typeface="Arial"/>
                </a:endParaRPr>
              </a:p>
            </p:txBody>
          </p:sp>
          <p:sp>
            <p:nvSpPr>
              <p:cNvPr id="791" name="CustomShape 87"/>
              <p:cNvSpPr/>
              <p:nvPr/>
            </p:nvSpPr>
            <p:spPr>
              <a:xfrm>
                <a:off x="8156520" y="4613040"/>
                <a:ext cx="685440" cy="336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998"/>
                  </a:spcBef>
                </a:pPr>
                <a:r>
                  <a:rPr b="1" lang="es-ES" sz="16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cos</a:t>
                </a:r>
                <a:r>
                  <a:rPr b="1" lang="es-ES" sz="16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</a:t>
                </a:r>
                <a:endParaRPr b="0" lang="es-ES" sz="1600" spc="-1" strike="noStrike">
                  <a:latin typeface="Arial"/>
                </a:endParaRPr>
              </a:p>
            </p:txBody>
          </p:sp>
          <p:sp>
            <p:nvSpPr>
              <p:cNvPr id="792" name="Line 88"/>
              <p:cNvSpPr/>
              <p:nvPr/>
            </p:nvSpPr>
            <p:spPr>
              <a:xfrm flipV="1">
                <a:off x="8486640" y="3434760"/>
                <a:ext cx="360" cy="12538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  <a:tailEnd len="lg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Line 89"/>
              <p:cNvSpPr/>
              <p:nvPr/>
            </p:nvSpPr>
            <p:spPr>
              <a:xfrm flipV="1">
                <a:off x="9269280" y="3389040"/>
                <a:ext cx="360" cy="1203120"/>
              </a:xfrm>
              <a:prstGeom prst="line">
                <a:avLst/>
              </a:prstGeom>
              <a:ln cap="rnd"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Line 90"/>
              <p:cNvSpPr/>
              <p:nvPr/>
            </p:nvSpPr>
            <p:spPr>
              <a:xfrm flipH="1" flipV="1">
                <a:off x="7590960" y="3433680"/>
                <a:ext cx="1800" cy="1172880"/>
              </a:xfrm>
              <a:prstGeom prst="line">
                <a:avLst/>
              </a:prstGeom>
              <a:ln cap="rnd" w="28440">
                <a:solidFill>
                  <a:srgbClr val="00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Line 91"/>
              <p:cNvSpPr/>
              <p:nvPr/>
            </p:nvSpPr>
            <p:spPr>
              <a:xfrm>
                <a:off x="7643880" y="2579400"/>
                <a:ext cx="77004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Line 92"/>
              <p:cNvSpPr/>
              <p:nvPr/>
            </p:nvSpPr>
            <p:spPr>
              <a:xfrm flipH="1">
                <a:off x="8491320" y="2579400"/>
                <a:ext cx="82692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Line 93"/>
              <p:cNvSpPr/>
              <p:nvPr/>
            </p:nvSpPr>
            <p:spPr>
              <a:xfrm flipV="1">
                <a:off x="8569440" y="2077560"/>
                <a:ext cx="600120" cy="4201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Line 94"/>
              <p:cNvSpPr/>
              <p:nvPr/>
            </p:nvSpPr>
            <p:spPr>
              <a:xfrm flipH="1">
                <a:off x="7752960" y="2652480"/>
                <a:ext cx="584280" cy="40140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CustomShape 95"/>
              <p:cNvSpPr/>
              <p:nvPr/>
            </p:nvSpPr>
            <p:spPr>
              <a:xfrm>
                <a:off x="7327800" y="2288880"/>
                <a:ext cx="5047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800" name="CustomShape 96"/>
              <p:cNvSpPr/>
              <p:nvPr/>
            </p:nvSpPr>
            <p:spPr>
              <a:xfrm>
                <a:off x="9091440" y="2504880"/>
                <a:ext cx="5061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0" lang="es-ES" sz="21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1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801" name="CustomShape 97"/>
              <p:cNvSpPr/>
              <p:nvPr/>
            </p:nvSpPr>
            <p:spPr>
              <a:xfrm>
                <a:off x="7432560" y="2936520"/>
                <a:ext cx="50472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1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802" name="CustomShape 98"/>
              <p:cNvSpPr/>
              <p:nvPr/>
            </p:nvSpPr>
            <p:spPr>
              <a:xfrm>
                <a:off x="9093240" y="1804680"/>
                <a:ext cx="504360" cy="41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312"/>
                  </a:spcBef>
                </a:pPr>
                <a:r>
                  <a:rPr b="1" lang="es-ES" sz="21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100" spc="-1" strike="noStrike">
                  <a:latin typeface="Arial"/>
                </a:endParaRPr>
              </a:p>
            </p:txBody>
          </p:sp>
          <p:sp>
            <p:nvSpPr>
              <p:cNvPr id="803" name="CustomShape 99"/>
              <p:cNvSpPr/>
              <p:nvPr/>
            </p:nvSpPr>
            <p:spPr>
              <a:xfrm rot="10800000">
                <a:off x="7810560" y="2400120"/>
                <a:ext cx="253440" cy="145440"/>
              </a:xfrm>
              <a:custGeom>
                <a:avLst/>
                <a:gdLst/>
                <a:ahLst/>
                <a:rect l="l" t="t" r="r" b="b"/>
                <a:pathLst>
                  <a:path w="707" h="407">
                    <a:moveTo>
                      <a:pt x="0" y="101"/>
                    </a:moveTo>
                    <a:lnTo>
                      <a:pt x="529" y="101"/>
                    </a:lnTo>
                    <a:lnTo>
                      <a:pt x="529" y="0"/>
                    </a:lnTo>
                    <a:lnTo>
                      <a:pt x="706" y="203"/>
                    </a:lnTo>
                    <a:lnTo>
                      <a:pt x="529" y="406"/>
                    </a:lnTo>
                    <a:lnTo>
                      <a:pt x="529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CustomShape 100"/>
              <p:cNvSpPr/>
              <p:nvPr/>
            </p:nvSpPr>
            <p:spPr>
              <a:xfrm rot="10800000">
                <a:off x="8857080" y="2400120"/>
                <a:ext cx="255240" cy="145440"/>
              </a:xfrm>
              <a:custGeom>
                <a:avLst/>
                <a:gdLst/>
                <a:ahLst/>
                <a:rect l="l" t="t" r="r" b="b"/>
                <a:pathLst>
                  <a:path w="711" h="407">
                    <a:moveTo>
                      <a:pt x="0" y="101"/>
                    </a:moveTo>
                    <a:lnTo>
                      <a:pt x="533" y="101"/>
                    </a:lnTo>
                    <a:lnTo>
                      <a:pt x="533" y="0"/>
                    </a:lnTo>
                    <a:lnTo>
                      <a:pt x="710" y="203"/>
                    </a:lnTo>
                    <a:lnTo>
                      <a:pt x="533" y="406"/>
                    </a:lnTo>
                    <a:lnTo>
                      <a:pt x="533" y="304"/>
                    </a:lnTo>
                    <a:lnTo>
                      <a:pt x="0" y="304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CustomShape 101"/>
              <p:cNvSpPr/>
              <p:nvPr/>
            </p:nvSpPr>
            <p:spPr>
              <a:xfrm rot="8880000">
                <a:off x="8686440" y="2135880"/>
                <a:ext cx="255240" cy="145440"/>
              </a:xfrm>
              <a:custGeom>
                <a:avLst/>
                <a:gdLst/>
                <a:ahLst/>
                <a:rect l="l" t="t" r="r" b="b"/>
                <a:pathLst>
                  <a:path w="712" h="407">
                    <a:moveTo>
                      <a:pt x="1" y="101"/>
                    </a:moveTo>
                    <a:lnTo>
                      <a:pt x="534" y="101"/>
                    </a:lnTo>
                    <a:lnTo>
                      <a:pt x="533" y="0"/>
                    </a:lnTo>
                    <a:lnTo>
                      <a:pt x="711" y="203"/>
                    </a:lnTo>
                    <a:lnTo>
                      <a:pt x="534" y="406"/>
                    </a:lnTo>
                    <a:lnTo>
                      <a:pt x="534" y="303"/>
                    </a:lnTo>
                    <a:lnTo>
                      <a:pt x="0" y="304"/>
                    </a:lnTo>
                    <a:lnTo>
                      <a:pt x="1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CustomShape 102"/>
              <p:cNvSpPr/>
              <p:nvPr/>
            </p:nvSpPr>
            <p:spPr>
              <a:xfrm rot="8880000">
                <a:off x="7894800" y="2693520"/>
                <a:ext cx="253440" cy="145440"/>
              </a:xfrm>
              <a:custGeom>
                <a:avLst/>
                <a:gdLst/>
                <a:ahLst/>
                <a:rect l="l" t="t" r="r" b="b"/>
                <a:pathLst>
                  <a:path w="707" h="406">
                    <a:moveTo>
                      <a:pt x="0" y="101"/>
                    </a:moveTo>
                    <a:lnTo>
                      <a:pt x="529" y="100"/>
                    </a:lnTo>
                    <a:lnTo>
                      <a:pt x="529" y="0"/>
                    </a:lnTo>
                    <a:lnTo>
                      <a:pt x="706" y="202"/>
                    </a:lnTo>
                    <a:lnTo>
                      <a:pt x="529" y="405"/>
                    </a:lnTo>
                    <a:lnTo>
                      <a:pt x="530" y="303"/>
                    </a:lnTo>
                    <a:lnTo>
                      <a:pt x="0" y="303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CustomShape 103"/>
              <p:cNvSpPr/>
              <p:nvPr/>
            </p:nvSpPr>
            <p:spPr>
              <a:xfrm>
                <a:off x="7256520" y="1660680"/>
                <a:ext cx="2302920" cy="4139640"/>
              </a:xfrm>
              <a:prstGeom prst="rect">
                <a:avLst/>
              </a:prstGeom>
              <a:noFill/>
              <a:ln w="2844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CustomShape 104"/>
              <p:cNvSpPr/>
              <p:nvPr/>
            </p:nvSpPr>
            <p:spPr>
              <a:xfrm>
                <a:off x="7355880" y="1720800"/>
                <a:ext cx="684720" cy="509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i="1" lang="es-ES" sz="2400" spc="-1" strike="noStrike">
                    <a:solidFill>
                      <a:srgbClr val="000000"/>
                    </a:solidFill>
                    <a:latin typeface="Palatino"/>
                    <a:ea typeface="DejaVu Sans"/>
                  </a:rPr>
                  <a:t>M</a:t>
                </a:r>
                <a:r>
                  <a:rPr b="1" i="1" lang="es-ES" sz="2400" spc="-1" strike="noStrike" baseline="-25000">
                    <a:solidFill>
                      <a:srgbClr val="000000"/>
                    </a:solidFill>
                    <a:latin typeface="Palatino"/>
                    <a:ea typeface="DejaVu Sans"/>
                  </a:rPr>
                  <a:t>LL</a:t>
                </a:r>
                <a:endParaRPr b="0" lang="es-ES" sz="2400" spc="-1" strike="noStrike">
                  <a:latin typeface="Arial"/>
                </a:endParaRPr>
              </a:p>
            </p:txBody>
          </p:sp>
          <p:pic>
            <p:nvPicPr>
              <p:cNvPr id="809" name="Picture 240" descr=""/>
              <p:cNvPicPr/>
              <p:nvPr/>
            </p:nvPicPr>
            <p:blipFill>
              <a:blip r:embed="rId5"/>
              <a:stretch/>
            </p:blipFill>
            <p:spPr>
              <a:xfrm>
                <a:off x="7508880" y="5189400"/>
                <a:ext cx="1893600" cy="3978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E586F3AF-AD36-424F-886A-FF04388A9172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pic>
        <p:nvPicPr>
          <p:cNvPr id="811" name="Picture 43" descr=""/>
          <p:cNvPicPr/>
          <p:nvPr/>
        </p:nvPicPr>
        <p:blipFill>
          <a:blip r:embed="rId1"/>
          <a:stretch/>
        </p:blipFill>
        <p:spPr>
          <a:xfrm>
            <a:off x="849240" y="1376280"/>
            <a:ext cx="5508360" cy="1153800"/>
          </a:xfrm>
          <a:prstGeom prst="rect">
            <a:avLst/>
          </a:prstGeom>
          <a:ln>
            <a:noFill/>
          </a:ln>
        </p:spPr>
      </p:pic>
      <p:pic>
        <p:nvPicPr>
          <p:cNvPr id="812" name="Picture 12" descr=""/>
          <p:cNvPicPr/>
          <p:nvPr/>
        </p:nvPicPr>
        <p:blipFill>
          <a:blip r:embed="rId2"/>
          <a:stretch/>
        </p:blipFill>
        <p:spPr>
          <a:xfrm>
            <a:off x="2252520" y="2693880"/>
            <a:ext cx="3028680" cy="706320"/>
          </a:xfrm>
          <a:prstGeom prst="rect">
            <a:avLst/>
          </a:prstGeom>
          <a:ln>
            <a:noFill/>
          </a:ln>
        </p:spPr>
      </p:pic>
      <p:sp>
        <p:nvSpPr>
          <p:cNvPr id="813" name="CustomShape 2"/>
          <p:cNvSpPr/>
          <p:nvPr/>
        </p:nvSpPr>
        <p:spPr>
          <a:xfrm>
            <a:off x="2144880" y="2673360"/>
            <a:ext cx="3239640" cy="75672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4" name="Group 3"/>
          <p:cNvGrpSpPr/>
          <p:nvPr/>
        </p:nvGrpSpPr>
        <p:grpSpPr>
          <a:xfrm>
            <a:off x="6537240" y="1387080"/>
            <a:ext cx="3085920" cy="2373480"/>
            <a:chOff x="6537240" y="1387080"/>
            <a:chExt cx="3085920" cy="2373480"/>
          </a:xfrm>
        </p:grpSpPr>
        <p:sp>
          <p:nvSpPr>
            <p:cNvPr id="815" name="CustomShape 4"/>
            <p:cNvSpPr/>
            <p:nvPr/>
          </p:nvSpPr>
          <p:spPr>
            <a:xfrm>
              <a:off x="6537240" y="3360600"/>
              <a:ext cx="45684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i="1" lang="es-ES" sz="2000" spc="-1" strike="noStrike">
                  <a:solidFill>
                    <a:srgbClr val="000000"/>
                  </a:solidFill>
                  <a:latin typeface="Palatino"/>
                  <a:ea typeface="DejaVu Sans"/>
                </a:rPr>
                <a:t>-1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816" name="CustomShape 5"/>
            <p:cNvSpPr/>
            <p:nvPr/>
          </p:nvSpPr>
          <p:spPr>
            <a:xfrm>
              <a:off x="8912160" y="3360600"/>
              <a:ext cx="67428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i="1" lang="es-ES" sz="2000" spc="-1" strike="noStrike">
                  <a:solidFill>
                    <a:srgbClr val="000000"/>
                  </a:solidFill>
                  <a:latin typeface="Palatino"/>
                  <a:ea typeface="DejaVu Sans"/>
                </a:rPr>
                <a:t>+1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817" name="CustomShape 6"/>
            <p:cNvSpPr/>
            <p:nvPr/>
          </p:nvSpPr>
          <p:spPr>
            <a:xfrm>
              <a:off x="7569000" y="3362040"/>
              <a:ext cx="99036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</a:pPr>
              <a:r>
                <a:rPr b="1" lang="es-ES" sz="2000" spc="-1" strike="noStrike">
                  <a:solidFill>
                    <a:srgbClr val="000000"/>
                  </a:solidFill>
                  <a:latin typeface="Palatino"/>
                  <a:ea typeface="DejaVu Sans"/>
                </a:rPr>
                <a:t>cos</a:t>
              </a:r>
              <a:r>
                <a:rPr b="1" lang="es-ES" sz="20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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818" name="Line 7"/>
            <p:cNvSpPr/>
            <p:nvPr/>
          </p:nvSpPr>
          <p:spPr>
            <a:xfrm flipV="1">
              <a:off x="6773760" y="3322080"/>
              <a:ext cx="360" cy="11124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Line 8"/>
            <p:cNvSpPr/>
            <p:nvPr/>
          </p:nvSpPr>
          <p:spPr>
            <a:xfrm flipV="1">
              <a:off x="9208800" y="3322080"/>
              <a:ext cx="360" cy="11124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Line 9"/>
            <p:cNvSpPr/>
            <p:nvPr/>
          </p:nvSpPr>
          <p:spPr>
            <a:xfrm flipV="1">
              <a:off x="8026200" y="1387440"/>
              <a:ext cx="360" cy="204624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Line 10"/>
            <p:cNvSpPr/>
            <p:nvPr/>
          </p:nvSpPr>
          <p:spPr>
            <a:xfrm flipV="1">
              <a:off x="9208800" y="1387080"/>
              <a:ext cx="360" cy="1935000"/>
            </a:xfrm>
            <a:prstGeom prst="line">
              <a:avLst/>
            </a:prstGeom>
            <a:ln cap="rnd" w="2844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Line 11"/>
            <p:cNvSpPr/>
            <p:nvPr/>
          </p:nvSpPr>
          <p:spPr>
            <a:xfrm flipV="1">
              <a:off x="6773760" y="1387080"/>
              <a:ext cx="360" cy="1935000"/>
            </a:xfrm>
            <a:prstGeom prst="line">
              <a:avLst/>
            </a:prstGeom>
            <a:ln cap="rnd" w="2844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2"/>
            <p:cNvSpPr/>
            <p:nvPr/>
          </p:nvSpPr>
          <p:spPr>
            <a:xfrm>
              <a:off x="6773760" y="1560240"/>
              <a:ext cx="2434680" cy="1761840"/>
            </a:xfrm>
            <a:custGeom>
              <a:avLst/>
              <a:gdLst/>
              <a:ahLst/>
              <a:rect l="l" t="t" r="r" b="b"/>
              <a:pathLst>
                <a:path w="1314" h="1194">
                  <a:moveTo>
                    <a:pt x="0" y="1194"/>
                  </a:moveTo>
                  <a:cubicBezTo>
                    <a:pt x="36" y="1192"/>
                    <a:pt x="149" y="1186"/>
                    <a:pt x="215" y="1175"/>
                  </a:cubicBezTo>
                  <a:cubicBezTo>
                    <a:pt x="281" y="1164"/>
                    <a:pt x="335" y="1153"/>
                    <a:pt x="399" y="1130"/>
                  </a:cubicBezTo>
                  <a:cubicBezTo>
                    <a:pt x="463" y="1107"/>
                    <a:pt x="523" y="1083"/>
                    <a:pt x="598" y="1035"/>
                  </a:cubicBezTo>
                  <a:cubicBezTo>
                    <a:pt x="673" y="987"/>
                    <a:pt x="773" y="912"/>
                    <a:pt x="846" y="840"/>
                  </a:cubicBezTo>
                  <a:cubicBezTo>
                    <a:pt x="919" y="768"/>
                    <a:pt x="981" y="689"/>
                    <a:pt x="1036" y="606"/>
                  </a:cubicBezTo>
                  <a:cubicBezTo>
                    <a:pt x="1091" y="523"/>
                    <a:pt x="1129" y="442"/>
                    <a:pt x="1175" y="341"/>
                  </a:cubicBezTo>
                  <a:cubicBezTo>
                    <a:pt x="1221" y="240"/>
                    <a:pt x="1285" y="71"/>
                    <a:pt x="1314" y="0"/>
                  </a:cubicBezTo>
                </a:path>
              </a:pathLst>
            </a:custGeom>
            <a:noFill/>
            <a:ln w="1908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13"/>
            <p:cNvSpPr/>
            <p:nvPr/>
          </p:nvSpPr>
          <p:spPr>
            <a:xfrm flipH="1">
              <a:off x="6773040" y="1542960"/>
              <a:ext cx="2434680" cy="1761840"/>
            </a:xfrm>
            <a:custGeom>
              <a:avLst/>
              <a:gdLst/>
              <a:ahLst/>
              <a:rect l="l" t="t" r="r" b="b"/>
              <a:pathLst>
                <a:path w="1314" h="1194">
                  <a:moveTo>
                    <a:pt x="0" y="1194"/>
                  </a:moveTo>
                  <a:cubicBezTo>
                    <a:pt x="36" y="1192"/>
                    <a:pt x="149" y="1186"/>
                    <a:pt x="215" y="1175"/>
                  </a:cubicBezTo>
                  <a:cubicBezTo>
                    <a:pt x="281" y="1164"/>
                    <a:pt x="335" y="1153"/>
                    <a:pt x="399" y="1130"/>
                  </a:cubicBezTo>
                  <a:cubicBezTo>
                    <a:pt x="463" y="1107"/>
                    <a:pt x="523" y="1083"/>
                    <a:pt x="598" y="1035"/>
                  </a:cubicBezTo>
                  <a:cubicBezTo>
                    <a:pt x="673" y="987"/>
                    <a:pt x="773" y="912"/>
                    <a:pt x="846" y="840"/>
                  </a:cubicBezTo>
                  <a:cubicBezTo>
                    <a:pt x="919" y="768"/>
                    <a:pt x="981" y="689"/>
                    <a:pt x="1036" y="606"/>
                  </a:cubicBezTo>
                  <a:cubicBezTo>
                    <a:pt x="1091" y="523"/>
                    <a:pt x="1129" y="442"/>
                    <a:pt x="1175" y="341"/>
                  </a:cubicBezTo>
                  <a:cubicBezTo>
                    <a:pt x="1221" y="240"/>
                    <a:pt x="1285" y="71"/>
                    <a:pt x="1314" y="0"/>
                  </a:cubicBezTo>
                </a:path>
              </a:pathLst>
            </a:custGeom>
            <a:noFill/>
            <a:ln w="1908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14"/>
            <p:cNvSpPr/>
            <p:nvPr/>
          </p:nvSpPr>
          <p:spPr>
            <a:xfrm>
              <a:off x="6773760" y="1542960"/>
              <a:ext cx="1252080" cy="883800"/>
            </a:xfrm>
            <a:custGeom>
              <a:avLst/>
              <a:gdLst/>
              <a:ahLst/>
              <a:rect l="l" t="t" r="r" b="b"/>
              <a:pathLst>
                <a:path w="864" h="768">
                  <a:moveTo>
                    <a:pt x="0" y="0"/>
                  </a:moveTo>
                  <a:cubicBezTo>
                    <a:pt x="16" y="27"/>
                    <a:pt x="66" y="120"/>
                    <a:pt x="93" y="164"/>
                  </a:cubicBezTo>
                  <a:cubicBezTo>
                    <a:pt x="120" y="208"/>
                    <a:pt x="139" y="231"/>
                    <a:pt x="163" y="265"/>
                  </a:cubicBezTo>
                  <a:cubicBezTo>
                    <a:pt x="187" y="299"/>
                    <a:pt x="205" y="325"/>
                    <a:pt x="239" y="366"/>
                  </a:cubicBezTo>
                  <a:cubicBezTo>
                    <a:pt x="273" y="407"/>
                    <a:pt x="329" y="474"/>
                    <a:pt x="365" y="512"/>
                  </a:cubicBezTo>
                  <a:cubicBezTo>
                    <a:pt x="401" y="550"/>
                    <a:pt x="420" y="566"/>
                    <a:pt x="453" y="594"/>
                  </a:cubicBezTo>
                  <a:cubicBezTo>
                    <a:pt x="486" y="622"/>
                    <a:pt x="521" y="658"/>
                    <a:pt x="561" y="682"/>
                  </a:cubicBezTo>
                  <a:cubicBezTo>
                    <a:pt x="601" y="706"/>
                    <a:pt x="643" y="725"/>
                    <a:pt x="693" y="739"/>
                  </a:cubicBezTo>
                  <a:cubicBezTo>
                    <a:pt x="743" y="753"/>
                    <a:pt x="836" y="763"/>
                    <a:pt x="864" y="768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5"/>
            <p:cNvSpPr/>
            <p:nvPr/>
          </p:nvSpPr>
          <p:spPr>
            <a:xfrm flipH="1">
              <a:off x="8025480" y="1539720"/>
              <a:ext cx="1179360" cy="883800"/>
            </a:xfrm>
            <a:custGeom>
              <a:avLst/>
              <a:gdLst/>
              <a:ahLst/>
              <a:rect l="l" t="t" r="r" b="b"/>
              <a:pathLst>
                <a:path w="864" h="768">
                  <a:moveTo>
                    <a:pt x="0" y="0"/>
                  </a:moveTo>
                  <a:cubicBezTo>
                    <a:pt x="16" y="27"/>
                    <a:pt x="66" y="120"/>
                    <a:pt x="93" y="164"/>
                  </a:cubicBezTo>
                  <a:cubicBezTo>
                    <a:pt x="120" y="208"/>
                    <a:pt x="139" y="231"/>
                    <a:pt x="163" y="265"/>
                  </a:cubicBezTo>
                  <a:cubicBezTo>
                    <a:pt x="187" y="299"/>
                    <a:pt x="205" y="325"/>
                    <a:pt x="239" y="366"/>
                  </a:cubicBezTo>
                  <a:cubicBezTo>
                    <a:pt x="273" y="407"/>
                    <a:pt x="329" y="474"/>
                    <a:pt x="365" y="512"/>
                  </a:cubicBezTo>
                  <a:cubicBezTo>
                    <a:pt x="401" y="550"/>
                    <a:pt x="420" y="566"/>
                    <a:pt x="453" y="594"/>
                  </a:cubicBezTo>
                  <a:cubicBezTo>
                    <a:pt x="486" y="622"/>
                    <a:pt x="521" y="658"/>
                    <a:pt x="561" y="682"/>
                  </a:cubicBezTo>
                  <a:cubicBezTo>
                    <a:pt x="601" y="706"/>
                    <a:pt x="643" y="725"/>
                    <a:pt x="693" y="739"/>
                  </a:cubicBezTo>
                  <a:cubicBezTo>
                    <a:pt x="743" y="753"/>
                    <a:pt x="836" y="763"/>
                    <a:pt x="864" y="768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Line 16"/>
            <p:cNvSpPr/>
            <p:nvPr/>
          </p:nvSpPr>
          <p:spPr>
            <a:xfrm>
              <a:off x="6562440" y="3316320"/>
              <a:ext cx="3060720" cy="36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28" name="Picture 30" descr=""/>
          <p:cNvPicPr/>
          <p:nvPr/>
        </p:nvPicPr>
        <p:blipFill>
          <a:blip r:embed="rId3"/>
          <a:stretch/>
        </p:blipFill>
        <p:spPr>
          <a:xfrm>
            <a:off x="8340840" y="1125360"/>
            <a:ext cx="1364760" cy="257040"/>
          </a:xfrm>
          <a:prstGeom prst="rect">
            <a:avLst/>
          </a:prstGeom>
          <a:ln>
            <a:noFill/>
          </a:ln>
        </p:spPr>
      </p:pic>
      <p:pic>
        <p:nvPicPr>
          <p:cNvPr id="829" name="Picture 33" descr=""/>
          <p:cNvPicPr/>
          <p:nvPr/>
        </p:nvPicPr>
        <p:blipFill>
          <a:blip r:embed="rId4"/>
          <a:stretch/>
        </p:blipFill>
        <p:spPr>
          <a:xfrm>
            <a:off x="6718320" y="1131840"/>
            <a:ext cx="1329840" cy="248760"/>
          </a:xfrm>
          <a:prstGeom prst="rect">
            <a:avLst/>
          </a:prstGeom>
          <a:ln>
            <a:noFill/>
          </a:ln>
        </p:spPr>
      </p:pic>
      <p:sp>
        <p:nvSpPr>
          <p:cNvPr id="830" name="Line 17"/>
          <p:cNvSpPr/>
          <p:nvPr/>
        </p:nvSpPr>
        <p:spPr>
          <a:xfrm flipH="1">
            <a:off x="8625960" y="1386000"/>
            <a:ext cx="179640" cy="1077840"/>
          </a:xfrm>
          <a:prstGeom prst="line">
            <a:avLst/>
          </a:prstGeom>
          <a:ln w="2232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Line 18"/>
          <p:cNvSpPr/>
          <p:nvPr/>
        </p:nvSpPr>
        <p:spPr>
          <a:xfrm flipH="1">
            <a:off x="7186680" y="1419120"/>
            <a:ext cx="216000" cy="792360"/>
          </a:xfrm>
          <a:prstGeom prst="line">
            <a:avLst/>
          </a:prstGeom>
          <a:ln w="2232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19"/>
          <p:cNvSpPr/>
          <p:nvPr/>
        </p:nvSpPr>
        <p:spPr>
          <a:xfrm>
            <a:off x="1207800" y="4392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Differential Cross Section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833" name="CustomShape 20"/>
          <p:cNvSpPr/>
          <p:nvPr/>
        </p:nvSpPr>
        <p:spPr>
          <a:xfrm>
            <a:off x="1389240" y="2928960"/>
            <a:ext cx="467640" cy="252000"/>
          </a:xfrm>
          <a:custGeom>
            <a:avLst/>
            <a:gdLst/>
            <a:ahLst/>
            <a:rect l="l" t="t" r="r" b="b"/>
            <a:pathLst>
              <a:path w="1302" h="703">
                <a:moveTo>
                  <a:pt x="0" y="175"/>
                </a:moveTo>
                <a:lnTo>
                  <a:pt x="975" y="175"/>
                </a:lnTo>
                <a:lnTo>
                  <a:pt x="975" y="0"/>
                </a:lnTo>
                <a:lnTo>
                  <a:pt x="1301" y="351"/>
                </a:lnTo>
                <a:lnTo>
                  <a:pt x="975" y="702"/>
                </a:lnTo>
                <a:lnTo>
                  <a:pt x="975" y="526"/>
                </a:lnTo>
                <a:lnTo>
                  <a:pt x="0" y="526"/>
                </a:lnTo>
                <a:lnTo>
                  <a:pt x="0" y="17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21"/>
          <p:cNvSpPr/>
          <p:nvPr/>
        </p:nvSpPr>
        <p:spPr>
          <a:xfrm>
            <a:off x="551520" y="3716280"/>
            <a:ext cx="169632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s-ES" sz="24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s-ES" sz="24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s-E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835" name="CustomShape 22"/>
          <p:cNvSpPr/>
          <p:nvPr/>
        </p:nvSpPr>
        <p:spPr>
          <a:xfrm>
            <a:off x="487440" y="700200"/>
            <a:ext cx="882144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 cross section is obtained by averaging over the initial spin states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and summing over the final spin states: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36" name="CustomShape 23"/>
          <p:cNvSpPr/>
          <p:nvPr/>
        </p:nvSpPr>
        <p:spPr>
          <a:xfrm>
            <a:off x="397800" y="3429000"/>
            <a:ext cx="13111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837" name="Picture 59" descr=""/>
          <p:cNvPicPr/>
          <p:nvPr/>
        </p:nvPicPr>
        <p:blipFill>
          <a:blip r:embed="rId5"/>
          <a:stretch/>
        </p:blipFill>
        <p:spPr>
          <a:xfrm>
            <a:off x="596880" y="4221000"/>
            <a:ext cx="1634760" cy="320400"/>
          </a:xfrm>
          <a:prstGeom prst="rect">
            <a:avLst/>
          </a:prstGeom>
          <a:ln>
            <a:noFill/>
          </a:ln>
        </p:spPr>
      </p:pic>
      <p:sp>
        <p:nvSpPr>
          <p:cNvPr id="838" name="Line 24"/>
          <p:cNvSpPr/>
          <p:nvPr/>
        </p:nvSpPr>
        <p:spPr>
          <a:xfrm>
            <a:off x="6931080" y="4257720"/>
            <a:ext cx="614160" cy="3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3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Line 25"/>
          <p:cNvSpPr/>
          <p:nvPr/>
        </p:nvSpPr>
        <p:spPr>
          <a:xfrm flipV="1">
            <a:off x="6931080" y="4617720"/>
            <a:ext cx="650880" cy="324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26"/>
          <p:cNvSpPr/>
          <p:nvPr/>
        </p:nvSpPr>
        <p:spPr>
          <a:xfrm>
            <a:off x="7724880" y="4033800"/>
            <a:ext cx="20156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pure QED,  O(</a:t>
            </a:r>
            <a:r>
              <a:rPr b="1" lang="es-ES" sz="1800" spc="-1" strike="noStrike">
                <a:solidFill>
                  <a:srgbClr val="333399"/>
                </a:solidFill>
                <a:latin typeface="Symbol"/>
                <a:ea typeface="Symbol"/>
              </a:rPr>
              <a:t></a:t>
            </a:r>
            <a:r>
              <a:rPr b="1" lang="es-ES" sz="1800" spc="-1" strike="noStrike" baseline="30000">
                <a:solidFill>
                  <a:srgbClr val="333399"/>
                </a:solidFill>
                <a:latin typeface="Arial"/>
                <a:ea typeface="DejaVu Sans"/>
              </a:rPr>
              <a:t>3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41" name="CustomShape 27"/>
          <p:cNvSpPr/>
          <p:nvPr/>
        </p:nvSpPr>
        <p:spPr>
          <a:xfrm>
            <a:off x="7726320" y="4438800"/>
            <a:ext cx="158400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QED  plus  Z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contribution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42" name="CustomShape 28"/>
          <p:cNvSpPr/>
          <p:nvPr/>
        </p:nvSpPr>
        <p:spPr>
          <a:xfrm>
            <a:off x="7056360" y="5122800"/>
            <a:ext cx="3260520" cy="94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8000"/>
                </a:solidFill>
                <a:latin typeface="Arial"/>
                <a:ea typeface="DejaVu Sans"/>
              </a:rPr>
              <a:t>Angular distribution becomes slightly asymmetric in higher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8000"/>
                </a:solidFill>
                <a:latin typeface="Arial"/>
                <a:ea typeface="DejaVu Sans"/>
              </a:rPr>
              <a:t>order QED or when Z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8000"/>
                </a:solidFill>
                <a:latin typeface="Arial"/>
                <a:ea typeface="DejaVu Sans"/>
              </a:rPr>
              <a:t>contribution is included</a:t>
            </a:r>
            <a:endParaRPr b="0" lang="es-ES" sz="1400" spc="-1" strike="noStrike">
              <a:latin typeface="Arial"/>
            </a:endParaRPr>
          </a:p>
        </p:txBody>
      </p:sp>
      <p:grpSp>
        <p:nvGrpSpPr>
          <p:cNvPr id="843" name="Group 29"/>
          <p:cNvGrpSpPr/>
          <p:nvPr/>
        </p:nvGrpSpPr>
        <p:grpSpPr>
          <a:xfrm>
            <a:off x="2503440" y="3573360"/>
            <a:ext cx="4465080" cy="2987280"/>
            <a:chOff x="2503440" y="3573360"/>
            <a:chExt cx="4465080" cy="2987280"/>
          </a:xfrm>
        </p:grpSpPr>
        <p:pic>
          <p:nvPicPr>
            <p:cNvPr id="844" name="Picture 47" descr=""/>
            <p:cNvPicPr/>
            <p:nvPr/>
          </p:nvPicPr>
          <p:blipFill>
            <a:blip r:embed="rId6"/>
            <a:srcRect l="19298" t="0" r="3326" b="62060"/>
            <a:stretch/>
          </p:blipFill>
          <p:spPr>
            <a:xfrm>
              <a:off x="3182760" y="3809880"/>
              <a:ext cx="3605040" cy="2658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5" name="Picture 48" descr=""/>
            <p:cNvPicPr/>
            <p:nvPr/>
          </p:nvPicPr>
          <p:blipFill>
            <a:blip r:embed="rId7"/>
            <a:srcRect l="20290" t="89661" r="0" b="806"/>
            <a:stretch/>
          </p:blipFill>
          <p:spPr>
            <a:xfrm>
              <a:off x="3225600" y="5910120"/>
              <a:ext cx="3742920" cy="650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46" name="CustomShape 30"/>
            <p:cNvSpPr/>
            <p:nvPr/>
          </p:nvSpPr>
          <p:spPr>
            <a:xfrm>
              <a:off x="3403440" y="3573360"/>
              <a:ext cx="289512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748"/>
                </a:spcBef>
              </a:pPr>
              <a:r>
                <a:rPr b="1" lang="es-ES" sz="12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Mark II Expt., M.E.Levi et al., </a:t>
              </a:r>
              <a:endParaRPr b="0" lang="es-ES" sz="1200" spc="-1" strike="noStrike">
                <a:latin typeface="Arial"/>
              </a:endParaRPr>
            </a:p>
            <a:p>
              <a:pPr algn="ctr">
                <a:lnSpc>
                  <a:spcPct val="40000"/>
                </a:lnSpc>
                <a:spcBef>
                  <a:spcPts val="748"/>
                </a:spcBef>
              </a:pPr>
              <a:r>
                <a:rPr b="1" lang="es-ES" sz="12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Phys Rev Lett 51 (1983) 1941</a:t>
              </a:r>
              <a:endParaRPr b="0" lang="es-ES" sz="1200" spc="-1" strike="noStrike">
                <a:latin typeface="Arial"/>
              </a:endParaRPr>
            </a:p>
          </p:txBody>
        </p:sp>
        <p:sp>
          <p:nvSpPr>
            <p:cNvPr id="847" name="CustomShape 31"/>
            <p:cNvSpPr/>
            <p:nvPr/>
          </p:nvSpPr>
          <p:spPr>
            <a:xfrm>
              <a:off x="2936880" y="5802480"/>
              <a:ext cx="360000" cy="35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48" name="Picture 53" descr=""/>
            <p:cNvPicPr/>
            <p:nvPr/>
          </p:nvPicPr>
          <p:blipFill>
            <a:blip r:embed="rId8"/>
            <a:stretch/>
          </p:blipFill>
          <p:spPr>
            <a:xfrm>
              <a:off x="2503440" y="3897360"/>
              <a:ext cx="632880" cy="2304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9" name="Picture 67" descr=""/>
            <p:cNvPicPr/>
            <p:nvPr/>
          </p:nvPicPr>
          <p:blipFill>
            <a:blip r:embed="rId9"/>
            <a:stretch/>
          </p:blipFill>
          <p:spPr>
            <a:xfrm>
              <a:off x="4808520" y="6291360"/>
              <a:ext cx="612360" cy="2329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227B72FF-CF95-4CFF-BBF1-B932A5BABE23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grpSp>
        <p:nvGrpSpPr>
          <p:cNvPr id="851" name="Group 2"/>
          <p:cNvGrpSpPr/>
          <p:nvPr/>
        </p:nvGrpSpPr>
        <p:grpSpPr>
          <a:xfrm>
            <a:off x="377280" y="646200"/>
            <a:ext cx="7724520" cy="367920"/>
            <a:chOff x="377280" y="646200"/>
            <a:chExt cx="7724520" cy="367920"/>
          </a:xfrm>
        </p:grpSpPr>
        <p:sp>
          <p:nvSpPr>
            <p:cNvPr id="852" name="CustomShape 3"/>
            <p:cNvSpPr/>
            <p:nvPr/>
          </p:nvSpPr>
          <p:spPr>
            <a:xfrm>
              <a:off x="377280" y="646200"/>
              <a:ext cx="772452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ff0000"/>
                </a:buClr>
                <a:buFont typeface="Arial"/>
                <a:buChar char="•"/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 </a:t>
              </a: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The total cross section is obtained by integrating over           using </a:t>
              </a:r>
              <a:endParaRPr b="0" lang="es-ES" sz="1800" spc="-1" strike="noStrike">
                <a:latin typeface="Arial"/>
              </a:endParaRPr>
            </a:p>
          </p:txBody>
        </p:sp>
        <p:pic>
          <p:nvPicPr>
            <p:cNvPr id="853" name="Picture 7" descr=""/>
            <p:cNvPicPr/>
            <p:nvPr/>
          </p:nvPicPr>
          <p:blipFill>
            <a:blip r:embed="rId1"/>
            <a:stretch/>
          </p:blipFill>
          <p:spPr>
            <a:xfrm>
              <a:off x="6645240" y="693720"/>
              <a:ext cx="525240" cy="291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4" name="CustomShape 4"/>
          <p:cNvSpPr/>
          <p:nvPr/>
        </p:nvSpPr>
        <p:spPr>
          <a:xfrm>
            <a:off x="525240" y="1674720"/>
            <a:ext cx="73180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giving the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QED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total cross-section for the process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</a:t>
            </a:r>
            <a:r>
              <a:rPr b="0" lang="es-ES" sz="24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s-ES" sz="24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s-E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endParaRPr b="0" lang="es-ES" sz="2400" spc="-1" strike="noStrike">
              <a:latin typeface="Arial"/>
            </a:endParaRPr>
          </a:p>
        </p:txBody>
      </p:sp>
      <p:grpSp>
        <p:nvGrpSpPr>
          <p:cNvPr id="855" name="Group 5"/>
          <p:cNvGrpSpPr/>
          <p:nvPr/>
        </p:nvGrpSpPr>
        <p:grpSpPr>
          <a:xfrm>
            <a:off x="3908520" y="2131920"/>
            <a:ext cx="1656720" cy="936360"/>
            <a:chOff x="3908520" y="2131920"/>
            <a:chExt cx="1656720" cy="936360"/>
          </a:xfrm>
        </p:grpSpPr>
        <p:pic>
          <p:nvPicPr>
            <p:cNvPr id="856" name="Picture 10" descr=""/>
            <p:cNvPicPr/>
            <p:nvPr/>
          </p:nvPicPr>
          <p:blipFill>
            <a:blip r:embed="rId2"/>
            <a:stretch/>
          </p:blipFill>
          <p:spPr>
            <a:xfrm>
              <a:off x="4017600" y="2187720"/>
              <a:ext cx="1404360" cy="78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857" name="CustomShape 6"/>
            <p:cNvSpPr/>
            <p:nvPr/>
          </p:nvSpPr>
          <p:spPr>
            <a:xfrm>
              <a:off x="3908520" y="2131920"/>
              <a:ext cx="1656720" cy="93636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8" name="CustomShape 7"/>
          <p:cNvSpPr/>
          <p:nvPr/>
        </p:nvSpPr>
        <p:spPr>
          <a:xfrm>
            <a:off x="509760" y="3246480"/>
            <a:ext cx="346284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rnd" w="22320">
            <a:solidFill>
              <a:srgbClr val="ff99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Lowest order cross section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calculation provides a good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description of the data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!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59" name="CustomShape 8"/>
          <p:cNvSpPr/>
          <p:nvPr/>
        </p:nvSpPr>
        <p:spPr>
          <a:xfrm>
            <a:off x="736920" y="4605480"/>
            <a:ext cx="419472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This is an impressive result. From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ff"/>
                </a:solidFill>
                <a:latin typeface="Arial"/>
                <a:ea typeface="DejaVu Sans"/>
              </a:rPr>
              <a:t>first principles we have arrived at an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ff"/>
                </a:solidFill>
                <a:latin typeface="Arial"/>
                <a:ea typeface="DejaVu Sans"/>
              </a:rPr>
              <a:t>expression for the electron-positron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ff"/>
                </a:solidFill>
                <a:latin typeface="Arial"/>
                <a:ea typeface="DejaVu Sans"/>
              </a:rPr>
              <a:t>annihilation cross section which is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ff"/>
                </a:solidFill>
                <a:latin typeface="Arial"/>
                <a:ea typeface="DejaVu Sans"/>
              </a:rPr>
              <a:t>good to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1%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860" name="Group 9"/>
          <p:cNvGrpSpPr/>
          <p:nvPr/>
        </p:nvGrpSpPr>
        <p:grpSpPr>
          <a:xfrm>
            <a:off x="5423040" y="2744640"/>
            <a:ext cx="4030200" cy="3836520"/>
            <a:chOff x="5423040" y="2744640"/>
            <a:chExt cx="4030200" cy="3836520"/>
          </a:xfrm>
        </p:grpSpPr>
        <p:pic>
          <p:nvPicPr>
            <p:cNvPr id="861" name="Picture 5" descr=""/>
            <p:cNvPicPr/>
            <p:nvPr/>
          </p:nvPicPr>
          <p:blipFill>
            <a:blip r:embed="rId3"/>
            <a:stretch/>
          </p:blipFill>
          <p:spPr>
            <a:xfrm>
              <a:off x="5602320" y="2744640"/>
              <a:ext cx="3850920" cy="342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2" name="Picture 40" descr=""/>
            <p:cNvPicPr/>
            <p:nvPr/>
          </p:nvPicPr>
          <p:blipFill>
            <a:blip r:embed="rId4"/>
            <a:stretch/>
          </p:blipFill>
          <p:spPr>
            <a:xfrm rot="16200000">
              <a:off x="5233320" y="4177440"/>
              <a:ext cx="701280" cy="32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3" name="Picture 41" descr=""/>
            <p:cNvPicPr/>
            <p:nvPr/>
          </p:nvPicPr>
          <p:blipFill>
            <a:blip r:embed="rId5"/>
            <a:stretch/>
          </p:blipFill>
          <p:spPr>
            <a:xfrm>
              <a:off x="7032600" y="6202080"/>
              <a:ext cx="1196640" cy="3790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64" name="Picture 43" descr=""/>
          <p:cNvPicPr/>
          <p:nvPr/>
        </p:nvPicPr>
        <p:blipFill>
          <a:blip r:embed="rId6"/>
          <a:stretch/>
        </p:blipFill>
        <p:spPr>
          <a:xfrm>
            <a:off x="1747800" y="1052640"/>
            <a:ext cx="6006600" cy="661680"/>
          </a:xfrm>
          <a:prstGeom prst="rect">
            <a:avLst/>
          </a:prstGeom>
          <a:ln>
            <a:noFill/>
          </a:ln>
        </p:spPr>
      </p:pic>
      <p:sp>
        <p:nvSpPr>
          <p:cNvPr id="865" name="Line 10"/>
          <p:cNvSpPr/>
          <p:nvPr/>
        </p:nvSpPr>
        <p:spPr>
          <a:xfrm>
            <a:off x="3981600" y="3608280"/>
            <a:ext cx="2627280" cy="505080"/>
          </a:xfrm>
          <a:prstGeom prst="line">
            <a:avLst/>
          </a:prstGeom>
          <a:ln cap="rnd" w="22320">
            <a:solidFill>
              <a:srgbClr val="ff9900"/>
            </a:solidFill>
            <a:custDash>
              <a:ds d="100000" sp="1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9BA07264-76F2-42B1-ADCC-60FB0669C106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1064880" y="43920"/>
            <a:ext cx="780696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Lorentz Invariant form of Matrix Element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868" name="Picture 6" descr=""/>
          <p:cNvPicPr/>
          <p:nvPr/>
        </p:nvPicPr>
        <p:blipFill>
          <a:blip r:embed="rId1"/>
          <a:stretch/>
        </p:blipFill>
        <p:spPr>
          <a:xfrm>
            <a:off x="776160" y="1341360"/>
            <a:ext cx="5724360" cy="1593720"/>
          </a:xfrm>
          <a:prstGeom prst="rect">
            <a:avLst/>
          </a:prstGeom>
          <a:ln>
            <a:noFill/>
          </a:ln>
        </p:spPr>
      </p:pic>
      <p:grpSp>
        <p:nvGrpSpPr>
          <p:cNvPr id="869" name="Group 3"/>
          <p:cNvGrpSpPr/>
          <p:nvPr/>
        </p:nvGrpSpPr>
        <p:grpSpPr>
          <a:xfrm>
            <a:off x="6642000" y="1257480"/>
            <a:ext cx="3206160" cy="1596240"/>
            <a:chOff x="6642000" y="1257480"/>
            <a:chExt cx="3206160" cy="1596240"/>
          </a:xfrm>
        </p:grpSpPr>
        <p:pic>
          <p:nvPicPr>
            <p:cNvPr id="870" name="Picture 12" descr=""/>
            <p:cNvPicPr/>
            <p:nvPr/>
          </p:nvPicPr>
          <p:blipFill>
            <a:blip r:embed="rId2"/>
            <a:stretch/>
          </p:blipFill>
          <p:spPr>
            <a:xfrm>
              <a:off x="8451360" y="1814760"/>
              <a:ext cx="146520" cy="17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1" name="Line 4"/>
            <p:cNvSpPr/>
            <p:nvPr/>
          </p:nvSpPr>
          <p:spPr>
            <a:xfrm>
              <a:off x="7006320" y="2054160"/>
              <a:ext cx="980280" cy="36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Line 5"/>
            <p:cNvSpPr/>
            <p:nvPr/>
          </p:nvSpPr>
          <p:spPr>
            <a:xfrm flipH="1">
              <a:off x="8084880" y="2054160"/>
              <a:ext cx="1052280" cy="36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Line 6"/>
            <p:cNvSpPr/>
            <p:nvPr/>
          </p:nvSpPr>
          <p:spPr>
            <a:xfrm flipV="1">
              <a:off x="8183160" y="1546200"/>
              <a:ext cx="817200" cy="4179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Line 7"/>
            <p:cNvSpPr/>
            <p:nvPr/>
          </p:nvSpPr>
          <p:spPr>
            <a:xfrm flipH="1">
              <a:off x="7104960" y="2143800"/>
              <a:ext cx="784080" cy="446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8"/>
            <p:cNvSpPr/>
            <p:nvPr/>
          </p:nvSpPr>
          <p:spPr>
            <a:xfrm>
              <a:off x="6642000" y="1816200"/>
              <a:ext cx="64260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s-ES" sz="2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876" name="CustomShape 9"/>
            <p:cNvSpPr/>
            <p:nvPr/>
          </p:nvSpPr>
          <p:spPr>
            <a:xfrm>
              <a:off x="9204120" y="1816200"/>
              <a:ext cx="64404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s-ES" sz="2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5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877" name="CustomShape 10"/>
            <p:cNvSpPr/>
            <p:nvPr/>
          </p:nvSpPr>
          <p:spPr>
            <a:xfrm>
              <a:off x="6674760" y="2376360"/>
              <a:ext cx="64260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5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500" spc="-1" strike="noStrike">
                <a:latin typeface="Arial"/>
              </a:endParaRPr>
            </a:p>
          </p:txBody>
        </p:sp>
        <p:pic>
          <p:nvPicPr>
            <p:cNvPr id="878" name="Picture 20" descr=""/>
            <p:cNvPicPr/>
            <p:nvPr/>
          </p:nvPicPr>
          <p:blipFill>
            <a:blip r:embed="rId3"/>
            <a:stretch/>
          </p:blipFill>
          <p:spPr>
            <a:xfrm>
              <a:off x="7313760" y="1794960"/>
              <a:ext cx="264600" cy="169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9" name="Picture 21" descr=""/>
            <p:cNvPicPr/>
            <p:nvPr/>
          </p:nvPicPr>
          <p:blipFill>
            <a:blip r:embed="rId4"/>
            <a:stretch/>
          </p:blipFill>
          <p:spPr>
            <a:xfrm>
              <a:off x="7481160" y="2411640"/>
              <a:ext cx="264600" cy="16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0" name="CustomShape 11"/>
            <p:cNvSpPr/>
            <p:nvPr/>
          </p:nvSpPr>
          <p:spPr>
            <a:xfrm>
              <a:off x="8963640" y="1257480"/>
              <a:ext cx="64224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500" spc="-1" strike="noStrike">
                <a:latin typeface="Arial"/>
              </a:endParaRPr>
            </a:p>
          </p:txBody>
        </p:sp>
        <p:pic>
          <p:nvPicPr>
            <p:cNvPr id="881" name="Picture 23" descr=""/>
            <p:cNvPicPr/>
            <p:nvPr/>
          </p:nvPicPr>
          <p:blipFill>
            <a:blip r:embed="rId5"/>
            <a:stretch/>
          </p:blipFill>
          <p:spPr>
            <a:xfrm>
              <a:off x="8425440" y="1496520"/>
              <a:ext cx="264600" cy="169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2" name="Picture 24" descr=""/>
            <p:cNvPicPr/>
            <p:nvPr/>
          </p:nvPicPr>
          <p:blipFill>
            <a:blip r:embed="rId6"/>
            <a:stretch/>
          </p:blipFill>
          <p:spPr>
            <a:xfrm>
              <a:off x="8785800" y="2143800"/>
              <a:ext cx="264960" cy="16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3" name="CustomShape 12"/>
            <p:cNvSpPr/>
            <p:nvPr/>
          </p:nvSpPr>
          <p:spPr>
            <a:xfrm>
              <a:off x="8582760" y="1755720"/>
              <a:ext cx="152280" cy="298080"/>
            </a:xfrm>
            <a:custGeom>
              <a:avLst/>
              <a:gdLst/>
              <a:ahLst/>
              <a:rect l="l" t="t" r="r" b="b"/>
              <a:pathLst>
                <a:path w="106" h="227">
                  <a:moveTo>
                    <a:pt x="0" y="0"/>
                  </a:moveTo>
                  <a:cubicBezTo>
                    <a:pt x="38" y="26"/>
                    <a:pt x="76" y="53"/>
                    <a:pt x="91" y="91"/>
                  </a:cubicBezTo>
                  <a:cubicBezTo>
                    <a:pt x="106" y="129"/>
                    <a:pt x="91" y="204"/>
                    <a:pt x="91" y="227"/>
                  </a:cubicBezTo>
                </a:path>
              </a:pathLst>
            </a:custGeom>
            <a:noFill/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84" name="Picture 26" descr=""/>
          <p:cNvPicPr/>
          <p:nvPr/>
        </p:nvPicPr>
        <p:blipFill>
          <a:blip r:embed="rId7"/>
          <a:stretch/>
        </p:blipFill>
        <p:spPr>
          <a:xfrm>
            <a:off x="2585880" y="3933720"/>
            <a:ext cx="1898280" cy="320400"/>
          </a:xfrm>
          <a:prstGeom prst="rect">
            <a:avLst/>
          </a:prstGeom>
          <a:ln>
            <a:noFill/>
          </a:ln>
        </p:spPr>
      </p:pic>
      <p:pic>
        <p:nvPicPr>
          <p:cNvPr id="885" name="Picture 28" descr=""/>
          <p:cNvPicPr/>
          <p:nvPr/>
        </p:nvPicPr>
        <p:blipFill>
          <a:blip r:embed="rId8"/>
          <a:stretch/>
        </p:blipFill>
        <p:spPr>
          <a:xfrm>
            <a:off x="4873680" y="3936960"/>
            <a:ext cx="2133360" cy="320400"/>
          </a:xfrm>
          <a:prstGeom prst="rect">
            <a:avLst/>
          </a:prstGeom>
          <a:ln>
            <a:noFill/>
          </a:ln>
        </p:spPr>
      </p:pic>
      <p:pic>
        <p:nvPicPr>
          <p:cNvPr id="886" name="Picture 32" descr=""/>
          <p:cNvPicPr/>
          <p:nvPr/>
        </p:nvPicPr>
        <p:blipFill>
          <a:blip r:embed="rId9"/>
          <a:stretch/>
        </p:blipFill>
        <p:spPr>
          <a:xfrm>
            <a:off x="1316160" y="4329000"/>
            <a:ext cx="3184200" cy="320400"/>
          </a:xfrm>
          <a:prstGeom prst="rect">
            <a:avLst/>
          </a:prstGeom>
          <a:ln>
            <a:noFill/>
          </a:ln>
        </p:spPr>
      </p:pic>
      <p:pic>
        <p:nvPicPr>
          <p:cNvPr id="887" name="Picture 33" descr=""/>
          <p:cNvPicPr/>
          <p:nvPr/>
        </p:nvPicPr>
        <p:blipFill>
          <a:blip r:embed="rId10"/>
          <a:stretch/>
        </p:blipFill>
        <p:spPr>
          <a:xfrm>
            <a:off x="4865760" y="4295880"/>
            <a:ext cx="3650760" cy="320040"/>
          </a:xfrm>
          <a:prstGeom prst="rect">
            <a:avLst/>
          </a:prstGeom>
          <a:ln>
            <a:noFill/>
          </a:ln>
        </p:spPr>
      </p:pic>
      <p:sp>
        <p:nvSpPr>
          <p:cNvPr id="888" name="CustomShape 13"/>
          <p:cNvSpPr/>
          <p:nvPr/>
        </p:nvSpPr>
        <p:spPr>
          <a:xfrm>
            <a:off x="428400" y="747720"/>
            <a:ext cx="900000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Before concluding this discussion, note that the spin-averaged Matrix Element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derived above is written in terms of the muon angle in the C.o.M. frame.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89" name="CustomShape 14"/>
          <p:cNvSpPr/>
          <p:nvPr/>
        </p:nvSpPr>
        <p:spPr>
          <a:xfrm>
            <a:off x="498240" y="2986200"/>
            <a:ext cx="892656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 matrix element is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Lorentz Invariant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(scalar product of 4-vector currents)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and it is desirable to write it in a frame-independent form, i.e. express in terms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of Lorentz Invariant 4-vector scalar products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90" name="CustomShape 15"/>
          <p:cNvSpPr/>
          <p:nvPr/>
        </p:nvSpPr>
        <p:spPr>
          <a:xfrm>
            <a:off x="507240" y="3897360"/>
            <a:ext cx="18219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the C.o.M.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91" name="CustomShape 16"/>
          <p:cNvSpPr/>
          <p:nvPr/>
        </p:nvSpPr>
        <p:spPr>
          <a:xfrm>
            <a:off x="631080" y="4683240"/>
            <a:ext cx="931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giving: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92" name="CustomShape 17"/>
          <p:cNvSpPr/>
          <p:nvPr/>
        </p:nvSpPr>
        <p:spPr>
          <a:xfrm>
            <a:off x="485640" y="5084640"/>
            <a:ext cx="2503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Hence we can write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93" name="CustomShape 18"/>
          <p:cNvSpPr/>
          <p:nvPr/>
        </p:nvSpPr>
        <p:spPr>
          <a:xfrm>
            <a:off x="7653240" y="5805360"/>
            <a:ext cx="9140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4" name="Group 19"/>
          <p:cNvGrpSpPr/>
          <p:nvPr/>
        </p:nvGrpSpPr>
        <p:grpSpPr>
          <a:xfrm>
            <a:off x="1460520" y="5443560"/>
            <a:ext cx="4212720" cy="863280"/>
            <a:chOff x="1460520" y="5443560"/>
            <a:chExt cx="4212720" cy="863280"/>
          </a:xfrm>
        </p:grpSpPr>
        <p:sp>
          <p:nvSpPr>
            <p:cNvPr id="895" name="CustomShape 20"/>
            <p:cNvSpPr/>
            <p:nvPr/>
          </p:nvSpPr>
          <p:spPr>
            <a:xfrm>
              <a:off x="1460520" y="5443560"/>
              <a:ext cx="4212720" cy="863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96" name="Picture 53" descr=""/>
            <p:cNvPicPr/>
            <p:nvPr/>
          </p:nvPicPr>
          <p:blipFill>
            <a:blip r:embed="rId11"/>
            <a:stretch/>
          </p:blipFill>
          <p:spPr>
            <a:xfrm>
              <a:off x="1504800" y="5513400"/>
              <a:ext cx="4060800" cy="7585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97" name="Picture 57" descr=""/>
          <p:cNvPicPr/>
          <p:nvPr/>
        </p:nvPicPr>
        <p:blipFill>
          <a:blip r:embed="rId12"/>
          <a:stretch/>
        </p:blipFill>
        <p:spPr>
          <a:xfrm>
            <a:off x="1725480" y="4667400"/>
            <a:ext cx="7389720" cy="350280"/>
          </a:xfrm>
          <a:prstGeom prst="rect">
            <a:avLst/>
          </a:prstGeom>
          <a:ln>
            <a:noFill/>
          </a:ln>
        </p:spPr>
      </p:pic>
      <p:sp>
        <p:nvSpPr>
          <p:cNvPr id="898" name="CustomShape 21"/>
          <p:cNvSpPr/>
          <p:nvPr/>
        </p:nvSpPr>
        <p:spPr>
          <a:xfrm>
            <a:off x="1389240" y="5445000"/>
            <a:ext cx="4284000" cy="86328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2"/>
          <p:cNvSpPr/>
          <p:nvPr/>
        </p:nvSpPr>
        <p:spPr>
          <a:xfrm>
            <a:off x="1931040" y="6273720"/>
            <a:ext cx="272736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Valid in any frame !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900" name="Picture 62" descr=""/>
          <p:cNvPicPr/>
          <p:nvPr/>
        </p:nvPicPr>
        <p:blipFill>
          <a:blip r:embed="rId13"/>
          <a:stretch/>
        </p:blipFill>
        <p:spPr>
          <a:xfrm>
            <a:off x="6489720" y="5532480"/>
            <a:ext cx="1810800" cy="702720"/>
          </a:xfrm>
          <a:prstGeom prst="rect">
            <a:avLst/>
          </a:prstGeom>
          <a:ln>
            <a:noFill/>
          </a:ln>
        </p:spPr>
      </p:pic>
      <p:sp>
        <p:nvSpPr>
          <p:cNvPr id="901" name="CustomShape 23"/>
          <p:cNvSpPr/>
          <p:nvPr/>
        </p:nvSpPr>
        <p:spPr>
          <a:xfrm>
            <a:off x="6429240" y="5445000"/>
            <a:ext cx="1979280" cy="863280"/>
          </a:xfrm>
          <a:prstGeom prst="rect">
            <a:avLst/>
          </a:prstGeom>
          <a:noFill/>
          <a:ln cap="rnd" w="22320">
            <a:solidFill>
              <a:srgbClr val="ff99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DC8A3D9D-A732-4CA6-ADBF-82B7251D555D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85560" y="4248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QED Calculations</a:t>
            </a:r>
            <a:endParaRPr b="0" lang="es-ES" sz="3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54960" y="763560"/>
            <a:ext cx="754056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SzPct val="102974"/>
              <a:buBlip>
                <a:blip r:embed="rId1"/>
              </a:buBlip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calculate a cross section using QED  (e.g.  </a:t>
            </a:r>
            <a:r>
              <a:rPr b="0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e</a:t>
            </a:r>
            <a:r>
              <a:rPr b="0" lang="es-ES" sz="2000" spc="-1" strike="noStrike" baseline="30000">
                <a:solidFill>
                  <a:srgbClr val="ff0000"/>
                </a:solidFill>
                <a:latin typeface="Arial"/>
                <a:ea typeface="DejaVu Sans"/>
              </a:rPr>
              <a:t>+</a:t>
            </a:r>
            <a:r>
              <a:rPr b="0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e</a:t>
            </a:r>
            <a:r>
              <a:rPr b="1" lang="es-ES" sz="20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– </a:t>
            </a:r>
            <a:r>
              <a:rPr b="0" lang="es-ES" sz="2000" spc="-1" strike="noStrike">
                <a:solidFill>
                  <a:srgbClr val="ff0000"/>
                </a:solidFill>
                <a:latin typeface="Wingdings 3"/>
                <a:ea typeface="Wingdings 3"/>
              </a:rPr>
              <a:t></a:t>
            </a:r>
            <a:r>
              <a:rPr b="0" lang="es-ES" sz="20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1" lang="es-ES" sz="2000" spc="-1" strike="noStrike">
                <a:solidFill>
                  <a:srgbClr val="ff0000"/>
                </a:solidFill>
                <a:latin typeface="Symbol"/>
                <a:ea typeface="Symbol"/>
              </a:rPr>
              <a:t></a:t>
            </a:r>
            <a:r>
              <a:rPr b="0" lang="es-ES" sz="18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+</a:t>
            </a:r>
            <a:r>
              <a:rPr b="1" lang="es-ES" sz="2000" spc="-1" strike="noStrike">
                <a:solidFill>
                  <a:srgbClr val="ff0000"/>
                </a:solidFill>
                <a:latin typeface="Symbol"/>
                <a:ea typeface="Symbol"/>
              </a:rPr>
              <a:t></a:t>
            </a:r>
            <a:r>
              <a:rPr b="1" lang="es-ES" sz="20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–</a:t>
            </a:r>
            <a:r>
              <a:rPr b="1" lang="es-ES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Arial"/>
              </a:rPr>
              <a:t>):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54840" y="1089000"/>
            <a:ext cx="45367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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Draw all possible Feynman Diagrams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89" name="Group 5"/>
          <p:cNvGrpSpPr/>
          <p:nvPr/>
        </p:nvGrpSpPr>
        <p:grpSpPr>
          <a:xfrm>
            <a:off x="1531800" y="1687680"/>
            <a:ext cx="2628720" cy="1303920"/>
            <a:chOff x="1531800" y="1687680"/>
            <a:chExt cx="2628720" cy="1303920"/>
          </a:xfrm>
        </p:grpSpPr>
        <p:sp>
          <p:nvSpPr>
            <p:cNvPr id="90" name="CustomShape 6"/>
            <p:cNvSpPr/>
            <p:nvPr/>
          </p:nvSpPr>
          <p:spPr>
            <a:xfrm rot="21546000">
              <a:off x="2318760" y="2338560"/>
              <a:ext cx="804240" cy="1375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7"/>
            <p:cNvSpPr/>
            <p:nvPr/>
          </p:nvSpPr>
          <p:spPr>
            <a:xfrm>
              <a:off x="1531800" y="2575080"/>
              <a:ext cx="5857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92" name="CustomShape 8"/>
            <p:cNvSpPr/>
            <p:nvPr/>
          </p:nvSpPr>
          <p:spPr>
            <a:xfrm>
              <a:off x="3540240" y="254160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93" name="CustomShape 9"/>
            <p:cNvSpPr/>
            <p:nvPr/>
          </p:nvSpPr>
          <p:spPr>
            <a:xfrm>
              <a:off x="1536840" y="1730520"/>
              <a:ext cx="5835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94" name="CustomShape 10"/>
            <p:cNvSpPr/>
            <p:nvPr/>
          </p:nvSpPr>
          <p:spPr>
            <a:xfrm>
              <a:off x="3575160" y="168768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95" name="CustomShape 11"/>
            <p:cNvSpPr/>
            <p:nvPr/>
          </p:nvSpPr>
          <p:spPr>
            <a:xfrm>
              <a:off x="2585880" y="1846440"/>
              <a:ext cx="36504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0" lang="es-ES" sz="2500" spc="-1" strike="noStrike">
                <a:latin typeface="Arial"/>
              </a:endParaRPr>
            </a:p>
          </p:txBody>
        </p:sp>
        <p:grpSp>
          <p:nvGrpSpPr>
            <p:cNvPr id="96" name="Group 12"/>
            <p:cNvGrpSpPr/>
            <p:nvPr/>
          </p:nvGrpSpPr>
          <p:grpSpPr>
            <a:xfrm>
              <a:off x="1873440" y="2409840"/>
              <a:ext cx="438120" cy="416880"/>
              <a:chOff x="1873440" y="2409840"/>
              <a:chExt cx="438120" cy="416880"/>
            </a:xfrm>
          </p:grpSpPr>
          <p:sp>
            <p:nvSpPr>
              <p:cNvPr id="97" name="Line 13"/>
              <p:cNvSpPr/>
              <p:nvPr/>
            </p:nvSpPr>
            <p:spPr>
              <a:xfrm flipH="1">
                <a:off x="2092320" y="2409840"/>
                <a:ext cx="219240" cy="2088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Line 14"/>
              <p:cNvSpPr/>
              <p:nvPr/>
            </p:nvSpPr>
            <p:spPr>
              <a:xfrm flipV="1">
                <a:off x="1873440" y="2548440"/>
                <a:ext cx="292320" cy="2782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9" name="Group 15"/>
            <p:cNvGrpSpPr/>
            <p:nvPr/>
          </p:nvGrpSpPr>
          <p:grpSpPr>
            <a:xfrm>
              <a:off x="1879560" y="1994040"/>
              <a:ext cx="437400" cy="415440"/>
              <a:chOff x="1879560" y="1994040"/>
              <a:chExt cx="437400" cy="415440"/>
            </a:xfrm>
          </p:grpSpPr>
          <p:sp>
            <p:nvSpPr>
              <p:cNvPr id="100" name="Line 16"/>
              <p:cNvSpPr/>
              <p:nvPr/>
            </p:nvSpPr>
            <p:spPr>
              <a:xfrm>
                <a:off x="1879560" y="199404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Line 17"/>
              <p:cNvSpPr/>
              <p:nvPr/>
            </p:nvSpPr>
            <p:spPr>
              <a:xfrm flipH="1" flipV="1">
                <a:off x="2025000" y="2132280"/>
                <a:ext cx="29196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" name="Group 18"/>
            <p:cNvGrpSpPr/>
            <p:nvPr/>
          </p:nvGrpSpPr>
          <p:grpSpPr>
            <a:xfrm>
              <a:off x="3124080" y="2000520"/>
              <a:ext cx="439560" cy="415800"/>
              <a:chOff x="3124080" y="2000520"/>
              <a:chExt cx="439560" cy="415800"/>
            </a:xfrm>
          </p:grpSpPr>
          <p:sp>
            <p:nvSpPr>
              <p:cNvPr id="103" name="Line 19"/>
              <p:cNvSpPr/>
              <p:nvPr/>
            </p:nvSpPr>
            <p:spPr>
              <a:xfrm flipV="1">
                <a:off x="3124080" y="2208240"/>
                <a:ext cx="219960" cy="2080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Line 20"/>
              <p:cNvSpPr/>
              <p:nvPr/>
            </p:nvSpPr>
            <p:spPr>
              <a:xfrm flipH="1">
                <a:off x="3270240" y="2000520"/>
                <a:ext cx="293400" cy="2775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5" name="Group 21"/>
            <p:cNvGrpSpPr/>
            <p:nvPr/>
          </p:nvGrpSpPr>
          <p:grpSpPr>
            <a:xfrm>
              <a:off x="3124440" y="2394000"/>
              <a:ext cx="439560" cy="415440"/>
              <a:chOff x="3124440" y="2394000"/>
              <a:chExt cx="439560" cy="415440"/>
            </a:xfrm>
          </p:grpSpPr>
          <p:sp>
            <p:nvSpPr>
              <p:cNvPr id="106" name="Line 22"/>
              <p:cNvSpPr/>
              <p:nvPr/>
            </p:nvSpPr>
            <p:spPr>
              <a:xfrm flipH="1" flipV="1">
                <a:off x="3344040" y="2601720"/>
                <a:ext cx="21996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Line 23"/>
              <p:cNvSpPr/>
              <p:nvPr/>
            </p:nvSpPr>
            <p:spPr>
              <a:xfrm>
                <a:off x="3124440" y="2394000"/>
                <a:ext cx="29340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8" name="CustomShape 24"/>
            <p:cNvSpPr/>
            <p:nvPr/>
          </p:nvSpPr>
          <p:spPr>
            <a:xfrm>
              <a:off x="3108240" y="2359080"/>
              <a:ext cx="9036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25"/>
            <p:cNvSpPr/>
            <p:nvPr/>
          </p:nvSpPr>
          <p:spPr>
            <a:xfrm>
              <a:off x="2246400" y="2359080"/>
              <a:ext cx="8856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CustomShape 26"/>
          <p:cNvSpPr/>
          <p:nvPr/>
        </p:nvSpPr>
        <p:spPr>
          <a:xfrm>
            <a:off x="811800" y="1433520"/>
            <a:ext cx="63576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s-ES" sz="20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s-ES" sz="20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s-ES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s-ES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 there is just one </a:t>
            </a:r>
            <a:r>
              <a:rPr b="1" lang="es-ES" sz="18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lowest order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 diagram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1" name="CustomShape 27"/>
          <p:cNvSpPr/>
          <p:nvPr/>
        </p:nvSpPr>
        <p:spPr>
          <a:xfrm>
            <a:off x="882000" y="2943360"/>
            <a:ext cx="4312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+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many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second order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diagrams + … 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12" name="Group 28"/>
          <p:cNvGrpSpPr/>
          <p:nvPr/>
        </p:nvGrpSpPr>
        <p:grpSpPr>
          <a:xfrm>
            <a:off x="1019160" y="3235320"/>
            <a:ext cx="3142800" cy="1352880"/>
            <a:chOff x="1019160" y="3235320"/>
            <a:chExt cx="3142800" cy="1352880"/>
          </a:xfrm>
        </p:grpSpPr>
        <p:sp>
          <p:nvSpPr>
            <p:cNvPr id="113" name="CustomShape 29"/>
            <p:cNvSpPr/>
            <p:nvPr/>
          </p:nvSpPr>
          <p:spPr>
            <a:xfrm>
              <a:off x="1019160" y="417168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4" name="CustomShape 30"/>
            <p:cNvSpPr/>
            <p:nvPr/>
          </p:nvSpPr>
          <p:spPr>
            <a:xfrm>
              <a:off x="3576600" y="412560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5" name="CustomShape 31"/>
            <p:cNvSpPr/>
            <p:nvPr/>
          </p:nvSpPr>
          <p:spPr>
            <a:xfrm>
              <a:off x="1033560" y="3314520"/>
              <a:ext cx="5839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6" name="CustomShape 32"/>
            <p:cNvSpPr/>
            <p:nvPr/>
          </p:nvSpPr>
          <p:spPr>
            <a:xfrm>
              <a:off x="3576600" y="327168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7" name="CustomShape 33"/>
            <p:cNvSpPr/>
            <p:nvPr/>
          </p:nvSpPr>
          <p:spPr>
            <a:xfrm>
              <a:off x="2298600" y="3235320"/>
              <a:ext cx="36504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0" lang="es-ES" sz="2500" spc="-1" strike="noStrike">
                <a:latin typeface="Arial"/>
              </a:endParaRPr>
            </a:p>
          </p:txBody>
        </p:sp>
        <p:grpSp>
          <p:nvGrpSpPr>
            <p:cNvPr id="118" name="Group 34"/>
            <p:cNvGrpSpPr/>
            <p:nvPr/>
          </p:nvGrpSpPr>
          <p:grpSpPr>
            <a:xfrm>
              <a:off x="1370520" y="3993840"/>
              <a:ext cx="437400" cy="416880"/>
              <a:chOff x="1370520" y="3993840"/>
              <a:chExt cx="437400" cy="416880"/>
            </a:xfrm>
          </p:grpSpPr>
          <p:sp>
            <p:nvSpPr>
              <p:cNvPr id="119" name="Line 35"/>
              <p:cNvSpPr/>
              <p:nvPr/>
            </p:nvSpPr>
            <p:spPr>
              <a:xfrm flipH="1">
                <a:off x="1589040" y="3993840"/>
                <a:ext cx="218880" cy="20844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Line 36"/>
              <p:cNvSpPr/>
              <p:nvPr/>
            </p:nvSpPr>
            <p:spPr>
              <a:xfrm flipV="1">
                <a:off x="1370520" y="4132440"/>
                <a:ext cx="291960" cy="2782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1" name="Group 37"/>
            <p:cNvGrpSpPr/>
            <p:nvPr/>
          </p:nvGrpSpPr>
          <p:grpSpPr>
            <a:xfrm>
              <a:off x="1376280" y="3578040"/>
              <a:ext cx="437400" cy="414720"/>
              <a:chOff x="1376280" y="3578040"/>
              <a:chExt cx="437400" cy="414720"/>
            </a:xfrm>
          </p:grpSpPr>
          <p:sp>
            <p:nvSpPr>
              <p:cNvPr id="122" name="Line 38"/>
              <p:cNvSpPr/>
              <p:nvPr/>
            </p:nvSpPr>
            <p:spPr>
              <a:xfrm>
                <a:off x="1376280" y="357804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Line 39"/>
              <p:cNvSpPr/>
              <p:nvPr/>
            </p:nvSpPr>
            <p:spPr>
              <a:xfrm flipH="1" flipV="1">
                <a:off x="1521720" y="3715920"/>
                <a:ext cx="291960" cy="276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4" name="Group 40"/>
            <p:cNvGrpSpPr/>
            <p:nvPr/>
          </p:nvGrpSpPr>
          <p:grpSpPr>
            <a:xfrm>
              <a:off x="3181320" y="3585240"/>
              <a:ext cx="439560" cy="414720"/>
              <a:chOff x="3181320" y="3585240"/>
              <a:chExt cx="439560" cy="414720"/>
            </a:xfrm>
          </p:grpSpPr>
          <p:sp>
            <p:nvSpPr>
              <p:cNvPr id="125" name="Line 41"/>
              <p:cNvSpPr/>
              <p:nvPr/>
            </p:nvSpPr>
            <p:spPr>
              <a:xfrm flipV="1">
                <a:off x="3181320" y="3792240"/>
                <a:ext cx="21996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Line 42"/>
              <p:cNvSpPr/>
              <p:nvPr/>
            </p:nvSpPr>
            <p:spPr>
              <a:xfrm flipH="1">
                <a:off x="3327480" y="3585240"/>
                <a:ext cx="293400" cy="276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" name="Group 43"/>
            <p:cNvGrpSpPr/>
            <p:nvPr/>
          </p:nvGrpSpPr>
          <p:grpSpPr>
            <a:xfrm>
              <a:off x="3160800" y="3978000"/>
              <a:ext cx="439200" cy="415440"/>
              <a:chOff x="3160800" y="3978000"/>
              <a:chExt cx="439200" cy="415440"/>
            </a:xfrm>
          </p:grpSpPr>
          <p:sp>
            <p:nvSpPr>
              <p:cNvPr id="128" name="Line 44"/>
              <p:cNvSpPr/>
              <p:nvPr/>
            </p:nvSpPr>
            <p:spPr>
              <a:xfrm flipH="1" flipV="1">
                <a:off x="3380400" y="4185720"/>
                <a:ext cx="21960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Line 45"/>
              <p:cNvSpPr/>
              <p:nvPr/>
            </p:nvSpPr>
            <p:spPr>
              <a:xfrm>
                <a:off x="3160800" y="3978000"/>
                <a:ext cx="29304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0" name="CustomShape 46"/>
            <p:cNvSpPr/>
            <p:nvPr/>
          </p:nvSpPr>
          <p:spPr>
            <a:xfrm>
              <a:off x="3144960" y="3943080"/>
              <a:ext cx="9000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47"/>
            <p:cNvSpPr/>
            <p:nvPr/>
          </p:nvSpPr>
          <p:spPr>
            <a:xfrm>
              <a:off x="1743120" y="3943080"/>
              <a:ext cx="8856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8"/>
            <p:cNvSpPr/>
            <p:nvPr/>
          </p:nvSpPr>
          <p:spPr>
            <a:xfrm rot="21546000">
              <a:off x="1815480" y="3925800"/>
              <a:ext cx="761400" cy="13716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9"/>
            <p:cNvSpPr/>
            <p:nvPr/>
          </p:nvSpPr>
          <p:spPr>
            <a:xfrm rot="21546000">
              <a:off x="2391480" y="3920760"/>
              <a:ext cx="761760" cy="1375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0"/>
            <p:cNvSpPr/>
            <p:nvPr/>
          </p:nvSpPr>
          <p:spPr>
            <a:xfrm>
              <a:off x="2217600" y="3776400"/>
              <a:ext cx="539640" cy="43128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51"/>
            <p:cNvSpPr/>
            <p:nvPr/>
          </p:nvSpPr>
          <p:spPr>
            <a:xfrm>
              <a:off x="2722680" y="3955680"/>
              <a:ext cx="70920" cy="7236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2"/>
            <p:cNvSpPr/>
            <p:nvPr/>
          </p:nvSpPr>
          <p:spPr>
            <a:xfrm>
              <a:off x="2182680" y="3920760"/>
              <a:ext cx="71280" cy="7236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Line 53"/>
            <p:cNvSpPr/>
            <p:nvPr/>
          </p:nvSpPr>
          <p:spPr>
            <a:xfrm>
              <a:off x="2433600" y="3776400"/>
              <a:ext cx="108000" cy="360"/>
            </a:xfrm>
            <a:prstGeom prst="line">
              <a:avLst/>
            </a:prstGeom>
            <a:ln w="22320">
              <a:solidFill>
                <a:srgbClr val="333399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Line 54"/>
            <p:cNvSpPr/>
            <p:nvPr/>
          </p:nvSpPr>
          <p:spPr>
            <a:xfrm flipH="1">
              <a:off x="2398320" y="4208400"/>
              <a:ext cx="142920" cy="360"/>
            </a:xfrm>
            <a:prstGeom prst="line">
              <a:avLst/>
            </a:prstGeom>
            <a:ln w="22320">
              <a:solidFill>
                <a:srgbClr val="333399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" name="Group 55"/>
          <p:cNvGrpSpPr/>
          <p:nvPr/>
        </p:nvGrpSpPr>
        <p:grpSpPr>
          <a:xfrm>
            <a:off x="4160880" y="3198960"/>
            <a:ext cx="2734920" cy="1405440"/>
            <a:chOff x="4160880" y="3198960"/>
            <a:chExt cx="2734920" cy="1405440"/>
          </a:xfrm>
        </p:grpSpPr>
        <p:grpSp>
          <p:nvGrpSpPr>
            <p:cNvPr id="140" name="Group 56"/>
            <p:cNvGrpSpPr/>
            <p:nvPr/>
          </p:nvGrpSpPr>
          <p:grpSpPr>
            <a:xfrm>
              <a:off x="6067440" y="3632400"/>
              <a:ext cx="215280" cy="789120"/>
              <a:chOff x="6067440" y="3632400"/>
              <a:chExt cx="215280" cy="789120"/>
            </a:xfrm>
          </p:grpSpPr>
          <p:sp>
            <p:nvSpPr>
              <p:cNvPr id="141" name="CustomShape 57"/>
              <p:cNvSpPr/>
              <p:nvPr/>
            </p:nvSpPr>
            <p:spPr>
              <a:xfrm rot="16200000">
                <a:off x="5796720" y="3937680"/>
                <a:ext cx="754920" cy="144000"/>
              </a:xfrm>
              <a:custGeom>
                <a:avLst/>
                <a:gdLst/>
                <a:ahLst/>
                <a:rect l="l" t="t" r="r" b="b"/>
                <a:pathLst>
                  <a:path w="2537" h="680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25" y="336"/>
                      <a:pt x="2537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58"/>
              <p:cNvSpPr/>
              <p:nvPr/>
            </p:nvSpPr>
            <p:spPr>
              <a:xfrm>
                <a:off x="6067440" y="4277880"/>
                <a:ext cx="215280" cy="1436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3" name="CustomShape 59"/>
            <p:cNvSpPr/>
            <p:nvPr/>
          </p:nvSpPr>
          <p:spPr>
            <a:xfrm rot="21546000">
              <a:off x="4982400" y="3914640"/>
              <a:ext cx="804600" cy="1375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60"/>
            <p:cNvSpPr/>
            <p:nvPr/>
          </p:nvSpPr>
          <p:spPr>
            <a:xfrm>
              <a:off x="4160880" y="415116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45" name="CustomShape 61"/>
            <p:cNvSpPr/>
            <p:nvPr/>
          </p:nvSpPr>
          <p:spPr>
            <a:xfrm>
              <a:off x="6273720" y="418788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46" name="CustomShape 62"/>
            <p:cNvSpPr/>
            <p:nvPr/>
          </p:nvSpPr>
          <p:spPr>
            <a:xfrm>
              <a:off x="4200480" y="3306600"/>
              <a:ext cx="5839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47" name="CustomShape 63"/>
            <p:cNvSpPr/>
            <p:nvPr/>
          </p:nvSpPr>
          <p:spPr>
            <a:xfrm>
              <a:off x="6310080" y="3198960"/>
              <a:ext cx="5857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48" name="CustomShape 64"/>
            <p:cNvSpPr/>
            <p:nvPr/>
          </p:nvSpPr>
          <p:spPr>
            <a:xfrm>
              <a:off x="5249880" y="3422520"/>
              <a:ext cx="36468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0" lang="es-ES" sz="2500" spc="-1" strike="noStrike">
                <a:latin typeface="Arial"/>
              </a:endParaRPr>
            </a:p>
          </p:txBody>
        </p:sp>
        <p:grpSp>
          <p:nvGrpSpPr>
            <p:cNvPr id="149" name="Group 65"/>
            <p:cNvGrpSpPr/>
            <p:nvPr/>
          </p:nvGrpSpPr>
          <p:grpSpPr>
            <a:xfrm>
              <a:off x="4537440" y="3986280"/>
              <a:ext cx="437400" cy="416520"/>
              <a:chOff x="4537440" y="3986280"/>
              <a:chExt cx="437400" cy="416520"/>
            </a:xfrm>
          </p:grpSpPr>
          <p:sp>
            <p:nvSpPr>
              <p:cNvPr id="150" name="Line 66"/>
              <p:cNvSpPr/>
              <p:nvPr/>
            </p:nvSpPr>
            <p:spPr>
              <a:xfrm flipH="1">
                <a:off x="4755960" y="3986280"/>
                <a:ext cx="218880" cy="20844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Line 67"/>
              <p:cNvSpPr/>
              <p:nvPr/>
            </p:nvSpPr>
            <p:spPr>
              <a:xfrm flipV="1">
                <a:off x="4537440" y="4124880"/>
                <a:ext cx="291960" cy="27792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" name="Group 68"/>
            <p:cNvGrpSpPr/>
            <p:nvPr/>
          </p:nvGrpSpPr>
          <p:grpSpPr>
            <a:xfrm>
              <a:off x="4543200" y="3570120"/>
              <a:ext cx="437400" cy="415440"/>
              <a:chOff x="4543200" y="3570120"/>
              <a:chExt cx="437400" cy="415440"/>
            </a:xfrm>
          </p:grpSpPr>
          <p:sp>
            <p:nvSpPr>
              <p:cNvPr id="153" name="Line 69"/>
              <p:cNvSpPr/>
              <p:nvPr/>
            </p:nvSpPr>
            <p:spPr>
              <a:xfrm>
                <a:off x="4543200" y="357012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Line 70"/>
              <p:cNvSpPr/>
              <p:nvPr/>
            </p:nvSpPr>
            <p:spPr>
              <a:xfrm flipH="1" flipV="1">
                <a:off x="4688640" y="3708360"/>
                <a:ext cx="29196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5" name="Group 71"/>
            <p:cNvGrpSpPr/>
            <p:nvPr/>
          </p:nvGrpSpPr>
          <p:grpSpPr>
            <a:xfrm>
              <a:off x="5788080" y="3452040"/>
              <a:ext cx="567720" cy="540000"/>
              <a:chOff x="5788080" y="3452040"/>
              <a:chExt cx="567720" cy="540000"/>
            </a:xfrm>
          </p:grpSpPr>
          <p:sp>
            <p:nvSpPr>
              <p:cNvPr id="156" name="Line 72"/>
              <p:cNvSpPr/>
              <p:nvPr/>
            </p:nvSpPr>
            <p:spPr>
              <a:xfrm flipV="1">
                <a:off x="5788080" y="3722040"/>
                <a:ext cx="283680" cy="2700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Line 73"/>
              <p:cNvSpPr/>
              <p:nvPr/>
            </p:nvSpPr>
            <p:spPr>
              <a:xfrm flipH="1">
                <a:off x="5977080" y="3452040"/>
                <a:ext cx="378720" cy="3603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8" name="Line 74"/>
            <p:cNvSpPr/>
            <p:nvPr/>
          </p:nvSpPr>
          <p:spPr>
            <a:xfrm flipH="1" flipV="1">
              <a:off x="5999040" y="4160880"/>
              <a:ext cx="357120" cy="298080"/>
            </a:xfrm>
            <a:prstGeom prst="line">
              <a:avLst/>
            </a:prstGeom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75"/>
            <p:cNvSpPr/>
            <p:nvPr/>
          </p:nvSpPr>
          <p:spPr>
            <a:xfrm>
              <a:off x="5788080" y="3970440"/>
              <a:ext cx="282240" cy="253440"/>
            </a:xfrm>
            <a:prstGeom prst="line">
              <a:avLst/>
            </a:prstGeom>
            <a:ln w="28440">
              <a:solidFill>
                <a:srgbClr val="00008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76"/>
            <p:cNvSpPr/>
            <p:nvPr/>
          </p:nvSpPr>
          <p:spPr>
            <a:xfrm>
              <a:off x="5771880" y="3935520"/>
              <a:ext cx="90360" cy="8316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77"/>
            <p:cNvSpPr/>
            <p:nvPr/>
          </p:nvSpPr>
          <p:spPr>
            <a:xfrm>
              <a:off x="4910040" y="3935520"/>
              <a:ext cx="88560" cy="8316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78"/>
            <p:cNvSpPr/>
            <p:nvPr/>
          </p:nvSpPr>
          <p:spPr>
            <a:xfrm>
              <a:off x="6122880" y="4267080"/>
              <a:ext cx="8856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79"/>
            <p:cNvSpPr/>
            <p:nvPr/>
          </p:nvSpPr>
          <p:spPr>
            <a:xfrm>
              <a:off x="6140520" y="3583080"/>
              <a:ext cx="88200" cy="8316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CustomShape 80"/>
          <p:cNvSpPr/>
          <p:nvPr/>
        </p:nvSpPr>
        <p:spPr>
          <a:xfrm>
            <a:off x="3873600" y="3714840"/>
            <a:ext cx="35856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333399"/>
                </a:solidFill>
                <a:latin typeface="Arial"/>
                <a:ea typeface="DejaVu Sans"/>
              </a:rPr>
              <a:t>+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65" name="CustomShape 81"/>
          <p:cNvSpPr/>
          <p:nvPr/>
        </p:nvSpPr>
        <p:spPr>
          <a:xfrm>
            <a:off x="6608880" y="3730680"/>
            <a:ext cx="66348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333399"/>
                </a:solidFill>
                <a:latin typeface="Arial"/>
                <a:ea typeface="DejaVu Sans"/>
              </a:rPr>
              <a:t>+…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66" name="CustomShape 82"/>
          <p:cNvSpPr/>
          <p:nvPr/>
        </p:nvSpPr>
        <p:spPr>
          <a:xfrm>
            <a:off x="654480" y="4545000"/>
            <a:ext cx="7877520" cy="67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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each diagram calculate the matrix element using Feynman rules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derived in handout 4.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67" name="Picture 132" descr=""/>
          <p:cNvPicPr/>
          <p:nvPr/>
        </p:nvPicPr>
        <p:blipFill>
          <a:blip r:embed="rId2"/>
          <a:stretch/>
        </p:blipFill>
        <p:spPr>
          <a:xfrm>
            <a:off x="7386480" y="2192400"/>
            <a:ext cx="1634760" cy="320400"/>
          </a:xfrm>
          <a:prstGeom prst="rect">
            <a:avLst/>
          </a:prstGeom>
          <a:ln>
            <a:noFill/>
          </a:ln>
        </p:spPr>
      </p:pic>
      <p:pic>
        <p:nvPicPr>
          <p:cNvPr id="168" name="Picture 134" descr=""/>
          <p:cNvPicPr/>
          <p:nvPr/>
        </p:nvPicPr>
        <p:blipFill>
          <a:blip r:embed="rId3"/>
          <a:stretch/>
        </p:blipFill>
        <p:spPr>
          <a:xfrm>
            <a:off x="7437600" y="3678120"/>
            <a:ext cx="1634760" cy="350640"/>
          </a:xfrm>
          <a:prstGeom prst="rect">
            <a:avLst/>
          </a:prstGeom>
          <a:ln>
            <a:noFill/>
          </a:ln>
        </p:spPr>
      </p:pic>
      <p:sp>
        <p:nvSpPr>
          <p:cNvPr id="169" name="CustomShape 83"/>
          <p:cNvSpPr/>
          <p:nvPr/>
        </p:nvSpPr>
        <p:spPr>
          <a:xfrm>
            <a:off x="651960" y="5121360"/>
            <a:ext cx="71460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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Sum the individual matrix elements (i.e. sum the amplitudes)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0" name="Picture 136" descr=""/>
          <p:cNvPicPr/>
          <p:nvPr/>
        </p:nvPicPr>
        <p:blipFill>
          <a:blip r:embed="rId4"/>
          <a:stretch/>
        </p:blipFill>
        <p:spPr>
          <a:xfrm>
            <a:off x="3297240" y="5553000"/>
            <a:ext cx="3095280" cy="291960"/>
          </a:xfrm>
          <a:prstGeom prst="rect">
            <a:avLst/>
          </a:prstGeom>
          <a:ln>
            <a:noFill/>
          </a:ln>
        </p:spPr>
      </p:pic>
      <p:sp>
        <p:nvSpPr>
          <p:cNvPr id="171" name="CustomShape 84"/>
          <p:cNvSpPr/>
          <p:nvPr/>
        </p:nvSpPr>
        <p:spPr>
          <a:xfrm>
            <a:off x="716400" y="5842080"/>
            <a:ext cx="846216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Note: summing amplitudes therefore different diagrams for the same final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state can interfere either positively or negatively!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21A64250-09A1-489C-80C7-C0A6702DDADD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903" name="CustomShape 2"/>
          <p:cNvSpPr/>
          <p:nvPr/>
        </p:nvSpPr>
        <p:spPr>
          <a:xfrm>
            <a:off x="992160" y="42480"/>
            <a:ext cx="795636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CHIRALITY</a:t>
            </a:r>
            <a:endParaRPr b="0" lang="es-ES" sz="3400" spc="-1" strike="noStrike">
              <a:latin typeface="Arial"/>
            </a:endParaRPr>
          </a:p>
        </p:txBody>
      </p:sp>
      <p:grpSp>
        <p:nvGrpSpPr>
          <p:cNvPr id="904" name="Group 3"/>
          <p:cNvGrpSpPr/>
          <p:nvPr/>
        </p:nvGrpSpPr>
        <p:grpSpPr>
          <a:xfrm>
            <a:off x="443160" y="692280"/>
            <a:ext cx="8447040" cy="398520"/>
            <a:chOff x="443160" y="692280"/>
            <a:chExt cx="8447040" cy="398520"/>
          </a:xfrm>
        </p:grpSpPr>
        <p:sp>
          <p:nvSpPr>
            <p:cNvPr id="905" name="CustomShape 4"/>
            <p:cNvSpPr/>
            <p:nvPr/>
          </p:nvSpPr>
          <p:spPr>
            <a:xfrm>
              <a:off x="443160" y="692280"/>
              <a:ext cx="844704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ff0000"/>
                </a:buClr>
                <a:buFont typeface="Arial"/>
                <a:buChar char="•"/>
              </a:pPr>
              <a:r>
                <a:rPr b="1" lang="es-ES" sz="20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The helicity eigenstates for a particle/anti-particle for                are: </a:t>
              </a:r>
              <a:endParaRPr b="0" lang="es-ES" sz="2000" spc="-1" strike="noStrike">
                <a:latin typeface="Arial"/>
              </a:endParaRPr>
            </a:p>
          </p:txBody>
        </p:sp>
        <p:pic>
          <p:nvPicPr>
            <p:cNvPr id="906" name="Picture 10" descr=""/>
            <p:cNvPicPr/>
            <p:nvPr/>
          </p:nvPicPr>
          <p:blipFill>
            <a:blip r:embed="rId1"/>
            <a:stretch/>
          </p:blipFill>
          <p:spPr>
            <a:xfrm>
              <a:off x="7256520" y="799920"/>
              <a:ext cx="847440" cy="2329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07" name="Picture 11" descr=""/>
          <p:cNvPicPr/>
          <p:nvPr/>
        </p:nvPicPr>
        <p:blipFill>
          <a:blip r:embed="rId2"/>
          <a:stretch/>
        </p:blipFill>
        <p:spPr>
          <a:xfrm>
            <a:off x="2075040" y="2139840"/>
            <a:ext cx="2480760" cy="409320"/>
          </a:xfrm>
          <a:prstGeom prst="rect">
            <a:avLst/>
          </a:prstGeom>
          <a:ln>
            <a:noFill/>
          </a:ln>
        </p:spPr>
      </p:pic>
      <p:sp>
        <p:nvSpPr>
          <p:cNvPr id="908" name="CustomShape 5"/>
          <p:cNvSpPr/>
          <p:nvPr/>
        </p:nvSpPr>
        <p:spPr>
          <a:xfrm>
            <a:off x="1080000" y="2133720"/>
            <a:ext cx="91656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where</a:t>
            </a:r>
            <a:endParaRPr b="0" lang="es-ES" sz="2000" spc="-1" strike="noStrike">
              <a:latin typeface="Arial"/>
            </a:endParaRPr>
          </a:p>
        </p:txBody>
      </p:sp>
      <p:grpSp>
        <p:nvGrpSpPr>
          <p:cNvPr id="909" name="Group 6"/>
          <p:cNvGrpSpPr/>
          <p:nvPr/>
        </p:nvGrpSpPr>
        <p:grpSpPr>
          <a:xfrm>
            <a:off x="3222720" y="2563920"/>
            <a:ext cx="5077800" cy="1296360"/>
            <a:chOff x="3222720" y="2563920"/>
            <a:chExt cx="5077800" cy="1296360"/>
          </a:xfrm>
        </p:grpSpPr>
        <p:pic>
          <p:nvPicPr>
            <p:cNvPr id="910" name="Picture 15" descr=""/>
            <p:cNvPicPr/>
            <p:nvPr/>
          </p:nvPicPr>
          <p:blipFill>
            <a:blip r:embed="rId3"/>
            <a:stretch/>
          </p:blipFill>
          <p:spPr>
            <a:xfrm>
              <a:off x="3346200" y="2679480"/>
              <a:ext cx="4906440" cy="1109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11" name="CustomShape 7"/>
            <p:cNvSpPr/>
            <p:nvPr/>
          </p:nvSpPr>
          <p:spPr>
            <a:xfrm>
              <a:off x="3222720" y="2563920"/>
              <a:ext cx="5077800" cy="129636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2" name="CustomShape 8"/>
          <p:cNvSpPr/>
          <p:nvPr/>
        </p:nvSpPr>
        <p:spPr>
          <a:xfrm>
            <a:off x="492480" y="2529000"/>
            <a:ext cx="22489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Define the matrix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13" name="Picture 18" descr=""/>
          <p:cNvPicPr/>
          <p:nvPr/>
        </p:nvPicPr>
        <p:blipFill>
          <a:blip r:embed="rId4"/>
          <a:stretch/>
        </p:blipFill>
        <p:spPr>
          <a:xfrm>
            <a:off x="1677960" y="4411800"/>
            <a:ext cx="6221160" cy="350280"/>
          </a:xfrm>
          <a:prstGeom prst="rect">
            <a:avLst/>
          </a:prstGeom>
          <a:ln>
            <a:noFill/>
          </a:ln>
        </p:spPr>
      </p:pic>
      <p:sp>
        <p:nvSpPr>
          <p:cNvPr id="914" name="CustomShape 9"/>
          <p:cNvSpPr/>
          <p:nvPr/>
        </p:nvSpPr>
        <p:spPr>
          <a:xfrm>
            <a:off x="519120" y="3968640"/>
            <a:ext cx="80186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20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In the limit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                 the </a:t>
            </a: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helicity states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 are also eigenstates of   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915" name="Picture 20" descr=""/>
          <p:cNvPicPr/>
          <p:nvPr/>
        </p:nvPicPr>
        <p:blipFill>
          <a:blip r:embed="rId5"/>
          <a:stretch/>
        </p:blipFill>
        <p:spPr>
          <a:xfrm>
            <a:off x="2217600" y="4059360"/>
            <a:ext cx="847440" cy="232920"/>
          </a:xfrm>
          <a:prstGeom prst="rect">
            <a:avLst/>
          </a:prstGeom>
          <a:ln>
            <a:noFill/>
          </a:ln>
        </p:spPr>
      </p:pic>
      <p:pic>
        <p:nvPicPr>
          <p:cNvPr id="916" name="Picture 21" descr=""/>
          <p:cNvPicPr/>
          <p:nvPr/>
        </p:nvPicPr>
        <p:blipFill>
          <a:blip r:embed="rId6"/>
          <a:stretch/>
        </p:blipFill>
        <p:spPr>
          <a:xfrm>
            <a:off x="8302680" y="3973680"/>
            <a:ext cx="232920" cy="320040"/>
          </a:xfrm>
          <a:prstGeom prst="rect">
            <a:avLst/>
          </a:prstGeom>
          <a:ln>
            <a:noFill/>
          </a:ln>
        </p:spPr>
      </p:pic>
      <p:sp>
        <p:nvSpPr>
          <p:cNvPr id="917" name="CustomShape 10"/>
          <p:cNvSpPr/>
          <p:nvPr/>
        </p:nvSpPr>
        <p:spPr>
          <a:xfrm>
            <a:off x="513720" y="4761000"/>
            <a:ext cx="902772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In general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, define the eigenstates of        as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LEFT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and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RIGHT HANDED </a:t>
            </a:r>
            <a:r>
              <a:rPr b="1" lang="es-ES" sz="1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CHIRAL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   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states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18" name="Picture 27" descr=""/>
          <p:cNvPicPr/>
          <p:nvPr/>
        </p:nvPicPr>
        <p:blipFill>
          <a:blip r:embed="rId7"/>
          <a:stretch/>
        </p:blipFill>
        <p:spPr>
          <a:xfrm>
            <a:off x="4941720" y="4767120"/>
            <a:ext cx="233280" cy="320400"/>
          </a:xfrm>
          <a:prstGeom prst="rect">
            <a:avLst/>
          </a:prstGeom>
          <a:ln>
            <a:noFill/>
          </a:ln>
        </p:spPr>
      </p:pic>
      <p:pic>
        <p:nvPicPr>
          <p:cNvPr id="919" name="Picture 28" descr=""/>
          <p:cNvPicPr/>
          <p:nvPr/>
        </p:nvPicPr>
        <p:blipFill>
          <a:blip r:embed="rId8"/>
          <a:stretch/>
        </p:blipFill>
        <p:spPr>
          <a:xfrm>
            <a:off x="3267000" y="5157720"/>
            <a:ext cx="2541240" cy="204480"/>
          </a:xfrm>
          <a:prstGeom prst="rect">
            <a:avLst/>
          </a:prstGeom>
          <a:ln>
            <a:noFill/>
          </a:ln>
        </p:spPr>
      </p:pic>
      <p:grpSp>
        <p:nvGrpSpPr>
          <p:cNvPr id="920" name="Group 11"/>
          <p:cNvGrpSpPr/>
          <p:nvPr/>
        </p:nvGrpSpPr>
        <p:grpSpPr>
          <a:xfrm>
            <a:off x="1136520" y="1160640"/>
            <a:ext cx="8065440" cy="934560"/>
            <a:chOff x="1136520" y="1160640"/>
            <a:chExt cx="8065440" cy="934560"/>
          </a:xfrm>
        </p:grpSpPr>
        <p:pic>
          <p:nvPicPr>
            <p:cNvPr id="921" name="Picture 6" descr=""/>
            <p:cNvPicPr/>
            <p:nvPr/>
          </p:nvPicPr>
          <p:blipFill>
            <a:blip r:embed="rId9"/>
            <a:stretch/>
          </p:blipFill>
          <p:spPr>
            <a:xfrm>
              <a:off x="1136520" y="1166760"/>
              <a:ext cx="4014360" cy="928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2" name="Picture 33" descr=""/>
            <p:cNvPicPr/>
            <p:nvPr/>
          </p:nvPicPr>
          <p:blipFill>
            <a:blip r:embed="rId10"/>
            <a:stretch/>
          </p:blipFill>
          <p:spPr>
            <a:xfrm>
              <a:off x="5308200" y="1160640"/>
              <a:ext cx="3893760" cy="934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3" name="CustomShape 12"/>
          <p:cNvSpPr/>
          <p:nvPr/>
        </p:nvSpPr>
        <p:spPr>
          <a:xfrm>
            <a:off x="503280" y="5877000"/>
            <a:ext cx="62341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In the LIMIT                 (and </a:t>
            </a: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ONLY IN THIS LIMIT</a:t>
            </a: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): 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924" name="Picture 41" descr=""/>
          <p:cNvPicPr/>
          <p:nvPr/>
        </p:nvPicPr>
        <p:blipFill>
          <a:blip r:embed="rId11"/>
          <a:stretch/>
        </p:blipFill>
        <p:spPr>
          <a:xfrm>
            <a:off x="2376360" y="5973840"/>
            <a:ext cx="847440" cy="232920"/>
          </a:xfrm>
          <a:prstGeom prst="rect">
            <a:avLst/>
          </a:prstGeom>
          <a:ln>
            <a:noFill/>
          </a:ln>
        </p:spPr>
      </p:pic>
      <p:pic>
        <p:nvPicPr>
          <p:cNvPr id="925" name="Picture 43" descr=""/>
          <p:cNvPicPr/>
          <p:nvPr/>
        </p:nvPicPr>
        <p:blipFill>
          <a:blip r:embed="rId12"/>
          <a:stretch/>
        </p:blipFill>
        <p:spPr>
          <a:xfrm>
            <a:off x="1898640" y="5448240"/>
            <a:ext cx="6366960" cy="320400"/>
          </a:xfrm>
          <a:prstGeom prst="rect">
            <a:avLst/>
          </a:prstGeom>
          <a:ln>
            <a:noFill/>
          </a:ln>
        </p:spPr>
      </p:pic>
      <p:sp>
        <p:nvSpPr>
          <p:cNvPr id="926" name="CustomShape 13"/>
          <p:cNvSpPr/>
          <p:nvPr/>
        </p:nvSpPr>
        <p:spPr>
          <a:xfrm>
            <a:off x="1099800" y="5408640"/>
            <a:ext cx="5324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333399"/>
                </a:solidFill>
                <a:latin typeface="Arial"/>
                <a:ea typeface="DejaVu Sans"/>
              </a:rPr>
              <a:t>i.e.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927" name="Picture 46" descr=""/>
          <p:cNvPicPr/>
          <p:nvPr/>
        </p:nvPicPr>
        <p:blipFill>
          <a:blip r:embed="rId13"/>
          <a:stretch/>
        </p:blipFill>
        <p:spPr>
          <a:xfrm>
            <a:off x="2576520" y="6327720"/>
            <a:ext cx="4966920" cy="23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812A4A2C-8055-4331-BFE0-F61F409D74EC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929" name="CustomShape 2"/>
          <p:cNvSpPr/>
          <p:nvPr/>
        </p:nvSpPr>
        <p:spPr>
          <a:xfrm>
            <a:off x="237240" y="3716280"/>
            <a:ext cx="68011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 projection operators, project out the chiral eigenstates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30" name="CustomShape 3"/>
          <p:cNvSpPr/>
          <p:nvPr/>
        </p:nvSpPr>
        <p:spPr>
          <a:xfrm>
            <a:off x="269280" y="596880"/>
            <a:ext cx="855756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This is a subtle but important point: in general the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HELICITY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and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CHIRAL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eigenstates </a:t>
            </a:r>
            <a:r>
              <a:rPr b="1" lang="es-ES" sz="1800" spc="-1" strike="noStrike">
                <a:solidFill>
                  <a:srgbClr val="cc0099"/>
                </a:solidFill>
                <a:latin typeface="Arial"/>
                <a:ea typeface="DejaVu Sans"/>
              </a:rPr>
              <a:t>are not the same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. It is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only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in the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ultra-relativistic limit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that the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chiral eigenstates correspond to the helicity eigenstates.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31" name="CustomShape 4"/>
          <p:cNvSpPr/>
          <p:nvPr/>
        </p:nvSpPr>
        <p:spPr>
          <a:xfrm>
            <a:off x="275040" y="2124000"/>
            <a:ext cx="6430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general, the eigenstates of the chirality operator are: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32" name="CustomShape 5"/>
          <p:cNvSpPr/>
          <p:nvPr/>
        </p:nvSpPr>
        <p:spPr>
          <a:xfrm>
            <a:off x="257760" y="2816280"/>
            <a:ext cx="38642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Define the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projection operators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: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933" name="Group 6"/>
          <p:cNvGrpSpPr/>
          <p:nvPr/>
        </p:nvGrpSpPr>
        <p:grpSpPr>
          <a:xfrm>
            <a:off x="2324160" y="3176640"/>
            <a:ext cx="4357440" cy="504360"/>
            <a:chOff x="2324160" y="3176640"/>
            <a:chExt cx="4357440" cy="504360"/>
          </a:xfrm>
        </p:grpSpPr>
        <p:sp>
          <p:nvSpPr>
            <p:cNvPr id="934" name="CustomShape 7"/>
            <p:cNvSpPr/>
            <p:nvPr/>
          </p:nvSpPr>
          <p:spPr>
            <a:xfrm>
              <a:off x="2324160" y="3176640"/>
              <a:ext cx="4357440" cy="50436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35" name="Picture 31" descr=""/>
            <p:cNvPicPr/>
            <p:nvPr/>
          </p:nvPicPr>
          <p:blipFill>
            <a:blip r:embed="rId1"/>
            <a:stretch/>
          </p:blipFill>
          <p:spPr>
            <a:xfrm>
              <a:off x="2505240" y="3235320"/>
              <a:ext cx="4060440" cy="409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36" name="Group 8"/>
          <p:cNvGrpSpPr/>
          <p:nvPr/>
        </p:nvGrpSpPr>
        <p:grpSpPr>
          <a:xfrm>
            <a:off x="1339920" y="4184640"/>
            <a:ext cx="6121080" cy="899640"/>
            <a:chOff x="1339920" y="4184640"/>
            <a:chExt cx="6121080" cy="899640"/>
          </a:xfrm>
        </p:grpSpPr>
        <p:pic>
          <p:nvPicPr>
            <p:cNvPr id="937" name="Picture 33" descr=""/>
            <p:cNvPicPr/>
            <p:nvPr/>
          </p:nvPicPr>
          <p:blipFill>
            <a:blip r:embed="rId2"/>
            <a:stretch/>
          </p:blipFill>
          <p:spPr>
            <a:xfrm>
              <a:off x="1481040" y="4292640"/>
              <a:ext cx="5783040" cy="263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38" name="CustomShape 9"/>
            <p:cNvSpPr/>
            <p:nvPr/>
          </p:nvSpPr>
          <p:spPr>
            <a:xfrm>
              <a:off x="1339920" y="4184640"/>
              <a:ext cx="6121080" cy="899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39" name="Picture 34" descr=""/>
            <p:cNvPicPr/>
            <p:nvPr/>
          </p:nvPicPr>
          <p:blipFill>
            <a:blip r:embed="rId3"/>
            <a:stretch/>
          </p:blipFill>
          <p:spPr>
            <a:xfrm>
              <a:off x="1513080" y="4761000"/>
              <a:ext cx="5695560" cy="263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40" name="CustomShape 10"/>
          <p:cNvSpPr/>
          <p:nvPr/>
        </p:nvSpPr>
        <p:spPr>
          <a:xfrm>
            <a:off x="345240" y="5559480"/>
            <a:ext cx="733428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We can then write any spinor in terms of it left and right-handed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chiral components: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41" name="Picture 39" descr=""/>
          <p:cNvPicPr/>
          <p:nvPr/>
        </p:nvPicPr>
        <p:blipFill>
          <a:blip r:embed="rId4"/>
          <a:stretch/>
        </p:blipFill>
        <p:spPr>
          <a:xfrm>
            <a:off x="2392200" y="6129360"/>
            <a:ext cx="4937040" cy="409320"/>
          </a:xfrm>
          <a:prstGeom prst="rect">
            <a:avLst/>
          </a:prstGeom>
          <a:ln>
            <a:noFill/>
          </a:ln>
        </p:spPr>
      </p:pic>
      <p:pic>
        <p:nvPicPr>
          <p:cNvPr id="942" name="Picture 44" descr=""/>
          <p:cNvPicPr/>
          <p:nvPr/>
        </p:nvPicPr>
        <p:blipFill>
          <a:blip r:embed="rId5"/>
          <a:stretch/>
        </p:blipFill>
        <p:spPr>
          <a:xfrm>
            <a:off x="1749600" y="2452680"/>
            <a:ext cx="6366960" cy="320400"/>
          </a:xfrm>
          <a:prstGeom prst="rect">
            <a:avLst/>
          </a:prstGeom>
          <a:ln>
            <a:noFill/>
          </a:ln>
        </p:spPr>
      </p:pic>
      <p:sp>
        <p:nvSpPr>
          <p:cNvPr id="943" name="CustomShape 11"/>
          <p:cNvSpPr/>
          <p:nvPr/>
        </p:nvSpPr>
        <p:spPr>
          <a:xfrm>
            <a:off x="343440" y="5186520"/>
            <a:ext cx="96998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Note        projects out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right-handed particle states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and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left-handed anti-particle states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44" name="Picture 42" descr=""/>
          <p:cNvPicPr/>
          <p:nvPr/>
        </p:nvPicPr>
        <p:blipFill>
          <a:blip r:embed="rId6"/>
          <a:stretch/>
        </p:blipFill>
        <p:spPr>
          <a:xfrm>
            <a:off x="1173240" y="5268960"/>
            <a:ext cx="291600" cy="263160"/>
          </a:xfrm>
          <a:prstGeom prst="rect">
            <a:avLst/>
          </a:prstGeom>
          <a:ln>
            <a:noFill/>
          </a:ln>
        </p:spPr>
      </p:pic>
      <p:sp>
        <p:nvSpPr>
          <p:cNvPr id="945" name="CustomShape 12"/>
          <p:cNvSpPr/>
          <p:nvPr/>
        </p:nvSpPr>
        <p:spPr>
          <a:xfrm>
            <a:off x="262440" y="1486080"/>
            <a:ext cx="915552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Chirality is an import concept in the structure of QED, and any interaction of the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form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46" name="Picture 49" descr=""/>
          <p:cNvPicPr/>
          <p:nvPr/>
        </p:nvPicPr>
        <p:blipFill>
          <a:blip r:embed="rId7"/>
          <a:stretch/>
        </p:blipFill>
        <p:spPr>
          <a:xfrm>
            <a:off x="1281240" y="1811160"/>
            <a:ext cx="613800" cy="32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3882F246-D347-4D82-BC2E-9BA8F257E92C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948" name="CustomShape 2"/>
          <p:cNvSpPr/>
          <p:nvPr/>
        </p:nvSpPr>
        <p:spPr>
          <a:xfrm>
            <a:off x="1207800" y="4392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Chirality in QED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949" name="CustomShape 3"/>
          <p:cNvSpPr/>
          <p:nvPr/>
        </p:nvSpPr>
        <p:spPr>
          <a:xfrm>
            <a:off x="339120" y="765000"/>
            <a:ext cx="71607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QED the basic interaction between a fermion and photon is: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50" name="CustomShape 4"/>
          <p:cNvSpPr/>
          <p:nvPr/>
        </p:nvSpPr>
        <p:spPr>
          <a:xfrm>
            <a:off x="374400" y="1473120"/>
            <a:ext cx="93567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Can decompose the spinors in terms of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Left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and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Right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-handed chiral components: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951" name="Group 5"/>
          <p:cNvGrpSpPr/>
          <p:nvPr/>
        </p:nvGrpSpPr>
        <p:grpSpPr>
          <a:xfrm>
            <a:off x="2216160" y="3249720"/>
            <a:ext cx="5041440" cy="575640"/>
            <a:chOff x="2216160" y="3249720"/>
            <a:chExt cx="5041440" cy="575640"/>
          </a:xfrm>
        </p:grpSpPr>
        <p:pic>
          <p:nvPicPr>
            <p:cNvPr id="952" name="Picture 8" descr=""/>
            <p:cNvPicPr/>
            <p:nvPr/>
          </p:nvPicPr>
          <p:blipFill>
            <a:blip r:embed="rId1"/>
            <a:stretch/>
          </p:blipFill>
          <p:spPr>
            <a:xfrm>
              <a:off x="2360520" y="3401640"/>
              <a:ext cx="4760640" cy="350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3" name="CustomShape 6"/>
            <p:cNvSpPr/>
            <p:nvPr/>
          </p:nvSpPr>
          <p:spPr>
            <a:xfrm>
              <a:off x="2216160" y="3249720"/>
              <a:ext cx="5041440" cy="575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4" name="CustomShape 7"/>
          <p:cNvSpPr/>
          <p:nvPr/>
        </p:nvSpPr>
        <p:spPr>
          <a:xfrm>
            <a:off x="595080" y="3860640"/>
            <a:ext cx="3245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it is straightforward to show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55" name="Picture 59" descr=""/>
          <p:cNvPicPr/>
          <p:nvPr/>
        </p:nvPicPr>
        <p:blipFill>
          <a:blip r:embed="rId2"/>
          <a:stretch/>
        </p:blipFill>
        <p:spPr>
          <a:xfrm>
            <a:off x="2903400" y="4302000"/>
            <a:ext cx="3417840" cy="320400"/>
          </a:xfrm>
          <a:prstGeom prst="rect">
            <a:avLst/>
          </a:prstGeom>
          <a:ln>
            <a:noFill/>
          </a:ln>
        </p:spPr>
      </p:pic>
      <p:sp>
        <p:nvSpPr>
          <p:cNvPr id="956" name="CustomShape 8"/>
          <p:cNvSpPr/>
          <p:nvPr/>
        </p:nvSpPr>
        <p:spPr>
          <a:xfrm>
            <a:off x="412920" y="2806560"/>
            <a:ext cx="29635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Using the properties of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57" name="Picture 52" descr=""/>
          <p:cNvPicPr/>
          <p:nvPr/>
        </p:nvPicPr>
        <p:blipFill>
          <a:blip r:embed="rId3"/>
          <a:stretch/>
        </p:blipFill>
        <p:spPr>
          <a:xfrm>
            <a:off x="3405240" y="2817720"/>
            <a:ext cx="232920" cy="320400"/>
          </a:xfrm>
          <a:prstGeom prst="rect">
            <a:avLst/>
          </a:prstGeom>
          <a:ln>
            <a:noFill/>
          </a:ln>
        </p:spPr>
      </p:pic>
      <p:sp>
        <p:nvSpPr>
          <p:cNvPr id="958" name="CustomShape 9"/>
          <p:cNvSpPr/>
          <p:nvPr/>
        </p:nvSpPr>
        <p:spPr>
          <a:xfrm>
            <a:off x="7318800" y="2841480"/>
            <a:ext cx="245268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9999"/>
                </a:solidFill>
                <a:latin typeface="Arial"/>
                <a:ea typeface="DejaVu Sans"/>
              </a:rPr>
              <a:t>(Q8 on examples sheet)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59" name="CustomShape 10"/>
          <p:cNvSpPr/>
          <p:nvPr/>
        </p:nvSpPr>
        <p:spPr>
          <a:xfrm>
            <a:off x="7355520" y="3892680"/>
            <a:ext cx="245268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solidFill>
                  <a:srgbClr val="009999"/>
                </a:solidFill>
                <a:latin typeface="Arial"/>
                <a:ea typeface="DejaVu Sans"/>
              </a:rPr>
              <a:t>(Q9 on examples sheet)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60" name="CustomShape 11"/>
          <p:cNvSpPr/>
          <p:nvPr/>
        </p:nvSpPr>
        <p:spPr>
          <a:xfrm>
            <a:off x="428040" y="4653000"/>
            <a:ext cx="825012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Hence only certain combinations of </a:t>
            </a:r>
            <a:r>
              <a:rPr b="1" lang="es-ES" sz="1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chiral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eigenstates contribute to the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interaction. This statement is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true.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61" name="Picture 70" descr=""/>
          <p:cNvPicPr/>
          <p:nvPr/>
        </p:nvPicPr>
        <p:blipFill>
          <a:blip r:embed="rId4"/>
          <a:stretch/>
        </p:blipFill>
        <p:spPr>
          <a:xfrm>
            <a:off x="4011480" y="1157400"/>
            <a:ext cx="904680" cy="291600"/>
          </a:xfrm>
          <a:prstGeom prst="rect">
            <a:avLst/>
          </a:prstGeom>
          <a:ln>
            <a:noFill/>
          </a:ln>
        </p:spPr>
      </p:pic>
      <p:sp>
        <p:nvSpPr>
          <p:cNvPr id="962" name="CustomShape 12"/>
          <p:cNvSpPr/>
          <p:nvPr/>
        </p:nvSpPr>
        <p:spPr>
          <a:xfrm>
            <a:off x="390600" y="5321160"/>
            <a:ext cx="9173880" cy="11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               , the chiral and helicity eigenstates are equivalent. This implies that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                only certain helicity combinations contribute to the QED vertex !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This is why previously we found that for two of the four helicity combinations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the muon current were zero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63" name="Picture 67" descr=""/>
          <p:cNvPicPr/>
          <p:nvPr/>
        </p:nvPicPr>
        <p:blipFill>
          <a:blip r:embed="rId5"/>
          <a:stretch/>
        </p:blipFill>
        <p:spPr>
          <a:xfrm>
            <a:off x="1157400" y="5386320"/>
            <a:ext cx="847080" cy="232920"/>
          </a:xfrm>
          <a:prstGeom prst="rect">
            <a:avLst/>
          </a:prstGeom>
          <a:ln>
            <a:noFill/>
          </a:ln>
        </p:spPr>
      </p:pic>
      <p:pic>
        <p:nvPicPr>
          <p:cNvPr id="964" name="Picture 78" descr=""/>
          <p:cNvPicPr/>
          <p:nvPr/>
        </p:nvPicPr>
        <p:blipFill>
          <a:blip r:embed="rId6"/>
          <a:stretch/>
        </p:blipFill>
        <p:spPr>
          <a:xfrm>
            <a:off x="1114560" y="5661000"/>
            <a:ext cx="847080" cy="232920"/>
          </a:xfrm>
          <a:prstGeom prst="rect">
            <a:avLst/>
          </a:prstGeom>
          <a:ln>
            <a:noFill/>
          </a:ln>
        </p:spPr>
      </p:pic>
      <p:pic>
        <p:nvPicPr>
          <p:cNvPr id="965" name="Picture 81" descr=""/>
          <p:cNvPicPr/>
          <p:nvPr/>
        </p:nvPicPr>
        <p:blipFill>
          <a:blip r:embed="rId7"/>
          <a:stretch/>
        </p:blipFill>
        <p:spPr>
          <a:xfrm>
            <a:off x="1670040" y="1916280"/>
            <a:ext cx="6916320" cy="78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CCB81C99-9DCD-4D75-86ED-C048E2A19EEB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grpSp>
        <p:nvGrpSpPr>
          <p:cNvPr id="967" name="Group 2"/>
          <p:cNvGrpSpPr/>
          <p:nvPr/>
        </p:nvGrpSpPr>
        <p:grpSpPr>
          <a:xfrm>
            <a:off x="486720" y="1628640"/>
            <a:ext cx="8534520" cy="1981080"/>
            <a:chOff x="486720" y="1628640"/>
            <a:chExt cx="8534520" cy="1981080"/>
          </a:xfrm>
        </p:grpSpPr>
        <p:grpSp>
          <p:nvGrpSpPr>
            <p:cNvPr id="968" name="Group 3"/>
            <p:cNvGrpSpPr/>
            <p:nvPr/>
          </p:nvGrpSpPr>
          <p:grpSpPr>
            <a:xfrm>
              <a:off x="3008160" y="2299680"/>
              <a:ext cx="1511280" cy="1173960"/>
              <a:chOff x="3008160" y="2299680"/>
              <a:chExt cx="1511280" cy="1173960"/>
            </a:xfrm>
          </p:grpSpPr>
          <p:grpSp>
            <p:nvGrpSpPr>
              <p:cNvPr id="969" name="Group 4"/>
              <p:cNvGrpSpPr/>
              <p:nvPr/>
            </p:nvGrpSpPr>
            <p:grpSpPr>
              <a:xfrm>
                <a:off x="3008160" y="2381760"/>
                <a:ext cx="1511280" cy="331560"/>
                <a:chOff x="3008160" y="2381760"/>
                <a:chExt cx="1511280" cy="331560"/>
              </a:xfrm>
            </p:grpSpPr>
            <p:sp>
              <p:nvSpPr>
                <p:cNvPr id="970" name="Line 5"/>
                <p:cNvSpPr/>
                <p:nvPr/>
              </p:nvSpPr>
              <p:spPr>
                <a:xfrm>
                  <a:off x="3008160" y="2385720"/>
                  <a:ext cx="755640" cy="32400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1" name="Line 6"/>
                <p:cNvSpPr/>
                <p:nvPr/>
              </p:nvSpPr>
              <p:spPr>
                <a:xfrm>
                  <a:off x="3008160" y="2385720"/>
                  <a:ext cx="432000" cy="17964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972" name="Group 7"/>
                <p:cNvGrpSpPr/>
                <p:nvPr/>
              </p:nvGrpSpPr>
              <p:grpSpPr>
                <a:xfrm>
                  <a:off x="3767040" y="2381760"/>
                  <a:ext cx="752400" cy="331560"/>
                  <a:chOff x="3767040" y="2381760"/>
                  <a:chExt cx="752400" cy="331560"/>
                </a:xfrm>
              </p:grpSpPr>
              <p:sp>
                <p:nvSpPr>
                  <p:cNvPr id="973" name="Line 8"/>
                  <p:cNvSpPr/>
                  <p:nvPr/>
                </p:nvSpPr>
                <p:spPr>
                  <a:xfrm flipV="1">
                    <a:off x="3767040" y="2381760"/>
                    <a:ext cx="752400" cy="33156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4" name="Line 9"/>
                  <p:cNvSpPr/>
                  <p:nvPr/>
                </p:nvSpPr>
                <p:spPr>
                  <a:xfrm flipV="1">
                    <a:off x="3767040" y="2520000"/>
                    <a:ext cx="425520" cy="19332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975" name="CustomShape 10"/>
              <p:cNvSpPr/>
              <p:nvPr/>
            </p:nvSpPr>
            <p:spPr>
              <a:xfrm rot="16068000">
                <a:off x="3416400" y="3021120"/>
                <a:ext cx="761760" cy="13788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CustomShape 11"/>
              <p:cNvSpPr/>
              <p:nvPr/>
            </p:nvSpPr>
            <p:spPr>
              <a:xfrm>
                <a:off x="3743280" y="2662200"/>
                <a:ext cx="88560" cy="8388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CustomShape 12"/>
              <p:cNvSpPr/>
              <p:nvPr/>
            </p:nvSpPr>
            <p:spPr>
              <a:xfrm rot="1627200">
                <a:off x="3331800" y="2348640"/>
                <a:ext cx="250560" cy="144000"/>
              </a:xfrm>
              <a:custGeom>
                <a:avLst/>
                <a:gdLst/>
                <a:ahLst/>
                <a:rect l="l" t="t" r="r" b="b"/>
                <a:pathLst>
                  <a:path w="699" h="402">
                    <a:moveTo>
                      <a:pt x="0" y="101"/>
                    </a:moveTo>
                    <a:lnTo>
                      <a:pt x="523" y="100"/>
                    </a:lnTo>
                    <a:lnTo>
                      <a:pt x="523" y="0"/>
                    </a:lnTo>
                    <a:lnTo>
                      <a:pt x="698" y="200"/>
                    </a:lnTo>
                    <a:lnTo>
                      <a:pt x="524" y="401"/>
                    </a:lnTo>
                    <a:lnTo>
                      <a:pt x="523" y="301"/>
                    </a:lnTo>
                    <a:lnTo>
                      <a:pt x="1" y="302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8" name="CustomShape 13"/>
              <p:cNvSpPr/>
              <p:nvPr/>
            </p:nvSpPr>
            <p:spPr>
              <a:xfrm rot="9360000">
                <a:off x="3944160" y="2349000"/>
                <a:ext cx="250560" cy="144000"/>
              </a:xfrm>
              <a:custGeom>
                <a:avLst/>
                <a:gdLst/>
                <a:ahLst/>
                <a:rect l="l" t="t" r="r" b="b"/>
                <a:pathLst>
                  <a:path w="699" h="401">
                    <a:moveTo>
                      <a:pt x="0" y="100"/>
                    </a:moveTo>
                    <a:lnTo>
                      <a:pt x="524" y="99"/>
                    </a:lnTo>
                    <a:lnTo>
                      <a:pt x="523" y="0"/>
                    </a:lnTo>
                    <a:lnTo>
                      <a:pt x="698" y="199"/>
                    </a:lnTo>
                    <a:lnTo>
                      <a:pt x="523" y="400"/>
                    </a:lnTo>
                    <a:lnTo>
                      <a:pt x="524" y="301"/>
                    </a:lnTo>
                    <a:lnTo>
                      <a:pt x="1" y="300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9" name="Group 14"/>
            <p:cNvGrpSpPr/>
            <p:nvPr/>
          </p:nvGrpSpPr>
          <p:grpSpPr>
            <a:xfrm>
              <a:off x="7364520" y="2301480"/>
              <a:ext cx="1510560" cy="1172520"/>
              <a:chOff x="7364520" y="2301480"/>
              <a:chExt cx="1510560" cy="1172520"/>
            </a:xfrm>
          </p:grpSpPr>
          <p:grpSp>
            <p:nvGrpSpPr>
              <p:cNvPr id="980" name="Group 15"/>
              <p:cNvGrpSpPr/>
              <p:nvPr/>
            </p:nvGrpSpPr>
            <p:grpSpPr>
              <a:xfrm>
                <a:off x="7364520" y="2381760"/>
                <a:ext cx="1510560" cy="331920"/>
                <a:chOff x="7364520" y="2381760"/>
                <a:chExt cx="1510560" cy="331920"/>
              </a:xfrm>
            </p:grpSpPr>
            <p:sp>
              <p:nvSpPr>
                <p:cNvPr id="981" name="Line 16"/>
                <p:cNvSpPr/>
                <p:nvPr/>
              </p:nvSpPr>
              <p:spPr>
                <a:xfrm>
                  <a:off x="7364520" y="2385720"/>
                  <a:ext cx="755280" cy="32400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2" name="Line 17"/>
                <p:cNvSpPr/>
                <p:nvPr/>
              </p:nvSpPr>
              <p:spPr>
                <a:xfrm>
                  <a:off x="7364520" y="2385720"/>
                  <a:ext cx="431640" cy="17964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983" name="Group 18"/>
                <p:cNvGrpSpPr/>
                <p:nvPr/>
              </p:nvGrpSpPr>
              <p:grpSpPr>
                <a:xfrm>
                  <a:off x="8123040" y="2381760"/>
                  <a:ext cx="752040" cy="331920"/>
                  <a:chOff x="8123040" y="2381760"/>
                  <a:chExt cx="752040" cy="331920"/>
                </a:xfrm>
              </p:grpSpPr>
              <p:sp>
                <p:nvSpPr>
                  <p:cNvPr id="984" name="Line 19"/>
                  <p:cNvSpPr/>
                  <p:nvPr/>
                </p:nvSpPr>
                <p:spPr>
                  <a:xfrm flipV="1">
                    <a:off x="8123040" y="2381760"/>
                    <a:ext cx="752040" cy="33192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5" name="Line 20"/>
                  <p:cNvSpPr/>
                  <p:nvPr/>
                </p:nvSpPr>
                <p:spPr>
                  <a:xfrm flipV="1">
                    <a:off x="8123040" y="2520000"/>
                    <a:ext cx="425160" cy="19368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986" name="CustomShape 21"/>
              <p:cNvSpPr/>
              <p:nvPr/>
            </p:nvSpPr>
            <p:spPr>
              <a:xfrm rot="16068000">
                <a:off x="7772760" y="3021840"/>
                <a:ext cx="761760" cy="13752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CustomShape 22"/>
              <p:cNvSpPr/>
              <p:nvPr/>
            </p:nvSpPr>
            <p:spPr>
              <a:xfrm>
                <a:off x="8099280" y="2662200"/>
                <a:ext cx="88200" cy="8388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CustomShape 23"/>
              <p:cNvSpPr/>
              <p:nvPr/>
            </p:nvSpPr>
            <p:spPr>
              <a:xfrm rot="12360000">
                <a:off x="7687800" y="2349000"/>
                <a:ext cx="249840" cy="144000"/>
              </a:xfrm>
              <a:custGeom>
                <a:avLst/>
                <a:gdLst/>
                <a:ahLst/>
                <a:rect l="l" t="t" r="r" b="b"/>
                <a:pathLst>
                  <a:path w="697" h="402">
                    <a:moveTo>
                      <a:pt x="0" y="101"/>
                    </a:moveTo>
                    <a:lnTo>
                      <a:pt x="522" y="100"/>
                    </a:lnTo>
                    <a:lnTo>
                      <a:pt x="523" y="0"/>
                    </a:lnTo>
                    <a:lnTo>
                      <a:pt x="696" y="201"/>
                    </a:lnTo>
                    <a:lnTo>
                      <a:pt x="523" y="401"/>
                    </a:lnTo>
                    <a:lnTo>
                      <a:pt x="523" y="301"/>
                    </a:lnTo>
                    <a:lnTo>
                      <a:pt x="0" y="301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CustomShape 24"/>
              <p:cNvSpPr/>
              <p:nvPr/>
            </p:nvSpPr>
            <p:spPr>
              <a:xfrm rot="9360000">
                <a:off x="8300520" y="2348640"/>
                <a:ext cx="250200" cy="144000"/>
              </a:xfrm>
              <a:custGeom>
                <a:avLst/>
                <a:gdLst/>
                <a:ahLst/>
                <a:rect l="l" t="t" r="r" b="b"/>
                <a:pathLst>
                  <a:path w="697" h="402">
                    <a:moveTo>
                      <a:pt x="0" y="99"/>
                    </a:moveTo>
                    <a:lnTo>
                      <a:pt x="522" y="100"/>
                    </a:lnTo>
                    <a:lnTo>
                      <a:pt x="521" y="0"/>
                    </a:lnTo>
                    <a:lnTo>
                      <a:pt x="696" y="200"/>
                    </a:lnTo>
                    <a:lnTo>
                      <a:pt x="521" y="401"/>
                    </a:lnTo>
                    <a:lnTo>
                      <a:pt x="522" y="301"/>
                    </a:lnTo>
                    <a:lnTo>
                      <a:pt x="0" y="301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90" name="Group 25"/>
            <p:cNvGrpSpPr/>
            <p:nvPr/>
          </p:nvGrpSpPr>
          <p:grpSpPr>
            <a:xfrm>
              <a:off x="5203800" y="2300040"/>
              <a:ext cx="1511280" cy="1173600"/>
              <a:chOff x="5203800" y="2300040"/>
              <a:chExt cx="1511280" cy="1173600"/>
            </a:xfrm>
          </p:grpSpPr>
          <p:grpSp>
            <p:nvGrpSpPr>
              <p:cNvPr id="991" name="Group 26"/>
              <p:cNvGrpSpPr/>
              <p:nvPr/>
            </p:nvGrpSpPr>
            <p:grpSpPr>
              <a:xfrm>
                <a:off x="5203800" y="2381760"/>
                <a:ext cx="1511280" cy="331560"/>
                <a:chOff x="5203800" y="2381760"/>
                <a:chExt cx="1511280" cy="331560"/>
              </a:xfrm>
            </p:grpSpPr>
            <p:sp>
              <p:nvSpPr>
                <p:cNvPr id="992" name="Line 27"/>
                <p:cNvSpPr/>
                <p:nvPr/>
              </p:nvSpPr>
              <p:spPr>
                <a:xfrm>
                  <a:off x="5203800" y="2385720"/>
                  <a:ext cx="755640" cy="32400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3" name="Line 28"/>
                <p:cNvSpPr/>
                <p:nvPr/>
              </p:nvSpPr>
              <p:spPr>
                <a:xfrm>
                  <a:off x="5203800" y="2385720"/>
                  <a:ext cx="432000" cy="17964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994" name="Group 29"/>
                <p:cNvGrpSpPr/>
                <p:nvPr/>
              </p:nvGrpSpPr>
              <p:grpSpPr>
                <a:xfrm>
                  <a:off x="5962680" y="2381760"/>
                  <a:ext cx="752400" cy="331560"/>
                  <a:chOff x="5962680" y="2381760"/>
                  <a:chExt cx="752400" cy="331560"/>
                </a:xfrm>
              </p:grpSpPr>
              <p:sp>
                <p:nvSpPr>
                  <p:cNvPr id="995" name="Line 30"/>
                  <p:cNvSpPr/>
                  <p:nvPr/>
                </p:nvSpPr>
                <p:spPr>
                  <a:xfrm flipV="1">
                    <a:off x="5962680" y="2381760"/>
                    <a:ext cx="752400" cy="33156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6" name="Line 31"/>
                  <p:cNvSpPr/>
                  <p:nvPr/>
                </p:nvSpPr>
                <p:spPr>
                  <a:xfrm flipV="1">
                    <a:off x="5962680" y="2520000"/>
                    <a:ext cx="425520" cy="19332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997" name="CustomShape 32"/>
              <p:cNvSpPr/>
              <p:nvPr/>
            </p:nvSpPr>
            <p:spPr>
              <a:xfrm rot="16068000">
                <a:off x="5612040" y="3021120"/>
                <a:ext cx="761760" cy="13788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CustomShape 33"/>
              <p:cNvSpPr/>
              <p:nvPr/>
            </p:nvSpPr>
            <p:spPr>
              <a:xfrm>
                <a:off x="5938920" y="2662200"/>
                <a:ext cx="88560" cy="8388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CustomShape 34"/>
              <p:cNvSpPr/>
              <p:nvPr/>
            </p:nvSpPr>
            <p:spPr>
              <a:xfrm rot="12420000">
                <a:off x="5527440" y="2349000"/>
                <a:ext cx="250200" cy="144000"/>
              </a:xfrm>
              <a:custGeom>
                <a:avLst/>
                <a:gdLst/>
                <a:ahLst/>
                <a:rect l="l" t="t" r="r" b="b"/>
                <a:pathLst>
                  <a:path w="697" h="402">
                    <a:moveTo>
                      <a:pt x="0" y="100"/>
                    </a:moveTo>
                    <a:lnTo>
                      <a:pt x="522" y="100"/>
                    </a:lnTo>
                    <a:lnTo>
                      <a:pt x="521" y="0"/>
                    </a:lnTo>
                    <a:lnTo>
                      <a:pt x="696" y="200"/>
                    </a:lnTo>
                    <a:lnTo>
                      <a:pt x="521" y="401"/>
                    </a:lnTo>
                    <a:lnTo>
                      <a:pt x="522" y="301"/>
                    </a:lnTo>
                    <a:lnTo>
                      <a:pt x="0" y="301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CustomShape 35"/>
              <p:cNvSpPr/>
              <p:nvPr/>
            </p:nvSpPr>
            <p:spPr>
              <a:xfrm rot="20177400">
                <a:off x="6140520" y="2349000"/>
                <a:ext cx="250560" cy="144000"/>
              </a:xfrm>
              <a:custGeom>
                <a:avLst/>
                <a:gdLst/>
                <a:ahLst/>
                <a:rect l="l" t="t" r="r" b="b"/>
                <a:pathLst>
                  <a:path w="698" h="403">
                    <a:moveTo>
                      <a:pt x="0" y="101"/>
                    </a:moveTo>
                    <a:lnTo>
                      <a:pt x="523" y="101"/>
                    </a:lnTo>
                    <a:lnTo>
                      <a:pt x="522" y="0"/>
                    </a:lnTo>
                    <a:lnTo>
                      <a:pt x="697" y="201"/>
                    </a:lnTo>
                    <a:lnTo>
                      <a:pt x="523" y="402"/>
                    </a:lnTo>
                    <a:lnTo>
                      <a:pt x="523" y="302"/>
                    </a:lnTo>
                    <a:lnTo>
                      <a:pt x="0" y="302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01" name="Group 36"/>
            <p:cNvGrpSpPr/>
            <p:nvPr/>
          </p:nvGrpSpPr>
          <p:grpSpPr>
            <a:xfrm>
              <a:off x="668160" y="2097000"/>
              <a:ext cx="1800000" cy="1512360"/>
              <a:chOff x="668160" y="2097000"/>
              <a:chExt cx="1800000" cy="1512360"/>
            </a:xfrm>
          </p:grpSpPr>
          <p:grpSp>
            <p:nvGrpSpPr>
              <p:cNvPr id="1002" name="Group 37"/>
              <p:cNvGrpSpPr/>
              <p:nvPr/>
            </p:nvGrpSpPr>
            <p:grpSpPr>
              <a:xfrm>
                <a:off x="811080" y="2298960"/>
                <a:ext cx="1511280" cy="1174320"/>
                <a:chOff x="811080" y="2298960"/>
                <a:chExt cx="1511280" cy="1174320"/>
              </a:xfrm>
            </p:grpSpPr>
            <p:grpSp>
              <p:nvGrpSpPr>
                <p:cNvPr id="1003" name="Group 38"/>
                <p:cNvGrpSpPr/>
                <p:nvPr/>
              </p:nvGrpSpPr>
              <p:grpSpPr>
                <a:xfrm>
                  <a:off x="811080" y="2381760"/>
                  <a:ext cx="1511280" cy="331200"/>
                  <a:chOff x="811080" y="2381760"/>
                  <a:chExt cx="1511280" cy="331200"/>
                </a:xfrm>
              </p:grpSpPr>
              <p:sp>
                <p:nvSpPr>
                  <p:cNvPr id="1004" name="Line 39"/>
                  <p:cNvSpPr/>
                  <p:nvPr/>
                </p:nvSpPr>
                <p:spPr>
                  <a:xfrm>
                    <a:off x="811080" y="2385000"/>
                    <a:ext cx="755640" cy="32364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5" name="Line 40"/>
                  <p:cNvSpPr/>
                  <p:nvPr/>
                </p:nvSpPr>
                <p:spPr>
                  <a:xfrm>
                    <a:off x="811080" y="2385000"/>
                    <a:ext cx="432000" cy="179280"/>
                  </a:xfrm>
                  <a:prstGeom prst="line">
                    <a:avLst/>
                  </a:prstGeom>
                  <a:ln w="22320">
                    <a:solidFill>
                      <a:srgbClr val="0000ff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006" name="Group 41"/>
                  <p:cNvGrpSpPr/>
                  <p:nvPr/>
                </p:nvGrpSpPr>
                <p:grpSpPr>
                  <a:xfrm>
                    <a:off x="1569960" y="2381760"/>
                    <a:ext cx="752400" cy="331200"/>
                    <a:chOff x="1569960" y="2381760"/>
                    <a:chExt cx="752400" cy="331200"/>
                  </a:xfrm>
                </p:grpSpPr>
                <p:sp>
                  <p:nvSpPr>
                    <p:cNvPr id="1007" name="Line 42"/>
                    <p:cNvSpPr/>
                    <p:nvPr/>
                  </p:nvSpPr>
                  <p:spPr>
                    <a:xfrm flipV="1">
                      <a:off x="1569960" y="2381760"/>
                      <a:ext cx="752400" cy="331200"/>
                    </a:xfrm>
                    <a:prstGeom prst="line">
                      <a:avLst/>
                    </a:prstGeom>
                    <a:ln w="22320">
                      <a:solidFill>
                        <a:srgbClr val="0000ff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08" name="Line 43"/>
                    <p:cNvSpPr/>
                    <p:nvPr/>
                  </p:nvSpPr>
                  <p:spPr>
                    <a:xfrm flipV="1">
                      <a:off x="1569960" y="2520000"/>
                      <a:ext cx="425520" cy="192960"/>
                    </a:xfrm>
                    <a:prstGeom prst="line">
                      <a:avLst/>
                    </a:prstGeom>
                    <a:ln w="22320">
                      <a:solidFill>
                        <a:srgbClr val="0000ff"/>
                      </a:solidFill>
                      <a:miter/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1009" name="CustomShape 44"/>
                <p:cNvSpPr/>
                <p:nvPr/>
              </p:nvSpPr>
              <p:spPr>
                <a:xfrm rot="16068000">
                  <a:off x="1220040" y="3021120"/>
                  <a:ext cx="761400" cy="137880"/>
                </a:xfrm>
                <a:custGeom>
                  <a:avLst/>
                  <a:gdLst/>
                  <a:ahLst/>
                  <a:rect l="l" t="t" r="r" b="b"/>
                  <a:pathLst>
                    <a:path w="3378" h="682">
                      <a:moveTo>
                        <a:pt x="0" y="318"/>
                      </a:moveTo>
                      <a:cubicBezTo>
                        <a:pt x="25" y="260"/>
                        <a:pt x="50" y="203"/>
                        <a:pt x="69" y="163"/>
                      </a:cubicBezTo>
                      <a:cubicBezTo>
                        <a:pt x="88" y="123"/>
                        <a:pt x="99" y="98"/>
                        <a:pt x="112" y="76"/>
                      </a:cubicBezTo>
                      <a:cubicBezTo>
                        <a:pt x="125" y="54"/>
                        <a:pt x="133" y="44"/>
                        <a:pt x="149" y="33"/>
                      </a:cubicBezTo>
                      <a:cubicBezTo>
                        <a:pt x="165" y="22"/>
                        <a:pt x="189" y="9"/>
                        <a:pt x="205" y="8"/>
                      </a:cubicBezTo>
                      <a:cubicBezTo>
                        <a:pt x="221" y="7"/>
                        <a:pt x="230" y="13"/>
                        <a:pt x="248" y="27"/>
                      </a:cubicBezTo>
                      <a:cubicBezTo>
                        <a:pt x="266" y="41"/>
                        <a:pt x="297" y="66"/>
                        <a:pt x="316" y="95"/>
                      </a:cubicBezTo>
                      <a:cubicBezTo>
                        <a:pt x="335" y="124"/>
                        <a:pt x="352" y="167"/>
                        <a:pt x="365" y="200"/>
                      </a:cubicBezTo>
                      <a:cubicBezTo>
                        <a:pt x="378" y="233"/>
                        <a:pt x="382" y="256"/>
                        <a:pt x="396" y="293"/>
                      </a:cubicBezTo>
                      <a:cubicBezTo>
                        <a:pt x="410" y="330"/>
                        <a:pt x="432" y="378"/>
                        <a:pt x="452" y="423"/>
                      </a:cubicBezTo>
                      <a:cubicBezTo>
                        <a:pt x="472" y="468"/>
                        <a:pt x="494" y="528"/>
                        <a:pt x="514" y="565"/>
                      </a:cubicBezTo>
                      <a:cubicBezTo>
                        <a:pt x="534" y="602"/>
                        <a:pt x="552" y="628"/>
                        <a:pt x="570" y="646"/>
                      </a:cubicBezTo>
                      <a:cubicBezTo>
                        <a:pt x="588" y="664"/>
                        <a:pt x="607" y="677"/>
                        <a:pt x="625" y="676"/>
                      </a:cubicBezTo>
                      <a:cubicBezTo>
                        <a:pt x="643" y="675"/>
                        <a:pt x="662" y="655"/>
                        <a:pt x="681" y="639"/>
                      </a:cubicBezTo>
                      <a:cubicBezTo>
                        <a:pt x="700" y="623"/>
                        <a:pt x="718" y="610"/>
                        <a:pt x="737" y="577"/>
                      </a:cubicBezTo>
                      <a:cubicBezTo>
                        <a:pt x="756" y="544"/>
                        <a:pt x="778" y="487"/>
                        <a:pt x="798" y="441"/>
                      </a:cubicBezTo>
                      <a:cubicBezTo>
                        <a:pt x="818" y="395"/>
                        <a:pt x="836" y="342"/>
                        <a:pt x="854" y="299"/>
                      </a:cubicBezTo>
                      <a:cubicBezTo>
                        <a:pt x="872" y="256"/>
                        <a:pt x="887" y="221"/>
                        <a:pt x="904" y="182"/>
                      </a:cubicBezTo>
                      <a:cubicBezTo>
                        <a:pt x="921" y="143"/>
                        <a:pt x="941" y="92"/>
                        <a:pt x="959" y="64"/>
                      </a:cubicBezTo>
                      <a:cubicBezTo>
                        <a:pt x="977" y="36"/>
                        <a:pt x="998" y="24"/>
                        <a:pt x="1015" y="15"/>
                      </a:cubicBezTo>
                      <a:cubicBezTo>
                        <a:pt x="1032" y="6"/>
                        <a:pt x="1044" y="0"/>
                        <a:pt x="1064" y="8"/>
                      </a:cubicBezTo>
                      <a:cubicBezTo>
                        <a:pt x="1084" y="16"/>
                        <a:pt x="1114" y="40"/>
                        <a:pt x="1133" y="64"/>
                      </a:cubicBezTo>
                      <a:cubicBezTo>
                        <a:pt x="1152" y="88"/>
                        <a:pt x="1160" y="117"/>
                        <a:pt x="1176" y="151"/>
                      </a:cubicBezTo>
                      <a:cubicBezTo>
                        <a:pt x="1192" y="185"/>
                        <a:pt x="1214" y="226"/>
                        <a:pt x="1232" y="268"/>
                      </a:cubicBezTo>
                      <a:cubicBezTo>
                        <a:pt x="1250" y="310"/>
                        <a:pt x="1268" y="359"/>
                        <a:pt x="1287" y="404"/>
                      </a:cubicBezTo>
                      <a:cubicBezTo>
                        <a:pt x="1306" y="449"/>
                        <a:pt x="1330" y="500"/>
                        <a:pt x="1349" y="540"/>
                      </a:cubicBezTo>
                      <a:cubicBezTo>
                        <a:pt x="1368" y="580"/>
                        <a:pt x="1379" y="623"/>
                        <a:pt x="1399" y="646"/>
                      </a:cubicBezTo>
                      <a:cubicBezTo>
                        <a:pt x="1419" y="669"/>
                        <a:pt x="1443" y="678"/>
                        <a:pt x="1467" y="676"/>
                      </a:cubicBezTo>
                      <a:cubicBezTo>
                        <a:pt x="1491" y="674"/>
                        <a:pt x="1518" y="660"/>
                        <a:pt x="1541" y="633"/>
                      </a:cubicBezTo>
                      <a:cubicBezTo>
                        <a:pt x="1564" y="606"/>
                        <a:pt x="1584" y="557"/>
                        <a:pt x="1603" y="516"/>
                      </a:cubicBezTo>
                      <a:cubicBezTo>
                        <a:pt x="1622" y="475"/>
                        <a:pt x="1641" y="428"/>
                        <a:pt x="1658" y="386"/>
                      </a:cubicBezTo>
                      <a:cubicBezTo>
                        <a:pt x="1675" y="344"/>
                        <a:pt x="1689" y="303"/>
                        <a:pt x="1708" y="262"/>
                      </a:cubicBezTo>
                      <a:cubicBezTo>
                        <a:pt x="1727" y="221"/>
                        <a:pt x="1754" y="171"/>
                        <a:pt x="1770" y="138"/>
                      </a:cubicBezTo>
                      <a:cubicBezTo>
                        <a:pt x="1786" y="105"/>
                        <a:pt x="1788" y="87"/>
                        <a:pt x="1807" y="64"/>
                      </a:cubicBezTo>
                      <a:cubicBezTo>
                        <a:pt x="1826" y="41"/>
                        <a:pt x="1859" y="2"/>
                        <a:pt x="1887" y="2"/>
                      </a:cubicBezTo>
                      <a:cubicBezTo>
                        <a:pt x="1915" y="2"/>
                        <a:pt x="1949" y="34"/>
                        <a:pt x="1974" y="64"/>
                      </a:cubicBezTo>
                      <a:cubicBezTo>
                        <a:pt x="1999" y="94"/>
                        <a:pt x="2013" y="133"/>
                        <a:pt x="2036" y="182"/>
                      </a:cubicBezTo>
                      <a:cubicBezTo>
                        <a:pt x="2059" y="231"/>
                        <a:pt x="2086" y="303"/>
                        <a:pt x="2110" y="361"/>
                      </a:cubicBezTo>
                      <a:cubicBezTo>
                        <a:pt x="2134" y="419"/>
                        <a:pt x="2156" y="482"/>
                        <a:pt x="2178" y="528"/>
                      </a:cubicBezTo>
                      <a:cubicBezTo>
                        <a:pt x="2200" y="574"/>
                        <a:pt x="2218" y="614"/>
                        <a:pt x="2240" y="639"/>
                      </a:cubicBezTo>
                      <a:cubicBezTo>
                        <a:pt x="2262" y="664"/>
                        <a:pt x="2283" y="680"/>
                        <a:pt x="2308" y="676"/>
                      </a:cubicBezTo>
                      <a:cubicBezTo>
                        <a:pt x="2333" y="672"/>
                        <a:pt x="2362" y="646"/>
                        <a:pt x="2388" y="615"/>
                      </a:cubicBezTo>
                      <a:cubicBezTo>
                        <a:pt x="2414" y="584"/>
                        <a:pt x="2438" y="543"/>
                        <a:pt x="2463" y="491"/>
                      </a:cubicBezTo>
                      <a:cubicBezTo>
                        <a:pt x="2488" y="439"/>
                        <a:pt x="2514" y="361"/>
                        <a:pt x="2537" y="305"/>
                      </a:cubicBezTo>
                      <a:cubicBezTo>
                        <a:pt x="2560" y="249"/>
                        <a:pt x="2576" y="202"/>
                        <a:pt x="2599" y="157"/>
                      </a:cubicBezTo>
                      <a:cubicBezTo>
                        <a:pt x="2622" y="112"/>
                        <a:pt x="2650" y="58"/>
                        <a:pt x="2673" y="33"/>
                      </a:cubicBezTo>
                      <a:cubicBezTo>
                        <a:pt x="2696" y="8"/>
                        <a:pt x="2711" y="3"/>
                        <a:pt x="2735" y="8"/>
                      </a:cubicBezTo>
                      <a:cubicBezTo>
                        <a:pt x="2759" y="13"/>
                        <a:pt x="2791" y="34"/>
                        <a:pt x="2815" y="64"/>
                      </a:cubicBezTo>
                      <a:cubicBezTo>
                        <a:pt x="2839" y="94"/>
                        <a:pt x="2854" y="139"/>
                        <a:pt x="2877" y="188"/>
                      </a:cubicBezTo>
                      <a:cubicBezTo>
                        <a:pt x="2900" y="237"/>
                        <a:pt x="2927" y="306"/>
                        <a:pt x="2951" y="361"/>
                      </a:cubicBezTo>
                      <a:cubicBezTo>
                        <a:pt x="2975" y="416"/>
                        <a:pt x="2995" y="468"/>
                        <a:pt x="3019" y="516"/>
                      </a:cubicBezTo>
                      <a:cubicBezTo>
                        <a:pt x="3043" y="564"/>
                        <a:pt x="3070" y="625"/>
                        <a:pt x="3094" y="652"/>
                      </a:cubicBezTo>
                      <a:cubicBezTo>
                        <a:pt x="3118" y="679"/>
                        <a:pt x="3138" y="682"/>
                        <a:pt x="3162" y="676"/>
                      </a:cubicBezTo>
                      <a:cubicBezTo>
                        <a:pt x="3186" y="670"/>
                        <a:pt x="3210" y="652"/>
                        <a:pt x="3236" y="615"/>
                      </a:cubicBezTo>
                      <a:cubicBezTo>
                        <a:pt x="3262" y="578"/>
                        <a:pt x="3292" y="506"/>
                        <a:pt x="3316" y="454"/>
                      </a:cubicBezTo>
                      <a:cubicBezTo>
                        <a:pt x="3340" y="402"/>
                        <a:pt x="3368" y="330"/>
                        <a:pt x="3378" y="305"/>
                      </a:cubicBezTo>
                    </a:path>
                  </a:pathLst>
                </a:custGeom>
                <a:noFill/>
                <a:ln w="28440">
                  <a:solidFill>
                    <a:srgbClr val="ff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0" name="CustomShape 45"/>
                <p:cNvSpPr/>
                <p:nvPr/>
              </p:nvSpPr>
              <p:spPr>
                <a:xfrm>
                  <a:off x="1546200" y="2661480"/>
                  <a:ext cx="88560" cy="83160"/>
                </a:xfrm>
                <a:prstGeom prst="ellipse">
                  <a:avLst/>
                </a:prstGeom>
                <a:solidFill>
                  <a:srgbClr val="cc00c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1" name="CustomShape 46"/>
                <p:cNvSpPr/>
                <p:nvPr/>
              </p:nvSpPr>
              <p:spPr>
                <a:xfrm rot="1627200">
                  <a:off x="1134360" y="2347920"/>
                  <a:ext cx="250200" cy="143640"/>
                </a:xfrm>
                <a:custGeom>
                  <a:avLst/>
                  <a:gdLst/>
                  <a:ahLst/>
                  <a:rect l="l" t="t" r="r" b="b"/>
                  <a:pathLst>
                    <a:path w="697" h="402">
                      <a:moveTo>
                        <a:pt x="0" y="101"/>
                      </a:moveTo>
                      <a:lnTo>
                        <a:pt x="521" y="100"/>
                      </a:lnTo>
                      <a:lnTo>
                        <a:pt x="522" y="0"/>
                      </a:lnTo>
                      <a:lnTo>
                        <a:pt x="696" y="200"/>
                      </a:lnTo>
                      <a:lnTo>
                        <a:pt x="522" y="401"/>
                      </a:lnTo>
                      <a:lnTo>
                        <a:pt x="522" y="300"/>
                      </a:lnTo>
                      <a:lnTo>
                        <a:pt x="0" y="301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2" name="CustomShape 47"/>
                <p:cNvSpPr/>
                <p:nvPr/>
              </p:nvSpPr>
              <p:spPr>
                <a:xfrm rot="20177400">
                  <a:off x="1747440" y="2348280"/>
                  <a:ext cx="250560" cy="143640"/>
                </a:xfrm>
                <a:custGeom>
                  <a:avLst/>
                  <a:gdLst/>
                  <a:ahLst/>
                  <a:rect l="l" t="t" r="r" b="b"/>
                  <a:pathLst>
                    <a:path w="700" h="402">
                      <a:moveTo>
                        <a:pt x="0" y="100"/>
                      </a:moveTo>
                      <a:lnTo>
                        <a:pt x="524" y="100"/>
                      </a:lnTo>
                      <a:lnTo>
                        <a:pt x="524" y="0"/>
                      </a:lnTo>
                      <a:lnTo>
                        <a:pt x="699" y="201"/>
                      </a:lnTo>
                      <a:lnTo>
                        <a:pt x="523" y="401"/>
                      </a:lnTo>
                      <a:lnTo>
                        <a:pt x="524" y="301"/>
                      </a:lnTo>
                      <a:lnTo>
                        <a:pt x="1" y="301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13" name="CustomShape 48"/>
              <p:cNvSpPr/>
              <p:nvPr/>
            </p:nvSpPr>
            <p:spPr>
              <a:xfrm>
                <a:off x="668160" y="2097000"/>
                <a:ext cx="1800000" cy="1512360"/>
              </a:xfrm>
              <a:prstGeom prst="rect">
                <a:avLst/>
              </a:prstGeom>
              <a:noFill/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14" name="CustomShape 49"/>
            <p:cNvSpPr/>
            <p:nvPr/>
          </p:nvSpPr>
          <p:spPr>
            <a:xfrm>
              <a:off x="7221600" y="2097000"/>
              <a:ext cx="1799640" cy="151236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Line 50"/>
            <p:cNvSpPr/>
            <p:nvPr/>
          </p:nvSpPr>
          <p:spPr>
            <a:xfrm flipV="1">
              <a:off x="2900520" y="2097000"/>
              <a:ext cx="1836720" cy="15127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Line 51"/>
            <p:cNvSpPr/>
            <p:nvPr/>
          </p:nvSpPr>
          <p:spPr>
            <a:xfrm>
              <a:off x="2865600" y="2135160"/>
              <a:ext cx="1800000" cy="14745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Line 52"/>
            <p:cNvSpPr/>
            <p:nvPr/>
          </p:nvSpPr>
          <p:spPr>
            <a:xfrm>
              <a:off x="5060880" y="2133360"/>
              <a:ext cx="1800360" cy="14749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Line 53"/>
            <p:cNvSpPr/>
            <p:nvPr/>
          </p:nvSpPr>
          <p:spPr>
            <a:xfrm flipV="1">
              <a:off x="5095800" y="2097000"/>
              <a:ext cx="1836720" cy="15127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54"/>
            <p:cNvSpPr/>
            <p:nvPr/>
          </p:nvSpPr>
          <p:spPr>
            <a:xfrm>
              <a:off x="486720" y="1628640"/>
              <a:ext cx="151092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2000" spc="-1" strike="noStrike" u="sng">
                  <a:solidFill>
                    <a:srgbClr val="000000"/>
                  </a:solidFill>
                  <a:uFillTx/>
                  <a:latin typeface="Arial"/>
                  <a:ea typeface="DejaVu Sans"/>
                </a:rPr>
                <a:t>Scattering:</a:t>
              </a:r>
              <a:endParaRPr b="0" lang="es-ES" sz="2000" spc="-1" strike="noStrike">
                <a:latin typeface="Arial"/>
              </a:endParaRPr>
            </a:p>
          </p:txBody>
        </p:sp>
      </p:grpSp>
      <p:sp>
        <p:nvSpPr>
          <p:cNvPr id="1020" name="CustomShape 55"/>
          <p:cNvSpPr/>
          <p:nvPr/>
        </p:nvSpPr>
        <p:spPr>
          <a:xfrm>
            <a:off x="400320" y="728640"/>
            <a:ext cx="814032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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the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ultra-relativistic limit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the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helicity eigenstates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≡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Arial"/>
              </a:rPr>
              <a:t>chiral eigenstates</a:t>
            </a:r>
            <a:endParaRPr b="0" lang="es-E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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In this limit, the only non-zero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Arial"/>
              </a:rPr>
              <a:t>helicity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 combinations in QED are: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021" name="Group 56"/>
          <p:cNvGrpSpPr/>
          <p:nvPr/>
        </p:nvGrpSpPr>
        <p:grpSpPr>
          <a:xfrm>
            <a:off x="668160" y="4510080"/>
            <a:ext cx="8353080" cy="1547640"/>
            <a:chOff x="668160" y="4510080"/>
            <a:chExt cx="8353080" cy="1547640"/>
          </a:xfrm>
        </p:grpSpPr>
        <p:grpSp>
          <p:nvGrpSpPr>
            <p:cNvPr id="1022" name="Group 57"/>
            <p:cNvGrpSpPr/>
            <p:nvPr/>
          </p:nvGrpSpPr>
          <p:grpSpPr>
            <a:xfrm>
              <a:off x="968760" y="5282280"/>
              <a:ext cx="586800" cy="576720"/>
              <a:chOff x="968760" y="5282280"/>
              <a:chExt cx="586800" cy="576720"/>
            </a:xfrm>
          </p:grpSpPr>
          <p:sp>
            <p:nvSpPr>
              <p:cNvPr id="1023" name="Line 58"/>
              <p:cNvSpPr/>
              <p:nvPr/>
            </p:nvSpPr>
            <p:spPr>
              <a:xfrm flipV="1">
                <a:off x="968760" y="5282280"/>
                <a:ext cx="586800" cy="57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Line 59"/>
              <p:cNvSpPr/>
              <p:nvPr/>
            </p:nvSpPr>
            <p:spPr>
              <a:xfrm flipV="1">
                <a:off x="975240" y="5527080"/>
                <a:ext cx="323280" cy="3319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5" name="Group 60"/>
            <p:cNvGrpSpPr/>
            <p:nvPr/>
          </p:nvGrpSpPr>
          <p:grpSpPr>
            <a:xfrm>
              <a:off x="973440" y="4700520"/>
              <a:ext cx="576720" cy="585720"/>
              <a:chOff x="973440" y="4700520"/>
              <a:chExt cx="576720" cy="585720"/>
            </a:xfrm>
          </p:grpSpPr>
          <p:sp>
            <p:nvSpPr>
              <p:cNvPr id="1026" name="Line 61"/>
              <p:cNvSpPr/>
              <p:nvPr/>
            </p:nvSpPr>
            <p:spPr>
              <a:xfrm flipH="1" flipV="1">
                <a:off x="973440" y="4700520"/>
                <a:ext cx="576720" cy="5857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Line 62"/>
              <p:cNvSpPr/>
              <p:nvPr/>
            </p:nvSpPr>
            <p:spPr>
              <a:xfrm flipH="1" flipV="1">
                <a:off x="1218240" y="4957200"/>
                <a:ext cx="331920" cy="3290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8" name="CustomShape 63"/>
            <p:cNvSpPr/>
            <p:nvPr/>
          </p:nvSpPr>
          <p:spPr>
            <a:xfrm rot="10668000">
              <a:off x="1564200" y="5192280"/>
              <a:ext cx="76140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64"/>
            <p:cNvSpPr/>
            <p:nvPr/>
          </p:nvSpPr>
          <p:spPr>
            <a:xfrm rot="16200000">
              <a:off x="1518480" y="5230080"/>
              <a:ext cx="8856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65"/>
            <p:cNvSpPr/>
            <p:nvPr/>
          </p:nvSpPr>
          <p:spPr>
            <a:xfrm rot="18939600">
              <a:off x="956520" y="5443200"/>
              <a:ext cx="250560" cy="144000"/>
            </a:xfrm>
            <a:custGeom>
              <a:avLst/>
              <a:gdLst/>
              <a:ahLst/>
              <a:rect l="l" t="t" r="r" b="b"/>
              <a:pathLst>
                <a:path w="699" h="402">
                  <a:moveTo>
                    <a:pt x="0" y="101"/>
                  </a:moveTo>
                  <a:lnTo>
                    <a:pt x="523" y="100"/>
                  </a:lnTo>
                  <a:lnTo>
                    <a:pt x="522" y="0"/>
                  </a:lnTo>
                  <a:lnTo>
                    <a:pt x="698" y="200"/>
                  </a:lnTo>
                  <a:lnTo>
                    <a:pt x="523" y="401"/>
                  </a:lnTo>
                  <a:lnTo>
                    <a:pt x="522" y="301"/>
                  </a:lnTo>
                  <a:lnTo>
                    <a:pt x="0" y="301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66"/>
            <p:cNvSpPr/>
            <p:nvPr/>
          </p:nvSpPr>
          <p:spPr>
            <a:xfrm rot="13648200">
              <a:off x="975240" y="4956840"/>
              <a:ext cx="250560" cy="144000"/>
            </a:xfrm>
            <a:custGeom>
              <a:avLst/>
              <a:gdLst/>
              <a:ahLst/>
              <a:rect l="l" t="t" r="r" b="b"/>
              <a:pathLst>
                <a:path w="700" h="403">
                  <a:moveTo>
                    <a:pt x="1" y="101"/>
                  </a:moveTo>
                  <a:lnTo>
                    <a:pt x="524" y="101"/>
                  </a:lnTo>
                  <a:lnTo>
                    <a:pt x="524" y="0"/>
                  </a:lnTo>
                  <a:lnTo>
                    <a:pt x="699" y="201"/>
                  </a:lnTo>
                  <a:lnTo>
                    <a:pt x="523" y="402"/>
                  </a:lnTo>
                  <a:lnTo>
                    <a:pt x="524" y="302"/>
                  </a:lnTo>
                  <a:lnTo>
                    <a:pt x="0" y="302"/>
                  </a:lnTo>
                  <a:lnTo>
                    <a:pt x="1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67"/>
            <p:cNvSpPr/>
            <p:nvPr/>
          </p:nvSpPr>
          <p:spPr>
            <a:xfrm>
              <a:off x="668160" y="4545000"/>
              <a:ext cx="1800000" cy="151236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33" name="Group 68"/>
            <p:cNvGrpSpPr/>
            <p:nvPr/>
          </p:nvGrpSpPr>
          <p:grpSpPr>
            <a:xfrm>
              <a:off x="3237120" y="5282280"/>
              <a:ext cx="586800" cy="576720"/>
              <a:chOff x="3237120" y="5282280"/>
              <a:chExt cx="586800" cy="576720"/>
            </a:xfrm>
          </p:grpSpPr>
          <p:sp>
            <p:nvSpPr>
              <p:cNvPr id="1034" name="Line 69"/>
              <p:cNvSpPr/>
              <p:nvPr/>
            </p:nvSpPr>
            <p:spPr>
              <a:xfrm flipV="1">
                <a:off x="3237120" y="5282280"/>
                <a:ext cx="586800" cy="57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Line 70"/>
              <p:cNvSpPr/>
              <p:nvPr/>
            </p:nvSpPr>
            <p:spPr>
              <a:xfrm flipV="1">
                <a:off x="3243600" y="5527080"/>
                <a:ext cx="323280" cy="3319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36" name="Group 71"/>
            <p:cNvGrpSpPr/>
            <p:nvPr/>
          </p:nvGrpSpPr>
          <p:grpSpPr>
            <a:xfrm>
              <a:off x="3242160" y="4700520"/>
              <a:ext cx="576720" cy="585720"/>
              <a:chOff x="3242160" y="4700520"/>
              <a:chExt cx="576720" cy="585720"/>
            </a:xfrm>
          </p:grpSpPr>
          <p:sp>
            <p:nvSpPr>
              <p:cNvPr id="1037" name="Line 72"/>
              <p:cNvSpPr/>
              <p:nvPr/>
            </p:nvSpPr>
            <p:spPr>
              <a:xfrm flipH="1" flipV="1">
                <a:off x="3242160" y="4700520"/>
                <a:ext cx="576720" cy="5857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Line 73"/>
              <p:cNvSpPr/>
              <p:nvPr/>
            </p:nvSpPr>
            <p:spPr>
              <a:xfrm flipH="1" flipV="1">
                <a:off x="3486960" y="4957200"/>
                <a:ext cx="331920" cy="3290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39" name="CustomShape 74"/>
            <p:cNvSpPr/>
            <p:nvPr/>
          </p:nvSpPr>
          <p:spPr>
            <a:xfrm rot="10668000">
              <a:off x="3832200" y="5192280"/>
              <a:ext cx="76176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75"/>
            <p:cNvSpPr/>
            <p:nvPr/>
          </p:nvSpPr>
          <p:spPr>
            <a:xfrm rot="16200000">
              <a:off x="3786840" y="5229720"/>
              <a:ext cx="8856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76"/>
            <p:cNvSpPr/>
            <p:nvPr/>
          </p:nvSpPr>
          <p:spPr>
            <a:xfrm rot="18939600">
              <a:off x="3225600" y="5443200"/>
              <a:ext cx="250200" cy="144000"/>
            </a:xfrm>
            <a:custGeom>
              <a:avLst/>
              <a:gdLst/>
              <a:ahLst/>
              <a:rect l="l" t="t" r="r" b="b"/>
              <a:pathLst>
                <a:path w="697" h="401">
                  <a:moveTo>
                    <a:pt x="0" y="100"/>
                  </a:moveTo>
                  <a:lnTo>
                    <a:pt x="522" y="100"/>
                  </a:lnTo>
                  <a:lnTo>
                    <a:pt x="522" y="0"/>
                  </a:lnTo>
                  <a:lnTo>
                    <a:pt x="696" y="199"/>
                  </a:lnTo>
                  <a:lnTo>
                    <a:pt x="522" y="400"/>
                  </a:lnTo>
                  <a:lnTo>
                    <a:pt x="522" y="300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77"/>
            <p:cNvSpPr/>
            <p:nvPr/>
          </p:nvSpPr>
          <p:spPr>
            <a:xfrm rot="2820000">
              <a:off x="3243600" y="4956480"/>
              <a:ext cx="250560" cy="144000"/>
            </a:xfrm>
            <a:custGeom>
              <a:avLst/>
              <a:gdLst/>
              <a:ahLst/>
              <a:rect l="l" t="t" r="r" b="b"/>
              <a:pathLst>
                <a:path w="700" h="403">
                  <a:moveTo>
                    <a:pt x="0" y="100"/>
                  </a:moveTo>
                  <a:lnTo>
                    <a:pt x="523" y="100"/>
                  </a:lnTo>
                  <a:lnTo>
                    <a:pt x="523" y="0"/>
                  </a:lnTo>
                  <a:lnTo>
                    <a:pt x="699" y="200"/>
                  </a:lnTo>
                  <a:lnTo>
                    <a:pt x="523" y="402"/>
                  </a:lnTo>
                  <a:lnTo>
                    <a:pt x="523" y="300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43" name="Group 78"/>
            <p:cNvGrpSpPr/>
            <p:nvPr/>
          </p:nvGrpSpPr>
          <p:grpSpPr>
            <a:xfrm>
              <a:off x="5397840" y="5282280"/>
              <a:ext cx="586800" cy="576720"/>
              <a:chOff x="5397840" y="5282280"/>
              <a:chExt cx="586800" cy="576720"/>
            </a:xfrm>
          </p:grpSpPr>
          <p:sp>
            <p:nvSpPr>
              <p:cNvPr id="1044" name="Line 79"/>
              <p:cNvSpPr/>
              <p:nvPr/>
            </p:nvSpPr>
            <p:spPr>
              <a:xfrm flipV="1">
                <a:off x="5397840" y="5282280"/>
                <a:ext cx="586800" cy="57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Line 80"/>
              <p:cNvSpPr/>
              <p:nvPr/>
            </p:nvSpPr>
            <p:spPr>
              <a:xfrm flipV="1">
                <a:off x="5404320" y="5527080"/>
                <a:ext cx="323280" cy="3319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46" name="Group 81"/>
            <p:cNvGrpSpPr/>
            <p:nvPr/>
          </p:nvGrpSpPr>
          <p:grpSpPr>
            <a:xfrm>
              <a:off x="5402520" y="4700520"/>
              <a:ext cx="576720" cy="585720"/>
              <a:chOff x="5402520" y="4700520"/>
              <a:chExt cx="576720" cy="585720"/>
            </a:xfrm>
          </p:grpSpPr>
          <p:sp>
            <p:nvSpPr>
              <p:cNvPr id="1047" name="Line 82"/>
              <p:cNvSpPr/>
              <p:nvPr/>
            </p:nvSpPr>
            <p:spPr>
              <a:xfrm flipH="1" flipV="1">
                <a:off x="5402520" y="4700520"/>
                <a:ext cx="576720" cy="5857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Line 83"/>
              <p:cNvSpPr/>
              <p:nvPr/>
            </p:nvSpPr>
            <p:spPr>
              <a:xfrm flipH="1" flipV="1">
                <a:off x="5647320" y="4957200"/>
                <a:ext cx="331920" cy="3290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49" name="CustomShape 84"/>
            <p:cNvSpPr/>
            <p:nvPr/>
          </p:nvSpPr>
          <p:spPr>
            <a:xfrm rot="10668000">
              <a:off x="5993280" y="5192280"/>
              <a:ext cx="76140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85"/>
            <p:cNvSpPr/>
            <p:nvPr/>
          </p:nvSpPr>
          <p:spPr>
            <a:xfrm rot="16200000">
              <a:off x="5947560" y="5230080"/>
              <a:ext cx="8856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86"/>
            <p:cNvSpPr/>
            <p:nvPr/>
          </p:nvSpPr>
          <p:spPr>
            <a:xfrm rot="8160000">
              <a:off x="5385600" y="5443200"/>
              <a:ext cx="250560" cy="144000"/>
            </a:xfrm>
            <a:custGeom>
              <a:avLst/>
              <a:gdLst/>
              <a:ahLst/>
              <a:rect l="l" t="t" r="r" b="b"/>
              <a:pathLst>
                <a:path w="699" h="401">
                  <a:moveTo>
                    <a:pt x="0" y="100"/>
                  </a:moveTo>
                  <a:lnTo>
                    <a:pt x="524" y="99"/>
                  </a:lnTo>
                  <a:lnTo>
                    <a:pt x="524" y="0"/>
                  </a:lnTo>
                  <a:lnTo>
                    <a:pt x="698" y="199"/>
                  </a:lnTo>
                  <a:lnTo>
                    <a:pt x="523" y="400"/>
                  </a:lnTo>
                  <a:lnTo>
                    <a:pt x="524" y="301"/>
                  </a:lnTo>
                  <a:lnTo>
                    <a:pt x="0" y="300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87"/>
            <p:cNvSpPr/>
            <p:nvPr/>
          </p:nvSpPr>
          <p:spPr>
            <a:xfrm rot="13648200">
              <a:off x="5404320" y="4956840"/>
              <a:ext cx="250560" cy="144000"/>
            </a:xfrm>
            <a:custGeom>
              <a:avLst/>
              <a:gdLst/>
              <a:ahLst/>
              <a:rect l="l" t="t" r="r" b="b"/>
              <a:pathLst>
                <a:path w="701" h="402">
                  <a:moveTo>
                    <a:pt x="2" y="101"/>
                  </a:moveTo>
                  <a:lnTo>
                    <a:pt x="524" y="101"/>
                  </a:lnTo>
                  <a:lnTo>
                    <a:pt x="524" y="0"/>
                  </a:lnTo>
                  <a:lnTo>
                    <a:pt x="700" y="201"/>
                  </a:lnTo>
                  <a:lnTo>
                    <a:pt x="524" y="401"/>
                  </a:lnTo>
                  <a:lnTo>
                    <a:pt x="524" y="302"/>
                  </a:lnTo>
                  <a:lnTo>
                    <a:pt x="0" y="302"/>
                  </a:lnTo>
                  <a:lnTo>
                    <a:pt x="2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53" name="Group 88"/>
            <p:cNvGrpSpPr/>
            <p:nvPr/>
          </p:nvGrpSpPr>
          <p:grpSpPr>
            <a:xfrm>
              <a:off x="7521840" y="5282280"/>
              <a:ext cx="586800" cy="576720"/>
              <a:chOff x="7521840" y="5282280"/>
              <a:chExt cx="586800" cy="576720"/>
            </a:xfrm>
          </p:grpSpPr>
          <p:sp>
            <p:nvSpPr>
              <p:cNvPr id="1054" name="Line 89"/>
              <p:cNvSpPr/>
              <p:nvPr/>
            </p:nvSpPr>
            <p:spPr>
              <a:xfrm flipV="1">
                <a:off x="7521840" y="5282280"/>
                <a:ext cx="586800" cy="575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Line 90"/>
              <p:cNvSpPr/>
              <p:nvPr/>
            </p:nvSpPr>
            <p:spPr>
              <a:xfrm flipV="1">
                <a:off x="7528320" y="5527080"/>
                <a:ext cx="323280" cy="3319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56" name="Group 91"/>
            <p:cNvGrpSpPr/>
            <p:nvPr/>
          </p:nvGrpSpPr>
          <p:grpSpPr>
            <a:xfrm>
              <a:off x="7526880" y="4700520"/>
              <a:ext cx="576720" cy="585720"/>
              <a:chOff x="7526880" y="4700520"/>
              <a:chExt cx="576720" cy="585720"/>
            </a:xfrm>
          </p:grpSpPr>
          <p:sp>
            <p:nvSpPr>
              <p:cNvPr id="1057" name="Line 92"/>
              <p:cNvSpPr/>
              <p:nvPr/>
            </p:nvSpPr>
            <p:spPr>
              <a:xfrm flipH="1" flipV="1">
                <a:off x="7526880" y="4700520"/>
                <a:ext cx="576720" cy="58572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Line 93"/>
              <p:cNvSpPr/>
              <p:nvPr/>
            </p:nvSpPr>
            <p:spPr>
              <a:xfrm flipH="1" flipV="1">
                <a:off x="7771680" y="4957200"/>
                <a:ext cx="331920" cy="3290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9" name="CustomShape 94"/>
            <p:cNvSpPr/>
            <p:nvPr/>
          </p:nvSpPr>
          <p:spPr>
            <a:xfrm rot="10668000">
              <a:off x="8116920" y="5192280"/>
              <a:ext cx="76176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95"/>
            <p:cNvSpPr/>
            <p:nvPr/>
          </p:nvSpPr>
          <p:spPr>
            <a:xfrm rot="16200000">
              <a:off x="8071560" y="5229720"/>
              <a:ext cx="8856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96"/>
            <p:cNvSpPr/>
            <p:nvPr/>
          </p:nvSpPr>
          <p:spPr>
            <a:xfrm rot="8160000">
              <a:off x="7509600" y="5443200"/>
              <a:ext cx="250560" cy="144000"/>
            </a:xfrm>
            <a:custGeom>
              <a:avLst/>
              <a:gdLst/>
              <a:ahLst/>
              <a:rect l="l" t="t" r="r" b="b"/>
              <a:pathLst>
                <a:path w="699" h="401">
                  <a:moveTo>
                    <a:pt x="0" y="99"/>
                  </a:moveTo>
                  <a:lnTo>
                    <a:pt x="524" y="99"/>
                  </a:lnTo>
                  <a:lnTo>
                    <a:pt x="523" y="0"/>
                  </a:lnTo>
                  <a:lnTo>
                    <a:pt x="698" y="199"/>
                  </a:lnTo>
                  <a:lnTo>
                    <a:pt x="523" y="400"/>
                  </a:lnTo>
                  <a:lnTo>
                    <a:pt x="524" y="300"/>
                  </a:lnTo>
                  <a:lnTo>
                    <a:pt x="0" y="299"/>
                  </a:lnTo>
                  <a:lnTo>
                    <a:pt x="0" y="99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97"/>
            <p:cNvSpPr/>
            <p:nvPr/>
          </p:nvSpPr>
          <p:spPr>
            <a:xfrm rot="2820000">
              <a:off x="7528320" y="4956480"/>
              <a:ext cx="250560" cy="144000"/>
            </a:xfrm>
            <a:custGeom>
              <a:avLst/>
              <a:gdLst/>
              <a:ahLst/>
              <a:rect l="l" t="t" r="r" b="b"/>
              <a:pathLst>
                <a:path w="700" h="403">
                  <a:moveTo>
                    <a:pt x="0" y="100"/>
                  </a:moveTo>
                  <a:lnTo>
                    <a:pt x="523" y="100"/>
                  </a:lnTo>
                  <a:lnTo>
                    <a:pt x="523" y="0"/>
                  </a:lnTo>
                  <a:lnTo>
                    <a:pt x="699" y="201"/>
                  </a:lnTo>
                  <a:lnTo>
                    <a:pt x="523" y="402"/>
                  </a:lnTo>
                  <a:lnTo>
                    <a:pt x="523" y="301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98"/>
            <p:cNvSpPr/>
            <p:nvPr/>
          </p:nvSpPr>
          <p:spPr>
            <a:xfrm>
              <a:off x="7221600" y="4545000"/>
              <a:ext cx="1799640" cy="151236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Line 99"/>
            <p:cNvSpPr/>
            <p:nvPr/>
          </p:nvSpPr>
          <p:spPr>
            <a:xfrm>
              <a:off x="2936880" y="4583160"/>
              <a:ext cx="1800360" cy="14745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Line 100"/>
            <p:cNvSpPr/>
            <p:nvPr/>
          </p:nvSpPr>
          <p:spPr>
            <a:xfrm flipV="1">
              <a:off x="2936880" y="4510080"/>
              <a:ext cx="1836720" cy="15127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Line 101"/>
            <p:cNvSpPr/>
            <p:nvPr/>
          </p:nvSpPr>
          <p:spPr>
            <a:xfrm>
              <a:off x="5132520" y="4581360"/>
              <a:ext cx="1800000" cy="14749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Line 102"/>
            <p:cNvSpPr/>
            <p:nvPr/>
          </p:nvSpPr>
          <p:spPr>
            <a:xfrm flipV="1">
              <a:off x="5060880" y="4545000"/>
              <a:ext cx="1836720" cy="151272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8" name="CustomShape 103"/>
          <p:cNvSpPr/>
          <p:nvPr/>
        </p:nvSpPr>
        <p:spPr>
          <a:xfrm>
            <a:off x="487440" y="4076640"/>
            <a:ext cx="17348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Annihilation: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69" name="CustomShape 104"/>
          <p:cNvSpPr/>
          <p:nvPr/>
        </p:nvSpPr>
        <p:spPr>
          <a:xfrm>
            <a:off x="1208160" y="4284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  <a:ea typeface="DejaVu Sans"/>
              </a:rPr>
              <a:t>Allowed QED Helicity Combinations 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1070" name="CustomShape 105"/>
          <p:cNvSpPr/>
          <p:nvPr/>
        </p:nvSpPr>
        <p:spPr>
          <a:xfrm>
            <a:off x="830160" y="2595600"/>
            <a:ext cx="3646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1" name="CustomShape 106"/>
          <p:cNvSpPr/>
          <p:nvPr/>
        </p:nvSpPr>
        <p:spPr>
          <a:xfrm>
            <a:off x="1888560" y="2602080"/>
            <a:ext cx="3646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2" name="CustomShape 107"/>
          <p:cNvSpPr/>
          <p:nvPr/>
        </p:nvSpPr>
        <p:spPr>
          <a:xfrm>
            <a:off x="7575480" y="2602080"/>
            <a:ext cx="3358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3" name="CustomShape 108"/>
          <p:cNvSpPr/>
          <p:nvPr/>
        </p:nvSpPr>
        <p:spPr>
          <a:xfrm>
            <a:off x="8396280" y="2602080"/>
            <a:ext cx="3358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4" name="CustomShape 109"/>
          <p:cNvSpPr/>
          <p:nvPr/>
        </p:nvSpPr>
        <p:spPr>
          <a:xfrm>
            <a:off x="7869240" y="5514840"/>
            <a:ext cx="3358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5" name="CustomShape 110"/>
          <p:cNvSpPr/>
          <p:nvPr/>
        </p:nvSpPr>
        <p:spPr>
          <a:xfrm>
            <a:off x="7869240" y="4616280"/>
            <a:ext cx="3646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6" name="CustomShape 111"/>
          <p:cNvSpPr/>
          <p:nvPr/>
        </p:nvSpPr>
        <p:spPr>
          <a:xfrm>
            <a:off x="1389240" y="4506840"/>
            <a:ext cx="3358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7" name="CustomShape 112"/>
          <p:cNvSpPr/>
          <p:nvPr/>
        </p:nvSpPr>
        <p:spPr>
          <a:xfrm>
            <a:off x="1244520" y="5551560"/>
            <a:ext cx="3646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78" name="CustomShape 113"/>
          <p:cNvSpPr/>
          <p:nvPr/>
        </p:nvSpPr>
        <p:spPr>
          <a:xfrm>
            <a:off x="453960" y="1593720"/>
            <a:ext cx="8712000" cy="2195280"/>
          </a:xfrm>
          <a:prstGeom prst="rect">
            <a:avLst/>
          </a:prstGeom>
          <a:noFill/>
          <a:ln cap="rnd" w="22320">
            <a:solidFill>
              <a:srgbClr val="ff99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114"/>
          <p:cNvSpPr/>
          <p:nvPr/>
        </p:nvSpPr>
        <p:spPr>
          <a:xfrm>
            <a:off x="452520" y="4041720"/>
            <a:ext cx="8711640" cy="2195280"/>
          </a:xfrm>
          <a:prstGeom prst="rect">
            <a:avLst/>
          </a:prstGeom>
          <a:noFill/>
          <a:ln cap="rnd" w="22320">
            <a:solidFill>
              <a:srgbClr val="ff99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115"/>
          <p:cNvSpPr/>
          <p:nvPr/>
        </p:nvSpPr>
        <p:spPr>
          <a:xfrm>
            <a:off x="3381480" y="1592280"/>
            <a:ext cx="29970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“</a:t>
            </a:r>
            <a:r>
              <a:rPr b="1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Helicity conservation”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53D2671C-BE7F-4774-B743-9B55FD04E7DD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1082" name="CustomShape 2"/>
          <p:cNvSpPr/>
          <p:nvPr/>
        </p:nvSpPr>
        <p:spPr>
          <a:xfrm>
            <a:off x="378720" y="4005360"/>
            <a:ext cx="15109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Scattering: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83" name="CustomShape 3"/>
          <p:cNvSpPr/>
          <p:nvPr/>
        </p:nvSpPr>
        <p:spPr>
          <a:xfrm>
            <a:off x="400320" y="728640"/>
            <a:ext cx="814032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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the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ultra-relativistic limit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the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helicity eigenstates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≡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Arial"/>
              </a:rPr>
              <a:t>chiral eigenstates</a:t>
            </a:r>
            <a:endParaRPr b="0" lang="es-E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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In this limit, the only non-zero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Arial"/>
              </a:rPr>
              <a:t>helicity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 combinations in QED are: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84" name="CustomShape 4"/>
          <p:cNvSpPr/>
          <p:nvPr/>
        </p:nvSpPr>
        <p:spPr>
          <a:xfrm>
            <a:off x="379440" y="1592280"/>
            <a:ext cx="17348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Annihilation: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085" name="CustomShape 5"/>
          <p:cNvSpPr/>
          <p:nvPr/>
        </p:nvSpPr>
        <p:spPr>
          <a:xfrm>
            <a:off x="1208160" y="4284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  <a:ea typeface="DejaVu Sans"/>
              </a:rPr>
              <a:t>Crossing Symmetry 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1086" name="Picture 31" descr=""/>
          <p:cNvPicPr/>
          <p:nvPr/>
        </p:nvPicPr>
        <p:blipFill>
          <a:blip r:embed="rId1"/>
          <a:stretch/>
        </p:blipFill>
        <p:spPr>
          <a:xfrm>
            <a:off x="4124160" y="2421000"/>
            <a:ext cx="2570040" cy="320400"/>
          </a:xfrm>
          <a:prstGeom prst="rect">
            <a:avLst/>
          </a:prstGeom>
          <a:ln>
            <a:noFill/>
          </a:ln>
        </p:spPr>
      </p:pic>
      <p:pic>
        <p:nvPicPr>
          <p:cNvPr id="1087" name="Picture 33" descr=""/>
          <p:cNvPicPr/>
          <p:nvPr/>
        </p:nvPicPr>
        <p:blipFill>
          <a:blip r:embed="rId2"/>
          <a:stretch/>
        </p:blipFill>
        <p:spPr>
          <a:xfrm>
            <a:off x="6753240" y="3537000"/>
            <a:ext cx="2628360" cy="320400"/>
          </a:xfrm>
          <a:prstGeom prst="rect">
            <a:avLst/>
          </a:prstGeom>
          <a:ln>
            <a:noFill/>
          </a:ln>
        </p:spPr>
      </p:pic>
      <p:pic>
        <p:nvPicPr>
          <p:cNvPr id="1088" name="Picture 7" descr=""/>
          <p:cNvPicPr/>
          <p:nvPr/>
        </p:nvPicPr>
        <p:blipFill>
          <a:blip r:embed="rId3"/>
          <a:stretch/>
        </p:blipFill>
        <p:spPr>
          <a:xfrm>
            <a:off x="884160" y="2133720"/>
            <a:ext cx="2914200" cy="1956960"/>
          </a:xfrm>
          <a:prstGeom prst="rect">
            <a:avLst/>
          </a:prstGeom>
          <a:ln>
            <a:noFill/>
          </a:ln>
        </p:spPr>
      </p:pic>
      <p:pic>
        <p:nvPicPr>
          <p:cNvPr id="1089" name="Picture 8" descr=""/>
          <p:cNvPicPr/>
          <p:nvPr/>
        </p:nvPicPr>
        <p:blipFill>
          <a:blip r:embed="rId4"/>
          <a:stretch/>
        </p:blipFill>
        <p:spPr>
          <a:xfrm>
            <a:off x="992160" y="4508640"/>
            <a:ext cx="2404800" cy="2023560"/>
          </a:xfrm>
          <a:prstGeom prst="rect">
            <a:avLst/>
          </a:prstGeom>
          <a:ln>
            <a:noFill/>
          </a:ln>
        </p:spPr>
      </p:pic>
      <p:pic>
        <p:nvPicPr>
          <p:cNvPr id="1090" name="Picture 9" descr=""/>
          <p:cNvPicPr/>
          <p:nvPr/>
        </p:nvPicPr>
        <p:blipFill>
          <a:blip r:embed="rId5"/>
          <a:stretch/>
        </p:blipFill>
        <p:spPr>
          <a:xfrm>
            <a:off x="4197240" y="4581360"/>
            <a:ext cx="2446200" cy="615600"/>
          </a:xfrm>
          <a:prstGeom prst="rect">
            <a:avLst/>
          </a:prstGeom>
          <a:ln>
            <a:noFill/>
          </a:ln>
        </p:spPr>
      </p:pic>
      <p:pic>
        <p:nvPicPr>
          <p:cNvPr id="1091" name="Picture 10" descr=""/>
          <p:cNvPicPr/>
          <p:nvPr/>
        </p:nvPicPr>
        <p:blipFill>
          <a:blip r:embed="rId6"/>
          <a:stretch/>
        </p:blipFill>
        <p:spPr>
          <a:xfrm>
            <a:off x="6897600" y="5408640"/>
            <a:ext cx="2744640" cy="684000"/>
          </a:xfrm>
          <a:prstGeom prst="rect">
            <a:avLst/>
          </a:prstGeom>
          <a:ln>
            <a:noFill/>
          </a:ln>
        </p:spPr>
      </p:pic>
      <p:sp>
        <p:nvSpPr>
          <p:cNvPr id="1092" name="CustomShape 6"/>
          <p:cNvSpPr/>
          <p:nvPr/>
        </p:nvSpPr>
        <p:spPr>
          <a:xfrm>
            <a:off x="5239800" y="2852280"/>
            <a:ext cx="73440" cy="169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7"/>
          <p:cNvSpPr/>
          <p:nvPr/>
        </p:nvSpPr>
        <p:spPr>
          <a:xfrm>
            <a:off x="8876880" y="3933360"/>
            <a:ext cx="720" cy="15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94" name="Picture 15" descr=""/>
          <p:cNvPicPr/>
          <p:nvPr/>
        </p:nvPicPr>
        <p:blipFill>
          <a:blip r:embed="rId7"/>
          <a:stretch/>
        </p:blipFill>
        <p:spPr>
          <a:xfrm>
            <a:off x="3584520" y="6224760"/>
            <a:ext cx="5536800" cy="38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2027E7A0-BF29-4BB8-A8B7-A951F5FAD313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1096" name="CustomShape 2"/>
          <p:cNvSpPr/>
          <p:nvPr/>
        </p:nvSpPr>
        <p:spPr>
          <a:xfrm>
            <a:off x="1207800" y="4392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Summary</a:t>
            </a:r>
            <a:endParaRPr b="0" lang="es-ES" sz="3400" spc="-1" strike="noStrike">
              <a:latin typeface="Arial"/>
            </a:endParaRPr>
          </a:p>
        </p:txBody>
      </p:sp>
      <p:pic>
        <p:nvPicPr>
          <p:cNvPr id="1097" name="Picture 4" descr=""/>
          <p:cNvPicPr/>
          <p:nvPr/>
        </p:nvPicPr>
        <p:blipFill>
          <a:blip r:embed="rId1"/>
          <a:stretch/>
        </p:blipFill>
        <p:spPr>
          <a:xfrm>
            <a:off x="3008160" y="1217520"/>
            <a:ext cx="3028680" cy="706320"/>
          </a:xfrm>
          <a:prstGeom prst="rect">
            <a:avLst/>
          </a:prstGeom>
          <a:ln>
            <a:noFill/>
          </a:ln>
        </p:spPr>
      </p:pic>
      <p:sp>
        <p:nvSpPr>
          <p:cNvPr id="1098" name="CustomShape 3"/>
          <p:cNvSpPr/>
          <p:nvPr/>
        </p:nvSpPr>
        <p:spPr>
          <a:xfrm>
            <a:off x="2900520" y="1197000"/>
            <a:ext cx="3239640" cy="75672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4"/>
          <p:cNvSpPr/>
          <p:nvPr/>
        </p:nvSpPr>
        <p:spPr>
          <a:xfrm>
            <a:off x="408600" y="728640"/>
            <a:ext cx="82386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the centre-of-mass frame the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s-ES" sz="20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s-ES" sz="20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s-ES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s-ES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differential cross-section is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00" name="CustomShape 5"/>
          <p:cNvSpPr/>
          <p:nvPr/>
        </p:nvSpPr>
        <p:spPr>
          <a:xfrm>
            <a:off x="703800" y="1989000"/>
            <a:ext cx="59868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NOTE: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neglected masses of the muons, i.e. assumed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101" name="Picture 12" descr=""/>
          <p:cNvPicPr/>
          <p:nvPr/>
        </p:nvPicPr>
        <p:blipFill>
          <a:blip r:embed="rId2"/>
          <a:stretch/>
        </p:blipFill>
        <p:spPr>
          <a:xfrm>
            <a:off x="6645240" y="2036880"/>
            <a:ext cx="993600" cy="291600"/>
          </a:xfrm>
          <a:prstGeom prst="rect">
            <a:avLst/>
          </a:prstGeom>
          <a:ln>
            <a:noFill/>
          </a:ln>
        </p:spPr>
      </p:pic>
      <p:grpSp>
        <p:nvGrpSpPr>
          <p:cNvPr id="1102" name="Group 6"/>
          <p:cNvGrpSpPr/>
          <p:nvPr/>
        </p:nvGrpSpPr>
        <p:grpSpPr>
          <a:xfrm>
            <a:off x="487440" y="4552920"/>
            <a:ext cx="9181800" cy="1608840"/>
            <a:chOff x="487440" y="4552920"/>
            <a:chExt cx="9181800" cy="1608840"/>
          </a:xfrm>
        </p:grpSpPr>
        <p:sp>
          <p:nvSpPr>
            <p:cNvPr id="1103" name="Line 7"/>
            <p:cNvSpPr/>
            <p:nvPr/>
          </p:nvSpPr>
          <p:spPr>
            <a:xfrm>
              <a:off x="803520" y="5387760"/>
              <a:ext cx="77004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Line 8"/>
            <p:cNvSpPr/>
            <p:nvPr/>
          </p:nvSpPr>
          <p:spPr>
            <a:xfrm flipH="1">
              <a:off x="1650960" y="5387760"/>
              <a:ext cx="82692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Line 9"/>
            <p:cNvSpPr/>
            <p:nvPr/>
          </p:nvSpPr>
          <p:spPr>
            <a:xfrm flipV="1">
              <a:off x="1729080" y="4885560"/>
              <a:ext cx="600120" cy="4208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Line 10"/>
            <p:cNvSpPr/>
            <p:nvPr/>
          </p:nvSpPr>
          <p:spPr>
            <a:xfrm flipH="1">
              <a:off x="912600" y="5460480"/>
              <a:ext cx="584280" cy="401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11"/>
            <p:cNvSpPr/>
            <p:nvPr/>
          </p:nvSpPr>
          <p:spPr>
            <a:xfrm>
              <a:off x="487440" y="5097600"/>
              <a:ext cx="5047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08" name="CustomShape 12"/>
            <p:cNvSpPr/>
            <p:nvPr/>
          </p:nvSpPr>
          <p:spPr>
            <a:xfrm>
              <a:off x="2251440" y="5313240"/>
              <a:ext cx="5058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09" name="CustomShape 13"/>
            <p:cNvSpPr/>
            <p:nvPr/>
          </p:nvSpPr>
          <p:spPr>
            <a:xfrm>
              <a:off x="592200" y="5745240"/>
              <a:ext cx="5047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10" name="CustomShape 14"/>
            <p:cNvSpPr/>
            <p:nvPr/>
          </p:nvSpPr>
          <p:spPr>
            <a:xfrm>
              <a:off x="2252880" y="4613400"/>
              <a:ext cx="504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11" name="CustomShape 15"/>
            <p:cNvSpPr/>
            <p:nvPr/>
          </p:nvSpPr>
          <p:spPr>
            <a:xfrm>
              <a:off x="970200" y="5208480"/>
              <a:ext cx="253440" cy="145800"/>
            </a:xfrm>
            <a:custGeom>
              <a:avLst/>
              <a:gdLst/>
              <a:ahLst/>
              <a:rect l="l" t="t" r="r" b="b"/>
              <a:pathLst>
                <a:path w="707" h="408">
                  <a:moveTo>
                    <a:pt x="0" y="101"/>
                  </a:moveTo>
                  <a:lnTo>
                    <a:pt x="529" y="101"/>
                  </a:lnTo>
                  <a:lnTo>
                    <a:pt x="529" y="0"/>
                  </a:lnTo>
                  <a:lnTo>
                    <a:pt x="706" y="203"/>
                  </a:lnTo>
                  <a:lnTo>
                    <a:pt x="529" y="407"/>
                  </a:lnTo>
                  <a:lnTo>
                    <a:pt x="529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16"/>
            <p:cNvSpPr/>
            <p:nvPr/>
          </p:nvSpPr>
          <p:spPr>
            <a:xfrm>
              <a:off x="2016360" y="5208480"/>
              <a:ext cx="255240" cy="145800"/>
            </a:xfrm>
            <a:custGeom>
              <a:avLst/>
              <a:gdLst/>
              <a:ahLst/>
              <a:rect l="l" t="t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17"/>
            <p:cNvSpPr/>
            <p:nvPr/>
          </p:nvSpPr>
          <p:spPr>
            <a:xfrm rot="19684800">
              <a:off x="1845720" y="4944240"/>
              <a:ext cx="255240" cy="145800"/>
            </a:xfrm>
            <a:custGeom>
              <a:avLst/>
              <a:gdLst/>
              <a:ahLst/>
              <a:rect l="l" t="t" r="r" b="b"/>
              <a:pathLst>
                <a:path w="711" h="407">
                  <a:moveTo>
                    <a:pt x="0" y="100"/>
                  </a:moveTo>
                  <a:lnTo>
                    <a:pt x="533" y="100"/>
                  </a:lnTo>
                  <a:lnTo>
                    <a:pt x="533" y="0"/>
                  </a:lnTo>
                  <a:lnTo>
                    <a:pt x="710" y="202"/>
                  </a:lnTo>
                  <a:lnTo>
                    <a:pt x="533" y="406"/>
                  </a:lnTo>
                  <a:lnTo>
                    <a:pt x="533" y="304"/>
                  </a:lnTo>
                  <a:lnTo>
                    <a:pt x="1" y="304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18"/>
            <p:cNvSpPr/>
            <p:nvPr/>
          </p:nvSpPr>
          <p:spPr>
            <a:xfrm rot="19684800">
              <a:off x="1054080" y="5501880"/>
              <a:ext cx="253440" cy="145800"/>
            </a:xfrm>
            <a:custGeom>
              <a:avLst/>
              <a:gdLst/>
              <a:ahLst/>
              <a:rect l="l" t="t" r="r" b="b"/>
              <a:pathLst>
                <a:path w="708" h="408">
                  <a:moveTo>
                    <a:pt x="0" y="101"/>
                  </a:moveTo>
                  <a:lnTo>
                    <a:pt x="529" y="100"/>
                  </a:lnTo>
                  <a:lnTo>
                    <a:pt x="529" y="0"/>
                  </a:lnTo>
                  <a:lnTo>
                    <a:pt x="707" y="203"/>
                  </a:lnTo>
                  <a:lnTo>
                    <a:pt x="529" y="407"/>
                  </a:lnTo>
                  <a:lnTo>
                    <a:pt x="529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19"/>
            <p:cNvSpPr/>
            <p:nvPr/>
          </p:nvSpPr>
          <p:spPr>
            <a:xfrm>
              <a:off x="507960" y="4564080"/>
              <a:ext cx="54900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20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RR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1116" name="Line 20"/>
            <p:cNvSpPr/>
            <p:nvPr/>
          </p:nvSpPr>
          <p:spPr>
            <a:xfrm>
              <a:off x="5411880" y="5387760"/>
              <a:ext cx="77004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Line 21"/>
            <p:cNvSpPr/>
            <p:nvPr/>
          </p:nvSpPr>
          <p:spPr>
            <a:xfrm flipH="1">
              <a:off x="6259680" y="5387760"/>
              <a:ext cx="82728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Line 22"/>
            <p:cNvSpPr/>
            <p:nvPr/>
          </p:nvSpPr>
          <p:spPr>
            <a:xfrm flipV="1">
              <a:off x="6337440" y="4885560"/>
              <a:ext cx="600120" cy="4208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Line 23"/>
            <p:cNvSpPr/>
            <p:nvPr/>
          </p:nvSpPr>
          <p:spPr>
            <a:xfrm flipH="1">
              <a:off x="5521680" y="5460480"/>
              <a:ext cx="583920" cy="401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24"/>
            <p:cNvSpPr/>
            <p:nvPr/>
          </p:nvSpPr>
          <p:spPr>
            <a:xfrm>
              <a:off x="5096160" y="5097600"/>
              <a:ext cx="504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21" name="CustomShape 25"/>
            <p:cNvSpPr/>
            <p:nvPr/>
          </p:nvSpPr>
          <p:spPr>
            <a:xfrm>
              <a:off x="6859800" y="5313240"/>
              <a:ext cx="5061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22" name="CustomShape 26"/>
            <p:cNvSpPr/>
            <p:nvPr/>
          </p:nvSpPr>
          <p:spPr>
            <a:xfrm>
              <a:off x="5200920" y="5745240"/>
              <a:ext cx="504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23" name="CustomShape 27"/>
            <p:cNvSpPr/>
            <p:nvPr/>
          </p:nvSpPr>
          <p:spPr>
            <a:xfrm>
              <a:off x="6861240" y="4613400"/>
              <a:ext cx="5047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24" name="CustomShape 28"/>
            <p:cNvSpPr/>
            <p:nvPr/>
          </p:nvSpPr>
          <p:spPr>
            <a:xfrm rot="10800000">
              <a:off x="5578920" y="5208840"/>
              <a:ext cx="253800" cy="145800"/>
            </a:xfrm>
            <a:custGeom>
              <a:avLst/>
              <a:gdLst/>
              <a:ahLst/>
              <a:rect l="l" t="t" r="r" b="b"/>
              <a:pathLst>
                <a:path w="708" h="408">
                  <a:moveTo>
                    <a:pt x="0" y="101"/>
                  </a:moveTo>
                  <a:lnTo>
                    <a:pt x="530" y="101"/>
                  </a:lnTo>
                  <a:lnTo>
                    <a:pt x="530" y="0"/>
                  </a:lnTo>
                  <a:lnTo>
                    <a:pt x="707" y="203"/>
                  </a:lnTo>
                  <a:lnTo>
                    <a:pt x="530" y="407"/>
                  </a:lnTo>
                  <a:lnTo>
                    <a:pt x="530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29"/>
            <p:cNvSpPr/>
            <p:nvPr/>
          </p:nvSpPr>
          <p:spPr>
            <a:xfrm rot="10800000">
              <a:off x="6625080" y="5208840"/>
              <a:ext cx="255240" cy="145800"/>
            </a:xfrm>
            <a:custGeom>
              <a:avLst/>
              <a:gdLst/>
              <a:ahLst/>
              <a:rect l="l" t="t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30"/>
            <p:cNvSpPr/>
            <p:nvPr/>
          </p:nvSpPr>
          <p:spPr>
            <a:xfrm rot="19680000">
              <a:off x="6454080" y="4944960"/>
              <a:ext cx="255240" cy="145800"/>
            </a:xfrm>
            <a:custGeom>
              <a:avLst/>
              <a:gdLst/>
              <a:ahLst/>
              <a:rect l="l" t="t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31"/>
            <p:cNvSpPr/>
            <p:nvPr/>
          </p:nvSpPr>
          <p:spPr>
            <a:xfrm rot="19684800">
              <a:off x="5662080" y="5501880"/>
              <a:ext cx="253800" cy="145800"/>
            </a:xfrm>
            <a:custGeom>
              <a:avLst/>
              <a:gdLst/>
              <a:ahLst/>
              <a:rect l="l" t="t" r="r" b="b"/>
              <a:pathLst>
                <a:path w="708" h="408">
                  <a:moveTo>
                    <a:pt x="0" y="101"/>
                  </a:moveTo>
                  <a:lnTo>
                    <a:pt x="530" y="101"/>
                  </a:lnTo>
                  <a:lnTo>
                    <a:pt x="530" y="0"/>
                  </a:lnTo>
                  <a:lnTo>
                    <a:pt x="707" y="203"/>
                  </a:lnTo>
                  <a:lnTo>
                    <a:pt x="530" y="407"/>
                  </a:lnTo>
                  <a:lnTo>
                    <a:pt x="530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Line 32"/>
            <p:cNvSpPr/>
            <p:nvPr/>
          </p:nvSpPr>
          <p:spPr>
            <a:xfrm>
              <a:off x="3106800" y="5387760"/>
              <a:ext cx="77004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Line 33"/>
            <p:cNvSpPr/>
            <p:nvPr/>
          </p:nvSpPr>
          <p:spPr>
            <a:xfrm flipH="1">
              <a:off x="3954600" y="5387760"/>
              <a:ext cx="82728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Line 34"/>
            <p:cNvSpPr/>
            <p:nvPr/>
          </p:nvSpPr>
          <p:spPr>
            <a:xfrm flipV="1">
              <a:off x="4032360" y="4885560"/>
              <a:ext cx="600120" cy="4208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Line 35"/>
            <p:cNvSpPr/>
            <p:nvPr/>
          </p:nvSpPr>
          <p:spPr>
            <a:xfrm flipH="1">
              <a:off x="3216600" y="5460480"/>
              <a:ext cx="583920" cy="401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36"/>
            <p:cNvSpPr/>
            <p:nvPr/>
          </p:nvSpPr>
          <p:spPr>
            <a:xfrm>
              <a:off x="2791080" y="5097600"/>
              <a:ext cx="504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33" name="CustomShape 37"/>
            <p:cNvSpPr/>
            <p:nvPr/>
          </p:nvSpPr>
          <p:spPr>
            <a:xfrm>
              <a:off x="2895840" y="5745240"/>
              <a:ext cx="504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34" name="CustomShape 38"/>
            <p:cNvSpPr/>
            <p:nvPr/>
          </p:nvSpPr>
          <p:spPr>
            <a:xfrm>
              <a:off x="4556160" y="4613400"/>
              <a:ext cx="5047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35" name="CustomShape 39"/>
            <p:cNvSpPr/>
            <p:nvPr/>
          </p:nvSpPr>
          <p:spPr>
            <a:xfrm>
              <a:off x="3273480" y="5208480"/>
              <a:ext cx="253800" cy="145800"/>
            </a:xfrm>
            <a:custGeom>
              <a:avLst/>
              <a:gdLst/>
              <a:ahLst/>
              <a:rect l="l" t="t" r="r" b="b"/>
              <a:pathLst>
                <a:path w="708" h="408">
                  <a:moveTo>
                    <a:pt x="0" y="101"/>
                  </a:moveTo>
                  <a:lnTo>
                    <a:pt x="530" y="101"/>
                  </a:lnTo>
                  <a:lnTo>
                    <a:pt x="530" y="0"/>
                  </a:lnTo>
                  <a:lnTo>
                    <a:pt x="707" y="203"/>
                  </a:lnTo>
                  <a:lnTo>
                    <a:pt x="530" y="407"/>
                  </a:lnTo>
                  <a:lnTo>
                    <a:pt x="530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40"/>
            <p:cNvSpPr/>
            <p:nvPr/>
          </p:nvSpPr>
          <p:spPr>
            <a:xfrm>
              <a:off x="4319640" y="5208480"/>
              <a:ext cx="255240" cy="145800"/>
            </a:xfrm>
            <a:custGeom>
              <a:avLst/>
              <a:gdLst/>
              <a:ahLst/>
              <a:rect l="l" t="t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41"/>
            <p:cNvSpPr/>
            <p:nvPr/>
          </p:nvSpPr>
          <p:spPr>
            <a:xfrm rot="8880000">
              <a:off x="4150440" y="4944600"/>
              <a:ext cx="255240" cy="145800"/>
            </a:xfrm>
            <a:custGeom>
              <a:avLst/>
              <a:gdLst/>
              <a:ahLst/>
              <a:rect l="l" t="t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42"/>
            <p:cNvSpPr/>
            <p:nvPr/>
          </p:nvSpPr>
          <p:spPr>
            <a:xfrm rot="8880000">
              <a:off x="3358080" y="5501880"/>
              <a:ext cx="253800" cy="145800"/>
            </a:xfrm>
            <a:custGeom>
              <a:avLst/>
              <a:gdLst/>
              <a:ahLst/>
              <a:rect l="l" t="t" r="r" b="b"/>
              <a:pathLst>
                <a:path w="708" h="407">
                  <a:moveTo>
                    <a:pt x="0" y="101"/>
                  </a:moveTo>
                  <a:lnTo>
                    <a:pt x="530" y="101"/>
                  </a:lnTo>
                  <a:lnTo>
                    <a:pt x="530" y="0"/>
                  </a:lnTo>
                  <a:lnTo>
                    <a:pt x="707" y="202"/>
                  </a:lnTo>
                  <a:lnTo>
                    <a:pt x="530" y="406"/>
                  </a:lnTo>
                  <a:lnTo>
                    <a:pt x="529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Line 43"/>
            <p:cNvSpPr/>
            <p:nvPr/>
          </p:nvSpPr>
          <p:spPr>
            <a:xfrm>
              <a:off x="7715520" y="5387760"/>
              <a:ext cx="77004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Line 44"/>
            <p:cNvSpPr/>
            <p:nvPr/>
          </p:nvSpPr>
          <p:spPr>
            <a:xfrm flipH="1">
              <a:off x="8562960" y="5387760"/>
              <a:ext cx="826920" cy="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Line 45"/>
            <p:cNvSpPr/>
            <p:nvPr/>
          </p:nvSpPr>
          <p:spPr>
            <a:xfrm flipV="1">
              <a:off x="8641080" y="4885560"/>
              <a:ext cx="600120" cy="4208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Line 46"/>
            <p:cNvSpPr/>
            <p:nvPr/>
          </p:nvSpPr>
          <p:spPr>
            <a:xfrm flipH="1">
              <a:off x="7824600" y="5460480"/>
              <a:ext cx="584280" cy="4017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47"/>
            <p:cNvSpPr/>
            <p:nvPr/>
          </p:nvSpPr>
          <p:spPr>
            <a:xfrm>
              <a:off x="7399440" y="5097600"/>
              <a:ext cx="5047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44" name="CustomShape 48"/>
            <p:cNvSpPr/>
            <p:nvPr/>
          </p:nvSpPr>
          <p:spPr>
            <a:xfrm>
              <a:off x="9163080" y="5313240"/>
              <a:ext cx="5061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45" name="CustomShape 49"/>
            <p:cNvSpPr/>
            <p:nvPr/>
          </p:nvSpPr>
          <p:spPr>
            <a:xfrm>
              <a:off x="7504200" y="5745240"/>
              <a:ext cx="5047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46" name="CustomShape 50"/>
            <p:cNvSpPr/>
            <p:nvPr/>
          </p:nvSpPr>
          <p:spPr>
            <a:xfrm>
              <a:off x="9164880" y="4613400"/>
              <a:ext cx="504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47" name="CustomShape 51"/>
            <p:cNvSpPr/>
            <p:nvPr/>
          </p:nvSpPr>
          <p:spPr>
            <a:xfrm rot="10800000">
              <a:off x="7882200" y="5208840"/>
              <a:ext cx="253440" cy="145800"/>
            </a:xfrm>
            <a:custGeom>
              <a:avLst/>
              <a:gdLst/>
              <a:ahLst/>
              <a:rect l="l" t="t" r="r" b="b"/>
              <a:pathLst>
                <a:path w="707" h="408">
                  <a:moveTo>
                    <a:pt x="0" y="101"/>
                  </a:moveTo>
                  <a:lnTo>
                    <a:pt x="529" y="101"/>
                  </a:lnTo>
                  <a:lnTo>
                    <a:pt x="529" y="0"/>
                  </a:lnTo>
                  <a:lnTo>
                    <a:pt x="706" y="203"/>
                  </a:lnTo>
                  <a:lnTo>
                    <a:pt x="529" y="407"/>
                  </a:lnTo>
                  <a:lnTo>
                    <a:pt x="529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52"/>
            <p:cNvSpPr/>
            <p:nvPr/>
          </p:nvSpPr>
          <p:spPr>
            <a:xfrm rot="10800000">
              <a:off x="8928720" y="5208840"/>
              <a:ext cx="255240" cy="145800"/>
            </a:xfrm>
            <a:custGeom>
              <a:avLst/>
              <a:gdLst/>
              <a:ahLst/>
              <a:rect l="l" t="t" r="r" b="b"/>
              <a:pathLst>
                <a:path w="711" h="408">
                  <a:moveTo>
                    <a:pt x="0" y="101"/>
                  </a:moveTo>
                  <a:lnTo>
                    <a:pt x="533" y="101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5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53"/>
            <p:cNvSpPr/>
            <p:nvPr/>
          </p:nvSpPr>
          <p:spPr>
            <a:xfrm rot="8880000">
              <a:off x="8758800" y="4944600"/>
              <a:ext cx="255240" cy="145800"/>
            </a:xfrm>
            <a:custGeom>
              <a:avLst/>
              <a:gdLst/>
              <a:ahLst/>
              <a:rect l="l" t="t" r="r" b="b"/>
              <a:pathLst>
                <a:path w="711" h="408">
                  <a:moveTo>
                    <a:pt x="0" y="101"/>
                  </a:moveTo>
                  <a:lnTo>
                    <a:pt x="534" y="100"/>
                  </a:lnTo>
                  <a:lnTo>
                    <a:pt x="533" y="0"/>
                  </a:lnTo>
                  <a:lnTo>
                    <a:pt x="710" y="203"/>
                  </a:lnTo>
                  <a:lnTo>
                    <a:pt x="533" y="407"/>
                  </a:lnTo>
                  <a:lnTo>
                    <a:pt x="533" y="304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54"/>
            <p:cNvSpPr/>
            <p:nvPr/>
          </p:nvSpPr>
          <p:spPr>
            <a:xfrm rot="8880000">
              <a:off x="7966080" y="5502240"/>
              <a:ext cx="253440" cy="145800"/>
            </a:xfrm>
            <a:custGeom>
              <a:avLst/>
              <a:gdLst/>
              <a:ahLst/>
              <a:rect l="l" t="t" r="r" b="b"/>
              <a:pathLst>
                <a:path w="707" h="408">
                  <a:moveTo>
                    <a:pt x="0" y="101"/>
                  </a:moveTo>
                  <a:lnTo>
                    <a:pt x="529" y="101"/>
                  </a:lnTo>
                  <a:lnTo>
                    <a:pt x="529" y="0"/>
                  </a:lnTo>
                  <a:lnTo>
                    <a:pt x="706" y="203"/>
                  </a:lnTo>
                  <a:lnTo>
                    <a:pt x="529" y="407"/>
                  </a:lnTo>
                  <a:lnTo>
                    <a:pt x="529" y="304"/>
                  </a:lnTo>
                  <a:lnTo>
                    <a:pt x="0" y="305"/>
                  </a:lnTo>
                  <a:lnTo>
                    <a:pt x="0" y="101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55"/>
            <p:cNvSpPr/>
            <p:nvPr/>
          </p:nvSpPr>
          <p:spPr>
            <a:xfrm>
              <a:off x="4554720" y="5313240"/>
              <a:ext cx="5061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152" name="CustomShape 56"/>
            <p:cNvSpPr/>
            <p:nvPr/>
          </p:nvSpPr>
          <p:spPr>
            <a:xfrm>
              <a:off x="3024360" y="4575240"/>
              <a:ext cx="52020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20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RL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1153" name="CustomShape 57"/>
            <p:cNvSpPr/>
            <p:nvPr/>
          </p:nvSpPr>
          <p:spPr>
            <a:xfrm>
              <a:off x="5220000" y="4552920"/>
              <a:ext cx="52020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20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LR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1154" name="CustomShape 58"/>
            <p:cNvSpPr/>
            <p:nvPr/>
          </p:nvSpPr>
          <p:spPr>
            <a:xfrm>
              <a:off x="7625160" y="4552920"/>
              <a:ext cx="49140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20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LL</a:t>
              </a:r>
              <a:endParaRPr b="0" lang="es-ES" sz="2000" spc="-1" strike="noStrike">
                <a:latin typeface="Arial"/>
              </a:endParaRPr>
            </a:p>
          </p:txBody>
        </p:sp>
      </p:grpSp>
      <p:sp>
        <p:nvSpPr>
          <p:cNvPr id="1155" name="CustomShape 59"/>
          <p:cNvSpPr/>
          <p:nvPr/>
        </p:nvSpPr>
        <p:spPr>
          <a:xfrm>
            <a:off x="457560" y="2349360"/>
            <a:ext cx="843768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QED only certain combinations of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LEFT-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and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RIGHT-HANDED  CHIRAL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states give non-zero matrix elements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56" name="CustomShape 60"/>
          <p:cNvSpPr/>
          <p:nvPr/>
        </p:nvSpPr>
        <p:spPr>
          <a:xfrm>
            <a:off x="447840" y="2960640"/>
            <a:ext cx="62096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CHIRAL states defined by chiral projection operators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157" name="Group 61"/>
          <p:cNvGrpSpPr/>
          <p:nvPr/>
        </p:nvGrpSpPr>
        <p:grpSpPr>
          <a:xfrm>
            <a:off x="2540160" y="3327480"/>
            <a:ext cx="4357080" cy="504360"/>
            <a:chOff x="2540160" y="3327480"/>
            <a:chExt cx="4357080" cy="504360"/>
          </a:xfrm>
        </p:grpSpPr>
        <p:sp>
          <p:nvSpPr>
            <p:cNvPr id="1158" name="CustomShape 62"/>
            <p:cNvSpPr/>
            <p:nvPr/>
          </p:nvSpPr>
          <p:spPr>
            <a:xfrm>
              <a:off x="2540160" y="3327480"/>
              <a:ext cx="4357080" cy="50436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59" name="Picture 128" descr=""/>
            <p:cNvPicPr/>
            <p:nvPr/>
          </p:nvPicPr>
          <p:blipFill>
            <a:blip r:embed="rId3"/>
            <a:stretch/>
          </p:blipFill>
          <p:spPr>
            <a:xfrm>
              <a:off x="2720880" y="3386160"/>
              <a:ext cx="4060080" cy="409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60" name="CustomShape 63"/>
          <p:cNvSpPr/>
          <p:nvPr/>
        </p:nvSpPr>
        <p:spPr>
          <a:xfrm>
            <a:off x="441720" y="3897360"/>
            <a:ext cx="918144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limit                   the chiral eigenstates correspond to the HELICITY eigenstates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and only certain HELICITY combinations give non-zero matrix elements            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161" name="Picture 131" descr=""/>
          <p:cNvPicPr/>
          <p:nvPr/>
        </p:nvPicPr>
        <p:blipFill>
          <a:blip r:embed="rId4"/>
          <a:stretch/>
        </p:blipFill>
        <p:spPr>
          <a:xfrm>
            <a:off x="1676520" y="3976560"/>
            <a:ext cx="847080" cy="23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D5988103-CDA3-46C2-A676-F709F2D1F3C4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pic>
        <p:nvPicPr>
          <p:cNvPr id="173" name="Picture 22" descr=""/>
          <p:cNvPicPr/>
          <p:nvPr/>
        </p:nvPicPr>
        <p:blipFill>
          <a:blip r:embed="rId1"/>
          <a:stretch/>
        </p:blipFill>
        <p:spPr>
          <a:xfrm>
            <a:off x="3274920" y="3598920"/>
            <a:ext cx="3082680" cy="731520"/>
          </a:xfrm>
          <a:prstGeom prst="rect">
            <a:avLst/>
          </a:prstGeom>
          <a:ln>
            <a:noFill/>
          </a:ln>
        </p:spPr>
      </p:pic>
      <p:pic>
        <p:nvPicPr>
          <p:cNvPr id="174" name="Picture 4" descr=""/>
          <p:cNvPicPr/>
          <p:nvPr/>
        </p:nvPicPr>
        <p:blipFill>
          <a:blip r:embed="rId2"/>
          <a:stretch/>
        </p:blipFill>
        <p:spPr>
          <a:xfrm>
            <a:off x="2505240" y="744480"/>
            <a:ext cx="6190560" cy="3506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1612080" y="1104840"/>
            <a:ext cx="50526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this gives the full perturbation expansion in 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6" name="Picture 7" descr=""/>
          <p:cNvPicPr/>
          <p:nvPr/>
        </p:nvPicPr>
        <p:blipFill>
          <a:blip r:embed="rId3"/>
          <a:stretch/>
        </p:blipFill>
        <p:spPr>
          <a:xfrm>
            <a:off x="6572160" y="1206360"/>
            <a:ext cx="437760" cy="23328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380520" y="728640"/>
            <a:ext cx="20106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and then square 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78" name="Group 4"/>
          <p:cNvGrpSpPr/>
          <p:nvPr/>
        </p:nvGrpSpPr>
        <p:grpSpPr>
          <a:xfrm>
            <a:off x="839160" y="1474920"/>
            <a:ext cx="7681680" cy="642240"/>
            <a:chOff x="839160" y="1474920"/>
            <a:chExt cx="7681680" cy="642240"/>
          </a:xfrm>
        </p:grpSpPr>
        <p:pic>
          <p:nvPicPr>
            <p:cNvPr id="179" name="Picture 9" descr=""/>
            <p:cNvPicPr/>
            <p:nvPr/>
          </p:nvPicPr>
          <p:blipFill>
            <a:blip r:embed="rId4"/>
            <a:stretch/>
          </p:blipFill>
          <p:spPr>
            <a:xfrm>
              <a:off x="2149200" y="1533240"/>
              <a:ext cx="1397880" cy="294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0" name="CustomShape 5"/>
            <p:cNvSpPr/>
            <p:nvPr/>
          </p:nvSpPr>
          <p:spPr>
            <a:xfrm>
              <a:off x="839160" y="1474920"/>
              <a:ext cx="7681680" cy="64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ff0000"/>
                </a:buClr>
                <a:buFont typeface="Arial"/>
                <a:buChar char="•"/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 </a:t>
              </a: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For QED                           the lowest order diagram dominates and </a:t>
              </a: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   </a:t>
              </a: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for most purposes it is sufficient to </a:t>
              </a:r>
              <a:r>
                <a:rPr b="1" lang="es-ES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neglect</a:t>
              </a: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 higher order diagrams. </a:t>
              </a:r>
              <a:endParaRPr b="0" lang="es-ES" sz="1800" spc="-1" strike="noStrike">
                <a:latin typeface="Arial"/>
              </a:endParaRPr>
            </a:p>
          </p:txBody>
        </p:sp>
      </p:grpSp>
      <p:sp>
        <p:nvSpPr>
          <p:cNvPr id="181" name="CustomShape 6"/>
          <p:cNvSpPr/>
          <p:nvPr/>
        </p:nvSpPr>
        <p:spPr>
          <a:xfrm>
            <a:off x="1063800" y="1206360"/>
            <a:ext cx="323280" cy="179280"/>
          </a:xfrm>
          <a:custGeom>
            <a:avLst/>
            <a:gdLst/>
            <a:ahLst/>
            <a:rect l="l" t="t" r="r" b="b"/>
            <a:pathLst>
              <a:path w="901" h="501">
                <a:moveTo>
                  <a:pt x="0" y="125"/>
                </a:moveTo>
                <a:lnTo>
                  <a:pt x="675" y="125"/>
                </a:lnTo>
                <a:lnTo>
                  <a:pt x="675" y="0"/>
                </a:lnTo>
                <a:lnTo>
                  <a:pt x="900" y="250"/>
                </a:lnTo>
                <a:lnTo>
                  <a:pt x="675" y="500"/>
                </a:lnTo>
                <a:lnTo>
                  <a:pt x="675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ff00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"/>
          <p:cNvSpPr/>
          <p:nvPr/>
        </p:nvSpPr>
        <p:spPr>
          <a:xfrm>
            <a:off x="474480" y="3238560"/>
            <a:ext cx="773892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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Calculate decay rate/cross section using formulae from handout 1.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1031400" y="3527280"/>
            <a:ext cx="20599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e.g. for a decay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1069200" y="4317840"/>
            <a:ext cx="4978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scattering in the centre-of-mass frame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5" name="Picture 24" descr=""/>
          <p:cNvPicPr/>
          <p:nvPr/>
        </p:nvPicPr>
        <p:blipFill>
          <a:blip r:embed="rId5"/>
          <a:stretch/>
        </p:blipFill>
        <p:spPr>
          <a:xfrm>
            <a:off x="2927520" y="5838840"/>
            <a:ext cx="3411000" cy="793440"/>
          </a:xfrm>
          <a:prstGeom prst="rect">
            <a:avLst/>
          </a:prstGeom>
          <a:ln>
            <a:noFill/>
          </a:ln>
        </p:spPr>
      </p:pic>
      <p:sp>
        <p:nvSpPr>
          <p:cNvPr id="186" name="CustomShape 10"/>
          <p:cNvSpPr/>
          <p:nvPr/>
        </p:nvSpPr>
        <p:spPr>
          <a:xfrm>
            <a:off x="1098000" y="5472000"/>
            <a:ext cx="75722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scattering in lab. frame (neglecting mass of scattered particle)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7" name="Picture 28" descr=""/>
          <p:cNvPicPr/>
          <p:nvPr/>
        </p:nvPicPr>
        <p:blipFill>
          <a:blip r:embed="rId6"/>
          <a:stretch/>
        </p:blipFill>
        <p:spPr>
          <a:xfrm>
            <a:off x="2973240" y="4678200"/>
            <a:ext cx="2941560" cy="793440"/>
          </a:xfrm>
          <a:prstGeom prst="rect">
            <a:avLst/>
          </a:prstGeom>
          <a:ln>
            <a:noFill/>
          </a:ln>
        </p:spPr>
      </p:pic>
      <p:sp>
        <p:nvSpPr>
          <p:cNvPr id="188" name="CustomShape 11"/>
          <p:cNvSpPr/>
          <p:nvPr/>
        </p:nvSpPr>
        <p:spPr>
          <a:xfrm>
            <a:off x="8101440" y="4959360"/>
            <a:ext cx="4928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cc0099"/>
                </a:solidFill>
                <a:latin typeface="Arial"/>
                <a:ea typeface="DejaVu Sans"/>
              </a:rPr>
              <a:t>(1)</a:t>
            </a:r>
            <a:endParaRPr b="0" lang="es-ES" sz="2000" spc="-1" strike="noStrike">
              <a:latin typeface="Arial"/>
            </a:endParaRPr>
          </a:p>
        </p:txBody>
      </p:sp>
      <p:grpSp>
        <p:nvGrpSpPr>
          <p:cNvPr id="189" name="Group 12"/>
          <p:cNvGrpSpPr/>
          <p:nvPr/>
        </p:nvGrpSpPr>
        <p:grpSpPr>
          <a:xfrm>
            <a:off x="1316160" y="2003400"/>
            <a:ext cx="2628000" cy="1303920"/>
            <a:chOff x="1316160" y="2003400"/>
            <a:chExt cx="2628000" cy="1303920"/>
          </a:xfrm>
        </p:grpSpPr>
        <p:sp>
          <p:nvSpPr>
            <p:cNvPr id="190" name="CustomShape 13"/>
            <p:cNvSpPr/>
            <p:nvPr/>
          </p:nvSpPr>
          <p:spPr>
            <a:xfrm rot="21546000">
              <a:off x="2102760" y="2654280"/>
              <a:ext cx="803880" cy="1375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4"/>
            <p:cNvSpPr/>
            <p:nvPr/>
          </p:nvSpPr>
          <p:spPr>
            <a:xfrm>
              <a:off x="1316160" y="289080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92" name="CustomShape 15"/>
            <p:cNvSpPr/>
            <p:nvPr/>
          </p:nvSpPr>
          <p:spPr>
            <a:xfrm>
              <a:off x="3324240" y="2857320"/>
              <a:ext cx="5850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93" name="CustomShape 16"/>
            <p:cNvSpPr/>
            <p:nvPr/>
          </p:nvSpPr>
          <p:spPr>
            <a:xfrm>
              <a:off x="1320840" y="2046240"/>
              <a:ext cx="5832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94" name="CustomShape 17"/>
            <p:cNvSpPr/>
            <p:nvPr/>
          </p:nvSpPr>
          <p:spPr>
            <a:xfrm>
              <a:off x="3359160" y="2003400"/>
              <a:ext cx="58500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195" name="CustomShape 18"/>
            <p:cNvSpPr/>
            <p:nvPr/>
          </p:nvSpPr>
          <p:spPr>
            <a:xfrm>
              <a:off x="2369880" y="2162160"/>
              <a:ext cx="36468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0" lang="es-ES" sz="2500" spc="-1" strike="noStrike">
                <a:latin typeface="Arial"/>
              </a:endParaRPr>
            </a:p>
          </p:txBody>
        </p:sp>
        <p:grpSp>
          <p:nvGrpSpPr>
            <p:cNvPr id="196" name="Group 19"/>
            <p:cNvGrpSpPr/>
            <p:nvPr/>
          </p:nvGrpSpPr>
          <p:grpSpPr>
            <a:xfrm>
              <a:off x="1657440" y="2725560"/>
              <a:ext cx="437400" cy="416880"/>
              <a:chOff x="1657440" y="2725560"/>
              <a:chExt cx="437400" cy="416880"/>
            </a:xfrm>
          </p:grpSpPr>
          <p:sp>
            <p:nvSpPr>
              <p:cNvPr id="197" name="Line 20"/>
              <p:cNvSpPr/>
              <p:nvPr/>
            </p:nvSpPr>
            <p:spPr>
              <a:xfrm flipH="1">
                <a:off x="1875960" y="2725560"/>
                <a:ext cx="218880" cy="2088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Line 21"/>
              <p:cNvSpPr/>
              <p:nvPr/>
            </p:nvSpPr>
            <p:spPr>
              <a:xfrm flipV="1">
                <a:off x="1657440" y="2864160"/>
                <a:ext cx="291960" cy="2782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9" name="Group 22"/>
            <p:cNvGrpSpPr/>
            <p:nvPr/>
          </p:nvGrpSpPr>
          <p:grpSpPr>
            <a:xfrm>
              <a:off x="1663560" y="2309760"/>
              <a:ext cx="437400" cy="415440"/>
              <a:chOff x="1663560" y="2309760"/>
              <a:chExt cx="437400" cy="415440"/>
            </a:xfrm>
          </p:grpSpPr>
          <p:sp>
            <p:nvSpPr>
              <p:cNvPr id="200" name="Line 23"/>
              <p:cNvSpPr/>
              <p:nvPr/>
            </p:nvSpPr>
            <p:spPr>
              <a:xfrm>
                <a:off x="1663560" y="230976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Line 24"/>
              <p:cNvSpPr/>
              <p:nvPr/>
            </p:nvSpPr>
            <p:spPr>
              <a:xfrm flipH="1" flipV="1">
                <a:off x="1809000" y="2448000"/>
                <a:ext cx="29196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2" name="Group 25"/>
            <p:cNvGrpSpPr/>
            <p:nvPr/>
          </p:nvGrpSpPr>
          <p:grpSpPr>
            <a:xfrm>
              <a:off x="2908080" y="2316240"/>
              <a:ext cx="439200" cy="415800"/>
              <a:chOff x="2908080" y="2316240"/>
              <a:chExt cx="439200" cy="415800"/>
            </a:xfrm>
          </p:grpSpPr>
          <p:sp>
            <p:nvSpPr>
              <p:cNvPr id="203" name="Line 26"/>
              <p:cNvSpPr/>
              <p:nvPr/>
            </p:nvSpPr>
            <p:spPr>
              <a:xfrm flipV="1">
                <a:off x="2908080" y="2523960"/>
                <a:ext cx="219600" cy="2080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Line 27"/>
              <p:cNvSpPr/>
              <p:nvPr/>
            </p:nvSpPr>
            <p:spPr>
              <a:xfrm flipH="1">
                <a:off x="3054240" y="2316240"/>
                <a:ext cx="293040" cy="2775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5" name="Group 28"/>
            <p:cNvGrpSpPr/>
            <p:nvPr/>
          </p:nvGrpSpPr>
          <p:grpSpPr>
            <a:xfrm>
              <a:off x="2908080" y="2709720"/>
              <a:ext cx="439200" cy="415440"/>
              <a:chOff x="2908080" y="2709720"/>
              <a:chExt cx="439200" cy="415440"/>
            </a:xfrm>
          </p:grpSpPr>
          <p:sp>
            <p:nvSpPr>
              <p:cNvPr id="206" name="Line 29"/>
              <p:cNvSpPr/>
              <p:nvPr/>
            </p:nvSpPr>
            <p:spPr>
              <a:xfrm flipH="1" flipV="1">
                <a:off x="3127680" y="2917440"/>
                <a:ext cx="21960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Line 30"/>
              <p:cNvSpPr/>
              <p:nvPr/>
            </p:nvSpPr>
            <p:spPr>
              <a:xfrm>
                <a:off x="2908080" y="2709720"/>
                <a:ext cx="29304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8" name="CustomShape 31"/>
            <p:cNvSpPr/>
            <p:nvPr/>
          </p:nvSpPr>
          <p:spPr>
            <a:xfrm>
              <a:off x="2892240" y="2674800"/>
              <a:ext cx="9000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32"/>
            <p:cNvSpPr/>
            <p:nvPr/>
          </p:nvSpPr>
          <p:spPr>
            <a:xfrm>
              <a:off x="2030400" y="2674800"/>
              <a:ext cx="88200" cy="83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0" name="Group 33"/>
          <p:cNvGrpSpPr/>
          <p:nvPr/>
        </p:nvGrpSpPr>
        <p:grpSpPr>
          <a:xfrm>
            <a:off x="5373720" y="1989000"/>
            <a:ext cx="3142800" cy="1352880"/>
            <a:chOff x="5373720" y="1989000"/>
            <a:chExt cx="3142800" cy="1352880"/>
          </a:xfrm>
        </p:grpSpPr>
        <p:sp>
          <p:nvSpPr>
            <p:cNvPr id="211" name="CustomShape 34"/>
            <p:cNvSpPr/>
            <p:nvPr/>
          </p:nvSpPr>
          <p:spPr>
            <a:xfrm>
              <a:off x="5373720" y="292536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212" name="CustomShape 35"/>
            <p:cNvSpPr/>
            <p:nvPr/>
          </p:nvSpPr>
          <p:spPr>
            <a:xfrm>
              <a:off x="7931160" y="287928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213" name="CustomShape 36"/>
            <p:cNvSpPr/>
            <p:nvPr/>
          </p:nvSpPr>
          <p:spPr>
            <a:xfrm>
              <a:off x="5388120" y="2068200"/>
              <a:ext cx="58392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0" lang="es-ES" sz="2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1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214" name="CustomShape 37"/>
            <p:cNvSpPr/>
            <p:nvPr/>
          </p:nvSpPr>
          <p:spPr>
            <a:xfrm>
              <a:off x="7931160" y="2025360"/>
              <a:ext cx="585360" cy="416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312"/>
                </a:spcBef>
              </a:pPr>
              <a:r>
                <a:rPr b="1" lang="es-ES" sz="21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1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100" spc="-1" strike="noStrike">
                <a:latin typeface="Arial"/>
              </a:endParaRPr>
            </a:p>
          </p:txBody>
        </p:sp>
        <p:sp>
          <p:nvSpPr>
            <p:cNvPr id="215" name="CustomShape 38"/>
            <p:cNvSpPr/>
            <p:nvPr/>
          </p:nvSpPr>
          <p:spPr>
            <a:xfrm>
              <a:off x="6653160" y="1989000"/>
              <a:ext cx="36504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0" lang="es-ES" sz="2500" spc="-1" strike="noStrike">
                <a:latin typeface="Arial"/>
              </a:endParaRPr>
            </a:p>
          </p:txBody>
        </p:sp>
        <p:grpSp>
          <p:nvGrpSpPr>
            <p:cNvPr id="216" name="Group 39"/>
            <p:cNvGrpSpPr/>
            <p:nvPr/>
          </p:nvGrpSpPr>
          <p:grpSpPr>
            <a:xfrm>
              <a:off x="5725080" y="2747520"/>
              <a:ext cx="437400" cy="416880"/>
              <a:chOff x="5725080" y="2747520"/>
              <a:chExt cx="437400" cy="416880"/>
            </a:xfrm>
          </p:grpSpPr>
          <p:sp>
            <p:nvSpPr>
              <p:cNvPr id="217" name="Line 40"/>
              <p:cNvSpPr/>
              <p:nvPr/>
            </p:nvSpPr>
            <p:spPr>
              <a:xfrm flipH="1">
                <a:off x="5943600" y="2747520"/>
                <a:ext cx="218880" cy="20844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Line 41"/>
              <p:cNvSpPr/>
              <p:nvPr/>
            </p:nvSpPr>
            <p:spPr>
              <a:xfrm flipV="1">
                <a:off x="5725080" y="2886120"/>
                <a:ext cx="291960" cy="2782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" name="Group 42"/>
            <p:cNvGrpSpPr/>
            <p:nvPr/>
          </p:nvGrpSpPr>
          <p:grpSpPr>
            <a:xfrm>
              <a:off x="5730840" y="2331720"/>
              <a:ext cx="437400" cy="414720"/>
              <a:chOff x="5730840" y="2331720"/>
              <a:chExt cx="437400" cy="414720"/>
            </a:xfrm>
          </p:grpSpPr>
          <p:sp>
            <p:nvSpPr>
              <p:cNvPr id="220" name="Line 43"/>
              <p:cNvSpPr/>
              <p:nvPr/>
            </p:nvSpPr>
            <p:spPr>
              <a:xfrm>
                <a:off x="5730840" y="233172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Line 44"/>
              <p:cNvSpPr/>
              <p:nvPr/>
            </p:nvSpPr>
            <p:spPr>
              <a:xfrm flipH="1" flipV="1">
                <a:off x="5876280" y="2469600"/>
                <a:ext cx="291960" cy="276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2" name="Group 45"/>
            <p:cNvGrpSpPr/>
            <p:nvPr/>
          </p:nvGrpSpPr>
          <p:grpSpPr>
            <a:xfrm>
              <a:off x="7535880" y="2338920"/>
              <a:ext cx="439560" cy="414720"/>
              <a:chOff x="7535880" y="2338920"/>
              <a:chExt cx="439560" cy="414720"/>
            </a:xfrm>
          </p:grpSpPr>
          <p:sp>
            <p:nvSpPr>
              <p:cNvPr id="223" name="Line 46"/>
              <p:cNvSpPr/>
              <p:nvPr/>
            </p:nvSpPr>
            <p:spPr>
              <a:xfrm flipV="1">
                <a:off x="7535880" y="2545920"/>
                <a:ext cx="21996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Line 47"/>
              <p:cNvSpPr/>
              <p:nvPr/>
            </p:nvSpPr>
            <p:spPr>
              <a:xfrm flipH="1">
                <a:off x="7682040" y="2338920"/>
                <a:ext cx="293400" cy="276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" name="Group 48"/>
            <p:cNvGrpSpPr/>
            <p:nvPr/>
          </p:nvGrpSpPr>
          <p:grpSpPr>
            <a:xfrm>
              <a:off x="7515360" y="2731320"/>
              <a:ext cx="439200" cy="415440"/>
              <a:chOff x="7515360" y="2731320"/>
              <a:chExt cx="439200" cy="415440"/>
            </a:xfrm>
          </p:grpSpPr>
          <p:sp>
            <p:nvSpPr>
              <p:cNvPr id="226" name="Line 49"/>
              <p:cNvSpPr/>
              <p:nvPr/>
            </p:nvSpPr>
            <p:spPr>
              <a:xfrm flipH="1" flipV="1">
                <a:off x="7734960" y="2939040"/>
                <a:ext cx="21960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Line 50"/>
              <p:cNvSpPr/>
              <p:nvPr/>
            </p:nvSpPr>
            <p:spPr>
              <a:xfrm>
                <a:off x="7515360" y="2731320"/>
                <a:ext cx="29304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8" name="CustomShape 51"/>
            <p:cNvSpPr/>
            <p:nvPr/>
          </p:nvSpPr>
          <p:spPr>
            <a:xfrm>
              <a:off x="7499520" y="2696760"/>
              <a:ext cx="9000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52"/>
            <p:cNvSpPr/>
            <p:nvPr/>
          </p:nvSpPr>
          <p:spPr>
            <a:xfrm>
              <a:off x="6097680" y="2696760"/>
              <a:ext cx="88560" cy="83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53"/>
            <p:cNvSpPr/>
            <p:nvPr/>
          </p:nvSpPr>
          <p:spPr>
            <a:xfrm rot="21546000">
              <a:off x="6170040" y="2679480"/>
              <a:ext cx="761400" cy="13716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4"/>
            <p:cNvSpPr/>
            <p:nvPr/>
          </p:nvSpPr>
          <p:spPr>
            <a:xfrm rot="21546000">
              <a:off x="6746040" y="2674440"/>
              <a:ext cx="761760" cy="1375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55"/>
            <p:cNvSpPr/>
            <p:nvPr/>
          </p:nvSpPr>
          <p:spPr>
            <a:xfrm>
              <a:off x="6572160" y="2530080"/>
              <a:ext cx="539640" cy="43128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56"/>
            <p:cNvSpPr/>
            <p:nvPr/>
          </p:nvSpPr>
          <p:spPr>
            <a:xfrm>
              <a:off x="7077240" y="2709360"/>
              <a:ext cx="70920" cy="7236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57"/>
            <p:cNvSpPr/>
            <p:nvPr/>
          </p:nvSpPr>
          <p:spPr>
            <a:xfrm>
              <a:off x="6537240" y="2674440"/>
              <a:ext cx="71280" cy="7236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Line 58"/>
            <p:cNvSpPr/>
            <p:nvPr/>
          </p:nvSpPr>
          <p:spPr>
            <a:xfrm>
              <a:off x="6788160" y="2530080"/>
              <a:ext cx="108000" cy="360"/>
            </a:xfrm>
            <a:prstGeom prst="line">
              <a:avLst/>
            </a:prstGeom>
            <a:ln w="22320">
              <a:solidFill>
                <a:srgbClr val="333399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Line 59"/>
            <p:cNvSpPr/>
            <p:nvPr/>
          </p:nvSpPr>
          <p:spPr>
            <a:xfrm flipH="1">
              <a:off x="6752880" y="2962080"/>
              <a:ext cx="142920" cy="360"/>
            </a:xfrm>
            <a:prstGeom prst="line">
              <a:avLst/>
            </a:prstGeom>
            <a:ln w="22320">
              <a:solidFill>
                <a:srgbClr val="333399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7" name="Picture 82" descr=""/>
          <p:cNvPicPr/>
          <p:nvPr/>
        </p:nvPicPr>
        <p:blipFill>
          <a:blip r:embed="rId7"/>
          <a:stretch/>
        </p:blipFill>
        <p:spPr>
          <a:xfrm>
            <a:off x="3711600" y="2568600"/>
            <a:ext cx="1167840" cy="350280"/>
          </a:xfrm>
          <a:prstGeom prst="rect">
            <a:avLst/>
          </a:prstGeom>
          <a:ln>
            <a:noFill/>
          </a:ln>
        </p:spPr>
      </p:pic>
      <p:pic>
        <p:nvPicPr>
          <p:cNvPr id="238" name="Picture 84" descr=""/>
          <p:cNvPicPr/>
          <p:nvPr/>
        </p:nvPicPr>
        <p:blipFill>
          <a:blip r:embed="rId8"/>
          <a:stretch/>
        </p:blipFill>
        <p:spPr>
          <a:xfrm>
            <a:off x="8213760" y="2579760"/>
            <a:ext cx="1166400" cy="350280"/>
          </a:xfrm>
          <a:prstGeom prst="rect">
            <a:avLst/>
          </a:prstGeom>
          <a:ln>
            <a:noFill/>
          </a:ln>
        </p:spPr>
      </p:pic>
      <p:sp>
        <p:nvSpPr>
          <p:cNvPr id="239" name="CustomShape 60"/>
          <p:cNvSpPr/>
          <p:nvPr/>
        </p:nvSpPr>
        <p:spPr>
          <a:xfrm>
            <a:off x="3693960" y="2471760"/>
            <a:ext cx="1293480" cy="50292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1"/>
          <p:cNvSpPr/>
          <p:nvPr/>
        </p:nvSpPr>
        <p:spPr>
          <a:xfrm>
            <a:off x="8158320" y="2471760"/>
            <a:ext cx="1294920" cy="50292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9CE57B04-46C9-4965-8DD2-51F39F9FF3E1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pic>
        <p:nvPicPr>
          <p:cNvPr id="242" name="Picture 219" descr=""/>
          <p:cNvPicPr/>
          <p:nvPr/>
        </p:nvPicPr>
        <p:blipFill>
          <a:blip r:embed="rId1"/>
          <a:stretch/>
        </p:blipFill>
        <p:spPr>
          <a:xfrm>
            <a:off x="3981600" y="3327480"/>
            <a:ext cx="5636880" cy="701280"/>
          </a:xfrm>
          <a:prstGeom prst="rect">
            <a:avLst/>
          </a:prstGeom>
          <a:ln>
            <a:noFill/>
          </a:ln>
        </p:spPr>
      </p:pic>
      <p:grpSp>
        <p:nvGrpSpPr>
          <p:cNvPr id="243" name="Group 2"/>
          <p:cNvGrpSpPr/>
          <p:nvPr/>
        </p:nvGrpSpPr>
        <p:grpSpPr>
          <a:xfrm>
            <a:off x="776160" y="3132000"/>
            <a:ext cx="3095280" cy="1617120"/>
            <a:chOff x="776160" y="3132000"/>
            <a:chExt cx="3095280" cy="1617120"/>
          </a:xfrm>
        </p:grpSpPr>
        <p:sp>
          <p:nvSpPr>
            <p:cNvPr id="244" name="CustomShape 3"/>
            <p:cNvSpPr/>
            <p:nvPr/>
          </p:nvSpPr>
          <p:spPr>
            <a:xfrm rot="21546000">
              <a:off x="1728000" y="3967560"/>
              <a:ext cx="974520" cy="1774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4"/>
            <p:cNvSpPr/>
            <p:nvPr/>
          </p:nvSpPr>
          <p:spPr>
            <a:xfrm>
              <a:off x="776160" y="4271760"/>
              <a:ext cx="70776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s-ES" sz="2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246" name="CustomShape 5"/>
            <p:cNvSpPr/>
            <p:nvPr/>
          </p:nvSpPr>
          <p:spPr>
            <a:xfrm>
              <a:off x="3124080" y="4228920"/>
              <a:ext cx="70776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247" name="CustomShape 6"/>
            <p:cNvSpPr/>
            <p:nvPr/>
          </p:nvSpPr>
          <p:spPr>
            <a:xfrm>
              <a:off x="779400" y="3187440"/>
              <a:ext cx="70920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s-ES" sz="2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5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248" name="CustomShape 7"/>
            <p:cNvSpPr/>
            <p:nvPr/>
          </p:nvSpPr>
          <p:spPr>
            <a:xfrm>
              <a:off x="3164040" y="3132000"/>
              <a:ext cx="70740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5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249" name="CustomShape 8"/>
            <p:cNvSpPr/>
            <p:nvPr/>
          </p:nvSpPr>
          <p:spPr>
            <a:xfrm>
              <a:off x="2050920" y="3333600"/>
              <a:ext cx="44280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0" lang="es-ES" sz="2500" spc="-1" strike="noStrike">
                <a:latin typeface="Arial"/>
              </a:endParaRPr>
            </a:p>
          </p:txBody>
        </p:sp>
        <p:grpSp>
          <p:nvGrpSpPr>
            <p:cNvPr id="250" name="Group 9"/>
            <p:cNvGrpSpPr/>
            <p:nvPr/>
          </p:nvGrpSpPr>
          <p:grpSpPr>
            <a:xfrm>
              <a:off x="1187280" y="4060440"/>
              <a:ext cx="529920" cy="536400"/>
              <a:chOff x="1187280" y="4060440"/>
              <a:chExt cx="529920" cy="536400"/>
            </a:xfrm>
          </p:grpSpPr>
          <p:sp>
            <p:nvSpPr>
              <p:cNvPr id="251" name="Line 10"/>
              <p:cNvSpPr/>
              <p:nvPr/>
            </p:nvSpPr>
            <p:spPr>
              <a:xfrm flipH="1">
                <a:off x="1452240" y="4060440"/>
                <a:ext cx="264960" cy="2682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Line 11"/>
              <p:cNvSpPr/>
              <p:nvPr/>
            </p:nvSpPr>
            <p:spPr>
              <a:xfrm flipV="1">
                <a:off x="1187280" y="4239000"/>
                <a:ext cx="353520" cy="357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3" name="Group 12"/>
            <p:cNvGrpSpPr/>
            <p:nvPr/>
          </p:nvGrpSpPr>
          <p:grpSpPr>
            <a:xfrm>
              <a:off x="1195560" y="3525480"/>
              <a:ext cx="531000" cy="534240"/>
              <a:chOff x="1195560" y="3525480"/>
              <a:chExt cx="531000" cy="534240"/>
            </a:xfrm>
          </p:grpSpPr>
          <p:sp>
            <p:nvSpPr>
              <p:cNvPr id="254" name="Line 13"/>
              <p:cNvSpPr/>
              <p:nvPr/>
            </p:nvSpPr>
            <p:spPr>
              <a:xfrm>
                <a:off x="1195560" y="3525480"/>
                <a:ext cx="265680" cy="2671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Line 14"/>
              <p:cNvSpPr/>
              <p:nvPr/>
            </p:nvSpPr>
            <p:spPr>
              <a:xfrm flipH="1" flipV="1">
                <a:off x="1372320" y="3703320"/>
                <a:ext cx="354240" cy="3564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" name="Group 15"/>
            <p:cNvGrpSpPr/>
            <p:nvPr/>
          </p:nvGrpSpPr>
          <p:grpSpPr>
            <a:xfrm>
              <a:off x="2703600" y="3535920"/>
              <a:ext cx="531000" cy="534240"/>
              <a:chOff x="2703600" y="3535920"/>
              <a:chExt cx="531000" cy="534240"/>
            </a:xfrm>
          </p:grpSpPr>
          <p:sp>
            <p:nvSpPr>
              <p:cNvPr id="257" name="Line 16"/>
              <p:cNvSpPr/>
              <p:nvPr/>
            </p:nvSpPr>
            <p:spPr>
              <a:xfrm flipV="1">
                <a:off x="2703600" y="3803040"/>
                <a:ext cx="265680" cy="2671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Line 17"/>
              <p:cNvSpPr/>
              <p:nvPr/>
            </p:nvSpPr>
            <p:spPr>
              <a:xfrm flipH="1">
                <a:off x="2880360" y="3535920"/>
                <a:ext cx="354240" cy="3564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" name="Group 18"/>
            <p:cNvGrpSpPr/>
            <p:nvPr/>
          </p:nvGrpSpPr>
          <p:grpSpPr>
            <a:xfrm>
              <a:off x="2703960" y="4040640"/>
              <a:ext cx="531000" cy="535680"/>
              <a:chOff x="2703960" y="4040640"/>
              <a:chExt cx="531000" cy="535680"/>
            </a:xfrm>
          </p:grpSpPr>
          <p:sp>
            <p:nvSpPr>
              <p:cNvPr id="260" name="Line 19"/>
              <p:cNvSpPr/>
              <p:nvPr/>
            </p:nvSpPr>
            <p:spPr>
              <a:xfrm flipH="1" flipV="1">
                <a:off x="2969280" y="4308480"/>
                <a:ext cx="265680" cy="26784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Line 20"/>
              <p:cNvSpPr/>
              <p:nvPr/>
            </p:nvSpPr>
            <p:spPr>
              <a:xfrm>
                <a:off x="2703960" y="4040640"/>
                <a:ext cx="354240" cy="3574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2" name="Picture 130" descr=""/>
            <p:cNvPicPr/>
            <p:nvPr/>
          </p:nvPicPr>
          <p:blipFill>
            <a:blip r:embed="rId2"/>
            <a:stretch/>
          </p:blipFill>
          <p:spPr>
            <a:xfrm>
              <a:off x="1563840" y="4462200"/>
              <a:ext cx="291600" cy="20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3" name="Picture 134" descr=""/>
            <p:cNvPicPr/>
            <p:nvPr/>
          </p:nvPicPr>
          <p:blipFill>
            <a:blip r:embed="rId3"/>
            <a:stretch/>
          </p:blipFill>
          <p:spPr>
            <a:xfrm>
              <a:off x="1531800" y="3357360"/>
              <a:ext cx="291960" cy="20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4" name="Picture 135" descr=""/>
            <p:cNvPicPr/>
            <p:nvPr/>
          </p:nvPicPr>
          <p:blipFill>
            <a:blip r:embed="rId4"/>
            <a:stretch/>
          </p:blipFill>
          <p:spPr>
            <a:xfrm>
              <a:off x="2540160" y="4425480"/>
              <a:ext cx="291600" cy="20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5" name="Picture 136" descr=""/>
            <p:cNvPicPr/>
            <p:nvPr/>
          </p:nvPicPr>
          <p:blipFill>
            <a:blip r:embed="rId5"/>
            <a:stretch/>
          </p:blipFill>
          <p:spPr>
            <a:xfrm>
              <a:off x="2571840" y="3381120"/>
              <a:ext cx="291600" cy="204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6" name="Line 21"/>
            <p:cNvSpPr/>
            <p:nvPr/>
          </p:nvSpPr>
          <p:spPr>
            <a:xfrm>
              <a:off x="1424160" y="3527280"/>
              <a:ext cx="179280" cy="179280"/>
            </a:xfrm>
            <a:prstGeom prst="line">
              <a:avLst/>
            </a:prstGeom>
            <a:ln w="2232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22"/>
            <p:cNvSpPr/>
            <p:nvPr/>
          </p:nvSpPr>
          <p:spPr>
            <a:xfrm flipV="1">
              <a:off x="1496880" y="4284360"/>
              <a:ext cx="214560" cy="216000"/>
            </a:xfrm>
            <a:prstGeom prst="line">
              <a:avLst/>
            </a:prstGeom>
            <a:ln w="2232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23"/>
            <p:cNvSpPr/>
            <p:nvPr/>
          </p:nvSpPr>
          <p:spPr>
            <a:xfrm flipV="1">
              <a:off x="2830680" y="3526920"/>
              <a:ext cx="214200" cy="215640"/>
            </a:xfrm>
            <a:prstGeom prst="line">
              <a:avLst/>
            </a:prstGeom>
            <a:ln w="2232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24"/>
            <p:cNvSpPr/>
            <p:nvPr/>
          </p:nvSpPr>
          <p:spPr>
            <a:xfrm>
              <a:off x="2793960" y="4320720"/>
              <a:ext cx="179280" cy="179640"/>
            </a:xfrm>
            <a:prstGeom prst="line">
              <a:avLst/>
            </a:prstGeom>
            <a:ln w="2232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25"/>
            <p:cNvSpPr/>
            <p:nvPr/>
          </p:nvSpPr>
          <p:spPr>
            <a:xfrm>
              <a:off x="2684520" y="3995280"/>
              <a:ext cx="107640" cy="1076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26"/>
            <p:cNvSpPr/>
            <p:nvPr/>
          </p:nvSpPr>
          <p:spPr>
            <a:xfrm>
              <a:off x="1639800" y="3995280"/>
              <a:ext cx="107640" cy="1076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2" name="Picture 144" descr=""/>
            <p:cNvPicPr/>
            <p:nvPr/>
          </p:nvPicPr>
          <p:blipFill>
            <a:blip r:embed="rId6"/>
            <a:stretch/>
          </p:blipFill>
          <p:spPr>
            <a:xfrm>
              <a:off x="1281240" y="3943080"/>
              <a:ext cx="174240" cy="232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3" name="Picture 145" descr=""/>
            <p:cNvPicPr/>
            <p:nvPr/>
          </p:nvPicPr>
          <p:blipFill>
            <a:blip r:embed="rId7"/>
            <a:stretch/>
          </p:blipFill>
          <p:spPr>
            <a:xfrm>
              <a:off x="2973240" y="3960360"/>
              <a:ext cx="174240" cy="174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4" name="CustomShape 27"/>
          <p:cNvSpPr/>
          <p:nvPr/>
        </p:nvSpPr>
        <p:spPr>
          <a:xfrm>
            <a:off x="1262160" y="363600"/>
            <a:ext cx="18036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8"/>
          <p:cNvSpPr/>
          <p:nvPr/>
        </p:nvSpPr>
        <p:spPr>
          <a:xfrm>
            <a:off x="1285560" y="4392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800" spc="-1" strike="noStrike">
                <a:solidFill>
                  <a:srgbClr val="ff3300"/>
                </a:solidFill>
                <a:latin typeface="Arial"/>
              </a:rPr>
              <a:t>Electron Positron Annihilation</a:t>
            </a:r>
            <a:endParaRPr b="0" lang="es-ES" sz="3800" spc="-1" strike="noStrike">
              <a:latin typeface="Arial"/>
            </a:endParaRPr>
          </a:p>
        </p:txBody>
      </p:sp>
      <p:sp>
        <p:nvSpPr>
          <p:cNvPr id="276" name="CustomShape 29"/>
          <p:cNvSpPr/>
          <p:nvPr/>
        </p:nvSpPr>
        <p:spPr>
          <a:xfrm>
            <a:off x="267480" y="777960"/>
            <a:ext cx="28080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Consider the process: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7" name="CustomShape 30"/>
          <p:cNvSpPr/>
          <p:nvPr/>
        </p:nvSpPr>
        <p:spPr>
          <a:xfrm>
            <a:off x="3120120" y="728640"/>
            <a:ext cx="169632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s-ES" sz="24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s-ES" sz="24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0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s-E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endParaRPr b="0" lang="es-ES" sz="2400" spc="-1" strike="noStrike">
              <a:latin typeface="Arial"/>
            </a:endParaRPr>
          </a:p>
        </p:txBody>
      </p:sp>
      <p:grpSp>
        <p:nvGrpSpPr>
          <p:cNvPr id="278" name="Group 31"/>
          <p:cNvGrpSpPr/>
          <p:nvPr/>
        </p:nvGrpSpPr>
        <p:grpSpPr>
          <a:xfrm>
            <a:off x="5778360" y="692280"/>
            <a:ext cx="3530520" cy="1828440"/>
            <a:chOff x="5778360" y="692280"/>
            <a:chExt cx="3530520" cy="1828440"/>
          </a:xfrm>
        </p:grpSpPr>
        <p:pic>
          <p:nvPicPr>
            <p:cNvPr id="279" name="Picture 202" descr=""/>
            <p:cNvPicPr/>
            <p:nvPr/>
          </p:nvPicPr>
          <p:blipFill>
            <a:blip r:embed="rId8"/>
            <a:stretch/>
          </p:blipFill>
          <p:spPr>
            <a:xfrm>
              <a:off x="7770960" y="1365480"/>
              <a:ext cx="161280" cy="215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0" name="Line 32"/>
            <p:cNvSpPr/>
            <p:nvPr/>
          </p:nvSpPr>
          <p:spPr>
            <a:xfrm>
              <a:off x="6180120" y="1654200"/>
              <a:ext cx="1079640" cy="36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Line 33"/>
            <p:cNvSpPr/>
            <p:nvPr/>
          </p:nvSpPr>
          <p:spPr>
            <a:xfrm flipH="1">
              <a:off x="7367400" y="1654200"/>
              <a:ext cx="1158840" cy="36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Line 34"/>
            <p:cNvSpPr/>
            <p:nvPr/>
          </p:nvSpPr>
          <p:spPr>
            <a:xfrm flipV="1">
              <a:off x="7475400" y="933480"/>
              <a:ext cx="898560" cy="6127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35"/>
            <p:cNvSpPr/>
            <p:nvPr/>
          </p:nvSpPr>
          <p:spPr>
            <a:xfrm flipH="1">
              <a:off x="6287760" y="1762200"/>
              <a:ext cx="863640" cy="53964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36"/>
            <p:cNvSpPr/>
            <p:nvPr/>
          </p:nvSpPr>
          <p:spPr>
            <a:xfrm>
              <a:off x="5778360" y="1366920"/>
              <a:ext cx="70776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s-ES" sz="2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285" name="CustomShape 37"/>
            <p:cNvSpPr/>
            <p:nvPr/>
          </p:nvSpPr>
          <p:spPr>
            <a:xfrm>
              <a:off x="8599320" y="1366920"/>
              <a:ext cx="70956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s-ES" sz="2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5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286" name="CustomShape 38"/>
            <p:cNvSpPr/>
            <p:nvPr/>
          </p:nvSpPr>
          <p:spPr>
            <a:xfrm>
              <a:off x="5815080" y="2043360"/>
              <a:ext cx="70776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5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500" spc="-1" strike="noStrike">
                <a:latin typeface="Arial"/>
              </a:endParaRPr>
            </a:p>
          </p:txBody>
        </p:sp>
        <p:pic>
          <p:nvPicPr>
            <p:cNvPr id="287" name="Picture 190" descr=""/>
            <p:cNvPicPr/>
            <p:nvPr/>
          </p:nvPicPr>
          <p:blipFill>
            <a:blip r:embed="rId9"/>
            <a:stretch/>
          </p:blipFill>
          <p:spPr>
            <a:xfrm>
              <a:off x="6518160" y="1341720"/>
              <a:ext cx="291960" cy="20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8" name="Picture 192" descr=""/>
            <p:cNvPicPr/>
            <p:nvPr/>
          </p:nvPicPr>
          <p:blipFill>
            <a:blip r:embed="rId10"/>
            <a:stretch/>
          </p:blipFill>
          <p:spPr>
            <a:xfrm>
              <a:off x="6702480" y="2086200"/>
              <a:ext cx="291600" cy="204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9" name="CustomShape 39"/>
            <p:cNvSpPr/>
            <p:nvPr/>
          </p:nvSpPr>
          <p:spPr>
            <a:xfrm>
              <a:off x="8334360" y="692280"/>
              <a:ext cx="70776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500" spc="-1" strike="noStrike">
                <a:latin typeface="Arial"/>
              </a:endParaRPr>
            </a:p>
          </p:txBody>
        </p:sp>
        <p:pic>
          <p:nvPicPr>
            <p:cNvPr id="290" name="Picture 194" descr=""/>
            <p:cNvPicPr/>
            <p:nvPr/>
          </p:nvPicPr>
          <p:blipFill>
            <a:blip r:embed="rId11"/>
            <a:stretch/>
          </p:blipFill>
          <p:spPr>
            <a:xfrm>
              <a:off x="7742160" y="897120"/>
              <a:ext cx="291960" cy="20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1" name="Picture 195" descr=""/>
            <p:cNvPicPr/>
            <p:nvPr/>
          </p:nvPicPr>
          <p:blipFill>
            <a:blip r:embed="rId12"/>
            <a:stretch/>
          </p:blipFill>
          <p:spPr>
            <a:xfrm>
              <a:off x="8139240" y="1762200"/>
              <a:ext cx="291600" cy="204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2" name="CustomShape 40"/>
            <p:cNvSpPr/>
            <p:nvPr/>
          </p:nvSpPr>
          <p:spPr>
            <a:xfrm>
              <a:off x="7915320" y="1293840"/>
              <a:ext cx="167760" cy="360000"/>
            </a:xfrm>
            <a:custGeom>
              <a:avLst/>
              <a:gdLst/>
              <a:ahLst/>
              <a:rect l="l" t="t" r="r" b="b"/>
              <a:pathLst>
                <a:path w="106" h="227">
                  <a:moveTo>
                    <a:pt x="0" y="0"/>
                  </a:moveTo>
                  <a:cubicBezTo>
                    <a:pt x="38" y="26"/>
                    <a:pt x="76" y="53"/>
                    <a:pt x="91" y="91"/>
                  </a:cubicBezTo>
                  <a:cubicBezTo>
                    <a:pt x="106" y="129"/>
                    <a:pt x="91" y="204"/>
                    <a:pt x="91" y="227"/>
                  </a:cubicBezTo>
                </a:path>
              </a:pathLst>
            </a:custGeom>
            <a:noFill/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3" name="CustomShape 41"/>
          <p:cNvSpPr/>
          <p:nvPr/>
        </p:nvSpPr>
        <p:spPr>
          <a:xfrm>
            <a:off x="492480" y="1138320"/>
            <a:ext cx="4789440" cy="73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Work in C.o.M. frame (this is appropriate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most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s-ES" sz="20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colliders).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94" name="Picture 206" descr=""/>
          <p:cNvPicPr/>
          <p:nvPr/>
        </p:nvPicPr>
        <p:blipFill>
          <a:blip r:embed="rId13"/>
          <a:stretch/>
        </p:blipFill>
        <p:spPr>
          <a:xfrm>
            <a:off x="812880" y="1905120"/>
            <a:ext cx="1868040" cy="320040"/>
          </a:xfrm>
          <a:prstGeom prst="rect">
            <a:avLst/>
          </a:prstGeom>
          <a:ln>
            <a:noFill/>
          </a:ln>
        </p:spPr>
      </p:pic>
      <p:pic>
        <p:nvPicPr>
          <p:cNvPr id="295" name="Picture 208" descr=""/>
          <p:cNvPicPr/>
          <p:nvPr/>
        </p:nvPicPr>
        <p:blipFill>
          <a:blip r:embed="rId14"/>
          <a:stretch/>
        </p:blipFill>
        <p:spPr>
          <a:xfrm>
            <a:off x="3103560" y="1905120"/>
            <a:ext cx="2101320" cy="320040"/>
          </a:xfrm>
          <a:prstGeom prst="rect">
            <a:avLst/>
          </a:prstGeom>
          <a:ln>
            <a:noFill/>
          </a:ln>
        </p:spPr>
      </p:pic>
      <p:pic>
        <p:nvPicPr>
          <p:cNvPr id="296" name="Picture 210" descr=""/>
          <p:cNvPicPr/>
          <p:nvPr/>
        </p:nvPicPr>
        <p:blipFill>
          <a:blip r:embed="rId15"/>
          <a:stretch/>
        </p:blipFill>
        <p:spPr>
          <a:xfrm>
            <a:off x="812880" y="2301840"/>
            <a:ext cx="1488600" cy="320400"/>
          </a:xfrm>
          <a:prstGeom prst="rect">
            <a:avLst/>
          </a:prstGeom>
          <a:ln>
            <a:noFill/>
          </a:ln>
        </p:spPr>
      </p:pic>
      <p:pic>
        <p:nvPicPr>
          <p:cNvPr id="297" name="Picture 212" descr=""/>
          <p:cNvPicPr/>
          <p:nvPr/>
        </p:nvPicPr>
        <p:blipFill>
          <a:blip r:embed="rId16"/>
          <a:stretch/>
        </p:blipFill>
        <p:spPr>
          <a:xfrm>
            <a:off x="3116160" y="2301840"/>
            <a:ext cx="1723680" cy="32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42"/>
          <p:cNvSpPr/>
          <p:nvPr/>
        </p:nvSpPr>
        <p:spPr>
          <a:xfrm>
            <a:off x="490680" y="2722680"/>
            <a:ext cx="58471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Only consider the lowest order Feynman diagram: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9" name="CustomShape 43"/>
          <p:cNvSpPr/>
          <p:nvPr/>
        </p:nvSpPr>
        <p:spPr>
          <a:xfrm>
            <a:off x="3745080" y="3086280"/>
            <a:ext cx="26694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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Feynman rules give: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00" name="CustomShape 44"/>
          <p:cNvSpPr/>
          <p:nvPr/>
        </p:nvSpPr>
        <p:spPr>
          <a:xfrm>
            <a:off x="527760" y="5011560"/>
            <a:ext cx="30261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the C.o.M. frame have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01" name="Picture 216" descr=""/>
          <p:cNvPicPr/>
          <p:nvPr/>
        </p:nvPicPr>
        <p:blipFill>
          <a:blip r:embed="rId17"/>
          <a:stretch/>
        </p:blipFill>
        <p:spPr>
          <a:xfrm>
            <a:off x="1173240" y="5454720"/>
            <a:ext cx="2823840" cy="734760"/>
          </a:xfrm>
          <a:prstGeom prst="rect">
            <a:avLst/>
          </a:prstGeom>
          <a:ln>
            <a:noFill/>
          </a:ln>
        </p:spPr>
      </p:pic>
      <p:pic>
        <p:nvPicPr>
          <p:cNvPr id="302" name="Picture 217" descr=""/>
          <p:cNvPicPr/>
          <p:nvPr/>
        </p:nvPicPr>
        <p:blipFill>
          <a:blip r:embed="rId18"/>
          <a:stretch/>
        </p:blipFill>
        <p:spPr>
          <a:xfrm>
            <a:off x="5257800" y="5599080"/>
            <a:ext cx="3943080" cy="350640"/>
          </a:xfrm>
          <a:prstGeom prst="rect">
            <a:avLst/>
          </a:prstGeom>
          <a:ln>
            <a:noFill/>
          </a:ln>
        </p:spPr>
      </p:pic>
      <p:sp>
        <p:nvSpPr>
          <p:cNvPr id="303" name="CustomShape 45"/>
          <p:cNvSpPr/>
          <p:nvPr/>
        </p:nvSpPr>
        <p:spPr>
          <a:xfrm>
            <a:off x="4412880" y="5587920"/>
            <a:ext cx="6390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with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304" name="Group 46"/>
          <p:cNvGrpSpPr/>
          <p:nvPr/>
        </p:nvGrpSpPr>
        <p:grpSpPr>
          <a:xfrm>
            <a:off x="4196520" y="4086360"/>
            <a:ext cx="4259520" cy="916560"/>
            <a:chOff x="4196520" y="4086360"/>
            <a:chExt cx="4259520" cy="916560"/>
          </a:xfrm>
        </p:grpSpPr>
        <p:sp>
          <p:nvSpPr>
            <p:cNvPr id="305" name="CustomShape 47"/>
            <p:cNvSpPr/>
            <p:nvPr/>
          </p:nvSpPr>
          <p:spPr>
            <a:xfrm>
              <a:off x="4196520" y="4120920"/>
              <a:ext cx="97272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NOTE:</a:t>
              </a:r>
              <a:endParaRPr b="0" lang="es-ES" sz="2000" spc="-1" strike="noStrike">
                <a:latin typeface="Arial"/>
              </a:endParaRPr>
            </a:p>
          </p:txBody>
        </p:sp>
        <p:sp>
          <p:nvSpPr>
            <p:cNvPr id="306" name="CustomShape 48"/>
            <p:cNvSpPr/>
            <p:nvPr/>
          </p:nvSpPr>
          <p:spPr>
            <a:xfrm>
              <a:off x="5134320" y="4086360"/>
              <a:ext cx="3321720" cy="91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cc0099"/>
                </a:buClr>
                <a:buFont typeface="Arial"/>
                <a:buChar char="•"/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Incoming anti-particle  </a:t>
              </a:r>
              <a:endParaRPr b="0" lang="es-ES" sz="18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cc0099"/>
                </a:buClr>
                <a:buFont typeface="Arial"/>
                <a:buChar char="•"/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Incoming particle </a:t>
              </a:r>
              <a:endParaRPr b="0" lang="es-ES" sz="18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cc0099"/>
                </a:buClr>
                <a:buFont typeface="Arial"/>
                <a:buChar char="•"/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Adjoint spinor written first </a:t>
              </a:r>
              <a:endParaRPr b="0" lang="es-ES" sz="1800" spc="-1" strike="noStrike">
                <a:latin typeface="Arial"/>
              </a:endParaRPr>
            </a:p>
          </p:txBody>
        </p:sp>
        <p:pic>
          <p:nvPicPr>
            <p:cNvPr id="307" name="Picture 225" descr=""/>
            <p:cNvPicPr/>
            <p:nvPr/>
          </p:nvPicPr>
          <p:blipFill>
            <a:blip r:embed="rId19"/>
            <a:stretch/>
          </p:blipFill>
          <p:spPr>
            <a:xfrm>
              <a:off x="7940520" y="4170240"/>
              <a:ext cx="204480" cy="20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8" name="Picture 228" descr=""/>
            <p:cNvPicPr/>
            <p:nvPr/>
          </p:nvPicPr>
          <p:blipFill>
            <a:blip r:embed="rId20"/>
            <a:stretch/>
          </p:blipFill>
          <p:spPr>
            <a:xfrm>
              <a:off x="8010360" y="4483080"/>
              <a:ext cx="145800" cy="1450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E7E92625-E444-4BF6-A3E7-EB9A874FF6D8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285560" y="756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Electron and Muon Currents 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311" name="Picture 4" descr=""/>
          <p:cNvPicPr/>
          <p:nvPr/>
        </p:nvPicPr>
        <p:blipFill>
          <a:blip r:embed="rId1"/>
          <a:stretch/>
        </p:blipFill>
        <p:spPr>
          <a:xfrm>
            <a:off x="1424160" y="1096920"/>
            <a:ext cx="5636520" cy="701280"/>
          </a:xfrm>
          <a:prstGeom prst="rect">
            <a:avLst/>
          </a:prstGeom>
          <a:ln>
            <a:noFill/>
          </a:ln>
        </p:spPr>
      </p:pic>
      <p:pic>
        <p:nvPicPr>
          <p:cNvPr id="312" name="Picture 7" descr=""/>
          <p:cNvPicPr/>
          <p:nvPr/>
        </p:nvPicPr>
        <p:blipFill>
          <a:blip r:embed="rId2"/>
          <a:stretch/>
        </p:blipFill>
        <p:spPr>
          <a:xfrm>
            <a:off x="1676520" y="1835280"/>
            <a:ext cx="5139720" cy="671040"/>
          </a:xfrm>
          <a:prstGeom prst="rect">
            <a:avLst/>
          </a:prstGeom>
          <a:ln>
            <a:noFill/>
          </a:ln>
        </p:spPr>
      </p:pic>
      <p:pic>
        <p:nvPicPr>
          <p:cNvPr id="313" name="Picture 11" descr=""/>
          <p:cNvPicPr/>
          <p:nvPr/>
        </p:nvPicPr>
        <p:blipFill>
          <a:blip r:embed="rId3"/>
          <a:stretch/>
        </p:blipFill>
        <p:spPr>
          <a:xfrm>
            <a:off x="2882880" y="4430880"/>
            <a:ext cx="2862000" cy="671040"/>
          </a:xfrm>
          <a:prstGeom prst="rect">
            <a:avLst/>
          </a:prstGeom>
          <a:ln>
            <a:noFill/>
          </a:ln>
        </p:spPr>
      </p:pic>
      <p:pic>
        <p:nvPicPr>
          <p:cNvPr id="314" name="Picture 17" descr=""/>
          <p:cNvPicPr/>
          <p:nvPr/>
        </p:nvPicPr>
        <p:blipFill>
          <a:blip r:embed="rId4"/>
          <a:stretch/>
        </p:blipFill>
        <p:spPr>
          <a:xfrm>
            <a:off x="1460520" y="3968640"/>
            <a:ext cx="2539800" cy="350640"/>
          </a:xfrm>
          <a:prstGeom prst="rect">
            <a:avLst/>
          </a:prstGeom>
          <a:ln>
            <a:noFill/>
          </a:ln>
        </p:spPr>
      </p:pic>
      <p:pic>
        <p:nvPicPr>
          <p:cNvPr id="315" name="Picture 18" descr=""/>
          <p:cNvPicPr/>
          <p:nvPr/>
        </p:nvPicPr>
        <p:blipFill>
          <a:blip r:embed="rId5"/>
          <a:stretch/>
        </p:blipFill>
        <p:spPr>
          <a:xfrm>
            <a:off x="5376960" y="3976560"/>
            <a:ext cx="2599920" cy="350640"/>
          </a:xfrm>
          <a:prstGeom prst="rect">
            <a:avLst/>
          </a:prstGeom>
          <a:ln>
            <a:noFill/>
          </a:ln>
        </p:spPr>
      </p:pic>
      <p:sp>
        <p:nvSpPr>
          <p:cNvPr id="316" name="CustomShape 3"/>
          <p:cNvSpPr/>
          <p:nvPr/>
        </p:nvSpPr>
        <p:spPr>
          <a:xfrm>
            <a:off x="993600" y="2160720"/>
            <a:ext cx="287280" cy="178920"/>
          </a:xfrm>
          <a:custGeom>
            <a:avLst/>
            <a:gdLst/>
            <a:ahLst/>
            <a:rect l="l" t="t" r="r" b="b"/>
            <a:pathLst>
              <a:path w="801" h="500">
                <a:moveTo>
                  <a:pt x="0" y="124"/>
                </a:moveTo>
                <a:lnTo>
                  <a:pt x="600" y="124"/>
                </a:lnTo>
                <a:lnTo>
                  <a:pt x="600" y="0"/>
                </a:lnTo>
                <a:lnTo>
                  <a:pt x="800" y="249"/>
                </a:lnTo>
                <a:lnTo>
                  <a:pt x="600" y="499"/>
                </a:lnTo>
                <a:lnTo>
                  <a:pt x="600" y="374"/>
                </a:lnTo>
                <a:lnTo>
                  <a:pt x="0" y="374"/>
                </a:lnTo>
                <a:lnTo>
                  <a:pt x="0" y="124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"/>
          <p:cNvSpPr/>
          <p:nvPr/>
        </p:nvSpPr>
        <p:spPr>
          <a:xfrm>
            <a:off x="411840" y="703440"/>
            <a:ext cx="5607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Here                                        and matrix element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18" name="Picture 21" descr=""/>
          <p:cNvPicPr/>
          <p:nvPr/>
        </p:nvPicPr>
        <p:blipFill>
          <a:blip r:embed="rId6"/>
          <a:stretch/>
        </p:blipFill>
        <p:spPr>
          <a:xfrm>
            <a:off x="1316160" y="692280"/>
            <a:ext cx="2364840" cy="350280"/>
          </a:xfrm>
          <a:prstGeom prst="rect">
            <a:avLst/>
          </a:prstGeom>
          <a:ln>
            <a:noFill/>
          </a:ln>
        </p:spPr>
      </p:pic>
      <p:sp>
        <p:nvSpPr>
          <p:cNvPr id="319" name="CustomShape 5"/>
          <p:cNvSpPr/>
          <p:nvPr/>
        </p:nvSpPr>
        <p:spPr>
          <a:xfrm>
            <a:off x="511200" y="3521160"/>
            <a:ext cx="88707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 matrix element can be written in terms of the electron and muon currents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4356000" y="3952800"/>
            <a:ext cx="5871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and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2181240" y="4724280"/>
            <a:ext cx="286920" cy="179280"/>
          </a:xfrm>
          <a:custGeom>
            <a:avLst/>
            <a:gdLst/>
            <a:ahLst/>
            <a:rect l="l" t="t" r="r" b="b"/>
            <a:pathLst>
              <a:path w="800" h="501">
                <a:moveTo>
                  <a:pt x="0" y="125"/>
                </a:moveTo>
                <a:lnTo>
                  <a:pt x="599" y="125"/>
                </a:lnTo>
                <a:lnTo>
                  <a:pt x="599" y="0"/>
                </a:lnTo>
                <a:lnTo>
                  <a:pt x="799" y="250"/>
                </a:lnTo>
                <a:lnTo>
                  <a:pt x="599" y="500"/>
                </a:lnTo>
                <a:lnTo>
                  <a:pt x="599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8"/>
          <p:cNvSpPr/>
          <p:nvPr/>
        </p:nvSpPr>
        <p:spPr>
          <a:xfrm>
            <a:off x="510480" y="2519280"/>
            <a:ext cx="55958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handout 2 introduced the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four-vector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current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23" name="Picture 30" descr=""/>
          <p:cNvPicPr/>
          <p:nvPr/>
        </p:nvPicPr>
        <p:blipFill>
          <a:blip r:embed="rId7"/>
          <a:stretch/>
        </p:blipFill>
        <p:spPr>
          <a:xfrm>
            <a:off x="3952800" y="2879640"/>
            <a:ext cx="1431720" cy="291960"/>
          </a:xfrm>
          <a:prstGeom prst="rect">
            <a:avLst/>
          </a:prstGeom>
          <a:ln>
            <a:noFill/>
          </a:ln>
        </p:spPr>
      </p:pic>
      <p:grpSp>
        <p:nvGrpSpPr>
          <p:cNvPr id="324" name="Group 9"/>
          <p:cNvGrpSpPr/>
          <p:nvPr/>
        </p:nvGrpSpPr>
        <p:grpSpPr>
          <a:xfrm>
            <a:off x="3260880" y="5222880"/>
            <a:ext cx="1908720" cy="755280"/>
            <a:chOff x="3260880" y="5222880"/>
            <a:chExt cx="1908720" cy="755280"/>
          </a:xfrm>
        </p:grpSpPr>
        <p:pic>
          <p:nvPicPr>
            <p:cNvPr id="325" name="Picture 13" descr=""/>
            <p:cNvPicPr/>
            <p:nvPr/>
          </p:nvPicPr>
          <p:blipFill>
            <a:blip r:embed="rId8"/>
            <a:stretch/>
          </p:blipFill>
          <p:spPr>
            <a:xfrm>
              <a:off x="3345120" y="5240160"/>
              <a:ext cx="1752840" cy="67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6" name="CustomShape 10"/>
            <p:cNvSpPr/>
            <p:nvPr/>
          </p:nvSpPr>
          <p:spPr>
            <a:xfrm>
              <a:off x="3260880" y="5222880"/>
              <a:ext cx="1908720" cy="75528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CustomShape 11"/>
          <p:cNvSpPr/>
          <p:nvPr/>
        </p:nvSpPr>
        <p:spPr>
          <a:xfrm>
            <a:off x="581400" y="6083280"/>
            <a:ext cx="92134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Matrix element is a four-vector scalar product – confirming it is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Lorentz Invariant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28" name="CustomShape 12"/>
          <p:cNvSpPr/>
          <p:nvPr/>
        </p:nvSpPr>
        <p:spPr>
          <a:xfrm>
            <a:off x="629280" y="3166920"/>
            <a:ext cx="74376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which has same form as the two terms in </a:t>
            </a:r>
            <a:r>
              <a:rPr b="0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[ ]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in the matrix element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18409DCA-CEF1-4A7D-8F6C-E4F3C89CBF09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207800" y="4392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Spin in e</a:t>
            </a:r>
            <a:r>
              <a:rPr b="1" lang="es-ES" sz="3400" spc="-1" strike="noStrike" baseline="30000">
                <a:solidFill>
                  <a:srgbClr val="ff3300"/>
                </a:solidFill>
                <a:latin typeface="Arial"/>
              </a:rPr>
              <a:t>+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 baseline="30000">
                <a:solidFill>
                  <a:srgbClr val="ff3300"/>
                </a:solidFill>
                <a:latin typeface="Arial"/>
                <a:ea typeface="Arial"/>
              </a:rPr>
              <a:t>–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  <a:ea typeface="Arial"/>
              </a:rPr>
              <a:t> Annihilation</a:t>
            </a:r>
            <a:endParaRPr b="0" lang="es-ES" sz="34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19840" y="692280"/>
            <a:ext cx="916344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general the electron and positron will not be polarized, i.e. there will be equal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numbers of positive and negative helicity states</a:t>
            </a:r>
            <a:endParaRPr b="0" lang="es-E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There are four possible combinations of spins in the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initial state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!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332" name="Group 4"/>
          <p:cNvGrpSpPr/>
          <p:nvPr/>
        </p:nvGrpSpPr>
        <p:grpSpPr>
          <a:xfrm>
            <a:off x="307800" y="1739880"/>
            <a:ext cx="9432720" cy="728280"/>
            <a:chOff x="307800" y="1739880"/>
            <a:chExt cx="9432720" cy="728280"/>
          </a:xfrm>
        </p:grpSpPr>
        <p:grpSp>
          <p:nvGrpSpPr>
            <p:cNvPr id="333" name="Group 5"/>
            <p:cNvGrpSpPr/>
            <p:nvPr/>
          </p:nvGrpSpPr>
          <p:grpSpPr>
            <a:xfrm>
              <a:off x="307800" y="1739880"/>
              <a:ext cx="2197080" cy="477360"/>
              <a:chOff x="307800" y="1739880"/>
              <a:chExt cx="2197080" cy="477360"/>
            </a:xfrm>
          </p:grpSpPr>
          <p:sp>
            <p:nvSpPr>
              <p:cNvPr id="334" name="Line 6"/>
              <p:cNvSpPr/>
              <p:nvPr/>
            </p:nvSpPr>
            <p:spPr>
              <a:xfrm>
                <a:off x="606600" y="2027160"/>
                <a:ext cx="65232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Line 7"/>
              <p:cNvSpPr/>
              <p:nvPr/>
            </p:nvSpPr>
            <p:spPr>
              <a:xfrm flipH="1">
                <a:off x="1366920" y="2027160"/>
                <a:ext cx="64296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CustomShape 8"/>
              <p:cNvSpPr/>
              <p:nvPr/>
            </p:nvSpPr>
            <p:spPr>
              <a:xfrm>
                <a:off x="307800" y="1739880"/>
                <a:ext cx="70776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s-ES" sz="25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500" spc="-1" strike="noStrike">
                  <a:latin typeface="Arial"/>
                </a:endParaRPr>
              </a:p>
            </p:txBody>
          </p:sp>
          <p:sp>
            <p:nvSpPr>
              <p:cNvPr id="337" name="CustomShape 9"/>
              <p:cNvSpPr/>
              <p:nvPr/>
            </p:nvSpPr>
            <p:spPr>
              <a:xfrm>
                <a:off x="1935000" y="1739880"/>
                <a:ext cx="56988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s-ES" sz="25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5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500" spc="-1" strike="noStrike">
                  <a:latin typeface="Arial"/>
                </a:endParaRPr>
              </a:p>
            </p:txBody>
          </p:sp>
          <p:sp>
            <p:nvSpPr>
              <p:cNvPr id="338" name="CustomShape 10"/>
              <p:cNvSpPr/>
              <p:nvPr/>
            </p:nvSpPr>
            <p:spPr>
              <a:xfrm>
                <a:off x="822240" y="1811160"/>
                <a:ext cx="215640" cy="142560"/>
              </a:xfrm>
              <a:custGeom>
                <a:avLst/>
                <a:gdLst/>
                <a:ahLst/>
                <a:rect l="l" t="t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11"/>
              <p:cNvSpPr/>
              <p:nvPr/>
            </p:nvSpPr>
            <p:spPr>
              <a:xfrm>
                <a:off x="1650960" y="1811160"/>
                <a:ext cx="215640" cy="142560"/>
              </a:xfrm>
              <a:custGeom>
                <a:avLst/>
                <a:gdLst/>
                <a:ahLst/>
                <a:rect l="l" t="t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0" name="Group 12"/>
            <p:cNvGrpSpPr/>
            <p:nvPr/>
          </p:nvGrpSpPr>
          <p:grpSpPr>
            <a:xfrm>
              <a:off x="2755800" y="1739880"/>
              <a:ext cx="2160360" cy="478800"/>
              <a:chOff x="2755800" y="1739880"/>
              <a:chExt cx="2160360" cy="478800"/>
            </a:xfrm>
          </p:grpSpPr>
          <p:sp>
            <p:nvSpPr>
              <p:cNvPr id="341" name="Line 13"/>
              <p:cNvSpPr/>
              <p:nvPr/>
            </p:nvSpPr>
            <p:spPr>
              <a:xfrm>
                <a:off x="3044880" y="2028600"/>
                <a:ext cx="65232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Line 14"/>
              <p:cNvSpPr/>
              <p:nvPr/>
            </p:nvSpPr>
            <p:spPr>
              <a:xfrm flipH="1">
                <a:off x="3805200" y="2028600"/>
                <a:ext cx="64296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CustomShape 15"/>
              <p:cNvSpPr/>
              <p:nvPr/>
            </p:nvSpPr>
            <p:spPr>
              <a:xfrm>
                <a:off x="2755800" y="1741320"/>
                <a:ext cx="70776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s-ES" sz="25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500" spc="-1" strike="noStrike">
                  <a:latin typeface="Arial"/>
                </a:endParaRPr>
              </a:p>
            </p:txBody>
          </p:sp>
          <p:sp>
            <p:nvSpPr>
              <p:cNvPr id="344" name="CustomShape 16"/>
              <p:cNvSpPr/>
              <p:nvPr/>
            </p:nvSpPr>
            <p:spPr>
              <a:xfrm>
                <a:off x="4387680" y="1739880"/>
                <a:ext cx="52848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s-ES" sz="25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5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500" spc="-1" strike="noStrike">
                  <a:latin typeface="Arial"/>
                </a:endParaRPr>
              </a:p>
            </p:txBody>
          </p:sp>
          <p:sp>
            <p:nvSpPr>
              <p:cNvPr id="345" name="CustomShape 17"/>
              <p:cNvSpPr/>
              <p:nvPr/>
            </p:nvSpPr>
            <p:spPr>
              <a:xfrm>
                <a:off x="3260520" y="1812600"/>
                <a:ext cx="215640" cy="142560"/>
              </a:xfrm>
              <a:custGeom>
                <a:avLst/>
                <a:gdLst/>
                <a:ahLst/>
                <a:rect l="l" t="t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CustomShape 18"/>
              <p:cNvSpPr/>
              <p:nvPr/>
            </p:nvSpPr>
            <p:spPr>
              <a:xfrm rot="10800000">
                <a:off x="4089600" y="1812600"/>
                <a:ext cx="215640" cy="142560"/>
              </a:xfrm>
              <a:custGeom>
                <a:avLst/>
                <a:gdLst/>
                <a:ahLst/>
                <a:rect l="l" t="t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7" name="Group 19"/>
            <p:cNvGrpSpPr/>
            <p:nvPr/>
          </p:nvGrpSpPr>
          <p:grpSpPr>
            <a:xfrm>
              <a:off x="7578720" y="1739880"/>
              <a:ext cx="2161800" cy="477360"/>
              <a:chOff x="7578720" y="1739880"/>
              <a:chExt cx="2161800" cy="477360"/>
            </a:xfrm>
          </p:grpSpPr>
          <p:sp>
            <p:nvSpPr>
              <p:cNvPr id="348" name="Line 20"/>
              <p:cNvSpPr/>
              <p:nvPr/>
            </p:nvSpPr>
            <p:spPr>
              <a:xfrm>
                <a:off x="7867440" y="2027160"/>
                <a:ext cx="65268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Line 21"/>
              <p:cNvSpPr/>
              <p:nvPr/>
            </p:nvSpPr>
            <p:spPr>
              <a:xfrm flipH="1">
                <a:off x="8627760" y="2027160"/>
                <a:ext cx="64296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CustomShape 22"/>
              <p:cNvSpPr/>
              <p:nvPr/>
            </p:nvSpPr>
            <p:spPr>
              <a:xfrm>
                <a:off x="7578720" y="1739880"/>
                <a:ext cx="70740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s-ES" sz="25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500" spc="-1" strike="noStrike">
                  <a:latin typeface="Arial"/>
                </a:endParaRPr>
              </a:p>
            </p:txBody>
          </p:sp>
          <p:sp>
            <p:nvSpPr>
              <p:cNvPr id="351" name="CustomShape 23"/>
              <p:cNvSpPr/>
              <p:nvPr/>
            </p:nvSpPr>
            <p:spPr>
              <a:xfrm>
                <a:off x="9210600" y="1739880"/>
                <a:ext cx="52992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s-ES" sz="25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5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500" spc="-1" strike="noStrike">
                  <a:latin typeface="Arial"/>
                </a:endParaRPr>
              </a:p>
            </p:txBody>
          </p:sp>
          <p:sp>
            <p:nvSpPr>
              <p:cNvPr id="352" name="CustomShape 24"/>
              <p:cNvSpPr/>
              <p:nvPr/>
            </p:nvSpPr>
            <p:spPr>
              <a:xfrm rot="10800000">
                <a:off x="8083800" y="1811160"/>
                <a:ext cx="215640" cy="142560"/>
              </a:xfrm>
              <a:custGeom>
                <a:avLst/>
                <a:gdLst/>
                <a:ahLst/>
                <a:rect l="l" t="t" r="r" b="b"/>
                <a:pathLst>
                  <a:path w="602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1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25"/>
              <p:cNvSpPr/>
              <p:nvPr/>
            </p:nvSpPr>
            <p:spPr>
              <a:xfrm rot="10800000">
                <a:off x="8912160" y="1811160"/>
                <a:ext cx="215280" cy="142560"/>
              </a:xfrm>
              <a:custGeom>
                <a:avLst/>
                <a:gdLst/>
                <a:ahLst/>
                <a:rect l="l" t="t" r="r" b="b"/>
                <a:pathLst>
                  <a:path w="601" h="399">
                    <a:moveTo>
                      <a:pt x="0" y="99"/>
                    </a:moveTo>
                    <a:lnTo>
                      <a:pt x="450" y="99"/>
                    </a:lnTo>
                    <a:lnTo>
                      <a:pt x="450" y="0"/>
                    </a:lnTo>
                    <a:lnTo>
                      <a:pt x="600" y="199"/>
                    </a:lnTo>
                    <a:lnTo>
                      <a:pt x="450" y="398"/>
                    </a:lnTo>
                    <a:lnTo>
                      <a:pt x="450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4" name="Group 26"/>
            <p:cNvGrpSpPr/>
            <p:nvPr/>
          </p:nvGrpSpPr>
          <p:grpSpPr>
            <a:xfrm>
              <a:off x="5167440" y="1739880"/>
              <a:ext cx="2159640" cy="477360"/>
              <a:chOff x="5167440" y="1739880"/>
              <a:chExt cx="2159640" cy="477360"/>
            </a:xfrm>
          </p:grpSpPr>
          <p:sp>
            <p:nvSpPr>
              <p:cNvPr id="355" name="Line 27"/>
              <p:cNvSpPr/>
              <p:nvPr/>
            </p:nvSpPr>
            <p:spPr>
              <a:xfrm>
                <a:off x="5465520" y="2027160"/>
                <a:ext cx="65196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Line 28"/>
              <p:cNvSpPr/>
              <p:nvPr/>
            </p:nvSpPr>
            <p:spPr>
              <a:xfrm flipH="1">
                <a:off x="6225480" y="2027160"/>
                <a:ext cx="642600" cy="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29"/>
              <p:cNvSpPr/>
              <p:nvPr/>
            </p:nvSpPr>
            <p:spPr>
              <a:xfrm>
                <a:off x="5167440" y="1739880"/>
                <a:ext cx="70740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s-ES" sz="25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500" spc="-1" strike="noStrike">
                  <a:latin typeface="Arial"/>
                </a:endParaRPr>
              </a:p>
            </p:txBody>
          </p:sp>
          <p:sp>
            <p:nvSpPr>
              <p:cNvPr id="358" name="CustomShape 30"/>
              <p:cNvSpPr/>
              <p:nvPr/>
            </p:nvSpPr>
            <p:spPr>
              <a:xfrm>
                <a:off x="6794280" y="1739880"/>
                <a:ext cx="53280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s-ES" sz="25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500" spc="-1" strike="noStrike" baseline="30000">
                    <a:solidFill>
                      <a:srgbClr val="000000"/>
                    </a:solidFill>
                    <a:latin typeface="Arial"/>
                    <a:ea typeface="DejaVu Sans"/>
                  </a:rPr>
                  <a:t>+</a:t>
                </a:r>
                <a:endParaRPr b="0" lang="es-ES" sz="2500" spc="-1" strike="noStrike">
                  <a:latin typeface="Arial"/>
                </a:endParaRPr>
              </a:p>
            </p:txBody>
          </p:sp>
          <p:sp>
            <p:nvSpPr>
              <p:cNvPr id="359" name="CustomShape 31"/>
              <p:cNvSpPr/>
              <p:nvPr/>
            </p:nvSpPr>
            <p:spPr>
              <a:xfrm rot="10800000">
                <a:off x="5681880" y="1811160"/>
                <a:ext cx="214920" cy="142560"/>
              </a:xfrm>
              <a:custGeom>
                <a:avLst/>
                <a:gdLst/>
                <a:ahLst/>
                <a:rect l="l" t="t" r="r" b="b"/>
                <a:pathLst>
                  <a:path w="600" h="399">
                    <a:moveTo>
                      <a:pt x="0" y="99"/>
                    </a:moveTo>
                    <a:lnTo>
                      <a:pt x="449" y="99"/>
                    </a:lnTo>
                    <a:lnTo>
                      <a:pt x="449" y="0"/>
                    </a:lnTo>
                    <a:lnTo>
                      <a:pt x="599" y="199"/>
                    </a:lnTo>
                    <a:lnTo>
                      <a:pt x="449" y="398"/>
                    </a:lnTo>
                    <a:lnTo>
                      <a:pt x="449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32"/>
              <p:cNvSpPr/>
              <p:nvPr/>
            </p:nvSpPr>
            <p:spPr>
              <a:xfrm>
                <a:off x="6510240" y="1811160"/>
                <a:ext cx="214920" cy="142560"/>
              </a:xfrm>
              <a:custGeom>
                <a:avLst/>
                <a:gdLst/>
                <a:ahLst/>
                <a:rect l="l" t="t" r="r" b="b"/>
                <a:pathLst>
                  <a:path w="600" h="399">
                    <a:moveTo>
                      <a:pt x="0" y="99"/>
                    </a:moveTo>
                    <a:lnTo>
                      <a:pt x="449" y="99"/>
                    </a:lnTo>
                    <a:lnTo>
                      <a:pt x="449" y="0"/>
                    </a:lnTo>
                    <a:lnTo>
                      <a:pt x="599" y="199"/>
                    </a:lnTo>
                    <a:lnTo>
                      <a:pt x="449" y="398"/>
                    </a:lnTo>
                    <a:lnTo>
                      <a:pt x="449" y="298"/>
                    </a:lnTo>
                    <a:lnTo>
                      <a:pt x="0" y="298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1" name="CustomShape 33"/>
            <p:cNvSpPr/>
            <p:nvPr/>
          </p:nvSpPr>
          <p:spPr>
            <a:xfrm>
              <a:off x="1081080" y="2100240"/>
              <a:ext cx="48528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1800" spc="-1" strike="noStrike">
                  <a:solidFill>
                    <a:srgbClr val="cc3300"/>
                  </a:solidFill>
                  <a:latin typeface="Arial"/>
                  <a:ea typeface="DejaVu Sans"/>
                </a:rPr>
                <a:t>RL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362" name="CustomShape 34"/>
            <p:cNvSpPr/>
            <p:nvPr/>
          </p:nvSpPr>
          <p:spPr>
            <a:xfrm>
              <a:off x="3512160" y="2100240"/>
              <a:ext cx="50940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1800" spc="-1" strike="noStrike">
                  <a:solidFill>
                    <a:srgbClr val="cc3300"/>
                  </a:solidFill>
                  <a:latin typeface="Arial"/>
                  <a:ea typeface="DejaVu Sans"/>
                </a:rPr>
                <a:t>RR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363" name="CustomShape 35"/>
            <p:cNvSpPr/>
            <p:nvPr/>
          </p:nvSpPr>
          <p:spPr>
            <a:xfrm>
              <a:off x="5967000" y="2100240"/>
              <a:ext cx="46080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1800" spc="-1" strike="noStrike">
                  <a:solidFill>
                    <a:srgbClr val="cc3300"/>
                  </a:solidFill>
                  <a:latin typeface="Arial"/>
                  <a:ea typeface="DejaVu Sans"/>
                </a:rPr>
                <a:t>LL</a:t>
              </a: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364" name="CustomShape 36"/>
            <p:cNvSpPr/>
            <p:nvPr/>
          </p:nvSpPr>
          <p:spPr>
            <a:xfrm>
              <a:off x="8329680" y="2100240"/>
              <a:ext cx="48528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lang="es-ES" sz="1800" spc="-1" strike="noStrike">
                  <a:solidFill>
                    <a:srgbClr val="cc3300"/>
                  </a:solidFill>
                  <a:latin typeface="Arial"/>
                  <a:ea typeface="DejaVu Sans"/>
                </a:rPr>
                <a:t>LR</a:t>
              </a:r>
              <a:endParaRPr b="0" lang="es-ES" sz="1800" spc="-1" strike="noStrike">
                <a:latin typeface="Arial"/>
              </a:endParaRPr>
            </a:p>
          </p:txBody>
        </p:sp>
      </p:grpSp>
      <p:sp>
        <p:nvSpPr>
          <p:cNvPr id="365" name="CustomShape 37"/>
          <p:cNvSpPr/>
          <p:nvPr/>
        </p:nvSpPr>
        <p:spPr>
          <a:xfrm>
            <a:off x="628560" y="2494080"/>
            <a:ext cx="8315640" cy="11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Similarly there are four possible helicity combinations in the final state</a:t>
            </a:r>
            <a:endParaRPr b="0" lang="es-E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total there are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combinations  e.g.  </a:t>
            </a:r>
            <a:r>
              <a:rPr b="1" lang="es-ES" sz="1800" spc="-1" strike="noStrike">
                <a:solidFill>
                  <a:srgbClr val="cc3300"/>
                </a:solidFill>
                <a:latin typeface="Arial"/>
                <a:ea typeface="DejaVu Sans"/>
              </a:rPr>
              <a:t>RL</a:t>
            </a:r>
            <a:r>
              <a:rPr b="1" lang="es-ES" sz="1800" spc="-1" strike="noStrike">
                <a:solidFill>
                  <a:srgbClr val="cc3300"/>
                </a:solidFill>
                <a:latin typeface="Wingdings 3"/>
                <a:ea typeface="Wingdings 3"/>
              </a:rPr>
              <a:t></a:t>
            </a:r>
            <a:r>
              <a:rPr b="1" lang="es-ES" sz="1800" spc="-1" strike="noStrike">
                <a:solidFill>
                  <a:srgbClr val="cc3300"/>
                </a:solidFill>
                <a:latin typeface="Arial"/>
                <a:ea typeface="DejaVu Sans"/>
              </a:rPr>
              <a:t>RR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, </a:t>
            </a:r>
            <a:r>
              <a:rPr b="1" lang="es-ES" sz="1800" spc="-1" strike="noStrike">
                <a:solidFill>
                  <a:srgbClr val="cc3300"/>
                </a:solidFill>
                <a:latin typeface="Arial"/>
                <a:ea typeface="DejaVu Sans"/>
              </a:rPr>
              <a:t>RL</a:t>
            </a:r>
            <a:r>
              <a:rPr b="1" lang="es-ES" sz="1800" spc="-1" strike="noStrike">
                <a:solidFill>
                  <a:srgbClr val="cc3300"/>
                </a:solidFill>
                <a:latin typeface="Wingdings 3"/>
                <a:ea typeface="Wingdings 3"/>
              </a:rPr>
              <a:t></a:t>
            </a:r>
            <a:r>
              <a:rPr b="1" lang="es-ES" sz="1800" spc="-1" strike="noStrike">
                <a:solidFill>
                  <a:srgbClr val="cc3300"/>
                </a:solidFill>
                <a:latin typeface="Arial"/>
                <a:ea typeface="DejaVu Sans"/>
              </a:rPr>
              <a:t>RL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, ….</a:t>
            </a:r>
            <a:endParaRPr b="0" lang="es-E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To account for these states we need to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sum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over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all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possible helicity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combinations and then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average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over the number of </a:t>
            </a:r>
            <a:r>
              <a:rPr b="1" lang="es-ES" sz="1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initial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helicity states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66" name="Picture 59" descr=""/>
          <p:cNvPicPr/>
          <p:nvPr/>
        </p:nvPicPr>
        <p:blipFill>
          <a:blip r:embed="rId1"/>
          <a:stretch/>
        </p:blipFill>
        <p:spPr>
          <a:xfrm>
            <a:off x="3813120" y="4627440"/>
            <a:ext cx="1752120" cy="671400"/>
          </a:xfrm>
          <a:prstGeom prst="rect">
            <a:avLst/>
          </a:prstGeom>
          <a:ln>
            <a:noFill/>
          </a:ln>
        </p:spPr>
      </p:pic>
      <p:sp>
        <p:nvSpPr>
          <p:cNvPr id="367" name="CustomShape 38"/>
          <p:cNvSpPr/>
          <p:nvPr/>
        </p:nvSpPr>
        <p:spPr>
          <a:xfrm>
            <a:off x="590400" y="4618080"/>
            <a:ext cx="27090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i.e. need to evaluate: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8" name="CustomShape 39"/>
          <p:cNvSpPr/>
          <p:nvPr/>
        </p:nvSpPr>
        <p:spPr>
          <a:xfrm>
            <a:off x="847080" y="5300640"/>
            <a:ext cx="37281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all 16 helicity combinations !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9" name="CustomShape 40"/>
          <p:cNvSpPr/>
          <p:nvPr/>
        </p:nvSpPr>
        <p:spPr>
          <a:xfrm>
            <a:off x="587880" y="5708520"/>
            <a:ext cx="885996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Wingdings" charset="2"/>
              <a:buChar char="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Fortunately, in the limit                   only 4 helicity combinations give non-zero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matrix elements – we will see that this is an important feature of QED/QCD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70" name="Picture 63" descr=""/>
          <p:cNvPicPr/>
          <p:nvPr/>
        </p:nvPicPr>
        <p:blipFill>
          <a:blip r:embed="rId2"/>
          <a:stretch/>
        </p:blipFill>
        <p:spPr>
          <a:xfrm>
            <a:off x="3564000" y="5769000"/>
            <a:ext cx="993240" cy="291600"/>
          </a:xfrm>
          <a:prstGeom prst="rect">
            <a:avLst/>
          </a:prstGeom>
          <a:ln>
            <a:noFill/>
          </a:ln>
        </p:spPr>
      </p:pic>
      <p:sp>
        <p:nvSpPr>
          <p:cNvPr id="371" name="CustomShape 41"/>
          <p:cNvSpPr/>
          <p:nvPr/>
        </p:nvSpPr>
        <p:spPr>
          <a:xfrm>
            <a:off x="1712880" y="3656160"/>
            <a:ext cx="2447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Picture 70" descr=""/>
          <p:cNvPicPr/>
          <p:nvPr/>
        </p:nvPicPr>
        <p:blipFill>
          <a:blip r:embed="rId3"/>
          <a:stretch/>
        </p:blipFill>
        <p:spPr>
          <a:xfrm>
            <a:off x="1774800" y="3710160"/>
            <a:ext cx="6741720" cy="84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3CEBBAAA-ECF4-4D31-89EF-4A631BD49E20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0" y="512640"/>
            <a:ext cx="9905760" cy="21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5" name="Group 3"/>
          <p:cNvGrpSpPr/>
          <p:nvPr/>
        </p:nvGrpSpPr>
        <p:grpSpPr>
          <a:xfrm>
            <a:off x="679320" y="2097000"/>
            <a:ext cx="8557560" cy="1172520"/>
            <a:chOff x="679320" y="2097000"/>
            <a:chExt cx="8557560" cy="1172520"/>
          </a:xfrm>
        </p:grpSpPr>
        <p:pic>
          <p:nvPicPr>
            <p:cNvPr id="376" name="Picture 13" descr=""/>
            <p:cNvPicPr/>
            <p:nvPr/>
          </p:nvPicPr>
          <p:blipFill>
            <a:blip r:embed="rId1"/>
            <a:stretch/>
          </p:blipFill>
          <p:spPr>
            <a:xfrm>
              <a:off x="679320" y="2134800"/>
              <a:ext cx="4073040" cy="1134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7" name="Picture 14" descr=""/>
            <p:cNvPicPr/>
            <p:nvPr/>
          </p:nvPicPr>
          <p:blipFill>
            <a:blip r:embed="rId2"/>
            <a:stretch/>
          </p:blipFill>
          <p:spPr>
            <a:xfrm>
              <a:off x="5127480" y="2097000"/>
              <a:ext cx="4109400" cy="1144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8" name="Group 4"/>
          <p:cNvGrpSpPr/>
          <p:nvPr/>
        </p:nvGrpSpPr>
        <p:grpSpPr>
          <a:xfrm>
            <a:off x="417600" y="333360"/>
            <a:ext cx="4554000" cy="367920"/>
            <a:chOff x="417600" y="333360"/>
            <a:chExt cx="4554000" cy="367920"/>
          </a:xfrm>
        </p:grpSpPr>
        <p:sp>
          <p:nvSpPr>
            <p:cNvPr id="379" name="CustomShape 5"/>
            <p:cNvSpPr/>
            <p:nvPr/>
          </p:nvSpPr>
          <p:spPr>
            <a:xfrm>
              <a:off x="417600" y="333360"/>
              <a:ext cx="371628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ff0000"/>
                </a:buClr>
                <a:buFont typeface="Arial"/>
                <a:buChar char="•"/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In the C.o.M. frame in the limit </a:t>
              </a:r>
              <a:endParaRPr b="0" lang="es-ES" sz="1800" spc="-1" strike="noStrike">
                <a:latin typeface="Arial"/>
              </a:endParaRPr>
            </a:p>
          </p:txBody>
        </p:sp>
        <p:pic>
          <p:nvPicPr>
            <p:cNvPr id="380" name="Picture 18" descr=""/>
            <p:cNvPicPr/>
            <p:nvPr/>
          </p:nvPicPr>
          <p:blipFill>
            <a:blip r:embed="rId3"/>
            <a:stretch/>
          </p:blipFill>
          <p:spPr>
            <a:xfrm>
              <a:off x="4124160" y="406440"/>
              <a:ext cx="847440" cy="2329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1" name="Group 6"/>
          <p:cNvGrpSpPr/>
          <p:nvPr/>
        </p:nvGrpSpPr>
        <p:grpSpPr>
          <a:xfrm>
            <a:off x="6378480" y="152280"/>
            <a:ext cx="3146040" cy="1596600"/>
            <a:chOff x="6378480" y="152280"/>
            <a:chExt cx="3146040" cy="1596600"/>
          </a:xfrm>
        </p:grpSpPr>
        <p:sp>
          <p:nvSpPr>
            <p:cNvPr id="382" name="CustomShape 7"/>
            <p:cNvSpPr/>
            <p:nvPr/>
          </p:nvSpPr>
          <p:spPr>
            <a:xfrm>
              <a:off x="8880480" y="685800"/>
              <a:ext cx="64404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0" lang="es-ES" sz="2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0" lang="es-ES" sz="2500" spc="-1" strike="noStrike" baseline="30000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b="0" lang="es-ES" sz="2500" spc="-1" strike="noStrike">
                <a:latin typeface="Arial"/>
              </a:endParaRPr>
            </a:p>
          </p:txBody>
        </p:sp>
        <p:grpSp>
          <p:nvGrpSpPr>
            <p:cNvPr id="383" name="Group 8"/>
            <p:cNvGrpSpPr/>
            <p:nvPr/>
          </p:nvGrpSpPr>
          <p:grpSpPr>
            <a:xfrm>
              <a:off x="6378480" y="152280"/>
              <a:ext cx="2963520" cy="1596600"/>
              <a:chOff x="6378480" y="152280"/>
              <a:chExt cx="2963520" cy="1596600"/>
            </a:xfrm>
          </p:grpSpPr>
          <p:pic>
            <p:nvPicPr>
              <p:cNvPr id="384" name="Picture 19" descr=""/>
              <p:cNvPicPr/>
              <p:nvPr/>
            </p:nvPicPr>
            <p:blipFill>
              <a:blip r:embed="rId4"/>
              <a:stretch/>
            </p:blipFill>
            <p:spPr>
              <a:xfrm>
                <a:off x="8188200" y="709560"/>
                <a:ext cx="147240" cy="178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85" name="Line 9"/>
              <p:cNvSpPr/>
              <p:nvPr/>
            </p:nvSpPr>
            <p:spPr>
              <a:xfrm>
                <a:off x="6743520" y="949320"/>
                <a:ext cx="979560" cy="36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Line 10"/>
              <p:cNvSpPr/>
              <p:nvPr/>
            </p:nvSpPr>
            <p:spPr>
              <a:xfrm flipH="1">
                <a:off x="7821360" y="949320"/>
                <a:ext cx="1052640" cy="36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Line 11"/>
              <p:cNvSpPr/>
              <p:nvPr/>
            </p:nvSpPr>
            <p:spPr>
              <a:xfrm flipV="1">
                <a:off x="7919640" y="344160"/>
                <a:ext cx="835200" cy="51588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Line 12"/>
              <p:cNvSpPr/>
              <p:nvPr/>
            </p:nvSpPr>
            <p:spPr>
              <a:xfrm flipH="1">
                <a:off x="6841440" y="1038240"/>
                <a:ext cx="784440" cy="4478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CustomShape 13"/>
              <p:cNvSpPr/>
              <p:nvPr/>
            </p:nvSpPr>
            <p:spPr>
              <a:xfrm>
                <a:off x="6378480" y="584280"/>
                <a:ext cx="64260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0" lang="es-ES" sz="25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s-E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500" spc="-1" strike="noStrike">
                  <a:latin typeface="Arial"/>
                </a:endParaRPr>
              </a:p>
            </p:txBody>
          </p:sp>
          <p:sp>
            <p:nvSpPr>
              <p:cNvPr id="390" name="CustomShape 14"/>
              <p:cNvSpPr/>
              <p:nvPr/>
            </p:nvSpPr>
            <p:spPr>
              <a:xfrm>
                <a:off x="6411600" y="1271520"/>
                <a:ext cx="64260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1" lang="es-ES" sz="25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500" spc="-1" strike="noStrike" baseline="30000">
                    <a:solidFill>
                      <a:srgbClr val="000000"/>
                    </a:solidFill>
                    <a:latin typeface="Symbol"/>
                    <a:ea typeface="Symbol"/>
                  </a:rPr>
                  <a:t></a:t>
                </a:r>
                <a:endParaRPr b="0" lang="es-ES" sz="2500" spc="-1" strike="noStrike">
                  <a:latin typeface="Arial"/>
                </a:endParaRPr>
              </a:p>
            </p:txBody>
          </p:sp>
          <p:pic>
            <p:nvPicPr>
              <p:cNvPr id="391" name="Picture 27" descr=""/>
              <p:cNvPicPr/>
              <p:nvPr/>
            </p:nvPicPr>
            <p:blipFill>
              <a:blip r:embed="rId5"/>
              <a:stretch/>
            </p:blipFill>
            <p:spPr>
              <a:xfrm>
                <a:off x="7049880" y="690480"/>
                <a:ext cx="264600" cy="169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2" name="Picture 28" descr=""/>
              <p:cNvPicPr/>
              <p:nvPr/>
            </p:nvPicPr>
            <p:blipFill>
              <a:blip r:embed="rId6"/>
              <a:stretch/>
            </p:blipFill>
            <p:spPr>
              <a:xfrm>
                <a:off x="7218000" y="1306440"/>
                <a:ext cx="264960" cy="169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93" name="CustomShape 15"/>
              <p:cNvSpPr/>
              <p:nvPr/>
            </p:nvSpPr>
            <p:spPr>
              <a:xfrm>
                <a:off x="8699400" y="152280"/>
                <a:ext cx="642600" cy="477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1" lang="es-ES" sz="2500" spc="-1" strike="noStrike">
                    <a:solidFill>
                      <a:srgbClr val="000000"/>
                    </a:solidFill>
                    <a:latin typeface="Symbol"/>
                    <a:ea typeface="Symbol"/>
                  </a:rPr>
                  <a:t></a:t>
                </a:r>
                <a:r>
                  <a:rPr b="1" lang="es-ES" sz="25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0" lang="es-ES" sz="2500" spc="-1" strike="noStrike">
                  <a:latin typeface="Arial"/>
                </a:endParaRPr>
              </a:p>
            </p:txBody>
          </p:sp>
          <p:pic>
            <p:nvPicPr>
              <p:cNvPr id="394" name="Picture 30" descr=""/>
              <p:cNvPicPr/>
              <p:nvPr/>
            </p:nvPicPr>
            <p:blipFill>
              <a:blip r:embed="rId7"/>
              <a:stretch/>
            </p:blipFill>
            <p:spPr>
              <a:xfrm>
                <a:off x="8070480" y="392040"/>
                <a:ext cx="264960" cy="169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5" name="Picture 31" descr=""/>
              <p:cNvPicPr/>
              <p:nvPr/>
            </p:nvPicPr>
            <p:blipFill>
              <a:blip r:embed="rId8"/>
              <a:stretch/>
            </p:blipFill>
            <p:spPr>
              <a:xfrm>
                <a:off x="8523000" y="1038240"/>
                <a:ext cx="264960" cy="169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96" name="CustomShape 16"/>
              <p:cNvSpPr/>
              <p:nvPr/>
            </p:nvSpPr>
            <p:spPr>
              <a:xfrm>
                <a:off x="8319960" y="650880"/>
                <a:ext cx="151920" cy="298080"/>
              </a:xfrm>
              <a:custGeom>
                <a:avLst/>
                <a:gdLst/>
                <a:ahLst/>
                <a:rect l="l" t="t" r="r" b="b"/>
                <a:pathLst>
                  <a:path w="106" h="227">
                    <a:moveTo>
                      <a:pt x="0" y="0"/>
                    </a:moveTo>
                    <a:cubicBezTo>
                      <a:pt x="38" y="26"/>
                      <a:pt x="76" y="53"/>
                      <a:pt x="91" y="91"/>
                    </a:cubicBezTo>
                    <a:cubicBezTo>
                      <a:pt x="106" y="129"/>
                      <a:pt x="91" y="204"/>
                      <a:pt x="91" y="227"/>
                    </a:cubicBezTo>
                  </a:path>
                </a:pathLst>
              </a:custGeom>
              <a:noFill/>
              <a:ln w="1908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97" name="Group 17"/>
          <p:cNvGrpSpPr/>
          <p:nvPr/>
        </p:nvGrpSpPr>
        <p:grpSpPr>
          <a:xfrm>
            <a:off x="1244520" y="765000"/>
            <a:ext cx="3433320" cy="921960"/>
            <a:chOff x="1244520" y="765000"/>
            <a:chExt cx="3433320" cy="921960"/>
          </a:xfrm>
        </p:grpSpPr>
        <p:pic>
          <p:nvPicPr>
            <p:cNvPr id="398" name="Picture 34" descr=""/>
            <p:cNvPicPr/>
            <p:nvPr/>
          </p:nvPicPr>
          <p:blipFill>
            <a:blip r:embed="rId9"/>
            <a:stretch/>
          </p:blipFill>
          <p:spPr>
            <a:xfrm>
              <a:off x="1244520" y="765000"/>
              <a:ext cx="3433320" cy="256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9" name="Picture 35" descr=""/>
            <p:cNvPicPr/>
            <p:nvPr/>
          </p:nvPicPr>
          <p:blipFill>
            <a:blip r:embed="rId10"/>
            <a:stretch/>
          </p:blipFill>
          <p:spPr>
            <a:xfrm>
              <a:off x="1244520" y="1080000"/>
              <a:ext cx="2755440" cy="606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0" name="CustomShape 18"/>
          <p:cNvSpPr/>
          <p:nvPr/>
        </p:nvSpPr>
        <p:spPr>
          <a:xfrm>
            <a:off x="416880" y="1700280"/>
            <a:ext cx="9280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Left- and right-handed helicity spinors (handout 3) for particles/anti-particles are: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01" name="Picture 39" descr=""/>
          <p:cNvPicPr/>
          <p:nvPr/>
        </p:nvPicPr>
        <p:blipFill>
          <a:blip r:embed="rId11"/>
          <a:stretch/>
        </p:blipFill>
        <p:spPr>
          <a:xfrm>
            <a:off x="1641600" y="3321000"/>
            <a:ext cx="2480760" cy="409320"/>
          </a:xfrm>
          <a:prstGeom prst="rect">
            <a:avLst/>
          </a:prstGeom>
          <a:ln>
            <a:noFill/>
          </a:ln>
        </p:spPr>
      </p:pic>
      <p:sp>
        <p:nvSpPr>
          <p:cNvPr id="402" name="CustomShape 19"/>
          <p:cNvSpPr/>
          <p:nvPr/>
        </p:nvSpPr>
        <p:spPr>
          <a:xfrm>
            <a:off x="727560" y="3351240"/>
            <a:ext cx="8402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where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3" name="CustomShape 20"/>
          <p:cNvSpPr/>
          <p:nvPr/>
        </p:nvSpPr>
        <p:spPr>
          <a:xfrm>
            <a:off x="426240" y="3718080"/>
            <a:ext cx="4356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In the limit                   these become: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04" name="Picture 45" descr=""/>
          <p:cNvPicPr/>
          <p:nvPr/>
        </p:nvPicPr>
        <p:blipFill>
          <a:blip r:embed="rId12"/>
          <a:stretch/>
        </p:blipFill>
        <p:spPr>
          <a:xfrm>
            <a:off x="2013120" y="3795840"/>
            <a:ext cx="847080" cy="232920"/>
          </a:xfrm>
          <a:prstGeom prst="rect">
            <a:avLst/>
          </a:prstGeom>
          <a:ln>
            <a:noFill/>
          </a:ln>
        </p:spPr>
      </p:pic>
      <p:sp>
        <p:nvSpPr>
          <p:cNvPr id="405" name="CustomShape 21"/>
          <p:cNvSpPr/>
          <p:nvPr/>
        </p:nvSpPr>
        <p:spPr>
          <a:xfrm>
            <a:off x="4221000" y="3357720"/>
            <a:ext cx="5871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and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06" name="Picture 49" descr=""/>
          <p:cNvPicPr/>
          <p:nvPr/>
        </p:nvPicPr>
        <p:blipFill>
          <a:blip r:embed="rId13"/>
          <a:stretch/>
        </p:blipFill>
        <p:spPr>
          <a:xfrm>
            <a:off x="4881600" y="3394080"/>
            <a:ext cx="1547280" cy="320400"/>
          </a:xfrm>
          <a:prstGeom prst="rect">
            <a:avLst/>
          </a:prstGeom>
          <a:ln>
            <a:noFill/>
          </a:ln>
        </p:spPr>
      </p:pic>
      <p:sp>
        <p:nvSpPr>
          <p:cNvPr id="407" name="CustomShape 22"/>
          <p:cNvSpPr/>
          <p:nvPr/>
        </p:nvSpPr>
        <p:spPr>
          <a:xfrm>
            <a:off x="472680" y="5192640"/>
            <a:ext cx="8645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The initial-state electron can either be in a left- or right-handed helicity state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08" name="Picture 55" descr=""/>
          <p:cNvPicPr/>
          <p:nvPr/>
        </p:nvPicPr>
        <p:blipFill>
          <a:blip r:embed="rId14"/>
          <a:stretch/>
        </p:blipFill>
        <p:spPr>
          <a:xfrm>
            <a:off x="2576520" y="5553000"/>
            <a:ext cx="4368600" cy="953640"/>
          </a:xfrm>
          <a:prstGeom prst="rect">
            <a:avLst/>
          </a:prstGeom>
          <a:ln>
            <a:noFill/>
          </a:ln>
        </p:spPr>
      </p:pic>
      <p:grpSp>
        <p:nvGrpSpPr>
          <p:cNvPr id="409" name="Group 23"/>
          <p:cNvGrpSpPr/>
          <p:nvPr/>
        </p:nvGrpSpPr>
        <p:grpSpPr>
          <a:xfrm>
            <a:off x="884160" y="4113360"/>
            <a:ext cx="8316360" cy="1078920"/>
            <a:chOff x="884160" y="4113360"/>
            <a:chExt cx="8316360" cy="1078920"/>
          </a:xfrm>
        </p:grpSpPr>
        <p:pic>
          <p:nvPicPr>
            <p:cNvPr id="410" name="Picture 42" descr=""/>
            <p:cNvPicPr/>
            <p:nvPr/>
          </p:nvPicPr>
          <p:blipFill>
            <a:blip r:embed="rId15"/>
            <a:stretch/>
          </p:blipFill>
          <p:spPr>
            <a:xfrm>
              <a:off x="990360" y="4184640"/>
              <a:ext cx="4014720" cy="92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1" name="Picture 50" descr=""/>
            <p:cNvPicPr/>
            <p:nvPr/>
          </p:nvPicPr>
          <p:blipFill>
            <a:blip r:embed="rId16"/>
            <a:stretch/>
          </p:blipFill>
          <p:spPr>
            <a:xfrm>
              <a:off x="5162400" y="4184640"/>
              <a:ext cx="3893760" cy="934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2" name="CustomShape 24"/>
            <p:cNvSpPr/>
            <p:nvPr/>
          </p:nvSpPr>
          <p:spPr>
            <a:xfrm>
              <a:off x="884160" y="4113360"/>
              <a:ext cx="8316360" cy="10789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3" name="CustomShape 25"/>
          <p:cNvSpPr/>
          <p:nvPr/>
        </p:nvSpPr>
        <p:spPr>
          <a:xfrm>
            <a:off x="2171520" y="1341360"/>
            <a:ext cx="31608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i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DBD44927-043B-41BE-A2A3-F8DF25EB4C6B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0" y="512640"/>
            <a:ext cx="9905760" cy="21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"/>
          <p:cNvSpPr/>
          <p:nvPr/>
        </p:nvSpPr>
        <p:spPr>
          <a:xfrm>
            <a:off x="466200" y="1376280"/>
            <a:ext cx="79704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Similarly for the final state </a:t>
            </a:r>
            <a:r>
              <a:rPr b="1" lang="es-ES" sz="24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s-E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which has polar angle      and choosing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17" name="Picture 50" descr=""/>
          <p:cNvPicPr/>
          <p:nvPr/>
        </p:nvPicPr>
        <p:blipFill>
          <a:blip r:embed="rId1"/>
          <a:stretch/>
        </p:blipFill>
        <p:spPr>
          <a:xfrm>
            <a:off x="2289240" y="1978200"/>
            <a:ext cx="4341240" cy="928080"/>
          </a:xfrm>
          <a:prstGeom prst="rect">
            <a:avLst/>
          </a:prstGeom>
          <a:ln>
            <a:noFill/>
          </a:ln>
        </p:spPr>
      </p:pic>
      <p:sp>
        <p:nvSpPr>
          <p:cNvPr id="418" name="CustomShape 4"/>
          <p:cNvSpPr/>
          <p:nvPr/>
        </p:nvSpPr>
        <p:spPr>
          <a:xfrm>
            <a:off x="6032520" y="3489480"/>
            <a:ext cx="180720" cy="899640"/>
          </a:xfrm>
          <a:custGeom>
            <a:avLst/>
            <a:gdLst/>
            <a:ahLst/>
            <a:rect l="l" t="t" r="r" b="b"/>
            <a:pathLst>
              <a:path w="505" h="2502">
                <a:moveTo>
                  <a:pt x="504" y="0"/>
                </a:moveTo>
                <a:cubicBezTo>
                  <a:pt x="378" y="0"/>
                  <a:pt x="252" y="104"/>
                  <a:pt x="252" y="208"/>
                </a:cubicBezTo>
                <a:lnTo>
                  <a:pt x="252" y="1042"/>
                </a:lnTo>
                <a:cubicBezTo>
                  <a:pt x="252" y="1146"/>
                  <a:pt x="126" y="1250"/>
                  <a:pt x="0" y="1250"/>
                </a:cubicBezTo>
                <a:cubicBezTo>
                  <a:pt x="126" y="1250"/>
                  <a:pt x="252" y="1354"/>
                  <a:pt x="252" y="1458"/>
                </a:cubicBezTo>
                <a:lnTo>
                  <a:pt x="252" y="2292"/>
                </a:lnTo>
                <a:cubicBezTo>
                  <a:pt x="252" y="2396"/>
                  <a:pt x="378" y="2501"/>
                  <a:pt x="504" y="2501"/>
                </a:cubicBezTo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5"/>
          <p:cNvSpPr/>
          <p:nvPr/>
        </p:nvSpPr>
        <p:spPr>
          <a:xfrm>
            <a:off x="6338880" y="3406680"/>
            <a:ext cx="7916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using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20" name="Picture 94" descr=""/>
          <p:cNvPicPr/>
          <p:nvPr/>
        </p:nvPicPr>
        <p:blipFill>
          <a:blip r:embed="rId2"/>
          <a:stretch/>
        </p:blipFill>
        <p:spPr>
          <a:xfrm>
            <a:off x="7343640" y="3381480"/>
            <a:ext cx="2072880" cy="408960"/>
          </a:xfrm>
          <a:prstGeom prst="rect">
            <a:avLst/>
          </a:prstGeom>
          <a:ln>
            <a:noFill/>
          </a:ln>
        </p:spPr>
      </p:pic>
      <p:pic>
        <p:nvPicPr>
          <p:cNvPr id="421" name="Picture 95" descr=""/>
          <p:cNvPicPr/>
          <p:nvPr/>
        </p:nvPicPr>
        <p:blipFill>
          <a:blip r:embed="rId3"/>
          <a:stretch/>
        </p:blipFill>
        <p:spPr>
          <a:xfrm>
            <a:off x="7313760" y="3814920"/>
            <a:ext cx="2102760" cy="408960"/>
          </a:xfrm>
          <a:prstGeom prst="rect">
            <a:avLst/>
          </a:prstGeom>
          <a:ln>
            <a:noFill/>
          </a:ln>
        </p:spPr>
      </p:pic>
      <p:pic>
        <p:nvPicPr>
          <p:cNvPr id="422" name="Picture 96" descr=""/>
          <p:cNvPicPr/>
          <p:nvPr/>
        </p:nvPicPr>
        <p:blipFill>
          <a:blip r:embed="rId4"/>
          <a:stretch/>
        </p:blipFill>
        <p:spPr>
          <a:xfrm>
            <a:off x="7364520" y="4281480"/>
            <a:ext cx="1080720" cy="263160"/>
          </a:xfrm>
          <a:prstGeom prst="rect">
            <a:avLst/>
          </a:prstGeom>
          <a:ln>
            <a:noFill/>
          </a:ln>
        </p:spPr>
      </p:pic>
      <p:pic>
        <p:nvPicPr>
          <p:cNvPr id="423" name="Picture 98" descr=""/>
          <p:cNvPicPr/>
          <p:nvPr/>
        </p:nvPicPr>
        <p:blipFill>
          <a:blip r:embed="rId5"/>
          <a:stretch/>
        </p:blipFill>
        <p:spPr>
          <a:xfrm>
            <a:off x="1120680" y="3460680"/>
            <a:ext cx="4516200" cy="928440"/>
          </a:xfrm>
          <a:prstGeom prst="rect">
            <a:avLst/>
          </a:prstGeom>
          <a:ln>
            <a:noFill/>
          </a:ln>
        </p:spPr>
      </p:pic>
      <p:sp>
        <p:nvSpPr>
          <p:cNvPr id="424" name="CustomShape 6"/>
          <p:cNvSpPr/>
          <p:nvPr/>
        </p:nvSpPr>
        <p:spPr>
          <a:xfrm>
            <a:off x="445680" y="2984400"/>
            <a:ext cx="41886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And for the final state </a:t>
            </a:r>
            <a:r>
              <a:rPr b="1" lang="es-ES" sz="2000" spc="-1" strike="noStrike">
                <a:solidFill>
                  <a:srgbClr val="000000"/>
                </a:solidFill>
                <a:latin typeface="Symbol"/>
                <a:ea typeface="Symbol"/>
              </a:rPr>
              <a:t></a:t>
            </a:r>
            <a:r>
              <a:rPr b="1" lang="es-E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+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Arial"/>
              </a:rPr>
              <a:t> replacing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5" name="CustomShape 7"/>
          <p:cNvSpPr/>
          <p:nvPr/>
        </p:nvSpPr>
        <p:spPr>
          <a:xfrm>
            <a:off x="7454520" y="3021120"/>
            <a:ext cx="8676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obtain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6" name="CustomShape 8"/>
          <p:cNvSpPr/>
          <p:nvPr/>
        </p:nvSpPr>
        <p:spPr>
          <a:xfrm>
            <a:off x="462240" y="152280"/>
            <a:ext cx="62370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the initial state positron                 can have either: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27" name="Picture 109" descr=""/>
          <p:cNvPicPr/>
          <p:nvPr/>
        </p:nvPicPr>
        <p:blipFill>
          <a:blip r:embed="rId6"/>
          <a:stretch/>
        </p:blipFill>
        <p:spPr>
          <a:xfrm>
            <a:off x="3838680" y="185760"/>
            <a:ext cx="934560" cy="320400"/>
          </a:xfrm>
          <a:prstGeom prst="rect">
            <a:avLst/>
          </a:prstGeom>
          <a:ln>
            <a:noFill/>
          </a:ln>
        </p:spPr>
      </p:pic>
      <p:pic>
        <p:nvPicPr>
          <p:cNvPr id="428" name="Picture 110" descr=""/>
          <p:cNvPicPr/>
          <p:nvPr/>
        </p:nvPicPr>
        <p:blipFill>
          <a:blip r:embed="rId7"/>
          <a:stretch/>
        </p:blipFill>
        <p:spPr>
          <a:xfrm>
            <a:off x="2576520" y="506520"/>
            <a:ext cx="4247640" cy="960120"/>
          </a:xfrm>
          <a:prstGeom prst="rect">
            <a:avLst/>
          </a:prstGeom>
          <a:ln>
            <a:noFill/>
          </a:ln>
        </p:spPr>
      </p:pic>
      <p:pic>
        <p:nvPicPr>
          <p:cNvPr id="429" name="Picture 112" descr=""/>
          <p:cNvPicPr/>
          <p:nvPr/>
        </p:nvPicPr>
        <p:blipFill>
          <a:blip r:embed="rId8"/>
          <a:stretch/>
        </p:blipFill>
        <p:spPr>
          <a:xfrm>
            <a:off x="6500880" y="1509840"/>
            <a:ext cx="175680" cy="232920"/>
          </a:xfrm>
          <a:prstGeom prst="rect">
            <a:avLst/>
          </a:prstGeom>
          <a:ln>
            <a:noFill/>
          </a:ln>
        </p:spPr>
      </p:pic>
      <p:pic>
        <p:nvPicPr>
          <p:cNvPr id="430" name="Picture 113" descr=""/>
          <p:cNvPicPr/>
          <p:nvPr/>
        </p:nvPicPr>
        <p:blipFill>
          <a:blip r:embed="rId9"/>
          <a:stretch/>
        </p:blipFill>
        <p:spPr>
          <a:xfrm>
            <a:off x="8408880" y="1515960"/>
            <a:ext cx="672840" cy="291960"/>
          </a:xfrm>
          <a:prstGeom prst="rect">
            <a:avLst/>
          </a:prstGeom>
          <a:ln>
            <a:noFill/>
          </a:ln>
        </p:spPr>
      </p:pic>
      <p:pic>
        <p:nvPicPr>
          <p:cNvPr id="431" name="Picture 114" descr=""/>
          <p:cNvPicPr/>
          <p:nvPr/>
        </p:nvPicPr>
        <p:blipFill>
          <a:blip r:embed="rId10"/>
          <a:stretch/>
        </p:blipFill>
        <p:spPr>
          <a:xfrm>
            <a:off x="4773600" y="3057480"/>
            <a:ext cx="2395080" cy="291960"/>
          </a:xfrm>
          <a:prstGeom prst="rect">
            <a:avLst/>
          </a:prstGeom>
          <a:ln>
            <a:noFill/>
          </a:ln>
        </p:spPr>
      </p:pic>
      <p:pic>
        <p:nvPicPr>
          <p:cNvPr id="432" name="Picture 115" descr=""/>
          <p:cNvPicPr/>
          <p:nvPr/>
        </p:nvPicPr>
        <p:blipFill>
          <a:blip r:embed="rId11"/>
          <a:stretch/>
        </p:blipFill>
        <p:spPr>
          <a:xfrm>
            <a:off x="4964040" y="4400640"/>
            <a:ext cx="1753920" cy="671040"/>
          </a:xfrm>
          <a:prstGeom prst="rect">
            <a:avLst/>
          </a:prstGeom>
          <a:ln>
            <a:noFill/>
          </a:ln>
        </p:spPr>
      </p:pic>
      <p:sp>
        <p:nvSpPr>
          <p:cNvPr id="433" name="CustomShape 9"/>
          <p:cNvSpPr/>
          <p:nvPr/>
        </p:nvSpPr>
        <p:spPr>
          <a:xfrm>
            <a:off x="456480" y="4610160"/>
            <a:ext cx="43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Wish to calculate the matrix element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434" name="Group 10"/>
          <p:cNvGrpSpPr/>
          <p:nvPr/>
        </p:nvGrpSpPr>
        <p:grpSpPr>
          <a:xfrm>
            <a:off x="441000" y="5084640"/>
            <a:ext cx="8382960" cy="367920"/>
            <a:chOff x="441000" y="5084640"/>
            <a:chExt cx="8382960" cy="367920"/>
          </a:xfrm>
        </p:grpSpPr>
        <p:sp>
          <p:nvSpPr>
            <p:cNvPr id="435" name="CustomShape 11"/>
            <p:cNvSpPr/>
            <p:nvPr/>
          </p:nvSpPr>
          <p:spPr>
            <a:xfrm>
              <a:off x="441000" y="5084640"/>
              <a:ext cx="838296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ff0000"/>
                </a:buClr>
                <a:buFont typeface="Wingdings" charset="2"/>
                <a:buChar char=""/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 </a:t>
              </a: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first consider the muon current          for 4 possible helicity combinations</a:t>
              </a:r>
              <a:endParaRPr b="0" lang="es-ES" sz="1800" spc="-1" strike="noStrike">
                <a:latin typeface="Arial"/>
              </a:endParaRPr>
            </a:p>
          </p:txBody>
        </p:sp>
        <p:pic>
          <p:nvPicPr>
            <p:cNvPr id="436" name="Picture 120" descr=""/>
            <p:cNvPicPr/>
            <p:nvPr/>
          </p:nvPicPr>
          <p:blipFill>
            <a:blip r:embed="rId12"/>
            <a:stretch/>
          </p:blipFill>
          <p:spPr>
            <a:xfrm>
              <a:off x="4371840" y="5127840"/>
              <a:ext cx="291960" cy="291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7" name="Group 12"/>
          <p:cNvGrpSpPr/>
          <p:nvPr/>
        </p:nvGrpSpPr>
        <p:grpSpPr>
          <a:xfrm>
            <a:off x="739800" y="5408640"/>
            <a:ext cx="8929440" cy="1153080"/>
            <a:chOff x="739800" y="5408640"/>
            <a:chExt cx="8929440" cy="1153080"/>
          </a:xfrm>
        </p:grpSpPr>
        <p:grpSp>
          <p:nvGrpSpPr>
            <p:cNvPr id="438" name="Group 13"/>
            <p:cNvGrpSpPr/>
            <p:nvPr/>
          </p:nvGrpSpPr>
          <p:grpSpPr>
            <a:xfrm>
              <a:off x="812880" y="5408640"/>
              <a:ext cx="8856360" cy="1153080"/>
              <a:chOff x="812880" y="5408640"/>
              <a:chExt cx="8856360" cy="1153080"/>
            </a:xfrm>
          </p:grpSpPr>
          <p:grpSp>
            <p:nvGrpSpPr>
              <p:cNvPr id="439" name="Group 14"/>
              <p:cNvGrpSpPr/>
              <p:nvPr/>
            </p:nvGrpSpPr>
            <p:grpSpPr>
              <a:xfrm>
                <a:off x="812880" y="5408640"/>
                <a:ext cx="2195280" cy="1152720"/>
                <a:chOff x="812880" y="5408640"/>
                <a:chExt cx="2195280" cy="1152720"/>
              </a:xfrm>
            </p:grpSpPr>
            <p:sp>
              <p:nvSpPr>
                <p:cNvPr id="440" name="CustomShape 15"/>
                <p:cNvSpPr/>
                <p:nvPr/>
              </p:nvSpPr>
              <p:spPr>
                <a:xfrm>
                  <a:off x="2300400" y="5408640"/>
                  <a:ext cx="70776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441" name="CustomShape 16"/>
                <p:cNvSpPr/>
                <p:nvPr/>
              </p:nvSpPr>
              <p:spPr>
                <a:xfrm>
                  <a:off x="812880" y="6144840"/>
                  <a:ext cx="56952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+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442" name="Line 17"/>
                <p:cNvSpPr/>
                <p:nvPr/>
              </p:nvSpPr>
              <p:spPr>
                <a:xfrm flipV="1">
                  <a:off x="1790280" y="5710680"/>
                  <a:ext cx="561600" cy="3319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3" name="Line 18"/>
                <p:cNvSpPr/>
                <p:nvPr/>
              </p:nvSpPr>
              <p:spPr>
                <a:xfrm flipH="1">
                  <a:off x="1144800" y="6108840"/>
                  <a:ext cx="553320" cy="3265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4" name="CustomShape 19"/>
                <p:cNvSpPr/>
                <p:nvPr/>
              </p:nvSpPr>
              <p:spPr>
                <a:xfrm rot="8940000">
                  <a:off x="1316160" y="6092280"/>
                  <a:ext cx="215640" cy="142200"/>
                </a:xfrm>
                <a:custGeom>
                  <a:avLst/>
                  <a:gdLst/>
                  <a:ahLst/>
                  <a:rect l="l" t="t" r="r" b="b"/>
                  <a:pathLst>
                    <a:path w="603" h="398">
                      <a:moveTo>
                        <a:pt x="0" y="99"/>
                      </a:moveTo>
                      <a:lnTo>
                        <a:pt x="451" y="99"/>
                      </a:lnTo>
                      <a:lnTo>
                        <a:pt x="451" y="0"/>
                      </a:lnTo>
                      <a:lnTo>
                        <a:pt x="602" y="198"/>
                      </a:lnTo>
                      <a:lnTo>
                        <a:pt x="451" y="397"/>
                      </a:lnTo>
                      <a:lnTo>
                        <a:pt x="451" y="298"/>
                      </a:lnTo>
                      <a:lnTo>
                        <a:pt x="1" y="297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5" name="CustomShape 20"/>
                <p:cNvSpPr/>
                <p:nvPr/>
              </p:nvSpPr>
              <p:spPr>
                <a:xfrm rot="19767000">
                  <a:off x="1891800" y="5733720"/>
                  <a:ext cx="215640" cy="142200"/>
                </a:xfrm>
                <a:custGeom>
                  <a:avLst/>
                  <a:gdLst/>
                  <a:ahLst/>
                  <a:rect l="l" t="t" r="r" b="b"/>
                  <a:pathLst>
                    <a:path w="602" h="398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1" y="198"/>
                      </a:lnTo>
                      <a:lnTo>
                        <a:pt x="450" y="397"/>
                      </a:lnTo>
                      <a:lnTo>
                        <a:pt x="450" y="297"/>
                      </a:lnTo>
                      <a:lnTo>
                        <a:pt x="0" y="298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46" name="Group 21"/>
              <p:cNvGrpSpPr/>
              <p:nvPr/>
            </p:nvGrpSpPr>
            <p:grpSpPr>
              <a:xfrm>
                <a:off x="2936880" y="5408640"/>
                <a:ext cx="2195280" cy="1153080"/>
                <a:chOff x="2936880" y="5408640"/>
                <a:chExt cx="2195280" cy="1153080"/>
              </a:xfrm>
            </p:grpSpPr>
            <p:sp>
              <p:nvSpPr>
                <p:cNvPr id="447" name="CustomShape 22"/>
                <p:cNvSpPr/>
                <p:nvPr/>
              </p:nvSpPr>
              <p:spPr>
                <a:xfrm>
                  <a:off x="4424400" y="5408640"/>
                  <a:ext cx="70776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448" name="CustomShape 23"/>
                <p:cNvSpPr/>
                <p:nvPr/>
              </p:nvSpPr>
              <p:spPr>
                <a:xfrm>
                  <a:off x="2936880" y="6145200"/>
                  <a:ext cx="56952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+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449" name="Line 24"/>
                <p:cNvSpPr/>
                <p:nvPr/>
              </p:nvSpPr>
              <p:spPr>
                <a:xfrm flipV="1">
                  <a:off x="3914280" y="5710680"/>
                  <a:ext cx="561600" cy="3319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0" name="Line 25"/>
                <p:cNvSpPr/>
                <p:nvPr/>
              </p:nvSpPr>
              <p:spPr>
                <a:xfrm flipH="1">
                  <a:off x="3268800" y="6108480"/>
                  <a:ext cx="553680" cy="32688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1" name="CustomShape 26"/>
                <p:cNvSpPr/>
                <p:nvPr/>
              </p:nvSpPr>
              <p:spPr>
                <a:xfrm rot="19767000">
                  <a:off x="3440160" y="6092280"/>
                  <a:ext cx="215640" cy="142560"/>
                </a:xfrm>
                <a:custGeom>
                  <a:avLst/>
                  <a:gdLst/>
                  <a:ahLst/>
                  <a:rect l="l" t="t" r="r" b="b"/>
                  <a:pathLst>
                    <a:path w="602" h="399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1" y="199"/>
                      </a:lnTo>
                      <a:lnTo>
                        <a:pt x="450" y="398"/>
                      </a:lnTo>
                      <a:lnTo>
                        <a:pt x="450" y="298"/>
                      </a:lnTo>
                      <a:lnTo>
                        <a:pt x="0" y="299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2" name="CustomShape 27"/>
                <p:cNvSpPr/>
                <p:nvPr/>
              </p:nvSpPr>
              <p:spPr>
                <a:xfrm rot="19767000">
                  <a:off x="4015800" y="5734080"/>
                  <a:ext cx="215640" cy="142200"/>
                </a:xfrm>
                <a:custGeom>
                  <a:avLst/>
                  <a:gdLst/>
                  <a:ahLst/>
                  <a:rect l="l" t="t" r="r" b="b"/>
                  <a:pathLst>
                    <a:path w="602" h="398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601" y="198"/>
                      </a:lnTo>
                      <a:lnTo>
                        <a:pt x="450" y="397"/>
                      </a:lnTo>
                      <a:lnTo>
                        <a:pt x="450" y="297"/>
                      </a:lnTo>
                      <a:lnTo>
                        <a:pt x="0" y="298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53" name="Group 28"/>
              <p:cNvGrpSpPr/>
              <p:nvPr/>
            </p:nvGrpSpPr>
            <p:grpSpPr>
              <a:xfrm>
                <a:off x="7473960" y="5408640"/>
                <a:ext cx="2195280" cy="1152720"/>
                <a:chOff x="7473960" y="5408640"/>
                <a:chExt cx="2195280" cy="1152720"/>
              </a:xfrm>
            </p:grpSpPr>
            <p:sp>
              <p:nvSpPr>
                <p:cNvPr id="454" name="CustomShape 29"/>
                <p:cNvSpPr/>
                <p:nvPr/>
              </p:nvSpPr>
              <p:spPr>
                <a:xfrm>
                  <a:off x="8961480" y="5408640"/>
                  <a:ext cx="70776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455" name="CustomShape 30"/>
                <p:cNvSpPr/>
                <p:nvPr/>
              </p:nvSpPr>
              <p:spPr>
                <a:xfrm>
                  <a:off x="7473960" y="6144840"/>
                  <a:ext cx="56952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+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456" name="Line 31"/>
                <p:cNvSpPr/>
                <p:nvPr/>
              </p:nvSpPr>
              <p:spPr>
                <a:xfrm flipV="1">
                  <a:off x="8451000" y="5710680"/>
                  <a:ext cx="561960" cy="3319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7" name="Line 32"/>
                <p:cNvSpPr/>
                <p:nvPr/>
              </p:nvSpPr>
              <p:spPr>
                <a:xfrm flipH="1">
                  <a:off x="7805880" y="6108480"/>
                  <a:ext cx="553680" cy="32688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8" name="CustomShape 33"/>
                <p:cNvSpPr/>
                <p:nvPr/>
              </p:nvSpPr>
              <p:spPr>
                <a:xfrm rot="19767000">
                  <a:off x="7976880" y="6092280"/>
                  <a:ext cx="215280" cy="142200"/>
                </a:xfrm>
                <a:custGeom>
                  <a:avLst/>
                  <a:gdLst/>
                  <a:ahLst/>
                  <a:rect l="l" t="t" r="r" b="b"/>
                  <a:pathLst>
                    <a:path w="600" h="398">
                      <a:moveTo>
                        <a:pt x="0" y="99"/>
                      </a:moveTo>
                      <a:lnTo>
                        <a:pt x="450" y="99"/>
                      </a:lnTo>
                      <a:lnTo>
                        <a:pt x="450" y="0"/>
                      </a:lnTo>
                      <a:lnTo>
                        <a:pt x="599" y="198"/>
                      </a:lnTo>
                      <a:lnTo>
                        <a:pt x="450" y="397"/>
                      </a:lnTo>
                      <a:lnTo>
                        <a:pt x="450" y="297"/>
                      </a:lnTo>
                      <a:lnTo>
                        <a:pt x="0" y="298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9" name="CustomShape 34"/>
                <p:cNvSpPr/>
                <p:nvPr/>
              </p:nvSpPr>
              <p:spPr>
                <a:xfrm rot="8940000">
                  <a:off x="8553240" y="5733360"/>
                  <a:ext cx="215640" cy="142200"/>
                </a:xfrm>
                <a:custGeom>
                  <a:avLst/>
                  <a:gdLst/>
                  <a:ahLst/>
                  <a:rect l="l" t="t" r="r" b="b"/>
                  <a:pathLst>
                    <a:path w="602" h="398">
                      <a:moveTo>
                        <a:pt x="0" y="99"/>
                      </a:moveTo>
                      <a:lnTo>
                        <a:pt x="451" y="99"/>
                      </a:lnTo>
                      <a:lnTo>
                        <a:pt x="451" y="0"/>
                      </a:lnTo>
                      <a:lnTo>
                        <a:pt x="601" y="198"/>
                      </a:lnTo>
                      <a:lnTo>
                        <a:pt x="451" y="397"/>
                      </a:lnTo>
                      <a:lnTo>
                        <a:pt x="451" y="297"/>
                      </a:lnTo>
                      <a:lnTo>
                        <a:pt x="1" y="297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60" name="Group 35"/>
              <p:cNvGrpSpPr/>
              <p:nvPr/>
            </p:nvGrpSpPr>
            <p:grpSpPr>
              <a:xfrm>
                <a:off x="5205600" y="5408640"/>
                <a:ext cx="2195280" cy="1152720"/>
                <a:chOff x="5205600" y="5408640"/>
                <a:chExt cx="2195280" cy="1152720"/>
              </a:xfrm>
            </p:grpSpPr>
            <p:sp>
              <p:nvSpPr>
                <p:cNvPr id="461" name="CustomShape 36"/>
                <p:cNvSpPr/>
                <p:nvPr/>
              </p:nvSpPr>
              <p:spPr>
                <a:xfrm>
                  <a:off x="6693120" y="5408640"/>
                  <a:ext cx="70776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462" name="CustomShape 37"/>
                <p:cNvSpPr/>
                <p:nvPr/>
              </p:nvSpPr>
              <p:spPr>
                <a:xfrm>
                  <a:off x="5205600" y="6144840"/>
                  <a:ext cx="569520" cy="4165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312"/>
                    </a:spcBef>
                  </a:pPr>
                  <a:r>
                    <a:rPr b="0" lang="es-ES" sz="2100" spc="-1" strike="noStrike">
                      <a:solidFill>
                        <a:srgbClr val="000000"/>
                      </a:solidFill>
                      <a:latin typeface="Symbol"/>
                      <a:ea typeface="Symbol"/>
                    </a:rPr>
                    <a:t></a:t>
                  </a:r>
                  <a:r>
                    <a:rPr b="0" lang="es-ES" sz="2100" spc="-1" strike="noStrike" baseline="30000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+</a:t>
                  </a:r>
                  <a:endParaRPr b="0" lang="es-ES" sz="2100" spc="-1" strike="noStrike">
                    <a:latin typeface="Arial"/>
                  </a:endParaRPr>
                </a:p>
              </p:txBody>
            </p:sp>
            <p:sp>
              <p:nvSpPr>
                <p:cNvPr id="463" name="Line 38"/>
                <p:cNvSpPr/>
                <p:nvPr/>
              </p:nvSpPr>
              <p:spPr>
                <a:xfrm flipV="1">
                  <a:off x="6182640" y="5710680"/>
                  <a:ext cx="561600" cy="33192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4" name="Line 39"/>
                <p:cNvSpPr/>
                <p:nvPr/>
              </p:nvSpPr>
              <p:spPr>
                <a:xfrm flipH="1">
                  <a:off x="5537160" y="6108480"/>
                  <a:ext cx="553680" cy="32688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5" name="CustomShape 40"/>
                <p:cNvSpPr/>
                <p:nvPr/>
              </p:nvSpPr>
              <p:spPr>
                <a:xfrm rot="8940000">
                  <a:off x="5708880" y="6092280"/>
                  <a:ext cx="215640" cy="142200"/>
                </a:xfrm>
                <a:custGeom>
                  <a:avLst/>
                  <a:gdLst/>
                  <a:ahLst/>
                  <a:rect l="l" t="t" r="r" b="b"/>
                  <a:pathLst>
                    <a:path w="602" h="397">
                      <a:moveTo>
                        <a:pt x="0" y="99"/>
                      </a:moveTo>
                      <a:lnTo>
                        <a:pt x="451" y="99"/>
                      </a:lnTo>
                      <a:lnTo>
                        <a:pt x="451" y="0"/>
                      </a:lnTo>
                      <a:lnTo>
                        <a:pt x="601" y="198"/>
                      </a:lnTo>
                      <a:lnTo>
                        <a:pt x="450" y="396"/>
                      </a:lnTo>
                      <a:lnTo>
                        <a:pt x="451" y="297"/>
                      </a:lnTo>
                      <a:lnTo>
                        <a:pt x="1" y="296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6" name="CustomShape 41"/>
                <p:cNvSpPr/>
                <p:nvPr/>
              </p:nvSpPr>
              <p:spPr>
                <a:xfrm rot="8940000">
                  <a:off x="6285240" y="5733360"/>
                  <a:ext cx="215640" cy="142200"/>
                </a:xfrm>
                <a:custGeom>
                  <a:avLst/>
                  <a:gdLst/>
                  <a:ahLst/>
                  <a:rect l="l" t="t" r="r" b="b"/>
                  <a:pathLst>
                    <a:path w="603" h="397">
                      <a:moveTo>
                        <a:pt x="0" y="99"/>
                      </a:moveTo>
                      <a:lnTo>
                        <a:pt x="451" y="99"/>
                      </a:lnTo>
                      <a:lnTo>
                        <a:pt x="451" y="0"/>
                      </a:lnTo>
                      <a:lnTo>
                        <a:pt x="602" y="198"/>
                      </a:lnTo>
                      <a:lnTo>
                        <a:pt x="451" y="396"/>
                      </a:lnTo>
                      <a:lnTo>
                        <a:pt x="451" y="297"/>
                      </a:lnTo>
                      <a:lnTo>
                        <a:pt x="1" y="296"/>
                      </a:lnTo>
                      <a:lnTo>
                        <a:pt x="0" y="9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67" name="CustomShape 42"/>
              <p:cNvSpPr/>
              <p:nvPr/>
            </p:nvSpPr>
            <p:spPr>
              <a:xfrm>
                <a:off x="868320" y="5554440"/>
                <a:ext cx="473040" cy="336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s-ES" sz="1600" spc="-1" strike="noStrike">
                    <a:solidFill>
                      <a:srgbClr val="ff0000"/>
                    </a:solidFill>
                    <a:latin typeface="Arial"/>
                    <a:ea typeface="DejaVu Sans"/>
                  </a:rPr>
                  <a:t>RR</a:t>
                </a:r>
                <a:endParaRPr b="0" lang="es-ES" sz="1600" spc="-1" strike="noStrike">
                  <a:latin typeface="Arial"/>
                </a:endParaRPr>
              </a:p>
            </p:txBody>
          </p:sp>
          <p:sp>
            <p:nvSpPr>
              <p:cNvPr id="468" name="CustomShape 43"/>
              <p:cNvSpPr/>
              <p:nvPr/>
            </p:nvSpPr>
            <p:spPr>
              <a:xfrm>
                <a:off x="3100680" y="5553000"/>
                <a:ext cx="450000" cy="336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s-ES" sz="1600" spc="-1" strike="noStrike">
                    <a:solidFill>
                      <a:srgbClr val="ff0000"/>
                    </a:solidFill>
                    <a:latin typeface="Arial"/>
                    <a:ea typeface="DejaVu Sans"/>
                  </a:rPr>
                  <a:t>RL</a:t>
                </a:r>
                <a:endParaRPr b="0" lang="es-ES" sz="1600" spc="-1" strike="noStrike">
                  <a:latin typeface="Arial"/>
                </a:endParaRPr>
              </a:p>
            </p:txBody>
          </p:sp>
          <p:sp>
            <p:nvSpPr>
              <p:cNvPr id="469" name="CustomShape 44"/>
              <p:cNvSpPr/>
              <p:nvPr/>
            </p:nvSpPr>
            <p:spPr>
              <a:xfrm>
                <a:off x="5322960" y="5553000"/>
                <a:ext cx="450000" cy="336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s-ES" sz="1600" spc="-1" strike="noStrike">
                    <a:solidFill>
                      <a:srgbClr val="ff0000"/>
                    </a:solidFill>
                    <a:latin typeface="Arial"/>
                    <a:ea typeface="DejaVu Sans"/>
                  </a:rPr>
                  <a:t>LR</a:t>
                </a:r>
                <a:endParaRPr b="0" lang="es-ES" sz="1600" spc="-1" strike="noStrike">
                  <a:latin typeface="Arial"/>
                </a:endParaRPr>
              </a:p>
            </p:txBody>
          </p:sp>
          <p:sp>
            <p:nvSpPr>
              <p:cNvPr id="470" name="CustomShape 45"/>
              <p:cNvSpPr/>
              <p:nvPr/>
            </p:nvSpPr>
            <p:spPr>
              <a:xfrm>
                <a:off x="7623720" y="5553000"/>
                <a:ext cx="427320" cy="336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s-ES" sz="1600" spc="-1" strike="noStrike">
                    <a:solidFill>
                      <a:srgbClr val="ff0000"/>
                    </a:solidFill>
                    <a:latin typeface="Arial"/>
                    <a:ea typeface="DejaVu Sans"/>
                  </a:rPr>
                  <a:t>LL</a:t>
                </a:r>
                <a:endParaRPr b="0" lang="es-ES" sz="1600" spc="-1" strike="noStrike">
                  <a:latin typeface="Arial"/>
                </a:endParaRPr>
              </a:p>
            </p:txBody>
          </p:sp>
        </p:grpSp>
        <p:sp>
          <p:nvSpPr>
            <p:cNvPr id="471" name="CustomShape 46"/>
            <p:cNvSpPr/>
            <p:nvPr/>
          </p:nvSpPr>
          <p:spPr>
            <a:xfrm>
              <a:off x="739800" y="5445000"/>
              <a:ext cx="8640360" cy="1115640"/>
            </a:xfrm>
            <a:prstGeom prst="rect">
              <a:avLst/>
            </a:prstGeom>
            <a:noFill/>
            <a:ln w="1908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Line 47"/>
            <p:cNvSpPr/>
            <p:nvPr/>
          </p:nvSpPr>
          <p:spPr>
            <a:xfrm>
              <a:off x="2792520" y="5445000"/>
              <a:ext cx="360" cy="1116000"/>
            </a:xfrm>
            <a:prstGeom prst="line">
              <a:avLst/>
            </a:prstGeom>
            <a:ln cap="rnd" w="22320">
              <a:solidFill>
                <a:srgbClr val="ff99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Line 48"/>
            <p:cNvSpPr/>
            <p:nvPr/>
          </p:nvSpPr>
          <p:spPr>
            <a:xfrm>
              <a:off x="4953240" y="5445000"/>
              <a:ext cx="360" cy="1116000"/>
            </a:xfrm>
            <a:prstGeom prst="line">
              <a:avLst/>
            </a:prstGeom>
            <a:ln cap="rnd" w="22320">
              <a:solidFill>
                <a:srgbClr val="ff99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Line 49"/>
            <p:cNvSpPr/>
            <p:nvPr/>
          </p:nvSpPr>
          <p:spPr>
            <a:xfrm>
              <a:off x="7256520" y="5445000"/>
              <a:ext cx="360" cy="1116000"/>
            </a:xfrm>
            <a:prstGeom prst="line">
              <a:avLst/>
            </a:prstGeom>
            <a:ln cap="rnd" w="22320">
              <a:solidFill>
                <a:srgbClr val="ff99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5" name="Group 50"/>
          <p:cNvGrpSpPr/>
          <p:nvPr/>
        </p:nvGrpSpPr>
        <p:grpSpPr>
          <a:xfrm>
            <a:off x="7400880" y="1808280"/>
            <a:ext cx="2408040" cy="1199160"/>
            <a:chOff x="7400880" y="1808280"/>
            <a:chExt cx="2408040" cy="1199160"/>
          </a:xfrm>
        </p:grpSpPr>
        <p:pic>
          <p:nvPicPr>
            <p:cNvPr id="476" name="Picture 168" descr=""/>
            <p:cNvPicPr/>
            <p:nvPr/>
          </p:nvPicPr>
          <p:blipFill>
            <a:blip r:embed="rId13"/>
            <a:stretch/>
          </p:blipFill>
          <p:spPr>
            <a:xfrm>
              <a:off x="8697960" y="2247480"/>
              <a:ext cx="147240" cy="17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7" name="Line 51"/>
            <p:cNvSpPr/>
            <p:nvPr/>
          </p:nvSpPr>
          <p:spPr>
            <a:xfrm flipV="1">
              <a:off x="8408880" y="1947600"/>
              <a:ext cx="835200" cy="51552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Line 52"/>
            <p:cNvSpPr/>
            <p:nvPr/>
          </p:nvSpPr>
          <p:spPr>
            <a:xfrm flipH="1">
              <a:off x="7581600" y="2463480"/>
              <a:ext cx="819000" cy="50436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  <a:tailEnd len="med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53"/>
            <p:cNvSpPr/>
            <p:nvPr/>
          </p:nvSpPr>
          <p:spPr>
            <a:xfrm>
              <a:off x="7405560" y="2427120"/>
              <a:ext cx="64260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500" spc="-1" strike="noStrike" baseline="30000">
                  <a:solidFill>
                    <a:srgbClr val="000000"/>
                  </a:solidFill>
                  <a:latin typeface="Symbol"/>
                  <a:ea typeface="Symbol"/>
                </a:rPr>
                <a:t>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480" name="CustomShape 54"/>
            <p:cNvSpPr/>
            <p:nvPr/>
          </p:nvSpPr>
          <p:spPr>
            <a:xfrm>
              <a:off x="9166320" y="1808280"/>
              <a:ext cx="64260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s-E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1" lang="es-E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0" lang="es-ES" sz="2500" spc="-1" strike="noStrike">
                <a:latin typeface="Arial"/>
              </a:endParaRPr>
            </a:p>
          </p:txBody>
        </p:sp>
        <p:sp>
          <p:nvSpPr>
            <p:cNvPr id="481" name="CustomShape 55"/>
            <p:cNvSpPr/>
            <p:nvPr/>
          </p:nvSpPr>
          <p:spPr>
            <a:xfrm>
              <a:off x="8805960" y="2211120"/>
              <a:ext cx="115560" cy="256320"/>
            </a:xfrm>
            <a:custGeom>
              <a:avLst/>
              <a:gdLst/>
              <a:ahLst/>
              <a:rect l="l" t="t" r="r" b="b"/>
              <a:pathLst>
                <a:path w="106" h="227">
                  <a:moveTo>
                    <a:pt x="0" y="0"/>
                  </a:moveTo>
                  <a:cubicBezTo>
                    <a:pt x="38" y="26"/>
                    <a:pt x="76" y="53"/>
                    <a:pt x="91" y="91"/>
                  </a:cubicBezTo>
                  <a:cubicBezTo>
                    <a:pt x="106" y="129"/>
                    <a:pt x="91" y="204"/>
                    <a:pt x="91" y="227"/>
                  </a:cubicBezTo>
                </a:path>
              </a:pathLst>
            </a:custGeom>
            <a:noFill/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Line 56"/>
            <p:cNvSpPr/>
            <p:nvPr/>
          </p:nvSpPr>
          <p:spPr>
            <a:xfrm>
              <a:off x="7400880" y="2463480"/>
              <a:ext cx="198108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57"/>
            <p:cNvSpPr/>
            <p:nvPr/>
          </p:nvSpPr>
          <p:spPr>
            <a:xfrm>
              <a:off x="8170920" y="2463480"/>
              <a:ext cx="742680" cy="286560"/>
            </a:xfrm>
            <a:custGeom>
              <a:avLst/>
              <a:gdLst/>
              <a:ahLst/>
              <a:rect l="l" t="t" r="r" b="b"/>
              <a:pathLst>
                <a:path w="41326" h="24050">
                  <a:moveTo>
                    <a:pt x="41186" y="0"/>
                  </a:moveTo>
                  <a:cubicBezTo>
                    <a:pt x="41279" y="813"/>
                    <a:pt x="41326" y="1631"/>
                    <a:pt x="41326" y="2450"/>
                  </a:cubicBezTo>
                  <a:cubicBezTo>
                    <a:pt x="41326" y="14379"/>
                    <a:pt x="31655" y="24050"/>
                    <a:pt x="19726" y="24050"/>
                  </a:cubicBezTo>
                  <a:cubicBezTo>
                    <a:pt x="11201" y="24049"/>
                    <a:pt x="3473" y="19036"/>
                    <a:pt x="0" y="11250"/>
                  </a:cubicBezTo>
                  <a:moveTo>
                    <a:pt x="41186" y="0"/>
                  </a:moveTo>
                  <a:cubicBezTo>
                    <a:pt x="41279" y="813"/>
                    <a:pt x="41326" y="1631"/>
                    <a:pt x="41326" y="2450"/>
                  </a:cubicBezTo>
                  <a:cubicBezTo>
                    <a:pt x="41326" y="14379"/>
                    <a:pt x="31655" y="24050"/>
                    <a:pt x="19726" y="24050"/>
                  </a:cubicBezTo>
                  <a:cubicBezTo>
                    <a:pt x="11201" y="24049"/>
                    <a:pt x="3473" y="19036"/>
                    <a:pt x="0" y="11250"/>
                  </a:cubicBezTo>
                  <a:lnTo>
                    <a:pt x="19726" y="2450"/>
                  </a:lnTo>
                  <a:lnTo>
                    <a:pt x="41186" y="0"/>
                  </a:lnTo>
                  <a:close/>
                </a:path>
              </a:pathLst>
            </a:custGeom>
            <a:noFill/>
            <a:ln w="223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84" name="Picture 186" descr=""/>
            <p:cNvPicPr/>
            <p:nvPr/>
          </p:nvPicPr>
          <p:blipFill>
            <a:blip r:embed="rId14"/>
            <a:stretch/>
          </p:blipFill>
          <p:spPr>
            <a:xfrm>
              <a:off x="8337600" y="2499840"/>
              <a:ext cx="431280" cy="156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5" name="Picture 187" descr=""/>
            <p:cNvPicPr/>
            <p:nvPr/>
          </p:nvPicPr>
          <p:blipFill>
            <a:blip r:embed="rId15"/>
            <a:stretch/>
          </p:blipFill>
          <p:spPr>
            <a:xfrm>
              <a:off x="7894800" y="2787480"/>
              <a:ext cx="550440" cy="219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6" name="Picture 189" descr=""/>
            <p:cNvPicPr/>
            <p:nvPr/>
          </p:nvPicPr>
          <p:blipFill>
            <a:blip r:embed="rId16"/>
            <a:stretch/>
          </p:blipFill>
          <p:spPr>
            <a:xfrm>
              <a:off x="8442360" y="1919160"/>
              <a:ext cx="506160" cy="219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7" name="CustomShape 58"/>
          <p:cNvSpPr/>
          <p:nvPr/>
        </p:nvSpPr>
        <p:spPr>
          <a:xfrm>
            <a:off x="7329600" y="1881360"/>
            <a:ext cx="2302920" cy="1152000"/>
          </a:xfrm>
          <a:prstGeom prst="rect">
            <a:avLst/>
          </a:prstGeom>
          <a:noFill/>
          <a:ln cap="rnd" w="22320">
            <a:solidFill>
              <a:srgbClr val="ff99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7581960" y="6597720"/>
            <a:ext cx="2309400" cy="4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</a:pPr>
            <a:fld id="{5516E411-6BA4-4019-A87F-08429B136735}" type="slidenum"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&lt;número&gt;</a:t>
            </a:fld>
            <a:endParaRPr b="0" lang="es-ES" sz="1300" spc="-1" strike="noStrike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172880" y="42480"/>
            <a:ext cx="74894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000" spc="-1" strike="noStrike">
                <a:solidFill>
                  <a:srgbClr val="ff3300"/>
                </a:solidFill>
                <a:latin typeface="Arial"/>
              </a:rPr>
              <a:t>The Muon Current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490" name="Picture 7" descr=""/>
          <p:cNvPicPr/>
          <p:nvPr/>
        </p:nvPicPr>
        <p:blipFill>
          <a:blip r:embed="rId1"/>
          <a:stretch/>
        </p:blipFill>
        <p:spPr>
          <a:xfrm>
            <a:off x="2649600" y="704880"/>
            <a:ext cx="2599920" cy="350280"/>
          </a:xfrm>
          <a:prstGeom prst="rect">
            <a:avLst/>
          </a:prstGeom>
          <a:ln>
            <a:noFill/>
          </a:ln>
        </p:spPr>
      </p:pic>
      <p:sp>
        <p:nvSpPr>
          <p:cNvPr id="491" name="CustomShape 3"/>
          <p:cNvSpPr/>
          <p:nvPr/>
        </p:nvSpPr>
        <p:spPr>
          <a:xfrm>
            <a:off x="388080" y="695160"/>
            <a:ext cx="22032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Want to evaluate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2" name="CustomShape 4"/>
          <p:cNvSpPr/>
          <p:nvPr/>
        </p:nvSpPr>
        <p:spPr>
          <a:xfrm>
            <a:off x="5315760" y="695160"/>
            <a:ext cx="37800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all four helicity combinations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3" name="CustomShape 5"/>
          <p:cNvSpPr/>
          <p:nvPr/>
        </p:nvSpPr>
        <p:spPr>
          <a:xfrm>
            <a:off x="376560" y="1125360"/>
            <a:ext cx="808128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For arbitrary spinors            with it is straightforward  to show that  the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   </a:t>
            </a: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components of               are 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94" name="Picture 12" descr=""/>
          <p:cNvPicPr/>
          <p:nvPr/>
        </p:nvPicPr>
        <p:blipFill>
          <a:blip r:embed="rId2"/>
          <a:stretch/>
        </p:blipFill>
        <p:spPr>
          <a:xfrm>
            <a:off x="3008160" y="1157400"/>
            <a:ext cx="583920" cy="291600"/>
          </a:xfrm>
          <a:prstGeom prst="rect">
            <a:avLst/>
          </a:prstGeom>
          <a:ln>
            <a:noFill/>
          </a:ln>
        </p:spPr>
      </p:pic>
      <p:pic>
        <p:nvPicPr>
          <p:cNvPr id="495" name="Picture 13" descr=""/>
          <p:cNvPicPr/>
          <p:nvPr/>
        </p:nvPicPr>
        <p:blipFill>
          <a:blip r:embed="rId3"/>
          <a:stretch/>
        </p:blipFill>
        <p:spPr>
          <a:xfrm>
            <a:off x="2505240" y="1449360"/>
            <a:ext cx="729720" cy="291600"/>
          </a:xfrm>
          <a:prstGeom prst="rect">
            <a:avLst/>
          </a:prstGeom>
          <a:ln>
            <a:noFill/>
          </a:ln>
        </p:spPr>
      </p:pic>
      <p:grpSp>
        <p:nvGrpSpPr>
          <p:cNvPr id="496" name="Group 6"/>
          <p:cNvGrpSpPr/>
          <p:nvPr/>
        </p:nvGrpSpPr>
        <p:grpSpPr>
          <a:xfrm>
            <a:off x="449640" y="3321000"/>
            <a:ext cx="4725360" cy="367920"/>
            <a:chOff x="449640" y="3321000"/>
            <a:chExt cx="4725360" cy="367920"/>
          </a:xfrm>
        </p:grpSpPr>
        <p:pic>
          <p:nvPicPr>
            <p:cNvPr id="497" name="Picture 28" descr=""/>
            <p:cNvPicPr/>
            <p:nvPr/>
          </p:nvPicPr>
          <p:blipFill>
            <a:blip r:embed="rId4"/>
            <a:stretch/>
          </p:blipFill>
          <p:spPr>
            <a:xfrm>
              <a:off x="2279520" y="3346200"/>
              <a:ext cx="656640" cy="315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8" name="CustomShape 7"/>
            <p:cNvSpPr/>
            <p:nvPr/>
          </p:nvSpPr>
          <p:spPr>
            <a:xfrm>
              <a:off x="449640" y="3321000"/>
              <a:ext cx="472536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marL="216000" indent="-216000">
                <a:lnSpc>
                  <a:spcPct val="100000"/>
                </a:lnSpc>
                <a:buClr>
                  <a:srgbClr val="ff0000"/>
                </a:buClr>
                <a:buFont typeface="Arial"/>
                <a:buChar char="•"/>
              </a:pPr>
              <a:r>
                <a:rPr b="1" lang="es-ES" sz="1800" spc="-1" strike="noStrike">
                  <a:solidFill>
                    <a:srgbClr val="333399"/>
                  </a:solidFill>
                  <a:latin typeface="Arial"/>
                  <a:ea typeface="DejaVu Sans"/>
                </a:rPr>
                <a:t>Consider the             combination using </a:t>
              </a:r>
              <a:endParaRPr b="0" lang="es-ES" sz="1800" spc="-1" strike="noStrike">
                <a:latin typeface="Arial"/>
              </a:endParaRPr>
            </a:p>
          </p:txBody>
        </p:sp>
      </p:grpSp>
      <p:sp>
        <p:nvSpPr>
          <p:cNvPr id="499" name="CustomShape 8"/>
          <p:cNvSpPr/>
          <p:nvPr/>
        </p:nvSpPr>
        <p:spPr>
          <a:xfrm>
            <a:off x="1326600" y="4011480"/>
            <a:ext cx="6390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333399"/>
                </a:solidFill>
                <a:latin typeface="Arial"/>
                <a:ea typeface="DejaVu Sans"/>
              </a:rPr>
              <a:t>with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500" name="Picture 50" descr=""/>
          <p:cNvPicPr/>
          <p:nvPr/>
        </p:nvPicPr>
        <p:blipFill>
          <a:blip r:embed="rId5"/>
          <a:stretch/>
        </p:blipFill>
        <p:spPr>
          <a:xfrm>
            <a:off x="1389240" y="4653000"/>
            <a:ext cx="7776720" cy="1661760"/>
          </a:xfrm>
          <a:prstGeom prst="rect">
            <a:avLst/>
          </a:prstGeom>
          <a:ln>
            <a:noFill/>
          </a:ln>
        </p:spPr>
      </p:pic>
      <p:sp>
        <p:nvSpPr>
          <p:cNvPr id="501" name="CustomShape 9"/>
          <p:cNvSpPr/>
          <p:nvPr/>
        </p:nvSpPr>
        <p:spPr>
          <a:xfrm>
            <a:off x="8745840" y="1790640"/>
            <a:ext cx="4928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cc0099"/>
                </a:solidFill>
                <a:latin typeface="Arial"/>
                <a:ea typeface="DejaVu Sans"/>
              </a:rPr>
              <a:t>(3)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502" name="CustomShape 10"/>
          <p:cNvSpPr/>
          <p:nvPr/>
        </p:nvSpPr>
        <p:spPr>
          <a:xfrm>
            <a:off x="8745840" y="2151000"/>
            <a:ext cx="4928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cc0099"/>
                </a:solidFill>
                <a:latin typeface="Arial"/>
                <a:ea typeface="DejaVu Sans"/>
              </a:rPr>
              <a:t>(4)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503" name="CustomShape 11"/>
          <p:cNvSpPr/>
          <p:nvPr/>
        </p:nvSpPr>
        <p:spPr>
          <a:xfrm>
            <a:off x="8745840" y="2546280"/>
            <a:ext cx="4928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cc0099"/>
                </a:solidFill>
                <a:latin typeface="Arial"/>
                <a:ea typeface="DejaVu Sans"/>
              </a:rPr>
              <a:t>(5)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504" name="CustomShape 12"/>
          <p:cNvSpPr/>
          <p:nvPr/>
        </p:nvSpPr>
        <p:spPr>
          <a:xfrm>
            <a:off x="8745840" y="2943360"/>
            <a:ext cx="4928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cc0099"/>
                </a:solidFill>
                <a:latin typeface="Arial"/>
                <a:ea typeface="DejaVu Sans"/>
              </a:rPr>
              <a:t>(6)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505" name="Picture 57" descr=""/>
          <p:cNvPicPr/>
          <p:nvPr/>
        </p:nvPicPr>
        <p:blipFill>
          <a:blip r:embed="rId6"/>
          <a:stretch/>
        </p:blipFill>
        <p:spPr>
          <a:xfrm>
            <a:off x="1930320" y="1776240"/>
            <a:ext cx="5974920" cy="1481040"/>
          </a:xfrm>
          <a:prstGeom prst="rect">
            <a:avLst/>
          </a:prstGeom>
          <a:ln>
            <a:noFill/>
          </a:ln>
        </p:spPr>
      </p:pic>
      <p:sp>
        <p:nvSpPr>
          <p:cNvPr id="506" name="CustomShape 13"/>
          <p:cNvSpPr/>
          <p:nvPr/>
        </p:nvSpPr>
        <p:spPr>
          <a:xfrm>
            <a:off x="668160" y="5337000"/>
            <a:ext cx="395280" cy="215640"/>
          </a:xfrm>
          <a:custGeom>
            <a:avLst/>
            <a:gdLst/>
            <a:ahLst/>
            <a:rect l="l" t="t" r="r" b="b"/>
            <a:pathLst>
              <a:path w="1101" h="602">
                <a:moveTo>
                  <a:pt x="0" y="150"/>
                </a:moveTo>
                <a:lnTo>
                  <a:pt x="825" y="150"/>
                </a:lnTo>
                <a:lnTo>
                  <a:pt x="825" y="0"/>
                </a:lnTo>
                <a:lnTo>
                  <a:pt x="1100" y="300"/>
                </a:lnTo>
                <a:lnTo>
                  <a:pt x="825" y="601"/>
                </a:lnTo>
                <a:lnTo>
                  <a:pt x="825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00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07" name="Picture 62" descr=""/>
          <p:cNvPicPr/>
          <p:nvPr/>
        </p:nvPicPr>
        <p:blipFill>
          <a:blip r:embed="rId7"/>
          <a:stretch/>
        </p:blipFill>
        <p:spPr>
          <a:xfrm>
            <a:off x="5132520" y="3357720"/>
            <a:ext cx="1752120" cy="320040"/>
          </a:xfrm>
          <a:prstGeom prst="rect">
            <a:avLst/>
          </a:prstGeom>
          <a:ln>
            <a:noFill/>
          </a:ln>
        </p:spPr>
      </p:pic>
      <p:pic>
        <p:nvPicPr>
          <p:cNvPr id="508" name="Picture 63" descr=""/>
          <p:cNvPicPr/>
          <p:nvPr/>
        </p:nvPicPr>
        <p:blipFill>
          <a:blip r:embed="rId8"/>
          <a:stretch/>
        </p:blipFill>
        <p:spPr>
          <a:xfrm>
            <a:off x="2139840" y="3735360"/>
            <a:ext cx="3463560" cy="9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2003-05-30T11:22:16Z</dcterms:created>
  <dc:creator>Prof Mark Thomson</dc:creator>
  <dc:description/>
  <dc:language>es-ES</dc:language>
  <cp:lastModifiedBy/>
  <dcterms:modified xsi:type="dcterms:W3CDTF">2022-01-05T18:03:28Z</dcterms:modified>
  <cp:revision>332</cp:revision>
  <dc:subject>Handout 4: Electron-Positron Annihilation</dc:subject>
  <dc:title>Part III Particle Physics</dc:title>
</cp:coreProperties>
</file>