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92.png" ContentType="image/png"/>
  <Override PartName="/ppt/media/image391.png" ContentType="image/png"/>
  <Override PartName="/ppt/media/image390.png" ContentType="image/png"/>
  <Override PartName="/ppt/media/image382.png" ContentType="image/png"/>
  <Override PartName="/ppt/media/image381.png" ContentType="image/png"/>
  <Override PartName="/ppt/media/image380.png" ContentType="image/png"/>
  <Override PartName="/ppt/media/image379.png" ContentType="image/png"/>
  <Override PartName="/ppt/media/image378.png" ContentType="image/png"/>
  <Override PartName="/ppt/media/image377.png" ContentType="image/png"/>
  <Override PartName="/ppt/media/image376.png" ContentType="image/png"/>
  <Override PartName="/ppt/media/image375.png" ContentType="image/png"/>
  <Override PartName="/ppt/media/image374.png" ContentType="image/png"/>
  <Override PartName="/ppt/media/image373.png" ContentType="image/png"/>
  <Override PartName="/ppt/media/image372.png" ContentType="image/png"/>
  <Override PartName="/ppt/media/image371.png" ContentType="image/png"/>
  <Override PartName="/ppt/media/image370.png" ContentType="image/png"/>
  <Override PartName="/ppt/media/image369.png" ContentType="image/png"/>
  <Override PartName="/ppt/media/image368.png" ContentType="image/png"/>
  <Override PartName="/ppt/media/image367.png" ContentType="image/png"/>
  <Override PartName="/ppt/media/image366.png" ContentType="image/png"/>
  <Override PartName="/ppt/media/image365.png" ContentType="image/png"/>
  <Override PartName="/ppt/media/image364.png" ContentType="image/png"/>
  <Override PartName="/ppt/media/image363.png" ContentType="image/png"/>
  <Override PartName="/ppt/media/image362.png" ContentType="image/png"/>
  <Override PartName="/ppt/media/image361.png" ContentType="image/png"/>
  <Override PartName="/ppt/media/image360.png" ContentType="image/png"/>
  <Override PartName="/ppt/media/image359.png" ContentType="image/png"/>
  <Override PartName="/ppt/media/image358.png" ContentType="image/png"/>
  <Override PartName="/ppt/media/image357.png" ContentType="image/png"/>
  <Override PartName="/ppt/media/image356.png" ContentType="image/png"/>
  <Override PartName="/ppt/media/image355.png" ContentType="image/png"/>
  <Override PartName="/ppt/media/image354.png" ContentType="image/png"/>
  <Override PartName="/ppt/media/image353.png" ContentType="image/png"/>
  <Override PartName="/ppt/media/image352.png" ContentType="image/png"/>
  <Override PartName="/ppt/media/image351.png" ContentType="image/png"/>
  <Override PartName="/ppt/media/image350.png" ContentType="image/png"/>
  <Override PartName="/ppt/media/image349.png" ContentType="image/png"/>
  <Override PartName="/ppt/media/image348.png" ContentType="image/png"/>
  <Override PartName="/ppt/media/image347.png" ContentType="image/png"/>
  <Override PartName="/ppt/media/image346.png" ContentType="image/png"/>
  <Override PartName="/ppt/media/image345.png" ContentType="image/png"/>
  <Override PartName="/ppt/media/image344.png" ContentType="image/png"/>
  <Override PartName="/ppt/media/image343.png" ContentType="image/png"/>
  <Override PartName="/ppt/media/image342.png" ContentType="image/png"/>
  <Override PartName="/ppt/media/image341.png" ContentType="image/png"/>
  <Override PartName="/ppt/media/image340.png" ContentType="image/png"/>
  <Override PartName="/ppt/media/image339.png" ContentType="image/png"/>
  <Override PartName="/ppt/media/image338.png" ContentType="image/png"/>
  <Override PartName="/ppt/media/image337.png" ContentType="image/png"/>
  <Override PartName="/ppt/media/image159.png" ContentType="image/png"/>
  <Override PartName="/ppt/media/image149.png" ContentType="image/png"/>
  <Override PartName="/ppt/media/image384.png" ContentType="image/png"/>
  <Override PartName="/ppt/media/image51.png" ContentType="image/png"/>
  <Override PartName="/ppt/media/image139.png" ContentType="image/png"/>
  <Override PartName="/ppt/media/image41.png" ContentType="image/png"/>
  <Override PartName="/ppt/media/image129.png" ContentType="image/png"/>
  <Override PartName="/ppt/media/image31.png" ContentType="image/png"/>
  <Override PartName="/ppt/media/image119.png" ContentType="image/png"/>
  <Override PartName="/ppt/media/image21.png" ContentType="image/png"/>
  <Override PartName="/ppt/media/image118.png" ContentType="image/png"/>
  <Override PartName="/ppt/media/image20.png" ContentType="image/png"/>
  <Override PartName="/ppt/media/image109.png" ContentType="image/png"/>
  <Override PartName="/ppt/media/image11.png" ContentType="image/png"/>
  <Override PartName="/ppt/media/image117.png" ContentType="image/png"/>
  <Override PartName="/ppt/media/image259.png" ContentType="image/png"/>
  <Override PartName="/ppt/media/image258.png" ContentType="image/png"/>
  <Override PartName="/ppt/media/image257.png" ContentType="image/png"/>
  <Override PartName="/ppt/media/image256.png" ContentType="image/png"/>
  <Override PartName="/ppt/media/image92.png" ContentType="image/png"/>
  <Override PartName="/ppt/media/image91.png" ContentType="image/png"/>
  <Override PartName="/ppt/media/image189.png" ContentType="image/png"/>
  <Override PartName="/ppt/media/image90.png" ContentType="image/png"/>
  <Override PartName="/ppt/media/image188.png" ContentType="image/png"/>
  <Override PartName="/ppt/media/image194.png" ContentType="image/png"/>
  <Override PartName="/ppt/media/image82.png" ContentType="image/png"/>
  <Override PartName="/ppt/media/image81.png" ContentType="image/png"/>
  <Override PartName="/ppt/media/image179.png" ContentType="image/png"/>
  <Override PartName="/ppt/media/image80.png" ContentType="image/png"/>
  <Override PartName="/ppt/media/image178.png" ContentType="image/png"/>
  <Override PartName="/ppt/media/image332.png" ContentType="image/png"/>
  <Override PartName="/ppt/media/image60.png" ContentType="image/png"/>
  <Override PartName="/ppt/media/image249.png" ContentType="image/png"/>
  <Override PartName="/ppt/media/image248.png" ContentType="image/png"/>
  <Override PartName="/ppt/media/image321.png" ContentType="image/png"/>
  <Override PartName="/ppt/media/image107.png" ContentType="image/png"/>
  <Override PartName="/ppt/media/image323.png" ContentType="image/png"/>
  <Override PartName="/ppt/media/image58.wmf" ContentType="image/x-wmf"/>
  <Override PartName="/ppt/media/image247.png" ContentType="image/png"/>
  <Override PartName="/ppt/media/image2.png" ContentType="image/png"/>
  <Override PartName="/ppt/media/image322.png" ContentType="image/png"/>
  <Override PartName="/ppt/media/image62.png" ContentType="image/png"/>
  <Override PartName="/ppt/media/image108.png" ContentType="image/png"/>
  <Override PartName="/ppt/media/image10.png" ContentType="image/png"/>
  <Override PartName="/ppt/media/image246.png" ContentType="image/png"/>
  <Override PartName="/ppt/media/image9.png" ContentType="image/png"/>
  <Override PartName="/ppt/media/image324.png" ContentType="image/png"/>
  <Override PartName="/ppt/media/image103.png" ContentType="image/png"/>
  <Override PartName="/ppt/media/image36.png" ContentType="image/png"/>
  <Override PartName="/ppt/media/image266.png" ContentType="image/png"/>
  <Override PartName="/ppt/media/image102.png" ContentType="image/png"/>
  <Override PartName="/ppt/media/image35.png" ContentType="image/png"/>
  <Override PartName="/ppt/media/image289.png" ContentType="image/png"/>
  <Override PartName="/ppt/media/image101.png" ContentType="image/png"/>
  <Override PartName="/ppt/media/image34.png" ContentType="image/png"/>
  <Override PartName="/ppt/media/image312.png" ContentType="image/png"/>
  <Override PartName="/ppt/media/image288.png" ContentType="image/png"/>
  <Override PartName="/ppt/media/image100.png" ContentType="image/png"/>
  <Override PartName="/ppt/media/image33.png" ContentType="image/png"/>
  <Override PartName="/ppt/media/image32.png" ContentType="image/png"/>
  <Override PartName="/ppt/media/image99.png" ContentType="image/png"/>
  <Override PartName="/ppt/media/image166.png" ContentType="image/png"/>
  <Override PartName="/ppt/media/image218.png" ContentType="image/png"/>
  <Override PartName="/ppt/media/image310.png" ContentType="image/png"/>
  <Override PartName="/ppt/media/image98.png" ContentType="image/png"/>
  <Override PartName="/ppt/media/image165.png" ContentType="image/png"/>
  <Override PartName="/ppt/media/image217.png" ContentType="image/png"/>
  <Override PartName="/ppt/media/image30.png" ContentType="image/png"/>
  <Override PartName="/ppt/media/image128.png" ContentType="image/png"/>
  <Override PartName="/ppt/media/image97.png" ContentType="image/png"/>
  <Override PartName="/ppt/media/image164.png" ContentType="image/png"/>
  <Override PartName="/ppt/media/image216.png" ContentType="image/png"/>
  <Override PartName="/ppt/media/image138.png" ContentType="image/png"/>
  <Override PartName="/ppt/media/image40.png" ContentType="image/png"/>
  <Override PartName="/ppt/media/image137.png" ContentType="image/png"/>
  <Override PartName="/ppt/media/image69.png" ContentType="image/png"/>
  <Override PartName="/ppt/media/image136.png" ContentType="image/png"/>
  <Override PartName="/ppt/media/image68.png" ContentType="image/png"/>
  <Override PartName="/ppt/media/image135.png" ContentType="image/png"/>
  <Override PartName="/ppt/media/image66.png" ContentType="image/png"/>
  <Override PartName="/ppt/media/image133.png" ContentType="image/png"/>
  <Override PartName="/ppt/media/image279.png" ContentType="image/png"/>
  <Override PartName="/ppt/media/image116.png" ContentType="image/png"/>
  <Override PartName="/ppt/media/image49.png" ContentType="image/png"/>
  <Override PartName="/ppt/media/image302.png" ContentType="image/png"/>
  <Override PartName="/ppt/media/image65.png" ContentType="image/png"/>
  <Override PartName="/ppt/media/image132.png" ContentType="image/png"/>
  <Override PartName="/ppt/media/image278.png" ContentType="image/png"/>
  <Override PartName="/ppt/media/image157.png" ContentType="image/png"/>
  <Override PartName="/ppt/media/image209.png" ContentType="image/png"/>
  <Override PartName="/ppt/media/image115.png" ContentType="image/png"/>
  <Override PartName="/ppt/media/image48.png" ContentType="image/png"/>
  <Override PartName="/ppt/media/image158.png" ContentType="image/png"/>
  <Override PartName="/ppt/media/image61.wmf" ContentType="image/x-wmf"/>
  <Override PartName="/ppt/media/image301.png" ContentType="image/png"/>
  <Override PartName="/ppt/media/image64.png" ContentType="image/png"/>
  <Override PartName="/ppt/media/image131.png" ContentType="image/png"/>
  <Override PartName="/ppt/media/image277.png" ContentType="image/png"/>
  <Override PartName="/ppt/media/image89.png" ContentType="image/png"/>
  <Override PartName="/ppt/media/image156.png" ContentType="image/png"/>
  <Override PartName="/ppt/media/image208.png" ContentType="image/png"/>
  <Override PartName="/ppt/media/image114.png" ContentType="image/png"/>
  <Override PartName="/ppt/media/image47.png" ContentType="image/png"/>
  <Override PartName="/ppt/media/image300.png" ContentType="image/png"/>
  <Override PartName="/ppt/media/image63.png" ContentType="image/png"/>
  <Override PartName="/ppt/media/image130.png" ContentType="image/png"/>
  <Override PartName="/ppt/media/image276.png" ContentType="image/png"/>
  <Override PartName="/ppt/media/image88.png" ContentType="image/png"/>
  <Override PartName="/ppt/media/image155.png" ContentType="image/png"/>
  <Override PartName="/ppt/media/image207.png" ContentType="image/png"/>
  <Override PartName="/ppt/media/image113.png" ContentType="image/png"/>
  <Override PartName="/ppt/media/image46.png" ContentType="image/png"/>
  <Override PartName="/ppt/media/image87.png" ContentType="image/png"/>
  <Override PartName="/ppt/media/image154.png" ContentType="image/png"/>
  <Override PartName="/ppt/media/image206.png" ContentType="image/png"/>
  <Override PartName="/ppt/media/image112.png" ContentType="image/png"/>
  <Override PartName="/ppt/media/image45.png" ContentType="image/png"/>
  <Override PartName="/ppt/media/image287.png" ContentType="image/png"/>
  <Override PartName="/ppt/media/image19.png" ContentType="image/png"/>
  <Override PartName="/ppt/media/image127.png" ContentType="image/png"/>
  <Override PartName="/ppt/media/image286.png" ContentType="image/png"/>
  <Override PartName="/ppt/media/image18.png" ContentType="image/png"/>
  <Override PartName="/ppt/media/image59.png" ContentType="image/png"/>
  <Override PartName="/ppt/media/image126.png" ContentType="image/png"/>
  <Override PartName="/ppt/media/image1.jpeg" ContentType="image/jpeg"/>
  <Override PartName="/ppt/media/image211.png" ContentType="image/png"/>
  <Override PartName="/ppt/media/image125.png" ContentType="image/png"/>
  <Override PartName="/ppt/media/image267.png" ContentType="image/png"/>
  <Override PartName="/ppt/media/image79.png" ContentType="image/png"/>
  <Override PartName="/ppt/media/image146.png" ContentType="image/png"/>
  <Override PartName="/ppt/media/image388.png" ContentType="image/png"/>
  <Override PartName="/ppt/media/image55.png" ContentType="image/png"/>
  <Override PartName="/ppt/media/image122.png" ContentType="image/png"/>
  <Override PartName="/ppt/media/image268.png" ContentType="image/png"/>
  <Override PartName="/ppt/media/image147.png" ContentType="image/png"/>
  <Override PartName="/ppt/media/image105.png" ContentType="image/png"/>
  <Override PartName="/ppt/media/image38.png" ContentType="image/png"/>
  <Override PartName="/ppt/media/image389.png" ContentType="image/png"/>
  <Override PartName="/ppt/media/image56.png" ContentType="image/png"/>
  <Override PartName="/ppt/media/image123.png" ContentType="image/png"/>
  <Override PartName="/ppt/media/image269.png" ContentType="image/png"/>
  <Override PartName="/ppt/media/image148.png" ContentType="image/png"/>
  <Override PartName="/ppt/media/image383.png" ContentType="image/png"/>
  <Override PartName="/ppt/media/image50.png" ContentType="image/png"/>
  <Override PartName="/ppt/media/image106.png" ContentType="image/png"/>
  <Override PartName="/ppt/media/image39.png" ContentType="image/png"/>
  <Override PartName="/ppt/media/image57.png" ContentType="image/png"/>
  <Override PartName="/ppt/media/image124.png" ContentType="image/png"/>
  <Override PartName="/ppt/media/image83.png" ContentType="image/png"/>
  <Override PartName="/ppt/media/image150.png" ContentType="image/png"/>
  <Override PartName="/ppt/media/image197.png" ContentType="image/png"/>
  <Override PartName="/ppt/media/image202.png" ContentType="image/png"/>
  <Override PartName="/ppt/media/image28.png" ContentType="image/png"/>
  <Override PartName="/ppt/media/image296.png" ContentType="image/png"/>
  <Override PartName="/ppt/media/image84.png" ContentType="image/png"/>
  <Override PartName="/ppt/media/image151.png" ContentType="image/png"/>
  <Override PartName="/ppt/media/image29.png" ContentType="image/png"/>
  <Override PartName="/ppt/media/image297.png" ContentType="image/png"/>
  <Override PartName="/ppt/media/image42.png" ContentType="image/png"/>
  <Override PartName="/ppt/media/image134.png" ContentType="image/png"/>
  <Override PartName="/ppt/media/image67.png" ContentType="image/png"/>
  <Override PartName="/ppt/media/image320.png" ContentType="image/png"/>
  <Override PartName="/ppt/media/image85.png" ContentType="image/png"/>
  <Override PartName="/ppt/media/image152.png" ContentType="image/png"/>
  <Override PartName="/ppt/media/image199.png" ContentType="image/png"/>
  <Override PartName="/ppt/media/image204.png" ContentType="image/png"/>
  <Override PartName="/ppt/media/image298.png" ContentType="image/png"/>
  <Override PartName="/ppt/media/image110.png" ContentType="image/png"/>
  <Override PartName="/ppt/media/image43.png" ContentType="image/png"/>
  <Override PartName="/ppt/media/image205.png" ContentType="image/png"/>
  <Override PartName="/ppt/media/image299.png" ContentType="image/png"/>
  <Override PartName="/ppt/media/image111.png" ContentType="image/png"/>
  <Override PartName="/ppt/media/image44.png" ContentType="image/png"/>
  <Override PartName="/ppt/media/image142.png" ContentType="image/png"/>
  <Override PartName="/ppt/media/image75.png" ContentType="image/png"/>
  <Override PartName="/ppt/media/image93.png" ContentType="image/png"/>
  <Override PartName="/ppt/media/image160.png" ContentType="image/png"/>
  <Override PartName="/ppt/media/image212.png" ContentType="image/png"/>
  <Override PartName="/ppt/media/image143.png" ContentType="image/png"/>
  <Override PartName="/ppt/media/image76.png" ContentType="image/png"/>
  <Override PartName="/ppt/media/image94.png" ContentType="image/png"/>
  <Override PartName="/ppt/media/image161.png" ContentType="image/png"/>
  <Override PartName="/ppt/media/image213.png" ContentType="image/png"/>
  <Override PartName="/ppt/media/image385.png" ContentType="image/png"/>
  <Override PartName="/ppt/media/image52.png" ContentType="image/png"/>
  <Override PartName="/ppt/media/image144.png" ContentType="image/png"/>
  <Override PartName="/ppt/media/image77.png" ContentType="image/png"/>
  <Override PartName="/ppt/media/image330.png" ContentType="image/png"/>
  <Override PartName="/ppt/media/image95.png" ContentType="image/png"/>
  <Override PartName="/ppt/media/image162.png" ContentType="image/png"/>
  <Override PartName="/ppt/media/image214.png" ContentType="image/png"/>
  <Override PartName="/ppt/media/image386.png" ContentType="image/png"/>
  <Override PartName="/ppt/media/image120.png" ContentType="image/png"/>
  <Override PartName="/ppt/media/image53.png" ContentType="image/png"/>
  <Override PartName="/ppt/media/image145.png" ContentType="image/png"/>
  <Override PartName="/ppt/media/image78.png" ContentType="image/png"/>
  <Override PartName="/ppt/media/image331.png" ContentType="image/png"/>
  <Override PartName="/ppt/media/image96.png" ContentType="image/png"/>
  <Override PartName="/ppt/media/image163.png" ContentType="image/png"/>
  <Override PartName="/ppt/media/image215.png" ContentType="image/png"/>
  <Override PartName="/ppt/media/image387.png" ContentType="image/png"/>
  <Override PartName="/ppt/media/image121.png" ContentType="image/png"/>
  <Override PartName="/ppt/media/image54.png" ContentType="image/png"/>
  <Override PartName="/ppt/media/image37.png" ContentType="image/png"/>
  <Override PartName="/ppt/media/image104.png" ContentType="image/png"/>
  <Override PartName="/ppt/media/image203.png" ContentType="image/png"/>
  <Override PartName="/ppt/media/image198.png" ContentType="image/png"/>
  <Override PartName="/ppt/media/image153.png" ContentType="image/png"/>
  <Override PartName="/ppt/media/image86.png" ContentType="image/png"/>
  <Override PartName="/ppt/media/image70.png" ContentType="image/png"/>
  <Override PartName="/ppt/media/image168.png" ContentType="image/png"/>
  <Override PartName="/ppt/media/image71.png" ContentType="image/png"/>
  <Override PartName="/ppt/media/image169.png" ContentType="image/png"/>
  <Override PartName="/ppt/media/image72.png" ContentType="image/png"/>
  <Override PartName="/ppt/media/image140.png" ContentType="image/png"/>
  <Override PartName="/ppt/media/image73.png" ContentType="image/png"/>
  <Override PartName="/ppt/media/image141.png" ContentType="image/png"/>
  <Override PartName="/ppt/media/image74.png" ContentType="image/png"/>
  <Override PartName="/ppt/media/image167.png" ContentType="image/png"/>
  <Override PartName="/ppt/media/image219.png" ContentType="image/png"/>
  <Override PartName="/ppt/media/image170.png" ContentType="image/png"/>
  <Override PartName="/ppt/media/image222.png" ContentType="image/png"/>
  <Override PartName="/ppt/media/image171.png" ContentType="image/png"/>
  <Override PartName="/ppt/media/image223.png" ContentType="image/png"/>
  <Override PartName="/ppt/media/image172.png" ContentType="image/png"/>
  <Override PartName="/ppt/media/image224.png" ContentType="image/png"/>
  <Override PartName="/ppt/media/image173.png" ContentType="image/png"/>
  <Override PartName="/ppt/media/image225.png" ContentType="image/png"/>
  <Override PartName="/ppt/media/image174.png" ContentType="image/png"/>
  <Override PartName="/ppt/media/image226.png" ContentType="image/png"/>
  <Override PartName="/ppt/media/image175.png" ContentType="image/png"/>
  <Override PartName="/ppt/media/image227.png" ContentType="image/png"/>
  <Override PartName="/ppt/media/image176.png" ContentType="image/png"/>
  <Override PartName="/ppt/media/image228.png" ContentType="image/png"/>
  <Override PartName="/ppt/media/image177.png" ContentType="image/png"/>
  <Override PartName="/ppt/media/image229.png" ContentType="image/png"/>
  <Override PartName="/ppt/media/image180.png" ContentType="image/png"/>
  <Override PartName="/ppt/media/image232.png" ContentType="image/png"/>
  <Override PartName="/ppt/media/image181.png" ContentType="image/png"/>
  <Override PartName="/ppt/media/image233.png" ContentType="image/png"/>
  <Override PartName="/ppt/media/image182.png" ContentType="image/png"/>
  <Override PartName="/ppt/media/image234.png" ContentType="image/png"/>
  <Override PartName="/ppt/media/image183.png" ContentType="image/png"/>
  <Override PartName="/ppt/media/image235.png" ContentType="image/png"/>
  <Override PartName="/ppt/media/image184.png" ContentType="image/png"/>
  <Override PartName="/ppt/media/image236.png" ContentType="image/png"/>
  <Override PartName="/ppt/media/image185.png" ContentType="image/png"/>
  <Override PartName="/ppt/media/image237.png" ContentType="image/png"/>
  <Override PartName="/ppt/media/image186.png" ContentType="image/png"/>
  <Override PartName="/ppt/media/image238.png" ContentType="image/png"/>
  <Override PartName="/ppt/media/image187.png" ContentType="image/png"/>
  <Override PartName="/ppt/media/image239.png" ContentType="image/png"/>
  <Override PartName="/ppt/media/image190.png" ContentType="image/png"/>
  <Override PartName="/ppt/media/image5.png" ContentType="image/png"/>
  <Override PartName="/ppt/media/image242.png" ContentType="image/png"/>
  <Override PartName="/ppt/media/image191.png" ContentType="image/png"/>
  <Override PartName="/ppt/media/image6.png" ContentType="image/png"/>
  <Override PartName="/ppt/media/image243.png" ContentType="image/png"/>
  <Override PartName="/ppt/media/image192.png" ContentType="image/png"/>
  <Override PartName="/ppt/media/image7.png" ContentType="image/png"/>
  <Override PartName="/ppt/media/image244.png" ContentType="image/png"/>
  <Override PartName="/ppt/media/image193.png" ContentType="image/png"/>
  <Override PartName="/ppt/media/image8.png" ContentType="image/png"/>
  <Override PartName="/ppt/media/image245.png" ContentType="image/png"/>
  <Override PartName="/ppt/media/image195.png" ContentType="image/png"/>
  <Override PartName="/ppt/media/image200.png" ContentType="image/png"/>
  <Override PartName="/ppt/media/image26.png" ContentType="image/png"/>
  <Override PartName="/ppt/media/image294.png" ContentType="image/png"/>
  <Override PartName="/ppt/media/image196.png" ContentType="image/png"/>
  <Override PartName="/ppt/media/image201.png" ContentType="image/png"/>
  <Override PartName="/ppt/media/image27.png" ContentType="image/png"/>
  <Override PartName="/ppt/media/image295.png" ContentType="image/png"/>
  <Override PartName="/ppt/media/image210.png" ContentType="image/png"/>
  <Override PartName="/ppt/media/image220.png" ContentType="image/png"/>
  <Override PartName="/ppt/media/image221.png" ContentType="image/png"/>
  <Override PartName="/ppt/media/image230.png" ContentType="image/png"/>
  <Override PartName="/ppt/media/image231.png" ContentType="image/png"/>
  <Override PartName="/ppt/media/image3.png" ContentType="image/png"/>
  <Override PartName="/ppt/media/image240.png" ContentType="image/png"/>
  <Override PartName="/ppt/media/image4.png" ContentType="image/png"/>
  <Override PartName="/ppt/media/image241.png" ContentType="image/png"/>
  <Override PartName="/ppt/media/image250.png" ContentType="image/png"/>
  <Override PartName="/ppt/media/image251.png" ContentType="image/png"/>
  <Override PartName="/ppt/media/image252.png" ContentType="image/png"/>
  <Override PartName="/ppt/media/image253.png" ContentType="image/png"/>
  <Override PartName="/ppt/media/image254.png" ContentType="image/png"/>
  <Override PartName="/ppt/media/image255.png" ContentType="image/png"/>
  <Override PartName="/ppt/media/image260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70.png" ContentType="image/png"/>
  <Override PartName="/ppt/media/image271.png" ContentType="image/png"/>
  <Override PartName="/ppt/media/image272.png" ContentType="image/png"/>
  <Override PartName="/ppt/media/image273.png" ContentType="image/png"/>
  <Override PartName="/ppt/media/image274.png" ContentType="image/png"/>
  <Override PartName="/ppt/media/image275.png" ContentType="image/png"/>
  <Override PartName="/ppt/media/image12.png" ContentType="image/png"/>
  <Override PartName="/ppt/media/image280.png" ContentType="image/png"/>
  <Override PartName="/ppt/media/image13.png" ContentType="image/png"/>
  <Override PartName="/ppt/media/image281.png" ContentType="image/png"/>
  <Override PartName="/ppt/media/image14.png" ContentType="image/png"/>
  <Override PartName="/ppt/media/image282.png" ContentType="image/png"/>
  <Override PartName="/ppt/media/image15.png" ContentType="image/png"/>
  <Override PartName="/ppt/media/image283.png" ContentType="image/png"/>
  <Override PartName="/ppt/media/image16.png" ContentType="image/png"/>
  <Override PartName="/ppt/media/image284.png" ContentType="image/png"/>
  <Override PartName="/ppt/media/image17.png" ContentType="image/png"/>
  <Override PartName="/ppt/media/image285.png" ContentType="image/png"/>
  <Override PartName="/ppt/media/image22.png" ContentType="image/png"/>
  <Override PartName="/ppt/media/image290.png" ContentType="image/png"/>
  <Override PartName="/ppt/media/image23.png" ContentType="image/png"/>
  <Override PartName="/ppt/media/image291.png" ContentType="image/png"/>
  <Override PartName="/ppt/media/image24.png" ContentType="image/png"/>
  <Override PartName="/ppt/media/image292.png" ContentType="image/png"/>
  <Override PartName="/ppt/media/image25.png" ContentType="image/png"/>
  <Override PartName="/ppt/media/image293.png" ContentType="image/png"/>
  <Override PartName="/ppt/media/image303.png" ContentType="image/png"/>
  <Override PartName="/ppt/media/image304.png" ContentType="image/png"/>
  <Override PartName="/ppt/media/image305.png" ContentType="image/png"/>
  <Override PartName="/ppt/media/image306.png" ContentType="image/png"/>
  <Override PartName="/ppt/media/image307.png" ContentType="image/png"/>
  <Override PartName="/ppt/media/image308.png" ContentType="image/png"/>
  <Override PartName="/ppt/media/image309.png" ContentType="image/png"/>
  <Override PartName="/ppt/media/image311.png" ContentType="image/png"/>
  <Override PartName="/ppt/media/image313.png" ContentType="image/png"/>
  <Override PartName="/ppt/media/image314.png" ContentType="image/png"/>
  <Override PartName="/ppt/media/image315.png" ContentType="image/png"/>
  <Override PartName="/ppt/media/image316.png" ContentType="image/png"/>
  <Override PartName="/ppt/media/image317.png" ContentType="image/png"/>
  <Override PartName="/ppt/media/image318.png" ContentType="image/png"/>
  <Override PartName="/ppt/media/image319.png" ContentType="image/png"/>
  <Override PartName="/ppt/media/image325.png" ContentType="image/png"/>
  <Override PartName="/ppt/media/image326.png" ContentType="image/png"/>
  <Override PartName="/ppt/media/image327.png" ContentType="image/png"/>
  <Override PartName="/ppt/media/image328.png" ContentType="image/png"/>
  <Override PartName="/ppt/media/image329.png" ContentType="image/png"/>
  <Override PartName="/ppt/media/image333.png" ContentType="image/png"/>
  <Override PartName="/ppt/media/image334.png" ContentType="image/png"/>
  <Override PartName="/ppt/media/image335.png" ContentType="image/png"/>
  <Override PartName="/ppt/media/image33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907587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22480" y="762120"/>
            <a:ext cx="7344000" cy="376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z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á</a:t>
            </a:r>
            <a:r>
              <a:rPr b="0" lang="es-ES" sz="4130" spc="-1" strike="noStrike">
                <a:latin typeface="Arial"/>
              </a:rPr>
              <a:t>g</a:t>
            </a:r>
            <a:r>
              <a:rPr b="0" lang="es-ES" sz="4130" spc="-1" strike="noStrike">
                <a:latin typeface="Arial"/>
              </a:rPr>
              <a:t>i</a:t>
            </a:r>
            <a:r>
              <a:rPr b="0" lang="es-ES" sz="4130" spc="-1" strike="noStrike">
                <a:latin typeface="Arial"/>
              </a:rPr>
              <a:t>n</a:t>
            </a:r>
            <a:r>
              <a:rPr b="0" lang="es-ES" sz="4130" spc="-1" strike="noStrike">
                <a:latin typeface="Arial"/>
              </a:rPr>
              <a:t>a</a:t>
            </a:r>
            <a:endParaRPr b="0" lang="es-ES" sz="413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8680" y="4764240"/>
            <a:ext cx="6231600" cy="451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640" spc="-1" strike="noStrike">
                <a:latin typeface="Arial"/>
              </a:rPr>
              <a:t>P</a:t>
            </a:r>
            <a:r>
              <a:rPr b="0" lang="es-ES" sz="2640" spc="-1" strike="noStrike">
                <a:latin typeface="Arial"/>
              </a:rPr>
              <a:t>u</a:t>
            </a:r>
            <a:r>
              <a:rPr b="0" lang="es-ES" sz="2640" spc="-1" strike="noStrike">
                <a:latin typeface="Arial"/>
              </a:rPr>
              <a:t>l</a:t>
            </a:r>
            <a:r>
              <a:rPr b="0" lang="es-ES" sz="2640" spc="-1" strike="noStrike">
                <a:latin typeface="Arial"/>
              </a:rPr>
              <a:t>s</a:t>
            </a:r>
            <a:r>
              <a:rPr b="0" lang="es-ES" sz="2640" spc="-1" strike="noStrike">
                <a:latin typeface="Arial"/>
              </a:rPr>
              <a:t>e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p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r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e</a:t>
            </a:r>
            <a:r>
              <a:rPr b="0" lang="es-ES" sz="2640" spc="-1" strike="noStrike">
                <a:latin typeface="Arial"/>
              </a:rPr>
              <a:t>d</a:t>
            </a:r>
            <a:r>
              <a:rPr b="0" lang="es-ES" sz="2640" spc="-1" strike="noStrike">
                <a:latin typeface="Arial"/>
              </a:rPr>
              <a:t>i</a:t>
            </a:r>
            <a:r>
              <a:rPr b="0" lang="es-ES" sz="2640" spc="-1" strike="noStrike">
                <a:latin typeface="Arial"/>
              </a:rPr>
              <a:t>t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r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e</a:t>
            </a:r>
            <a:r>
              <a:rPr b="0" lang="es-ES" sz="2640" spc="-1" strike="noStrike">
                <a:latin typeface="Arial"/>
              </a:rPr>
              <a:t>l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f</a:t>
            </a:r>
            <a:r>
              <a:rPr b="0" lang="es-ES" sz="2640" spc="-1" strike="noStrike">
                <a:latin typeface="Arial"/>
              </a:rPr>
              <a:t>o</a:t>
            </a:r>
            <a:r>
              <a:rPr b="0" lang="es-ES" sz="2640" spc="-1" strike="noStrike">
                <a:latin typeface="Arial"/>
              </a:rPr>
              <a:t>r</a:t>
            </a:r>
            <a:r>
              <a:rPr b="0" lang="es-ES" sz="2640" spc="-1" strike="noStrike">
                <a:latin typeface="Arial"/>
              </a:rPr>
              <a:t>m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t</a:t>
            </a:r>
            <a:r>
              <a:rPr b="0" lang="es-ES" sz="2640" spc="-1" strike="noStrike">
                <a:latin typeface="Arial"/>
              </a:rPr>
              <a:t>o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d</a:t>
            </a:r>
            <a:r>
              <a:rPr b="0" lang="es-ES" sz="2640" spc="-1" strike="noStrike">
                <a:latin typeface="Arial"/>
              </a:rPr>
              <a:t>e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l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s</a:t>
            </a:r>
            <a:r>
              <a:rPr b="0" lang="es-ES" sz="2640" spc="-1" strike="noStrike">
                <a:latin typeface="Arial"/>
              </a:rPr>
              <a:t> </a:t>
            </a:r>
            <a:r>
              <a:rPr b="0" lang="es-ES" sz="2640" spc="-1" strike="noStrike">
                <a:latin typeface="Arial"/>
              </a:rPr>
              <a:t>n</a:t>
            </a:r>
            <a:r>
              <a:rPr b="0" lang="es-ES" sz="2640" spc="-1" strike="noStrike">
                <a:latin typeface="Arial"/>
              </a:rPr>
              <a:t>o</a:t>
            </a:r>
            <a:r>
              <a:rPr b="0" lang="es-ES" sz="2640" spc="-1" strike="noStrike">
                <a:latin typeface="Arial"/>
              </a:rPr>
              <a:t>t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s</a:t>
            </a:r>
            <a:endParaRPr b="0" lang="es-ES" sz="264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80400" cy="5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408920" y="0"/>
            <a:ext cx="3380400" cy="5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28840"/>
            <a:ext cx="3380400" cy="501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408920" y="9528840"/>
            <a:ext cx="3380400" cy="501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05A1DC-2148-48F6-B941-4F51F35980CE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CustomShape 1"/>
          <p:cNvSpPr/>
          <p:nvPr/>
        </p:nvSpPr>
        <p:spPr>
          <a:xfrm>
            <a:off x="1013760" y="738360"/>
            <a:ext cx="5298840" cy="36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PlaceHolder 2"/>
          <p:cNvSpPr>
            <a:spLocks noGrp="1"/>
          </p:cNvSpPr>
          <p:nvPr>
            <p:ph type="body"/>
          </p:nvPr>
        </p:nvSpPr>
        <p:spPr>
          <a:xfrm>
            <a:off x="987840" y="4579200"/>
            <a:ext cx="5203800" cy="43203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64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para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editar el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formato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del texto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B77D849D-FF09-40C6-95C6-31DD0B016A3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Line 6"/>
          <p:cNvSpPr/>
          <p:nvPr/>
        </p:nvSpPr>
        <p:spPr>
          <a:xfrm>
            <a:off x="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i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f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m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x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í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o</a:t>
            </a:r>
            <a:endParaRPr b="0" lang="es-ES" sz="413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8.png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5.png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8.png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1.png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Relationship Id="rId19" Type="http://schemas.openxmlformats.org/officeDocument/2006/relationships/image" Target="../media/image239.png"/><Relationship Id="rId20" Type="http://schemas.openxmlformats.org/officeDocument/2006/relationships/image" Target="../media/image240.png"/><Relationship Id="rId21" Type="http://schemas.openxmlformats.org/officeDocument/2006/relationships/image" Target="../media/image241.png"/><Relationship Id="rId22" Type="http://schemas.openxmlformats.org/officeDocument/2006/relationships/image" Target="../media/image242.png"/><Relationship Id="rId23" Type="http://schemas.openxmlformats.org/officeDocument/2006/relationships/image" Target="../media/image243.png"/><Relationship Id="rId24" Type="http://schemas.openxmlformats.org/officeDocument/2006/relationships/image" Target="../media/image244.png"/><Relationship Id="rId25" Type="http://schemas.openxmlformats.org/officeDocument/2006/relationships/image" Target="../media/image245.png"/><Relationship Id="rId26" Type="http://schemas.openxmlformats.org/officeDocument/2006/relationships/image" Target="../media/image246.png"/><Relationship Id="rId27" Type="http://schemas.openxmlformats.org/officeDocument/2006/relationships/image" Target="../media/image247.png"/><Relationship Id="rId28" Type="http://schemas.openxmlformats.org/officeDocument/2006/relationships/image" Target="../media/image248.png"/><Relationship Id="rId29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9.png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1.png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74.png"/><Relationship Id="rId15" Type="http://schemas.openxmlformats.org/officeDocument/2006/relationships/image" Target="../media/image275.png"/><Relationship Id="rId16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6.png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Relationship Id="rId7" Type="http://schemas.openxmlformats.org/officeDocument/2006/relationships/image" Target="../media/image282.png"/><Relationship Id="rId8" Type="http://schemas.openxmlformats.org/officeDocument/2006/relationships/image" Target="../media/image283.png"/><Relationship Id="rId9" Type="http://schemas.openxmlformats.org/officeDocument/2006/relationships/image" Target="../media/image284.png"/><Relationship Id="rId10" Type="http://schemas.openxmlformats.org/officeDocument/2006/relationships/image" Target="../media/image285.png"/><Relationship Id="rId11" Type="http://schemas.openxmlformats.org/officeDocument/2006/relationships/image" Target="../media/image286.png"/><Relationship Id="rId12" Type="http://schemas.openxmlformats.org/officeDocument/2006/relationships/image" Target="../media/image287.png"/><Relationship Id="rId13" Type="http://schemas.openxmlformats.org/officeDocument/2006/relationships/image" Target="../media/image288.png"/><Relationship Id="rId14" Type="http://schemas.openxmlformats.org/officeDocument/2006/relationships/image" Target="../media/image289.png"/><Relationship Id="rId15" Type="http://schemas.openxmlformats.org/officeDocument/2006/relationships/image" Target="../media/image290.png"/><Relationship Id="rId16" Type="http://schemas.openxmlformats.org/officeDocument/2006/relationships/image" Target="../media/image291.png"/><Relationship Id="rId17" Type="http://schemas.openxmlformats.org/officeDocument/2006/relationships/image" Target="../media/image292.png"/><Relationship Id="rId18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3.png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5" Type="http://schemas.openxmlformats.org/officeDocument/2006/relationships/image" Target="../media/image307.png"/><Relationship Id="rId16" Type="http://schemas.openxmlformats.org/officeDocument/2006/relationships/image" Target="../media/image308.png"/><Relationship Id="rId17" Type="http://schemas.openxmlformats.org/officeDocument/2006/relationships/image" Target="../media/image309.png"/><Relationship Id="rId18" Type="http://schemas.openxmlformats.org/officeDocument/2006/relationships/image" Target="../media/image310.png"/><Relationship Id="rId19" Type="http://schemas.openxmlformats.org/officeDocument/2006/relationships/image" Target="../media/image311.png"/><Relationship Id="rId20" Type="http://schemas.openxmlformats.org/officeDocument/2006/relationships/image" Target="../media/image312.png"/><Relationship Id="rId21" Type="http://schemas.openxmlformats.org/officeDocument/2006/relationships/image" Target="../media/image313.png"/><Relationship Id="rId22" Type="http://schemas.openxmlformats.org/officeDocument/2006/relationships/image" Target="../media/image314.png"/><Relationship Id="rId23" Type="http://schemas.openxmlformats.org/officeDocument/2006/relationships/image" Target="../media/image315.png"/><Relationship Id="rId2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Relationship Id="rId9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4.png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Relationship Id="rId8" Type="http://schemas.openxmlformats.org/officeDocument/2006/relationships/image" Target="../media/image331.png"/><Relationship Id="rId9" Type="http://schemas.openxmlformats.org/officeDocument/2006/relationships/image" Target="../media/image332.png"/><Relationship Id="rId10" Type="http://schemas.openxmlformats.org/officeDocument/2006/relationships/image" Target="../media/image333.png"/><Relationship Id="rId11" Type="http://schemas.openxmlformats.org/officeDocument/2006/relationships/image" Target="../media/image334.png"/><Relationship Id="rId1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5.png"/><Relationship Id="rId2" Type="http://schemas.openxmlformats.org/officeDocument/2006/relationships/image" Target="../media/image336.png"/><Relationship Id="rId3" Type="http://schemas.openxmlformats.org/officeDocument/2006/relationships/image" Target="../media/image337.png"/><Relationship Id="rId4" Type="http://schemas.openxmlformats.org/officeDocument/2006/relationships/image" Target="../media/image338.png"/><Relationship Id="rId5" Type="http://schemas.openxmlformats.org/officeDocument/2006/relationships/image" Target="../media/image339.png"/><Relationship Id="rId6" Type="http://schemas.openxmlformats.org/officeDocument/2006/relationships/image" Target="../media/image340.png"/><Relationship Id="rId7" Type="http://schemas.openxmlformats.org/officeDocument/2006/relationships/image" Target="../media/image341.png"/><Relationship Id="rId8" Type="http://schemas.openxmlformats.org/officeDocument/2006/relationships/image" Target="../media/image342.png"/><Relationship Id="rId9" Type="http://schemas.openxmlformats.org/officeDocument/2006/relationships/image" Target="../media/image343.png"/><Relationship Id="rId10" Type="http://schemas.openxmlformats.org/officeDocument/2006/relationships/image" Target="../media/image344.png"/><Relationship Id="rId11" Type="http://schemas.openxmlformats.org/officeDocument/2006/relationships/image" Target="../media/image345.png"/><Relationship Id="rId12" Type="http://schemas.openxmlformats.org/officeDocument/2006/relationships/image" Target="../media/image346.png"/><Relationship Id="rId13" Type="http://schemas.openxmlformats.org/officeDocument/2006/relationships/image" Target="../media/image347.png"/><Relationship Id="rId14" Type="http://schemas.openxmlformats.org/officeDocument/2006/relationships/image" Target="../media/image348.png"/><Relationship Id="rId1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9.png"/><Relationship Id="rId2" Type="http://schemas.openxmlformats.org/officeDocument/2006/relationships/image" Target="../media/image350.png"/><Relationship Id="rId3" Type="http://schemas.openxmlformats.org/officeDocument/2006/relationships/image" Target="../media/image351.png"/><Relationship Id="rId4" Type="http://schemas.openxmlformats.org/officeDocument/2006/relationships/image" Target="../media/image352.png"/><Relationship Id="rId5" Type="http://schemas.openxmlformats.org/officeDocument/2006/relationships/image" Target="../media/image353.png"/><Relationship Id="rId6" Type="http://schemas.openxmlformats.org/officeDocument/2006/relationships/image" Target="../media/image354.png"/><Relationship Id="rId7" Type="http://schemas.openxmlformats.org/officeDocument/2006/relationships/image" Target="../media/image355.png"/><Relationship Id="rId8" Type="http://schemas.openxmlformats.org/officeDocument/2006/relationships/image" Target="../media/image356.png"/><Relationship Id="rId9" Type="http://schemas.openxmlformats.org/officeDocument/2006/relationships/image" Target="../media/image357.png"/><Relationship Id="rId10" Type="http://schemas.openxmlformats.org/officeDocument/2006/relationships/image" Target="../media/image358.png"/><Relationship Id="rId11" Type="http://schemas.openxmlformats.org/officeDocument/2006/relationships/image" Target="../media/image359.png"/><Relationship Id="rId12" Type="http://schemas.openxmlformats.org/officeDocument/2006/relationships/image" Target="../media/image360.png"/><Relationship Id="rId13" Type="http://schemas.openxmlformats.org/officeDocument/2006/relationships/image" Target="../media/image361.png"/><Relationship Id="rId14" Type="http://schemas.openxmlformats.org/officeDocument/2006/relationships/image" Target="../media/image362.png"/><Relationship Id="rId15" Type="http://schemas.openxmlformats.org/officeDocument/2006/relationships/image" Target="../media/image363.png"/><Relationship Id="rId16" Type="http://schemas.openxmlformats.org/officeDocument/2006/relationships/image" Target="../media/image364.png"/><Relationship Id="rId17" Type="http://schemas.openxmlformats.org/officeDocument/2006/relationships/image" Target="../media/image365.png"/><Relationship Id="rId18" Type="http://schemas.openxmlformats.org/officeDocument/2006/relationships/image" Target="../media/image366.png"/><Relationship Id="rId19" Type="http://schemas.openxmlformats.org/officeDocument/2006/relationships/image" Target="../media/image367.png"/><Relationship Id="rId20" Type="http://schemas.openxmlformats.org/officeDocument/2006/relationships/image" Target="../media/image368.png"/><Relationship Id="rId21" Type="http://schemas.openxmlformats.org/officeDocument/2006/relationships/image" Target="../media/image369.png"/><Relationship Id="rId22" Type="http://schemas.openxmlformats.org/officeDocument/2006/relationships/image" Target="../media/image370.png"/><Relationship Id="rId23" Type="http://schemas.openxmlformats.org/officeDocument/2006/relationships/image" Target="../media/image371.png"/><Relationship Id="rId24" Type="http://schemas.openxmlformats.org/officeDocument/2006/relationships/image" Target="../media/image372.png"/><Relationship Id="rId25" Type="http://schemas.openxmlformats.org/officeDocument/2006/relationships/image" Target="../media/image373.png"/><Relationship Id="rId26" Type="http://schemas.openxmlformats.org/officeDocument/2006/relationships/image" Target="../media/image374.png"/><Relationship Id="rId27" Type="http://schemas.openxmlformats.org/officeDocument/2006/relationships/image" Target="../media/image375.png"/><Relationship Id="rId28" Type="http://schemas.openxmlformats.org/officeDocument/2006/relationships/image" Target="../media/image376.png"/><Relationship Id="rId29" Type="http://schemas.openxmlformats.org/officeDocument/2006/relationships/image" Target="../media/image377.png"/><Relationship Id="rId30" Type="http://schemas.openxmlformats.org/officeDocument/2006/relationships/image" Target="../media/image378.png"/><Relationship Id="rId31" Type="http://schemas.openxmlformats.org/officeDocument/2006/relationships/image" Target="../media/image379.png"/><Relationship Id="rId32" Type="http://schemas.openxmlformats.org/officeDocument/2006/relationships/image" Target="../media/image380.png"/><Relationship Id="rId33" Type="http://schemas.openxmlformats.org/officeDocument/2006/relationships/image" Target="../media/image381.png"/><Relationship Id="rId34" Type="http://schemas.openxmlformats.org/officeDocument/2006/relationships/image" Target="../media/image382.png"/><Relationship Id="rId35" Type="http://schemas.openxmlformats.org/officeDocument/2006/relationships/image" Target="../media/image383.png"/><Relationship Id="rId36" Type="http://schemas.openxmlformats.org/officeDocument/2006/relationships/image" Target="../media/image384.png"/><Relationship Id="rId37" Type="http://schemas.openxmlformats.org/officeDocument/2006/relationships/image" Target="../media/image385.png"/><Relationship Id="rId38" Type="http://schemas.openxmlformats.org/officeDocument/2006/relationships/image" Target="../media/image386.png"/><Relationship Id="rId39" Type="http://schemas.openxmlformats.org/officeDocument/2006/relationships/image" Target="../media/image387.png"/><Relationship Id="rId40" Type="http://schemas.openxmlformats.org/officeDocument/2006/relationships/image" Target="../media/image388.png"/><Relationship Id="rId41" Type="http://schemas.openxmlformats.org/officeDocument/2006/relationships/image" Target="../media/image389.png"/><Relationship Id="rId4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0.png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wmf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wmf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7680" y="674640"/>
            <a:ext cx="941040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apt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er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6.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we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ak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era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cti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4FA87AD8-8399-4D66-AC86-0F4FC0E205A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39840" y="620640"/>
            <a:ext cx="86616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Now consider a general linear combination of VECTOR and AXIAL-VECTOR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      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(note this is relevant for the Z-boson vertex)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2448000" y="1095480"/>
            <a:ext cx="181080" cy="3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5" name="Group 4"/>
          <p:cNvGrpSpPr/>
          <p:nvPr/>
        </p:nvGrpSpPr>
        <p:grpSpPr>
          <a:xfrm>
            <a:off x="1134720" y="1522080"/>
            <a:ext cx="934200" cy="278280"/>
            <a:chOff x="1134720" y="1522080"/>
            <a:chExt cx="934200" cy="278280"/>
          </a:xfrm>
        </p:grpSpPr>
        <p:sp>
          <p:nvSpPr>
            <p:cNvPr id="376" name="Line 5"/>
            <p:cNvSpPr/>
            <p:nvPr/>
          </p:nvSpPr>
          <p:spPr>
            <a:xfrm flipH="1" flipV="1">
              <a:off x="1601640" y="1661040"/>
              <a:ext cx="467280" cy="13932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Line 6"/>
            <p:cNvSpPr/>
            <p:nvPr/>
          </p:nvSpPr>
          <p:spPr>
            <a:xfrm>
              <a:off x="1134720" y="1522080"/>
              <a:ext cx="623160" cy="18576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7"/>
          <p:cNvGrpSpPr/>
          <p:nvPr/>
        </p:nvGrpSpPr>
        <p:grpSpPr>
          <a:xfrm>
            <a:off x="2071440" y="1573200"/>
            <a:ext cx="924480" cy="234360"/>
            <a:chOff x="2071440" y="1573200"/>
            <a:chExt cx="924480" cy="234360"/>
          </a:xfrm>
        </p:grpSpPr>
        <p:sp>
          <p:nvSpPr>
            <p:cNvPr id="379" name="Line 8"/>
            <p:cNvSpPr/>
            <p:nvPr/>
          </p:nvSpPr>
          <p:spPr>
            <a:xfrm flipH="1">
              <a:off x="2533320" y="1573200"/>
              <a:ext cx="462600" cy="11736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 9"/>
            <p:cNvSpPr/>
            <p:nvPr/>
          </p:nvSpPr>
          <p:spPr>
            <a:xfrm flipV="1">
              <a:off x="2071440" y="1651320"/>
              <a:ext cx="617040" cy="15624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10"/>
          <p:cNvGrpSpPr/>
          <p:nvPr/>
        </p:nvGrpSpPr>
        <p:grpSpPr>
          <a:xfrm>
            <a:off x="1126800" y="2669760"/>
            <a:ext cx="924120" cy="234720"/>
            <a:chOff x="1126800" y="2669760"/>
            <a:chExt cx="924120" cy="234720"/>
          </a:xfrm>
        </p:grpSpPr>
        <p:sp>
          <p:nvSpPr>
            <p:cNvPr id="382" name="Line 11"/>
            <p:cNvSpPr/>
            <p:nvPr/>
          </p:nvSpPr>
          <p:spPr>
            <a:xfrm flipH="1">
              <a:off x="1588680" y="2669760"/>
              <a:ext cx="462240" cy="11772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Line 12"/>
            <p:cNvSpPr/>
            <p:nvPr/>
          </p:nvSpPr>
          <p:spPr>
            <a:xfrm flipV="1">
              <a:off x="1126800" y="2747880"/>
              <a:ext cx="616680" cy="15660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4" name="CustomShape 13"/>
          <p:cNvSpPr/>
          <p:nvPr/>
        </p:nvSpPr>
        <p:spPr>
          <a:xfrm rot="16200000">
            <a:off x="1667520" y="2161080"/>
            <a:ext cx="847800" cy="15696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5" name="Group 14"/>
          <p:cNvGrpSpPr/>
          <p:nvPr/>
        </p:nvGrpSpPr>
        <p:grpSpPr>
          <a:xfrm>
            <a:off x="2030040" y="2658960"/>
            <a:ext cx="934200" cy="278280"/>
            <a:chOff x="2030040" y="2658960"/>
            <a:chExt cx="934200" cy="278280"/>
          </a:xfrm>
        </p:grpSpPr>
        <p:sp>
          <p:nvSpPr>
            <p:cNvPr id="386" name="Line 15"/>
            <p:cNvSpPr/>
            <p:nvPr/>
          </p:nvSpPr>
          <p:spPr>
            <a:xfrm flipH="1" flipV="1">
              <a:off x="2496960" y="2798280"/>
              <a:ext cx="467280" cy="13896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Line 16"/>
            <p:cNvSpPr/>
            <p:nvPr/>
          </p:nvSpPr>
          <p:spPr>
            <a:xfrm>
              <a:off x="2030040" y="2658960"/>
              <a:ext cx="623160" cy="18576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8" name="Picture 19" descr="TP_tmp"/>
          <p:cNvPicPr/>
          <p:nvPr/>
        </p:nvPicPr>
        <p:blipFill>
          <a:blip r:embed="rId1"/>
          <a:stretch/>
        </p:blipFill>
        <p:spPr>
          <a:xfrm>
            <a:off x="2031840" y="1438200"/>
            <a:ext cx="174960" cy="233280"/>
          </a:xfrm>
          <a:prstGeom prst="rect">
            <a:avLst/>
          </a:prstGeom>
          <a:ln>
            <a:noFill/>
          </a:ln>
        </p:spPr>
      </p:pic>
      <p:pic>
        <p:nvPicPr>
          <p:cNvPr id="389" name="Picture 20" descr="TP_tmp"/>
          <p:cNvPicPr/>
          <p:nvPr/>
        </p:nvPicPr>
        <p:blipFill>
          <a:blip r:embed="rId2"/>
          <a:stretch/>
        </p:blipFill>
        <p:spPr>
          <a:xfrm>
            <a:off x="1954080" y="2828880"/>
            <a:ext cx="174600" cy="174600"/>
          </a:xfrm>
          <a:prstGeom prst="rect">
            <a:avLst/>
          </a:prstGeom>
          <a:ln>
            <a:noFill/>
          </a:ln>
        </p:spPr>
      </p:pic>
      <p:sp>
        <p:nvSpPr>
          <p:cNvPr id="390" name="CustomShape 17"/>
          <p:cNvSpPr/>
          <p:nvPr/>
        </p:nvSpPr>
        <p:spPr>
          <a:xfrm>
            <a:off x="2062080" y="1744560"/>
            <a:ext cx="108000" cy="108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>
            <a:off x="1990800" y="2606760"/>
            <a:ext cx="108000" cy="108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Picture 23" descr="TP_tmp"/>
          <p:cNvPicPr/>
          <p:nvPr/>
        </p:nvPicPr>
        <p:blipFill>
          <a:blip r:embed="rId3"/>
          <a:stretch/>
        </p:blipFill>
        <p:spPr>
          <a:xfrm>
            <a:off x="776160" y="1376280"/>
            <a:ext cx="292320" cy="233280"/>
          </a:xfrm>
          <a:prstGeom prst="rect">
            <a:avLst/>
          </a:prstGeom>
          <a:ln>
            <a:noFill/>
          </a:ln>
        </p:spPr>
      </p:pic>
      <p:pic>
        <p:nvPicPr>
          <p:cNvPr id="393" name="Picture 24" descr="TP_tmp"/>
          <p:cNvPicPr/>
          <p:nvPr/>
        </p:nvPicPr>
        <p:blipFill>
          <a:blip r:embed="rId4"/>
          <a:stretch/>
        </p:blipFill>
        <p:spPr>
          <a:xfrm>
            <a:off x="3076560" y="1432080"/>
            <a:ext cx="233280" cy="291960"/>
          </a:xfrm>
          <a:prstGeom prst="rect">
            <a:avLst/>
          </a:prstGeom>
          <a:ln>
            <a:noFill/>
          </a:ln>
        </p:spPr>
      </p:pic>
      <p:pic>
        <p:nvPicPr>
          <p:cNvPr id="394" name="Picture 25" descr="TP_tmp"/>
          <p:cNvPicPr/>
          <p:nvPr/>
        </p:nvPicPr>
        <p:blipFill>
          <a:blip r:embed="rId5"/>
          <a:stretch/>
        </p:blipFill>
        <p:spPr>
          <a:xfrm>
            <a:off x="739800" y="2763720"/>
            <a:ext cx="320760" cy="233640"/>
          </a:xfrm>
          <a:prstGeom prst="rect">
            <a:avLst/>
          </a:prstGeom>
          <a:ln>
            <a:noFill/>
          </a:ln>
        </p:spPr>
      </p:pic>
      <p:pic>
        <p:nvPicPr>
          <p:cNvPr id="395" name="Picture 26" descr="TP_tmp"/>
          <p:cNvPicPr/>
          <p:nvPr/>
        </p:nvPicPr>
        <p:blipFill>
          <a:blip r:embed="rId6"/>
          <a:stretch/>
        </p:blipFill>
        <p:spPr>
          <a:xfrm>
            <a:off x="3081240" y="2776680"/>
            <a:ext cx="260280" cy="290520"/>
          </a:xfrm>
          <a:prstGeom prst="rect">
            <a:avLst/>
          </a:prstGeom>
          <a:ln>
            <a:noFill/>
          </a:ln>
        </p:spPr>
      </p:pic>
      <p:pic>
        <p:nvPicPr>
          <p:cNvPr id="396" name="Picture 28" descr="TP_tmp"/>
          <p:cNvPicPr/>
          <p:nvPr/>
        </p:nvPicPr>
        <p:blipFill>
          <a:blip r:embed="rId7"/>
          <a:stretch/>
        </p:blipFill>
        <p:spPr>
          <a:xfrm>
            <a:off x="1424160" y="3321000"/>
            <a:ext cx="6659280" cy="351000"/>
          </a:xfrm>
          <a:prstGeom prst="rect">
            <a:avLst/>
          </a:prstGeom>
          <a:ln>
            <a:noFill/>
          </a:ln>
        </p:spPr>
      </p:pic>
      <p:pic>
        <p:nvPicPr>
          <p:cNvPr id="397" name="Picture 29" descr="TP_tmp"/>
          <p:cNvPicPr/>
          <p:nvPr/>
        </p:nvPicPr>
        <p:blipFill>
          <a:blip r:embed="rId8"/>
          <a:stretch/>
        </p:blipFill>
        <p:spPr>
          <a:xfrm>
            <a:off x="1481040" y="4113360"/>
            <a:ext cx="6134040" cy="466560"/>
          </a:xfrm>
          <a:prstGeom prst="rect">
            <a:avLst/>
          </a:prstGeom>
          <a:ln>
            <a:noFill/>
          </a:ln>
        </p:spPr>
      </p:pic>
      <p:sp>
        <p:nvSpPr>
          <p:cNvPr id="398" name="CustomShape 19"/>
          <p:cNvSpPr/>
          <p:nvPr/>
        </p:nvSpPr>
        <p:spPr>
          <a:xfrm>
            <a:off x="521280" y="3789360"/>
            <a:ext cx="6474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the parity transformation of this scalar product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99" name="CustomShape 20"/>
          <p:cNvSpPr/>
          <p:nvPr/>
        </p:nvSpPr>
        <p:spPr>
          <a:xfrm>
            <a:off x="524520" y="4581360"/>
            <a:ext cx="7904160" cy="7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If either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GB" sz="2000" spc="-1" strike="noStrike">
                <a:solidFill>
                  <a:srgbClr val="000000"/>
                </a:solidFill>
                <a:latin typeface="Palatino"/>
              </a:rPr>
              <a:t>g</a:t>
            </a:r>
            <a:r>
              <a:rPr b="1" i="1" lang="en-GB" sz="2000" spc="-1" strike="noStrike" baseline="-25000">
                <a:solidFill>
                  <a:srgbClr val="000000"/>
                </a:solidFill>
                <a:latin typeface="Palatino"/>
              </a:rPr>
              <a:t>A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or </a:t>
            </a:r>
            <a:r>
              <a:rPr b="1" i="1" lang="en-GB" sz="2000" spc="-1" strike="noStrike">
                <a:solidFill>
                  <a:srgbClr val="000000"/>
                </a:solidFill>
                <a:latin typeface="Palatino"/>
              </a:rPr>
              <a:t>g</a:t>
            </a:r>
            <a:r>
              <a:rPr b="1" i="1" lang="en-GB" sz="2000" spc="-1" strike="noStrike" baseline="-25000">
                <a:solidFill>
                  <a:srgbClr val="000000"/>
                </a:solidFill>
                <a:latin typeface="Palatino"/>
              </a:rPr>
              <a:t>V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is zero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, Parity is conserved,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i.e. parity conserved in a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pure VECTOR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or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pure AXIAL-VECTOR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interaction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0" name="CustomShape 21"/>
          <p:cNvSpPr/>
          <p:nvPr/>
        </p:nvSpPr>
        <p:spPr>
          <a:xfrm>
            <a:off x="530640" y="5400720"/>
            <a:ext cx="4709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Relative strength of parity violating part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1" name="CustomShape 22"/>
          <p:cNvSpPr/>
          <p:nvPr/>
        </p:nvSpPr>
        <p:spPr>
          <a:xfrm>
            <a:off x="2658960" y="6129360"/>
            <a:ext cx="466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Maximal Parity Violation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V-A </a:t>
            </a:r>
            <a:r>
              <a:rPr b="1" lang="en-GB" sz="1800" spc="-1" strike="noStrike">
                <a:solidFill>
                  <a:srgbClr val="009999"/>
                </a:solidFill>
                <a:latin typeface="Arial"/>
              </a:rPr>
              <a:t>(or V+A)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2" name="CustomShape 23"/>
          <p:cNvSpPr/>
          <p:nvPr/>
        </p:nvSpPr>
        <p:spPr>
          <a:xfrm>
            <a:off x="3514680" y="1484280"/>
            <a:ext cx="250920" cy="1513080"/>
          </a:xfrm>
          <a:custGeom>
            <a:avLst/>
            <a:gdLst/>
            <a:ahLst/>
            <a:rect l="0" t="0" r="r" b="b"/>
            <a:pathLst>
              <a:path w="699" h="4205">
                <a:moveTo>
                  <a:pt x="698" y="0"/>
                </a:moveTo>
                <a:cubicBezTo>
                  <a:pt x="523" y="0"/>
                  <a:pt x="349" y="175"/>
                  <a:pt x="349" y="350"/>
                </a:cubicBezTo>
                <a:lnTo>
                  <a:pt x="349" y="1751"/>
                </a:lnTo>
                <a:cubicBezTo>
                  <a:pt x="349" y="1926"/>
                  <a:pt x="174" y="2102"/>
                  <a:pt x="0" y="2102"/>
                </a:cubicBezTo>
                <a:cubicBezTo>
                  <a:pt x="174" y="2102"/>
                  <a:pt x="349" y="2277"/>
                  <a:pt x="349" y="2452"/>
                </a:cubicBezTo>
                <a:lnTo>
                  <a:pt x="349" y="3853"/>
                </a:lnTo>
                <a:cubicBezTo>
                  <a:pt x="349" y="4028"/>
                  <a:pt x="523" y="4204"/>
                  <a:pt x="698" y="4204"/>
                </a:cubicBezTo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35" descr="TP_tmp"/>
          <p:cNvPicPr/>
          <p:nvPr/>
        </p:nvPicPr>
        <p:blipFill>
          <a:blip r:embed="rId9"/>
          <a:stretch/>
        </p:blipFill>
        <p:spPr>
          <a:xfrm>
            <a:off x="3836880" y="1305000"/>
            <a:ext cx="5085000" cy="350640"/>
          </a:xfrm>
          <a:prstGeom prst="rect">
            <a:avLst/>
          </a:prstGeom>
          <a:ln>
            <a:noFill/>
          </a:ln>
        </p:spPr>
      </p:pic>
      <p:pic>
        <p:nvPicPr>
          <p:cNvPr id="404" name="Picture 36" descr="TP_tmp"/>
          <p:cNvPicPr/>
          <p:nvPr/>
        </p:nvPicPr>
        <p:blipFill>
          <a:blip r:embed="rId10"/>
          <a:stretch/>
        </p:blipFill>
        <p:spPr>
          <a:xfrm>
            <a:off x="3871800" y="2754360"/>
            <a:ext cx="5083200" cy="350640"/>
          </a:xfrm>
          <a:prstGeom prst="rect">
            <a:avLst/>
          </a:prstGeom>
          <a:ln>
            <a:noFill/>
          </a:ln>
        </p:spPr>
      </p:pic>
      <p:pic>
        <p:nvPicPr>
          <p:cNvPr id="405" name="Picture 38" descr="TP_tmp"/>
          <p:cNvPicPr/>
          <p:nvPr/>
        </p:nvPicPr>
        <p:blipFill>
          <a:blip r:embed="rId11"/>
          <a:stretch/>
        </p:blipFill>
        <p:spPr>
          <a:xfrm>
            <a:off x="6105600" y="1881360"/>
            <a:ext cx="931680" cy="610920"/>
          </a:xfrm>
          <a:prstGeom prst="rect">
            <a:avLst/>
          </a:prstGeom>
          <a:ln>
            <a:noFill/>
          </a:ln>
        </p:spPr>
      </p:pic>
      <p:pic>
        <p:nvPicPr>
          <p:cNvPr id="406" name="Picture 40" descr="TP_tmp"/>
          <p:cNvPicPr/>
          <p:nvPr/>
        </p:nvPicPr>
        <p:blipFill>
          <a:blip r:embed="rId12"/>
          <a:stretch/>
        </p:blipFill>
        <p:spPr>
          <a:xfrm>
            <a:off x="5313240" y="5313240"/>
            <a:ext cx="1227240" cy="67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93BE4E8B-0A39-49AD-AD40-99B7D138353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883800" y="42480"/>
            <a:ext cx="810756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h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Q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(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)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409" name="Picture 14" descr="TP_tmp"/>
          <p:cNvPicPr/>
          <p:nvPr/>
        </p:nvPicPr>
        <p:blipFill>
          <a:blip r:embed="rId1"/>
          <a:stretch/>
        </p:blipFill>
        <p:spPr>
          <a:xfrm>
            <a:off x="2468520" y="1125360"/>
            <a:ext cx="4060800" cy="409680"/>
          </a:xfrm>
          <a:prstGeom prst="rect">
            <a:avLst/>
          </a:prstGeom>
          <a:ln>
            <a:noFill/>
          </a:ln>
        </p:spPr>
      </p:pic>
      <p:sp>
        <p:nvSpPr>
          <p:cNvPr id="410" name="CustomShape 3"/>
          <p:cNvSpPr/>
          <p:nvPr/>
        </p:nvSpPr>
        <p:spPr>
          <a:xfrm>
            <a:off x="412920" y="765000"/>
            <a:ext cx="7044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Recall </a:t>
            </a:r>
            <a:r>
              <a:rPr b="1" lang="en-GB" sz="1800" spc="-1" strike="noStrike">
                <a:solidFill>
                  <a:srgbClr val="009999"/>
                </a:solidFill>
                <a:latin typeface="Arial"/>
              </a:rPr>
              <a:t>(Handout 4)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introduced CHIRAL projections operators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486000" y="1484280"/>
            <a:ext cx="5432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project out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right- and left- handed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413280" y="1801800"/>
            <a:ext cx="7997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ultra-relativistic limit,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chiral 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correspond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helicity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416880" y="2097000"/>
            <a:ext cx="4017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Any spinor can be expressed as: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14" name="Picture 20" descr="TP_tmp"/>
          <p:cNvPicPr/>
          <p:nvPr/>
        </p:nvPicPr>
        <p:blipFill>
          <a:blip r:embed="rId2"/>
          <a:stretch/>
        </p:blipFill>
        <p:spPr>
          <a:xfrm>
            <a:off x="1820880" y="2406600"/>
            <a:ext cx="6572160" cy="409680"/>
          </a:xfrm>
          <a:prstGeom prst="rect">
            <a:avLst/>
          </a:prstGeom>
          <a:ln>
            <a:noFill/>
          </a:ln>
        </p:spPr>
      </p:pic>
      <p:sp>
        <p:nvSpPr>
          <p:cNvPr id="415" name="CustomShape 7"/>
          <p:cNvSpPr/>
          <p:nvPr/>
        </p:nvSpPr>
        <p:spPr>
          <a:xfrm>
            <a:off x="486000" y="2882880"/>
            <a:ext cx="21646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The QED vertex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3878640" y="2913120"/>
            <a:ext cx="2821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terms of chiral states: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668160" y="3633840"/>
            <a:ext cx="2771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conserves chirality, e.g.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418" name="Group 10"/>
          <p:cNvGrpSpPr/>
          <p:nvPr/>
        </p:nvGrpSpPr>
        <p:grpSpPr>
          <a:xfrm>
            <a:off x="7729560" y="2816280"/>
            <a:ext cx="1957320" cy="1082160"/>
            <a:chOff x="7729560" y="2816280"/>
            <a:chExt cx="1957320" cy="1082160"/>
          </a:xfrm>
        </p:grpSpPr>
        <p:pic>
          <p:nvPicPr>
            <p:cNvPr id="419" name="Picture 28" descr="TP_tmp"/>
            <p:cNvPicPr/>
            <p:nvPr/>
          </p:nvPicPr>
          <p:blipFill>
            <a:blip r:embed="rId3"/>
            <a:stretch/>
          </p:blipFill>
          <p:spPr>
            <a:xfrm>
              <a:off x="8629560" y="2855880"/>
              <a:ext cx="174600" cy="2332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20" name="Group 11"/>
            <p:cNvGrpSpPr/>
            <p:nvPr/>
          </p:nvGrpSpPr>
          <p:grpSpPr>
            <a:xfrm>
              <a:off x="7934760" y="2985120"/>
              <a:ext cx="1488240" cy="913320"/>
              <a:chOff x="7934760" y="2985120"/>
              <a:chExt cx="1488240" cy="913320"/>
            </a:xfrm>
          </p:grpSpPr>
          <p:grpSp>
            <p:nvGrpSpPr>
              <p:cNvPr id="421" name="Group 12"/>
              <p:cNvGrpSpPr/>
              <p:nvPr/>
            </p:nvGrpSpPr>
            <p:grpSpPr>
              <a:xfrm>
                <a:off x="7934760" y="2985120"/>
                <a:ext cx="747000" cy="222840"/>
                <a:chOff x="7934760" y="2985120"/>
                <a:chExt cx="747000" cy="222840"/>
              </a:xfrm>
            </p:grpSpPr>
            <p:sp>
              <p:nvSpPr>
                <p:cNvPr id="422" name="Line 13"/>
                <p:cNvSpPr/>
                <p:nvPr/>
              </p:nvSpPr>
              <p:spPr>
                <a:xfrm flipH="1" flipV="1">
                  <a:off x="8308080" y="3096360"/>
                  <a:ext cx="373680" cy="1116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3" name="Line 14"/>
                <p:cNvSpPr/>
                <p:nvPr/>
              </p:nvSpPr>
              <p:spPr>
                <a:xfrm>
                  <a:off x="7934760" y="2985120"/>
                  <a:ext cx="498240" cy="1486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24" name="Group 15"/>
              <p:cNvGrpSpPr/>
              <p:nvPr/>
            </p:nvGrpSpPr>
            <p:grpSpPr>
              <a:xfrm>
                <a:off x="8683200" y="3025800"/>
                <a:ext cx="739800" cy="187920"/>
                <a:chOff x="8683200" y="3025800"/>
                <a:chExt cx="739800" cy="187920"/>
              </a:xfrm>
            </p:grpSpPr>
            <p:sp>
              <p:nvSpPr>
                <p:cNvPr id="425" name="Line 16"/>
                <p:cNvSpPr/>
                <p:nvPr/>
              </p:nvSpPr>
              <p:spPr>
                <a:xfrm flipH="1">
                  <a:off x="9052920" y="3025800"/>
                  <a:ext cx="370080" cy="9396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6" name="Line 17"/>
                <p:cNvSpPr/>
                <p:nvPr/>
              </p:nvSpPr>
              <p:spPr>
                <a:xfrm flipV="1">
                  <a:off x="8683200" y="3088800"/>
                  <a:ext cx="493560" cy="12492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7" name="CustomShape 18"/>
              <p:cNvSpPr/>
              <p:nvPr/>
            </p:nvSpPr>
            <p:spPr>
              <a:xfrm rot="16200000">
                <a:off x="8359920" y="3496320"/>
                <a:ext cx="678240" cy="1256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19"/>
              <p:cNvSpPr/>
              <p:nvPr/>
            </p:nvSpPr>
            <p:spPr>
              <a:xfrm>
                <a:off x="8676000" y="3162960"/>
                <a:ext cx="86400" cy="864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29" name="Picture 55" descr="TP_tmp"/>
            <p:cNvPicPr/>
            <p:nvPr/>
          </p:nvPicPr>
          <p:blipFill>
            <a:blip r:embed="rId4"/>
            <a:stretch/>
          </p:blipFill>
          <p:spPr>
            <a:xfrm>
              <a:off x="7729560" y="2816280"/>
              <a:ext cx="176040" cy="29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0" name="Picture 56" descr="TP_tmp"/>
            <p:cNvPicPr/>
            <p:nvPr/>
          </p:nvPicPr>
          <p:blipFill>
            <a:blip r:embed="rId5"/>
            <a:stretch/>
          </p:blipFill>
          <p:spPr>
            <a:xfrm>
              <a:off x="9453600" y="2889360"/>
              <a:ext cx="233280" cy="233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1" name="CustomShape 20"/>
          <p:cNvSpPr/>
          <p:nvPr/>
        </p:nvSpPr>
        <p:spPr>
          <a:xfrm>
            <a:off x="412560" y="5465880"/>
            <a:ext cx="38959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ultra-relativistic limit only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two helicity combinations are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non-zero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432" name="Group 21"/>
          <p:cNvGrpSpPr/>
          <p:nvPr/>
        </p:nvGrpSpPr>
        <p:grpSpPr>
          <a:xfrm>
            <a:off x="5132520" y="5415480"/>
            <a:ext cx="4424400" cy="1145160"/>
            <a:chOff x="5132520" y="5415480"/>
            <a:chExt cx="4424400" cy="1145160"/>
          </a:xfrm>
        </p:grpSpPr>
        <p:grpSp>
          <p:nvGrpSpPr>
            <p:cNvPr id="433" name="Group 22"/>
            <p:cNvGrpSpPr/>
            <p:nvPr/>
          </p:nvGrpSpPr>
          <p:grpSpPr>
            <a:xfrm>
              <a:off x="5373720" y="5612400"/>
              <a:ext cx="1488240" cy="913320"/>
              <a:chOff x="5373720" y="5612400"/>
              <a:chExt cx="1488240" cy="913320"/>
            </a:xfrm>
          </p:grpSpPr>
          <p:grpSp>
            <p:nvGrpSpPr>
              <p:cNvPr id="434" name="Group 23"/>
              <p:cNvGrpSpPr/>
              <p:nvPr/>
            </p:nvGrpSpPr>
            <p:grpSpPr>
              <a:xfrm>
                <a:off x="5373720" y="5612400"/>
                <a:ext cx="747000" cy="222840"/>
                <a:chOff x="5373720" y="5612400"/>
                <a:chExt cx="747000" cy="222840"/>
              </a:xfrm>
            </p:grpSpPr>
            <p:sp>
              <p:nvSpPr>
                <p:cNvPr id="435" name="Line 24"/>
                <p:cNvSpPr/>
                <p:nvPr/>
              </p:nvSpPr>
              <p:spPr>
                <a:xfrm flipH="1" flipV="1">
                  <a:off x="5747040" y="5724000"/>
                  <a:ext cx="373680" cy="11124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6" name="Line 25"/>
                <p:cNvSpPr/>
                <p:nvPr/>
              </p:nvSpPr>
              <p:spPr>
                <a:xfrm>
                  <a:off x="5373720" y="5612400"/>
                  <a:ext cx="498240" cy="14904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37" name="Group 26"/>
              <p:cNvGrpSpPr/>
              <p:nvPr/>
            </p:nvGrpSpPr>
            <p:grpSpPr>
              <a:xfrm>
                <a:off x="6122160" y="5653440"/>
                <a:ext cx="739800" cy="187560"/>
                <a:chOff x="6122160" y="5653440"/>
                <a:chExt cx="739800" cy="187560"/>
              </a:xfrm>
            </p:grpSpPr>
            <p:sp>
              <p:nvSpPr>
                <p:cNvPr id="438" name="Line 27"/>
                <p:cNvSpPr/>
                <p:nvPr/>
              </p:nvSpPr>
              <p:spPr>
                <a:xfrm flipH="1">
                  <a:off x="6491880" y="5653440"/>
                  <a:ext cx="370080" cy="936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9" name="Line 28"/>
                <p:cNvSpPr/>
                <p:nvPr/>
              </p:nvSpPr>
              <p:spPr>
                <a:xfrm flipV="1">
                  <a:off x="6122160" y="5716080"/>
                  <a:ext cx="493560" cy="12492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0" name="CustomShape 29"/>
              <p:cNvSpPr/>
              <p:nvPr/>
            </p:nvSpPr>
            <p:spPr>
              <a:xfrm rot="16200000">
                <a:off x="5799600" y="6123600"/>
                <a:ext cx="678240" cy="1256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30"/>
              <p:cNvSpPr/>
              <p:nvPr/>
            </p:nvSpPr>
            <p:spPr>
              <a:xfrm>
                <a:off x="6115320" y="5790240"/>
                <a:ext cx="86400" cy="864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42" name="Picture 72" descr="TP_tmp"/>
            <p:cNvPicPr/>
            <p:nvPr/>
          </p:nvPicPr>
          <p:blipFill>
            <a:blip r:embed="rId6"/>
            <a:stretch/>
          </p:blipFill>
          <p:spPr>
            <a:xfrm>
              <a:off x="5132520" y="5479920"/>
              <a:ext cx="263520" cy="23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3" name="Picture 73" descr="TP_tmp"/>
            <p:cNvPicPr/>
            <p:nvPr/>
          </p:nvPicPr>
          <p:blipFill>
            <a:blip r:embed="rId7"/>
            <a:stretch/>
          </p:blipFill>
          <p:spPr>
            <a:xfrm>
              <a:off x="6932880" y="5537160"/>
              <a:ext cx="320400" cy="26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4" name="CustomShape 31"/>
            <p:cNvSpPr/>
            <p:nvPr/>
          </p:nvSpPr>
          <p:spPr>
            <a:xfrm rot="1116000">
              <a:off x="5596200" y="5479560"/>
              <a:ext cx="433440" cy="181080"/>
            </a:xfrm>
            <a:custGeom>
              <a:avLst/>
              <a:gdLst/>
              <a:ahLst/>
              <a:rect l="0" t="0" r="r" b="b"/>
              <a:pathLst>
                <a:path w="1206" h="506">
                  <a:moveTo>
                    <a:pt x="0" y="127"/>
                  </a:moveTo>
                  <a:lnTo>
                    <a:pt x="903" y="127"/>
                  </a:lnTo>
                  <a:lnTo>
                    <a:pt x="903" y="0"/>
                  </a:lnTo>
                  <a:lnTo>
                    <a:pt x="1205" y="252"/>
                  </a:lnTo>
                  <a:lnTo>
                    <a:pt x="903" y="505"/>
                  </a:lnTo>
                  <a:lnTo>
                    <a:pt x="903" y="378"/>
                  </a:lnTo>
                  <a:lnTo>
                    <a:pt x="0" y="378"/>
                  </a:lnTo>
                  <a:lnTo>
                    <a:pt x="0" y="127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2"/>
            <p:cNvSpPr/>
            <p:nvPr/>
          </p:nvSpPr>
          <p:spPr>
            <a:xfrm rot="20520000">
              <a:off x="6351840" y="5479560"/>
              <a:ext cx="433440" cy="181080"/>
            </a:xfrm>
            <a:custGeom>
              <a:avLst/>
              <a:gdLst/>
              <a:ahLst/>
              <a:rect l="0" t="0" r="r" b="b"/>
              <a:pathLst>
                <a:path w="1206" h="505">
                  <a:moveTo>
                    <a:pt x="1" y="126"/>
                  </a:moveTo>
                  <a:lnTo>
                    <a:pt x="903" y="126"/>
                  </a:lnTo>
                  <a:lnTo>
                    <a:pt x="903" y="0"/>
                  </a:lnTo>
                  <a:lnTo>
                    <a:pt x="1205" y="252"/>
                  </a:lnTo>
                  <a:lnTo>
                    <a:pt x="903" y="504"/>
                  </a:lnTo>
                  <a:lnTo>
                    <a:pt x="903" y="378"/>
                  </a:lnTo>
                  <a:lnTo>
                    <a:pt x="0" y="378"/>
                  </a:lnTo>
                  <a:lnTo>
                    <a:pt x="1" y="126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6" name="Group 33"/>
            <p:cNvGrpSpPr/>
            <p:nvPr/>
          </p:nvGrpSpPr>
          <p:grpSpPr>
            <a:xfrm>
              <a:off x="7677720" y="5647320"/>
              <a:ext cx="1488240" cy="913320"/>
              <a:chOff x="7677720" y="5647320"/>
              <a:chExt cx="1488240" cy="913320"/>
            </a:xfrm>
          </p:grpSpPr>
          <p:grpSp>
            <p:nvGrpSpPr>
              <p:cNvPr id="447" name="Group 34"/>
              <p:cNvGrpSpPr/>
              <p:nvPr/>
            </p:nvGrpSpPr>
            <p:grpSpPr>
              <a:xfrm>
                <a:off x="7677720" y="5647320"/>
                <a:ext cx="747000" cy="222840"/>
                <a:chOff x="7677720" y="5647320"/>
                <a:chExt cx="747000" cy="222840"/>
              </a:xfrm>
            </p:grpSpPr>
            <p:sp>
              <p:nvSpPr>
                <p:cNvPr id="448" name="Line 35"/>
                <p:cNvSpPr/>
                <p:nvPr/>
              </p:nvSpPr>
              <p:spPr>
                <a:xfrm flipH="1" flipV="1">
                  <a:off x="8051040" y="5758560"/>
                  <a:ext cx="373680" cy="1116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9" name="Line 36"/>
                <p:cNvSpPr/>
                <p:nvPr/>
              </p:nvSpPr>
              <p:spPr>
                <a:xfrm>
                  <a:off x="7677720" y="5647320"/>
                  <a:ext cx="498240" cy="1486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0" name="Group 37"/>
              <p:cNvGrpSpPr/>
              <p:nvPr/>
            </p:nvGrpSpPr>
            <p:grpSpPr>
              <a:xfrm>
                <a:off x="8426160" y="5688000"/>
                <a:ext cx="739800" cy="187920"/>
                <a:chOff x="8426160" y="5688000"/>
                <a:chExt cx="739800" cy="187920"/>
              </a:xfrm>
            </p:grpSpPr>
            <p:sp>
              <p:nvSpPr>
                <p:cNvPr id="451" name="Line 38"/>
                <p:cNvSpPr/>
                <p:nvPr/>
              </p:nvSpPr>
              <p:spPr>
                <a:xfrm flipH="1">
                  <a:off x="8795880" y="5688000"/>
                  <a:ext cx="370080" cy="9396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2" name="Line 39"/>
                <p:cNvSpPr/>
                <p:nvPr/>
              </p:nvSpPr>
              <p:spPr>
                <a:xfrm flipV="1">
                  <a:off x="8426160" y="5751000"/>
                  <a:ext cx="493560" cy="12492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3" name="CustomShape 40"/>
              <p:cNvSpPr/>
              <p:nvPr/>
            </p:nvSpPr>
            <p:spPr>
              <a:xfrm rot="16200000">
                <a:off x="8102880" y="6158520"/>
                <a:ext cx="678240" cy="1256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41"/>
              <p:cNvSpPr/>
              <p:nvPr/>
            </p:nvSpPr>
            <p:spPr>
              <a:xfrm>
                <a:off x="8418960" y="5825160"/>
                <a:ext cx="86400" cy="864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55" name="Picture 85" descr="TP_tmp"/>
            <p:cNvPicPr/>
            <p:nvPr/>
          </p:nvPicPr>
          <p:blipFill>
            <a:blip r:embed="rId8"/>
            <a:stretch/>
          </p:blipFill>
          <p:spPr>
            <a:xfrm>
              <a:off x="7436160" y="5514840"/>
              <a:ext cx="263520" cy="23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86" descr="TP_tmp"/>
            <p:cNvPicPr/>
            <p:nvPr/>
          </p:nvPicPr>
          <p:blipFill>
            <a:blip r:embed="rId9"/>
            <a:stretch/>
          </p:blipFill>
          <p:spPr>
            <a:xfrm>
              <a:off x="9236160" y="5572080"/>
              <a:ext cx="320760" cy="26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7" name="CustomShape 42"/>
            <p:cNvSpPr/>
            <p:nvPr/>
          </p:nvSpPr>
          <p:spPr>
            <a:xfrm rot="11940000">
              <a:off x="7899120" y="5514120"/>
              <a:ext cx="433440" cy="181080"/>
            </a:xfrm>
            <a:custGeom>
              <a:avLst/>
              <a:gdLst/>
              <a:ahLst/>
              <a:rect l="0" t="0" r="r" b="b"/>
              <a:pathLst>
                <a:path w="1205" h="505">
                  <a:moveTo>
                    <a:pt x="0" y="126"/>
                  </a:moveTo>
                  <a:lnTo>
                    <a:pt x="903" y="126"/>
                  </a:lnTo>
                  <a:lnTo>
                    <a:pt x="903" y="0"/>
                  </a:lnTo>
                  <a:lnTo>
                    <a:pt x="1204" y="252"/>
                  </a:lnTo>
                  <a:lnTo>
                    <a:pt x="903" y="504"/>
                  </a:lnTo>
                  <a:lnTo>
                    <a:pt x="903" y="378"/>
                  </a:lnTo>
                  <a:lnTo>
                    <a:pt x="0" y="378"/>
                  </a:lnTo>
                  <a:lnTo>
                    <a:pt x="0" y="126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43"/>
            <p:cNvSpPr/>
            <p:nvPr/>
          </p:nvSpPr>
          <p:spPr>
            <a:xfrm rot="9720000">
              <a:off x="8621280" y="5514480"/>
              <a:ext cx="433080" cy="181080"/>
            </a:xfrm>
            <a:custGeom>
              <a:avLst/>
              <a:gdLst/>
              <a:ahLst/>
              <a:rect l="0" t="0" r="r" b="b"/>
              <a:pathLst>
                <a:path w="1205" h="506">
                  <a:moveTo>
                    <a:pt x="0" y="127"/>
                  </a:moveTo>
                  <a:lnTo>
                    <a:pt x="903" y="126"/>
                  </a:lnTo>
                  <a:lnTo>
                    <a:pt x="903" y="0"/>
                  </a:lnTo>
                  <a:lnTo>
                    <a:pt x="1204" y="253"/>
                  </a:lnTo>
                  <a:lnTo>
                    <a:pt x="903" y="505"/>
                  </a:lnTo>
                  <a:lnTo>
                    <a:pt x="903" y="379"/>
                  </a:lnTo>
                  <a:lnTo>
                    <a:pt x="0" y="379"/>
                  </a:lnTo>
                  <a:lnTo>
                    <a:pt x="0" y="127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9" name="Picture 89" descr="TP_tmp"/>
          <p:cNvPicPr/>
          <p:nvPr/>
        </p:nvPicPr>
        <p:blipFill>
          <a:blip r:embed="rId10"/>
          <a:stretch/>
        </p:blipFill>
        <p:spPr>
          <a:xfrm>
            <a:off x="2095560" y="3968640"/>
            <a:ext cx="5111640" cy="1373400"/>
          </a:xfrm>
          <a:prstGeom prst="rect">
            <a:avLst/>
          </a:prstGeom>
          <a:ln>
            <a:noFill/>
          </a:ln>
        </p:spPr>
      </p:pic>
      <p:pic>
        <p:nvPicPr>
          <p:cNvPr id="460" name="Picture 91" descr="TP_tmp"/>
          <p:cNvPicPr/>
          <p:nvPr/>
        </p:nvPicPr>
        <p:blipFill>
          <a:blip r:embed="rId11"/>
          <a:stretch/>
        </p:blipFill>
        <p:spPr>
          <a:xfrm>
            <a:off x="2933640" y="2924280"/>
            <a:ext cx="730440" cy="291960"/>
          </a:xfrm>
          <a:prstGeom prst="rect">
            <a:avLst/>
          </a:prstGeom>
          <a:ln>
            <a:noFill/>
          </a:ln>
        </p:spPr>
      </p:pic>
      <p:pic>
        <p:nvPicPr>
          <p:cNvPr id="461" name="Picture 92" descr="TP_tmp"/>
          <p:cNvPicPr/>
          <p:nvPr/>
        </p:nvPicPr>
        <p:blipFill>
          <a:blip r:embed="rId12"/>
          <a:stretch/>
        </p:blipFill>
        <p:spPr>
          <a:xfrm>
            <a:off x="1322280" y="3332160"/>
            <a:ext cx="5542200" cy="3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8B91F43-B355-41B2-AC56-1A6BD35A2ED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883800" y="43920"/>
            <a:ext cx="810756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H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h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W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K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464" name="Group 3"/>
          <p:cNvGrpSpPr/>
          <p:nvPr/>
        </p:nvGrpSpPr>
        <p:grpSpPr>
          <a:xfrm>
            <a:off x="6921360" y="549360"/>
            <a:ext cx="2855880" cy="1460160"/>
            <a:chOff x="6921360" y="549360"/>
            <a:chExt cx="2855880" cy="1460160"/>
          </a:xfrm>
        </p:grpSpPr>
        <p:grpSp>
          <p:nvGrpSpPr>
            <p:cNvPr id="465" name="Group 4"/>
            <p:cNvGrpSpPr/>
            <p:nvPr/>
          </p:nvGrpSpPr>
          <p:grpSpPr>
            <a:xfrm>
              <a:off x="7280280" y="867960"/>
              <a:ext cx="934200" cy="278640"/>
              <a:chOff x="7280280" y="867960"/>
              <a:chExt cx="934200" cy="278640"/>
            </a:xfrm>
          </p:grpSpPr>
          <p:sp>
            <p:nvSpPr>
              <p:cNvPr id="466" name="Line 5"/>
              <p:cNvSpPr/>
              <p:nvPr/>
            </p:nvSpPr>
            <p:spPr>
              <a:xfrm flipH="1" flipV="1">
                <a:off x="7747200" y="100728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Line 6"/>
              <p:cNvSpPr/>
              <p:nvPr/>
            </p:nvSpPr>
            <p:spPr>
              <a:xfrm>
                <a:off x="7280280" y="86796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8" name="Group 7"/>
            <p:cNvGrpSpPr/>
            <p:nvPr/>
          </p:nvGrpSpPr>
          <p:grpSpPr>
            <a:xfrm>
              <a:off x="8216280" y="919440"/>
              <a:ext cx="924480" cy="234360"/>
              <a:chOff x="8216280" y="919440"/>
              <a:chExt cx="924480" cy="234360"/>
            </a:xfrm>
          </p:grpSpPr>
          <p:sp>
            <p:nvSpPr>
              <p:cNvPr id="469" name="Line 8"/>
              <p:cNvSpPr/>
              <p:nvPr/>
            </p:nvSpPr>
            <p:spPr>
              <a:xfrm flipH="1">
                <a:off x="8678160" y="91944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Line 9"/>
              <p:cNvSpPr/>
              <p:nvPr/>
            </p:nvSpPr>
            <p:spPr>
              <a:xfrm flipV="1">
                <a:off x="8216280" y="99756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1" name="CustomShape 10"/>
            <p:cNvSpPr/>
            <p:nvPr/>
          </p:nvSpPr>
          <p:spPr>
            <a:xfrm rot="16200000">
              <a:off x="7812720" y="1506960"/>
              <a:ext cx="847800" cy="1573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6921360" y="54936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473" name="Picture 61" descr="TP_tmp"/>
            <p:cNvPicPr/>
            <p:nvPr/>
          </p:nvPicPr>
          <p:blipFill>
            <a:blip r:embed="rId1"/>
            <a:stretch/>
          </p:blipFill>
          <p:spPr>
            <a:xfrm>
              <a:off x="8177040" y="784080"/>
              <a:ext cx="174600" cy="23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4" name="CustomShape 12"/>
            <p:cNvSpPr/>
            <p:nvPr/>
          </p:nvSpPr>
          <p:spPr>
            <a:xfrm>
              <a:off x="8207280" y="1090800"/>
              <a:ext cx="108000" cy="1076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3"/>
            <p:cNvSpPr/>
            <p:nvPr/>
          </p:nvSpPr>
          <p:spPr>
            <a:xfrm>
              <a:off x="9117000" y="620640"/>
              <a:ext cx="660240" cy="53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</a:t>
              </a:r>
              <a:r>
                <a:rPr b="0" lang="en-US" sz="2500" spc="-1" strike="noStrike" baseline="-25000">
                  <a:solidFill>
                    <a:srgbClr val="000000"/>
                  </a:solidFill>
                  <a:latin typeface="Arial"/>
                </a:rPr>
                <a:t>e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476" name="Picture 65" descr="TP_tmp"/>
            <p:cNvPicPr/>
            <p:nvPr/>
          </p:nvPicPr>
          <p:blipFill>
            <a:blip r:embed="rId2"/>
            <a:stretch/>
          </p:blipFill>
          <p:spPr>
            <a:xfrm>
              <a:off x="8429400" y="1460520"/>
              <a:ext cx="292320" cy="204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7" name="CustomShape 14"/>
          <p:cNvSpPr/>
          <p:nvPr/>
        </p:nvSpPr>
        <p:spPr>
          <a:xfrm>
            <a:off x="2432160" y="1125360"/>
            <a:ext cx="2197080" cy="75600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5"/>
          <p:cNvSpPr/>
          <p:nvPr/>
        </p:nvSpPr>
        <p:spPr>
          <a:xfrm>
            <a:off x="420840" y="681120"/>
            <a:ext cx="4789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charged current (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0" lang="en-US" sz="18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±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) weak vertex 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79" name="CustomShape 16"/>
          <p:cNvSpPr/>
          <p:nvPr/>
        </p:nvSpPr>
        <p:spPr>
          <a:xfrm>
            <a:off x="408600" y="1978200"/>
            <a:ext cx="7358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Since                      projects out left-handed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chiral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particle states: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80" name="Picture 110" descr="TP_tmp"/>
          <p:cNvPicPr/>
          <p:nvPr/>
        </p:nvPicPr>
        <p:blipFill>
          <a:blip r:embed="rId3"/>
          <a:stretch/>
        </p:blipFill>
        <p:spPr>
          <a:xfrm>
            <a:off x="1496880" y="1952640"/>
            <a:ext cx="1109880" cy="409680"/>
          </a:xfrm>
          <a:prstGeom prst="rect">
            <a:avLst/>
          </a:prstGeom>
          <a:ln>
            <a:noFill/>
          </a:ln>
        </p:spPr>
      </p:pic>
      <p:sp>
        <p:nvSpPr>
          <p:cNvPr id="481" name="CustomShape 17"/>
          <p:cNvSpPr/>
          <p:nvPr/>
        </p:nvSpPr>
        <p:spPr>
          <a:xfrm>
            <a:off x="1785960" y="3645000"/>
            <a:ext cx="753264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Only the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left-handed chiral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 components of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particle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 spinors and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 right-handed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chiral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 components of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anti-particle 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</a:rPr>
              <a:t>spinors participate in charged current weak interactions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82" name="CustomShape 18"/>
          <p:cNvSpPr/>
          <p:nvPr/>
        </p:nvSpPr>
        <p:spPr>
          <a:xfrm>
            <a:off x="7849800" y="2347920"/>
            <a:ext cx="1604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9999"/>
                </a:solidFill>
                <a:latin typeface="Arial"/>
              </a:rPr>
              <a:t>(question 16)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83" name="CustomShape 19"/>
          <p:cNvSpPr/>
          <p:nvPr/>
        </p:nvSpPr>
        <p:spPr>
          <a:xfrm>
            <a:off x="884160" y="3949560"/>
            <a:ext cx="647640" cy="324000"/>
          </a:xfrm>
          <a:custGeom>
            <a:avLst/>
            <a:gdLst/>
            <a:ahLst/>
            <a:rect l="0" t="0" r="r" b="b"/>
            <a:pathLst>
              <a:path w="1801" h="902">
                <a:moveTo>
                  <a:pt x="0" y="225"/>
                </a:moveTo>
                <a:lnTo>
                  <a:pt x="1350" y="225"/>
                </a:lnTo>
                <a:lnTo>
                  <a:pt x="1350" y="0"/>
                </a:lnTo>
                <a:lnTo>
                  <a:pt x="1800" y="450"/>
                </a:lnTo>
                <a:lnTo>
                  <a:pt x="1350" y="901"/>
                </a:lnTo>
                <a:lnTo>
                  <a:pt x="1350" y="675"/>
                </a:lnTo>
                <a:lnTo>
                  <a:pt x="0" y="675"/>
                </a:lnTo>
                <a:lnTo>
                  <a:pt x="0" y="225"/>
                </a:lnTo>
              </a:path>
            </a:pathLst>
          </a:custGeom>
          <a:gradFill rotWithShape="0">
            <a:gsLst>
              <a:gs pos="0">
                <a:srgbClr val="006699"/>
              </a:gs>
              <a:gs pos="100000">
                <a:srgbClr val="3399ff"/>
              </a:gs>
            </a:gsLst>
            <a:lin ang="10800000"/>
          </a:gra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0"/>
          <p:cNvSpPr/>
          <p:nvPr/>
        </p:nvSpPr>
        <p:spPr>
          <a:xfrm>
            <a:off x="415800" y="4724280"/>
            <a:ext cx="8748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At very high energy                   , the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left-handed chiral components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 are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helicity eigenstates 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85" name="Picture 133" descr="TP_tmp"/>
          <p:cNvPicPr/>
          <p:nvPr/>
        </p:nvPicPr>
        <p:blipFill>
          <a:blip r:embed="rId4"/>
          <a:stretch/>
        </p:blipFill>
        <p:spPr>
          <a:xfrm>
            <a:off x="2936880" y="4778280"/>
            <a:ext cx="1022400" cy="320760"/>
          </a:xfrm>
          <a:prstGeom prst="rect">
            <a:avLst/>
          </a:prstGeom>
          <a:ln>
            <a:noFill/>
          </a:ln>
        </p:spPr>
      </p:pic>
      <p:sp>
        <p:nvSpPr>
          <p:cNvPr id="486" name="Line 21"/>
          <p:cNvSpPr/>
          <p:nvPr/>
        </p:nvSpPr>
        <p:spPr>
          <a:xfrm>
            <a:off x="3478320" y="5646600"/>
            <a:ext cx="1654200" cy="0"/>
          </a:xfrm>
          <a:prstGeom prst="line">
            <a:avLst/>
          </a:prstGeom>
          <a:ln w="3816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2"/>
          <p:cNvSpPr/>
          <p:nvPr/>
        </p:nvSpPr>
        <p:spPr>
          <a:xfrm>
            <a:off x="3511440" y="6294600"/>
            <a:ext cx="1656000" cy="0"/>
          </a:xfrm>
          <a:prstGeom prst="line">
            <a:avLst/>
          </a:prstGeom>
          <a:ln w="3816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3"/>
          <p:cNvSpPr/>
          <p:nvPr/>
        </p:nvSpPr>
        <p:spPr>
          <a:xfrm>
            <a:off x="4087800" y="6005520"/>
            <a:ext cx="576360" cy="216000"/>
          </a:xfrm>
          <a:custGeom>
            <a:avLst/>
            <a:gdLst/>
            <a:ahLst/>
            <a:rect l="0" t="0" r="r" b="b"/>
            <a:pathLst>
              <a:path w="1603" h="602">
                <a:moveTo>
                  <a:pt x="0" y="150"/>
                </a:moveTo>
                <a:lnTo>
                  <a:pt x="1201" y="150"/>
                </a:lnTo>
                <a:lnTo>
                  <a:pt x="1201" y="0"/>
                </a:lnTo>
                <a:lnTo>
                  <a:pt x="1602" y="300"/>
                </a:lnTo>
                <a:lnTo>
                  <a:pt x="1201" y="601"/>
                </a:lnTo>
                <a:lnTo>
                  <a:pt x="1201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4"/>
          <p:cNvSpPr/>
          <p:nvPr/>
        </p:nvSpPr>
        <p:spPr>
          <a:xfrm rot="10800000">
            <a:off x="4592160" y="5573880"/>
            <a:ext cx="577800" cy="216000"/>
          </a:xfrm>
          <a:custGeom>
            <a:avLst/>
            <a:gdLst/>
            <a:ahLst/>
            <a:rect l="0" t="0" r="r" b="b"/>
            <a:pathLst>
              <a:path w="1607" h="602">
                <a:moveTo>
                  <a:pt x="0" y="150"/>
                </a:moveTo>
                <a:lnTo>
                  <a:pt x="1204" y="150"/>
                </a:lnTo>
                <a:lnTo>
                  <a:pt x="1204" y="0"/>
                </a:lnTo>
                <a:lnTo>
                  <a:pt x="1606" y="300"/>
                </a:lnTo>
                <a:lnTo>
                  <a:pt x="1204" y="601"/>
                </a:lnTo>
                <a:lnTo>
                  <a:pt x="1204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0" name="Picture 140" descr="TP_tmp"/>
          <p:cNvPicPr/>
          <p:nvPr/>
        </p:nvPicPr>
        <p:blipFill>
          <a:blip r:embed="rId5"/>
          <a:stretch/>
        </p:blipFill>
        <p:spPr>
          <a:xfrm>
            <a:off x="1173240" y="5416560"/>
            <a:ext cx="1255680" cy="409680"/>
          </a:xfrm>
          <a:prstGeom prst="rect">
            <a:avLst/>
          </a:prstGeom>
          <a:ln>
            <a:noFill/>
          </a:ln>
        </p:spPr>
      </p:pic>
      <p:pic>
        <p:nvPicPr>
          <p:cNvPr id="491" name="Picture 142" descr="TP_tmp"/>
          <p:cNvPicPr/>
          <p:nvPr/>
        </p:nvPicPr>
        <p:blipFill>
          <a:blip r:embed="rId6"/>
          <a:stretch/>
        </p:blipFill>
        <p:spPr>
          <a:xfrm>
            <a:off x="1208160" y="6029280"/>
            <a:ext cx="1255680" cy="409680"/>
          </a:xfrm>
          <a:prstGeom prst="rect">
            <a:avLst/>
          </a:prstGeom>
          <a:ln>
            <a:noFill/>
          </a:ln>
        </p:spPr>
      </p:pic>
      <p:sp>
        <p:nvSpPr>
          <p:cNvPr id="492" name="CustomShape 25"/>
          <p:cNvSpPr/>
          <p:nvPr/>
        </p:nvSpPr>
        <p:spPr>
          <a:xfrm>
            <a:off x="5620320" y="5178600"/>
            <a:ext cx="33566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LEFT-HANDED PARTICLES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       </a:t>
            </a:r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Helicity =  -1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3" name="CustomShape 26"/>
          <p:cNvSpPr/>
          <p:nvPr/>
        </p:nvSpPr>
        <p:spPr>
          <a:xfrm>
            <a:off x="5609160" y="5934240"/>
            <a:ext cx="3976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RIGHT-HANDED ANTI-PARTICLES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       </a:t>
            </a:r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Helicity = +1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4" name="CustomShape 27"/>
          <p:cNvSpPr/>
          <p:nvPr/>
        </p:nvSpPr>
        <p:spPr>
          <a:xfrm>
            <a:off x="0" y="5913360"/>
            <a:ext cx="152280" cy="914400"/>
          </a:xfrm>
          <a:custGeom>
            <a:avLst/>
            <a:gdLst/>
            <a:ahLst/>
            <a:rect l="0" t="0" r="r" b="b"/>
            <a:pathLst>
              <a:path w="425" h="2542">
                <a:moveTo>
                  <a:pt x="424" y="0"/>
                </a:moveTo>
                <a:cubicBezTo>
                  <a:pt x="318" y="0"/>
                  <a:pt x="212" y="105"/>
                  <a:pt x="212" y="211"/>
                </a:cubicBezTo>
                <a:lnTo>
                  <a:pt x="212" y="1058"/>
                </a:lnTo>
                <a:cubicBezTo>
                  <a:pt x="212" y="1164"/>
                  <a:pt x="106" y="1270"/>
                  <a:pt x="0" y="1270"/>
                </a:cubicBezTo>
                <a:cubicBezTo>
                  <a:pt x="106" y="1270"/>
                  <a:pt x="212" y="1376"/>
                  <a:pt x="212" y="1482"/>
                </a:cubicBezTo>
                <a:lnTo>
                  <a:pt x="212" y="2329"/>
                </a:lnTo>
                <a:cubicBezTo>
                  <a:pt x="212" y="2435"/>
                  <a:pt x="318" y="2541"/>
                  <a:pt x="424" y="2541"/>
                </a:cubicBez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8"/>
          <p:cNvSpPr/>
          <p:nvPr/>
        </p:nvSpPr>
        <p:spPr>
          <a:xfrm>
            <a:off x="2612880" y="5575320"/>
            <a:ext cx="324000" cy="142920"/>
          </a:xfrm>
          <a:custGeom>
            <a:avLst/>
            <a:gdLst/>
            <a:ahLst/>
            <a:rect l="0" t="0" r="r" b="b"/>
            <a:pathLst>
              <a:path w="902" h="399">
                <a:moveTo>
                  <a:pt x="0" y="99"/>
                </a:moveTo>
                <a:lnTo>
                  <a:pt x="675" y="99"/>
                </a:lnTo>
                <a:lnTo>
                  <a:pt x="675" y="0"/>
                </a:lnTo>
                <a:lnTo>
                  <a:pt x="901" y="199"/>
                </a:lnTo>
                <a:lnTo>
                  <a:pt x="675" y="398"/>
                </a:lnTo>
                <a:lnTo>
                  <a:pt x="675" y="298"/>
                </a:lnTo>
                <a:lnTo>
                  <a:pt x="0" y="298"/>
                </a:lnTo>
                <a:lnTo>
                  <a:pt x="0" y="99"/>
                </a:lnTo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29"/>
          <p:cNvSpPr/>
          <p:nvPr/>
        </p:nvSpPr>
        <p:spPr>
          <a:xfrm>
            <a:off x="2612880" y="6188040"/>
            <a:ext cx="324000" cy="142920"/>
          </a:xfrm>
          <a:custGeom>
            <a:avLst/>
            <a:gdLst/>
            <a:ahLst/>
            <a:rect l="0" t="0" r="r" b="b"/>
            <a:pathLst>
              <a:path w="902" h="399">
                <a:moveTo>
                  <a:pt x="0" y="99"/>
                </a:moveTo>
                <a:lnTo>
                  <a:pt x="675" y="99"/>
                </a:lnTo>
                <a:lnTo>
                  <a:pt x="675" y="0"/>
                </a:lnTo>
                <a:lnTo>
                  <a:pt x="901" y="199"/>
                </a:lnTo>
                <a:lnTo>
                  <a:pt x="675" y="398"/>
                </a:lnTo>
                <a:lnTo>
                  <a:pt x="675" y="298"/>
                </a:lnTo>
                <a:lnTo>
                  <a:pt x="0" y="298"/>
                </a:lnTo>
                <a:lnTo>
                  <a:pt x="0" y="99"/>
                </a:lnTo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97" name="Picture 149" descr="TP_tmp"/>
          <p:cNvPicPr/>
          <p:nvPr/>
        </p:nvPicPr>
        <p:blipFill>
          <a:blip r:embed="rId7"/>
          <a:stretch/>
        </p:blipFill>
        <p:spPr>
          <a:xfrm>
            <a:off x="2478240" y="1160640"/>
            <a:ext cx="2103120" cy="701640"/>
          </a:xfrm>
          <a:prstGeom prst="rect">
            <a:avLst/>
          </a:prstGeom>
          <a:ln>
            <a:noFill/>
          </a:ln>
        </p:spPr>
      </p:pic>
      <p:pic>
        <p:nvPicPr>
          <p:cNvPr id="498" name="Picture 154" descr="TP_tmp"/>
          <p:cNvPicPr/>
          <p:nvPr/>
        </p:nvPicPr>
        <p:blipFill>
          <a:blip r:embed="rId8"/>
          <a:stretch/>
        </p:blipFill>
        <p:spPr>
          <a:xfrm>
            <a:off x="2959200" y="2349360"/>
            <a:ext cx="3038400" cy="409680"/>
          </a:xfrm>
          <a:prstGeom prst="rect">
            <a:avLst/>
          </a:prstGeom>
          <a:ln>
            <a:noFill/>
          </a:ln>
        </p:spPr>
      </p:pic>
      <p:grpSp>
        <p:nvGrpSpPr>
          <p:cNvPr id="499" name="Group 30"/>
          <p:cNvGrpSpPr/>
          <p:nvPr/>
        </p:nvGrpSpPr>
        <p:grpSpPr>
          <a:xfrm>
            <a:off x="396720" y="2781360"/>
            <a:ext cx="8804880" cy="368280"/>
            <a:chOff x="396720" y="2781360"/>
            <a:chExt cx="8804880" cy="368280"/>
          </a:xfrm>
        </p:grpSpPr>
        <p:sp>
          <p:nvSpPr>
            <p:cNvPr id="500" name="CustomShape 31"/>
            <p:cNvSpPr/>
            <p:nvPr/>
          </p:nvSpPr>
          <p:spPr>
            <a:xfrm>
              <a:off x="396720" y="2781360"/>
              <a:ext cx="8804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Writing                                and from discussion of QED,                             gives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501" name="Picture 157" descr="TP_tmp"/>
            <p:cNvPicPr/>
            <p:nvPr/>
          </p:nvPicPr>
          <p:blipFill>
            <a:blip r:embed="rId9"/>
            <a:stretch/>
          </p:blipFill>
          <p:spPr>
            <a:xfrm>
              <a:off x="6789600" y="2792160"/>
              <a:ext cx="1489320" cy="32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2" name="Picture 158" descr="TP_tmp"/>
            <p:cNvPicPr/>
            <p:nvPr/>
          </p:nvPicPr>
          <p:blipFill>
            <a:blip r:embed="rId10"/>
            <a:stretch/>
          </p:blipFill>
          <p:spPr>
            <a:xfrm>
              <a:off x="1662120" y="2855520"/>
              <a:ext cx="1635120" cy="291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03" name="Picture 160" descr="TP_tmp"/>
          <p:cNvPicPr/>
          <p:nvPr/>
        </p:nvPicPr>
        <p:blipFill>
          <a:blip r:embed="rId11"/>
          <a:stretch/>
        </p:blipFill>
        <p:spPr>
          <a:xfrm>
            <a:off x="3116160" y="3198960"/>
            <a:ext cx="3154320" cy="4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A4CC9F5-E4C5-4409-AAE5-B3E8198BA0A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505" name="Group 2"/>
          <p:cNvGrpSpPr/>
          <p:nvPr/>
        </p:nvGrpSpPr>
        <p:grpSpPr>
          <a:xfrm>
            <a:off x="1136520" y="747720"/>
            <a:ext cx="7164360" cy="1008720"/>
            <a:chOff x="1136520" y="747720"/>
            <a:chExt cx="7164360" cy="1008720"/>
          </a:xfrm>
        </p:grpSpPr>
        <p:sp>
          <p:nvSpPr>
            <p:cNvPr id="506" name="CustomShape 3"/>
            <p:cNvSpPr/>
            <p:nvPr/>
          </p:nvSpPr>
          <p:spPr>
            <a:xfrm>
              <a:off x="2280960" y="747720"/>
              <a:ext cx="6019920" cy="100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</a:rPr>
                <a:t>In the ultra-relativistic limit only </a:t>
              </a:r>
              <a:r>
                <a:rPr b="1" lang="en-US" sz="2000" spc="-1" strike="noStrike">
                  <a:solidFill>
                    <a:srgbClr val="ff0000"/>
                  </a:solidFill>
                  <a:latin typeface="Arial"/>
                </a:rPr>
                <a:t>left-handed particles</a:t>
              </a:r>
              <a:r>
                <a:rPr b="1" lang="en-US" sz="2000" spc="-1" strike="noStrike">
                  <a:solidFill>
                    <a:srgbClr val="0000ff"/>
                  </a:solidFill>
                  <a:latin typeface="Arial"/>
                </a:rPr>
                <a:t> and </a:t>
              </a:r>
              <a:r>
                <a:rPr b="1" lang="en-US" sz="2000" spc="-1" strike="noStrike">
                  <a:solidFill>
                    <a:srgbClr val="ff0000"/>
                  </a:solidFill>
                  <a:latin typeface="Arial"/>
                </a:rPr>
                <a:t>right-handed antiparticles</a:t>
              </a:r>
              <a:r>
                <a:rPr b="1" lang="en-US" sz="2000" spc="-1" strike="noStrike">
                  <a:solidFill>
                    <a:srgbClr val="0000ff"/>
                  </a:solidFill>
                  <a:latin typeface="Arial"/>
                </a:rPr>
                <a:t> participate in charged current weak interactions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07" name="CustomShape 4"/>
            <p:cNvSpPr/>
            <p:nvPr/>
          </p:nvSpPr>
          <p:spPr>
            <a:xfrm>
              <a:off x="1136520" y="1071360"/>
              <a:ext cx="647640" cy="324000"/>
            </a:xfrm>
            <a:custGeom>
              <a:avLst/>
              <a:gdLst/>
              <a:ahLst/>
              <a:rect l="0" t="0" r="r" b="b"/>
              <a:pathLst>
                <a:path w="1801" h="902">
                  <a:moveTo>
                    <a:pt x="0" y="225"/>
                  </a:moveTo>
                  <a:lnTo>
                    <a:pt x="1350" y="225"/>
                  </a:lnTo>
                  <a:lnTo>
                    <a:pt x="1350" y="0"/>
                  </a:lnTo>
                  <a:lnTo>
                    <a:pt x="1800" y="450"/>
                  </a:lnTo>
                  <a:lnTo>
                    <a:pt x="1350" y="901"/>
                  </a:lnTo>
                  <a:lnTo>
                    <a:pt x="1350" y="675"/>
                  </a:lnTo>
                  <a:lnTo>
                    <a:pt x="0" y="675"/>
                  </a:lnTo>
                  <a:lnTo>
                    <a:pt x="0" y="225"/>
                  </a:lnTo>
                </a:path>
              </a:pathLst>
            </a:custGeom>
            <a:gradFill rotWithShape="0">
              <a:gsLst>
                <a:gs pos="0">
                  <a:srgbClr val="006699"/>
                </a:gs>
                <a:gs pos="100000">
                  <a:srgbClr val="3399ff"/>
                </a:gs>
              </a:gsLst>
              <a:lin ang="10800000"/>
            </a:gra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8" name="Group 5"/>
          <p:cNvGrpSpPr/>
          <p:nvPr/>
        </p:nvGrpSpPr>
        <p:grpSpPr>
          <a:xfrm>
            <a:off x="3838680" y="2320920"/>
            <a:ext cx="2855880" cy="1460160"/>
            <a:chOff x="3838680" y="2320920"/>
            <a:chExt cx="2855880" cy="1460160"/>
          </a:xfrm>
        </p:grpSpPr>
        <p:grpSp>
          <p:nvGrpSpPr>
            <p:cNvPr id="509" name="Group 6"/>
            <p:cNvGrpSpPr/>
            <p:nvPr/>
          </p:nvGrpSpPr>
          <p:grpSpPr>
            <a:xfrm>
              <a:off x="4199400" y="2631240"/>
              <a:ext cx="928800" cy="295200"/>
              <a:chOff x="4199400" y="2631240"/>
              <a:chExt cx="928800" cy="295200"/>
            </a:xfrm>
          </p:grpSpPr>
          <p:sp>
            <p:nvSpPr>
              <p:cNvPr id="510" name="Line 7"/>
              <p:cNvSpPr/>
              <p:nvPr/>
            </p:nvSpPr>
            <p:spPr>
              <a:xfrm>
                <a:off x="4199400" y="2631240"/>
                <a:ext cx="464400" cy="1476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Line 8"/>
              <p:cNvSpPr/>
              <p:nvPr/>
            </p:nvSpPr>
            <p:spPr>
              <a:xfrm flipH="1" flipV="1">
                <a:off x="4508640" y="2729520"/>
                <a:ext cx="619560" cy="1969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2" name="Group 9"/>
            <p:cNvGrpSpPr/>
            <p:nvPr/>
          </p:nvGrpSpPr>
          <p:grpSpPr>
            <a:xfrm>
              <a:off x="5135400" y="2679840"/>
              <a:ext cx="918000" cy="257400"/>
              <a:chOff x="5135400" y="2679840"/>
              <a:chExt cx="918000" cy="257400"/>
            </a:xfrm>
          </p:grpSpPr>
          <p:sp>
            <p:nvSpPr>
              <p:cNvPr id="513" name="Line 10"/>
              <p:cNvSpPr/>
              <p:nvPr/>
            </p:nvSpPr>
            <p:spPr>
              <a:xfrm flipV="1">
                <a:off x="5135400" y="2808720"/>
                <a:ext cx="459360" cy="1285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Line 11"/>
              <p:cNvSpPr/>
              <p:nvPr/>
            </p:nvSpPr>
            <p:spPr>
              <a:xfrm flipH="1">
                <a:off x="5440680" y="2679840"/>
                <a:ext cx="612720" cy="1717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CustomShape 12"/>
            <p:cNvSpPr/>
            <p:nvPr/>
          </p:nvSpPr>
          <p:spPr>
            <a:xfrm rot="16200000">
              <a:off x="4730040" y="3278520"/>
              <a:ext cx="847800" cy="1573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3"/>
            <p:cNvSpPr/>
            <p:nvPr/>
          </p:nvSpPr>
          <p:spPr>
            <a:xfrm>
              <a:off x="3838680" y="232092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17" name="CustomShape 14"/>
            <p:cNvSpPr/>
            <p:nvPr/>
          </p:nvSpPr>
          <p:spPr>
            <a:xfrm>
              <a:off x="5124600" y="2862360"/>
              <a:ext cx="108000" cy="1076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18" name="Picture 35" descr="TP_tmp"/>
            <p:cNvPicPr/>
            <p:nvPr/>
          </p:nvPicPr>
          <p:blipFill>
            <a:blip r:embed="rId1"/>
            <a:stretch/>
          </p:blipFill>
          <p:spPr>
            <a:xfrm>
              <a:off x="5346720" y="3232080"/>
              <a:ext cx="291960" cy="204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19" name="Group 15"/>
            <p:cNvGrpSpPr/>
            <p:nvPr/>
          </p:nvGrpSpPr>
          <p:grpSpPr>
            <a:xfrm>
              <a:off x="6034320" y="2392200"/>
              <a:ext cx="660240" cy="530280"/>
              <a:chOff x="6034320" y="2392200"/>
              <a:chExt cx="660240" cy="530280"/>
            </a:xfrm>
          </p:grpSpPr>
          <p:sp>
            <p:nvSpPr>
              <p:cNvPr id="520" name="CustomShape 16"/>
              <p:cNvSpPr/>
              <p:nvPr/>
            </p:nvSpPr>
            <p:spPr>
              <a:xfrm>
                <a:off x="6034320" y="2392200"/>
                <a:ext cx="660240" cy="530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</a:t>
                </a:r>
                <a:r>
                  <a:rPr b="0" lang="en-US" sz="2500" spc="-1" strike="noStrike" baseline="-25000">
                    <a:solidFill>
                      <a:srgbClr val="000000"/>
                    </a:solidFill>
                    <a:latin typeface="Arial"/>
                  </a:rPr>
                  <a:t>e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21" name="Line 17"/>
              <p:cNvSpPr/>
              <p:nvPr/>
            </p:nvSpPr>
            <p:spPr>
              <a:xfrm>
                <a:off x="6143760" y="2536920"/>
                <a:ext cx="14436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2" name="CustomShape 18"/>
            <p:cNvSpPr/>
            <p:nvPr/>
          </p:nvSpPr>
          <p:spPr>
            <a:xfrm rot="1080000">
              <a:off x="4462200" y="2574720"/>
              <a:ext cx="611280" cy="179640"/>
            </a:xfrm>
            <a:custGeom>
              <a:avLst/>
              <a:gdLst/>
              <a:ahLst/>
              <a:rect l="0" t="0" r="r" b="b"/>
              <a:pathLst>
                <a:path w="1700" h="500">
                  <a:moveTo>
                    <a:pt x="0" y="124"/>
                  </a:moveTo>
                  <a:lnTo>
                    <a:pt x="1274" y="124"/>
                  </a:lnTo>
                  <a:lnTo>
                    <a:pt x="1274" y="0"/>
                  </a:lnTo>
                  <a:lnTo>
                    <a:pt x="1699" y="250"/>
                  </a:lnTo>
                  <a:lnTo>
                    <a:pt x="1274" y="499"/>
                  </a:lnTo>
                  <a:lnTo>
                    <a:pt x="1274" y="374"/>
                  </a:lnTo>
                  <a:lnTo>
                    <a:pt x="0" y="375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9"/>
            <p:cNvSpPr/>
            <p:nvPr/>
          </p:nvSpPr>
          <p:spPr>
            <a:xfrm rot="20640000">
              <a:off x="5351400" y="2573280"/>
              <a:ext cx="611280" cy="181080"/>
            </a:xfrm>
            <a:custGeom>
              <a:avLst/>
              <a:gdLst/>
              <a:ahLst/>
              <a:rect l="0" t="0" r="r" b="b"/>
              <a:pathLst>
                <a:path w="1700" h="505">
                  <a:moveTo>
                    <a:pt x="0" y="126"/>
                  </a:moveTo>
                  <a:lnTo>
                    <a:pt x="1275" y="126"/>
                  </a:lnTo>
                  <a:lnTo>
                    <a:pt x="1274" y="0"/>
                  </a:lnTo>
                  <a:lnTo>
                    <a:pt x="1699" y="252"/>
                  </a:lnTo>
                  <a:lnTo>
                    <a:pt x="1275" y="504"/>
                  </a:lnTo>
                  <a:lnTo>
                    <a:pt x="1274" y="378"/>
                  </a:lnTo>
                  <a:lnTo>
                    <a:pt x="1" y="378"/>
                  </a:lnTo>
                  <a:lnTo>
                    <a:pt x="0" y="126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" name="Group 20"/>
          <p:cNvGrpSpPr/>
          <p:nvPr/>
        </p:nvGrpSpPr>
        <p:grpSpPr>
          <a:xfrm>
            <a:off x="704880" y="2249640"/>
            <a:ext cx="2855880" cy="1458360"/>
            <a:chOff x="704880" y="2249640"/>
            <a:chExt cx="2855880" cy="1458360"/>
          </a:xfrm>
        </p:grpSpPr>
        <p:sp>
          <p:nvSpPr>
            <p:cNvPr id="525" name="CustomShape 21"/>
            <p:cNvSpPr/>
            <p:nvPr/>
          </p:nvSpPr>
          <p:spPr>
            <a:xfrm rot="16200000">
              <a:off x="1618560" y="3205440"/>
              <a:ext cx="847440" cy="1573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6" name="Group 22"/>
            <p:cNvGrpSpPr/>
            <p:nvPr/>
          </p:nvGrpSpPr>
          <p:grpSpPr>
            <a:xfrm>
              <a:off x="1063440" y="2568240"/>
              <a:ext cx="934200" cy="278280"/>
              <a:chOff x="1063440" y="2568240"/>
              <a:chExt cx="934200" cy="278280"/>
            </a:xfrm>
          </p:grpSpPr>
          <p:sp>
            <p:nvSpPr>
              <p:cNvPr id="527" name="Line 23"/>
              <p:cNvSpPr/>
              <p:nvPr/>
            </p:nvSpPr>
            <p:spPr>
              <a:xfrm flipH="1" flipV="1">
                <a:off x="1530360" y="2707560"/>
                <a:ext cx="467280" cy="1389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Line 24"/>
              <p:cNvSpPr/>
              <p:nvPr/>
            </p:nvSpPr>
            <p:spPr>
              <a:xfrm>
                <a:off x="1063440" y="256824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9" name="Group 25"/>
            <p:cNvGrpSpPr/>
            <p:nvPr/>
          </p:nvGrpSpPr>
          <p:grpSpPr>
            <a:xfrm>
              <a:off x="2000160" y="2618640"/>
              <a:ext cx="924120" cy="234720"/>
              <a:chOff x="2000160" y="2618640"/>
              <a:chExt cx="924120" cy="234720"/>
            </a:xfrm>
          </p:grpSpPr>
          <p:sp>
            <p:nvSpPr>
              <p:cNvPr id="530" name="Line 26"/>
              <p:cNvSpPr/>
              <p:nvPr/>
            </p:nvSpPr>
            <p:spPr>
              <a:xfrm flipH="1">
                <a:off x="2462040" y="2618640"/>
                <a:ext cx="462240" cy="11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Line 27"/>
              <p:cNvSpPr/>
              <p:nvPr/>
            </p:nvSpPr>
            <p:spPr>
              <a:xfrm flipV="1">
                <a:off x="2000160" y="2696760"/>
                <a:ext cx="616680" cy="1566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2" name="CustomShape 28"/>
            <p:cNvSpPr/>
            <p:nvPr/>
          </p:nvSpPr>
          <p:spPr>
            <a:xfrm>
              <a:off x="704880" y="224964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33" name="CustomShape 29"/>
            <p:cNvSpPr/>
            <p:nvPr/>
          </p:nvSpPr>
          <p:spPr>
            <a:xfrm>
              <a:off x="1990800" y="2790720"/>
              <a:ext cx="108000" cy="1076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30"/>
            <p:cNvSpPr/>
            <p:nvPr/>
          </p:nvSpPr>
          <p:spPr>
            <a:xfrm>
              <a:off x="2900520" y="2320920"/>
              <a:ext cx="660240" cy="53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</a:t>
              </a:r>
              <a:r>
                <a:rPr b="0" lang="en-US" sz="2500" spc="-1" strike="noStrike" baseline="-25000">
                  <a:solidFill>
                    <a:srgbClr val="000000"/>
                  </a:solidFill>
                  <a:latin typeface="Arial"/>
                </a:rPr>
                <a:t>e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535" name="Picture 22" descr="TP_tmp"/>
            <p:cNvPicPr/>
            <p:nvPr/>
          </p:nvPicPr>
          <p:blipFill>
            <a:blip r:embed="rId2"/>
            <a:stretch/>
          </p:blipFill>
          <p:spPr>
            <a:xfrm>
              <a:off x="2213280" y="3160800"/>
              <a:ext cx="291960" cy="204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6" name="CustomShape 31"/>
            <p:cNvSpPr/>
            <p:nvPr/>
          </p:nvSpPr>
          <p:spPr>
            <a:xfrm rot="11760000">
              <a:off x="1280880" y="2463120"/>
              <a:ext cx="611280" cy="180360"/>
            </a:xfrm>
            <a:custGeom>
              <a:avLst/>
              <a:gdLst/>
              <a:ahLst/>
              <a:rect l="0" t="0" r="r" b="b"/>
              <a:pathLst>
                <a:path w="1701" h="502">
                  <a:moveTo>
                    <a:pt x="1" y="125"/>
                  </a:moveTo>
                  <a:lnTo>
                    <a:pt x="1274" y="125"/>
                  </a:lnTo>
                  <a:lnTo>
                    <a:pt x="1275" y="0"/>
                  </a:lnTo>
                  <a:lnTo>
                    <a:pt x="1700" y="251"/>
                  </a:lnTo>
                  <a:lnTo>
                    <a:pt x="1274" y="501"/>
                  </a:lnTo>
                  <a:lnTo>
                    <a:pt x="1275" y="376"/>
                  </a:lnTo>
                  <a:lnTo>
                    <a:pt x="0" y="376"/>
                  </a:lnTo>
                  <a:lnTo>
                    <a:pt x="1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32"/>
            <p:cNvSpPr/>
            <p:nvPr/>
          </p:nvSpPr>
          <p:spPr>
            <a:xfrm rot="9915000">
              <a:off x="2144880" y="2500200"/>
              <a:ext cx="611280" cy="180720"/>
            </a:xfrm>
            <a:custGeom>
              <a:avLst/>
              <a:gdLst/>
              <a:ahLst/>
              <a:rect l="0" t="0" r="r" b="b"/>
              <a:pathLst>
                <a:path w="1700" h="503">
                  <a:moveTo>
                    <a:pt x="0" y="126"/>
                  </a:moveTo>
                  <a:lnTo>
                    <a:pt x="1274" y="125"/>
                  </a:lnTo>
                  <a:lnTo>
                    <a:pt x="1274" y="0"/>
                  </a:lnTo>
                  <a:lnTo>
                    <a:pt x="1699" y="251"/>
                  </a:lnTo>
                  <a:lnTo>
                    <a:pt x="1274" y="502"/>
                  </a:lnTo>
                  <a:lnTo>
                    <a:pt x="1274" y="377"/>
                  </a:lnTo>
                  <a:lnTo>
                    <a:pt x="0" y="378"/>
                  </a:lnTo>
                  <a:lnTo>
                    <a:pt x="0" y="126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8" name="Group 33"/>
          <p:cNvGrpSpPr/>
          <p:nvPr/>
        </p:nvGrpSpPr>
        <p:grpSpPr>
          <a:xfrm>
            <a:off x="7544880" y="3095640"/>
            <a:ext cx="697320" cy="678960"/>
            <a:chOff x="7544880" y="3095640"/>
            <a:chExt cx="697320" cy="678960"/>
          </a:xfrm>
        </p:grpSpPr>
        <p:sp>
          <p:nvSpPr>
            <p:cNvPr id="539" name="Line 34"/>
            <p:cNvSpPr/>
            <p:nvPr/>
          </p:nvSpPr>
          <p:spPr>
            <a:xfrm flipH="1">
              <a:off x="7893360" y="3095640"/>
              <a:ext cx="348840" cy="33948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Line 35"/>
            <p:cNvSpPr/>
            <p:nvPr/>
          </p:nvSpPr>
          <p:spPr>
            <a:xfrm flipV="1">
              <a:off x="7544880" y="3321720"/>
              <a:ext cx="465480" cy="45288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1" name="Group 36"/>
          <p:cNvGrpSpPr/>
          <p:nvPr/>
        </p:nvGrpSpPr>
        <p:grpSpPr>
          <a:xfrm>
            <a:off x="7552800" y="2440440"/>
            <a:ext cx="715680" cy="630000"/>
            <a:chOff x="7552800" y="2440440"/>
            <a:chExt cx="715680" cy="630000"/>
          </a:xfrm>
        </p:grpSpPr>
        <p:sp>
          <p:nvSpPr>
            <p:cNvPr id="542" name="Line 37"/>
            <p:cNvSpPr/>
            <p:nvPr/>
          </p:nvSpPr>
          <p:spPr>
            <a:xfrm>
              <a:off x="7552800" y="2440440"/>
              <a:ext cx="358200" cy="31536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Line 38"/>
            <p:cNvSpPr/>
            <p:nvPr/>
          </p:nvSpPr>
          <p:spPr>
            <a:xfrm flipH="1" flipV="1">
              <a:off x="7791120" y="2649600"/>
              <a:ext cx="477360" cy="42084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4" name="CustomShape 39"/>
          <p:cNvSpPr/>
          <p:nvPr/>
        </p:nvSpPr>
        <p:spPr>
          <a:xfrm rot="10800000">
            <a:off x="9129600" y="3186000"/>
            <a:ext cx="847440" cy="15696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0"/>
          <p:cNvSpPr/>
          <p:nvPr/>
        </p:nvSpPr>
        <p:spPr>
          <a:xfrm>
            <a:off x="7184880" y="3421080"/>
            <a:ext cx="66060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spAutoFit/>
          </a:bodyPr>
          <a:p>
            <a:pPr>
              <a:spcBef>
                <a:spcPts val="1562"/>
              </a:spcBef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5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1" lang="es-ES" sz="25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6" name="CustomShape 41"/>
          <p:cNvSpPr/>
          <p:nvPr/>
        </p:nvSpPr>
        <p:spPr>
          <a:xfrm rot="16200000">
            <a:off x="8210520" y="3030480"/>
            <a:ext cx="108000" cy="108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7" name="Picture 48" descr="TP_tmp"/>
          <p:cNvPicPr/>
          <p:nvPr/>
        </p:nvPicPr>
        <p:blipFill>
          <a:blip r:embed="rId3"/>
          <a:stretch/>
        </p:blipFill>
        <p:spPr>
          <a:xfrm>
            <a:off x="8537400" y="2666880"/>
            <a:ext cx="292320" cy="204840"/>
          </a:xfrm>
          <a:prstGeom prst="rect">
            <a:avLst/>
          </a:prstGeom>
          <a:ln>
            <a:noFill/>
          </a:ln>
        </p:spPr>
      </p:pic>
      <p:grpSp>
        <p:nvGrpSpPr>
          <p:cNvPr id="548" name="Group 42"/>
          <p:cNvGrpSpPr/>
          <p:nvPr/>
        </p:nvGrpSpPr>
        <p:grpSpPr>
          <a:xfrm>
            <a:off x="7126200" y="2160720"/>
            <a:ext cx="660240" cy="530280"/>
            <a:chOff x="7126200" y="2160720"/>
            <a:chExt cx="660240" cy="530280"/>
          </a:xfrm>
        </p:grpSpPr>
        <p:sp>
          <p:nvSpPr>
            <p:cNvPr id="549" name="CustomShape 43"/>
            <p:cNvSpPr/>
            <p:nvPr/>
          </p:nvSpPr>
          <p:spPr>
            <a:xfrm>
              <a:off x="7126200" y="2160720"/>
              <a:ext cx="660240" cy="53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</a:t>
              </a:r>
              <a:r>
                <a:rPr b="0" lang="en-US" sz="2500" spc="-1" strike="noStrike" baseline="-25000">
                  <a:solidFill>
                    <a:srgbClr val="000000"/>
                  </a:solidFill>
                  <a:latin typeface="Arial"/>
                </a:rPr>
                <a:t>e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50" name="Line 44"/>
            <p:cNvSpPr/>
            <p:nvPr/>
          </p:nvSpPr>
          <p:spPr>
            <a:xfrm>
              <a:off x="7235640" y="2305440"/>
              <a:ext cx="14436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1" name="CustomShape 45"/>
          <p:cNvSpPr/>
          <p:nvPr/>
        </p:nvSpPr>
        <p:spPr>
          <a:xfrm rot="8160000">
            <a:off x="7666920" y="3455640"/>
            <a:ext cx="609480" cy="181080"/>
          </a:xfrm>
          <a:custGeom>
            <a:avLst/>
            <a:gdLst/>
            <a:ahLst/>
            <a:rect l="0" t="0" r="r" b="b"/>
            <a:pathLst>
              <a:path w="1695" h="505">
                <a:moveTo>
                  <a:pt x="0" y="126"/>
                </a:moveTo>
                <a:lnTo>
                  <a:pt x="1270" y="127"/>
                </a:lnTo>
                <a:lnTo>
                  <a:pt x="1270" y="0"/>
                </a:lnTo>
                <a:lnTo>
                  <a:pt x="1694" y="252"/>
                </a:lnTo>
                <a:lnTo>
                  <a:pt x="1270" y="504"/>
                </a:lnTo>
                <a:lnTo>
                  <a:pt x="1270" y="379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6"/>
          <p:cNvSpPr/>
          <p:nvPr/>
        </p:nvSpPr>
        <p:spPr>
          <a:xfrm rot="2515200">
            <a:off x="7667280" y="2556000"/>
            <a:ext cx="609480" cy="180720"/>
          </a:xfrm>
          <a:custGeom>
            <a:avLst/>
            <a:gdLst/>
            <a:ahLst/>
            <a:rect l="0" t="0" r="r" b="b"/>
            <a:pathLst>
              <a:path w="1696" h="504">
                <a:moveTo>
                  <a:pt x="0" y="126"/>
                </a:moveTo>
                <a:lnTo>
                  <a:pt x="1271" y="124"/>
                </a:lnTo>
                <a:lnTo>
                  <a:pt x="1270" y="0"/>
                </a:lnTo>
                <a:lnTo>
                  <a:pt x="1695" y="250"/>
                </a:lnTo>
                <a:lnTo>
                  <a:pt x="1271" y="503"/>
                </a:lnTo>
                <a:lnTo>
                  <a:pt x="1271" y="376"/>
                </a:lnTo>
                <a:lnTo>
                  <a:pt x="1" y="378"/>
                </a:lnTo>
                <a:lnTo>
                  <a:pt x="0" y="126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7"/>
          <p:cNvSpPr/>
          <p:nvPr/>
        </p:nvSpPr>
        <p:spPr>
          <a:xfrm>
            <a:off x="498600" y="1868400"/>
            <a:ext cx="8940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e.g.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 the relativistic limit, the only possible electron – neutrino interactions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554" name="Group 48"/>
          <p:cNvGrpSpPr/>
          <p:nvPr/>
        </p:nvGrpSpPr>
        <p:grpSpPr>
          <a:xfrm>
            <a:off x="652320" y="4352760"/>
            <a:ext cx="8374320" cy="1728720"/>
            <a:chOff x="652320" y="4352760"/>
            <a:chExt cx="8374320" cy="1728720"/>
          </a:xfrm>
        </p:grpSpPr>
        <p:pic>
          <p:nvPicPr>
            <p:cNvPr id="555" name="Picture 136" descr="TP_tmp"/>
            <p:cNvPicPr/>
            <p:nvPr/>
          </p:nvPicPr>
          <p:blipFill>
            <a:blip r:embed="rId4"/>
            <a:stretch/>
          </p:blipFill>
          <p:spPr>
            <a:xfrm>
              <a:off x="4592520" y="4352760"/>
              <a:ext cx="611280" cy="5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6" name="Line 49"/>
            <p:cNvSpPr/>
            <p:nvPr/>
          </p:nvSpPr>
          <p:spPr>
            <a:xfrm>
              <a:off x="977760" y="5603400"/>
              <a:ext cx="14036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0"/>
            <p:cNvSpPr/>
            <p:nvPr/>
          </p:nvSpPr>
          <p:spPr>
            <a:xfrm>
              <a:off x="1444680" y="5351040"/>
              <a:ext cx="468360" cy="179640"/>
            </a:xfrm>
            <a:custGeom>
              <a:avLst/>
              <a:gdLst/>
              <a:ahLst/>
              <a:rect l="0" t="0" r="r" b="b"/>
              <a:pathLst>
                <a:path w="1303" h="501">
                  <a:moveTo>
                    <a:pt x="0" y="125"/>
                  </a:moveTo>
                  <a:lnTo>
                    <a:pt x="976" y="125"/>
                  </a:lnTo>
                  <a:lnTo>
                    <a:pt x="976" y="0"/>
                  </a:lnTo>
                  <a:lnTo>
                    <a:pt x="1302" y="250"/>
                  </a:lnTo>
                  <a:lnTo>
                    <a:pt x="976" y="500"/>
                  </a:lnTo>
                  <a:lnTo>
                    <a:pt x="9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51"/>
            <p:cNvSpPr/>
            <p:nvPr/>
          </p:nvSpPr>
          <p:spPr>
            <a:xfrm flipH="1">
              <a:off x="2596680" y="5603400"/>
              <a:ext cx="14050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52"/>
            <p:cNvSpPr/>
            <p:nvPr/>
          </p:nvSpPr>
          <p:spPr>
            <a:xfrm>
              <a:off x="3065400" y="5351040"/>
              <a:ext cx="468360" cy="179640"/>
            </a:xfrm>
            <a:custGeom>
              <a:avLst/>
              <a:gdLst/>
              <a:ahLst/>
              <a:rect l="0" t="0" r="r" b="b"/>
              <a:pathLst>
                <a:path w="1303" h="501">
                  <a:moveTo>
                    <a:pt x="0" y="125"/>
                  </a:moveTo>
                  <a:lnTo>
                    <a:pt x="976" y="125"/>
                  </a:lnTo>
                  <a:lnTo>
                    <a:pt x="976" y="0"/>
                  </a:lnTo>
                  <a:lnTo>
                    <a:pt x="1302" y="250"/>
                  </a:lnTo>
                  <a:lnTo>
                    <a:pt x="976" y="500"/>
                  </a:lnTo>
                  <a:lnTo>
                    <a:pt x="9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60" name="Picture 129" descr="TP_tmp"/>
            <p:cNvPicPr/>
            <p:nvPr/>
          </p:nvPicPr>
          <p:blipFill>
            <a:blip r:embed="rId5"/>
            <a:stretch/>
          </p:blipFill>
          <p:spPr>
            <a:xfrm>
              <a:off x="652320" y="5459040"/>
              <a:ext cx="29232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1" name="Picture 130" descr="TP_tmp"/>
            <p:cNvPicPr/>
            <p:nvPr/>
          </p:nvPicPr>
          <p:blipFill>
            <a:blip r:embed="rId6"/>
            <a:stretch/>
          </p:blipFill>
          <p:spPr>
            <a:xfrm>
              <a:off x="4110120" y="5500440"/>
              <a:ext cx="320760" cy="17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2" name="CustomShape 53"/>
            <p:cNvSpPr/>
            <p:nvPr/>
          </p:nvSpPr>
          <p:spPr>
            <a:xfrm>
              <a:off x="670320" y="4938480"/>
              <a:ext cx="18694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RH anti-particle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63" name="CustomShape 54"/>
            <p:cNvSpPr/>
            <p:nvPr/>
          </p:nvSpPr>
          <p:spPr>
            <a:xfrm>
              <a:off x="2701800" y="4944600"/>
              <a:ext cx="1361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LH particle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564" name="Picture 134" descr="TP_tmp"/>
            <p:cNvPicPr/>
            <p:nvPr/>
          </p:nvPicPr>
          <p:blipFill>
            <a:blip r:embed="rId7"/>
            <a:stretch/>
          </p:blipFill>
          <p:spPr>
            <a:xfrm>
              <a:off x="1389240" y="5686200"/>
              <a:ext cx="409320" cy="322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5" name="Picture 135" descr="TP_tmp"/>
            <p:cNvPicPr/>
            <p:nvPr/>
          </p:nvPicPr>
          <p:blipFill>
            <a:blip r:embed="rId8"/>
            <a:stretch/>
          </p:blipFill>
          <p:spPr>
            <a:xfrm>
              <a:off x="3154320" y="5686200"/>
              <a:ext cx="29232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6" name="Line 55"/>
            <p:cNvSpPr/>
            <p:nvPr/>
          </p:nvSpPr>
          <p:spPr>
            <a:xfrm>
              <a:off x="5597640" y="5595480"/>
              <a:ext cx="1403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56"/>
            <p:cNvSpPr/>
            <p:nvPr/>
          </p:nvSpPr>
          <p:spPr>
            <a:xfrm>
              <a:off x="6064200" y="5343120"/>
              <a:ext cx="468360" cy="179640"/>
            </a:xfrm>
            <a:custGeom>
              <a:avLst/>
              <a:gdLst/>
              <a:ahLst/>
              <a:rect l="0" t="0" r="r" b="b"/>
              <a:pathLst>
                <a:path w="1303" h="501">
                  <a:moveTo>
                    <a:pt x="0" y="125"/>
                  </a:moveTo>
                  <a:lnTo>
                    <a:pt x="976" y="125"/>
                  </a:lnTo>
                  <a:lnTo>
                    <a:pt x="976" y="0"/>
                  </a:lnTo>
                  <a:lnTo>
                    <a:pt x="1302" y="250"/>
                  </a:lnTo>
                  <a:lnTo>
                    <a:pt x="976" y="500"/>
                  </a:lnTo>
                  <a:lnTo>
                    <a:pt x="9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Line 57"/>
            <p:cNvSpPr/>
            <p:nvPr/>
          </p:nvSpPr>
          <p:spPr>
            <a:xfrm flipH="1">
              <a:off x="7216920" y="5595480"/>
              <a:ext cx="140472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58"/>
            <p:cNvSpPr/>
            <p:nvPr/>
          </p:nvSpPr>
          <p:spPr>
            <a:xfrm>
              <a:off x="7684920" y="5343120"/>
              <a:ext cx="468360" cy="179640"/>
            </a:xfrm>
            <a:custGeom>
              <a:avLst/>
              <a:gdLst/>
              <a:ahLst/>
              <a:rect l="0" t="0" r="r" b="b"/>
              <a:pathLst>
                <a:path w="1303" h="501">
                  <a:moveTo>
                    <a:pt x="0" y="125"/>
                  </a:moveTo>
                  <a:lnTo>
                    <a:pt x="976" y="125"/>
                  </a:lnTo>
                  <a:lnTo>
                    <a:pt x="976" y="0"/>
                  </a:lnTo>
                  <a:lnTo>
                    <a:pt x="1302" y="250"/>
                  </a:lnTo>
                  <a:lnTo>
                    <a:pt x="976" y="500"/>
                  </a:lnTo>
                  <a:lnTo>
                    <a:pt x="9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0" name="Picture 141" descr="TP_tmp"/>
            <p:cNvPicPr/>
            <p:nvPr/>
          </p:nvPicPr>
          <p:blipFill>
            <a:blip r:embed="rId9"/>
            <a:stretch/>
          </p:blipFill>
          <p:spPr>
            <a:xfrm>
              <a:off x="8734320" y="5470200"/>
              <a:ext cx="29232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1" name="Picture 142" descr="TP_tmp"/>
            <p:cNvPicPr/>
            <p:nvPr/>
          </p:nvPicPr>
          <p:blipFill>
            <a:blip r:embed="rId10"/>
            <a:stretch/>
          </p:blipFill>
          <p:spPr>
            <a:xfrm>
              <a:off x="5207040" y="5506560"/>
              <a:ext cx="320760" cy="17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2" name="CustomShape 59"/>
            <p:cNvSpPr/>
            <p:nvPr/>
          </p:nvSpPr>
          <p:spPr>
            <a:xfrm>
              <a:off x="5180760" y="4930560"/>
              <a:ext cx="17704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      </a:t>
              </a: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RH particle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73" name="CustomShape 60"/>
            <p:cNvSpPr/>
            <p:nvPr/>
          </p:nvSpPr>
          <p:spPr>
            <a:xfrm>
              <a:off x="7113600" y="4936680"/>
              <a:ext cx="1845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LH anti-particle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574" name="Picture 147" descr="TP_tmp"/>
            <p:cNvPicPr/>
            <p:nvPr/>
          </p:nvPicPr>
          <p:blipFill>
            <a:blip r:embed="rId11"/>
            <a:stretch/>
          </p:blipFill>
          <p:spPr>
            <a:xfrm>
              <a:off x="6070680" y="5686200"/>
              <a:ext cx="496800" cy="29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5" name="Picture 148" descr="TP_tmp"/>
            <p:cNvPicPr/>
            <p:nvPr/>
          </p:nvPicPr>
          <p:blipFill>
            <a:blip r:embed="rId12"/>
            <a:stretch/>
          </p:blipFill>
          <p:spPr>
            <a:xfrm>
              <a:off x="7655040" y="5652720"/>
              <a:ext cx="614160" cy="322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6" name="Line 61"/>
            <p:cNvSpPr/>
            <p:nvPr/>
          </p:nvSpPr>
          <p:spPr>
            <a:xfrm>
              <a:off x="4881600" y="4713120"/>
              <a:ext cx="0" cy="1368360"/>
            </a:xfrm>
            <a:prstGeom prst="line">
              <a:avLst/>
            </a:prstGeom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7" name="CustomShape 62"/>
          <p:cNvSpPr/>
          <p:nvPr/>
        </p:nvSpPr>
        <p:spPr>
          <a:xfrm>
            <a:off x="410760" y="3956040"/>
            <a:ext cx="8300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helicity dependence of the weak interaction              parity violation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78" name="CustomShape 63"/>
          <p:cNvSpPr/>
          <p:nvPr/>
        </p:nvSpPr>
        <p:spPr>
          <a:xfrm>
            <a:off x="6032520" y="4100400"/>
            <a:ext cx="503280" cy="108000"/>
          </a:xfrm>
          <a:custGeom>
            <a:avLst/>
            <a:gdLst/>
            <a:ahLst/>
            <a:rect l="0" t="0" r="r" b="b"/>
            <a:pathLst>
              <a:path w="1400" h="302">
                <a:moveTo>
                  <a:pt x="0" y="150"/>
                </a:moveTo>
                <a:lnTo>
                  <a:pt x="278" y="0"/>
                </a:lnTo>
                <a:lnTo>
                  <a:pt x="278" y="75"/>
                </a:lnTo>
                <a:lnTo>
                  <a:pt x="1120" y="75"/>
                </a:lnTo>
                <a:lnTo>
                  <a:pt x="1120" y="0"/>
                </a:lnTo>
                <a:lnTo>
                  <a:pt x="1399" y="150"/>
                </a:lnTo>
                <a:lnTo>
                  <a:pt x="1120" y="301"/>
                </a:lnTo>
                <a:lnTo>
                  <a:pt x="1120" y="225"/>
                </a:lnTo>
                <a:lnTo>
                  <a:pt x="278" y="225"/>
                </a:lnTo>
                <a:lnTo>
                  <a:pt x="278" y="301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9" name="Picture 155" descr="TP_tmp"/>
          <p:cNvPicPr/>
          <p:nvPr/>
        </p:nvPicPr>
        <p:blipFill>
          <a:blip r:embed="rId13"/>
          <a:stretch/>
        </p:blipFill>
        <p:spPr>
          <a:xfrm>
            <a:off x="1460520" y="4376880"/>
            <a:ext cx="1781280" cy="263520"/>
          </a:xfrm>
          <a:prstGeom prst="rect">
            <a:avLst/>
          </a:prstGeom>
          <a:ln>
            <a:noFill/>
          </a:ln>
        </p:spPr>
      </p:pic>
      <p:sp>
        <p:nvSpPr>
          <p:cNvPr id="580" name="CustomShape 64"/>
          <p:cNvSpPr/>
          <p:nvPr/>
        </p:nvSpPr>
        <p:spPr>
          <a:xfrm>
            <a:off x="777600" y="4281480"/>
            <a:ext cx="575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1" name="CustomShape 65"/>
          <p:cNvSpPr/>
          <p:nvPr/>
        </p:nvSpPr>
        <p:spPr>
          <a:xfrm>
            <a:off x="1280520" y="6100920"/>
            <a:ext cx="2582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Valid weak interaction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2" name="CustomShape 66"/>
          <p:cNvSpPr/>
          <p:nvPr/>
        </p:nvSpPr>
        <p:spPr>
          <a:xfrm>
            <a:off x="2000160" y="620064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67"/>
          <p:cNvSpPr/>
          <p:nvPr/>
        </p:nvSpPr>
        <p:spPr>
          <a:xfrm>
            <a:off x="6300360" y="6087960"/>
            <a:ext cx="184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Does not occur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5FA1D6C-2756-4B91-B3C7-6787B935F75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H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446760" y="692280"/>
            <a:ext cx="8346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decays of charged pions provide a good demonstration of the role of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helicity in the weak interaction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587" name="Group 4"/>
          <p:cNvGrpSpPr/>
          <p:nvPr/>
        </p:nvGrpSpPr>
        <p:grpSpPr>
          <a:xfrm>
            <a:off x="5433840" y="1306440"/>
            <a:ext cx="3318120" cy="1235160"/>
            <a:chOff x="5433840" y="1306440"/>
            <a:chExt cx="3318120" cy="1235160"/>
          </a:xfrm>
        </p:grpSpPr>
        <p:sp>
          <p:nvSpPr>
            <p:cNvPr id="588" name="CustomShape 5"/>
            <p:cNvSpPr/>
            <p:nvPr/>
          </p:nvSpPr>
          <p:spPr>
            <a:xfrm>
              <a:off x="5954760" y="1417320"/>
              <a:ext cx="401760" cy="952560"/>
            </a:xfrm>
            <a:prstGeom prst="ellipse">
              <a:avLst/>
            </a:prstGeom>
            <a:blipFill rotWithShape="0">
              <a:blip r:embed="rId1"/>
              <a:tile/>
            </a:blip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89" name="Picture 6" descr="TP_tmp"/>
            <p:cNvPicPr/>
            <p:nvPr/>
          </p:nvPicPr>
          <p:blipFill>
            <a:blip r:embed="rId2"/>
            <a:stretch/>
          </p:blipFill>
          <p:spPr>
            <a:xfrm>
              <a:off x="5433840" y="1706400"/>
              <a:ext cx="432000" cy="2174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90" name="Group 6"/>
            <p:cNvGrpSpPr/>
            <p:nvPr/>
          </p:nvGrpSpPr>
          <p:grpSpPr>
            <a:xfrm>
              <a:off x="6193080" y="1418400"/>
              <a:ext cx="732960" cy="479160"/>
              <a:chOff x="6193080" y="1418400"/>
              <a:chExt cx="732960" cy="479160"/>
            </a:xfrm>
          </p:grpSpPr>
          <p:sp>
            <p:nvSpPr>
              <p:cNvPr id="591" name="Line 7"/>
              <p:cNvSpPr/>
              <p:nvPr/>
            </p:nvSpPr>
            <p:spPr>
              <a:xfrm>
                <a:off x="6193080" y="1418400"/>
                <a:ext cx="732960" cy="4791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Line 8"/>
              <p:cNvSpPr/>
              <p:nvPr/>
            </p:nvSpPr>
            <p:spPr>
              <a:xfrm>
                <a:off x="6202080" y="1426680"/>
                <a:ext cx="402120" cy="26316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3" name="Group 9"/>
            <p:cNvGrpSpPr/>
            <p:nvPr/>
          </p:nvGrpSpPr>
          <p:grpSpPr>
            <a:xfrm>
              <a:off x="6188040" y="1885680"/>
              <a:ext cx="728640" cy="487800"/>
              <a:chOff x="6188040" y="1885680"/>
              <a:chExt cx="728640" cy="487800"/>
            </a:xfrm>
          </p:grpSpPr>
          <p:sp>
            <p:nvSpPr>
              <p:cNvPr id="594" name="Line 10"/>
              <p:cNvSpPr/>
              <p:nvPr/>
            </p:nvSpPr>
            <p:spPr>
              <a:xfrm flipH="1">
                <a:off x="6188040" y="1885680"/>
                <a:ext cx="728640" cy="4878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Line 11"/>
              <p:cNvSpPr/>
              <p:nvPr/>
            </p:nvSpPr>
            <p:spPr>
              <a:xfrm flipH="1">
                <a:off x="6505200" y="1890720"/>
                <a:ext cx="400320" cy="267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6" name="CustomShape 12"/>
            <p:cNvSpPr/>
            <p:nvPr/>
          </p:nvSpPr>
          <p:spPr>
            <a:xfrm rot="10800000">
              <a:off x="6919560" y="1779480"/>
              <a:ext cx="679320" cy="18720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7" name="Group 13"/>
            <p:cNvGrpSpPr/>
            <p:nvPr/>
          </p:nvGrpSpPr>
          <p:grpSpPr>
            <a:xfrm>
              <a:off x="7608960" y="1882440"/>
              <a:ext cx="716040" cy="506520"/>
              <a:chOff x="7608960" y="1882440"/>
              <a:chExt cx="716040" cy="506520"/>
            </a:xfrm>
          </p:grpSpPr>
          <p:sp>
            <p:nvSpPr>
              <p:cNvPr id="598" name="Line 14"/>
              <p:cNvSpPr/>
              <p:nvPr/>
            </p:nvSpPr>
            <p:spPr>
              <a:xfrm>
                <a:off x="7608960" y="1882440"/>
                <a:ext cx="716040" cy="5065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Line 15"/>
              <p:cNvSpPr/>
              <p:nvPr/>
            </p:nvSpPr>
            <p:spPr>
              <a:xfrm>
                <a:off x="7617600" y="1891080"/>
                <a:ext cx="392760" cy="27828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0" name="Group 16"/>
            <p:cNvGrpSpPr/>
            <p:nvPr/>
          </p:nvGrpSpPr>
          <p:grpSpPr>
            <a:xfrm>
              <a:off x="7602480" y="1370520"/>
              <a:ext cx="711360" cy="511200"/>
              <a:chOff x="7602480" y="1370520"/>
              <a:chExt cx="711360" cy="511200"/>
            </a:xfrm>
          </p:grpSpPr>
          <p:sp>
            <p:nvSpPr>
              <p:cNvPr id="601" name="Line 17"/>
              <p:cNvSpPr/>
              <p:nvPr/>
            </p:nvSpPr>
            <p:spPr>
              <a:xfrm flipH="1">
                <a:off x="7602480" y="1370520"/>
                <a:ext cx="711360" cy="5112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Line 18"/>
              <p:cNvSpPr/>
              <p:nvPr/>
            </p:nvSpPr>
            <p:spPr>
              <a:xfrm flipH="1">
                <a:off x="7912080" y="1375920"/>
                <a:ext cx="390600" cy="28044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03" name="Picture 29" descr="TP_tmp"/>
            <p:cNvPicPr/>
            <p:nvPr/>
          </p:nvPicPr>
          <p:blipFill>
            <a:blip r:embed="rId3"/>
            <a:stretch/>
          </p:blipFill>
          <p:spPr>
            <a:xfrm>
              <a:off x="8379000" y="2293920"/>
              <a:ext cx="372960" cy="247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4" name="Picture 31" descr="TP_tmp"/>
            <p:cNvPicPr/>
            <p:nvPr/>
          </p:nvPicPr>
          <p:blipFill>
            <a:blip r:embed="rId4"/>
            <a:stretch/>
          </p:blipFill>
          <p:spPr>
            <a:xfrm>
              <a:off x="8362800" y="1306440"/>
              <a:ext cx="373320" cy="311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05" name="Group 19"/>
          <p:cNvGrpSpPr/>
          <p:nvPr/>
        </p:nvGrpSpPr>
        <p:grpSpPr>
          <a:xfrm>
            <a:off x="1139760" y="1311120"/>
            <a:ext cx="3286080" cy="1172880"/>
            <a:chOff x="1139760" y="1311120"/>
            <a:chExt cx="3286080" cy="1172880"/>
          </a:xfrm>
        </p:grpSpPr>
        <p:sp>
          <p:nvSpPr>
            <p:cNvPr id="606" name="CustomShape 20"/>
            <p:cNvSpPr/>
            <p:nvPr/>
          </p:nvSpPr>
          <p:spPr>
            <a:xfrm>
              <a:off x="1660320" y="1422360"/>
              <a:ext cx="401760" cy="951840"/>
            </a:xfrm>
            <a:prstGeom prst="ellipse">
              <a:avLst/>
            </a:prstGeom>
            <a:blipFill rotWithShape="0">
              <a:blip r:embed="rId5"/>
              <a:tile/>
            </a:blip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07" name="Picture 54" descr="TP_tmp"/>
            <p:cNvPicPr/>
            <p:nvPr/>
          </p:nvPicPr>
          <p:blipFill>
            <a:blip r:embed="rId6"/>
            <a:stretch/>
          </p:blipFill>
          <p:spPr>
            <a:xfrm>
              <a:off x="1139760" y="1711080"/>
              <a:ext cx="432000" cy="217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08" name="Group 21"/>
            <p:cNvGrpSpPr/>
            <p:nvPr/>
          </p:nvGrpSpPr>
          <p:grpSpPr>
            <a:xfrm>
              <a:off x="1898640" y="1423080"/>
              <a:ext cx="733320" cy="478800"/>
              <a:chOff x="1898640" y="1423080"/>
              <a:chExt cx="733320" cy="478800"/>
            </a:xfrm>
          </p:grpSpPr>
          <p:sp>
            <p:nvSpPr>
              <p:cNvPr id="609" name="Line 22"/>
              <p:cNvSpPr/>
              <p:nvPr/>
            </p:nvSpPr>
            <p:spPr>
              <a:xfrm>
                <a:off x="1898640" y="1423080"/>
                <a:ext cx="733320" cy="4788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Line 23"/>
              <p:cNvSpPr/>
              <p:nvPr/>
            </p:nvSpPr>
            <p:spPr>
              <a:xfrm>
                <a:off x="1907640" y="1431360"/>
                <a:ext cx="402120" cy="26316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1" name="Group 24"/>
            <p:cNvGrpSpPr/>
            <p:nvPr/>
          </p:nvGrpSpPr>
          <p:grpSpPr>
            <a:xfrm>
              <a:off x="1893240" y="1890360"/>
              <a:ext cx="729000" cy="487080"/>
              <a:chOff x="1893240" y="1890360"/>
              <a:chExt cx="729000" cy="487080"/>
            </a:xfrm>
          </p:grpSpPr>
          <p:sp>
            <p:nvSpPr>
              <p:cNvPr id="612" name="Line 25"/>
              <p:cNvSpPr/>
              <p:nvPr/>
            </p:nvSpPr>
            <p:spPr>
              <a:xfrm flipH="1">
                <a:off x="1893240" y="1890360"/>
                <a:ext cx="729000" cy="4870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Line 26"/>
              <p:cNvSpPr/>
              <p:nvPr/>
            </p:nvSpPr>
            <p:spPr>
              <a:xfrm flipH="1">
                <a:off x="2210760" y="1895400"/>
                <a:ext cx="400320" cy="267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4" name="CustomShape 27"/>
            <p:cNvSpPr/>
            <p:nvPr/>
          </p:nvSpPr>
          <p:spPr>
            <a:xfrm rot="10800000">
              <a:off x="2625480" y="1783800"/>
              <a:ext cx="679320" cy="1868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5" name="Group 28"/>
            <p:cNvGrpSpPr/>
            <p:nvPr/>
          </p:nvGrpSpPr>
          <p:grpSpPr>
            <a:xfrm>
              <a:off x="3314520" y="1887480"/>
              <a:ext cx="716040" cy="505800"/>
              <a:chOff x="3314520" y="1887480"/>
              <a:chExt cx="716040" cy="505800"/>
            </a:xfrm>
          </p:grpSpPr>
          <p:sp>
            <p:nvSpPr>
              <p:cNvPr id="616" name="Line 29"/>
              <p:cNvSpPr/>
              <p:nvPr/>
            </p:nvSpPr>
            <p:spPr>
              <a:xfrm>
                <a:off x="3314520" y="1887480"/>
                <a:ext cx="716040" cy="5058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Line 30"/>
              <p:cNvSpPr/>
              <p:nvPr/>
            </p:nvSpPr>
            <p:spPr>
              <a:xfrm>
                <a:off x="3323160" y="1896120"/>
                <a:ext cx="392760" cy="277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8" name="Group 31"/>
            <p:cNvGrpSpPr/>
            <p:nvPr/>
          </p:nvGrpSpPr>
          <p:grpSpPr>
            <a:xfrm>
              <a:off x="3307680" y="1375560"/>
              <a:ext cx="711720" cy="510840"/>
              <a:chOff x="3307680" y="1375560"/>
              <a:chExt cx="711720" cy="510840"/>
            </a:xfrm>
          </p:grpSpPr>
          <p:sp>
            <p:nvSpPr>
              <p:cNvPr id="619" name="Line 32"/>
              <p:cNvSpPr/>
              <p:nvPr/>
            </p:nvSpPr>
            <p:spPr>
              <a:xfrm flipH="1">
                <a:off x="3307680" y="1375560"/>
                <a:ext cx="711720" cy="51084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Line 33"/>
              <p:cNvSpPr/>
              <p:nvPr/>
            </p:nvSpPr>
            <p:spPr>
              <a:xfrm flipH="1">
                <a:off x="3617640" y="1380960"/>
                <a:ext cx="390600" cy="28044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21" name="Picture 74" descr="TP_tmp"/>
            <p:cNvPicPr/>
            <p:nvPr/>
          </p:nvPicPr>
          <p:blipFill>
            <a:blip r:embed="rId7"/>
            <a:stretch/>
          </p:blipFill>
          <p:spPr>
            <a:xfrm>
              <a:off x="4068720" y="1311120"/>
              <a:ext cx="311040" cy="27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2" name="Picture 75" descr="TP_tmp"/>
            <p:cNvPicPr/>
            <p:nvPr/>
          </p:nvPicPr>
          <p:blipFill>
            <a:blip r:embed="rId8"/>
            <a:stretch/>
          </p:blipFill>
          <p:spPr>
            <a:xfrm>
              <a:off x="4084560" y="2298600"/>
              <a:ext cx="341280" cy="185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23" name="Picture 78" descr="TP_tmp"/>
          <p:cNvPicPr/>
          <p:nvPr/>
        </p:nvPicPr>
        <p:blipFill>
          <a:blip r:embed="rId9"/>
          <a:stretch/>
        </p:blipFill>
        <p:spPr>
          <a:xfrm>
            <a:off x="2806560" y="1449360"/>
            <a:ext cx="292320" cy="204840"/>
          </a:xfrm>
          <a:prstGeom prst="rect">
            <a:avLst/>
          </a:prstGeom>
          <a:ln>
            <a:noFill/>
          </a:ln>
        </p:spPr>
      </p:pic>
      <p:pic>
        <p:nvPicPr>
          <p:cNvPr id="624" name="Picture 79" descr="TP_tmp"/>
          <p:cNvPicPr/>
          <p:nvPr/>
        </p:nvPicPr>
        <p:blipFill>
          <a:blip r:embed="rId10"/>
          <a:stretch/>
        </p:blipFill>
        <p:spPr>
          <a:xfrm>
            <a:off x="7095960" y="1449360"/>
            <a:ext cx="292320" cy="204840"/>
          </a:xfrm>
          <a:prstGeom prst="rect">
            <a:avLst/>
          </a:prstGeom>
          <a:ln>
            <a:noFill/>
          </a:ln>
        </p:spPr>
      </p:pic>
      <p:sp>
        <p:nvSpPr>
          <p:cNvPr id="625" name="CustomShape 34"/>
          <p:cNvSpPr/>
          <p:nvPr/>
        </p:nvSpPr>
        <p:spPr>
          <a:xfrm>
            <a:off x="741240" y="2565360"/>
            <a:ext cx="2340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EXPERIMENTALLY: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6" name="CustomShape 35"/>
          <p:cNvSpPr/>
          <p:nvPr/>
        </p:nvSpPr>
        <p:spPr>
          <a:xfrm>
            <a:off x="713160" y="3346560"/>
            <a:ext cx="85827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Might expect the decay to electrons to dominate – due to increased phase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space…. The opposite happens, the electron decay is helicity suppressed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7" name="CustomShape 36"/>
          <p:cNvSpPr/>
          <p:nvPr/>
        </p:nvSpPr>
        <p:spPr>
          <a:xfrm>
            <a:off x="478800" y="4005360"/>
            <a:ext cx="92451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decay in pion rest frame.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Pion is spin zero: so the spins of the </a:t>
            </a:r>
            <a:r>
              <a:rPr b="1" lang="en-GB" sz="1800" spc="-1" strike="noStrike">
                <a:solidFill>
                  <a:srgbClr val="000000"/>
                </a:solidFill>
                <a:latin typeface="Symbol"/>
                <a:ea typeface="Symbol"/>
              </a:rPr>
              <a:t>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are opposite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Weak interaction only couples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anti-particle states. Since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neutrinos are (almost) massless, must be in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 Helicity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state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Therefore, to conserve angular mom. muon is emitted in a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HELICITY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state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28" name="Group 37"/>
          <p:cNvGrpSpPr/>
          <p:nvPr/>
        </p:nvGrpSpPr>
        <p:grpSpPr>
          <a:xfrm>
            <a:off x="3135240" y="5630400"/>
            <a:ext cx="3492360" cy="354240"/>
            <a:chOff x="3135240" y="5630400"/>
            <a:chExt cx="3492360" cy="354240"/>
          </a:xfrm>
        </p:grpSpPr>
        <p:sp>
          <p:nvSpPr>
            <p:cNvPr id="629" name="CustomShape 38"/>
            <p:cNvSpPr/>
            <p:nvPr/>
          </p:nvSpPr>
          <p:spPr>
            <a:xfrm>
              <a:off x="4827240" y="5702400"/>
              <a:ext cx="250920" cy="2523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Line 39"/>
            <p:cNvSpPr/>
            <p:nvPr/>
          </p:nvSpPr>
          <p:spPr>
            <a:xfrm>
              <a:off x="5186160" y="5846760"/>
              <a:ext cx="1008000" cy="0"/>
            </a:xfrm>
            <a:prstGeom prst="line">
              <a:avLst/>
            </a:prstGeom>
            <a:ln w="2556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Line 40"/>
            <p:cNvSpPr/>
            <p:nvPr/>
          </p:nvSpPr>
          <p:spPr>
            <a:xfrm flipH="1">
              <a:off x="3711240" y="5846760"/>
              <a:ext cx="1006560" cy="0"/>
            </a:xfrm>
            <a:prstGeom prst="line">
              <a:avLst/>
            </a:prstGeom>
            <a:ln w="2556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2" name="Picture 94" descr="TP_tmp"/>
            <p:cNvPicPr/>
            <p:nvPr/>
          </p:nvPicPr>
          <p:blipFill>
            <a:blip r:embed="rId11"/>
            <a:stretch/>
          </p:blipFill>
          <p:spPr>
            <a:xfrm>
              <a:off x="3135240" y="5692680"/>
              <a:ext cx="35064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33" name="CustomShape 41"/>
            <p:cNvSpPr/>
            <p:nvPr/>
          </p:nvSpPr>
          <p:spPr>
            <a:xfrm rot="10800000">
              <a:off x="3998880" y="5630400"/>
              <a:ext cx="468000" cy="144360"/>
            </a:xfrm>
            <a:custGeom>
              <a:avLst/>
              <a:gdLst/>
              <a:ahLst/>
              <a:rect l="0" t="0" r="r" b="b"/>
              <a:pathLst>
                <a:path w="1302" h="402">
                  <a:moveTo>
                    <a:pt x="0" y="100"/>
                  </a:moveTo>
                  <a:lnTo>
                    <a:pt x="975" y="100"/>
                  </a:lnTo>
                  <a:lnTo>
                    <a:pt x="975" y="0"/>
                  </a:lnTo>
                  <a:lnTo>
                    <a:pt x="1301" y="200"/>
                  </a:lnTo>
                  <a:lnTo>
                    <a:pt x="975" y="401"/>
                  </a:lnTo>
                  <a:lnTo>
                    <a:pt x="975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42"/>
            <p:cNvSpPr/>
            <p:nvPr/>
          </p:nvSpPr>
          <p:spPr>
            <a:xfrm>
              <a:off x="5438520" y="5630760"/>
              <a:ext cx="468360" cy="144360"/>
            </a:xfrm>
            <a:custGeom>
              <a:avLst/>
              <a:gdLst/>
              <a:ahLst/>
              <a:rect l="0" t="0" r="r" b="b"/>
              <a:pathLst>
                <a:path w="1303" h="402">
                  <a:moveTo>
                    <a:pt x="0" y="100"/>
                  </a:moveTo>
                  <a:lnTo>
                    <a:pt x="976" y="100"/>
                  </a:lnTo>
                  <a:lnTo>
                    <a:pt x="976" y="0"/>
                  </a:lnTo>
                  <a:lnTo>
                    <a:pt x="1302" y="200"/>
                  </a:lnTo>
                  <a:lnTo>
                    <a:pt x="976" y="401"/>
                  </a:lnTo>
                  <a:lnTo>
                    <a:pt x="976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5" name="Picture 97" descr="TP_tmp"/>
            <p:cNvPicPr/>
            <p:nvPr/>
          </p:nvPicPr>
          <p:blipFill>
            <a:blip r:embed="rId12"/>
            <a:stretch/>
          </p:blipFill>
          <p:spPr>
            <a:xfrm>
              <a:off x="6276960" y="5738760"/>
              <a:ext cx="350640" cy="233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6" name="Line 43"/>
          <p:cNvSpPr/>
          <p:nvPr/>
        </p:nvSpPr>
        <p:spPr>
          <a:xfrm>
            <a:off x="5205240" y="4400640"/>
            <a:ext cx="108000" cy="0"/>
          </a:xfrm>
          <a:prstGeom prst="line">
            <a:avLst/>
          </a:prstGeom>
          <a:ln w="22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44"/>
          <p:cNvSpPr/>
          <p:nvPr/>
        </p:nvSpPr>
        <p:spPr>
          <a:xfrm>
            <a:off x="417600" y="6086520"/>
            <a:ext cx="90723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But only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left-handed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particle 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participate in weak interaction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38" name="Picture 125" descr="TP_tmp"/>
          <p:cNvPicPr/>
          <p:nvPr/>
        </p:nvPicPr>
        <p:blipFill>
          <a:blip r:embed="rId13"/>
          <a:stretch/>
        </p:blipFill>
        <p:spPr>
          <a:xfrm>
            <a:off x="3341520" y="2608200"/>
            <a:ext cx="3711600" cy="73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D68B049B-E114-4BBD-8C03-DD12AF684D4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40" name="Group 2"/>
          <p:cNvGrpSpPr/>
          <p:nvPr/>
        </p:nvGrpSpPr>
        <p:grpSpPr>
          <a:xfrm>
            <a:off x="446400" y="657360"/>
            <a:ext cx="7638840" cy="1757160"/>
            <a:chOff x="446400" y="657360"/>
            <a:chExt cx="7638840" cy="1757160"/>
          </a:xfrm>
        </p:grpSpPr>
        <p:pic>
          <p:nvPicPr>
            <p:cNvPr id="641" name="Picture 7" descr="TP_tmp"/>
            <p:cNvPicPr/>
            <p:nvPr/>
          </p:nvPicPr>
          <p:blipFill>
            <a:blip r:embed="rId1"/>
            <a:stretch/>
          </p:blipFill>
          <p:spPr>
            <a:xfrm>
              <a:off x="1820880" y="1063440"/>
              <a:ext cx="2149560" cy="1351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2" name="CustomShape 3"/>
            <p:cNvSpPr/>
            <p:nvPr/>
          </p:nvSpPr>
          <p:spPr>
            <a:xfrm>
              <a:off x="446400" y="657360"/>
              <a:ext cx="75337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general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right-handed helicity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solution to the Dirac equation is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643" name="Picture 10" descr="TP_tmp"/>
            <p:cNvPicPr/>
            <p:nvPr/>
          </p:nvPicPr>
          <p:blipFill>
            <a:blip r:embed="rId2"/>
            <a:stretch/>
          </p:blipFill>
          <p:spPr>
            <a:xfrm>
              <a:off x="5162400" y="1514520"/>
              <a:ext cx="1109880" cy="40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4" name="Picture 9" descr="TP_tmp"/>
            <p:cNvPicPr/>
            <p:nvPr/>
          </p:nvPicPr>
          <p:blipFill>
            <a:blip r:embed="rId3"/>
            <a:stretch/>
          </p:blipFill>
          <p:spPr>
            <a:xfrm>
              <a:off x="7034040" y="1514520"/>
              <a:ext cx="1051200" cy="407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5" name="CustomShape 4"/>
            <p:cNvSpPr/>
            <p:nvPr/>
          </p:nvSpPr>
          <p:spPr>
            <a:xfrm>
              <a:off x="4385880" y="1549440"/>
              <a:ext cx="6393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with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46" name="CustomShape 5"/>
            <p:cNvSpPr/>
            <p:nvPr/>
          </p:nvSpPr>
          <p:spPr>
            <a:xfrm>
              <a:off x="6330960" y="1549440"/>
              <a:ext cx="587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and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647" name="CustomShape 6"/>
          <p:cNvSpPr/>
          <p:nvPr/>
        </p:nvSpPr>
        <p:spPr>
          <a:xfrm>
            <a:off x="570960" y="2421000"/>
            <a:ext cx="39492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project out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left-handed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part of the wave-function using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48" name="Picture 15" descr="TP_tmp"/>
          <p:cNvPicPr/>
          <p:nvPr/>
        </p:nvPicPr>
        <p:blipFill>
          <a:blip r:embed="rId4"/>
          <a:stretch/>
        </p:blipFill>
        <p:spPr>
          <a:xfrm>
            <a:off x="4737240" y="2313000"/>
            <a:ext cx="4284360" cy="998640"/>
          </a:xfrm>
          <a:prstGeom prst="rect">
            <a:avLst/>
          </a:prstGeom>
          <a:ln>
            <a:noFill/>
          </a:ln>
        </p:spPr>
      </p:pic>
      <p:sp>
        <p:nvSpPr>
          <p:cNvPr id="649" name="CustomShape 7"/>
          <p:cNvSpPr/>
          <p:nvPr/>
        </p:nvSpPr>
        <p:spPr>
          <a:xfrm>
            <a:off x="1002600" y="3638520"/>
            <a:ext cx="855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giving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0" name="CustomShape 8"/>
          <p:cNvSpPr/>
          <p:nvPr/>
        </p:nvSpPr>
        <p:spPr>
          <a:xfrm>
            <a:off x="641880" y="5127480"/>
            <a:ext cx="1251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51" name="Picture 34" descr="TP_tmp"/>
          <p:cNvPicPr/>
          <p:nvPr/>
        </p:nvPicPr>
        <p:blipFill>
          <a:blip r:embed="rId5"/>
          <a:stretch/>
        </p:blipFill>
        <p:spPr>
          <a:xfrm>
            <a:off x="2181240" y="3357720"/>
            <a:ext cx="5979960" cy="1019160"/>
          </a:xfrm>
          <a:prstGeom prst="rect">
            <a:avLst/>
          </a:prstGeom>
          <a:ln>
            <a:noFill/>
          </a:ln>
        </p:spPr>
      </p:pic>
      <p:grpSp>
        <p:nvGrpSpPr>
          <p:cNvPr id="652" name="Group 9"/>
          <p:cNvGrpSpPr/>
          <p:nvPr/>
        </p:nvGrpSpPr>
        <p:grpSpPr>
          <a:xfrm>
            <a:off x="2818800" y="4502160"/>
            <a:ext cx="4373280" cy="368280"/>
            <a:chOff x="2818800" y="4502160"/>
            <a:chExt cx="4373280" cy="368280"/>
          </a:xfrm>
        </p:grpSpPr>
        <p:sp>
          <p:nvSpPr>
            <p:cNvPr id="653" name="CustomShape 10"/>
            <p:cNvSpPr/>
            <p:nvPr/>
          </p:nvSpPr>
          <p:spPr>
            <a:xfrm>
              <a:off x="2818800" y="4502160"/>
              <a:ext cx="4373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the limit                  this tends to zero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654" name="Picture 36" descr="TP_tmp"/>
            <p:cNvPicPr/>
            <p:nvPr/>
          </p:nvPicPr>
          <p:blipFill>
            <a:blip r:embed="rId6"/>
            <a:stretch/>
          </p:blipFill>
          <p:spPr>
            <a:xfrm>
              <a:off x="4213080" y="4573440"/>
              <a:ext cx="847800" cy="233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55" name="CustomShape 11"/>
          <p:cNvSpPr/>
          <p:nvPr/>
        </p:nvSpPr>
        <p:spPr>
          <a:xfrm>
            <a:off x="2792520" y="4473720"/>
            <a:ext cx="442908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6" name="Group 12"/>
          <p:cNvGrpSpPr/>
          <p:nvPr/>
        </p:nvGrpSpPr>
        <p:grpSpPr>
          <a:xfrm>
            <a:off x="2606760" y="6157800"/>
            <a:ext cx="2606760" cy="368280"/>
            <a:chOff x="2606760" y="6157800"/>
            <a:chExt cx="2606760" cy="368280"/>
          </a:xfrm>
        </p:grpSpPr>
        <p:sp>
          <p:nvSpPr>
            <p:cNvPr id="657" name="CustomShape 13"/>
            <p:cNvSpPr/>
            <p:nvPr/>
          </p:nvSpPr>
          <p:spPr>
            <a:xfrm>
              <a:off x="2606760" y="6157800"/>
              <a:ext cx="26067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the limit                  ,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658" name="Picture 41" descr="TP_tmp"/>
            <p:cNvPicPr/>
            <p:nvPr/>
          </p:nvPicPr>
          <p:blipFill>
            <a:blip r:embed="rId7"/>
            <a:stretch/>
          </p:blipFill>
          <p:spPr>
            <a:xfrm>
              <a:off x="4000320" y="6229080"/>
              <a:ext cx="847800" cy="233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59" name="CustomShape 14"/>
          <p:cNvSpPr/>
          <p:nvPr/>
        </p:nvSpPr>
        <p:spPr>
          <a:xfrm>
            <a:off x="2614680" y="6129360"/>
            <a:ext cx="442908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60" name="Picture 45" descr="TP_tmp"/>
          <p:cNvPicPr/>
          <p:nvPr/>
        </p:nvPicPr>
        <p:blipFill>
          <a:blip r:embed="rId8"/>
          <a:stretch/>
        </p:blipFill>
        <p:spPr>
          <a:xfrm>
            <a:off x="5397480" y="6197760"/>
            <a:ext cx="1284480" cy="291960"/>
          </a:xfrm>
          <a:prstGeom prst="rect">
            <a:avLst/>
          </a:prstGeom>
          <a:ln>
            <a:noFill/>
          </a:ln>
        </p:spPr>
      </p:pic>
      <p:pic>
        <p:nvPicPr>
          <p:cNvPr id="661" name="Picture 46" descr="TP_tmp"/>
          <p:cNvPicPr/>
          <p:nvPr/>
        </p:nvPicPr>
        <p:blipFill>
          <a:blip r:embed="rId9"/>
          <a:stretch/>
        </p:blipFill>
        <p:spPr>
          <a:xfrm>
            <a:off x="2360520" y="5049720"/>
            <a:ext cx="5788080" cy="10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5EEDD4EE-5BD9-4D6B-8C28-F6BE240035D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63" name="Picture 54" descr="TP_tmp"/>
          <p:cNvPicPr/>
          <p:nvPr/>
        </p:nvPicPr>
        <p:blipFill>
          <a:blip r:embed="rId1"/>
          <a:stretch/>
        </p:blipFill>
        <p:spPr>
          <a:xfrm>
            <a:off x="2720880" y="4794120"/>
            <a:ext cx="3800520" cy="642960"/>
          </a:xfrm>
          <a:prstGeom prst="rect">
            <a:avLst/>
          </a:prstGeom>
          <a:ln>
            <a:noFill/>
          </a:ln>
        </p:spPr>
      </p:pic>
      <p:pic>
        <p:nvPicPr>
          <p:cNvPr id="664" name="Picture 53" descr="TP_tmp"/>
          <p:cNvPicPr/>
          <p:nvPr/>
        </p:nvPicPr>
        <p:blipFill>
          <a:blip r:embed="rId2"/>
          <a:stretch/>
        </p:blipFill>
        <p:spPr>
          <a:xfrm>
            <a:off x="2144880" y="763560"/>
            <a:ext cx="6165720" cy="531720"/>
          </a:xfrm>
          <a:prstGeom prst="rect">
            <a:avLst/>
          </a:prstGeom>
          <a:ln>
            <a:noFill/>
          </a:ln>
        </p:spPr>
      </p:pic>
      <p:sp>
        <p:nvSpPr>
          <p:cNvPr id="665" name="CustomShape 2"/>
          <p:cNvSpPr/>
          <p:nvPr/>
        </p:nvSpPr>
        <p:spPr>
          <a:xfrm>
            <a:off x="1617840" y="1446120"/>
            <a:ext cx="12506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RH Helicity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8072280" y="1438200"/>
            <a:ext cx="10814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LH Chiral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5311440" y="1438200"/>
            <a:ext cx="11041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RH Chiral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8" name="CustomShape 5"/>
          <p:cNvSpPr/>
          <p:nvPr/>
        </p:nvSpPr>
        <p:spPr>
          <a:xfrm>
            <a:off x="2036880" y="874800"/>
            <a:ext cx="395280" cy="35856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6"/>
          <p:cNvSpPr/>
          <p:nvPr/>
        </p:nvSpPr>
        <p:spPr>
          <a:xfrm flipV="1">
            <a:off x="2160720" y="1222200"/>
            <a:ext cx="71280" cy="21600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7"/>
          <p:cNvSpPr/>
          <p:nvPr/>
        </p:nvSpPr>
        <p:spPr>
          <a:xfrm flipV="1">
            <a:off x="5983200" y="1222200"/>
            <a:ext cx="73080" cy="21600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8"/>
          <p:cNvSpPr/>
          <p:nvPr/>
        </p:nvSpPr>
        <p:spPr>
          <a:xfrm>
            <a:off x="5889600" y="863640"/>
            <a:ext cx="395280" cy="35856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9"/>
          <p:cNvSpPr/>
          <p:nvPr/>
        </p:nvSpPr>
        <p:spPr>
          <a:xfrm>
            <a:off x="7978680" y="863640"/>
            <a:ext cx="395280" cy="35856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10"/>
          <p:cNvSpPr/>
          <p:nvPr/>
        </p:nvSpPr>
        <p:spPr>
          <a:xfrm flipH="1" flipV="1">
            <a:off x="8287920" y="1222200"/>
            <a:ext cx="71640" cy="21600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1"/>
          <p:cNvSpPr/>
          <p:nvPr/>
        </p:nvSpPr>
        <p:spPr>
          <a:xfrm>
            <a:off x="805320" y="1916280"/>
            <a:ext cx="8973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limit                , as expected, the RH chiral and helicity states are identical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75" name="Picture 24" descr="TP_tmp"/>
          <p:cNvPicPr/>
          <p:nvPr/>
        </p:nvPicPr>
        <p:blipFill>
          <a:blip r:embed="rId3"/>
          <a:stretch/>
        </p:blipFill>
        <p:spPr>
          <a:xfrm>
            <a:off x="2252520" y="1989000"/>
            <a:ext cx="847800" cy="233640"/>
          </a:xfrm>
          <a:prstGeom prst="rect">
            <a:avLst/>
          </a:prstGeom>
          <a:ln>
            <a:noFill/>
          </a:ln>
        </p:spPr>
      </p:pic>
      <p:sp>
        <p:nvSpPr>
          <p:cNvPr id="676" name="CustomShape 12"/>
          <p:cNvSpPr/>
          <p:nvPr/>
        </p:nvSpPr>
        <p:spPr>
          <a:xfrm>
            <a:off x="808200" y="2239920"/>
            <a:ext cx="75960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Although only LH chiral particles participate in the weak interaction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contribution from RH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Helicity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states is not necessarily zero !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77" name="Group 13"/>
          <p:cNvGrpSpPr/>
          <p:nvPr/>
        </p:nvGrpSpPr>
        <p:grpSpPr>
          <a:xfrm>
            <a:off x="3152880" y="2997000"/>
            <a:ext cx="3492360" cy="354240"/>
            <a:chOff x="3152880" y="2997000"/>
            <a:chExt cx="3492360" cy="354240"/>
          </a:xfrm>
        </p:grpSpPr>
        <p:sp>
          <p:nvSpPr>
            <p:cNvPr id="678" name="CustomShape 14"/>
            <p:cNvSpPr/>
            <p:nvPr/>
          </p:nvSpPr>
          <p:spPr>
            <a:xfrm>
              <a:off x="4844880" y="3069000"/>
              <a:ext cx="250920" cy="2523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15"/>
            <p:cNvSpPr/>
            <p:nvPr/>
          </p:nvSpPr>
          <p:spPr>
            <a:xfrm>
              <a:off x="5203800" y="3213360"/>
              <a:ext cx="1008000" cy="0"/>
            </a:xfrm>
            <a:prstGeom prst="line">
              <a:avLst/>
            </a:prstGeom>
            <a:ln w="2556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16"/>
            <p:cNvSpPr/>
            <p:nvPr/>
          </p:nvSpPr>
          <p:spPr>
            <a:xfrm flipH="1">
              <a:off x="3728880" y="3213360"/>
              <a:ext cx="1006560" cy="0"/>
            </a:xfrm>
            <a:prstGeom prst="line">
              <a:avLst/>
            </a:prstGeom>
            <a:ln w="2556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81" name="Picture 30" descr="TP_tmp"/>
            <p:cNvPicPr/>
            <p:nvPr/>
          </p:nvPicPr>
          <p:blipFill>
            <a:blip r:embed="rId4"/>
            <a:stretch/>
          </p:blipFill>
          <p:spPr>
            <a:xfrm>
              <a:off x="3152880" y="3059280"/>
              <a:ext cx="35064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2" name="CustomShape 17"/>
            <p:cNvSpPr/>
            <p:nvPr/>
          </p:nvSpPr>
          <p:spPr>
            <a:xfrm rot="10800000">
              <a:off x="4016520" y="2997000"/>
              <a:ext cx="468000" cy="144360"/>
            </a:xfrm>
            <a:custGeom>
              <a:avLst/>
              <a:gdLst/>
              <a:ahLst/>
              <a:rect l="0" t="0" r="r" b="b"/>
              <a:pathLst>
                <a:path w="1302" h="402">
                  <a:moveTo>
                    <a:pt x="0" y="100"/>
                  </a:moveTo>
                  <a:lnTo>
                    <a:pt x="975" y="100"/>
                  </a:lnTo>
                  <a:lnTo>
                    <a:pt x="975" y="0"/>
                  </a:lnTo>
                  <a:lnTo>
                    <a:pt x="1301" y="200"/>
                  </a:lnTo>
                  <a:lnTo>
                    <a:pt x="975" y="401"/>
                  </a:lnTo>
                  <a:lnTo>
                    <a:pt x="975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8"/>
            <p:cNvSpPr/>
            <p:nvPr/>
          </p:nvSpPr>
          <p:spPr>
            <a:xfrm>
              <a:off x="5456160" y="2997360"/>
              <a:ext cx="468360" cy="144360"/>
            </a:xfrm>
            <a:custGeom>
              <a:avLst/>
              <a:gdLst/>
              <a:ahLst/>
              <a:rect l="0" t="0" r="r" b="b"/>
              <a:pathLst>
                <a:path w="1303" h="402">
                  <a:moveTo>
                    <a:pt x="0" y="100"/>
                  </a:moveTo>
                  <a:lnTo>
                    <a:pt x="976" y="100"/>
                  </a:lnTo>
                  <a:lnTo>
                    <a:pt x="976" y="0"/>
                  </a:lnTo>
                  <a:lnTo>
                    <a:pt x="1302" y="200"/>
                  </a:lnTo>
                  <a:lnTo>
                    <a:pt x="976" y="401"/>
                  </a:lnTo>
                  <a:lnTo>
                    <a:pt x="976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84" name="Picture 33" descr="TP_tmp"/>
            <p:cNvPicPr/>
            <p:nvPr/>
          </p:nvPicPr>
          <p:blipFill>
            <a:blip r:embed="rId5"/>
            <a:stretch/>
          </p:blipFill>
          <p:spPr>
            <a:xfrm>
              <a:off x="6294600" y="3105360"/>
              <a:ext cx="350640" cy="233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5" name="CustomShape 19"/>
          <p:cNvSpPr/>
          <p:nvPr/>
        </p:nvSpPr>
        <p:spPr>
          <a:xfrm>
            <a:off x="1017000" y="3459240"/>
            <a:ext cx="338904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 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1" lang="en-GB" sz="1600" spc="-1" strike="noStrike" baseline="-25000">
                <a:solidFill>
                  <a:srgbClr val="ff0000"/>
                </a:solidFill>
                <a:latin typeface="Symbol"/>
                <a:ea typeface="Symbol"/>
              </a:rPr>
              <a:t>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  <a:ea typeface="Arial"/>
              </a:rPr>
              <a:t>≈ 0: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RH Helicity 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  <a:ea typeface="Arial"/>
              </a:rPr>
              <a:t>≡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RH Chiral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6" name="CustomShape 20"/>
          <p:cNvSpPr/>
          <p:nvPr/>
        </p:nvSpPr>
        <p:spPr>
          <a:xfrm>
            <a:off x="5467680" y="3459240"/>
            <a:ext cx="3163320" cy="61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 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1" lang="en-GB" sz="1600" spc="-1" strike="noStrike" baseline="-25000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n-GB" sz="16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  <a:ea typeface="Arial"/>
              </a:rPr>
              <a:t>≠ 0: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RH Helicity has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              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LH Chiral Component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7" name="CustomShape 21"/>
          <p:cNvSpPr/>
          <p:nvPr/>
        </p:nvSpPr>
        <p:spPr>
          <a:xfrm>
            <a:off x="484560" y="4156200"/>
            <a:ext cx="9067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Expect matrix element to be proportional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LH chiral component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 Helicity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electron/muon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spinor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8" name="CustomShape 22"/>
          <p:cNvSpPr/>
          <p:nvPr/>
        </p:nvSpPr>
        <p:spPr>
          <a:xfrm>
            <a:off x="7623000" y="4832280"/>
            <a:ext cx="191664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from the kinematics 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of pion decay at rest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9" name="CustomShape 23"/>
          <p:cNvSpPr/>
          <p:nvPr/>
        </p:nvSpPr>
        <p:spPr>
          <a:xfrm>
            <a:off x="5384880" y="4759200"/>
            <a:ext cx="1152360" cy="720720"/>
          </a:xfrm>
          <a:prstGeom prst="rect">
            <a:avLst/>
          </a:prstGeom>
          <a:noFill/>
          <a:ln w="2232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24"/>
          <p:cNvSpPr/>
          <p:nvPr/>
        </p:nvSpPr>
        <p:spPr>
          <a:xfrm flipH="1" flipV="1">
            <a:off x="6608520" y="4905000"/>
            <a:ext cx="973080" cy="142920"/>
          </a:xfrm>
          <a:prstGeom prst="line">
            <a:avLst/>
          </a:prstGeom>
          <a:ln w="2232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5"/>
          <p:cNvSpPr/>
          <p:nvPr/>
        </p:nvSpPr>
        <p:spPr>
          <a:xfrm>
            <a:off x="488520" y="5559480"/>
            <a:ext cx="9173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because the electron mass is much smaller than the pion mass the decay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                        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is heavily suppressed.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92" name="Picture 50" descr="TP_tmp"/>
          <p:cNvPicPr/>
          <p:nvPr/>
        </p:nvPicPr>
        <p:blipFill>
          <a:blip r:embed="rId6"/>
          <a:stretch/>
        </p:blipFill>
        <p:spPr>
          <a:xfrm>
            <a:off x="915840" y="5911920"/>
            <a:ext cx="1373400" cy="263520"/>
          </a:xfrm>
          <a:prstGeom prst="rect">
            <a:avLst/>
          </a:prstGeom>
          <a:ln>
            <a:noFill/>
          </a:ln>
        </p:spPr>
      </p:pic>
      <p:sp>
        <p:nvSpPr>
          <p:cNvPr id="693" name="CustomShape 26"/>
          <p:cNvSpPr/>
          <p:nvPr/>
        </p:nvSpPr>
        <p:spPr>
          <a:xfrm>
            <a:off x="596520" y="793800"/>
            <a:ext cx="1070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C3F01A9E-0B8B-4CA5-A539-4E6A401E2C5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-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668160" y="5540400"/>
            <a:ext cx="324360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spcBef>
                <a:spcPts val="873"/>
              </a:spcBef>
            </a:pPr>
            <a:r>
              <a:rPr b="1" lang="en-GB" sz="1400" spc="-1" strike="noStrike">
                <a:solidFill>
                  <a:srgbClr val="009999"/>
                </a:solidFill>
                <a:latin typeface="Arial"/>
              </a:rPr>
              <a:t>e.g. TWIST expt:</a:t>
            </a:r>
            <a:r>
              <a:rPr b="1" lang="en-GB" sz="1400" spc="-1" strike="noStrike">
                <a:solidFill>
                  <a:srgbClr val="33cc33"/>
                </a:solidFill>
                <a:latin typeface="Arial"/>
              </a:rPr>
              <a:t>  </a:t>
            </a:r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6x10</a:t>
            </a:r>
            <a:r>
              <a:rPr b="1" lang="en-GB" sz="1400" spc="-1" strike="noStrike" baseline="30000">
                <a:solidFill>
                  <a:srgbClr val="ff0000"/>
                </a:solidFill>
                <a:latin typeface="Arial"/>
              </a:rPr>
              <a:t>9</a:t>
            </a:r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4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 decays</a:t>
            </a:r>
            <a:r>
              <a:rPr b="1" lang="en-US" sz="1400" spc="-1" strike="noStrike">
                <a:solidFill>
                  <a:srgbClr val="33cc33"/>
                </a:solidFill>
                <a:latin typeface="Arial"/>
              </a:rPr>
              <a:t> </a:t>
            </a:r>
            <a:r>
              <a:rPr b="1" lang="en-GB" sz="1400" spc="-1" strike="noStrike">
                <a:solidFill>
                  <a:srgbClr val="009999"/>
                </a:solidFill>
                <a:latin typeface="Arial"/>
              </a:rPr>
              <a:t>Phys. Rev. Lett. 95 (2005) 101805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7" name="CustomShape 4"/>
          <p:cNvSpPr/>
          <p:nvPr/>
        </p:nvSpPr>
        <p:spPr>
          <a:xfrm>
            <a:off x="7563240" y="1089000"/>
            <a:ext cx="1604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9999"/>
                </a:solidFill>
                <a:latin typeface="Arial"/>
              </a:rPr>
              <a:t>(question 17)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235440" y="692280"/>
            <a:ext cx="9367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V-A nature of the charged current weak interaction vertex fits with experiment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489960" y="1092240"/>
            <a:ext cx="3497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EXAMPLE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charged pion decay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705240" y="1521000"/>
            <a:ext cx="2963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Experimentally measure: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1" name="CustomShape 8"/>
          <p:cNvSpPr/>
          <p:nvPr/>
        </p:nvSpPr>
        <p:spPr>
          <a:xfrm>
            <a:off x="6308640" y="2673360"/>
            <a:ext cx="395280" cy="181080"/>
          </a:xfrm>
          <a:custGeom>
            <a:avLst/>
            <a:gdLst/>
            <a:ahLst/>
            <a:rect l="0" t="0" r="r" b="b"/>
            <a:pathLst>
              <a:path w="1100" h="505">
                <a:moveTo>
                  <a:pt x="0" y="126"/>
                </a:moveTo>
                <a:lnTo>
                  <a:pt x="824" y="126"/>
                </a:lnTo>
                <a:lnTo>
                  <a:pt x="824" y="0"/>
                </a:lnTo>
                <a:lnTo>
                  <a:pt x="1099" y="252"/>
                </a:lnTo>
                <a:lnTo>
                  <a:pt x="824" y="504"/>
                </a:lnTo>
                <a:lnTo>
                  <a:pt x="824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9"/>
          <p:cNvSpPr/>
          <p:nvPr/>
        </p:nvSpPr>
        <p:spPr>
          <a:xfrm>
            <a:off x="973080" y="2565360"/>
            <a:ext cx="619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-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3" name="CustomShape 10"/>
          <p:cNvSpPr/>
          <p:nvPr/>
        </p:nvSpPr>
        <p:spPr>
          <a:xfrm>
            <a:off x="3321000" y="2565360"/>
            <a:ext cx="435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or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3715920" y="2565360"/>
            <a:ext cx="68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+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05" name="Picture 30" descr="TP_tmp"/>
          <p:cNvPicPr/>
          <p:nvPr/>
        </p:nvPicPr>
        <p:blipFill>
          <a:blip r:embed="rId1"/>
          <a:stretch/>
        </p:blipFill>
        <p:spPr>
          <a:xfrm>
            <a:off x="1641600" y="2610000"/>
            <a:ext cx="1679400" cy="315720"/>
          </a:xfrm>
          <a:prstGeom prst="rect">
            <a:avLst/>
          </a:prstGeom>
          <a:ln>
            <a:noFill/>
          </a:ln>
        </p:spPr>
      </p:pic>
      <p:pic>
        <p:nvPicPr>
          <p:cNvPr id="706" name="Picture 32" descr="TP_tmp"/>
          <p:cNvPicPr/>
          <p:nvPr/>
        </p:nvPicPr>
        <p:blipFill>
          <a:blip r:embed="rId2"/>
          <a:stretch/>
        </p:blipFill>
        <p:spPr>
          <a:xfrm>
            <a:off x="4414680" y="2603520"/>
            <a:ext cx="1714680" cy="322200"/>
          </a:xfrm>
          <a:prstGeom prst="rect">
            <a:avLst/>
          </a:prstGeom>
          <a:ln>
            <a:noFill/>
          </a:ln>
        </p:spPr>
      </p:pic>
      <p:sp>
        <p:nvSpPr>
          <p:cNvPr id="707" name="CustomShape 12"/>
          <p:cNvSpPr/>
          <p:nvPr/>
        </p:nvSpPr>
        <p:spPr>
          <a:xfrm>
            <a:off x="955080" y="3086280"/>
            <a:ext cx="9442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Scalar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8" name="CustomShape 13"/>
          <p:cNvSpPr/>
          <p:nvPr/>
        </p:nvSpPr>
        <p:spPr>
          <a:xfrm>
            <a:off x="2421000" y="3110040"/>
            <a:ext cx="435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or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9" name="CustomShape 14"/>
          <p:cNvSpPr/>
          <p:nvPr/>
        </p:nvSpPr>
        <p:spPr>
          <a:xfrm>
            <a:off x="2780280" y="3102120"/>
            <a:ext cx="19486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Pseudo-Scalar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10" name="Picture 23" descr="TP_tmp"/>
          <p:cNvPicPr/>
          <p:nvPr/>
        </p:nvPicPr>
        <p:blipFill>
          <a:blip r:embed="rId3"/>
          <a:stretch/>
        </p:blipFill>
        <p:spPr>
          <a:xfrm>
            <a:off x="1893960" y="3160800"/>
            <a:ext cx="563400" cy="295200"/>
          </a:xfrm>
          <a:prstGeom prst="rect">
            <a:avLst/>
          </a:prstGeom>
          <a:ln>
            <a:noFill/>
          </a:ln>
        </p:spPr>
      </p:pic>
      <p:pic>
        <p:nvPicPr>
          <p:cNvPr id="711" name="Picture 25" descr="TP_tmp"/>
          <p:cNvPicPr/>
          <p:nvPr/>
        </p:nvPicPr>
        <p:blipFill>
          <a:blip r:embed="rId4"/>
          <a:stretch/>
        </p:blipFill>
        <p:spPr>
          <a:xfrm>
            <a:off x="4808520" y="3143160"/>
            <a:ext cx="781200" cy="312840"/>
          </a:xfrm>
          <a:prstGeom prst="rect">
            <a:avLst/>
          </a:prstGeom>
          <a:ln>
            <a:noFill/>
          </a:ln>
        </p:spPr>
      </p:pic>
      <p:sp>
        <p:nvSpPr>
          <p:cNvPr id="712" name="CustomShape 15"/>
          <p:cNvSpPr/>
          <p:nvPr/>
        </p:nvSpPr>
        <p:spPr>
          <a:xfrm>
            <a:off x="6310440" y="3238560"/>
            <a:ext cx="395280" cy="181080"/>
          </a:xfrm>
          <a:custGeom>
            <a:avLst/>
            <a:gdLst/>
            <a:ahLst/>
            <a:rect l="0" t="0" r="r" b="b"/>
            <a:pathLst>
              <a:path w="1100" h="505">
                <a:moveTo>
                  <a:pt x="0" y="126"/>
                </a:moveTo>
                <a:lnTo>
                  <a:pt x="824" y="126"/>
                </a:lnTo>
                <a:lnTo>
                  <a:pt x="824" y="0"/>
                </a:lnTo>
                <a:lnTo>
                  <a:pt x="1099" y="252"/>
                </a:lnTo>
                <a:lnTo>
                  <a:pt x="824" y="504"/>
                </a:lnTo>
                <a:lnTo>
                  <a:pt x="824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6"/>
          <p:cNvSpPr/>
          <p:nvPr/>
        </p:nvSpPr>
        <p:spPr>
          <a:xfrm>
            <a:off x="700200" y="2054160"/>
            <a:ext cx="8040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Theoretical predictions </a:t>
            </a:r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(depend on Lorentz Structure of the interaction)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4" name="CustomShape 17"/>
          <p:cNvSpPr/>
          <p:nvPr/>
        </p:nvSpPr>
        <p:spPr>
          <a:xfrm>
            <a:off x="488880" y="3638520"/>
            <a:ext cx="2683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EXAMPLE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muon decay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15" name="Group 18"/>
          <p:cNvGrpSpPr/>
          <p:nvPr/>
        </p:nvGrpSpPr>
        <p:grpSpPr>
          <a:xfrm>
            <a:off x="1136520" y="4062240"/>
            <a:ext cx="2536920" cy="1382400"/>
            <a:chOff x="1136520" y="4062240"/>
            <a:chExt cx="2536920" cy="1382400"/>
          </a:xfrm>
        </p:grpSpPr>
        <p:sp>
          <p:nvSpPr>
            <p:cNvPr id="716" name="Line 19"/>
            <p:cNvSpPr/>
            <p:nvPr/>
          </p:nvSpPr>
          <p:spPr>
            <a:xfrm>
              <a:off x="1423440" y="4696560"/>
              <a:ext cx="865440" cy="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20"/>
            <p:cNvSpPr/>
            <p:nvPr/>
          </p:nvSpPr>
          <p:spPr>
            <a:xfrm>
              <a:off x="1395360" y="4696560"/>
              <a:ext cx="4334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8" name="Group 21"/>
            <p:cNvGrpSpPr/>
            <p:nvPr/>
          </p:nvGrpSpPr>
          <p:grpSpPr>
            <a:xfrm>
              <a:off x="2261160" y="4176360"/>
              <a:ext cx="692640" cy="519120"/>
              <a:chOff x="2261160" y="4176360"/>
              <a:chExt cx="692640" cy="519120"/>
            </a:xfrm>
          </p:grpSpPr>
          <p:sp>
            <p:nvSpPr>
              <p:cNvPr id="719" name="Line 22"/>
              <p:cNvSpPr/>
              <p:nvPr/>
            </p:nvSpPr>
            <p:spPr>
              <a:xfrm flipV="1">
                <a:off x="2261160" y="4176360"/>
                <a:ext cx="692640" cy="5191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Line 23"/>
              <p:cNvSpPr/>
              <p:nvPr/>
            </p:nvSpPr>
            <p:spPr>
              <a:xfrm flipV="1">
                <a:off x="2261160" y="4435560"/>
                <a:ext cx="347040" cy="2599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1" name="CustomShape 24"/>
            <p:cNvSpPr/>
            <p:nvPr/>
          </p:nvSpPr>
          <p:spPr>
            <a:xfrm rot="12498600">
              <a:off x="2245320" y="4782600"/>
              <a:ext cx="543960" cy="8640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2" name="Group 25"/>
            <p:cNvGrpSpPr/>
            <p:nvPr/>
          </p:nvGrpSpPr>
          <p:grpSpPr>
            <a:xfrm>
              <a:off x="2750760" y="4966920"/>
              <a:ext cx="573120" cy="405360"/>
              <a:chOff x="2750760" y="4966920"/>
              <a:chExt cx="573120" cy="405360"/>
            </a:xfrm>
          </p:grpSpPr>
          <p:sp>
            <p:nvSpPr>
              <p:cNvPr id="723" name="Line 26"/>
              <p:cNvSpPr/>
              <p:nvPr/>
            </p:nvSpPr>
            <p:spPr>
              <a:xfrm>
                <a:off x="2750760" y="4966920"/>
                <a:ext cx="573120" cy="4053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Line 27"/>
              <p:cNvSpPr/>
              <p:nvPr/>
            </p:nvSpPr>
            <p:spPr>
              <a:xfrm>
                <a:off x="2757600" y="4973760"/>
                <a:ext cx="314640" cy="22284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5" name="Group 28"/>
            <p:cNvGrpSpPr/>
            <p:nvPr/>
          </p:nvGrpSpPr>
          <p:grpSpPr>
            <a:xfrm>
              <a:off x="2745360" y="4557240"/>
              <a:ext cx="569520" cy="408960"/>
              <a:chOff x="2745360" y="4557240"/>
              <a:chExt cx="569520" cy="408960"/>
            </a:xfrm>
          </p:grpSpPr>
          <p:sp>
            <p:nvSpPr>
              <p:cNvPr id="726" name="Line 29"/>
              <p:cNvSpPr/>
              <p:nvPr/>
            </p:nvSpPr>
            <p:spPr>
              <a:xfrm flipH="1">
                <a:off x="2745360" y="4557240"/>
                <a:ext cx="569520" cy="4089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Line 30"/>
              <p:cNvSpPr/>
              <p:nvPr/>
            </p:nvSpPr>
            <p:spPr>
              <a:xfrm flipH="1">
                <a:off x="2993040" y="4561200"/>
                <a:ext cx="313200" cy="224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28" name="Picture 68" descr="TP_tmp"/>
            <p:cNvPicPr/>
            <p:nvPr/>
          </p:nvPicPr>
          <p:blipFill>
            <a:blip r:embed="rId5"/>
            <a:stretch/>
          </p:blipFill>
          <p:spPr>
            <a:xfrm>
              <a:off x="3354120" y="4505760"/>
              <a:ext cx="249120" cy="22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9" name="Picture 69" descr="TP_tmp"/>
            <p:cNvPicPr/>
            <p:nvPr/>
          </p:nvPicPr>
          <p:blipFill>
            <a:blip r:embed="rId6"/>
            <a:stretch/>
          </p:blipFill>
          <p:spPr>
            <a:xfrm>
              <a:off x="3357000" y="5271840"/>
              <a:ext cx="316440" cy="172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0" name="Picture 70" descr="TP_tmp"/>
            <p:cNvPicPr/>
            <p:nvPr/>
          </p:nvPicPr>
          <p:blipFill>
            <a:blip r:embed="rId7"/>
            <a:stretch/>
          </p:blipFill>
          <p:spPr>
            <a:xfrm>
              <a:off x="1136520" y="4580640"/>
              <a:ext cx="345600" cy="22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1" name="Picture 72" descr="TP_tmp"/>
            <p:cNvPicPr/>
            <p:nvPr/>
          </p:nvPicPr>
          <p:blipFill>
            <a:blip r:embed="rId8"/>
            <a:stretch/>
          </p:blipFill>
          <p:spPr>
            <a:xfrm>
              <a:off x="3009600" y="4062240"/>
              <a:ext cx="249120" cy="223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32" name="CustomShape 31"/>
          <p:cNvSpPr/>
          <p:nvPr/>
        </p:nvSpPr>
        <p:spPr>
          <a:xfrm>
            <a:off x="3911760" y="4025880"/>
            <a:ext cx="438912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Measure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electron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energy and angular distributions relative to muon spin direction. Results expressed in terms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of  general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form in “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Michel Parameters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”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33" name="Group 32"/>
          <p:cNvGrpSpPr/>
          <p:nvPr/>
        </p:nvGrpSpPr>
        <p:grpSpPr>
          <a:xfrm>
            <a:off x="8273880" y="4041720"/>
            <a:ext cx="1359000" cy="1635120"/>
            <a:chOff x="8273880" y="4041720"/>
            <a:chExt cx="1359000" cy="1635120"/>
          </a:xfrm>
        </p:grpSpPr>
        <p:sp>
          <p:nvSpPr>
            <p:cNvPr id="734" name="CustomShape 33"/>
            <p:cNvSpPr/>
            <p:nvPr/>
          </p:nvSpPr>
          <p:spPr>
            <a:xfrm flipH="1">
              <a:off x="8705160" y="4379760"/>
              <a:ext cx="431640" cy="669960"/>
            </a:xfrm>
            <a:custGeom>
              <a:avLst/>
              <a:gdLst/>
              <a:ahLst/>
              <a:rect l="l" t="t" r="r" b="b"/>
              <a:pathLst>
                <a:path w="21600" h="35415">
                  <a:moveTo>
                    <a:pt x="4938" y="0"/>
                  </a:moveTo>
                  <a:cubicBezTo>
                    <a:pt x="14700" y="2292"/>
                    <a:pt x="21600" y="11001"/>
                    <a:pt x="21600" y="21028"/>
                  </a:cubicBezTo>
                  <a:cubicBezTo>
                    <a:pt x="21600" y="26335"/>
                    <a:pt x="19646" y="31456"/>
                    <a:pt x="16111" y="35415"/>
                  </a:cubicBezTo>
                  <a:moveTo>
                    <a:pt x="4938" y="0"/>
                  </a:moveTo>
                  <a:cubicBezTo>
                    <a:pt x="14700" y="2292"/>
                    <a:pt x="21600" y="11001"/>
                    <a:pt x="21600" y="21028"/>
                  </a:cubicBezTo>
                  <a:cubicBezTo>
                    <a:pt x="21600" y="26335"/>
                    <a:pt x="19646" y="31456"/>
                    <a:pt x="16111" y="35415"/>
                  </a:cubicBezTo>
                  <a:lnTo>
                    <a:pt x="0" y="21028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34"/>
            <p:cNvSpPr/>
            <p:nvPr/>
          </p:nvSpPr>
          <p:spPr>
            <a:xfrm>
              <a:off x="8994600" y="4725720"/>
              <a:ext cx="142920" cy="1447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35"/>
            <p:cNvSpPr/>
            <p:nvPr/>
          </p:nvSpPr>
          <p:spPr>
            <a:xfrm rot="16200000">
              <a:off x="8777880" y="4221720"/>
              <a:ext cx="576000" cy="215640"/>
            </a:xfrm>
            <a:custGeom>
              <a:avLst/>
              <a:gdLst/>
              <a:ahLst/>
              <a:rect l="0" t="0" r="r" b="b"/>
              <a:pathLst>
                <a:path w="1601" h="601">
                  <a:moveTo>
                    <a:pt x="0" y="150"/>
                  </a:moveTo>
                  <a:lnTo>
                    <a:pt x="1200" y="150"/>
                  </a:lnTo>
                  <a:lnTo>
                    <a:pt x="1200" y="0"/>
                  </a:lnTo>
                  <a:lnTo>
                    <a:pt x="1600" y="300"/>
                  </a:lnTo>
                  <a:lnTo>
                    <a:pt x="1200" y="600"/>
                  </a:lnTo>
                  <a:lnTo>
                    <a:pt x="1200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36"/>
            <p:cNvSpPr/>
            <p:nvPr/>
          </p:nvSpPr>
          <p:spPr>
            <a:xfrm flipV="1">
              <a:off x="9066240" y="4114800"/>
              <a:ext cx="0" cy="612720"/>
            </a:xfrm>
            <a:prstGeom prst="line">
              <a:avLst/>
            </a:prstGeom>
            <a:ln w="22320">
              <a:solidFill>
                <a:srgbClr val="0000ff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Line 37"/>
            <p:cNvSpPr/>
            <p:nvPr/>
          </p:nvSpPr>
          <p:spPr>
            <a:xfrm flipH="1">
              <a:off x="8453160" y="4905360"/>
              <a:ext cx="541440" cy="54108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9" name="Picture 87" descr="TP_tmp"/>
            <p:cNvPicPr/>
            <p:nvPr/>
          </p:nvPicPr>
          <p:blipFill>
            <a:blip r:embed="rId9"/>
            <a:stretch/>
          </p:blipFill>
          <p:spPr>
            <a:xfrm>
              <a:off x="9281880" y="4725720"/>
              <a:ext cx="351000" cy="2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0" name="Picture 98" descr="TP_tmp"/>
            <p:cNvPicPr/>
            <p:nvPr/>
          </p:nvPicPr>
          <p:blipFill>
            <a:blip r:embed="rId10"/>
            <a:stretch/>
          </p:blipFill>
          <p:spPr>
            <a:xfrm>
              <a:off x="8273880" y="5500440"/>
              <a:ext cx="322200" cy="17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1" name="Picture 99" descr="TP_tmp"/>
            <p:cNvPicPr/>
            <p:nvPr/>
          </p:nvPicPr>
          <p:blipFill>
            <a:blip r:embed="rId11"/>
            <a:stretch/>
          </p:blipFill>
          <p:spPr>
            <a:xfrm>
              <a:off x="8381880" y="4473360"/>
              <a:ext cx="233280" cy="2923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42" name="Picture 103" descr="TP_tmp"/>
          <p:cNvPicPr/>
          <p:nvPr/>
        </p:nvPicPr>
        <p:blipFill>
          <a:blip r:embed="rId12"/>
          <a:stretch/>
        </p:blipFill>
        <p:spPr>
          <a:xfrm>
            <a:off x="4265640" y="5662440"/>
            <a:ext cx="2774880" cy="292320"/>
          </a:xfrm>
          <a:prstGeom prst="rect">
            <a:avLst/>
          </a:prstGeom>
          <a:ln>
            <a:noFill/>
          </a:ln>
        </p:spPr>
      </p:pic>
      <p:sp>
        <p:nvSpPr>
          <p:cNvPr id="743" name="CustomShape 38"/>
          <p:cNvSpPr/>
          <p:nvPr/>
        </p:nvSpPr>
        <p:spPr>
          <a:xfrm>
            <a:off x="2179440" y="6056280"/>
            <a:ext cx="20185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V-A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Prediction: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44" name="Picture 107" descr="TP_tmp"/>
          <p:cNvPicPr/>
          <p:nvPr/>
        </p:nvPicPr>
        <p:blipFill>
          <a:blip r:embed="rId13"/>
          <a:stretch/>
        </p:blipFill>
        <p:spPr>
          <a:xfrm>
            <a:off x="4268880" y="6089760"/>
            <a:ext cx="1081080" cy="291960"/>
          </a:xfrm>
          <a:prstGeom prst="rect">
            <a:avLst/>
          </a:prstGeom>
          <a:ln>
            <a:noFill/>
          </a:ln>
        </p:spPr>
      </p:pic>
      <p:pic>
        <p:nvPicPr>
          <p:cNvPr id="745" name="Picture 109" descr="TP_tmp"/>
          <p:cNvPicPr/>
          <p:nvPr/>
        </p:nvPicPr>
        <p:blipFill>
          <a:blip r:embed="rId14"/>
          <a:stretch/>
        </p:blipFill>
        <p:spPr>
          <a:xfrm>
            <a:off x="3767040" y="1436760"/>
            <a:ext cx="4572000" cy="660240"/>
          </a:xfrm>
          <a:prstGeom prst="rect">
            <a:avLst/>
          </a:prstGeom>
          <a:ln>
            <a:noFill/>
          </a:ln>
        </p:spPr>
      </p:pic>
      <p:pic>
        <p:nvPicPr>
          <p:cNvPr id="746" name="Picture 110" descr="TP_tmp"/>
          <p:cNvPicPr/>
          <p:nvPr/>
        </p:nvPicPr>
        <p:blipFill>
          <a:blip r:embed="rId15"/>
          <a:stretch/>
        </p:blipFill>
        <p:spPr>
          <a:xfrm>
            <a:off x="6777000" y="2421000"/>
            <a:ext cx="2892600" cy="592200"/>
          </a:xfrm>
          <a:prstGeom prst="rect">
            <a:avLst/>
          </a:prstGeom>
          <a:ln>
            <a:noFill/>
          </a:ln>
        </p:spPr>
      </p:pic>
      <p:pic>
        <p:nvPicPr>
          <p:cNvPr id="747" name="Picture 112" descr="TP_tmp"/>
          <p:cNvPicPr/>
          <p:nvPr/>
        </p:nvPicPr>
        <p:blipFill>
          <a:blip r:embed="rId16"/>
          <a:stretch/>
        </p:blipFill>
        <p:spPr>
          <a:xfrm>
            <a:off x="6792840" y="3116160"/>
            <a:ext cx="2181240" cy="5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82E0BD0-36BD-495E-9D0D-9F8B364AF264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49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Weak Charged Current Propagator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52520" y="3284640"/>
            <a:ext cx="5902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1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W-boson propagator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1170000" y="3751200"/>
            <a:ext cx="2576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7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spin 1  W</a:t>
            </a:r>
            <a:r>
              <a:rPr b="0" lang="en-US" sz="2800" spc="-1" strike="noStrike" baseline="30000">
                <a:solidFill>
                  <a:srgbClr val="333399"/>
                </a:solidFill>
                <a:latin typeface="Arial"/>
                <a:ea typeface="Arial"/>
              </a:rPr>
              <a:t>±</a:t>
            </a:r>
            <a:endParaRPr b="1" lang="es-ES" sz="2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2" name="CustomShape 5"/>
          <p:cNvSpPr/>
          <p:nvPr/>
        </p:nvSpPr>
        <p:spPr>
          <a:xfrm>
            <a:off x="5526000" y="3886200"/>
            <a:ext cx="66384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6"/>
          <p:cNvSpPr/>
          <p:nvPr/>
        </p:nvSpPr>
        <p:spPr>
          <a:xfrm>
            <a:off x="6786720" y="4052880"/>
            <a:ext cx="107640" cy="96840"/>
          </a:xfrm>
          <a:prstGeom prst="ellipse">
            <a:avLst/>
          </a:prstGeom>
          <a:solidFill>
            <a:srgbClr val="00cc66"/>
          </a:solidFill>
          <a:ln w="9360">
            <a:solidFill>
              <a:srgbClr val="00cc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7"/>
          <p:cNvSpPr/>
          <p:nvPr/>
        </p:nvSpPr>
        <p:spPr>
          <a:xfrm>
            <a:off x="8226360" y="3968640"/>
            <a:ext cx="108000" cy="96840"/>
          </a:xfrm>
          <a:prstGeom prst="ellipse">
            <a:avLst/>
          </a:prstGeom>
          <a:solidFill>
            <a:srgbClr val="00cc66"/>
          </a:solidFill>
          <a:ln w="9360">
            <a:solidFill>
              <a:srgbClr val="00cc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55" name="Picture 18" descr="TP_tmp"/>
          <p:cNvPicPr/>
          <p:nvPr/>
        </p:nvPicPr>
        <p:blipFill>
          <a:blip r:embed="rId2"/>
          <a:stretch/>
        </p:blipFill>
        <p:spPr>
          <a:xfrm>
            <a:off x="6750000" y="3679920"/>
            <a:ext cx="174600" cy="233280"/>
          </a:xfrm>
          <a:prstGeom prst="rect">
            <a:avLst/>
          </a:prstGeom>
          <a:ln>
            <a:noFill/>
          </a:ln>
        </p:spPr>
      </p:pic>
      <p:pic>
        <p:nvPicPr>
          <p:cNvPr id="756" name="Picture 19" descr="TP_tmp"/>
          <p:cNvPicPr/>
          <p:nvPr/>
        </p:nvPicPr>
        <p:blipFill>
          <a:blip r:embed="rId3"/>
          <a:stretch/>
        </p:blipFill>
        <p:spPr>
          <a:xfrm>
            <a:off x="8224920" y="3681360"/>
            <a:ext cx="174600" cy="174600"/>
          </a:xfrm>
          <a:prstGeom prst="rect">
            <a:avLst/>
          </a:prstGeom>
          <a:ln>
            <a:noFill/>
          </a:ln>
        </p:spPr>
      </p:pic>
      <p:sp>
        <p:nvSpPr>
          <p:cNvPr id="757" name="CustomShape 8"/>
          <p:cNvSpPr/>
          <p:nvPr/>
        </p:nvSpPr>
        <p:spPr>
          <a:xfrm>
            <a:off x="413280" y="765000"/>
            <a:ext cx="80352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charged-current Weak interaction is different from QED and QCD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that it is mediated by massive W-bosons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(80.3 GeV)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8" name="CustomShape 9"/>
          <p:cNvSpPr/>
          <p:nvPr/>
        </p:nvSpPr>
        <p:spPr>
          <a:xfrm>
            <a:off x="446760" y="1376280"/>
            <a:ext cx="7887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results in a more complicated form for the propagator: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handout 4 showed that for the exchange of a massive particle: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9" name="CustomShape 10"/>
          <p:cNvSpPr/>
          <p:nvPr/>
        </p:nvSpPr>
        <p:spPr>
          <a:xfrm rot="10800000">
            <a:off x="8262720" y="4149720"/>
            <a:ext cx="1403640" cy="21600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0" name="Picture 42" descr="TP_tmp"/>
          <p:cNvPicPr/>
          <p:nvPr/>
        </p:nvPicPr>
        <p:blipFill>
          <a:blip r:embed="rId4"/>
          <a:stretch/>
        </p:blipFill>
        <p:spPr>
          <a:xfrm>
            <a:off x="3646440" y="2306520"/>
            <a:ext cx="1870200" cy="701640"/>
          </a:xfrm>
          <a:prstGeom prst="rect">
            <a:avLst/>
          </a:prstGeom>
          <a:ln>
            <a:noFill/>
          </a:ln>
        </p:spPr>
      </p:pic>
      <p:sp>
        <p:nvSpPr>
          <p:cNvPr id="761" name="CustomShape 11"/>
          <p:cNvSpPr/>
          <p:nvPr/>
        </p:nvSpPr>
        <p:spPr>
          <a:xfrm>
            <a:off x="3231360" y="1963800"/>
            <a:ext cx="10936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massless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2" name="CustomShape 12"/>
          <p:cNvSpPr/>
          <p:nvPr/>
        </p:nvSpPr>
        <p:spPr>
          <a:xfrm>
            <a:off x="4572720" y="2000160"/>
            <a:ext cx="9810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massive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3" name="CustomShape 13"/>
          <p:cNvSpPr/>
          <p:nvPr/>
        </p:nvSpPr>
        <p:spPr>
          <a:xfrm>
            <a:off x="408600" y="2960640"/>
            <a:ext cx="91353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addition the sum over W boson polarization states modifies the numerator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64" name="Picture 47" descr="TP_tmp"/>
          <p:cNvPicPr/>
          <p:nvPr/>
        </p:nvPicPr>
        <p:blipFill>
          <a:blip r:embed="rId5"/>
          <a:stretch/>
        </p:blipFill>
        <p:spPr>
          <a:xfrm>
            <a:off x="3657600" y="3665520"/>
            <a:ext cx="2511360" cy="817560"/>
          </a:xfrm>
          <a:prstGeom prst="rect">
            <a:avLst/>
          </a:prstGeom>
          <a:ln>
            <a:noFill/>
          </a:ln>
        </p:spPr>
      </p:pic>
      <p:pic>
        <p:nvPicPr>
          <p:cNvPr id="765" name="Picture 48" descr="TP_tmp"/>
          <p:cNvPicPr/>
          <p:nvPr/>
        </p:nvPicPr>
        <p:blipFill>
          <a:blip r:embed="rId6"/>
          <a:stretch/>
        </p:blipFill>
        <p:spPr>
          <a:xfrm>
            <a:off x="7437600" y="3608280"/>
            <a:ext cx="174600" cy="203400"/>
          </a:xfrm>
          <a:prstGeom prst="rect">
            <a:avLst/>
          </a:prstGeom>
          <a:ln>
            <a:noFill/>
          </a:ln>
        </p:spPr>
      </p:pic>
      <p:sp>
        <p:nvSpPr>
          <p:cNvPr id="766" name="CustomShape 14"/>
          <p:cNvSpPr/>
          <p:nvPr/>
        </p:nvSpPr>
        <p:spPr>
          <a:xfrm>
            <a:off x="452520" y="5048280"/>
            <a:ext cx="5902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7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W-boson propagator (                 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67" name="Picture 50" descr="TP_tmp"/>
          <p:cNvPicPr/>
          <p:nvPr/>
        </p:nvPicPr>
        <p:blipFill>
          <a:blip r:embed="rId8"/>
          <a:stretch/>
        </p:blipFill>
        <p:spPr>
          <a:xfrm>
            <a:off x="3448080" y="5084640"/>
            <a:ext cx="1109520" cy="351000"/>
          </a:xfrm>
          <a:prstGeom prst="rect">
            <a:avLst/>
          </a:prstGeom>
          <a:ln>
            <a:noFill/>
          </a:ln>
        </p:spPr>
      </p:pic>
      <p:pic>
        <p:nvPicPr>
          <p:cNvPr id="768" name="Picture 53" descr="TP_tmp"/>
          <p:cNvPicPr/>
          <p:nvPr/>
        </p:nvPicPr>
        <p:blipFill>
          <a:blip r:embed="rId9"/>
          <a:stretch/>
        </p:blipFill>
        <p:spPr>
          <a:xfrm>
            <a:off x="4629240" y="5472000"/>
            <a:ext cx="554040" cy="728640"/>
          </a:xfrm>
          <a:prstGeom prst="rect">
            <a:avLst/>
          </a:prstGeom>
          <a:ln>
            <a:noFill/>
          </a:ln>
        </p:spPr>
      </p:pic>
      <p:sp>
        <p:nvSpPr>
          <p:cNvPr id="769" name="CustomShape 15"/>
          <p:cNvSpPr/>
          <p:nvPr/>
        </p:nvSpPr>
        <p:spPr>
          <a:xfrm>
            <a:off x="7547040" y="5870520"/>
            <a:ext cx="108000" cy="96840"/>
          </a:xfrm>
          <a:prstGeom prst="ellipse">
            <a:avLst/>
          </a:prstGeom>
          <a:solidFill>
            <a:srgbClr val="00cc66"/>
          </a:solidFill>
          <a:ln w="9360">
            <a:solidFill>
              <a:srgbClr val="00cc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6"/>
          <p:cNvSpPr/>
          <p:nvPr/>
        </p:nvSpPr>
        <p:spPr>
          <a:xfrm>
            <a:off x="7618320" y="5870520"/>
            <a:ext cx="108000" cy="96840"/>
          </a:xfrm>
          <a:prstGeom prst="ellipse">
            <a:avLst/>
          </a:prstGeom>
          <a:solidFill>
            <a:srgbClr val="00cc66"/>
          </a:solidFill>
          <a:ln w="9360">
            <a:solidFill>
              <a:srgbClr val="00cc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71" name="Picture 56" descr="TP_tmp"/>
          <p:cNvPicPr/>
          <p:nvPr/>
        </p:nvPicPr>
        <p:blipFill>
          <a:blip r:embed="rId10"/>
          <a:stretch/>
        </p:blipFill>
        <p:spPr>
          <a:xfrm>
            <a:off x="7365960" y="5589720"/>
            <a:ext cx="174600" cy="233280"/>
          </a:xfrm>
          <a:prstGeom prst="rect">
            <a:avLst/>
          </a:prstGeom>
          <a:ln>
            <a:noFill/>
          </a:ln>
        </p:spPr>
      </p:pic>
      <p:pic>
        <p:nvPicPr>
          <p:cNvPr id="772" name="Picture 57" descr="TP_tmp"/>
          <p:cNvPicPr/>
          <p:nvPr/>
        </p:nvPicPr>
        <p:blipFill>
          <a:blip r:embed="rId11"/>
          <a:stretch/>
        </p:blipFill>
        <p:spPr>
          <a:xfrm>
            <a:off x="7689960" y="5613480"/>
            <a:ext cx="174600" cy="174600"/>
          </a:xfrm>
          <a:prstGeom prst="rect">
            <a:avLst/>
          </a:prstGeom>
          <a:ln>
            <a:noFill/>
          </a:ln>
        </p:spPr>
      </p:pic>
      <p:grpSp>
        <p:nvGrpSpPr>
          <p:cNvPr id="773" name="Group 17"/>
          <p:cNvGrpSpPr/>
          <p:nvPr/>
        </p:nvGrpSpPr>
        <p:grpSpPr>
          <a:xfrm>
            <a:off x="402120" y="4437000"/>
            <a:ext cx="8539920" cy="642600"/>
            <a:chOff x="402120" y="4437000"/>
            <a:chExt cx="8539920" cy="642600"/>
          </a:xfrm>
        </p:grpSpPr>
        <p:sp>
          <p:nvSpPr>
            <p:cNvPr id="774" name="CustomShape 18"/>
            <p:cNvSpPr/>
            <p:nvPr/>
          </p:nvSpPr>
          <p:spPr>
            <a:xfrm>
              <a:off x="402120" y="4437000"/>
              <a:ext cx="853992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However in the limit where        is small compared with                                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interaction takes a simpler form.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775" name="Picture 62" descr="TP_tmp"/>
            <p:cNvPicPr/>
            <p:nvPr/>
          </p:nvPicPr>
          <p:blipFill>
            <a:blip r:embed="rId12"/>
            <a:stretch/>
          </p:blipFill>
          <p:spPr>
            <a:xfrm>
              <a:off x="6762600" y="4503600"/>
              <a:ext cx="189864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6" name="Picture 63" descr="TP_tmp"/>
            <p:cNvPicPr/>
            <p:nvPr/>
          </p:nvPicPr>
          <p:blipFill>
            <a:blip r:embed="rId13"/>
            <a:stretch/>
          </p:blipFill>
          <p:spPr>
            <a:xfrm>
              <a:off x="3728880" y="4443480"/>
              <a:ext cx="292320" cy="320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77" name="CustomShape 19"/>
          <p:cNvSpPr/>
          <p:nvPr/>
        </p:nvSpPr>
        <p:spPr>
          <a:xfrm>
            <a:off x="198720" y="6157800"/>
            <a:ext cx="69969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lvl="1" marL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interaction appears point-like (i.e no q</a:t>
            </a:r>
            <a:r>
              <a:rPr b="1" lang="en-GB" sz="1800" spc="-1" strike="noStrike" baseline="30000">
                <a:solidFill>
                  <a:srgbClr val="333399"/>
                </a:solidFill>
                <a:latin typeface="Arial"/>
              </a:rPr>
              <a:t>2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dependence)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22155AE-ABB6-40CA-A4F1-2F5434A8193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9" name="TextShape 2"/>
          <p:cNvSpPr txBox="1"/>
          <p:nvPr/>
        </p:nvSpPr>
        <p:spPr>
          <a:xfrm>
            <a:off x="920880" y="43920"/>
            <a:ext cx="802296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Connection to Fermi Theory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302760" y="657360"/>
            <a:ext cx="86752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1934, before the discovery of parity violation, Fermi proposed, in analogy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 QED, that the invariant matrix element for </a:t>
            </a:r>
            <a:r>
              <a:rPr b="1" lang="en-GB" sz="1800" spc="-1" strike="noStrike">
                <a:solidFill>
                  <a:srgbClr val="333399"/>
                </a:solidFill>
                <a:latin typeface="Symbol"/>
                <a:ea typeface="Symbol"/>
              </a:rPr>
              <a:t>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-decay was of the form: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81" name="Picture 6" descr="TP_tmp"/>
          <p:cNvPicPr/>
          <p:nvPr/>
        </p:nvPicPr>
        <p:blipFill>
          <a:blip r:embed="rId1"/>
          <a:stretch/>
        </p:blipFill>
        <p:spPr>
          <a:xfrm>
            <a:off x="3156120" y="1306440"/>
            <a:ext cx="3417840" cy="320760"/>
          </a:xfrm>
          <a:prstGeom prst="rect">
            <a:avLst/>
          </a:prstGeom>
          <a:ln>
            <a:noFill/>
          </a:ln>
        </p:spPr>
      </p:pic>
      <p:sp>
        <p:nvSpPr>
          <p:cNvPr id="782" name="CustomShape 4"/>
          <p:cNvSpPr/>
          <p:nvPr/>
        </p:nvSpPr>
        <p:spPr>
          <a:xfrm>
            <a:off x="304200" y="2349360"/>
            <a:ext cx="7529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After the discovery of parity violation in 1957 this was modified to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83" name="Picture 12" descr="TP_tmp"/>
          <p:cNvPicPr/>
          <p:nvPr/>
        </p:nvPicPr>
        <p:blipFill>
          <a:blip r:embed="rId2"/>
          <a:stretch/>
        </p:blipFill>
        <p:spPr>
          <a:xfrm>
            <a:off x="2360520" y="2685960"/>
            <a:ext cx="4969080" cy="641520"/>
          </a:xfrm>
          <a:prstGeom prst="rect">
            <a:avLst/>
          </a:prstGeom>
          <a:ln>
            <a:noFill/>
          </a:ln>
        </p:spPr>
      </p:pic>
      <p:sp>
        <p:nvSpPr>
          <p:cNvPr id="784" name="CustomShape 5"/>
          <p:cNvSpPr/>
          <p:nvPr/>
        </p:nvSpPr>
        <p:spPr>
          <a:xfrm>
            <a:off x="692640" y="3209760"/>
            <a:ext cx="862524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(the factor of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√2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  <a:ea typeface="Arial"/>
              </a:rPr>
              <a:t> was included so the numerical value of </a:t>
            </a:r>
            <a:r>
              <a:rPr b="0" i="1" lang="en-GB" sz="2000" spc="-1" strike="noStrike">
                <a:solidFill>
                  <a:srgbClr val="000000"/>
                </a:solidFill>
                <a:latin typeface="Palatino"/>
                <a:ea typeface="Arial"/>
              </a:rPr>
              <a:t>G</a:t>
            </a:r>
            <a:r>
              <a:rPr b="0" lang="en-GB" sz="2000" spc="-1" strike="noStrike" baseline="-25000">
                <a:solidFill>
                  <a:srgbClr val="000000"/>
                </a:solidFill>
                <a:latin typeface="Palatino"/>
                <a:ea typeface="Arial"/>
              </a:rPr>
              <a:t>F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  <a:ea typeface="Arial"/>
              </a:rPr>
              <a:t>did not need to be changed)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5" name="CustomShape 6"/>
          <p:cNvSpPr/>
          <p:nvPr/>
        </p:nvSpPr>
        <p:spPr>
          <a:xfrm>
            <a:off x="307800" y="3567240"/>
            <a:ext cx="5762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Compare to the prediction for W-boson exchange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86" name="Picture 17" descr="TP_tmp"/>
          <p:cNvPicPr/>
          <p:nvPr/>
        </p:nvPicPr>
        <p:blipFill>
          <a:blip r:embed="rId3"/>
          <a:stretch/>
        </p:blipFill>
        <p:spPr>
          <a:xfrm>
            <a:off x="1424160" y="3884760"/>
            <a:ext cx="6589440" cy="690480"/>
          </a:xfrm>
          <a:prstGeom prst="rect">
            <a:avLst/>
          </a:prstGeom>
          <a:ln>
            <a:noFill/>
          </a:ln>
        </p:spPr>
      </p:pic>
      <p:sp>
        <p:nvSpPr>
          <p:cNvPr id="787" name="CustomShape 7"/>
          <p:cNvSpPr/>
          <p:nvPr/>
        </p:nvSpPr>
        <p:spPr>
          <a:xfrm>
            <a:off x="655200" y="4506840"/>
            <a:ext cx="3736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for                       becomes: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8" name="CustomShape 8"/>
          <p:cNvSpPr/>
          <p:nvPr/>
        </p:nvSpPr>
        <p:spPr>
          <a:xfrm>
            <a:off x="1749600" y="6058080"/>
            <a:ext cx="395280" cy="250560"/>
          </a:xfrm>
          <a:custGeom>
            <a:avLst/>
            <a:gdLst/>
            <a:ahLst/>
            <a:rect l="0" t="0" r="r" b="b"/>
            <a:pathLst>
              <a:path w="1100" h="697">
                <a:moveTo>
                  <a:pt x="0" y="174"/>
                </a:moveTo>
                <a:lnTo>
                  <a:pt x="824" y="174"/>
                </a:lnTo>
                <a:lnTo>
                  <a:pt x="824" y="0"/>
                </a:lnTo>
                <a:lnTo>
                  <a:pt x="1099" y="348"/>
                </a:lnTo>
                <a:lnTo>
                  <a:pt x="824" y="696"/>
                </a:lnTo>
                <a:lnTo>
                  <a:pt x="824" y="522"/>
                </a:lnTo>
                <a:lnTo>
                  <a:pt x="0" y="522"/>
                </a:lnTo>
                <a:lnTo>
                  <a:pt x="0" y="174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9" name="Picture 24" descr="TP_tmp"/>
          <p:cNvPicPr/>
          <p:nvPr/>
        </p:nvPicPr>
        <p:blipFill>
          <a:blip r:embed="rId4"/>
          <a:stretch/>
        </p:blipFill>
        <p:spPr>
          <a:xfrm>
            <a:off x="2432160" y="5734080"/>
            <a:ext cx="1430280" cy="787320"/>
          </a:xfrm>
          <a:prstGeom prst="rect">
            <a:avLst/>
          </a:prstGeom>
          <a:ln>
            <a:noFill/>
          </a:ln>
        </p:spPr>
      </p:pic>
      <p:sp>
        <p:nvSpPr>
          <p:cNvPr id="790" name="CustomShape 9"/>
          <p:cNvSpPr/>
          <p:nvPr/>
        </p:nvSpPr>
        <p:spPr>
          <a:xfrm>
            <a:off x="2324160" y="5697360"/>
            <a:ext cx="1655640" cy="8636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0"/>
          <p:cNvSpPr/>
          <p:nvPr/>
        </p:nvSpPr>
        <p:spPr>
          <a:xfrm>
            <a:off x="595800" y="1982880"/>
            <a:ext cx="8763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 the absence of a propagator : i.e. this represents an interaction at a point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92" name="Group 11"/>
          <p:cNvGrpSpPr/>
          <p:nvPr/>
        </p:nvGrpSpPr>
        <p:grpSpPr>
          <a:xfrm>
            <a:off x="8661240" y="1160280"/>
            <a:ext cx="863640" cy="863280"/>
            <a:chOff x="8661240" y="1160280"/>
            <a:chExt cx="863640" cy="863280"/>
          </a:xfrm>
        </p:grpSpPr>
        <p:grpSp>
          <p:nvGrpSpPr>
            <p:cNvPr id="793" name="Group 12"/>
            <p:cNvGrpSpPr/>
            <p:nvPr/>
          </p:nvGrpSpPr>
          <p:grpSpPr>
            <a:xfrm>
              <a:off x="8661240" y="1160640"/>
              <a:ext cx="432000" cy="431640"/>
              <a:chOff x="8661240" y="1160640"/>
              <a:chExt cx="432000" cy="431640"/>
            </a:xfrm>
          </p:grpSpPr>
          <p:sp>
            <p:nvSpPr>
              <p:cNvPr id="794" name="Line 13"/>
              <p:cNvSpPr/>
              <p:nvPr/>
            </p:nvSpPr>
            <p:spPr>
              <a:xfrm>
                <a:off x="8661240" y="1160640"/>
                <a:ext cx="432000" cy="431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Line 14"/>
              <p:cNvSpPr/>
              <p:nvPr/>
            </p:nvSpPr>
            <p:spPr>
              <a:xfrm>
                <a:off x="8661240" y="1160640"/>
                <a:ext cx="216000" cy="2160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6" name="Group 15"/>
            <p:cNvGrpSpPr/>
            <p:nvPr/>
          </p:nvGrpSpPr>
          <p:grpSpPr>
            <a:xfrm>
              <a:off x="8661240" y="1592280"/>
              <a:ext cx="431640" cy="431280"/>
              <a:chOff x="8661240" y="1592280"/>
              <a:chExt cx="431640" cy="431280"/>
            </a:xfrm>
          </p:grpSpPr>
          <p:sp>
            <p:nvSpPr>
              <p:cNvPr id="797" name="Line 16"/>
              <p:cNvSpPr/>
              <p:nvPr/>
            </p:nvSpPr>
            <p:spPr>
              <a:xfrm flipV="1">
                <a:off x="8661240" y="1592280"/>
                <a:ext cx="431640" cy="43128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Line 17"/>
              <p:cNvSpPr/>
              <p:nvPr/>
            </p:nvSpPr>
            <p:spPr>
              <a:xfrm flipV="1">
                <a:off x="8661240" y="1807920"/>
                <a:ext cx="216000" cy="21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9" name="Group 18"/>
            <p:cNvGrpSpPr/>
            <p:nvPr/>
          </p:nvGrpSpPr>
          <p:grpSpPr>
            <a:xfrm>
              <a:off x="9093240" y="1160280"/>
              <a:ext cx="431640" cy="431640"/>
              <a:chOff x="9093240" y="1160280"/>
              <a:chExt cx="431640" cy="431640"/>
            </a:xfrm>
          </p:grpSpPr>
          <p:sp>
            <p:nvSpPr>
              <p:cNvPr id="800" name="Line 19"/>
              <p:cNvSpPr/>
              <p:nvPr/>
            </p:nvSpPr>
            <p:spPr>
              <a:xfrm flipV="1">
                <a:off x="9093240" y="1160280"/>
                <a:ext cx="431640" cy="431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Line 20"/>
              <p:cNvSpPr/>
              <p:nvPr/>
            </p:nvSpPr>
            <p:spPr>
              <a:xfrm flipV="1">
                <a:off x="9093240" y="1376280"/>
                <a:ext cx="216000" cy="21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2" name="Group 21"/>
            <p:cNvGrpSpPr/>
            <p:nvPr/>
          </p:nvGrpSpPr>
          <p:grpSpPr>
            <a:xfrm>
              <a:off x="9093240" y="1592280"/>
              <a:ext cx="431640" cy="431280"/>
              <a:chOff x="9093240" y="1592280"/>
              <a:chExt cx="431640" cy="431280"/>
            </a:xfrm>
          </p:grpSpPr>
          <p:sp>
            <p:nvSpPr>
              <p:cNvPr id="803" name="Line 22"/>
              <p:cNvSpPr/>
              <p:nvPr/>
            </p:nvSpPr>
            <p:spPr>
              <a:xfrm>
                <a:off x="9093240" y="1592280"/>
                <a:ext cx="431640" cy="43128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Line 23"/>
              <p:cNvSpPr/>
              <p:nvPr/>
            </p:nvSpPr>
            <p:spPr>
              <a:xfrm>
                <a:off x="9093240" y="1592280"/>
                <a:ext cx="215640" cy="21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5" name="CustomShape 24"/>
            <p:cNvSpPr/>
            <p:nvPr/>
          </p:nvSpPr>
          <p:spPr>
            <a:xfrm>
              <a:off x="9055080" y="1555560"/>
              <a:ext cx="73080" cy="71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roup 25"/>
          <p:cNvGrpSpPr/>
          <p:nvPr/>
        </p:nvGrpSpPr>
        <p:grpSpPr>
          <a:xfrm>
            <a:off x="614520" y="1628640"/>
            <a:ext cx="3843360" cy="368280"/>
            <a:chOff x="614520" y="1628640"/>
            <a:chExt cx="3843360" cy="368280"/>
          </a:xfrm>
        </p:grpSpPr>
        <p:sp>
          <p:nvSpPr>
            <p:cNvPr id="807" name="CustomShape 26"/>
            <p:cNvSpPr/>
            <p:nvPr/>
          </p:nvSpPr>
          <p:spPr>
            <a:xfrm>
              <a:off x="614520" y="1628640"/>
              <a:ext cx="9046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where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08" name="Picture 46" descr="TP_tmp"/>
            <p:cNvPicPr/>
            <p:nvPr/>
          </p:nvPicPr>
          <p:blipFill>
            <a:blip r:embed="rId5"/>
            <a:stretch/>
          </p:blipFill>
          <p:spPr>
            <a:xfrm>
              <a:off x="1460520" y="1647720"/>
              <a:ext cx="2997360" cy="3333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09" name="Picture 21" descr="TP_tmp"/>
          <p:cNvPicPr/>
          <p:nvPr/>
        </p:nvPicPr>
        <p:blipFill>
          <a:blip r:embed="rId6"/>
          <a:stretch/>
        </p:blipFill>
        <p:spPr>
          <a:xfrm>
            <a:off x="1892160" y="4522680"/>
            <a:ext cx="1111320" cy="351000"/>
          </a:xfrm>
          <a:prstGeom prst="rect">
            <a:avLst/>
          </a:prstGeom>
          <a:ln>
            <a:noFill/>
          </a:ln>
        </p:spPr>
      </p:pic>
      <p:grpSp>
        <p:nvGrpSpPr>
          <p:cNvPr id="810" name="Group 27"/>
          <p:cNvGrpSpPr/>
          <p:nvPr/>
        </p:nvGrpSpPr>
        <p:grpSpPr>
          <a:xfrm>
            <a:off x="5519880" y="5734080"/>
            <a:ext cx="3838320" cy="758520"/>
            <a:chOff x="5519880" y="5734080"/>
            <a:chExt cx="3838320" cy="758520"/>
          </a:xfrm>
        </p:grpSpPr>
        <p:sp>
          <p:nvSpPr>
            <p:cNvPr id="811" name="CustomShape 28"/>
            <p:cNvSpPr/>
            <p:nvPr/>
          </p:nvSpPr>
          <p:spPr>
            <a:xfrm>
              <a:off x="5519880" y="5759280"/>
              <a:ext cx="3838320" cy="73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400" spc="-1" strike="noStrike">
                  <a:solidFill>
                    <a:srgbClr val="333399"/>
                  </a:solidFill>
                  <a:latin typeface="Arial"/>
                </a:rPr>
                <a:t>Still usually use        to express strength</a:t>
              </a:r>
              <a:endParaRPr b="1" lang="es-ES" sz="14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400" spc="-1" strike="noStrike">
                  <a:solidFill>
                    <a:srgbClr val="333399"/>
                  </a:solidFill>
                  <a:latin typeface="Arial"/>
                </a:rPr>
                <a:t>of weak interaction as the is the quantity</a:t>
              </a:r>
              <a:endParaRPr b="1" lang="es-ES" sz="14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400" spc="-1" strike="noStrike">
                  <a:solidFill>
                    <a:srgbClr val="333399"/>
                  </a:solidFill>
                  <a:latin typeface="Arial"/>
                </a:rPr>
                <a:t>that is precisely determined in muon decay</a:t>
              </a:r>
              <a:endParaRPr b="1" lang="es-ES" sz="1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12" name="Picture 51" descr="TP_tmp"/>
            <p:cNvPicPr/>
            <p:nvPr/>
          </p:nvPicPr>
          <p:blipFill>
            <a:blip r:embed="rId7"/>
            <a:stretch/>
          </p:blipFill>
          <p:spPr>
            <a:xfrm>
              <a:off x="7005600" y="5816520"/>
              <a:ext cx="2523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3" name="CustomShape 29"/>
            <p:cNvSpPr/>
            <p:nvPr/>
          </p:nvSpPr>
          <p:spPr>
            <a:xfrm>
              <a:off x="5529240" y="5734080"/>
              <a:ext cx="3745080" cy="75564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14" name="Picture 54" descr="TP_tmp"/>
          <p:cNvPicPr/>
          <p:nvPr/>
        </p:nvPicPr>
        <p:blipFill>
          <a:blip r:embed="rId8"/>
          <a:stretch/>
        </p:blipFill>
        <p:spPr>
          <a:xfrm>
            <a:off x="1604880" y="4869000"/>
            <a:ext cx="5373720" cy="76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0520" y="6605640"/>
            <a:ext cx="2308320" cy="35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DF6A37C-3345-45E5-8EB0-E2B4B614099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207800" y="43920"/>
            <a:ext cx="749124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11480" y="728640"/>
            <a:ext cx="7504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parity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opera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tor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perfor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ms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spatia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invers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ion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throu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gh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origin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2" name="Picture 142" descr="TP_tmp"/>
          <p:cNvPicPr/>
          <p:nvPr/>
        </p:nvPicPr>
        <p:blipFill>
          <a:blip r:embed="rId1"/>
          <a:stretch/>
        </p:blipFill>
        <p:spPr>
          <a:xfrm>
            <a:off x="2570040" y="1104840"/>
            <a:ext cx="3535560" cy="35100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520920" y="2313000"/>
            <a:ext cx="5814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v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v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-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4" name="Picture 149" descr="TP_tmp"/>
          <p:cNvPicPr/>
          <p:nvPr/>
        </p:nvPicPr>
        <p:blipFill>
          <a:blip r:embed="rId2"/>
          <a:stretch/>
        </p:blipFill>
        <p:spPr>
          <a:xfrm>
            <a:off x="2451240" y="2717640"/>
            <a:ext cx="3654360" cy="351000"/>
          </a:xfrm>
          <a:prstGeom prst="rect">
            <a:avLst/>
          </a:prstGeom>
          <a:ln>
            <a:noFill/>
          </a:ln>
        </p:spPr>
      </p:pic>
      <p:pic>
        <p:nvPicPr>
          <p:cNvPr id="95" name="Picture 151" descr="TP_tmp"/>
          <p:cNvPicPr/>
          <p:nvPr/>
        </p:nvPicPr>
        <p:blipFill>
          <a:blip r:embed="rId3"/>
          <a:stretch/>
        </p:blipFill>
        <p:spPr>
          <a:xfrm>
            <a:off x="3549600" y="3165480"/>
            <a:ext cx="993960" cy="26352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5299200" y="3249720"/>
            <a:ext cx="252360" cy="108000"/>
          </a:xfrm>
          <a:custGeom>
            <a:avLst/>
            <a:gdLst/>
            <a:ahLst/>
            <a:rect l="0" t="0" r="r" b="b"/>
            <a:pathLst>
              <a:path w="703" h="302">
                <a:moveTo>
                  <a:pt x="0" y="75"/>
                </a:moveTo>
                <a:lnTo>
                  <a:pt x="526" y="75"/>
                </a:lnTo>
                <a:lnTo>
                  <a:pt x="526" y="0"/>
                </a:lnTo>
                <a:lnTo>
                  <a:pt x="702" y="150"/>
                </a:lnTo>
                <a:lnTo>
                  <a:pt x="526" y="301"/>
                </a:lnTo>
                <a:lnTo>
                  <a:pt x="526" y="225"/>
                </a:lnTo>
                <a:lnTo>
                  <a:pt x="0" y="225"/>
                </a:lnTo>
                <a:lnTo>
                  <a:pt x="0" y="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Picture 153" descr="TP_tmp"/>
          <p:cNvPicPr/>
          <p:nvPr/>
        </p:nvPicPr>
        <p:blipFill>
          <a:blip r:embed="rId4"/>
          <a:stretch/>
        </p:blipFill>
        <p:spPr>
          <a:xfrm>
            <a:off x="5946840" y="3141720"/>
            <a:ext cx="204840" cy="263520"/>
          </a:xfrm>
          <a:prstGeom prst="rect">
            <a:avLst/>
          </a:prstGeom>
          <a:ln>
            <a:noFill/>
          </a:ln>
        </p:spPr>
      </p:pic>
      <p:sp>
        <p:nvSpPr>
          <p:cNvPr id="98" name="CustomShape 7"/>
          <p:cNvSpPr/>
          <p:nvPr/>
        </p:nvSpPr>
        <p:spPr>
          <a:xfrm>
            <a:off x="6433200" y="3105000"/>
            <a:ext cx="966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Unitary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9" name="Group 8"/>
          <p:cNvGrpSpPr/>
          <p:nvPr/>
        </p:nvGrpSpPr>
        <p:grpSpPr>
          <a:xfrm>
            <a:off x="510480" y="1484280"/>
            <a:ext cx="2298600" cy="368280"/>
            <a:chOff x="510480" y="1484280"/>
            <a:chExt cx="2298600" cy="368280"/>
          </a:xfrm>
        </p:grpSpPr>
        <p:sp>
          <p:nvSpPr>
            <p:cNvPr id="100" name="CustomShape 9"/>
            <p:cNvSpPr/>
            <p:nvPr/>
          </p:nvSpPr>
          <p:spPr>
            <a:xfrm>
              <a:off x="510480" y="1484280"/>
              <a:ext cx="22986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applying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twice: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01" name="Picture 156" descr="TP_tmp"/>
            <p:cNvPicPr/>
            <p:nvPr/>
          </p:nvPicPr>
          <p:blipFill>
            <a:blip r:embed="rId5"/>
            <a:stretch/>
          </p:blipFill>
          <p:spPr>
            <a:xfrm>
              <a:off x="1820880" y="1515960"/>
              <a:ext cx="204840" cy="2635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2" name="Picture 158" descr="TP_tmp"/>
          <p:cNvPicPr/>
          <p:nvPr/>
        </p:nvPicPr>
        <p:blipFill>
          <a:blip r:embed="rId6"/>
          <a:stretch/>
        </p:blipFill>
        <p:spPr>
          <a:xfrm>
            <a:off x="3044880" y="1521000"/>
            <a:ext cx="3827520" cy="350640"/>
          </a:xfrm>
          <a:prstGeom prst="rect">
            <a:avLst/>
          </a:prstGeom>
          <a:ln>
            <a:noFill/>
          </a:ln>
        </p:spPr>
      </p:pic>
      <p:pic>
        <p:nvPicPr>
          <p:cNvPr id="103" name="Picture 159" descr="TP_tmp"/>
          <p:cNvPicPr/>
          <p:nvPr/>
        </p:nvPicPr>
        <p:blipFill>
          <a:blip r:embed="rId7"/>
          <a:stretch/>
        </p:blipFill>
        <p:spPr>
          <a:xfrm>
            <a:off x="3333600" y="1952640"/>
            <a:ext cx="846360" cy="26352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5132520" y="2062080"/>
            <a:ext cx="252360" cy="108000"/>
          </a:xfrm>
          <a:custGeom>
            <a:avLst/>
            <a:gdLst/>
            <a:ahLst/>
            <a:rect l="0" t="0" r="r" b="b"/>
            <a:pathLst>
              <a:path w="703" h="302">
                <a:moveTo>
                  <a:pt x="0" y="75"/>
                </a:moveTo>
                <a:lnTo>
                  <a:pt x="526" y="75"/>
                </a:lnTo>
                <a:lnTo>
                  <a:pt x="526" y="0"/>
                </a:lnTo>
                <a:lnTo>
                  <a:pt x="702" y="150"/>
                </a:lnTo>
                <a:lnTo>
                  <a:pt x="526" y="301"/>
                </a:lnTo>
                <a:lnTo>
                  <a:pt x="526" y="225"/>
                </a:lnTo>
                <a:lnTo>
                  <a:pt x="0" y="225"/>
                </a:lnTo>
                <a:lnTo>
                  <a:pt x="0" y="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162" descr="TP_tmp"/>
          <p:cNvPicPr/>
          <p:nvPr/>
        </p:nvPicPr>
        <p:blipFill>
          <a:blip r:embed="rId8"/>
          <a:stretch/>
        </p:blipFill>
        <p:spPr>
          <a:xfrm>
            <a:off x="5780160" y="1989000"/>
            <a:ext cx="1023840" cy="263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1"/>
          <p:cNvSpPr/>
          <p:nvPr/>
        </p:nvSpPr>
        <p:spPr>
          <a:xfrm>
            <a:off x="525600" y="3429000"/>
            <a:ext cx="1417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But since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07" name="Picture 165" descr="TP_tmp"/>
          <p:cNvPicPr/>
          <p:nvPr/>
        </p:nvPicPr>
        <p:blipFill>
          <a:blip r:embed="rId9"/>
          <a:stretch/>
        </p:blipFill>
        <p:spPr>
          <a:xfrm>
            <a:off x="1981080" y="3489480"/>
            <a:ext cx="847800" cy="263520"/>
          </a:xfrm>
          <a:prstGeom prst="rect">
            <a:avLst/>
          </a:prstGeom>
          <a:ln>
            <a:noFill/>
          </a:ln>
        </p:spPr>
      </p:pic>
      <p:pic>
        <p:nvPicPr>
          <p:cNvPr id="108" name="Picture 166" descr="TP_tmp"/>
          <p:cNvPicPr/>
          <p:nvPr/>
        </p:nvPicPr>
        <p:blipFill>
          <a:blip r:embed="rId10"/>
          <a:stretch/>
        </p:blipFill>
        <p:spPr>
          <a:xfrm>
            <a:off x="3852720" y="3489480"/>
            <a:ext cx="847800" cy="263520"/>
          </a:xfrm>
          <a:prstGeom prst="rect">
            <a:avLst/>
          </a:prstGeom>
          <a:ln>
            <a:noFill/>
          </a:ln>
        </p:spPr>
      </p:pic>
      <p:sp>
        <p:nvSpPr>
          <p:cNvPr id="109" name="CustomShape 12"/>
          <p:cNvSpPr/>
          <p:nvPr/>
        </p:nvSpPr>
        <p:spPr>
          <a:xfrm>
            <a:off x="5315040" y="3573360"/>
            <a:ext cx="250560" cy="108000"/>
          </a:xfrm>
          <a:custGeom>
            <a:avLst/>
            <a:gdLst/>
            <a:ahLst/>
            <a:rect l="0" t="0" r="r" b="b"/>
            <a:pathLst>
              <a:path w="697" h="302">
                <a:moveTo>
                  <a:pt x="0" y="75"/>
                </a:moveTo>
                <a:lnTo>
                  <a:pt x="522" y="75"/>
                </a:lnTo>
                <a:lnTo>
                  <a:pt x="522" y="0"/>
                </a:lnTo>
                <a:lnTo>
                  <a:pt x="696" y="150"/>
                </a:lnTo>
                <a:lnTo>
                  <a:pt x="522" y="301"/>
                </a:lnTo>
                <a:lnTo>
                  <a:pt x="522" y="225"/>
                </a:lnTo>
                <a:lnTo>
                  <a:pt x="0" y="225"/>
                </a:lnTo>
                <a:lnTo>
                  <a:pt x="0" y="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168" descr="TP_tmp"/>
          <p:cNvPicPr/>
          <p:nvPr/>
        </p:nvPicPr>
        <p:blipFill>
          <a:blip r:embed="rId11"/>
          <a:stretch/>
        </p:blipFill>
        <p:spPr>
          <a:xfrm>
            <a:off x="5961240" y="3465360"/>
            <a:ext cx="204480" cy="263520"/>
          </a:xfrm>
          <a:prstGeom prst="rect">
            <a:avLst/>
          </a:prstGeom>
          <a:ln>
            <a:noFill/>
          </a:ln>
        </p:spPr>
      </p:pic>
      <p:sp>
        <p:nvSpPr>
          <p:cNvPr id="111" name="CustomShape 13"/>
          <p:cNvSpPr/>
          <p:nvPr/>
        </p:nvSpPr>
        <p:spPr>
          <a:xfrm>
            <a:off x="6455520" y="3429000"/>
            <a:ext cx="1233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Hermitian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745200" y="3789360"/>
            <a:ext cx="8469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implies Parity is an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observable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quantity.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If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interaction Hamiltonian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commutes with       , parity is an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observable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conserved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quantity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13" name="Group 15"/>
          <p:cNvGrpSpPr/>
          <p:nvPr/>
        </p:nvGrpSpPr>
        <p:grpSpPr>
          <a:xfrm>
            <a:off x="516960" y="4430880"/>
            <a:ext cx="8072640" cy="368280"/>
            <a:chOff x="516960" y="4430880"/>
            <a:chExt cx="8072640" cy="368280"/>
          </a:xfrm>
        </p:grpSpPr>
        <p:sp>
          <p:nvSpPr>
            <p:cNvPr id="114" name="CustomShape 16"/>
            <p:cNvSpPr/>
            <p:nvPr/>
          </p:nvSpPr>
          <p:spPr>
            <a:xfrm>
              <a:off x="516960" y="4430880"/>
              <a:ext cx="78354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If                is an eigenfunction of the parity operator with eigenvalue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15" name="Picture 172" descr="TP_tmp"/>
            <p:cNvPicPr/>
            <p:nvPr/>
          </p:nvPicPr>
          <p:blipFill>
            <a:blip r:embed="rId12"/>
            <a:stretch/>
          </p:blipFill>
          <p:spPr>
            <a:xfrm>
              <a:off x="1101240" y="4473360"/>
              <a:ext cx="758520" cy="32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73" descr="TP_tmp"/>
            <p:cNvPicPr/>
            <p:nvPr/>
          </p:nvPicPr>
          <p:blipFill>
            <a:blip r:embed="rId13"/>
            <a:stretch/>
          </p:blipFill>
          <p:spPr>
            <a:xfrm>
              <a:off x="8385120" y="4510080"/>
              <a:ext cx="204480" cy="204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17"/>
          <p:cNvGrpSpPr/>
          <p:nvPr/>
        </p:nvGrpSpPr>
        <p:grpSpPr>
          <a:xfrm>
            <a:off x="1208160" y="4834080"/>
            <a:ext cx="7597800" cy="350640"/>
            <a:chOff x="1208160" y="4834080"/>
            <a:chExt cx="7597800" cy="350640"/>
          </a:xfrm>
        </p:grpSpPr>
        <p:pic>
          <p:nvPicPr>
            <p:cNvPr id="118" name="Picture 176" descr="TP_tmp"/>
            <p:cNvPicPr/>
            <p:nvPr/>
          </p:nvPicPr>
          <p:blipFill>
            <a:blip r:embed="rId14"/>
            <a:stretch/>
          </p:blipFill>
          <p:spPr>
            <a:xfrm>
              <a:off x="1208160" y="4834080"/>
              <a:ext cx="2276280" cy="350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78" descr="TP_tmp"/>
            <p:cNvPicPr/>
            <p:nvPr/>
          </p:nvPicPr>
          <p:blipFill>
            <a:blip r:embed="rId15"/>
            <a:stretch/>
          </p:blipFill>
          <p:spPr>
            <a:xfrm>
              <a:off x="4719600" y="4834080"/>
              <a:ext cx="4086360" cy="35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18"/>
            <p:cNvSpPr/>
            <p:nvPr/>
          </p:nvSpPr>
          <p:spPr>
            <a:xfrm>
              <a:off x="4052880" y="4932360"/>
              <a:ext cx="252360" cy="108000"/>
            </a:xfrm>
            <a:custGeom>
              <a:avLst/>
              <a:gdLst/>
              <a:ahLst/>
              <a:rect l="0" t="0" r="r" b="b"/>
              <a:pathLst>
                <a:path w="703" h="302">
                  <a:moveTo>
                    <a:pt x="0" y="75"/>
                  </a:moveTo>
                  <a:lnTo>
                    <a:pt x="526" y="75"/>
                  </a:lnTo>
                  <a:lnTo>
                    <a:pt x="526" y="0"/>
                  </a:lnTo>
                  <a:lnTo>
                    <a:pt x="702" y="150"/>
                  </a:lnTo>
                  <a:lnTo>
                    <a:pt x="526" y="301"/>
                  </a:lnTo>
                  <a:lnTo>
                    <a:pt x="526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9"/>
          <p:cNvSpPr/>
          <p:nvPr/>
        </p:nvSpPr>
        <p:spPr>
          <a:xfrm>
            <a:off x="704880" y="5222880"/>
            <a:ext cx="892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since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2" name="Picture 184" descr="TP_tmp"/>
          <p:cNvPicPr/>
          <p:nvPr/>
        </p:nvPicPr>
        <p:blipFill>
          <a:blip r:embed="rId16"/>
          <a:stretch/>
        </p:blipFill>
        <p:spPr>
          <a:xfrm>
            <a:off x="1496880" y="5254560"/>
            <a:ext cx="847800" cy="263520"/>
          </a:xfrm>
          <a:prstGeom prst="rect">
            <a:avLst/>
          </a:prstGeom>
          <a:ln>
            <a:noFill/>
          </a:ln>
        </p:spPr>
      </p:pic>
      <p:pic>
        <p:nvPicPr>
          <p:cNvPr id="123" name="Picture 185" descr="TP_tmp"/>
          <p:cNvPicPr/>
          <p:nvPr/>
        </p:nvPicPr>
        <p:blipFill>
          <a:blip r:embed="rId17"/>
          <a:stretch/>
        </p:blipFill>
        <p:spPr>
          <a:xfrm>
            <a:off x="3836880" y="5229360"/>
            <a:ext cx="817560" cy="263520"/>
          </a:xfrm>
          <a:prstGeom prst="rect">
            <a:avLst/>
          </a:prstGeom>
          <a:ln>
            <a:noFill/>
          </a:ln>
        </p:spPr>
      </p:pic>
      <p:sp>
        <p:nvSpPr>
          <p:cNvPr id="124" name="CustomShape 20"/>
          <p:cNvSpPr/>
          <p:nvPr/>
        </p:nvSpPr>
        <p:spPr>
          <a:xfrm>
            <a:off x="2201760" y="5697360"/>
            <a:ext cx="252360" cy="108000"/>
          </a:xfrm>
          <a:custGeom>
            <a:avLst/>
            <a:gdLst/>
            <a:ahLst/>
            <a:rect l="0" t="0" r="r" b="b"/>
            <a:pathLst>
              <a:path w="703" h="302">
                <a:moveTo>
                  <a:pt x="0" y="75"/>
                </a:moveTo>
                <a:lnTo>
                  <a:pt x="526" y="75"/>
                </a:lnTo>
                <a:lnTo>
                  <a:pt x="526" y="0"/>
                </a:lnTo>
                <a:lnTo>
                  <a:pt x="702" y="150"/>
                </a:lnTo>
                <a:lnTo>
                  <a:pt x="526" y="301"/>
                </a:lnTo>
                <a:lnTo>
                  <a:pt x="526" y="225"/>
                </a:lnTo>
                <a:lnTo>
                  <a:pt x="0" y="225"/>
                </a:lnTo>
                <a:lnTo>
                  <a:pt x="0" y="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1"/>
          <p:cNvSpPr/>
          <p:nvPr/>
        </p:nvSpPr>
        <p:spPr>
          <a:xfrm>
            <a:off x="2426040" y="5546880"/>
            <a:ext cx="2707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Parity has eigenvalues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6" name="Picture 189" descr="TP_tmp"/>
          <p:cNvPicPr/>
          <p:nvPr/>
        </p:nvPicPr>
        <p:blipFill>
          <a:blip r:embed="rId18"/>
          <a:stretch/>
        </p:blipFill>
        <p:spPr>
          <a:xfrm>
            <a:off x="5097600" y="5619600"/>
            <a:ext cx="904680" cy="204840"/>
          </a:xfrm>
          <a:prstGeom prst="rect">
            <a:avLst/>
          </a:prstGeom>
          <a:ln>
            <a:noFill/>
          </a:ln>
        </p:spPr>
      </p:pic>
      <p:sp>
        <p:nvSpPr>
          <p:cNvPr id="127" name="CustomShape 22"/>
          <p:cNvSpPr/>
          <p:nvPr/>
        </p:nvSpPr>
        <p:spPr>
          <a:xfrm>
            <a:off x="2057400" y="1881360"/>
            <a:ext cx="447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CustomShape 23"/>
          <p:cNvSpPr/>
          <p:nvPr/>
        </p:nvSpPr>
        <p:spPr>
          <a:xfrm>
            <a:off x="479880" y="5883120"/>
            <a:ext cx="8032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QCD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invariant under parity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Experimentally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observe that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Weak Interactions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do not conserve parity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9" name="Picture 197" descr="TP_tmp"/>
          <p:cNvPicPr/>
          <p:nvPr/>
        </p:nvPicPr>
        <p:blipFill>
          <a:blip r:embed="rId19"/>
          <a:stretch/>
        </p:blipFill>
        <p:spPr>
          <a:xfrm>
            <a:off x="2612880" y="4102200"/>
            <a:ext cx="204840" cy="26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4B015CB-4E89-4DFA-9235-93D8A8864AD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6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Strength of Weak Interaction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817" name="Picture 16" descr="TP_tmp"/>
          <p:cNvPicPr/>
          <p:nvPr/>
        </p:nvPicPr>
        <p:blipFill>
          <a:blip r:embed="rId1"/>
          <a:stretch/>
        </p:blipFill>
        <p:spPr>
          <a:xfrm>
            <a:off x="3767040" y="3432240"/>
            <a:ext cx="3605400" cy="360360"/>
          </a:xfrm>
          <a:prstGeom prst="rect">
            <a:avLst/>
          </a:prstGeom>
          <a:ln>
            <a:noFill/>
          </a:ln>
        </p:spPr>
      </p:pic>
      <p:pic>
        <p:nvPicPr>
          <p:cNvPr id="818" name="Picture 19" descr="TP_tmp"/>
          <p:cNvPicPr/>
          <p:nvPr/>
        </p:nvPicPr>
        <p:blipFill>
          <a:blip r:embed="rId2"/>
          <a:stretch/>
        </p:blipFill>
        <p:spPr>
          <a:xfrm>
            <a:off x="2050920" y="4245120"/>
            <a:ext cx="3154320" cy="263520"/>
          </a:xfrm>
          <a:prstGeom prst="rect">
            <a:avLst/>
          </a:prstGeom>
          <a:ln>
            <a:noFill/>
          </a:ln>
        </p:spPr>
      </p:pic>
      <p:sp>
        <p:nvSpPr>
          <p:cNvPr id="819" name="CustomShape 3"/>
          <p:cNvSpPr/>
          <p:nvPr/>
        </p:nvSpPr>
        <p:spPr>
          <a:xfrm>
            <a:off x="486720" y="861840"/>
            <a:ext cx="8059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Strength of weak interaction most precisely measured in muon decay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20" name="CustomShape 4"/>
          <p:cNvSpPr/>
          <p:nvPr/>
        </p:nvSpPr>
        <p:spPr>
          <a:xfrm>
            <a:off x="3706200" y="1197000"/>
            <a:ext cx="959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Here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21" name="Picture 40" descr="TP_tmp"/>
          <p:cNvPicPr/>
          <p:nvPr/>
        </p:nvPicPr>
        <p:blipFill>
          <a:blip r:embed="rId3"/>
          <a:stretch/>
        </p:blipFill>
        <p:spPr>
          <a:xfrm>
            <a:off x="4751280" y="1206360"/>
            <a:ext cx="2541600" cy="351000"/>
          </a:xfrm>
          <a:prstGeom prst="rect">
            <a:avLst/>
          </a:prstGeom>
          <a:ln>
            <a:noFill/>
          </a:ln>
        </p:spPr>
      </p:pic>
      <p:sp>
        <p:nvSpPr>
          <p:cNvPr id="822" name="CustomShape 5"/>
          <p:cNvSpPr/>
          <p:nvPr/>
        </p:nvSpPr>
        <p:spPr>
          <a:xfrm>
            <a:off x="3714840" y="1592280"/>
            <a:ext cx="5107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a very good approximation the W-boson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propagator can be written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23" name="Group 6"/>
          <p:cNvGrpSpPr/>
          <p:nvPr/>
        </p:nvGrpSpPr>
        <p:grpSpPr>
          <a:xfrm>
            <a:off x="903240" y="1398600"/>
            <a:ext cx="2536920" cy="1382400"/>
            <a:chOff x="903240" y="1398600"/>
            <a:chExt cx="2536920" cy="1382400"/>
          </a:xfrm>
        </p:grpSpPr>
        <p:grpSp>
          <p:nvGrpSpPr>
            <p:cNvPr id="824" name="Group 7"/>
            <p:cNvGrpSpPr/>
            <p:nvPr/>
          </p:nvGrpSpPr>
          <p:grpSpPr>
            <a:xfrm>
              <a:off x="903240" y="1398600"/>
              <a:ext cx="2536920" cy="1382400"/>
              <a:chOff x="903240" y="1398600"/>
              <a:chExt cx="2536920" cy="1382400"/>
            </a:xfrm>
          </p:grpSpPr>
          <p:sp>
            <p:nvSpPr>
              <p:cNvPr id="825" name="Line 8"/>
              <p:cNvSpPr/>
              <p:nvPr/>
            </p:nvSpPr>
            <p:spPr>
              <a:xfrm>
                <a:off x="1190160" y="2032920"/>
                <a:ext cx="86544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Line 9"/>
              <p:cNvSpPr/>
              <p:nvPr/>
            </p:nvSpPr>
            <p:spPr>
              <a:xfrm>
                <a:off x="1162080" y="2032920"/>
                <a:ext cx="43344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7" name="Group 10"/>
              <p:cNvGrpSpPr/>
              <p:nvPr/>
            </p:nvGrpSpPr>
            <p:grpSpPr>
              <a:xfrm>
                <a:off x="2027880" y="1512720"/>
                <a:ext cx="692640" cy="519120"/>
                <a:chOff x="2027880" y="1512720"/>
                <a:chExt cx="692640" cy="519120"/>
              </a:xfrm>
            </p:grpSpPr>
            <p:sp>
              <p:nvSpPr>
                <p:cNvPr id="828" name="Line 11"/>
                <p:cNvSpPr/>
                <p:nvPr/>
              </p:nvSpPr>
              <p:spPr>
                <a:xfrm flipV="1">
                  <a:off x="2027880" y="1512720"/>
                  <a:ext cx="692640" cy="51912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9" name="Line 12"/>
                <p:cNvSpPr/>
                <p:nvPr/>
              </p:nvSpPr>
              <p:spPr>
                <a:xfrm flipV="1">
                  <a:off x="2027880" y="1771920"/>
                  <a:ext cx="347040" cy="25992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0" name="CustomShape 13"/>
              <p:cNvSpPr/>
              <p:nvPr/>
            </p:nvSpPr>
            <p:spPr>
              <a:xfrm rot="12498600">
                <a:off x="2012040" y="2118960"/>
                <a:ext cx="543960" cy="8640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1" name="Group 14"/>
              <p:cNvGrpSpPr/>
              <p:nvPr/>
            </p:nvGrpSpPr>
            <p:grpSpPr>
              <a:xfrm>
                <a:off x="2517480" y="2303280"/>
                <a:ext cx="573120" cy="405360"/>
                <a:chOff x="2517480" y="2303280"/>
                <a:chExt cx="573120" cy="405360"/>
              </a:xfrm>
            </p:grpSpPr>
            <p:sp>
              <p:nvSpPr>
                <p:cNvPr id="832" name="Line 15"/>
                <p:cNvSpPr/>
                <p:nvPr/>
              </p:nvSpPr>
              <p:spPr>
                <a:xfrm>
                  <a:off x="2517480" y="2303280"/>
                  <a:ext cx="573120" cy="40536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3" name="Line 16"/>
                <p:cNvSpPr/>
                <p:nvPr/>
              </p:nvSpPr>
              <p:spPr>
                <a:xfrm>
                  <a:off x="2524320" y="2310120"/>
                  <a:ext cx="314640" cy="2228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custDash>
                    <a:ds d="0" sp="0"/>
                  </a:custDash>
                  <a:miter/>
                  <a:tailEnd len="med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4" name="Group 17"/>
              <p:cNvGrpSpPr/>
              <p:nvPr/>
            </p:nvGrpSpPr>
            <p:grpSpPr>
              <a:xfrm>
                <a:off x="2512080" y="1893600"/>
                <a:ext cx="569520" cy="408960"/>
                <a:chOff x="2512080" y="1893600"/>
                <a:chExt cx="569520" cy="408960"/>
              </a:xfrm>
            </p:grpSpPr>
            <p:sp>
              <p:nvSpPr>
                <p:cNvPr id="835" name="Line 18"/>
                <p:cNvSpPr/>
                <p:nvPr/>
              </p:nvSpPr>
              <p:spPr>
                <a:xfrm flipH="1">
                  <a:off x="2512080" y="1893600"/>
                  <a:ext cx="569520" cy="40896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6" name="Line 19"/>
                <p:cNvSpPr/>
                <p:nvPr/>
              </p:nvSpPr>
              <p:spPr>
                <a:xfrm flipH="1">
                  <a:off x="2759760" y="1897560"/>
                  <a:ext cx="313200" cy="224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custDash>
                    <a:ds d="0" sp="0"/>
                  </a:custDash>
                  <a:miter/>
                  <a:tailEnd len="med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837" name="Picture 33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3120840" y="1842120"/>
                <a:ext cx="249120" cy="223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8" name="Picture 34" descr="TP_tmp"/>
              <p:cNvPicPr/>
              <p:nvPr/>
            </p:nvPicPr>
            <p:blipFill>
              <a:blip r:embed="rId5"/>
              <a:stretch/>
            </p:blipFill>
            <p:spPr>
              <a:xfrm>
                <a:off x="3123720" y="2608200"/>
                <a:ext cx="316440" cy="172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9" name="Picture 35" descr="TP_tmp"/>
              <p:cNvPicPr/>
              <p:nvPr/>
            </p:nvPicPr>
            <p:blipFill>
              <a:blip r:embed="rId6"/>
              <a:stretch/>
            </p:blipFill>
            <p:spPr>
              <a:xfrm>
                <a:off x="903240" y="1917000"/>
                <a:ext cx="345600" cy="2296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40" name="Picture 36" descr="TP_tmp"/>
              <p:cNvPicPr/>
              <p:nvPr/>
            </p:nvPicPr>
            <p:blipFill>
              <a:blip r:embed="rId7"/>
              <a:stretch/>
            </p:blipFill>
            <p:spPr>
              <a:xfrm>
                <a:off x="2776320" y="1398600"/>
                <a:ext cx="249120" cy="2235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41" name="Picture 42" descr="TP_tmp"/>
            <p:cNvPicPr/>
            <p:nvPr/>
          </p:nvPicPr>
          <p:blipFill>
            <a:blip r:embed="rId8"/>
            <a:stretch/>
          </p:blipFill>
          <p:spPr>
            <a:xfrm>
              <a:off x="2392200" y="1812960"/>
              <a:ext cx="292320" cy="320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42" name="Group 20"/>
          <p:cNvGrpSpPr/>
          <p:nvPr/>
        </p:nvGrpSpPr>
        <p:grpSpPr>
          <a:xfrm>
            <a:off x="882720" y="2997360"/>
            <a:ext cx="4032000" cy="399600"/>
            <a:chOff x="882720" y="2997360"/>
            <a:chExt cx="4032000" cy="399600"/>
          </a:xfrm>
        </p:grpSpPr>
        <p:sp>
          <p:nvSpPr>
            <p:cNvPr id="843" name="CustomShape 21"/>
            <p:cNvSpPr/>
            <p:nvPr/>
          </p:nvSpPr>
          <p:spPr>
            <a:xfrm>
              <a:off x="882720" y="3028680"/>
              <a:ext cx="30560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muon decay measure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44" name="Picture 49" descr="TP_tmp"/>
            <p:cNvPicPr/>
            <p:nvPr/>
          </p:nvPicPr>
          <p:blipFill>
            <a:blip r:embed="rId9"/>
            <a:stretch/>
          </p:blipFill>
          <p:spPr>
            <a:xfrm>
              <a:off x="3979800" y="2997360"/>
              <a:ext cx="934920" cy="379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45" name="Group 22"/>
          <p:cNvGrpSpPr/>
          <p:nvPr/>
        </p:nvGrpSpPr>
        <p:grpSpPr>
          <a:xfrm>
            <a:off x="885960" y="3432240"/>
            <a:ext cx="2266920" cy="368280"/>
            <a:chOff x="885960" y="3432240"/>
            <a:chExt cx="2266920" cy="368280"/>
          </a:xfrm>
        </p:grpSpPr>
        <p:sp>
          <p:nvSpPr>
            <p:cNvPr id="846" name="CustomShape 23"/>
            <p:cNvSpPr/>
            <p:nvPr/>
          </p:nvSpPr>
          <p:spPr>
            <a:xfrm>
              <a:off x="885960" y="3432240"/>
              <a:ext cx="1646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Muon decay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47" name="CustomShape 24"/>
            <p:cNvSpPr/>
            <p:nvPr/>
          </p:nvSpPr>
          <p:spPr>
            <a:xfrm>
              <a:off x="2865600" y="3581280"/>
              <a:ext cx="287280" cy="144360"/>
            </a:xfrm>
            <a:custGeom>
              <a:avLst/>
              <a:gdLst/>
              <a:ahLst/>
              <a:rect l="0" t="0" r="r" b="b"/>
              <a:pathLst>
                <a:path w="800" h="402">
                  <a:moveTo>
                    <a:pt x="0" y="100"/>
                  </a:moveTo>
                  <a:lnTo>
                    <a:pt x="599" y="100"/>
                  </a:lnTo>
                  <a:lnTo>
                    <a:pt x="599" y="0"/>
                  </a:lnTo>
                  <a:lnTo>
                    <a:pt x="799" y="200"/>
                  </a:lnTo>
                  <a:lnTo>
                    <a:pt x="599" y="401"/>
                  </a:lnTo>
                  <a:lnTo>
                    <a:pt x="599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roup 25"/>
          <p:cNvGrpSpPr/>
          <p:nvPr/>
        </p:nvGrpSpPr>
        <p:grpSpPr>
          <a:xfrm>
            <a:off x="8121600" y="3032280"/>
            <a:ext cx="1476360" cy="792000"/>
            <a:chOff x="8121600" y="3032280"/>
            <a:chExt cx="1476360" cy="792000"/>
          </a:xfrm>
        </p:grpSpPr>
        <p:pic>
          <p:nvPicPr>
            <p:cNvPr id="849" name="Picture 4" descr="TP_tmp"/>
            <p:cNvPicPr/>
            <p:nvPr/>
          </p:nvPicPr>
          <p:blipFill>
            <a:blip r:embed="rId10"/>
            <a:stretch/>
          </p:blipFill>
          <p:spPr>
            <a:xfrm>
              <a:off x="8130960" y="3032280"/>
              <a:ext cx="1430640" cy="78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0" name="CustomShape 26"/>
            <p:cNvSpPr/>
            <p:nvPr/>
          </p:nvSpPr>
          <p:spPr>
            <a:xfrm>
              <a:off x="8121600" y="3033720"/>
              <a:ext cx="1476360" cy="79056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1" name="CustomShape 27"/>
          <p:cNvSpPr/>
          <p:nvPr/>
        </p:nvSpPr>
        <p:spPr>
          <a:xfrm>
            <a:off x="482760" y="3897360"/>
            <a:ext cx="8410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obtain the intrinsic strength of weak interaction need to know mass of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W-boson: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52" name="CustomShape 28"/>
          <p:cNvSpPr/>
          <p:nvPr/>
        </p:nvSpPr>
        <p:spPr>
          <a:xfrm>
            <a:off x="7355160" y="4173480"/>
            <a:ext cx="1788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9999"/>
                </a:solidFill>
                <a:latin typeface="Arial"/>
              </a:rPr>
              <a:t>(see handout 14)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53" name="Group 29"/>
          <p:cNvGrpSpPr/>
          <p:nvPr/>
        </p:nvGrpSpPr>
        <p:grpSpPr>
          <a:xfrm>
            <a:off x="2720880" y="4616280"/>
            <a:ext cx="4068720" cy="758880"/>
            <a:chOff x="2720880" y="4616280"/>
            <a:chExt cx="4068720" cy="758880"/>
          </a:xfrm>
        </p:grpSpPr>
        <p:pic>
          <p:nvPicPr>
            <p:cNvPr id="854" name="Picture 12" descr="TP_tmp"/>
            <p:cNvPicPr/>
            <p:nvPr/>
          </p:nvPicPr>
          <p:blipFill>
            <a:blip r:embed="rId11"/>
            <a:stretch/>
          </p:blipFill>
          <p:spPr>
            <a:xfrm>
              <a:off x="3605040" y="4616280"/>
              <a:ext cx="3184560" cy="75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5" name="CustomShape 30"/>
            <p:cNvSpPr/>
            <p:nvPr/>
          </p:nvSpPr>
          <p:spPr>
            <a:xfrm>
              <a:off x="2720880" y="494028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roup 31"/>
          <p:cNvGrpSpPr/>
          <p:nvPr/>
        </p:nvGrpSpPr>
        <p:grpSpPr>
          <a:xfrm>
            <a:off x="884160" y="5481720"/>
            <a:ext cx="8713440" cy="916920"/>
            <a:chOff x="884160" y="5481720"/>
            <a:chExt cx="8713440" cy="916920"/>
          </a:xfrm>
        </p:grpSpPr>
        <p:sp>
          <p:nvSpPr>
            <p:cNvPr id="857" name="CustomShape 32"/>
            <p:cNvSpPr/>
            <p:nvPr/>
          </p:nvSpPr>
          <p:spPr>
            <a:xfrm>
              <a:off x="884160" y="5481720"/>
              <a:ext cx="8713440" cy="91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intrinsic strength of the weak interaction is similar to, but greater than,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EM interaction !  It is the massive W-boson in the propagator which makes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it appear weak. For                      weak interactions are more likely than EM.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58" name="Picture 61" descr="TP_tmp"/>
            <p:cNvPicPr/>
            <p:nvPr/>
          </p:nvPicPr>
          <p:blipFill>
            <a:blip r:embed="rId12"/>
            <a:stretch/>
          </p:blipFill>
          <p:spPr>
            <a:xfrm>
              <a:off x="3225600" y="6062760"/>
              <a:ext cx="1008000" cy="318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9" name="CustomShape 33"/>
          <p:cNvSpPr/>
          <p:nvPr/>
        </p:nvSpPr>
        <p:spPr>
          <a:xfrm>
            <a:off x="287280" y="5695920"/>
            <a:ext cx="417600" cy="397080"/>
          </a:xfrm>
          <a:custGeom>
            <a:avLst/>
            <a:gdLst/>
            <a:ahLst/>
            <a:rect l="l" t="t" r="r" b="b"/>
            <a:pathLst>
              <a:path w="417512" h="396874">
                <a:moveTo>
                  <a:pt x="0" y="151592"/>
                </a:moveTo>
                <a:lnTo>
                  <a:pt x="159476" y="151593"/>
                </a:lnTo>
                <a:lnTo>
                  <a:pt x="208756" y="0"/>
                </a:lnTo>
                <a:lnTo>
                  <a:pt x="258036" y="151593"/>
                </a:lnTo>
                <a:lnTo>
                  <a:pt x="417512" y="151592"/>
                </a:lnTo>
                <a:lnTo>
                  <a:pt x="288492" y="245281"/>
                </a:lnTo>
                <a:lnTo>
                  <a:pt x="337774" y="396874"/>
                </a:lnTo>
                <a:lnTo>
                  <a:pt x="208756" y="303183"/>
                </a:lnTo>
                <a:lnTo>
                  <a:pt x="79738" y="396874"/>
                </a:lnTo>
                <a:lnTo>
                  <a:pt x="129020" y="245281"/>
                </a:lnTo>
                <a:close/>
              </a:path>
            </a:pathLst>
          </a:cu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0" name="Picture 66" descr="TP_tmp"/>
          <p:cNvPicPr/>
          <p:nvPr/>
        </p:nvPicPr>
        <p:blipFill>
          <a:blip r:embed="rId13"/>
          <a:stretch/>
        </p:blipFill>
        <p:spPr>
          <a:xfrm>
            <a:off x="4751280" y="2241720"/>
            <a:ext cx="3225960" cy="75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9E7D38F6-0DDD-404C-A8EC-41201A51431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62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Summary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63" name="CustomShape 3"/>
          <p:cNvSpPr/>
          <p:nvPr/>
        </p:nvSpPr>
        <p:spPr>
          <a:xfrm>
            <a:off x="431640" y="836640"/>
            <a:ext cx="7239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Weak interaction is of form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Vector – Axial-vector  (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V-A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64" name="Group 4"/>
          <p:cNvGrpSpPr/>
          <p:nvPr/>
        </p:nvGrpSpPr>
        <p:grpSpPr>
          <a:xfrm>
            <a:off x="3873600" y="1376280"/>
            <a:ext cx="2303280" cy="828720"/>
            <a:chOff x="3873600" y="1376280"/>
            <a:chExt cx="2303280" cy="828720"/>
          </a:xfrm>
        </p:grpSpPr>
        <p:pic>
          <p:nvPicPr>
            <p:cNvPr id="865" name="Picture 5" descr="TP_tmp"/>
            <p:cNvPicPr/>
            <p:nvPr/>
          </p:nvPicPr>
          <p:blipFill>
            <a:blip r:embed="rId1"/>
            <a:stretch/>
          </p:blipFill>
          <p:spPr>
            <a:xfrm>
              <a:off x="4001760" y="1466640"/>
              <a:ext cx="2103120" cy="70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6" name="CustomShape 5"/>
            <p:cNvSpPr/>
            <p:nvPr/>
          </p:nvSpPr>
          <p:spPr>
            <a:xfrm>
              <a:off x="3873600" y="1376280"/>
              <a:ext cx="2303280" cy="828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CustomShape 6"/>
          <p:cNvSpPr/>
          <p:nvPr/>
        </p:nvSpPr>
        <p:spPr>
          <a:xfrm>
            <a:off x="439560" y="2446200"/>
            <a:ext cx="8880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Consequently only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left-handed chiral particle states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right-handed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chiral anti-particle states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participate in the weak interaction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68" name="CustomShape 7"/>
          <p:cNvSpPr/>
          <p:nvPr/>
        </p:nvSpPr>
        <p:spPr>
          <a:xfrm>
            <a:off x="2397240" y="3321000"/>
            <a:ext cx="431640" cy="252360"/>
          </a:xfrm>
          <a:custGeom>
            <a:avLst/>
            <a:gdLst/>
            <a:ahLst/>
            <a:rect l="0" t="0" r="r" b="b"/>
            <a:pathLst>
              <a:path w="1201" h="703">
                <a:moveTo>
                  <a:pt x="0" y="175"/>
                </a:moveTo>
                <a:lnTo>
                  <a:pt x="900" y="175"/>
                </a:lnTo>
                <a:lnTo>
                  <a:pt x="900" y="0"/>
                </a:lnTo>
                <a:lnTo>
                  <a:pt x="1200" y="351"/>
                </a:lnTo>
                <a:lnTo>
                  <a:pt x="900" y="702"/>
                </a:lnTo>
                <a:lnTo>
                  <a:pt x="900" y="526"/>
                </a:lnTo>
                <a:lnTo>
                  <a:pt x="0" y="526"/>
                </a:lnTo>
                <a:lnTo>
                  <a:pt x="0" y="1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8"/>
          <p:cNvSpPr/>
          <p:nvPr/>
        </p:nvSpPr>
        <p:spPr>
          <a:xfrm>
            <a:off x="3205080" y="3225960"/>
            <a:ext cx="3826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MAXIMAL PARITY VIOLATION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0" name="CustomShape 9"/>
          <p:cNvSpPr/>
          <p:nvPr/>
        </p:nvSpPr>
        <p:spPr>
          <a:xfrm>
            <a:off x="401400" y="4321080"/>
            <a:ext cx="898920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At low       weak interaction is only weak because of the large W-boson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mass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71" name="Picture 13" descr="TP_tmp"/>
          <p:cNvPicPr/>
          <p:nvPr/>
        </p:nvPicPr>
        <p:blipFill>
          <a:blip r:embed="rId2"/>
          <a:stretch/>
        </p:blipFill>
        <p:spPr>
          <a:xfrm>
            <a:off x="1673280" y="4338720"/>
            <a:ext cx="291960" cy="320760"/>
          </a:xfrm>
          <a:prstGeom prst="rect">
            <a:avLst/>
          </a:prstGeom>
          <a:ln>
            <a:noFill/>
          </a:ln>
        </p:spPr>
      </p:pic>
      <p:grpSp>
        <p:nvGrpSpPr>
          <p:cNvPr id="872" name="Group 10"/>
          <p:cNvGrpSpPr/>
          <p:nvPr/>
        </p:nvGrpSpPr>
        <p:grpSpPr>
          <a:xfrm>
            <a:off x="4268880" y="4879800"/>
            <a:ext cx="1476360" cy="792000"/>
            <a:chOff x="4268880" y="4879800"/>
            <a:chExt cx="1476360" cy="792000"/>
          </a:xfrm>
        </p:grpSpPr>
        <p:pic>
          <p:nvPicPr>
            <p:cNvPr id="873" name="Picture 15" descr="TP_tmp"/>
            <p:cNvPicPr/>
            <p:nvPr/>
          </p:nvPicPr>
          <p:blipFill>
            <a:blip r:embed="rId3"/>
            <a:stretch/>
          </p:blipFill>
          <p:spPr>
            <a:xfrm>
              <a:off x="4278240" y="4879800"/>
              <a:ext cx="1430640" cy="78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4" name="CustomShape 11"/>
            <p:cNvSpPr/>
            <p:nvPr/>
          </p:nvSpPr>
          <p:spPr>
            <a:xfrm>
              <a:off x="4268880" y="4881240"/>
              <a:ext cx="1476360" cy="79056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5" name="CustomShape 12"/>
          <p:cNvSpPr/>
          <p:nvPr/>
        </p:nvSpPr>
        <p:spPr>
          <a:xfrm>
            <a:off x="437760" y="5877000"/>
            <a:ext cx="8097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Intrinsic strength of weak interaction is similar to that of QED  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6" name="CustomShape 13"/>
          <p:cNvSpPr/>
          <p:nvPr/>
        </p:nvSpPr>
        <p:spPr>
          <a:xfrm>
            <a:off x="404640" y="3787920"/>
            <a:ext cx="7960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Weak interaction also violates Charge Conjugation symmetry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CCEA07B-6653-420C-AACA-A476B360F165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8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From W to Z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79" name="CustomShape 3"/>
          <p:cNvSpPr/>
          <p:nvPr/>
        </p:nvSpPr>
        <p:spPr>
          <a:xfrm>
            <a:off x="431280" y="608040"/>
            <a:ext cx="9271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W</a:t>
            </a:r>
            <a:r>
              <a:rPr b="1" lang="en-US" sz="1800" spc="-1" strike="noStrike" baseline="30000">
                <a:solidFill>
                  <a:srgbClr val="333399"/>
                </a:solidFill>
                <a:latin typeface="Arial"/>
                <a:ea typeface="Arial"/>
              </a:rPr>
              <a:t>± 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 bosons carry the EM charge - suggestive Weak are EM forces are related.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80" name="CustomShape 4"/>
          <p:cNvSpPr/>
          <p:nvPr/>
        </p:nvSpPr>
        <p:spPr>
          <a:xfrm>
            <a:off x="418680" y="873000"/>
            <a:ext cx="5496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 bosons can be produced in e</a:t>
            </a:r>
            <a:r>
              <a:rPr b="1" lang="en-GB" sz="1800" spc="-1" strike="noStrike" baseline="30000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1" lang="en-GB" sz="1800" spc="-1" strike="noStrike" baseline="30000">
                <a:solidFill>
                  <a:srgbClr val="333399"/>
                </a:solidFill>
                <a:latin typeface="Arial"/>
              </a:rPr>
              <a:t>-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annihilation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81" name="Group 5"/>
          <p:cNvGrpSpPr/>
          <p:nvPr/>
        </p:nvGrpSpPr>
        <p:grpSpPr>
          <a:xfrm>
            <a:off x="6564240" y="995400"/>
            <a:ext cx="2997000" cy="2876040"/>
            <a:chOff x="6564240" y="995400"/>
            <a:chExt cx="2997000" cy="2876040"/>
          </a:xfrm>
        </p:grpSpPr>
        <p:sp>
          <p:nvSpPr>
            <p:cNvPr id="882" name="CustomShape 6"/>
            <p:cNvSpPr/>
            <p:nvPr/>
          </p:nvSpPr>
          <p:spPr>
            <a:xfrm>
              <a:off x="7198200" y="1076040"/>
              <a:ext cx="2259000" cy="2261160"/>
            </a:xfrm>
            <a:prstGeom prst="rect">
              <a:avLst/>
            </a:prstGeom>
            <a:noFill/>
            <a:ln w="126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Line 7"/>
            <p:cNvSpPr/>
            <p:nvPr/>
          </p:nvSpPr>
          <p:spPr>
            <a:xfrm>
              <a:off x="7198200" y="3337560"/>
              <a:ext cx="2259000" cy="1080"/>
            </a:xfrm>
            <a:prstGeom prst="line">
              <a:avLst/>
            </a:prstGeom>
            <a:ln w="1260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Line 8"/>
            <p:cNvSpPr/>
            <p:nvPr/>
          </p:nvSpPr>
          <p:spPr>
            <a:xfrm flipV="1">
              <a:off x="7198200" y="1075680"/>
              <a:ext cx="1080" cy="2261160"/>
            </a:xfrm>
            <a:prstGeom prst="line">
              <a:avLst/>
            </a:prstGeom>
            <a:ln w="1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Line 9"/>
            <p:cNvSpPr/>
            <p:nvPr/>
          </p:nvSpPr>
          <p:spPr>
            <a:xfrm flipH="1">
              <a:off x="7197840" y="3337560"/>
              <a:ext cx="831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Line 10"/>
            <p:cNvSpPr/>
            <p:nvPr/>
          </p:nvSpPr>
          <p:spPr>
            <a:xfrm flipH="1">
              <a:off x="7198200" y="32914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Line 11"/>
            <p:cNvSpPr/>
            <p:nvPr/>
          </p:nvSpPr>
          <p:spPr>
            <a:xfrm flipH="1">
              <a:off x="7198200" y="324576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Line 12"/>
            <p:cNvSpPr/>
            <p:nvPr/>
          </p:nvSpPr>
          <p:spPr>
            <a:xfrm flipH="1">
              <a:off x="7198200" y="320112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Line 13"/>
            <p:cNvSpPr/>
            <p:nvPr/>
          </p:nvSpPr>
          <p:spPr>
            <a:xfrm flipH="1">
              <a:off x="7198200" y="315540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Line 14"/>
            <p:cNvSpPr/>
            <p:nvPr/>
          </p:nvSpPr>
          <p:spPr>
            <a:xfrm flipH="1">
              <a:off x="7198200" y="31107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Line 15"/>
            <p:cNvSpPr/>
            <p:nvPr/>
          </p:nvSpPr>
          <p:spPr>
            <a:xfrm flipH="1">
              <a:off x="7198200" y="30646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Line 16"/>
            <p:cNvSpPr/>
            <p:nvPr/>
          </p:nvSpPr>
          <p:spPr>
            <a:xfrm flipH="1">
              <a:off x="7198200" y="301896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Line 17"/>
            <p:cNvSpPr/>
            <p:nvPr/>
          </p:nvSpPr>
          <p:spPr>
            <a:xfrm flipH="1">
              <a:off x="7198200" y="29746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Line 18"/>
            <p:cNvSpPr/>
            <p:nvPr/>
          </p:nvSpPr>
          <p:spPr>
            <a:xfrm flipH="1">
              <a:off x="7198200" y="292860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Line 19"/>
            <p:cNvSpPr/>
            <p:nvPr/>
          </p:nvSpPr>
          <p:spPr>
            <a:xfrm flipH="1">
              <a:off x="7197840" y="2883960"/>
              <a:ext cx="831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Line 20"/>
            <p:cNvSpPr/>
            <p:nvPr/>
          </p:nvSpPr>
          <p:spPr>
            <a:xfrm flipH="1">
              <a:off x="7198200" y="28396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Line 21"/>
            <p:cNvSpPr/>
            <p:nvPr/>
          </p:nvSpPr>
          <p:spPr>
            <a:xfrm flipH="1">
              <a:off x="7198200" y="279504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Line 22"/>
            <p:cNvSpPr/>
            <p:nvPr/>
          </p:nvSpPr>
          <p:spPr>
            <a:xfrm flipH="1">
              <a:off x="7198200" y="274896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Line 23"/>
            <p:cNvSpPr/>
            <p:nvPr/>
          </p:nvSpPr>
          <p:spPr>
            <a:xfrm flipH="1">
              <a:off x="7198200" y="270324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Line 24"/>
            <p:cNvSpPr/>
            <p:nvPr/>
          </p:nvSpPr>
          <p:spPr>
            <a:xfrm flipH="1">
              <a:off x="7198200" y="26589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Line 25"/>
            <p:cNvSpPr/>
            <p:nvPr/>
          </p:nvSpPr>
          <p:spPr>
            <a:xfrm flipH="1">
              <a:off x="7198200" y="26128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Line 26"/>
            <p:cNvSpPr/>
            <p:nvPr/>
          </p:nvSpPr>
          <p:spPr>
            <a:xfrm flipH="1">
              <a:off x="7198200" y="256824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Line 27"/>
            <p:cNvSpPr/>
            <p:nvPr/>
          </p:nvSpPr>
          <p:spPr>
            <a:xfrm flipH="1">
              <a:off x="7198200" y="252216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Line 28"/>
            <p:cNvSpPr/>
            <p:nvPr/>
          </p:nvSpPr>
          <p:spPr>
            <a:xfrm flipH="1">
              <a:off x="7198200" y="247644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Line 29"/>
            <p:cNvSpPr/>
            <p:nvPr/>
          </p:nvSpPr>
          <p:spPr>
            <a:xfrm flipH="1">
              <a:off x="7197840" y="2432160"/>
              <a:ext cx="831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Line 30"/>
            <p:cNvSpPr/>
            <p:nvPr/>
          </p:nvSpPr>
          <p:spPr>
            <a:xfrm flipH="1">
              <a:off x="7198200" y="23860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Line 31"/>
            <p:cNvSpPr/>
            <p:nvPr/>
          </p:nvSpPr>
          <p:spPr>
            <a:xfrm flipH="1">
              <a:off x="7198200" y="23428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Line 32"/>
            <p:cNvSpPr/>
            <p:nvPr/>
          </p:nvSpPr>
          <p:spPr>
            <a:xfrm flipH="1">
              <a:off x="7198200" y="22971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Line 33"/>
            <p:cNvSpPr/>
            <p:nvPr/>
          </p:nvSpPr>
          <p:spPr>
            <a:xfrm flipH="1">
              <a:off x="7198200" y="225108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Line 34"/>
            <p:cNvSpPr/>
            <p:nvPr/>
          </p:nvSpPr>
          <p:spPr>
            <a:xfrm flipH="1">
              <a:off x="7198200" y="220644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Line 35"/>
            <p:cNvSpPr/>
            <p:nvPr/>
          </p:nvSpPr>
          <p:spPr>
            <a:xfrm flipH="1">
              <a:off x="7198200" y="21610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Line 36"/>
            <p:cNvSpPr/>
            <p:nvPr/>
          </p:nvSpPr>
          <p:spPr>
            <a:xfrm flipH="1">
              <a:off x="7198200" y="211644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Line 37"/>
            <p:cNvSpPr/>
            <p:nvPr/>
          </p:nvSpPr>
          <p:spPr>
            <a:xfrm flipH="1">
              <a:off x="7198200" y="20703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Line 38"/>
            <p:cNvSpPr/>
            <p:nvPr/>
          </p:nvSpPr>
          <p:spPr>
            <a:xfrm flipH="1">
              <a:off x="7198200" y="202464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39"/>
            <p:cNvSpPr/>
            <p:nvPr/>
          </p:nvSpPr>
          <p:spPr>
            <a:xfrm flipH="1">
              <a:off x="7197840" y="1980000"/>
              <a:ext cx="831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Line 40"/>
            <p:cNvSpPr/>
            <p:nvPr/>
          </p:nvSpPr>
          <p:spPr>
            <a:xfrm flipH="1">
              <a:off x="7198200" y="19342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Line 41"/>
            <p:cNvSpPr/>
            <p:nvPr/>
          </p:nvSpPr>
          <p:spPr>
            <a:xfrm flipH="1">
              <a:off x="7198200" y="188964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Line 42"/>
            <p:cNvSpPr/>
            <p:nvPr/>
          </p:nvSpPr>
          <p:spPr>
            <a:xfrm flipH="1">
              <a:off x="7198200" y="184356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Line 43"/>
            <p:cNvSpPr/>
            <p:nvPr/>
          </p:nvSpPr>
          <p:spPr>
            <a:xfrm flipH="1">
              <a:off x="7198200" y="180072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Line 44"/>
            <p:cNvSpPr/>
            <p:nvPr/>
          </p:nvSpPr>
          <p:spPr>
            <a:xfrm flipH="1">
              <a:off x="7198200" y="175464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Line 45"/>
            <p:cNvSpPr/>
            <p:nvPr/>
          </p:nvSpPr>
          <p:spPr>
            <a:xfrm flipH="1">
              <a:off x="7198200" y="170892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Line 46"/>
            <p:cNvSpPr/>
            <p:nvPr/>
          </p:nvSpPr>
          <p:spPr>
            <a:xfrm flipH="1">
              <a:off x="7198200" y="16642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Line 47"/>
            <p:cNvSpPr/>
            <p:nvPr/>
          </p:nvSpPr>
          <p:spPr>
            <a:xfrm flipH="1">
              <a:off x="7198200" y="16185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Line 48"/>
            <p:cNvSpPr/>
            <p:nvPr/>
          </p:nvSpPr>
          <p:spPr>
            <a:xfrm flipH="1">
              <a:off x="7198200" y="157392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Line 49"/>
            <p:cNvSpPr/>
            <p:nvPr/>
          </p:nvSpPr>
          <p:spPr>
            <a:xfrm flipH="1">
              <a:off x="7197840" y="1527840"/>
              <a:ext cx="831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Line 50"/>
            <p:cNvSpPr/>
            <p:nvPr/>
          </p:nvSpPr>
          <p:spPr>
            <a:xfrm flipH="1">
              <a:off x="7198200" y="1482120"/>
              <a:ext cx="4176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Line 51"/>
            <p:cNvSpPr/>
            <p:nvPr/>
          </p:nvSpPr>
          <p:spPr>
            <a:xfrm flipH="1">
              <a:off x="7198200" y="14374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Line 52"/>
            <p:cNvSpPr/>
            <p:nvPr/>
          </p:nvSpPr>
          <p:spPr>
            <a:xfrm flipH="1">
              <a:off x="7198200" y="13917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Line 53"/>
            <p:cNvSpPr/>
            <p:nvPr/>
          </p:nvSpPr>
          <p:spPr>
            <a:xfrm flipH="1">
              <a:off x="7198200" y="134712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Line 54"/>
            <p:cNvSpPr/>
            <p:nvPr/>
          </p:nvSpPr>
          <p:spPr>
            <a:xfrm flipH="1">
              <a:off x="7198200" y="130140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Line 55"/>
            <p:cNvSpPr/>
            <p:nvPr/>
          </p:nvSpPr>
          <p:spPr>
            <a:xfrm flipH="1">
              <a:off x="7198200" y="1258200"/>
              <a:ext cx="417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Line 56"/>
            <p:cNvSpPr/>
            <p:nvPr/>
          </p:nvSpPr>
          <p:spPr>
            <a:xfrm flipH="1">
              <a:off x="7198200" y="121248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Line 57"/>
            <p:cNvSpPr/>
            <p:nvPr/>
          </p:nvSpPr>
          <p:spPr>
            <a:xfrm flipH="1">
              <a:off x="7198200" y="1166400"/>
              <a:ext cx="41760" cy="21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Line 58"/>
            <p:cNvSpPr/>
            <p:nvPr/>
          </p:nvSpPr>
          <p:spPr>
            <a:xfrm flipH="1">
              <a:off x="7198200" y="1121760"/>
              <a:ext cx="417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Line 59"/>
            <p:cNvSpPr/>
            <p:nvPr/>
          </p:nvSpPr>
          <p:spPr>
            <a:xfrm flipH="1">
              <a:off x="7197840" y="1076040"/>
              <a:ext cx="831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60"/>
            <p:cNvSpPr/>
            <p:nvPr/>
          </p:nvSpPr>
          <p:spPr>
            <a:xfrm>
              <a:off x="7016040" y="3286080"/>
              <a:ext cx="61560" cy="101160"/>
            </a:xfrm>
            <a:custGeom>
              <a:avLst/>
              <a:gdLst/>
              <a:ahLst/>
              <a:rect l="l" t="t" r="r" b="b"/>
              <a:pathLst>
                <a:path w="38" h="62">
                  <a:moveTo>
                    <a:pt x="38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29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19" y="62"/>
                  </a:lnTo>
                  <a:lnTo>
                    <a:pt x="15" y="61"/>
                  </a:lnTo>
                  <a:lnTo>
                    <a:pt x="11" y="60"/>
                  </a:lnTo>
                  <a:lnTo>
                    <a:pt x="8" y="57"/>
                  </a:lnTo>
                  <a:lnTo>
                    <a:pt x="5" y="53"/>
                  </a:lnTo>
                  <a:lnTo>
                    <a:pt x="3" y="50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35" y="13"/>
                  </a:lnTo>
                  <a:lnTo>
                    <a:pt x="38" y="22"/>
                  </a:lnTo>
                  <a:lnTo>
                    <a:pt x="38" y="31"/>
                  </a:lnTo>
                  <a:close/>
                  <a:moveTo>
                    <a:pt x="25" y="31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3" y="14"/>
                  </a:lnTo>
                  <a:lnTo>
                    <a:pt x="13" y="23"/>
                  </a:lnTo>
                  <a:lnTo>
                    <a:pt x="13" y="37"/>
                  </a:lnTo>
                  <a:lnTo>
                    <a:pt x="13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7" y="59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61"/>
            <p:cNvSpPr/>
            <p:nvPr/>
          </p:nvSpPr>
          <p:spPr>
            <a:xfrm>
              <a:off x="7016040" y="2836800"/>
              <a:ext cx="61560" cy="98280"/>
            </a:xfrm>
            <a:custGeom>
              <a:avLst/>
              <a:gdLst/>
              <a:ahLst/>
              <a:rect l="l" t="t" r="r" b="b"/>
              <a:pathLst>
                <a:path w="38" h="61">
                  <a:moveTo>
                    <a:pt x="11" y="0"/>
                  </a:moveTo>
                  <a:lnTo>
                    <a:pt x="38" y="0"/>
                  </a:lnTo>
                  <a:lnTo>
                    <a:pt x="34" y="11"/>
                  </a:lnTo>
                  <a:lnTo>
                    <a:pt x="10" y="11"/>
                  </a:lnTo>
                  <a:lnTo>
                    <a:pt x="8" y="17"/>
                  </a:lnTo>
                  <a:lnTo>
                    <a:pt x="21" y="19"/>
                  </a:lnTo>
                  <a:lnTo>
                    <a:pt x="31" y="25"/>
                  </a:lnTo>
                  <a:lnTo>
                    <a:pt x="34" y="28"/>
                  </a:lnTo>
                  <a:lnTo>
                    <a:pt x="37" y="31"/>
                  </a:lnTo>
                  <a:lnTo>
                    <a:pt x="38" y="35"/>
                  </a:lnTo>
                  <a:lnTo>
                    <a:pt x="38" y="39"/>
                  </a:lnTo>
                  <a:lnTo>
                    <a:pt x="37" y="45"/>
                  </a:lnTo>
                  <a:lnTo>
                    <a:pt x="35" y="51"/>
                  </a:lnTo>
                  <a:lnTo>
                    <a:pt x="33" y="54"/>
                  </a:lnTo>
                  <a:lnTo>
                    <a:pt x="30" y="56"/>
                  </a:lnTo>
                  <a:lnTo>
                    <a:pt x="26" y="58"/>
                  </a:lnTo>
                  <a:lnTo>
                    <a:pt x="20" y="60"/>
                  </a:lnTo>
                  <a:lnTo>
                    <a:pt x="14" y="61"/>
                  </a:lnTo>
                  <a:lnTo>
                    <a:pt x="9" y="61"/>
                  </a:lnTo>
                  <a:lnTo>
                    <a:pt x="6" y="60"/>
                  </a:lnTo>
                  <a:lnTo>
                    <a:pt x="3" y="58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1" y="50"/>
                  </a:lnTo>
                  <a:lnTo>
                    <a:pt x="3" y="49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7" y="55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7"/>
                  </a:lnTo>
                  <a:lnTo>
                    <a:pt x="28" y="55"/>
                  </a:lnTo>
                  <a:lnTo>
                    <a:pt x="30" y="52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9" y="41"/>
                  </a:lnTo>
                  <a:lnTo>
                    <a:pt x="26" y="38"/>
                  </a:lnTo>
                  <a:lnTo>
                    <a:pt x="23" y="35"/>
                  </a:lnTo>
                  <a:lnTo>
                    <a:pt x="14" y="31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62"/>
            <p:cNvSpPr/>
            <p:nvPr/>
          </p:nvSpPr>
          <p:spPr>
            <a:xfrm>
              <a:off x="6949800" y="2383560"/>
              <a:ext cx="5004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2" y="0"/>
                  </a:moveTo>
                  <a:lnTo>
                    <a:pt x="22" y="49"/>
                  </a:lnTo>
                  <a:lnTo>
                    <a:pt x="22" y="52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3" y="57"/>
                  </a:lnTo>
                  <a:lnTo>
                    <a:pt x="24" y="58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1" y="59"/>
                  </a:lnTo>
                  <a:lnTo>
                    <a:pt x="4" y="59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8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63"/>
            <p:cNvSpPr/>
            <p:nvPr/>
          </p:nvSpPr>
          <p:spPr>
            <a:xfrm>
              <a:off x="7016040" y="2383560"/>
              <a:ext cx="61560" cy="99720"/>
            </a:xfrm>
            <a:custGeom>
              <a:avLst/>
              <a:gdLst/>
              <a:ahLst/>
              <a:rect l="l" t="t" r="r" b="b"/>
              <a:pathLst>
                <a:path w="38" h="62">
                  <a:moveTo>
                    <a:pt x="38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29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19" y="62"/>
                  </a:lnTo>
                  <a:lnTo>
                    <a:pt x="15" y="61"/>
                  </a:lnTo>
                  <a:lnTo>
                    <a:pt x="11" y="60"/>
                  </a:lnTo>
                  <a:lnTo>
                    <a:pt x="8" y="57"/>
                  </a:lnTo>
                  <a:lnTo>
                    <a:pt x="5" y="53"/>
                  </a:lnTo>
                  <a:lnTo>
                    <a:pt x="3" y="50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35" y="13"/>
                  </a:lnTo>
                  <a:lnTo>
                    <a:pt x="38" y="22"/>
                  </a:lnTo>
                  <a:lnTo>
                    <a:pt x="38" y="31"/>
                  </a:lnTo>
                  <a:close/>
                  <a:moveTo>
                    <a:pt x="25" y="31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3" y="14"/>
                  </a:lnTo>
                  <a:lnTo>
                    <a:pt x="13" y="23"/>
                  </a:lnTo>
                  <a:lnTo>
                    <a:pt x="13" y="37"/>
                  </a:lnTo>
                  <a:lnTo>
                    <a:pt x="13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7" y="59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64"/>
            <p:cNvSpPr/>
            <p:nvPr/>
          </p:nvSpPr>
          <p:spPr>
            <a:xfrm>
              <a:off x="6949800" y="1931400"/>
              <a:ext cx="5004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2" y="0"/>
                  </a:moveTo>
                  <a:lnTo>
                    <a:pt x="22" y="49"/>
                  </a:lnTo>
                  <a:lnTo>
                    <a:pt x="22" y="52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3" y="57"/>
                  </a:lnTo>
                  <a:lnTo>
                    <a:pt x="24" y="58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1" y="59"/>
                  </a:lnTo>
                  <a:lnTo>
                    <a:pt x="4" y="59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8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65"/>
            <p:cNvSpPr/>
            <p:nvPr/>
          </p:nvSpPr>
          <p:spPr>
            <a:xfrm>
              <a:off x="7016040" y="1932840"/>
              <a:ext cx="61560" cy="98280"/>
            </a:xfrm>
            <a:custGeom>
              <a:avLst/>
              <a:gdLst/>
              <a:ahLst/>
              <a:rect l="l" t="t" r="r" b="b"/>
              <a:pathLst>
                <a:path w="38" h="61">
                  <a:moveTo>
                    <a:pt x="11" y="0"/>
                  </a:moveTo>
                  <a:lnTo>
                    <a:pt x="38" y="0"/>
                  </a:lnTo>
                  <a:lnTo>
                    <a:pt x="34" y="11"/>
                  </a:lnTo>
                  <a:lnTo>
                    <a:pt x="10" y="11"/>
                  </a:lnTo>
                  <a:lnTo>
                    <a:pt x="8" y="17"/>
                  </a:lnTo>
                  <a:lnTo>
                    <a:pt x="21" y="19"/>
                  </a:lnTo>
                  <a:lnTo>
                    <a:pt x="31" y="25"/>
                  </a:lnTo>
                  <a:lnTo>
                    <a:pt x="34" y="28"/>
                  </a:lnTo>
                  <a:lnTo>
                    <a:pt x="37" y="31"/>
                  </a:lnTo>
                  <a:lnTo>
                    <a:pt x="38" y="35"/>
                  </a:lnTo>
                  <a:lnTo>
                    <a:pt x="38" y="39"/>
                  </a:lnTo>
                  <a:lnTo>
                    <a:pt x="37" y="45"/>
                  </a:lnTo>
                  <a:lnTo>
                    <a:pt x="35" y="51"/>
                  </a:lnTo>
                  <a:lnTo>
                    <a:pt x="33" y="54"/>
                  </a:lnTo>
                  <a:lnTo>
                    <a:pt x="30" y="56"/>
                  </a:lnTo>
                  <a:lnTo>
                    <a:pt x="26" y="58"/>
                  </a:lnTo>
                  <a:lnTo>
                    <a:pt x="20" y="60"/>
                  </a:lnTo>
                  <a:lnTo>
                    <a:pt x="14" y="61"/>
                  </a:lnTo>
                  <a:lnTo>
                    <a:pt x="9" y="61"/>
                  </a:lnTo>
                  <a:lnTo>
                    <a:pt x="6" y="60"/>
                  </a:lnTo>
                  <a:lnTo>
                    <a:pt x="3" y="58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1" y="50"/>
                  </a:lnTo>
                  <a:lnTo>
                    <a:pt x="3" y="49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7" y="55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7"/>
                  </a:lnTo>
                  <a:lnTo>
                    <a:pt x="28" y="55"/>
                  </a:lnTo>
                  <a:lnTo>
                    <a:pt x="30" y="52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9" y="41"/>
                  </a:lnTo>
                  <a:lnTo>
                    <a:pt x="26" y="38"/>
                  </a:lnTo>
                  <a:lnTo>
                    <a:pt x="23" y="35"/>
                  </a:lnTo>
                  <a:lnTo>
                    <a:pt x="14" y="31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66"/>
            <p:cNvSpPr/>
            <p:nvPr/>
          </p:nvSpPr>
          <p:spPr>
            <a:xfrm>
              <a:off x="6940440" y="1479600"/>
              <a:ext cx="63000" cy="98280"/>
            </a:xfrm>
            <a:custGeom>
              <a:avLst/>
              <a:gdLst/>
              <a:ahLst/>
              <a:rect l="l" t="t" r="r" b="b"/>
              <a:pathLst>
                <a:path w="39" h="61">
                  <a:moveTo>
                    <a:pt x="36" y="61"/>
                  </a:moveTo>
                  <a:lnTo>
                    <a:pt x="0" y="61"/>
                  </a:lnTo>
                  <a:lnTo>
                    <a:pt x="0" y="60"/>
                  </a:lnTo>
                  <a:lnTo>
                    <a:pt x="10" y="49"/>
                  </a:lnTo>
                  <a:lnTo>
                    <a:pt x="17" y="40"/>
                  </a:lnTo>
                  <a:lnTo>
                    <a:pt x="21" y="34"/>
                  </a:lnTo>
                  <a:lnTo>
                    <a:pt x="23" y="28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3" y="16"/>
                  </a:lnTo>
                  <a:lnTo>
                    <a:pt x="21" y="13"/>
                  </a:lnTo>
                  <a:lnTo>
                    <a:pt x="19" y="12"/>
                  </a:lnTo>
                  <a:lnTo>
                    <a:pt x="17" y="11"/>
                  </a:lnTo>
                  <a:lnTo>
                    <a:pt x="14" y="10"/>
                  </a:lnTo>
                  <a:lnTo>
                    <a:pt x="10" y="11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2"/>
                  </a:lnTo>
                  <a:lnTo>
                    <a:pt x="32" y="5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6" y="21"/>
                  </a:lnTo>
                  <a:lnTo>
                    <a:pt x="33" y="27"/>
                  </a:lnTo>
                  <a:lnTo>
                    <a:pt x="29" y="33"/>
                  </a:lnTo>
                  <a:lnTo>
                    <a:pt x="23" y="41"/>
                  </a:lnTo>
                  <a:lnTo>
                    <a:pt x="14" y="50"/>
                  </a:lnTo>
                  <a:lnTo>
                    <a:pt x="27" y="50"/>
                  </a:lnTo>
                  <a:lnTo>
                    <a:pt x="31" y="50"/>
                  </a:lnTo>
                  <a:lnTo>
                    <a:pt x="33" y="49"/>
                  </a:lnTo>
                  <a:lnTo>
                    <a:pt x="34" y="49"/>
                  </a:lnTo>
                  <a:lnTo>
                    <a:pt x="35" y="48"/>
                  </a:lnTo>
                  <a:lnTo>
                    <a:pt x="36" y="47"/>
                  </a:lnTo>
                  <a:lnTo>
                    <a:pt x="38" y="44"/>
                  </a:lnTo>
                  <a:lnTo>
                    <a:pt x="39" y="44"/>
                  </a:lnTo>
                  <a:lnTo>
                    <a:pt x="36" y="6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67"/>
            <p:cNvSpPr/>
            <p:nvPr/>
          </p:nvSpPr>
          <p:spPr>
            <a:xfrm>
              <a:off x="7016040" y="1479600"/>
              <a:ext cx="61560" cy="99720"/>
            </a:xfrm>
            <a:custGeom>
              <a:avLst/>
              <a:gdLst/>
              <a:ahLst/>
              <a:rect l="l" t="t" r="r" b="b"/>
              <a:pathLst>
                <a:path w="38" h="62">
                  <a:moveTo>
                    <a:pt x="38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29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19" y="62"/>
                  </a:lnTo>
                  <a:lnTo>
                    <a:pt x="15" y="61"/>
                  </a:lnTo>
                  <a:lnTo>
                    <a:pt x="11" y="60"/>
                  </a:lnTo>
                  <a:lnTo>
                    <a:pt x="8" y="57"/>
                  </a:lnTo>
                  <a:lnTo>
                    <a:pt x="5" y="53"/>
                  </a:lnTo>
                  <a:lnTo>
                    <a:pt x="3" y="50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35" y="13"/>
                  </a:lnTo>
                  <a:lnTo>
                    <a:pt x="38" y="22"/>
                  </a:lnTo>
                  <a:lnTo>
                    <a:pt x="38" y="31"/>
                  </a:lnTo>
                  <a:close/>
                  <a:moveTo>
                    <a:pt x="25" y="31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3" y="14"/>
                  </a:lnTo>
                  <a:lnTo>
                    <a:pt x="13" y="23"/>
                  </a:lnTo>
                  <a:lnTo>
                    <a:pt x="13" y="37"/>
                  </a:lnTo>
                  <a:lnTo>
                    <a:pt x="13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7" y="59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68"/>
            <p:cNvSpPr/>
            <p:nvPr/>
          </p:nvSpPr>
          <p:spPr>
            <a:xfrm>
              <a:off x="6940440" y="1026000"/>
              <a:ext cx="63000" cy="98280"/>
            </a:xfrm>
            <a:custGeom>
              <a:avLst/>
              <a:gdLst/>
              <a:ahLst/>
              <a:rect l="l" t="t" r="r" b="b"/>
              <a:pathLst>
                <a:path w="39" h="61">
                  <a:moveTo>
                    <a:pt x="36" y="61"/>
                  </a:moveTo>
                  <a:lnTo>
                    <a:pt x="0" y="61"/>
                  </a:lnTo>
                  <a:lnTo>
                    <a:pt x="0" y="60"/>
                  </a:lnTo>
                  <a:lnTo>
                    <a:pt x="10" y="49"/>
                  </a:lnTo>
                  <a:lnTo>
                    <a:pt x="17" y="40"/>
                  </a:lnTo>
                  <a:lnTo>
                    <a:pt x="21" y="34"/>
                  </a:lnTo>
                  <a:lnTo>
                    <a:pt x="23" y="28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3" y="16"/>
                  </a:lnTo>
                  <a:lnTo>
                    <a:pt x="21" y="13"/>
                  </a:lnTo>
                  <a:lnTo>
                    <a:pt x="19" y="12"/>
                  </a:lnTo>
                  <a:lnTo>
                    <a:pt x="17" y="11"/>
                  </a:lnTo>
                  <a:lnTo>
                    <a:pt x="14" y="10"/>
                  </a:lnTo>
                  <a:lnTo>
                    <a:pt x="10" y="11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2"/>
                  </a:lnTo>
                  <a:lnTo>
                    <a:pt x="32" y="5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6" y="21"/>
                  </a:lnTo>
                  <a:lnTo>
                    <a:pt x="33" y="27"/>
                  </a:lnTo>
                  <a:lnTo>
                    <a:pt x="29" y="33"/>
                  </a:lnTo>
                  <a:lnTo>
                    <a:pt x="23" y="41"/>
                  </a:lnTo>
                  <a:lnTo>
                    <a:pt x="14" y="50"/>
                  </a:lnTo>
                  <a:lnTo>
                    <a:pt x="27" y="50"/>
                  </a:lnTo>
                  <a:lnTo>
                    <a:pt x="31" y="50"/>
                  </a:lnTo>
                  <a:lnTo>
                    <a:pt x="33" y="49"/>
                  </a:lnTo>
                  <a:lnTo>
                    <a:pt x="34" y="49"/>
                  </a:lnTo>
                  <a:lnTo>
                    <a:pt x="35" y="48"/>
                  </a:lnTo>
                  <a:lnTo>
                    <a:pt x="36" y="47"/>
                  </a:lnTo>
                  <a:lnTo>
                    <a:pt x="38" y="44"/>
                  </a:lnTo>
                  <a:lnTo>
                    <a:pt x="39" y="44"/>
                  </a:lnTo>
                  <a:lnTo>
                    <a:pt x="36" y="6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69"/>
            <p:cNvSpPr/>
            <p:nvPr/>
          </p:nvSpPr>
          <p:spPr>
            <a:xfrm>
              <a:off x="7016040" y="1027440"/>
              <a:ext cx="61560" cy="98280"/>
            </a:xfrm>
            <a:custGeom>
              <a:avLst/>
              <a:gdLst/>
              <a:ahLst/>
              <a:rect l="l" t="t" r="r" b="b"/>
              <a:pathLst>
                <a:path w="38" h="61">
                  <a:moveTo>
                    <a:pt x="11" y="0"/>
                  </a:moveTo>
                  <a:lnTo>
                    <a:pt x="38" y="0"/>
                  </a:lnTo>
                  <a:lnTo>
                    <a:pt x="34" y="11"/>
                  </a:lnTo>
                  <a:lnTo>
                    <a:pt x="10" y="11"/>
                  </a:lnTo>
                  <a:lnTo>
                    <a:pt x="8" y="17"/>
                  </a:lnTo>
                  <a:lnTo>
                    <a:pt x="21" y="19"/>
                  </a:lnTo>
                  <a:lnTo>
                    <a:pt x="31" y="25"/>
                  </a:lnTo>
                  <a:lnTo>
                    <a:pt x="34" y="28"/>
                  </a:lnTo>
                  <a:lnTo>
                    <a:pt x="37" y="31"/>
                  </a:lnTo>
                  <a:lnTo>
                    <a:pt x="38" y="35"/>
                  </a:lnTo>
                  <a:lnTo>
                    <a:pt x="38" y="39"/>
                  </a:lnTo>
                  <a:lnTo>
                    <a:pt x="37" y="45"/>
                  </a:lnTo>
                  <a:lnTo>
                    <a:pt x="35" y="51"/>
                  </a:lnTo>
                  <a:lnTo>
                    <a:pt x="33" y="54"/>
                  </a:lnTo>
                  <a:lnTo>
                    <a:pt x="30" y="56"/>
                  </a:lnTo>
                  <a:lnTo>
                    <a:pt x="26" y="58"/>
                  </a:lnTo>
                  <a:lnTo>
                    <a:pt x="20" y="60"/>
                  </a:lnTo>
                  <a:lnTo>
                    <a:pt x="14" y="61"/>
                  </a:lnTo>
                  <a:lnTo>
                    <a:pt x="9" y="61"/>
                  </a:lnTo>
                  <a:lnTo>
                    <a:pt x="6" y="60"/>
                  </a:lnTo>
                  <a:lnTo>
                    <a:pt x="3" y="58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1" y="50"/>
                  </a:lnTo>
                  <a:lnTo>
                    <a:pt x="3" y="49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7" y="55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7"/>
                  </a:lnTo>
                  <a:lnTo>
                    <a:pt x="28" y="55"/>
                  </a:lnTo>
                  <a:lnTo>
                    <a:pt x="30" y="52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9" y="41"/>
                  </a:lnTo>
                  <a:lnTo>
                    <a:pt x="26" y="38"/>
                  </a:lnTo>
                  <a:lnTo>
                    <a:pt x="23" y="35"/>
                  </a:lnTo>
                  <a:lnTo>
                    <a:pt x="14" y="31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Line 70"/>
            <p:cNvSpPr/>
            <p:nvPr/>
          </p:nvSpPr>
          <p:spPr>
            <a:xfrm>
              <a:off x="7198200" y="3337560"/>
              <a:ext cx="2259000" cy="1080"/>
            </a:xfrm>
            <a:prstGeom prst="line">
              <a:avLst/>
            </a:prstGeom>
            <a:ln w="1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Line 71"/>
            <p:cNvSpPr/>
            <p:nvPr/>
          </p:nvSpPr>
          <p:spPr>
            <a:xfrm>
              <a:off x="7198200" y="3251160"/>
              <a:ext cx="108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Line 72"/>
            <p:cNvSpPr/>
            <p:nvPr/>
          </p:nvSpPr>
          <p:spPr>
            <a:xfrm>
              <a:off x="727236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Line 73"/>
            <p:cNvSpPr/>
            <p:nvPr/>
          </p:nvSpPr>
          <p:spPr>
            <a:xfrm>
              <a:off x="7347600" y="3292920"/>
              <a:ext cx="252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Line 74"/>
            <p:cNvSpPr/>
            <p:nvPr/>
          </p:nvSpPr>
          <p:spPr>
            <a:xfrm>
              <a:off x="742320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Line 75"/>
            <p:cNvSpPr/>
            <p:nvPr/>
          </p:nvSpPr>
          <p:spPr>
            <a:xfrm>
              <a:off x="749880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Line 76"/>
            <p:cNvSpPr/>
            <p:nvPr/>
          </p:nvSpPr>
          <p:spPr>
            <a:xfrm>
              <a:off x="7574400" y="3251160"/>
              <a:ext cx="252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Line 77"/>
            <p:cNvSpPr/>
            <p:nvPr/>
          </p:nvSpPr>
          <p:spPr>
            <a:xfrm>
              <a:off x="765000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Line 78"/>
            <p:cNvSpPr/>
            <p:nvPr/>
          </p:nvSpPr>
          <p:spPr>
            <a:xfrm>
              <a:off x="772560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Line 79"/>
            <p:cNvSpPr/>
            <p:nvPr/>
          </p:nvSpPr>
          <p:spPr>
            <a:xfrm>
              <a:off x="77997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Line 80"/>
            <p:cNvSpPr/>
            <p:nvPr/>
          </p:nvSpPr>
          <p:spPr>
            <a:xfrm>
              <a:off x="787680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Line 81"/>
            <p:cNvSpPr/>
            <p:nvPr/>
          </p:nvSpPr>
          <p:spPr>
            <a:xfrm>
              <a:off x="7950600" y="3251160"/>
              <a:ext cx="144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Line 82"/>
            <p:cNvSpPr/>
            <p:nvPr/>
          </p:nvSpPr>
          <p:spPr>
            <a:xfrm>
              <a:off x="802620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Line 83"/>
            <p:cNvSpPr/>
            <p:nvPr/>
          </p:nvSpPr>
          <p:spPr>
            <a:xfrm>
              <a:off x="8100720" y="3292920"/>
              <a:ext cx="252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Line 84"/>
            <p:cNvSpPr/>
            <p:nvPr/>
          </p:nvSpPr>
          <p:spPr>
            <a:xfrm>
              <a:off x="817740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Line 85"/>
            <p:cNvSpPr/>
            <p:nvPr/>
          </p:nvSpPr>
          <p:spPr>
            <a:xfrm>
              <a:off x="82515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Line 86"/>
            <p:cNvSpPr/>
            <p:nvPr/>
          </p:nvSpPr>
          <p:spPr>
            <a:xfrm>
              <a:off x="8328600" y="3251160"/>
              <a:ext cx="144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Line 87"/>
            <p:cNvSpPr/>
            <p:nvPr/>
          </p:nvSpPr>
          <p:spPr>
            <a:xfrm>
              <a:off x="84027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Line 88"/>
            <p:cNvSpPr/>
            <p:nvPr/>
          </p:nvSpPr>
          <p:spPr>
            <a:xfrm>
              <a:off x="84783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Line 89"/>
            <p:cNvSpPr/>
            <p:nvPr/>
          </p:nvSpPr>
          <p:spPr>
            <a:xfrm>
              <a:off x="8552520" y="3292920"/>
              <a:ext cx="252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Line 90"/>
            <p:cNvSpPr/>
            <p:nvPr/>
          </p:nvSpPr>
          <p:spPr>
            <a:xfrm>
              <a:off x="86295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Line 91"/>
            <p:cNvSpPr/>
            <p:nvPr/>
          </p:nvSpPr>
          <p:spPr>
            <a:xfrm>
              <a:off x="8703360" y="3251160"/>
              <a:ext cx="108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Line 92"/>
            <p:cNvSpPr/>
            <p:nvPr/>
          </p:nvSpPr>
          <p:spPr>
            <a:xfrm>
              <a:off x="8778960" y="3292920"/>
              <a:ext cx="252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Line 93"/>
            <p:cNvSpPr/>
            <p:nvPr/>
          </p:nvSpPr>
          <p:spPr>
            <a:xfrm>
              <a:off x="88545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Line 94"/>
            <p:cNvSpPr/>
            <p:nvPr/>
          </p:nvSpPr>
          <p:spPr>
            <a:xfrm>
              <a:off x="89301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Line 95"/>
            <p:cNvSpPr/>
            <p:nvPr/>
          </p:nvSpPr>
          <p:spPr>
            <a:xfrm>
              <a:off x="900432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Line 96"/>
            <p:cNvSpPr/>
            <p:nvPr/>
          </p:nvSpPr>
          <p:spPr>
            <a:xfrm>
              <a:off x="9081360" y="3251160"/>
              <a:ext cx="108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Line 97"/>
            <p:cNvSpPr/>
            <p:nvPr/>
          </p:nvSpPr>
          <p:spPr>
            <a:xfrm>
              <a:off x="915696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Line 98"/>
            <p:cNvSpPr/>
            <p:nvPr/>
          </p:nvSpPr>
          <p:spPr>
            <a:xfrm>
              <a:off x="923076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Line 99"/>
            <p:cNvSpPr/>
            <p:nvPr/>
          </p:nvSpPr>
          <p:spPr>
            <a:xfrm>
              <a:off x="9307800" y="3292920"/>
              <a:ext cx="108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Line 100"/>
            <p:cNvSpPr/>
            <p:nvPr/>
          </p:nvSpPr>
          <p:spPr>
            <a:xfrm>
              <a:off x="9381960" y="3292920"/>
              <a:ext cx="1440" cy="446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Line 101"/>
            <p:cNvSpPr/>
            <p:nvPr/>
          </p:nvSpPr>
          <p:spPr>
            <a:xfrm>
              <a:off x="9457560" y="3251160"/>
              <a:ext cx="1440" cy="860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02"/>
            <p:cNvSpPr/>
            <p:nvPr/>
          </p:nvSpPr>
          <p:spPr>
            <a:xfrm>
              <a:off x="7099560" y="3394080"/>
              <a:ext cx="4968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03"/>
            <p:cNvSpPr/>
            <p:nvPr/>
          </p:nvSpPr>
          <p:spPr>
            <a:xfrm>
              <a:off x="7165800" y="3395160"/>
              <a:ext cx="63000" cy="98280"/>
            </a:xfrm>
            <a:custGeom>
              <a:avLst/>
              <a:gdLst/>
              <a:ahLst/>
              <a:rect l="l" t="t" r="r" b="b"/>
              <a:pathLst>
                <a:path w="39" h="61">
                  <a:moveTo>
                    <a:pt x="12" y="0"/>
                  </a:moveTo>
                  <a:lnTo>
                    <a:pt x="39" y="0"/>
                  </a:lnTo>
                  <a:lnTo>
                    <a:pt x="34" y="11"/>
                  </a:lnTo>
                  <a:lnTo>
                    <a:pt x="10" y="11"/>
                  </a:lnTo>
                  <a:lnTo>
                    <a:pt x="8" y="17"/>
                  </a:lnTo>
                  <a:lnTo>
                    <a:pt x="22" y="19"/>
                  </a:lnTo>
                  <a:lnTo>
                    <a:pt x="32" y="25"/>
                  </a:lnTo>
                  <a:lnTo>
                    <a:pt x="35" y="28"/>
                  </a:lnTo>
                  <a:lnTo>
                    <a:pt x="37" y="31"/>
                  </a:lnTo>
                  <a:lnTo>
                    <a:pt x="38" y="35"/>
                  </a:lnTo>
                  <a:lnTo>
                    <a:pt x="39" y="39"/>
                  </a:lnTo>
                  <a:lnTo>
                    <a:pt x="38" y="45"/>
                  </a:lnTo>
                  <a:lnTo>
                    <a:pt x="36" y="51"/>
                  </a:lnTo>
                  <a:lnTo>
                    <a:pt x="33" y="54"/>
                  </a:lnTo>
                  <a:lnTo>
                    <a:pt x="31" y="56"/>
                  </a:lnTo>
                  <a:lnTo>
                    <a:pt x="27" y="58"/>
                  </a:lnTo>
                  <a:lnTo>
                    <a:pt x="21" y="60"/>
                  </a:lnTo>
                  <a:lnTo>
                    <a:pt x="14" y="61"/>
                  </a:lnTo>
                  <a:lnTo>
                    <a:pt x="10" y="61"/>
                  </a:lnTo>
                  <a:lnTo>
                    <a:pt x="6" y="60"/>
                  </a:lnTo>
                  <a:lnTo>
                    <a:pt x="3" y="58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5" y="49"/>
                  </a:lnTo>
                  <a:lnTo>
                    <a:pt x="7" y="49"/>
                  </a:lnTo>
                  <a:lnTo>
                    <a:pt x="9" y="50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7"/>
                  </a:lnTo>
                  <a:lnTo>
                    <a:pt x="26" y="57"/>
                  </a:lnTo>
                  <a:lnTo>
                    <a:pt x="29" y="55"/>
                  </a:lnTo>
                  <a:lnTo>
                    <a:pt x="31" y="52"/>
                  </a:lnTo>
                  <a:lnTo>
                    <a:pt x="31" y="48"/>
                  </a:lnTo>
                  <a:lnTo>
                    <a:pt x="31" y="44"/>
                  </a:lnTo>
                  <a:lnTo>
                    <a:pt x="29" y="41"/>
                  </a:lnTo>
                  <a:lnTo>
                    <a:pt x="27" y="38"/>
                  </a:lnTo>
                  <a:lnTo>
                    <a:pt x="23" y="35"/>
                  </a:lnTo>
                  <a:lnTo>
                    <a:pt x="15" y="31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04"/>
            <p:cNvSpPr/>
            <p:nvPr/>
          </p:nvSpPr>
          <p:spPr>
            <a:xfrm>
              <a:off x="7238520" y="3394080"/>
              <a:ext cx="6300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05"/>
            <p:cNvSpPr/>
            <p:nvPr/>
          </p:nvSpPr>
          <p:spPr>
            <a:xfrm>
              <a:off x="7475760" y="3394080"/>
              <a:ext cx="4968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06"/>
            <p:cNvSpPr/>
            <p:nvPr/>
          </p:nvSpPr>
          <p:spPr>
            <a:xfrm>
              <a:off x="7542000" y="3394080"/>
              <a:ext cx="6336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0"/>
                  </a:moveTo>
                  <a:lnTo>
                    <a:pt x="39" y="1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9" y="14"/>
                  </a:lnTo>
                  <a:lnTo>
                    <a:pt x="17" y="19"/>
                  </a:lnTo>
                  <a:lnTo>
                    <a:pt x="15" y="26"/>
                  </a:lnTo>
                  <a:lnTo>
                    <a:pt x="17" y="25"/>
                  </a:lnTo>
                  <a:lnTo>
                    <a:pt x="18" y="24"/>
                  </a:lnTo>
                  <a:lnTo>
                    <a:pt x="21" y="24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1" y="26"/>
                  </a:lnTo>
                  <a:lnTo>
                    <a:pt x="34" y="28"/>
                  </a:lnTo>
                  <a:lnTo>
                    <a:pt x="37" y="32"/>
                  </a:lnTo>
                  <a:lnTo>
                    <a:pt x="38" y="36"/>
                  </a:lnTo>
                  <a:lnTo>
                    <a:pt x="39" y="41"/>
                  </a:lnTo>
                  <a:lnTo>
                    <a:pt x="38" y="47"/>
                  </a:lnTo>
                  <a:lnTo>
                    <a:pt x="36" y="52"/>
                  </a:lnTo>
                  <a:lnTo>
                    <a:pt x="35" y="55"/>
                  </a:lnTo>
                  <a:lnTo>
                    <a:pt x="32" y="57"/>
                  </a:lnTo>
                  <a:lnTo>
                    <a:pt x="30" y="59"/>
                  </a:lnTo>
                  <a:lnTo>
                    <a:pt x="25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0" y="59"/>
                  </a:lnTo>
                  <a:lnTo>
                    <a:pt x="7" y="57"/>
                  </a:lnTo>
                  <a:lnTo>
                    <a:pt x="5" y="54"/>
                  </a:lnTo>
                  <a:lnTo>
                    <a:pt x="3" y="50"/>
                  </a:lnTo>
                  <a:lnTo>
                    <a:pt x="1" y="44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19"/>
                  </a:lnTo>
                  <a:lnTo>
                    <a:pt x="9" y="13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8" y="1"/>
                  </a:lnTo>
                  <a:lnTo>
                    <a:pt x="39" y="0"/>
                  </a:lnTo>
                  <a:close/>
                  <a:moveTo>
                    <a:pt x="14" y="29"/>
                  </a:moveTo>
                  <a:lnTo>
                    <a:pt x="14" y="32"/>
                  </a:lnTo>
                  <a:lnTo>
                    <a:pt x="14" y="35"/>
                  </a:lnTo>
                  <a:lnTo>
                    <a:pt x="13" y="38"/>
                  </a:lnTo>
                  <a:lnTo>
                    <a:pt x="14" y="44"/>
                  </a:lnTo>
                  <a:lnTo>
                    <a:pt x="15" y="49"/>
                  </a:lnTo>
                  <a:lnTo>
                    <a:pt x="15" y="53"/>
                  </a:lnTo>
                  <a:lnTo>
                    <a:pt x="17" y="56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5" y="57"/>
                  </a:lnTo>
                  <a:lnTo>
                    <a:pt x="26" y="55"/>
                  </a:lnTo>
                  <a:lnTo>
                    <a:pt x="26" y="51"/>
                  </a:lnTo>
                  <a:lnTo>
                    <a:pt x="27" y="47"/>
                  </a:lnTo>
                  <a:lnTo>
                    <a:pt x="26" y="37"/>
                  </a:lnTo>
                  <a:lnTo>
                    <a:pt x="24" y="30"/>
                  </a:lnTo>
                  <a:lnTo>
                    <a:pt x="22" y="29"/>
                  </a:lnTo>
                  <a:lnTo>
                    <a:pt x="21" y="28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07"/>
            <p:cNvSpPr/>
            <p:nvPr/>
          </p:nvSpPr>
          <p:spPr>
            <a:xfrm>
              <a:off x="7614720" y="3394080"/>
              <a:ext cx="6336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08"/>
            <p:cNvSpPr/>
            <p:nvPr/>
          </p:nvSpPr>
          <p:spPr>
            <a:xfrm>
              <a:off x="7852320" y="3394080"/>
              <a:ext cx="4968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09"/>
            <p:cNvSpPr/>
            <p:nvPr/>
          </p:nvSpPr>
          <p:spPr>
            <a:xfrm>
              <a:off x="7918560" y="3395160"/>
              <a:ext cx="63000" cy="97200"/>
            </a:xfrm>
            <a:custGeom>
              <a:avLst/>
              <a:gdLst/>
              <a:ahLst/>
              <a:rect l="l" t="t" r="r" b="b"/>
              <a:pathLst>
                <a:path w="39" h="60">
                  <a:moveTo>
                    <a:pt x="13" y="60"/>
                  </a:moveTo>
                  <a:lnTo>
                    <a:pt x="30" y="11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5" y="0"/>
                  </a:lnTo>
                  <a:lnTo>
                    <a:pt x="39" y="0"/>
                  </a:lnTo>
                  <a:lnTo>
                    <a:pt x="19" y="60"/>
                  </a:lnTo>
                  <a:lnTo>
                    <a:pt x="13" y="6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10"/>
            <p:cNvSpPr/>
            <p:nvPr/>
          </p:nvSpPr>
          <p:spPr>
            <a:xfrm>
              <a:off x="7991280" y="3394080"/>
              <a:ext cx="6300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11"/>
            <p:cNvSpPr/>
            <p:nvPr/>
          </p:nvSpPr>
          <p:spPr>
            <a:xfrm>
              <a:off x="8228880" y="3394080"/>
              <a:ext cx="5076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12"/>
            <p:cNvSpPr/>
            <p:nvPr/>
          </p:nvSpPr>
          <p:spPr>
            <a:xfrm>
              <a:off x="8295840" y="3394080"/>
              <a:ext cx="6192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28" y="27"/>
                  </a:moveTo>
                  <a:lnTo>
                    <a:pt x="31" y="30"/>
                  </a:lnTo>
                  <a:lnTo>
                    <a:pt x="34" y="33"/>
                  </a:lnTo>
                  <a:lnTo>
                    <a:pt x="36" y="36"/>
                  </a:lnTo>
                  <a:lnTo>
                    <a:pt x="38" y="40"/>
                  </a:lnTo>
                  <a:lnTo>
                    <a:pt x="39" y="45"/>
                  </a:lnTo>
                  <a:lnTo>
                    <a:pt x="38" y="49"/>
                  </a:lnTo>
                  <a:lnTo>
                    <a:pt x="36" y="53"/>
                  </a:lnTo>
                  <a:lnTo>
                    <a:pt x="33" y="57"/>
                  </a:lnTo>
                  <a:lnTo>
                    <a:pt x="29" y="60"/>
                  </a:lnTo>
                  <a:lnTo>
                    <a:pt x="24" y="61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9" y="60"/>
                  </a:lnTo>
                  <a:lnTo>
                    <a:pt x="5" y="58"/>
                  </a:lnTo>
                  <a:lnTo>
                    <a:pt x="2" y="55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1"/>
                  </a:lnTo>
                  <a:lnTo>
                    <a:pt x="3" y="39"/>
                  </a:lnTo>
                  <a:lnTo>
                    <a:pt x="5" y="36"/>
                  </a:lnTo>
                  <a:lnTo>
                    <a:pt x="9" y="34"/>
                  </a:lnTo>
                  <a:lnTo>
                    <a:pt x="13" y="32"/>
                  </a:lnTo>
                  <a:lnTo>
                    <a:pt x="8" y="29"/>
                  </a:lnTo>
                  <a:lnTo>
                    <a:pt x="5" y="26"/>
                  </a:lnTo>
                  <a:lnTo>
                    <a:pt x="3" y="23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3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1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6" y="7"/>
                  </a:lnTo>
                  <a:lnTo>
                    <a:pt x="37" y="10"/>
                  </a:lnTo>
                  <a:lnTo>
                    <a:pt x="38" y="14"/>
                  </a:lnTo>
                  <a:lnTo>
                    <a:pt x="37" y="18"/>
                  </a:lnTo>
                  <a:lnTo>
                    <a:pt x="35" y="21"/>
                  </a:lnTo>
                  <a:lnTo>
                    <a:pt x="32" y="24"/>
                  </a:lnTo>
                  <a:lnTo>
                    <a:pt x="28" y="27"/>
                  </a:lnTo>
                  <a:close/>
                  <a:moveTo>
                    <a:pt x="24" y="24"/>
                  </a:moveTo>
                  <a:lnTo>
                    <a:pt x="26" y="22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8" y="14"/>
                  </a:lnTo>
                  <a:lnTo>
                    <a:pt x="27" y="10"/>
                  </a:lnTo>
                  <a:lnTo>
                    <a:pt x="26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4" y="13"/>
                  </a:lnTo>
                  <a:lnTo>
                    <a:pt x="16" y="17"/>
                  </a:lnTo>
                  <a:lnTo>
                    <a:pt x="18" y="19"/>
                  </a:lnTo>
                  <a:lnTo>
                    <a:pt x="21" y="22"/>
                  </a:lnTo>
                  <a:lnTo>
                    <a:pt x="24" y="24"/>
                  </a:lnTo>
                  <a:close/>
                  <a:moveTo>
                    <a:pt x="16" y="34"/>
                  </a:moveTo>
                  <a:lnTo>
                    <a:pt x="14" y="35"/>
                  </a:lnTo>
                  <a:lnTo>
                    <a:pt x="13" y="37"/>
                  </a:lnTo>
                  <a:lnTo>
                    <a:pt x="12" y="38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7"/>
                  </a:lnTo>
                  <a:lnTo>
                    <a:pt x="11" y="51"/>
                  </a:lnTo>
                  <a:lnTo>
                    <a:pt x="12" y="54"/>
                  </a:lnTo>
                  <a:lnTo>
                    <a:pt x="13" y="56"/>
                  </a:lnTo>
                  <a:lnTo>
                    <a:pt x="15" y="58"/>
                  </a:lnTo>
                  <a:lnTo>
                    <a:pt x="17" y="59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24" y="57"/>
                  </a:lnTo>
                  <a:lnTo>
                    <a:pt x="26" y="54"/>
                  </a:lnTo>
                  <a:lnTo>
                    <a:pt x="27" y="51"/>
                  </a:lnTo>
                  <a:lnTo>
                    <a:pt x="24" y="42"/>
                  </a:lnTo>
                  <a:lnTo>
                    <a:pt x="16" y="34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13"/>
            <p:cNvSpPr/>
            <p:nvPr/>
          </p:nvSpPr>
          <p:spPr>
            <a:xfrm>
              <a:off x="8368920" y="3394080"/>
              <a:ext cx="6192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14"/>
            <p:cNvSpPr/>
            <p:nvPr/>
          </p:nvSpPr>
          <p:spPr>
            <a:xfrm>
              <a:off x="8605080" y="3394080"/>
              <a:ext cx="4968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15"/>
            <p:cNvSpPr/>
            <p:nvPr/>
          </p:nvSpPr>
          <p:spPr>
            <a:xfrm>
              <a:off x="8670960" y="3394080"/>
              <a:ext cx="6300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0" y="62"/>
                  </a:moveTo>
                  <a:lnTo>
                    <a:pt x="0" y="61"/>
                  </a:lnTo>
                  <a:lnTo>
                    <a:pt x="7" y="59"/>
                  </a:lnTo>
                  <a:lnTo>
                    <a:pt x="13" y="56"/>
                  </a:lnTo>
                  <a:lnTo>
                    <a:pt x="17" y="52"/>
                  </a:lnTo>
                  <a:lnTo>
                    <a:pt x="21" y="48"/>
                  </a:lnTo>
                  <a:lnTo>
                    <a:pt x="23" y="43"/>
                  </a:lnTo>
                  <a:lnTo>
                    <a:pt x="25" y="37"/>
                  </a:lnTo>
                  <a:lnTo>
                    <a:pt x="22" y="37"/>
                  </a:lnTo>
                  <a:lnTo>
                    <a:pt x="20" y="38"/>
                  </a:lnTo>
                  <a:lnTo>
                    <a:pt x="18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6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5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2" y="5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9" y="25"/>
                  </a:lnTo>
                  <a:lnTo>
                    <a:pt x="38" y="34"/>
                  </a:lnTo>
                  <a:lnTo>
                    <a:pt x="34" y="43"/>
                  </a:lnTo>
                  <a:lnTo>
                    <a:pt x="31" y="48"/>
                  </a:lnTo>
                  <a:lnTo>
                    <a:pt x="26" y="52"/>
                  </a:lnTo>
                  <a:lnTo>
                    <a:pt x="21" y="56"/>
                  </a:lnTo>
                  <a:lnTo>
                    <a:pt x="12" y="60"/>
                  </a:lnTo>
                  <a:lnTo>
                    <a:pt x="0" y="62"/>
                  </a:lnTo>
                  <a:close/>
                  <a:moveTo>
                    <a:pt x="26" y="33"/>
                  </a:moveTo>
                  <a:lnTo>
                    <a:pt x="26" y="29"/>
                  </a:lnTo>
                  <a:lnTo>
                    <a:pt x="26" y="25"/>
                  </a:lnTo>
                  <a:lnTo>
                    <a:pt x="25" y="17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3" y="25"/>
                  </a:lnTo>
                  <a:lnTo>
                    <a:pt x="16" y="32"/>
                  </a:lnTo>
                  <a:lnTo>
                    <a:pt x="17" y="33"/>
                  </a:lnTo>
                  <a:lnTo>
                    <a:pt x="19" y="34"/>
                  </a:lnTo>
                  <a:lnTo>
                    <a:pt x="21" y="35"/>
                  </a:lnTo>
                  <a:lnTo>
                    <a:pt x="23" y="34"/>
                  </a:lnTo>
                  <a:lnTo>
                    <a:pt x="26" y="33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16"/>
            <p:cNvSpPr/>
            <p:nvPr/>
          </p:nvSpPr>
          <p:spPr>
            <a:xfrm>
              <a:off x="8743680" y="3394080"/>
              <a:ext cx="6336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17"/>
            <p:cNvSpPr/>
            <p:nvPr/>
          </p:nvSpPr>
          <p:spPr>
            <a:xfrm>
              <a:off x="8971920" y="3394080"/>
              <a:ext cx="64440" cy="98280"/>
            </a:xfrm>
            <a:custGeom>
              <a:avLst/>
              <a:gdLst/>
              <a:ahLst/>
              <a:rect l="l" t="t" r="r" b="b"/>
              <a:pathLst>
                <a:path w="40" h="61">
                  <a:moveTo>
                    <a:pt x="36" y="61"/>
                  </a:moveTo>
                  <a:lnTo>
                    <a:pt x="0" y="61"/>
                  </a:lnTo>
                  <a:lnTo>
                    <a:pt x="0" y="60"/>
                  </a:lnTo>
                  <a:lnTo>
                    <a:pt x="11" y="49"/>
                  </a:lnTo>
                  <a:lnTo>
                    <a:pt x="18" y="40"/>
                  </a:lnTo>
                  <a:lnTo>
                    <a:pt x="22" y="34"/>
                  </a:lnTo>
                  <a:lnTo>
                    <a:pt x="24" y="28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4" y="10"/>
                  </a:lnTo>
                  <a:lnTo>
                    <a:pt x="11" y="11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5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5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6" y="21"/>
                  </a:lnTo>
                  <a:lnTo>
                    <a:pt x="34" y="27"/>
                  </a:lnTo>
                  <a:lnTo>
                    <a:pt x="30" y="33"/>
                  </a:lnTo>
                  <a:lnTo>
                    <a:pt x="23" y="41"/>
                  </a:lnTo>
                  <a:lnTo>
                    <a:pt x="15" y="50"/>
                  </a:lnTo>
                  <a:lnTo>
                    <a:pt x="27" y="50"/>
                  </a:lnTo>
                  <a:lnTo>
                    <a:pt x="31" y="50"/>
                  </a:lnTo>
                  <a:lnTo>
                    <a:pt x="33" y="49"/>
                  </a:lnTo>
                  <a:lnTo>
                    <a:pt x="35" y="49"/>
                  </a:lnTo>
                  <a:lnTo>
                    <a:pt x="36" y="48"/>
                  </a:lnTo>
                  <a:lnTo>
                    <a:pt x="37" y="47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36" y="6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18"/>
            <p:cNvSpPr/>
            <p:nvPr/>
          </p:nvSpPr>
          <p:spPr>
            <a:xfrm>
              <a:off x="9048960" y="3394080"/>
              <a:ext cx="6192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19"/>
            <p:cNvSpPr/>
            <p:nvPr/>
          </p:nvSpPr>
          <p:spPr>
            <a:xfrm>
              <a:off x="9121680" y="3394080"/>
              <a:ext cx="6192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20"/>
            <p:cNvSpPr/>
            <p:nvPr/>
          </p:nvSpPr>
          <p:spPr>
            <a:xfrm>
              <a:off x="9349560" y="3394080"/>
              <a:ext cx="64800" cy="98280"/>
            </a:xfrm>
            <a:custGeom>
              <a:avLst/>
              <a:gdLst/>
              <a:ahLst/>
              <a:rect l="l" t="t" r="r" b="b"/>
              <a:pathLst>
                <a:path w="40" h="61">
                  <a:moveTo>
                    <a:pt x="36" y="61"/>
                  </a:moveTo>
                  <a:lnTo>
                    <a:pt x="0" y="61"/>
                  </a:lnTo>
                  <a:lnTo>
                    <a:pt x="0" y="60"/>
                  </a:lnTo>
                  <a:lnTo>
                    <a:pt x="11" y="49"/>
                  </a:lnTo>
                  <a:lnTo>
                    <a:pt x="18" y="40"/>
                  </a:lnTo>
                  <a:lnTo>
                    <a:pt x="22" y="34"/>
                  </a:lnTo>
                  <a:lnTo>
                    <a:pt x="24" y="28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3" y="16"/>
                  </a:lnTo>
                  <a:lnTo>
                    <a:pt x="22" y="13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4" y="10"/>
                  </a:lnTo>
                  <a:lnTo>
                    <a:pt x="11" y="11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5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5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6" y="21"/>
                  </a:lnTo>
                  <a:lnTo>
                    <a:pt x="34" y="27"/>
                  </a:lnTo>
                  <a:lnTo>
                    <a:pt x="30" y="33"/>
                  </a:lnTo>
                  <a:lnTo>
                    <a:pt x="23" y="41"/>
                  </a:lnTo>
                  <a:lnTo>
                    <a:pt x="15" y="50"/>
                  </a:lnTo>
                  <a:lnTo>
                    <a:pt x="27" y="50"/>
                  </a:lnTo>
                  <a:lnTo>
                    <a:pt x="31" y="50"/>
                  </a:lnTo>
                  <a:lnTo>
                    <a:pt x="33" y="49"/>
                  </a:lnTo>
                  <a:lnTo>
                    <a:pt x="35" y="49"/>
                  </a:lnTo>
                  <a:lnTo>
                    <a:pt x="36" y="48"/>
                  </a:lnTo>
                  <a:lnTo>
                    <a:pt x="37" y="47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36" y="6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21"/>
            <p:cNvSpPr/>
            <p:nvPr/>
          </p:nvSpPr>
          <p:spPr>
            <a:xfrm>
              <a:off x="9431640" y="3394080"/>
              <a:ext cx="49680" cy="98280"/>
            </a:xfrm>
            <a:custGeom>
              <a:avLst/>
              <a:gdLst/>
              <a:ahLst/>
              <a:rect l="l" t="t" r="r" b="b"/>
              <a:pathLst>
                <a:path w="31" h="61">
                  <a:moveTo>
                    <a:pt x="23" y="0"/>
                  </a:moveTo>
                  <a:lnTo>
                    <a:pt x="23" y="49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6"/>
                  </a:lnTo>
                  <a:lnTo>
                    <a:pt x="24" y="57"/>
                  </a:lnTo>
                  <a:lnTo>
                    <a:pt x="25" y="58"/>
                  </a:lnTo>
                  <a:lnTo>
                    <a:pt x="27" y="59"/>
                  </a:lnTo>
                  <a:lnTo>
                    <a:pt x="30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5" y="59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22"/>
            <p:cNvSpPr/>
            <p:nvPr/>
          </p:nvSpPr>
          <p:spPr>
            <a:xfrm>
              <a:off x="9497880" y="3394080"/>
              <a:ext cx="63360" cy="99720"/>
            </a:xfrm>
            <a:custGeom>
              <a:avLst/>
              <a:gdLst/>
              <a:ahLst/>
              <a:rect l="l" t="t" r="r" b="b"/>
              <a:pathLst>
                <a:path w="39" h="62">
                  <a:moveTo>
                    <a:pt x="39" y="31"/>
                  </a:moveTo>
                  <a:lnTo>
                    <a:pt x="38" y="40"/>
                  </a:lnTo>
                  <a:lnTo>
                    <a:pt x="36" y="48"/>
                  </a:lnTo>
                  <a:lnTo>
                    <a:pt x="34" y="52"/>
                  </a:lnTo>
                  <a:lnTo>
                    <a:pt x="32" y="55"/>
                  </a:lnTo>
                  <a:lnTo>
                    <a:pt x="30" y="58"/>
                  </a:lnTo>
                  <a:lnTo>
                    <a:pt x="26" y="60"/>
                  </a:lnTo>
                  <a:lnTo>
                    <a:pt x="23" y="61"/>
                  </a:lnTo>
                  <a:lnTo>
                    <a:pt x="20" y="62"/>
                  </a:lnTo>
                  <a:lnTo>
                    <a:pt x="15" y="61"/>
                  </a:lnTo>
                  <a:lnTo>
                    <a:pt x="12" y="60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22"/>
                  </a:lnTo>
                  <a:lnTo>
                    <a:pt x="39" y="31"/>
                  </a:lnTo>
                  <a:close/>
                  <a:moveTo>
                    <a:pt x="26" y="31"/>
                  </a:moveTo>
                  <a:lnTo>
                    <a:pt x="26" y="19"/>
                  </a:lnTo>
                  <a:lnTo>
                    <a:pt x="25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9"/>
                  </a:lnTo>
                  <a:lnTo>
                    <a:pt x="14" y="14"/>
                  </a:lnTo>
                  <a:lnTo>
                    <a:pt x="14" y="23"/>
                  </a:lnTo>
                  <a:lnTo>
                    <a:pt x="13" y="37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8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4" y="56"/>
                  </a:lnTo>
                  <a:lnTo>
                    <a:pt x="25" y="53"/>
                  </a:lnTo>
                  <a:lnTo>
                    <a:pt x="25" y="50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Line 123"/>
            <p:cNvSpPr/>
            <p:nvPr/>
          </p:nvSpPr>
          <p:spPr>
            <a:xfrm flipV="1">
              <a:off x="9457560" y="1075680"/>
              <a:ext cx="1440" cy="2261160"/>
            </a:xfrm>
            <a:prstGeom prst="line">
              <a:avLst/>
            </a:prstGeom>
            <a:ln w="1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Line 124"/>
            <p:cNvSpPr/>
            <p:nvPr/>
          </p:nvSpPr>
          <p:spPr>
            <a:xfrm>
              <a:off x="9372600" y="3337560"/>
              <a:ext cx="849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Line 125"/>
            <p:cNvSpPr/>
            <p:nvPr/>
          </p:nvSpPr>
          <p:spPr>
            <a:xfrm>
              <a:off x="9414360" y="32914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Line 126"/>
            <p:cNvSpPr/>
            <p:nvPr/>
          </p:nvSpPr>
          <p:spPr>
            <a:xfrm>
              <a:off x="9414360" y="324576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Line 127"/>
            <p:cNvSpPr/>
            <p:nvPr/>
          </p:nvSpPr>
          <p:spPr>
            <a:xfrm>
              <a:off x="9414360" y="320112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Line 128"/>
            <p:cNvSpPr/>
            <p:nvPr/>
          </p:nvSpPr>
          <p:spPr>
            <a:xfrm>
              <a:off x="9414360" y="315540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Line 129"/>
            <p:cNvSpPr/>
            <p:nvPr/>
          </p:nvSpPr>
          <p:spPr>
            <a:xfrm>
              <a:off x="9414360" y="31107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Line 130"/>
            <p:cNvSpPr/>
            <p:nvPr/>
          </p:nvSpPr>
          <p:spPr>
            <a:xfrm>
              <a:off x="9414360" y="30646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Line 131"/>
            <p:cNvSpPr/>
            <p:nvPr/>
          </p:nvSpPr>
          <p:spPr>
            <a:xfrm>
              <a:off x="9414360" y="301896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Line 132"/>
            <p:cNvSpPr/>
            <p:nvPr/>
          </p:nvSpPr>
          <p:spPr>
            <a:xfrm>
              <a:off x="9414360" y="29746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Line 133"/>
            <p:cNvSpPr/>
            <p:nvPr/>
          </p:nvSpPr>
          <p:spPr>
            <a:xfrm>
              <a:off x="9414360" y="292860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Line 134"/>
            <p:cNvSpPr/>
            <p:nvPr/>
          </p:nvSpPr>
          <p:spPr>
            <a:xfrm>
              <a:off x="9372600" y="2883960"/>
              <a:ext cx="849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Line 135"/>
            <p:cNvSpPr/>
            <p:nvPr/>
          </p:nvSpPr>
          <p:spPr>
            <a:xfrm>
              <a:off x="9414360" y="28396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Line 136"/>
            <p:cNvSpPr/>
            <p:nvPr/>
          </p:nvSpPr>
          <p:spPr>
            <a:xfrm>
              <a:off x="9414360" y="279504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Line 137"/>
            <p:cNvSpPr/>
            <p:nvPr/>
          </p:nvSpPr>
          <p:spPr>
            <a:xfrm>
              <a:off x="9414360" y="274896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Line 138"/>
            <p:cNvSpPr/>
            <p:nvPr/>
          </p:nvSpPr>
          <p:spPr>
            <a:xfrm>
              <a:off x="9414360" y="270324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Line 139"/>
            <p:cNvSpPr/>
            <p:nvPr/>
          </p:nvSpPr>
          <p:spPr>
            <a:xfrm>
              <a:off x="9414360" y="26589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Line 140"/>
            <p:cNvSpPr/>
            <p:nvPr/>
          </p:nvSpPr>
          <p:spPr>
            <a:xfrm>
              <a:off x="9414360" y="26128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Line 141"/>
            <p:cNvSpPr/>
            <p:nvPr/>
          </p:nvSpPr>
          <p:spPr>
            <a:xfrm>
              <a:off x="9414360" y="256824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Line 142"/>
            <p:cNvSpPr/>
            <p:nvPr/>
          </p:nvSpPr>
          <p:spPr>
            <a:xfrm>
              <a:off x="9414360" y="252216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Line 143"/>
            <p:cNvSpPr/>
            <p:nvPr/>
          </p:nvSpPr>
          <p:spPr>
            <a:xfrm>
              <a:off x="9414360" y="247644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Line 144"/>
            <p:cNvSpPr/>
            <p:nvPr/>
          </p:nvSpPr>
          <p:spPr>
            <a:xfrm>
              <a:off x="9372600" y="2432160"/>
              <a:ext cx="849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Line 145"/>
            <p:cNvSpPr/>
            <p:nvPr/>
          </p:nvSpPr>
          <p:spPr>
            <a:xfrm>
              <a:off x="9414360" y="23860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Line 146"/>
            <p:cNvSpPr/>
            <p:nvPr/>
          </p:nvSpPr>
          <p:spPr>
            <a:xfrm>
              <a:off x="9414360" y="23428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Line 147"/>
            <p:cNvSpPr/>
            <p:nvPr/>
          </p:nvSpPr>
          <p:spPr>
            <a:xfrm>
              <a:off x="9414360" y="22971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Line 148"/>
            <p:cNvSpPr/>
            <p:nvPr/>
          </p:nvSpPr>
          <p:spPr>
            <a:xfrm>
              <a:off x="9414360" y="225108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Line 149"/>
            <p:cNvSpPr/>
            <p:nvPr/>
          </p:nvSpPr>
          <p:spPr>
            <a:xfrm>
              <a:off x="9414360" y="220644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Line 150"/>
            <p:cNvSpPr/>
            <p:nvPr/>
          </p:nvSpPr>
          <p:spPr>
            <a:xfrm>
              <a:off x="9414360" y="21610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Line 151"/>
            <p:cNvSpPr/>
            <p:nvPr/>
          </p:nvSpPr>
          <p:spPr>
            <a:xfrm>
              <a:off x="9414360" y="211644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Line 152"/>
            <p:cNvSpPr/>
            <p:nvPr/>
          </p:nvSpPr>
          <p:spPr>
            <a:xfrm>
              <a:off x="9414360" y="20703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Line 153"/>
            <p:cNvSpPr/>
            <p:nvPr/>
          </p:nvSpPr>
          <p:spPr>
            <a:xfrm>
              <a:off x="9414360" y="202464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Line 154"/>
            <p:cNvSpPr/>
            <p:nvPr/>
          </p:nvSpPr>
          <p:spPr>
            <a:xfrm>
              <a:off x="9372600" y="1980000"/>
              <a:ext cx="8496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Line 155"/>
            <p:cNvSpPr/>
            <p:nvPr/>
          </p:nvSpPr>
          <p:spPr>
            <a:xfrm>
              <a:off x="9414360" y="19342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Line 156"/>
            <p:cNvSpPr/>
            <p:nvPr/>
          </p:nvSpPr>
          <p:spPr>
            <a:xfrm>
              <a:off x="9414360" y="188964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Line 157"/>
            <p:cNvSpPr/>
            <p:nvPr/>
          </p:nvSpPr>
          <p:spPr>
            <a:xfrm>
              <a:off x="9414360" y="184356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Line 158"/>
            <p:cNvSpPr/>
            <p:nvPr/>
          </p:nvSpPr>
          <p:spPr>
            <a:xfrm>
              <a:off x="9414360" y="180072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Line 159"/>
            <p:cNvSpPr/>
            <p:nvPr/>
          </p:nvSpPr>
          <p:spPr>
            <a:xfrm>
              <a:off x="9414360" y="175464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Line 160"/>
            <p:cNvSpPr/>
            <p:nvPr/>
          </p:nvSpPr>
          <p:spPr>
            <a:xfrm>
              <a:off x="9414360" y="170892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Line 161"/>
            <p:cNvSpPr/>
            <p:nvPr/>
          </p:nvSpPr>
          <p:spPr>
            <a:xfrm>
              <a:off x="9414360" y="16642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Line 162"/>
            <p:cNvSpPr/>
            <p:nvPr/>
          </p:nvSpPr>
          <p:spPr>
            <a:xfrm>
              <a:off x="9414360" y="16185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Line 163"/>
            <p:cNvSpPr/>
            <p:nvPr/>
          </p:nvSpPr>
          <p:spPr>
            <a:xfrm>
              <a:off x="9414360" y="157392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Line 164"/>
            <p:cNvSpPr/>
            <p:nvPr/>
          </p:nvSpPr>
          <p:spPr>
            <a:xfrm>
              <a:off x="9372600" y="1527840"/>
              <a:ext cx="849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Line 165"/>
            <p:cNvSpPr/>
            <p:nvPr/>
          </p:nvSpPr>
          <p:spPr>
            <a:xfrm>
              <a:off x="9414360" y="1482120"/>
              <a:ext cx="42840" cy="252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Line 166"/>
            <p:cNvSpPr/>
            <p:nvPr/>
          </p:nvSpPr>
          <p:spPr>
            <a:xfrm>
              <a:off x="9414360" y="14374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Line 167"/>
            <p:cNvSpPr/>
            <p:nvPr/>
          </p:nvSpPr>
          <p:spPr>
            <a:xfrm>
              <a:off x="9414360" y="13917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Line 168"/>
            <p:cNvSpPr/>
            <p:nvPr/>
          </p:nvSpPr>
          <p:spPr>
            <a:xfrm>
              <a:off x="9414360" y="134712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Line 169"/>
            <p:cNvSpPr/>
            <p:nvPr/>
          </p:nvSpPr>
          <p:spPr>
            <a:xfrm>
              <a:off x="9414360" y="130140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Line 170"/>
            <p:cNvSpPr/>
            <p:nvPr/>
          </p:nvSpPr>
          <p:spPr>
            <a:xfrm>
              <a:off x="9414360" y="1258200"/>
              <a:ext cx="4284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Line 171"/>
            <p:cNvSpPr/>
            <p:nvPr/>
          </p:nvSpPr>
          <p:spPr>
            <a:xfrm>
              <a:off x="9414360" y="121248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Line 172"/>
            <p:cNvSpPr/>
            <p:nvPr/>
          </p:nvSpPr>
          <p:spPr>
            <a:xfrm>
              <a:off x="9414360" y="1166400"/>
              <a:ext cx="42840" cy="21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Line 173"/>
            <p:cNvSpPr/>
            <p:nvPr/>
          </p:nvSpPr>
          <p:spPr>
            <a:xfrm>
              <a:off x="9414360" y="1121760"/>
              <a:ext cx="42840" cy="108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Line 174"/>
            <p:cNvSpPr/>
            <p:nvPr/>
          </p:nvSpPr>
          <p:spPr>
            <a:xfrm>
              <a:off x="9372600" y="1076040"/>
              <a:ext cx="84960" cy="144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Line 175"/>
            <p:cNvSpPr/>
            <p:nvPr/>
          </p:nvSpPr>
          <p:spPr>
            <a:xfrm>
              <a:off x="7198200" y="1076040"/>
              <a:ext cx="2259000" cy="1440"/>
            </a:xfrm>
            <a:prstGeom prst="line">
              <a:avLst/>
            </a:prstGeom>
            <a:ln w="1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Line 176"/>
            <p:cNvSpPr/>
            <p:nvPr/>
          </p:nvSpPr>
          <p:spPr>
            <a:xfrm flipV="1">
              <a:off x="7198200" y="1076040"/>
              <a:ext cx="108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Line 177"/>
            <p:cNvSpPr/>
            <p:nvPr/>
          </p:nvSpPr>
          <p:spPr>
            <a:xfrm flipV="1">
              <a:off x="727236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Line 178"/>
            <p:cNvSpPr/>
            <p:nvPr/>
          </p:nvSpPr>
          <p:spPr>
            <a:xfrm flipV="1">
              <a:off x="7347600" y="1076040"/>
              <a:ext cx="252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Line 179"/>
            <p:cNvSpPr/>
            <p:nvPr/>
          </p:nvSpPr>
          <p:spPr>
            <a:xfrm flipV="1">
              <a:off x="742320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Line 180"/>
            <p:cNvSpPr/>
            <p:nvPr/>
          </p:nvSpPr>
          <p:spPr>
            <a:xfrm flipV="1">
              <a:off x="749880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Line 181"/>
            <p:cNvSpPr/>
            <p:nvPr/>
          </p:nvSpPr>
          <p:spPr>
            <a:xfrm flipV="1">
              <a:off x="7574400" y="1076040"/>
              <a:ext cx="252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Line 182"/>
            <p:cNvSpPr/>
            <p:nvPr/>
          </p:nvSpPr>
          <p:spPr>
            <a:xfrm flipV="1">
              <a:off x="765000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Line 183"/>
            <p:cNvSpPr/>
            <p:nvPr/>
          </p:nvSpPr>
          <p:spPr>
            <a:xfrm flipV="1">
              <a:off x="772560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Line 184"/>
            <p:cNvSpPr/>
            <p:nvPr/>
          </p:nvSpPr>
          <p:spPr>
            <a:xfrm flipV="1">
              <a:off x="77997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Line 185"/>
            <p:cNvSpPr/>
            <p:nvPr/>
          </p:nvSpPr>
          <p:spPr>
            <a:xfrm flipV="1">
              <a:off x="787680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Line 186"/>
            <p:cNvSpPr/>
            <p:nvPr/>
          </p:nvSpPr>
          <p:spPr>
            <a:xfrm flipV="1">
              <a:off x="7950600" y="1076040"/>
              <a:ext cx="144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Line 187"/>
            <p:cNvSpPr/>
            <p:nvPr/>
          </p:nvSpPr>
          <p:spPr>
            <a:xfrm flipV="1">
              <a:off x="802620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Line 188"/>
            <p:cNvSpPr/>
            <p:nvPr/>
          </p:nvSpPr>
          <p:spPr>
            <a:xfrm flipV="1">
              <a:off x="8100720" y="1076040"/>
              <a:ext cx="252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Line 189"/>
            <p:cNvSpPr/>
            <p:nvPr/>
          </p:nvSpPr>
          <p:spPr>
            <a:xfrm flipV="1">
              <a:off x="817740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Line 190"/>
            <p:cNvSpPr/>
            <p:nvPr/>
          </p:nvSpPr>
          <p:spPr>
            <a:xfrm flipV="1">
              <a:off x="82515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Line 191"/>
            <p:cNvSpPr/>
            <p:nvPr/>
          </p:nvSpPr>
          <p:spPr>
            <a:xfrm flipV="1">
              <a:off x="8328600" y="1076040"/>
              <a:ext cx="144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Line 192"/>
            <p:cNvSpPr/>
            <p:nvPr/>
          </p:nvSpPr>
          <p:spPr>
            <a:xfrm flipV="1">
              <a:off x="84027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Line 193"/>
            <p:cNvSpPr/>
            <p:nvPr/>
          </p:nvSpPr>
          <p:spPr>
            <a:xfrm flipV="1">
              <a:off x="84783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Line 194"/>
            <p:cNvSpPr/>
            <p:nvPr/>
          </p:nvSpPr>
          <p:spPr>
            <a:xfrm flipV="1">
              <a:off x="8552520" y="1076040"/>
              <a:ext cx="252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Line 195"/>
            <p:cNvSpPr/>
            <p:nvPr/>
          </p:nvSpPr>
          <p:spPr>
            <a:xfrm flipV="1">
              <a:off x="86295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Line 196"/>
            <p:cNvSpPr/>
            <p:nvPr/>
          </p:nvSpPr>
          <p:spPr>
            <a:xfrm flipV="1">
              <a:off x="8703360" y="1076040"/>
              <a:ext cx="108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Line 197"/>
            <p:cNvSpPr/>
            <p:nvPr/>
          </p:nvSpPr>
          <p:spPr>
            <a:xfrm flipV="1">
              <a:off x="8778960" y="1076040"/>
              <a:ext cx="252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Line 198"/>
            <p:cNvSpPr/>
            <p:nvPr/>
          </p:nvSpPr>
          <p:spPr>
            <a:xfrm flipV="1">
              <a:off x="88545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Line 199"/>
            <p:cNvSpPr/>
            <p:nvPr/>
          </p:nvSpPr>
          <p:spPr>
            <a:xfrm flipV="1">
              <a:off x="89301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Line 200"/>
            <p:cNvSpPr/>
            <p:nvPr/>
          </p:nvSpPr>
          <p:spPr>
            <a:xfrm flipV="1">
              <a:off x="900432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Line 201"/>
            <p:cNvSpPr/>
            <p:nvPr/>
          </p:nvSpPr>
          <p:spPr>
            <a:xfrm flipV="1">
              <a:off x="9081360" y="1076040"/>
              <a:ext cx="108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Line 202"/>
            <p:cNvSpPr/>
            <p:nvPr/>
          </p:nvSpPr>
          <p:spPr>
            <a:xfrm flipV="1">
              <a:off x="915696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Line 203"/>
            <p:cNvSpPr/>
            <p:nvPr/>
          </p:nvSpPr>
          <p:spPr>
            <a:xfrm flipV="1">
              <a:off x="923076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Line 204"/>
            <p:cNvSpPr/>
            <p:nvPr/>
          </p:nvSpPr>
          <p:spPr>
            <a:xfrm flipV="1">
              <a:off x="9307800" y="1076040"/>
              <a:ext cx="108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Line 205"/>
            <p:cNvSpPr/>
            <p:nvPr/>
          </p:nvSpPr>
          <p:spPr>
            <a:xfrm flipV="1">
              <a:off x="9381960" y="1076040"/>
              <a:ext cx="1440" cy="417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Line 206"/>
            <p:cNvSpPr/>
            <p:nvPr/>
          </p:nvSpPr>
          <p:spPr>
            <a:xfrm flipV="1">
              <a:off x="9457560" y="1076040"/>
              <a:ext cx="1440" cy="84960"/>
            </a:xfrm>
            <a:prstGeom prst="line">
              <a:avLst/>
            </a:prstGeom>
            <a:ln w="46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07"/>
            <p:cNvSpPr/>
            <p:nvPr/>
          </p:nvSpPr>
          <p:spPr>
            <a:xfrm>
              <a:off x="7198200" y="2209320"/>
              <a:ext cx="834480" cy="1090080"/>
            </a:xfrm>
            <a:custGeom>
              <a:avLst/>
              <a:gdLst/>
              <a:ahLst/>
              <a:rect l="l" t="t" r="r" b="b"/>
              <a:pathLst>
                <a:path w="516" h="673">
                  <a:moveTo>
                    <a:pt x="0" y="673"/>
                  </a:moveTo>
                  <a:lnTo>
                    <a:pt x="6" y="673"/>
                  </a:lnTo>
                  <a:lnTo>
                    <a:pt x="12" y="672"/>
                  </a:lnTo>
                  <a:lnTo>
                    <a:pt x="17" y="671"/>
                  </a:lnTo>
                  <a:lnTo>
                    <a:pt x="23" y="671"/>
                  </a:lnTo>
                  <a:lnTo>
                    <a:pt x="29" y="670"/>
                  </a:lnTo>
                  <a:lnTo>
                    <a:pt x="35" y="669"/>
                  </a:lnTo>
                  <a:lnTo>
                    <a:pt x="41" y="668"/>
                  </a:lnTo>
                  <a:lnTo>
                    <a:pt x="46" y="667"/>
                  </a:lnTo>
                  <a:lnTo>
                    <a:pt x="52" y="666"/>
                  </a:lnTo>
                  <a:lnTo>
                    <a:pt x="58" y="665"/>
                  </a:lnTo>
                  <a:lnTo>
                    <a:pt x="64" y="664"/>
                  </a:lnTo>
                  <a:lnTo>
                    <a:pt x="70" y="663"/>
                  </a:lnTo>
                  <a:lnTo>
                    <a:pt x="76" y="662"/>
                  </a:lnTo>
                  <a:lnTo>
                    <a:pt x="81" y="661"/>
                  </a:lnTo>
                  <a:lnTo>
                    <a:pt x="87" y="660"/>
                  </a:lnTo>
                  <a:lnTo>
                    <a:pt x="93" y="658"/>
                  </a:lnTo>
                  <a:lnTo>
                    <a:pt x="99" y="657"/>
                  </a:lnTo>
                  <a:lnTo>
                    <a:pt x="105" y="655"/>
                  </a:lnTo>
                  <a:lnTo>
                    <a:pt x="110" y="654"/>
                  </a:lnTo>
                  <a:lnTo>
                    <a:pt x="116" y="652"/>
                  </a:lnTo>
                  <a:lnTo>
                    <a:pt x="122" y="650"/>
                  </a:lnTo>
                  <a:lnTo>
                    <a:pt x="128" y="648"/>
                  </a:lnTo>
                  <a:lnTo>
                    <a:pt x="134" y="646"/>
                  </a:lnTo>
                  <a:lnTo>
                    <a:pt x="139" y="644"/>
                  </a:lnTo>
                  <a:lnTo>
                    <a:pt x="145" y="641"/>
                  </a:lnTo>
                  <a:lnTo>
                    <a:pt x="151" y="638"/>
                  </a:lnTo>
                  <a:lnTo>
                    <a:pt x="157" y="636"/>
                  </a:lnTo>
                  <a:lnTo>
                    <a:pt x="163" y="632"/>
                  </a:lnTo>
                  <a:lnTo>
                    <a:pt x="169" y="629"/>
                  </a:lnTo>
                  <a:lnTo>
                    <a:pt x="174" y="625"/>
                  </a:lnTo>
                  <a:lnTo>
                    <a:pt x="180" y="621"/>
                  </a:lnTo>
                  <a:lnTo>
                    <a:pt x="186" y="616"/>
                  </a:lnTo>
                  <a:lnTo>
                    <a:pt x="192" y="611"/>
                  </a:lnTo>
                  <a:lnTo>
                    <a:pt x="198" y="606"/>
                  </a:lnTo>
                  <a:lnTo>
                    <a:pt x="203" y="599"/>
                  </a:lnTo>
                  <a:lnTo>
                    <a:pt x="209" y="592"/>
                  </a:lnTo>
                  <a:lnTo>
                    <a:pt x="215" y="584"/>
                  </a:lnTo>
                  <a:lnTo>
                    <a:pt x="221" y="576"/>
                  </a:lnTo>
                  <a:lnTo>
                    <a:pt x="227" y="566"/>
                  </a:lnTo>
                  <a:lnTo>
                    <a:pt x="233" y="555"/>
                  </a:lnTo>
                  <a:lnTo>
                    <a:pt x="238" y="543"/>
                  </a:lnTo>
                  <a:lnTo>
                    <a:pt x="244" y="530"/>
                  </a:lnTo>
                  <a:lnTo>
                    <a:pt x="250" y="516"/>
                  </a:lnTo>
                  <a:lnTo>
                    <a:pt x="256" y="502"/>
                  </a:lnTo>
                  <a:lnTo>
                    <a:pt x="262" y="486"/>
                  </a:lnTo>
                  <a:lnTo>
                    <a:pt x="267" y="470"/>
                  </a:lnTo>
                  <a:lnTo>
                    <a:pt x="273" y="454"/>
                  </a:lnTo>
                  <a:lnTo>
                    <a:pt x="279" y="438"/>
                  </a:lnTo>
                  <a:lnTo>
                    <a:pt x="285" y="422"/>
                  </a:lnTo>
                  <a:lnTo>
                    <a:pt x="291" y="406"/>
                  </a:lnTo>
                  <a:lnTo>
                    <a:pt x="297" y="390"/>
                  </a:lnTo>
                  <a:lnTo>
                    <a:pt x="302" y="375"/>
                  </a:lnTo>
                  <a:lnTo>
                    <a:pt x="308" y="360"/>
                  </a:lnTo>
                  <a:lnTo>
                    <a:pt x="314" y="345"/>
                  </a:lnTo>
                  <a:lnTo>
                    <a:pt x="320" y="330"/>
                  </a:lnTo>
                  <a:lnTo>
                    <a:pt x="326" y="316"/>
                  </a:lnTo>
                  <a:lnTo>
                    <a:pt x="331" y="302"/>
                  </a:lnTo>
                  <a:lnTo>
                    <a:pt x="337" y="288"/>
                  </a:lnTo>
                  <a:lnTo>
                    <a:pt x="343" y="275"/>
                  </a:lnTo>
                  <a:lnTo>
                    <a:pt x="349" y="262"/>
                  </a:lnTo>
                  <a:lnTo>
                    <a:pt x="355" y="250"/>
                  </a:lnTo>
                  <a:lnTo>
                    <a:pt x="360" y="238"/>
                  </a:lnTo>
                  <a:lnTo>
                    <a:pt x="366" y="226"/>
                  </a:lnTo>
                  <a:lnTo>
                    <a:pt x="372" y="214"/>
                  </a:lnTo>
                  <a:lnTo>
                    <a:pt x="378" y="203"/>
                  </a:lnTo>
                  <a:lnTo>
                    <a:pt x="384" y="192"/>
                  </a:lnTo>
                  <a:lnTo>
                    <a:pt x="390" y="181"/>
                  </a:lnTo>
                  <a:lnTo>
                    <a:pt x="395" y="171"/>
                  </a:lnTo>
                  <a:lnTo>
                    <a:pt x="401" y="160"/>
                  </a:lnTo>
                  <a:lnTo>
                    <a:pt x="407" y="150"/>
                  </a:lnTo>
                  <a:lnTo>
                    <a:pt x="413" y="141"/>
                  </a:lnTo>
                  <a:lnTo>
                    <a:pt x="419" y="131"/>
                  </a:lnTo>
                  <a:lnTo>
                    <a:pt x="424" y="122"/>
                  </a:lnTo>
                  <a:lnTo>
                    <a:pt x="430" y="113"/>
                  </a:lnTo>
                  <a:lnTo>
                    <a:pt x="436" y="104"/>
                  </a:lnTo>
                  <a:lnTo>
                    <a:pt x="442" y="95"/>
                  </a:lnTo>
                  <a:lnTo>
                    <a:pt x="448" y="87"/>
                  </a:lnTo>
                  <a:lnTo>
                    <a:pt x="454" y="78"/>
                  </a:lnTo>
                  <a:lnTo>
                    <a:pt x="459" y="70"/>
                  </a:lnTo>
                  <a:lnTo>
                    <a:pt x="465" y="62"/>
                  </a:lnTo>
                  <a:lnTo>
                    <a:pt x="466" y="62"/>
                  </a:lnTo>
                  <a:lnTo>
                    <a:pt x="466" y="61"/>
                  </a:lnTo>
                  <a:lnTo>
                    <a:pt x="467" y="61"/>
                  </a:lnTo>
                  <a:lnTo>
                    <a:pt x="467" y="59"/>
                  </a:lnTo>
                  <a:lnTo>
                    <a:pt x="468" y="59"/>
                  </a:lnTo>
                  <a:lnTo>
                    <a:pt x="468" y="58"/>
                  </a:lnTo>
                  <a:lnTo>
                    <a:pt x="469" y="58"/>
                  </a:lnTo>
                  <a:lnTo>
                    <a:pt x="469" y="57"/>
                  </a:lnTo>
                  <a:lnTo>
                    <a:pt x="470" y="57"/>
                  </a:lnTo>
                  <a:lnTo>
                    <a:pt x="470" y="56"/>
                  </a:lnTo>
                  <a:lnTo>
                    <a:pt x="471" y="55"/>
                  </a:lnTo>
                  <a:lnTo>
                    <a:pt x="471" y="54"/>
                  </a:lnTo>
                  <a:lnTo>
                    <a:pt x="472" y="54"/>
                  </a:lnTo>
                  <a:lnTo>
                    <a:pt x="472" y="53"/>
                  </a:lnTo>
                  <a:lnTo>
                    <a:pt x="473" y="53"/>
                  </a:lnTo>
                  <a:lnTo>
                    <a:pt x="473" y="52"/>
                  </a:lnTo>
                  <a:lnTo>
                    <a:pt x="474" y="51"/>
                  </a:lnTo>
                  <a:lnTo>
                    <a:pt x="474" y="50"/>
                  </a:lnTo>
                  <a:lnTo>
                    <a:pt x="475" y="50"/>
                  </a:lnTo>
                  <a:lnTo>
                    <a:pt x="475" y="49"/>
                  </a:lnTo>
                  <a:lnTo>
                    <a:pt x="476" y="49"/>
                  </a:lnTo>
                  <a:lnTo>
                    <a:pt x="476" y="48"/>
                  </a:lnTo>
                  <a:lnTo>
                    <a:pt x="477" y="47"/>
                  </a:lnTo>
                  <a:lnTo>
                    <a:pt x="477" y="46"/>
                  </a:lnTo>
                  <a:lnTo>
                    <a:pt x="478" y="46"/>
                  </a:lnTo>
                  <a:lnTo>
                    <a:pt x="478" y="45"/>
                  </a:lnTo>
                  <a:lnTo>
                    <a:pt x="479" y="45"/>
                  </a:lnTo>
                  <a:lnTo>
                    <a:pt x="479" y="44"/>
                  </a:lnTo>
                  <a:lnTo>
                    <a:pt x="480" y="44"/>
                  </a:lnTo>
                  <a:lnTo>
                    <a:pt x="480" y="43"/>
                  </a:lnTo>
                  <a:lnTo>
                    <a:pt x="481" y="42"/>
                  </a:lnTo>
                  <a:lnTo>
                    <a:pt x="481" y="41"/>
                  </a:lnTo>
                  <a:lnTo>
                    <a:pt x="482" y="41"/>
                  </a:lnTo>
                  <a:lnTo>
                    <a:pt x="482" y="40"/>
                  </a:lnTo>
                  <a:lnTo>
                    <a:pt x="483" y="40"/>
                  </a:lnTo>
                  <a:lnTo>
                    <a:pt x="483" y="39"/>
                  </a:lnTo>
                  <a:lnTo>
                    <a:pt x="484" y="39"/>
                  </a:lnTo>
                  <a:lnTo>
                    <a:pt x="484" y="37"/>
                  </a:lnTo>
                  <a:lnTo>
                    <a:pt x="485" y="37"/>
                  </a:lnTo>
                  <a:lnTo>
                    <a:pt x="485" y="36"/>
                  </a:lnTo>
                  <a:lnTo>
                    <a:pt x="486" y="36"/>
                  </a:lnTo>
                  <a:lnTo>
                    <a:pt x="486" y="35"/>
                  </a:lnTo>
                  <a:lnTo>
                    <a:pt x="487" y="35"/>
                  </a:lnTo>
                  <a:lnTo>
                    <a:pt x="487" y="34"/>
                  </a:lnTo>
                  <a:lnTo>
                    <a:pt x="488" y="33"/>
                  </a:lnTo>
                  <a:lnTo>
                    <a:pt x="488" y="32"/>
                  </a:lnTo>
                  <a:lnTo>
                    <a:pt x="494" y="25"/>
                  </a:lnTo>
                  <a:lnTo>
                    <a:pt x="500" y="18"/>
                  </a:lnTo>
                  <a:lnTo>
                    <a:pt x="506" y="12"/>
                  </a:lnTo>
                  <a:lnTo>
                    <a:pt x="512" y="5"/>
                  </a:lnTo>
                  <a:lnTo>
                    <a:pt x="512" y="4"/>
                  </a:lnTo>
                  <a:lnTo>
                    <a:pt x="513" y="4"/>
                  </a:lnTo>
                  <a:lnTo>
                    <a:pt x="513" y="3"/>
                  </a:lnTo>
                  <a:lnTo>
                    <a:pt x="514" y="3"/>
                  </a:lnTo>
                  <a:lnTo>
                    <a:pt x="514" y="2"/>
                  </a:lnTo>
                  <a:lnTo>
                    <a:pt x="515" y="2"/>
                  </a:lnTo>
                  <a:lnTo>
                    <a:pt x="515" y="1"/>
                  </a:lnTo>
                  <a:lnTo>
                    <a:pt x="516" y="1"/>
                  </a:lnTo>
                  <a:lnTo>
                    <a:pt x="516" y="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08"/>
            <p:cNvSpPr/>
            <p:nvPr/>
          </p:nvSpPr>
          <p:spPr>
            <a:xfrm>
              <a:off x="8033040" y="1729080"/>
              <a:ext cx="1424520" cy="480240"/>
            </a:xfrm>
            <a:custGeom>
              <a:avLst/>
              <a:gdLst/>
              <a:ahLst/>
              <a:rect l="l" t="t" r="r" b="b"/>
              <a:pathLst>
                <a:path w="880" h="297">
                  <a:moveTo>
                    <a:pt x="0" y="297"/>
                  </a:moveTo>
                  <a:lnTo>
                    <a:pt x="1" y="296"/>
                  </a:lnTo>
                  <a:lnTo>
                    <a:pt x="1" y="295"/>
                  </a:lnTo>
                  <a:lnTo>
                    <a:pt x="2" y="295"/>
                  </a:lnTo>
                  <a:lnTo>
                    <a:pt x="2" y="294"/>
                  </a:lnTo>
                  <a:lnTo>
                    <a:pt x="3" y="294"/>
                  </a:lnTo>
                  <a:lnTo>
                    <a:pt x="3" y="293"/>
                  </a:lnTo>
                  <a:lnTo>
                    <a:pt x="4" y="293"/>
                  </a:lnTo>
                  <a:lnTo>
                    <a:pt x="4" y="292"/>
                  </a:lnTo>
                  <a:lnTo>
                    <a:pt x="5" y="292"/>
                  </a:lnTo>
                  <a:lnTo>
                    <a:pt x="5" y="291"/>
                  </a:lnTo>
                  <a:lnTo>
                    <a:pt x="6" y="291"/>
                  </a:lnTo>
                  <a:lnTo>
                    <a:pt x="6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8" y="289"/>
                  </a:lnTo>
                  <a:lnTo>
                    <a:pt x="8" y="288"/>
                  </a:lnTo>
                  <a:lnTo>
                    <a:pt x="9" y="288"/>
                  </a:lnTo>
                  <a:lnTo>
                    <a:pt x="9" y="287"/>
                  </a:lnTo>
                  <a:lnTo>
                    <a:pt x="10" y="287"/>
                  </a:lnTo>
                  <a:lnTo>
                    <a:pt x="10" y="286"/>
                  </a:lnTo>
                  <a:lnTo>
                    <a:pt x="11" y="286"/>
                  </a:lnTo>
                  <a:lnTo>
                    <a:pt x="11" y="285"/>
                  </a:lnTo>
                  <a:lnTo>
                    <a:pt x="12" y="284"/>
                  </a:lnTo>
                  <a:lnTo>
                    <a:pt x="13" y="283"/>
                  </a:lnTo>
                  <a:lnTo>
                    <a:pt x="14" y="282"/>
                  </a:lnTo>
                  <a:lnTo>
                    <a:pt x="15" y="281"/>
                  </a:lnTo>
                  <a:lnTo>
                    <a:pt x="15" y="280"/>
                  </a:lnTo>
                  <a:lnTo>
                    <a:pt x="16" y="280"/>
                  </a:lnTo>
                  <a:lnTo>
                    <a:pt x="16" y="279"/>
                  </a:lnTo>
                  <a:lnTo>
                    <a:pt x="17" y="279"/>
                  </a:lnTo>
                  <a:lnTo>
                    <a:pt x="17" y="278"/>
                  </a:lnTo>
                  <a:lnTo>
                    <a:pt x="18" y="278"/>
                  </a:lnTo>
                  <a:lnTo>
                    <a:pt x="18" y="277"/>
                  </a:lnTo>
                  <a:lnTo>
                    <a:pt x="19" y="277"/>
                  </a:lnTo>
                  <a:lnTo>
                    <a:pt x="25" y="271"/>
                  </a:lnTo>
                  <a:lnTo>
                    <a:pt x="31" y="265"/>
                  </a:lnTo>
                  <a:lnTo>
                    <a:pt x="36" y="259"/>
                  </a:lnTo>
                  <a:lnTo>
                    <a:pt x="42" y="254"/>
                  </a:lnTo>
                  <a:lnTo>
                    <a:pt x="48" y="248"/>
                  </a:lnTo>
                  <a:lnTo>
                    <a:pt x="54" y="243"/>
                  </a:lnTo>
                  <a:lnTo>
                    <a:pt x="60" y="237"/>
                  </a:lnTo>
                  <a:lnTo>
                    <a:pt x="65" y="232"/>
                  </a:lnTo>
                  <a:lnTo>
                    <a:pt x="71" y="227"/>
                  </a:lnTo>
                  <a:lnTo>
                    <a:pt x="77" y="222"/>
                  </a:lnTo>
                  <a:lnTo>
                    <a:pt x="83" y="217"/>
                  </a:lnTo>
                  <a:lnTo>
                    <a:pt x="89" y="213"/>
                  </a:lnTo>
                  <a:lnTo>
                    <a:pt x="95" y="208"/>
                  </a:lnTo>
                  <a:lnTo>
                    <a:pt x="100" y="203"/>
                  </a:lnTo>
                  <a:lnTo>
                    <a:pt x="106" y="199"/>
                  </a:lnTo>
                  <a:lnTo>
                    <a:pt x="112" y="194"/>
                  </a:lnTo>
                  <a:lnTo>
                    <a:pt x="118" y="190"/>
                  </a:lnTo>
                  <a:lnTo>
                    <a:pt x="124" y="186"/>
                  </a:lnTo>
                  <a:lnTo>
                    <a:pt x="129" y="182"/>
                  </a:lnTo>
                  <a:lnTo>
                    <a:pt x="135" y="178"/>
                  </a:lnTo>
                  <a:lnTo>
                    <a:pt x="141" y="174"/>
                  </a:lnTo>
                  <a:lnTo>
                    <a:pt x="147" y="170"/>
                  </a:lnTo>
                  <a:lnTo>
                    <a:pt x="153" y="166"/>
                  </a:lnTo>
                  <a:lnTo>
                    <a:pt x="159" y="162"/>
                  </a:lnTo>
                  <a:lnTo>
                    <a:pt x="164" y="159"/>
                  </a:lnTo>
                  <a:lnTo>
                    <a:pt x="170" y="155"/>
                  </a:lnTo>
                  <a:lnTo>
                    <a:pt x="176" y="151"/>
                  </a:lnTo>
                  <a:lnTo>
                    <a:pt x="182" y="148"/>
                  </a:lnTo>
                  <a:lnTo>
                    <a:pt x="188" y="145"/>
                  </a:lnTo>
                  <a:lnTo>
                    <a:pt x="193" y="141"/>
                  </a:lnTo>
                  <a:lnTo>
                    <a:pt x="199" y="138"/>
                  </a:lnTo>
                  <a:lnTo>
                    <a:pt x="205" y="135"/>
                  </a:lnTo>
                  <a:lnTo>
                    <a:pt x="211" y="132"/>
                  </a:lnTo>
                  <a:lnTo>
                    <a:pt x="217" y="129"/>
                  </a:lnTo>
                  <a:lnTo>
                    <a:pt x="222" y="126"/>
                  </a:lnTo>
                  <a:lnTo>
                    <a:pt x="228" y="123"/>
                  </a:lnTo>
                  <a:lnTo>
                    <a:pt x="234" y="120"/>
                  </a:lnTo>
                  <a:lnTo>
                    <a:pt x="240" y="117"/>
                  </a:lnTo>
                  <a:lnTo>
                    <a:pt x="246" y="114"/>
                  </a:lnTo>
                  <a:lnTo>
                    <a:pt x="252" y="112"/>
                  </a:lnTo>
                  <a:lnTo>
                    <a:pt x="257" y="109"/>
                  </a:lnTo>
                  <a:lnTo>
                    <a:pt x="263" y="106"/>
                  </a:lnTo>
                  <a:lnTo>
                    <a:pt x="269" y="104"/>
                  </a:lnTo>
                  <a:lnTo>
                    <a:pt x="275" y="101"/>
                  </a:lnTo>
                  <a:lnTo>
                    <a:pt x="281" y="99"/>
                  </a:lnTo>
                  <a:lnTo>
                    <a:pt x="286" y="96"/>
                  </a:lnTo>
                  <a:lnTo>
                    <a:pt x="292" y="94"/>
                  </a:lnTo>
                  <a:lnTo>
                    <a:pt x="298" y="92"/>
                  </a:lnTo>
                  <a:lnTo>
                    <a:pt x="304" y="90"/>
                  </a:lnTo>
                  <a:lnTo>
                    <a:pt x="310" y="87"/>
                  </a:lnTo>
                  <a:lnTo>
                    <a:pt x="316" y="85"/>
                  </a:lnTo>
                  <a:lnTo>
                    <a:pt x="321" y="83"/>
                  </a:lnTo>
                  <a:lnTo>
                    <a:pt x="327" y="81"/>
                  </a:lnTo>
                  <a:lnTo>
                    <a:pt x="333" y="79"/>
                  </a:lnTo>
                  <a:lnTo>
                    <a:pt x="339" y="77"/>
                  </a:lnTo>
                  <a:lnTo>
                    <a:pt x="345" y="75"/>
                  </a:lnTo>
                  <a:lnTo>
                    <a:pt x="350" y="73"/>
                  </a:lnTo>
                  <a:lnTo>
                    <a:pt x="356" y="71"/>
                  </a:lnTo>
                  <a:lnTo>
                    <a:pt x="362" y="69"/>
                  </a:lnTo>
                  <a:lnTo>
                    <a:pt x="368" y="68"/>
                  </a:lnTo>
                  <a:lnTo>
                    <a:pt x="374" y="66"/>
                  </a:lnTo>
                  <a:lnTo>
                    <a:pt x="379" y="64"/>
                  </a:lnTo>
                  <a:lnTo>
                    <a:pt x="385" y="62"/>
                  </a:lnTo>
                  <a:lnTo>
                    <a:pt x="391" y="61"/>
                  </a:lnTo>
                  <a:lnTo>
                    <a:pt x="397" y="59"/>
                  </a:lnTo>
                  <a:lnTo>
                    <a:pt x="403" y="58"/>
                  </a:lnTo>
                  <a:lnTo>
                    <a:pt x="409" y="56"/>
                  </a:lnTo>
                  <a:lnTo>
                    <a:pt x="414" y="55"/>
                  </a:lnTo>
                  <a:lnTo>
                    <a:pt x="420" y="53"/>
                  </a:lnTo>
                  <a:lnTo>
                    <a:pt x="426" y="52"/>
                  </a:lnTo>
                  <a:lnTo>
                    <a:pt x="432" y="50"/>
                  </a:lnTo>
                  <a:lnTo>
                    <a:pt x="438" y="49"/>
                  </a:lnTo>
                  <a:lnTo>
                    <a:pt x="443" y="48"/>
                  </a:lnTo>
                  <a:lnTo>
                    <a:pt x="449" y="46"/>
                  </a:lnTo>
                  <a:lnTo>
                    <a:pt x="455" y="45"/>
                  </a:lnTo>
                  <a:lnTo>
                    <a:pt x="461" y="44"/>
                  </a:lnTo>
                  <a:lnTo>
                    <a:pt x="467" y="43"/>
                  </a:lnTo>
                  <a:lnTo>
                    <a:pt x="473" y="41"/>
                  </a:lnTo>
                  <a:lnTo>
                    <a:pt x="478" y="40"/>
                  </a:lnTo>
                  <a:lnTo>
                    <a:pt x="484" y="39"/>
                  </a:lnTo>
                  <a:lnTo>
                    <a:pt x="490" y="38"/>
                  </a:lnTo>
                  <a:lnTo>
                    <a:pt x="496" y="37"/>
                  </a:lnTo>
                  <a:lnTo>
                    <a:pt x="502" y="36"/>
                  </a:lnTo>
                  <a:lnTo>
                    <a:pt x="507" y="35"/>
                  </a:lnTo>
                  <a:lnTo>
                    <a:pt x="513" y="34"/>
                  </a:lnTo>
                  <a:lnTo>
                    <a:pt x="519" y="33"/>
                  </a:lnTo>
                  <a:lnTo>
                    <a:pt x="525" y="32"/>
                  </a:lnTo>
                  <a:lnTo>
                    <a:pt x="531" y="31"/>
                  </a:lnTo>
                  <a:lnTo>
                    <a:pt x="537" y="30"/>
                  </a:lnTo>
                  <a:lnTo>
                    <a:pt x="542" y="29"/>
                  </a:lnTo>
                  <a:lnTo>
                    <a:pt x="548" y="28"/>
                  </a:lnTo>
                  <a:lnTo>
                    <a:pt x="554" y="27"/>
                  </a:lnTo>
                  <a:lnTo>
                    <a:pt x="560" y="27"/>
                  </a:lnTo>
                  <a:lnTo>
                    <a:pt x="566" y="26"/>
                  </a:lnTo>
                  <a:lnTo>
                    <a:pt x="571" y="25"/>
                  </a:lnTo>
                  <a:lnTo>
                    <a:pt x="577" y="24"/>
                  </a:lnTo>
                  <a:lnTo>
                    <a:pt x="583" y="24"/>
                  </a:lnTo>
                  <a:lnTo>
                    <a:pt x="589" y="23"/>
                  </a:lnTo>
                  <a:lnTo>
                    <a:pt x="595" y="22"/>
                  </a:lnTo>
                  <a:lnTo>
                    <a:pt x="600" y="22"/>
                  </a:lnTo>
                  <a:lnTo>
                    <a:pt x="606" y="21"/>
                  </a:lnTo>
                  <a:lnTo>
                    <a:pt x="612" y="20"/>
                  </a:lnTo>
                  <a:lnTo>
                    <a:pt x="618" y="20"/>
                  </a:lnTo>
                  <a:lnTo>
                    <a:pt x="624" y="19"/>
                  </a:lnTo>
                  <a:lnTo>
                    <a:pt x="630" y="19"/>
                  </a:lnTo>
                  <a:lnTo>
                    <a:pt x="635" y="18"/>
                  </a:lnTo>
                  <a:lnTo>
                    <a:pt x="641" y="18"/>
                  </a:lnTo>
                  <a:lnTo>
                    <a:pt x="647" y="17"/>
                  </a:lnTo>
                  <a:lnTo>
                    <a:pt x="694" y="13"/>
                  </a:lnTo>
                  <a:lnTo>
                    <a:pt x="740" y="9"/>
                  </a:lnTo>
                  <a:lnTo>
                    <a:pt x="787" y="5"/>
                  </a:lnTo>
                  <a:lnTo>
                    <a:pt x="833" y="2"/>
                  </a:lnTo>
                  <a:lnTo>
                    <a:pt x="880" y="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Line 209"/>
            <p:cNvSpPr/>
            <p:nvPr/>
          </p:nvSpPr>
          <p:spPr>
            <a:xfrm flipV="1">
              <a:off x="7198200" y="3277800"/>
              <a:ext cx="73800" cy="11880"/>
            </a:xfrm>
            <a:prstGeom prst="line">
              <a:avLst/>
            </a:prstGeom>
            <a:ln w="1260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Line 210"/>
            <p:cNvSpPr/>
            <p:nvPr/>
          </p:nvSpPr>
          <p:spPr>
            <a:xfrm flipV="1">
              <a:off x="7272360" y="3261600"/>
              <a:ext cx="75240" cy="16200"/>
            </a:xfrm>
            <a:prstGeom prst="line">
              <a:avLst/>
            </a:prstGeom>
            <a:ln w="1260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Line 211"/>
            <p:cNvSpPr/>
            <p:nvPr/>
          </p:nvSpPr>
          <p:spPr>
            <a:xfrm flipV="1">
              <a:off x="7347600" y="3241800"/>
              <a:ext cx="60840" cy="201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Line 212"/>
            <p:cNvSpPr/>
            <p:nvPr/>
          </p:nvSpPr>
          <p:spPr>
            <a:xfrm flipV="1">
              <a:off x="7408800" y="3234960"/>
              <a:ext cx="14400" cy="64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Line 213"/>
            <p:cNvSpPr/>
            <p:nvPr/>
          </p:nvSpPr>
          <p:spPr>
            <a:xfrm flipV="1">
              <a:off x="7423200" y="3209040"/>
              <a:ext cx="49680" cy="255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Line 214"/>
            <p:cNvSpPr/>
            <p:nvPr/>
          </p:nvSpPr>
          <p:spPr>
            <a:xfrm flipV="1">
              <a:off x="7473240" y="3186000"/>
              <a:ext cx="25560" cy="226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Line 215"/>
            <p:cNvSpPr/>
            <p:nvPr/>
          </p:nvSpPr>
          <p:spPr>
            <a:xfrm flipV="1">
              <a:off x="7498800" y="3147840"/>
              <a:ext cx="32400" cy="378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Line 216"/>
            <p:cNvSpPr/>
            <p:nvPr/>
          </p:nvSpPr>
          <p:spPr>
            <a:xfrm flipV="1">
              <a:off x="7531200" y="3123000"/>
              <a:ext cx="18720" cy="252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Line 217"/>
            <p:cNvSpPr/>
            <p:nvPr/>
          </p:nvSpPr>
          <p:spPr>
            <a:xfrm flipV="1">
              <a:off x="7550280" y="3090600"/>
              <a:ext cx="18360" cy="324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Line 218"/>
            <p:cNvSpPr/>
            <p:nvPr/>
          </p:nvSpPr>
          <p:spPr>
            <a:xfrm flipV="1">
              <a:off x="7569000" y="3080880"/>
              <a:ext cx="5400" cy="93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Line 219"/>
            <p:cNvSpPr/>
            <p:nvPr/>
          </p:nvSpPr>
          <p:spPr>
            <a:xfrm flipV="1">
              <a:off x="7574400" y="3042720"/>
              <a:ext cx="16200" cy="378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Line 220"/>
            <p:cNvSpPr/>
            <p:nvPr/>
          </p:nvSpPr>
          <p:spPr>
            <a:xfrm flipV="1">
              <a:off x="7590600" y="2986200"/>
              <a:ext cx="21600" cy="565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Line 221"/>
            <p:cNvSpPr/>
            <p:nvPr/>
          </p:nvSpPr>
          <p:spPr>
            <a:xfrm flipV="1">
              <a:off x="7612200" y="2878560"/>
              <a:ext cx="37440" cy="10764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Line 222"/>
            <p:cNvSpPr/>
            <p:nvPr/>
          </p:nvSpPr>
          <p:spPr>
            <a:xfrm flipV="1">
              <a:off x="7650000" y="2705760"/>
              <a:ext cx="57960" cy="1728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Line 223"/>
            <p:cNvSpPr/>
            <p:nvPr/>
          </p:nvSpPr>
          <p:spPr>
            <a:xfrm flipV="1">
              <a:off x="7707960" y="2659680"/>
              <a:ext cx="17280" cy="457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224"/>
            <p:cNvSpPr/>
            <p:nvPr/>
          </p:nvSpPr>
          <p:spPr>
            <a:xfrm flipV="1">
              <a:off x="7725600" y="2559960"/>
              <a:ext cx="37440" cy="997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Line 225"/>
            <p:cNvSpPr/>
            <p:nvPr/>
          </p:nvSpPr>
          <p:spPr>
            <a:xfrm flipV="1">
              <a:off x="7763040" y="2465640"/>
              <a:ext cx="36360" cy="943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Line 226"/>
            <p:cNvSpPr/>
            <p:nvPr/>
          </p:nvSpPr>
          <p:spPr>
            <a:xfrm flipV="1">
              <a:off x="7799760" y="2369880"/>
              <a:ext cx="41400" cy="957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Line 227"/>
            <p:cNvSpPr/>
            <p:nvPr/>
          </p:nvSpPr>
          <p:spPr>
            <a:xfrm flipV="1">
              <a:off x="7841520" y="2297160"/>
              <a:ext cx="34920" cy="727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Line 228"/>
            <p:cNvSpPr/>
            <p:nvPr/>
          </p:nvSpPr>
          <p:spPr>
            <a:xfrm flipV="1">
              <a:off x="7876800" y="2201400"/>
              <a:ext cx="45720" cy="957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Line 229"/>
            <p:cNvSpPr/>
            <p:nvPr/>
          </p:nvSpPr>
          <p:spPr>
            <a:xfrm flipV="1">
              <a:off x="7922520" y="2148840"/>
              <a:ext cx="28080" cy="525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Line 230"/>
            <p:cNvSpPr/>
            <p:nvPr/>
          </p:nvSpPr>
          <p:spPr>
            <a:xfrm flipV="1">
              <a:off x="7950600" y="2048760"/>
              <a:ext cx="55080" cy="997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Line 231"/>
            <p:cNvSpPr/>
            <p:nvPr/>
          </p:nvSpPr>
          <p:spPr>
            <a:xfrm flipV="1">
              <a:off x="8006040" y="2013480"/>
              <a:ext cx="20160" cy="349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Line 232"/>
            <p:cNvSpPr/>
            <p:nvPr/>
          </p:nvSpPr>
          <p:spPr>
            <a:xfrm flipV="1">
              <a:off x="8026200" y="1913760"/>
              <a:ext cx="60840" cy="9972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Line 233"/>
            <p:cNvSpPr/>
            <p:nvPr/>
          </p:nvSpPr>
          <p:spPr>
            <a:xfrm flipV="1">
              <a:off x="8087040" y="1890720"/>
              <a:ext cx="13320" cy="226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Line 234"/>
            <p:cNvSpPr/>
            <p:nvPr/>
          </p:nvSpPr>
          <p:spPr>
            <a:xfrm flipV="1">
              <a:off x="8100720" y="1792080"/>
              <a:ext cx="64800" cy="982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Line 235"/>
            <p:cNvSpPr/>
            <p:nvPr/>
          </p:nvSpPr>
          <p:spPr>
            <a:xfrm flipV="1">
              <a:off x="8165520" y="1777320"/>
              <a:ext cx="11880" cy="147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Line 236"/>
            <p:cNvSpPr/>
            <p:nvPr/>
          </p:nvSpPr>
          <p:spPr>
            <a:xfrm flipV="1">
              <a:off x="8177400" y="1674000"/>
              <a:ext cx="74160" cy="1036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Line 237"/>
            <p:cNvSpPr/>
            <p:nvPr/>
          </p:nvSpPr>
          <p:spPr>
            <a:xfrm flipV="1">
              <a:off x="8251560" y="1576440"/>
              <a:ext cx="76680" cy="972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Line 238"/>
            <p:cNvSpPr/>
            <p:nvPr/>
          </p:nvSpPr>
          <p:spPr>
            <a:xfrm flipV="1">
              <a:off x="8328600" y="1486440"/>
              <a:ext cx="74160" cy="900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239"/>
            <p:cNvSpPr/>
            <p:nvPr/>
          </p:nvSpPr>
          <p:spPr>
            <a:xfrm flipV="1">
              <a:off x="8402760" y="1401120"/>
              <a:ext cx="75240" cy="849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Line 240"/>
            <p:cNvSpPr/>
            <p:nvPr/>
          </p:nvSpPr>
          <p:spPr>
            <a:xfrm flipV="1">
              <a:off x="8478360" y="1316160"/>
              <a:ext cx="73800" cy="8496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241"/>
            <p:cNvSpPr/>
            <p:nvPr/>
          </p:nvSpPr>
          <p:spPr>
            <a:xfrm flipV="1">
              <a:off x="8552520" y="1244520"/>
              <a:ext cx="77040" cy="712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Line 242"/>
            <p:cNvSpPr/>
            <p:nvPr/>
          </p:nvSpPr>
          <p:spPr>
            <a:xfrm flipV="1">
              <a:off x="8629560" y="1173240"/>
              <a:ext cx="73800" cy="7128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243"/>
            <p:cNvSpPr/>
            <p:nvPr/>
          </p:nvSpPr>
          <p:spPr>
            <a:xfrm flipV="1">
              <a:off x="8703360" y="1091880"/>
              <a:ext cx="75240" cy="81000"/>
            </a:xfrm>
            <a:prstGeom prst="line">
              <a:avLst/>
            </a:prstGeom>
            <a:ln w="2844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Line 244"/>
            <p:cNvSpPr/>
            <p:nvPr/>
          </p:nvSpPr>
          <p:spPr>
            <a:xfrm flipV="1">
              <a:off x="8778960" y="1075680"/>
              <a:ext cx="14760" cy="16200"/>
            </a:xfrm>
            <a:prstGeom prst="line">
              <a:avLst/>
            </a:prstGeom>
            <a:ln w="12600">
              <a:solidFill>
                <a:srgbClr val="ff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245"/>
            <p:cNvSpPr/>
            <p:nvPr/>
          </p:nvSpPr>
          <p:spPr>
            <a:xfrm>
              <a:off x="8371440" y="1595520"/>
              <a:ext cx="99720" cy="88920"/>
            </a:xfrm>
            <a:custGeom>
              <a:avLst/>
              <a:gdLst/>
              <a:ahLst/>
              <a:rect l="l" t="t" r="r" b="b"/>
              <a:pathLst>
                <a:path w="62" h="55">
                  <a:moveTo>
                    <a:pt x="62" y="10"/>
                  </a:moveTo>
                  <a:lnTo>
                    <a:pt x="36" y="10"/>
                  </a:lnTo>
                  <a:lnTo>
                    <a:pt x="41" y="13"/>
                  </a:lnTo>
                  <a:lnTo>
                    <a:pt x="46" y="17"/>
                  </a:lnTo>
                  <a:lnTo>
                    <a:pt x="49" y="20"/>
                  </a:lnTo>
                  <a:lnTo>
                    <a:pt x="52" y="24"/>
                  </a:lnTo>
                  <a:lnTo>
                    <a:pt x="53" y="29"/>
                  </a:lnTo>
                  <a:lnTo>
                    <a:pt x="54" y="34"/>
                  </a:lnTo>
                  <a:lnTo>
                    <a:pt x="53" y="38"/>
                  </a:lnTo>
                  <a:lnTo>
                    <a:pt x="52" y="42"/>
                  </a:lnTo>
                  <a:lnTo>
                    <a:pt x="50" y="46"/>
                  </a:lnTo>
                  <a:lnTo>
                    <a:pt x="47" y="49"/>
                  </a:lnTo>
                  <a:lnTo>
                    <a:pt x="39" y="54"/>
                  </a:lnTo>
                  <a:lnTo>
                    <a:pt x="28" y="55"/>
                  </a:lnTo>
                  <a:lnTo>
                    <a:pt x="17" y="53"/>
                  </a:lnTo>
                  <a:lnTo>
                    <a:pt x="8" y="47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62" y="0"/>
                  </a:lnTo>
                  <a:lnTo>
                    <a:pt x="62" y="10"/>
                  </a:lnTo>
                  <a:close/>
                  <a:moveTo>
                    <a:pt x="32" y="10"/>
                  </a:moveTo>
                  <a:lnTo>
                    <a:pt x="30" y="9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1" y="10"/>
                  </a:lnTo>
                  <a:lnTo>
                    <a:pt x="18" y="11"/>
                  </a:lnTo>
                  <a:lnTo>
                    <a:pt x="15" y="13"/>
                  </a:lnTo>
                  <a:lnTo>
                    <a:pt x="13" y="17"/>
                  </a:lnTo>
                  <a:lnTo>
                    <a:pt x="11" y="21"/>
                  </a:lnTo>
                  <a:lnTo>
                    <a:pt x="11" y="27"/>
                  </a:lnTo>
                  <a:lnTo>
                    <a:pt x="12" y="37"/>
                  </a:lnTo>
                  <a:lnTo>
                    <a:pt x="16" y="45"/>
                  </a:lnTo>
                  <a:lnTo>
                    <a:pt x="20" y="48"/>
                  </a:lnTo>
                  <a:lnTo>
                    <a:pt x="24" y="51"/>
                  </a:lnTo>
                  <a:lnTo>
                    <a:pt x="29" y="52"/>
                  </a:lnTo>
                  <a:lnTo>
                    <a:pt x="33" y="51"/>
                  </a:lnTo>
                  <a:lnTo>
                    <a:pt x="36" y="49"/>
                  </a:lnTo>
                  <a:lnTo>
                    <a:pt x="39" y="47"/>
                  </a:lnTo>
                  <a:lnTo>
                    <a:pt x="41" y="43"/>
                  </a:lnTo>
                  <a:lnTo>
                    <a:pt x="42" y="38"/>
                  </a:lnTo>
                  <a:lnTo>
                    <a:pt x="43" y="33"/>
                  </a:lnTo>
                  <a:lnTo>
                    <a:pt x="40" y="20"/>
                  </a:lnTo>
                  <a:lnTo>
                    <a:pt x="32" y="1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246"/>
            <p:cNvSpPr/>
            <p:nvPr/>
          </p:nvSpPr>
          <p:spPr>
            <a:xfrm>
              <a:off x="8485200" y="1553760"/>
              <a:ext cx="53640" cy="169920"/>
            </a:xfrm>
            <a:custGeom>
              <a:avLst/>
              <a:gdLst/>
              <a:ahLst/>
              <a:rect l="l" t="t" r="r" b="b"/>
              <a:pathLst>
                <a:path w="33" h="105">
                  <a:moveTo>
                    <a:pt x="33" y="0"/>
                  </a:moveTo>
                  <a:lnTo>
                    <a:pt x="33" y="3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1" y="14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5" y="36"/>
                  </a:lnTo>
                  <a:lnTo>
                    <a:pt x="15" y="52"/>
                  </a:lnTo>
                  <a:lnTo>
                    <a:pt x="15" y="68"/>
                  </a:lnTo>
                  <a:lnTo>
                    <a:pt x="17" y="79"/>
                  </a:lnTo>
                  <a:lnTo>
                    <a:pt x="19" y="85"/>
                  </a:lnTo>
                  <a:lnTo>
                    <a:pt x="21" y="91"/>
                  </a:lnTo>
                  <a:lnTo>
                    <a:pt x="24" y="95"/>
                  </a:lnTo>
                  <a:lnTo>
                    <a:pt x="28" y="99"/>
                  </a:lnTo>
                  <a:lnTo>
                    <a:pt x="33" y="102"/>
                  </a:lnTo>
                  <a:lnTo>
                    <a:pt x="33" y="105"/>
                  </a:lnTo>
                  <a:lnTo>
                    <a:pt x="20" y="97"/>
                  </a:lnTo>
                  <a:lnTo>
                    <a:pt x="9" y="85"/>
                  </a:lnTo>
                  <a:lnTo>
                    <a:pt x="2" y="70"/>
                  </a:lnTo>
                  <a:lnTo>
                    <a:pt x="0" y="52"/>
                  </a:lnTo>
                  <a:lnTo>
                    <a:pt x="2" y="34"/>
                  </a:lnTo>
                  <a:lnTo>
                    <a:pt x="9" y="19"/>
                  </a:lnTo>
                  <a:lnTo>
                    <a:pt x="2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247"/>
            <p:cNvSpPr/>
            <p:nvPr/>
          </p:nvSpPr>
          <p:spPr>
            <a:xfrm>
              <a:off x="8542800" y="1555200"/>
              <a:ext cx="186120" cy="129240"/>
            </a:xfrm>
            <a:custGeom>
              <a:avLst/>
              <a:gdLst/>
              <a:ahLst/>
              <a:rect l="l" t="t" r="r" b="b"/>
              <a:pathLst>
                <a:path w="115" h="80">
                  <a:moveTo>
                    <a:pt x="115" y="0"/>
                  </a:moveTo>
                  <a:lnTo>
                    <a:pt x="115" y="3"/>
                  </a:lnTo>
                  <a:lnTo>
                    <a:pt x="113" y="3"/>
                  </a:lnTo>
                  <a:lnTo>
                    <a:pt x="111" y="4"/>
                  </a:lnTo>
                  <a:lnTo>
                    <a:pt x="110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9"/>
                  </a:lnTo>
                  <a:lnTo>
                    <a:pt x="107" y="12"/>
                  </a:lnTo>
                  <a:lnTo>
                    <a:pt x="106" y="16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60" y="29"/>
                  </a:lnTo>
                  <a:lnTo>
                    <a:pt x="38" y="80"/>
                  </a:lnTo>
                  <a:lnTo>
                    <a:pt x="36" y="80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7" y="9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7" y="9"/>
                  </a:lnTo>
                  <a:lnTo>
                    <a:pt x="27" y="12"/>
                  </a:lnTo>
                  <a:lnTo>
                    <a:pt x="29" y="16"/>
                  </a:lnTo>
                  <a:lnTo>
                    <a:pt x="44" y="54"/>
                  </a:lnTo>
                  <a:lnTo>
                    <a:pt x="57" y="22"/>
                  </a:lnTo>
                  <a:lnTo>
                    <a:pt x="55" y="15"/>
                  </a:lnTo>
                  <a:lnTo>
                    <a:pt x="53" y="11"/>
                  </a:lnTo>
                  <a:lnTo>
                    <a:pt x="52" y="9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4"/>
                  </a:lnTo>
                  <a:lnTo>
                    <a:pt x="45" y="3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72" y="4"/>
                  </a:lnTo>
                  <a:lnTo>
                    <a:pt x="71" y="5"/>
                  </a:lnTo>
                  <a:lnTo>
                    <a:pt x="70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87" y="52"/>
                  </a:lnTo>
                  <a:lnTo>
                    <a:pt x="100" y="18"/>
                  </a:lnTo>
                  <a:lnTo>
                    <a:pt x="101" y="15"/>
                  </a:lnTo>
                  <a:lnTo>
                    <a:pt x="102" y="13"/>
                  </a:lnTo>
                  <a:lnTo>
                    <a:pt x="102" y="11"/>
                  </a:lnTo>
                  <a:lnTo>
                    <a:pt x="103" y="10"/>
                  </a:lnTo>
                  <a:lnTo>
                    <a:pt x="103" y="8"/>
                  </a:lnTo>
                  <a:lnTo>
                    <a:pt x="102" y="6"/>
                  </a:lnTo>
                  <a:lnTo>
                    <a:pt x="101" y="4"/>
                  </a:lnTo>
                  <a:lnTo>
                    <a:pt x="100" y="3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248"/>
            <p:cNvSpPr/>
            <p:nvPr/>
          </p:nvSpPr>
          <p:spPr>
            <a:xfrm>
              <a:off x="8738640" y="1553760"/>
              <a:ext cx="42840" cy="129240"/>
            </a:xfrm>
            <a:custGeom>
              <a:avLst/>
              <a:gdLst/>
              <a:ahLst/>
              <a:rect l="l" t="t" r="r" b="b"/>
              <a:pathLst>
                <a:path w="26" h="80">
                  <a:moveTo>
                    <a:pt x="13" y="0"/>
                  </a:moveTo>
                  <a:lnTo>
                    <a:pt x="16" y="1"/>
                  </a:lnTo>
                  <a:lnTo>
                    <a:pt x="19" y="2"/>
                  </a:lnTo>
                  <a:lnTo>
                    <a:pt x="20" y="5"/>
                  </a:lnTo>
                  <a:lnTo>
                    <a:pt x="21" y="8"/>
                  </a:lnTo>
                  <a:lnTo>
                    <a:pt x="20" y="11"/>
                  </a:lnTo>
                  <a:lnTo>
                    <a:pt x="19" y="14"/>
                  </a:lnTo>
                  <a:lnTo>
                    <a:pt x="16" y="16"/>
                  </a:lnTo>
                  <a:lnTo>
                    <a:pt x="13" y="16"/>
                  </a:lnTo>
                  <a:lnTo>
                    <a:pt x="10" y="16"/>
                  </a:lnTo>
                  <a:lnTo>
                    <a:pt x="7" y="14"/>
                  </a:lnTo>
                  <a:lnTo>
                    <a:pt x="6" y="11"/>
                  </a:lnTo>
                  <a:lnTo>
                    <a:pt x="5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3" y="0"/>
                  </a:lnTo>
                  <a:close/>
                  <a:moveTo>
                    <a:pt x="21" y="27"/>
                  </a:moveTo>
                  <a:lnTo>
                    <a:pt x="21" y="68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2" y="76"/>
                  </a:lnTo>
                  <a:lnTo>
                    <a:pt x="23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2" y="77"/>
                  </a:lnTo>
                  <a:lnTo>
                    <a:pt x="4" y="75"/>
                  </a:lnTo>
                  <a:lnTo>
                    <a:pt x="5" y="74"/>
                  </a:lnTo>
                  <a:lnTo>
                    <a:pt x="5" y="71"/>
                  </a:lnTo>
                  <a:lnTo>
                    <a:pt x="5" y="68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249"/>
            <p:cNvSpPr/>
            <p:nvPr/>
          </p:nvSpPr>
          <p:spPr>
            <a:xfrm>
              <a:off x="8789760" y="1566000"/>
              <a:ext cx="56520" cy="118440"/>
            </a:xfrm>
            <a:custGeom>
              <a:avLst/>
              <a:gdLst/>
              <a:ahLst/>
              <a:rect l="l" t="t" r="r" b="b"/>
              <a:pathLst>
                <a:path w="35" h="74">
                  <a:moveTo>
                    <a:pt x="23" y="0"/>
                  </a:moveTo>
                  <a:lnTo>
                    <a:pt x="23" y="20"/>
                  </a:lnTo>
                  <a:lnTo>
                    <a:pt x="35" y="20"/>
                  </a:lnTo>
                  <a:lnTo>
                    <a:pt x="35" y="26"/>
                  </a:lnTo>
                  <a:lnTo>
                    <a:pt x="23" y="26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4" y="64"/>
                  </a:lnTo>
                  <a:lnTo>
                    <a:pt x="24" y="65"/>
                  </a:lnTo>
                  <a:lnTo>
                    <a:pt x="25" y="66"/>
                  </a:lnTo>
                  <a:lnTo>
                    <a:pt x="26" y="67"/>
                  </a:lnTo>
                  <a:lnTo>
                    <a:pt x="27" y="67"/>
                  </a:lnTo>
                  <a:lnTo>
                    <a:pt x="29" y="66"/>
                  </a:lnTo>
                  <a:lnTo>
                    <a:pt x="31" y="65"/>
                  </a:lnTo>
                  <a:lnTo>
                    <a:pt x="33" y="62"/>
                  </a:lnTo>
                  <a:lnTo>
                    <a:pt x="34" y="63"/>
                  </a:lnTo>
                  <a:lnTo>
                    <a:pt x="32" y="67"/>
                  </a:lnTo>
                  <a:lnTo>
                    <a:pt x="30" y="70"/>
                  </a:lnTo>
                  <a:lnTo>
                    <a:pt x="27" y="72"/>
                  </a:lnTo>
                  <a:lnTo>
                    <a:pt x="24" y="74"/>
                  </a:lnTo>
                  <a:lnTo>
                    <a:pt x="20" y="74"/>
                  </a:lnTo>
                  <a:lnTo>
                    <a:pt x="17" y="74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5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7" y="19"/>
                  </a:lnTo>
                  <a:lnTo>
                    <a:pt x="12" y="13"/>
                  </a:lnTo>
                  <a:lnTo>
                    <a:pt x="17" y="7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250"/>
            <p:cNvSpPr/>
            <p:nvPr/>
          </p:nvSpPr>
          <p:spPr>
            <a:xfrm>
              <a:off x="8857440" y="1555200"/>
              <a:ext cx="88920" cy="127800"/>
            </a:xfrm>
            <a:custGeom>
              <a:avLst/>
              <a:gdLst/>
              <a:ahLst/>
              <a:rect l="l" t="t" r="r" b="b"/>
              <a:pathLst>
                <a:path w="55" h="79">
                  <a:moveTo>
                    <a:pt x="21" y="0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8" y="27"/>
                  </a:lnTo>
                  <a:lnTo>
                    <a:pt x="32" y="25"/>
                  </a:lnTo>
                  <a:lnTo>
                    <a:pt x="36" y="25"/>
                  </a:lnTo>
                  <a:lnTo>
                    <a:pt x="39" y="25"/>
                  </a:lnTo>
                  <a:lnTo>
                    <a:pt x="42" y="26"/>
                  </a:lnTo>
                  <a:lnTo>
                    <a:pt x="44" y="28"/>
                  </a:lnTo>
                  <a:lnTo>
                    <a:pt x="47" y="31"/>
                  </a:lnTo>
                  <a:lnTo>
                    <a:pt x="49" y="34"/>
                  </a:lnTo>
                  <a:lnTo>
                    <a:pt x="49" y="37"/>
                  </a:lnTo>
                  <a:lnTo>
                    <a:pt x="50" y="41"/>
                  </a:lnTo>
                  <a:lnTo>
                    <a:pt x="50" y="47"/>
                  </a:lnTo>
                  <a:lnTo>
                    <a:pt x="50" y="67"/>
                  </a:lnTo>
                  <a:lnTo>
                    <a:pt x="50" y="70"/>
                  </a:lnTo>
                  <a:lnTo>
                    <a:pt x="50" y="73"/>
                  </a:lnTo>
                  <a:lnTo>
                    <a:pt x="51" y="75"/>
                  </a:lnTo>
                  <a:lnTo>
                    <a:pt x="52" y="76"/>
                  </a:lnTo>
                  <a:lnTo>
                    <a:pt x="55" y="77"/>
                  </a:lnTo>
                  <a:lnTo>
                    <a:pt x="55" y="79"/>
                  </a:lnTo>
                  <a:lnTo>
                    <a:pt x="29" y="79"/>
                  </a:lnTo>
                  <a:lnTo>
                    <a:pt x="29" y="77"/>
                  </a:lnTo>
                  <a:lnTo>
                    <a:pt x="31" y="76"/>
                  </a:lnTo>
                  <a:lnTo>
                    <a:pt x="33" y="74"/>
                  </a:lnTo>
                  <a:lnTo>
                    <a:pt x="34" y="73"/>
                  </a:lnTo>
                  <a:lnTo>
                    <a:pt x="34" y="70"/>
                  </a:lnTo>
                  <a:lnTo>
                    <a:pt x="34" y="67"/>
                  </a:lnTo>
                  <a:lnTo>
                    <a:pt x="34" y="44"/>
                  </a:lnTo>
                  <a:lnTo>
                    <a:pt x="34" y="40"/>
                  </a:lnTo>
                  <a:lnTo>
                    <a:pt x="34" y="37"/>
                  </a:lnTo>
                  <a:lnTo>
                    <a:pt x="34" y="36"/>
                  </a:lnTo>
                  <a:lnTo>
                    <a:pt x="33" y="34"/>
                  </a:lnTo>
                  <a:lnTo>
                    <a:pt x="32" y="33"/>
                  </a:lnTo>
                  <a:lnTo>
                    <a:pt x="31" y="33"/>
                  </a:lnTo>
                  <a:lnTo>
                    <a:pt x="29" y="32"/>
                  </a:lnTo>
                  <a:lnTo>
                    <a:pt x="27" y="33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1" y="39"/>
                  </a:lnTo>
                  <a:lnTo>
                    <a:pt x="21" y="67"/>
                  </a:lnTo>
                  <a:lnTo>
                    <a:pt x="21" y="70"/>
                  </a:lnTo>
                  <a:lnTo>
                    <a:pt x="21" y="73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5" y="77"/>
                  </a:lnTo>
                  <a:lnTo>
                    <a:pt x="25" y="79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4" y="70"/>
                  </a:lnTo>
                  <a:lnTo>
                    <a:pt x="5" y="67"/>
                  </a:lnTo>
                  <a:lnTo>
                    <a:pt x="5" y="13"/>
                  </a:lnTo>
                  <a:lnTo>
                    <a:pt x="4" y="9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251"/>
            <p:cNvSpPr/>
            <p:nvPr/>
          </p:nvSpPr>
          <p:spPr>
            <a:xfrm>
              <a:off x="9005760" y="1555200"/>
              <a:ext cx="119880" cy="127800"/>
            </a:xfrm>
            <a:custGeom>
              <a:avLst/>
              <a:gdLst/>
              <a:ahLst/>
              <a:rect l="l" t="t" r="r" b="b"/>
              <a:pathLst>
                <a:path w="74" h="79">
                  <a:moveTo>
                    <a:pt x="69" y="0"/>
                  </a:moveTo>
                  <a:lnTo>
                    <a:pt x="23" y="74"/>
                  </a:lnTo>
                  <a:lnTo>
                    <a:pt x="38" y="74"/>
                  </a:lnTo>
                  <a:lnTo>
                    <a:pt x="44" y="74"/>
                  </a:lnTo>
                  <a:lnTo>
                    <a:pt x="49" y="74"/>
                  </a:lnTo>
                  <a:lnTo>
                    <a:pt x="53" y="73"/>
                  </a:lnTo>
                  <a:lnTo>
                    <a:pt x="57" y="71"/>
                  </a:lnTo>
                  <a:lnTo>
                    <a:pt x="61" y="69"/>
                  </a:lnTo>
                  <a:lnTo>
                    <a:pt x="64" y="65"/>
                  </a:lnTo>
                  <a:lnTo>
                    <a:pt x="67" y="61"/>
                  </a:lnTo>
                  <a:lnTo>
                    <a:pt x="70" y="56"/>
                  </a:lnTo>
                  <a:lnTo>
                    <a:pt x="71" y="51"/>
                  </a:lnTo>
                  <a:lnTo>
                    <a:pt x="74" y="51"/>
                  </a:lnTo>
                  <a:lnTo>
                    <a:pt x="70" y="79"/>
                  </a:lnTo>
                  <a:lnTo>
                    <a:pt x="0" y="79"/>
                  </a:lnTo>
                  <a:lnTo>
                    <a:pt x="46" y="5"/>
                  </a:lnTo>
                  <a:lnTo>
                    <a:pt x="34" y="5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1" y="7"/>
                  </a:lnTo>
                  <a:lnTo>
                    <a:pt x="18" y="9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0" y="19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7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252"/>
            <p:cNvSpPr/>
            <p:nvPr/>
          </p:nvSpPr>
          <p:spPr>
            <a:xfrm>
              <a:off x="9131040" y="1496880"/>
              <a:ext cx="57960" cy="92880"/>
            </a:xfrm>
            <a:custGeom>
              <a:avLst/>
              <a:gdLst/>
              <a:ahLst/>
              <a:rect l="l" t="t" r="r" b="b"/>
              <a:pathLst>
                <a:path w="36" h="57">
                  <a:moveTo>
                    <a:pt x="36" y="28"/>
                  </a:moveTo>
                  <a:lnTo>
                    <a:pt x="35" y="36"/>
                  </a:lnTo>
                  <a:lnTo>
                    <a:pt x="34" y="44"/>
                  </a:lnTo>
                  <a:lnTo>
                    <a:pt x="32" y="48"/>
                  </a:lnTo>
                  <a:lnTo>
                    <a:pt x="30" y="51"/>
                  </a:lnTo>
                  <a:lnTo>
                    <a:pt x="27" y="53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18" y="57"/>
                  </a:lnTo>
                  <a:lnTo>
                    <a:pt x="14" y="56"/>
                  </a:lnTo>
                  <a:lnTo>
                    <a:pt x="11" y="55"/>
                  </a:lnTo>
                  <a:lnTo>
                    <a:pt x="8" y="52"/>
                  </a:lnTo>
                  <a:lnTo>
                    <a:pt x="5" y="49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4" y="9"/>
                  </a:lnTo>
                  <a:lnTo>
                    <a:pt x="7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30" y="5"/>
                  </a:lnTo>
                  <a:lnTo>
                    <a:pt x="32" y="8"/>
                  </a:lnTo>
                  <a:lnTo>
                    <a:pt x="33" y="12"/>
                  </a:lnTo>
                  <a:lnTo>
                    <a:pt x="35" y="20"/>
                  </a:lnTo>
                  <a:lnTo>
                    <a:pt x="36" y="28"/>
                  </a:lnTo>
                  <a:close/>
                  <a:moveTo>
                    <a:pt x="24" y="28"/>
                  </a:moveTo>
                  <a:lnTo>
                    <a:pt x="24" y="17"/>
                  </a:lnTo>
                  <a:lnTo>
                    <a:pt x="24" y="11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5"/>
                  </a:lnTo>
                  <a:lnTo>
                    <a:pt x="13" y="8"/>
                  </a:lnTo>
                  <a:lnTo>
                    <a:pt x="13" y="13"/>
                  </a:lnTo>
                  <a:lnTo>
                    <a:pt x="13" y="21"/>
                  </a:lnTo>
                  <a:lnTo>
                    <a:pt x="12" y="34"/>
                  </a:lnTo>
                  <a:lnTo>
                    <a:pt x="13" y="41"/>
                  </a:lnTo>
                  <a:lnTo>
                    <a:pt x="13" y="46"/>
                  </a:lnTo>
                  <a:lnTo>
                    <a:pt x="13" y="49"/>
                  </a:lnTo>
                  <a:lnTo>
                    <a:pt x="14" y="52"/>
                  </a:lnTo>
                  <a:lnTo>
                    <a:pt x="15" y="53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3" y="49"/>
                  </a:lnTo>
                  <a:lnTo>
                    <a:pt x="24" y="46"/>
                  </a:lnTo>
                  <a:lnTo>
                    <a:pt x="24" y="28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253"/>
            <p:cNvSpPr/>
            <p:nvPr/>
          </p:nvSpPr>
          <p:spPr>
            <a:xfrm>
              <a:off x="9197280" y="1553760"/>
              <a:ext cx="53640" cy="169920"/>
            </a:xfrm>
            <a:custGeom>
              <a:avLst/>
              <a:gdLst/>
              <a:ahLst/>
              <a:rect l="l" t="t" r="r" b="b"/>
              <a:pathLst>
                <a:path w="33" h="105">
                  <a:moveTo>
                    <a:pt x="0" y="105"/>
                  </a:moveTo>
                  <a:lnTo>
                    <a:pt x="0" y="102"/>
                  </a:lnTo>
                  <a:lnTo>
                    <a:pt x="5" y="98"/>
                  </a:lnTo>
                  <a:lnTo>
                    <a:pt x="9" y="94"/>
                  </a:lnTo>
                  <a:lnTo>
                    <a:pt x="11" y="90"/>
                  </a:lnTo>
                  <a:lnTo>
                    <a:pt x="13" y="86"/>
                  </a:lnTo>
                  <a:lnTo>
                    <a:pt x="15" y="81"/>
                  </a:lnTo>
                  <a:lnTo>
                    <a:pt x="17" y="68"/>
                  </a:lnTo>
                  <a:lnTo>
                    <a:pt x="18" y="52"/>
                  </a:lnTo>
                  <a:lnTo>
                    <a:pt x="17" y="37"/>
                  </a:lnTo>
                  <a:lnTo>
                    <a:pt x="15" y="25"/>
                  </a:lnTo>
                  <a:lnTo>
                    <a:pt x="13" y="19"/>
                  </a:lnTo>
                  <a:lnTo>
                    <a:pt x="11" y="14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12" y="7"/>
                  </a:lnTo>
                  <a:lnTo>
                    <a:pt x="23" y="19"/>
                  </a:lnTo>
                  <a:lnTo>
                    <a:pt x="30" y="35"/>
                  </a:lnTo>
                  <a:lnTo>
                    <a:pt x="33" y="53"/>
                  </a:lnTo>
                  <a:lnTo>
                    <a:pt x="30" y="70"/>
                  </a:lnTo>
                  <a:lnTo>
                    <a:pt x="23" y="86"/>
                  </a:lnTo>
                  <a:lnTo>
                    <a:pt x="12" y="9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254"/>
            <p:cNvSpPr/>
            <p:nvPr/>
          </p:nvSpPr>
          <p:spPr>
            <a:xfrm>
              <a:off x="7278840" y="1279800"/>
              <a:ext cx="99720" cy="88920"/>
            </a:xfrm>
            <a:custGeom>
              <a:avLst/>
              <a:gdLst/>
              <a:ahLst/>
              <a:rect l="l" t="t" r="r" b="b"/>
              <a:pathLst>
                <a:path w="62" h="55">
                  <a:moveTo>
                    <a:pt x="62" y="10"/>
                  </a:moveTo>
                  <a:lnTo>
                    <a:pt x="36" y="10"/>
                  </a:lnTo>
                  <a:lnTo>
                    <a:pt x="41" y="13"/>
                  </a:lnTo>
                  <a:lnTo>
                    <a:pt x="46" y="17"/>
                  </a:lnTo>
                  <a:lnTo>
                    <a:pt x="49" y="20"/>
                  </a:lnTo>
                  <a:lnTo>
                    <a:pt x="52" y="24"/>
                  </a:lnTo>
                  <a:lnTo>
                    <a:pt x="53" y="29"/>
                  </a:lnTo>
                  <a:lnTo>
                    <a:pt x="54" y="34"/>
                  </a:lnTo>
                  <a:lnTo>
                    <a:pt x="53" y="38"/>
                  </a:lnTo>
                  <a:lnTo>
                    <a:pt x="52" y="42"/>
                  </a:lnTo>
                  <a:lnTo>
                    <a:pt x="50" y="46"/>
                  </a:lnTo>
                  <a:lnTo>
                    <a:pt x="47" y="49"/>
                  </a:lnTo>
                  <a:lnTo>
                    <a:pt x="39" y="54"/>
                  </a:lnTo>
                  <a:lnTo>
                    <a:pt x="28" y="55"/>
                  </a:lnTo>
                  <a:lnTo>
                    <a:pt x="17" y="53"/>
                  </a:lnTo>
                  <a:lnTo>
                    <a:pt x="8" y="47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62" y="0"/>
                  </a:lnTo>
                  <a:lnTo>
                    <a:pt x="62" y="10"/>
                  </a:lnTo>
                  <a:close/>
                  <a:moveTo>
                    <a:pt x="32" y="10"/>
                  </a:moveTo>
                  <a:lnTo>
                    <a:pt x="30" y="9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1" y="10"/>
                  </a:lnTo>
                  <a:lnTo>
                    <a:pt x="18" y="11"/>
                  </a:lnTo>
                  <a:lnTo>
                    <a:pt x="15" y="13"/>
                  </a:lnTo>
                  <a:lnTo>
                    <a:pt x="13" y="17"/>
                  </a:lnTo>
                  <a:lnTo>
                    <a:pt x="11" y="21"/>
                  </a:lnTo>
                  <a:lnTo>
                    <a:pt x="11" y="27"/>
                  </a:lnTo>
                  <a:lnTo>
                    <a:pt x="12" y="37"/>
                  </a:lnTo>
                  <a:lnTo>
                    <a:pt x="16" y="45"/>
                  </a:lnTo>
                  <a:lnTo>
                    <a:pt x="20" y="48"/>
                  </a:lnTo>
                  <a:lnTo>
                    <a:pt x="24" y="51"/>
                  </a:lnTo>
                  <a:lnTo>
                    <a:pt x="29" y="52"/>
                  </a:lnTo>
                  <a:lnTo>
                    <a:pt x="33" y="51"/>
                  </a:lnTo>
                  <a:lnTo>
                    <a:pt x="36" y="49"/>
                  </a:lnTo>
                  <a:lnTo>
                    <a:pt x="39" y="47"/>
                  </a:lnTo>
                  <a:lnTo>
                    <a:pt x="41" y="43"/>
                  </a:lnTo>
                  <a:lnTo>
                    <a:pt x="42" y="38"/>
                  </a:lnTo>
                  <a:lnTo>
                    <a:pt x="43" y="33"/>
                  </a:lnTo>
                  <a:lnTo>
                    <a:pt x="40" y="20"/>
                  </a:lnTo>
                  <a:lnTo>
                    <a:pt x="32" y="1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255"/>
            <p:cNvSpPr/>
            <p:nvPr/>
          </p:nvSpPr>
          <p:spPr>
            <a:xfrm>
              <a:off x="7392240" y="1237680"/>
              <a:ext cx="52560" cy="169920"/>
            </a:xfrm>
            <a:custGeom>
              <a:avLst/>
              <a:gdLst/>
              <a:ahLst/>
              <a:rect l="l" t="t" r="r" b="b"/>
              <a:pathLst>
                <a:path w="33" h="105">
                  <a:moveTo>
                    <a:pt x="33" y="0"/>
                  </a:moveTo>
                  <a:lnTo>
                    <a:pt x="33" y="3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1" y="14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5" y="36"/>
                  </a:lnTo>
                  <a:lnTo>
                    <a:pt x="15" y="52"/>
                  </a:lnTo>
                  <a:lnTo>
                    <a:pt x="15" y="68"/>
                  </a:lnTo>
                  <a:lnTo>
                    <a:pt x="17" y="79"/>
                  </a:lnTo>
                  <a:lnTo>
                    <a:pt x="19" y="85"/>
                  </a:lnTo>
                  <a:lnTo>
                    <a:pt x="21" y="91"/>
                  </a:lnTo>
                  <a:lnTo>
                    <a:pt x="24" y="95"/>
                  </a:lnTo>
                  <a:lnTo>
                    <a:pt x="28" y="99"/>
                  </a:lnTo>
                  <a:lnTo>
                    <a:pt x="33" y="102"/>
                  </a:lnTo>
                  <a:lnTo>
                    <a:pt x="33" y="105"/>
                  </a:lnTo>
                  <a:lnTo>
                    <a:pt x="20" y="97"/>
                  </a:lnTo>
                  <a:lnTo>
                    <a:pt x="9" y="85"/>
                  </a:lnTo>
                  <a:lnTo>
                    <a:pt x="2" y="70"/>
                  </a:lnTo>
                  <a:lnTo>
                    <a:pt x="0" y="52"/>
                  </a:lnTo>
                  <a:lnTo>
                    <a:pt x="2" y="34"/>
                  </a:lnTo>
                  <a:lnTo>
                    <a:pt x="9" y="19"/>
                  </a:lnTo>
                  <a:lnTo>
                    <a:pt x="2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256"/>
            <p:cNvSpPr/>
            <p:nvPr/>
          </p:nvSpPr>
          <p:spPr>
            <a:xfrm>
              <a:off x="7450200" y="1239480"/>
              <a:ext cx="186120" cy="129240"/>
            </a:xfrm>
            <a:custGeom>
              <a:avLst/>
              <a:gdLst/>
              <a:ahLst/>
              <a:rect l="l" t="t" r="r" b="b"/>
              <a:pathLst>
                <a:path w="115" h="80">
                  <a:moveTo>
                    <a:pt x="115" y="0"/>
                  </a:moveTo>
                  <a:lnTo>
                    <a:pt x="115" y="3"/>
                  </a:lnTo>
                  <a:lnTo>
                    <a:pt x="113" y="3"/>
                  </a:lnTo>
                  <a:lnTo>
                    <a:pt x="111" y="4"/>
                  </a:lnTo>
                  <a:lnTo>
                    <a:pt x="110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9"/>
                  </a:lnTo>
                  <a:lnTo>
                    <a:pt x="107" y="12"/>
                  </a:lnTo>
                  <a:lnTo>
                    <a:pt x="106" y="16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60" y="29"/>
                  </a:lnTo>
                  <a:lnTo>
                    <a:pt x="38" y="80"/>
                  </a:lnTo>
                  <a:lnTo>
                    <a:pt x="36" y="80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7" y="9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4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7" y="9"/>
                  </a:lnTo>
                  <a:lnTo>
                    <a:pt x="27" y="12"/>
                  </a:lnTo>
                  <a:lnTo>
                    <a:pt x="29" y="16"/>
                  </a:lnTo>
                  <a:lnTo>
                    <a:pt x="44" y="54"/>
                  </a:lnTo>
                  <a:lnTo>
                    <a:pt x="57" y="22"/>
                  </a:lnTo>
                  <a:lnTo>
                    <a:pt x="55" y="15"/>
                  </a:lnTo>
                  <a:lnTo>
                    <a:pt x="53" y="11"/>
                  </a:lnTo>
                  <a:lnTo>
                    <a:pt x="52" y="9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4"/>
                  </a:lnTo>
                  <a:lnTo>
                    <a:pt x="45" y="3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72" y="4"/>
                  </a:lnTo>
                  <a:lnTo>
                    <a:pt x="71" y="5"/>
                  </a:lnTo>
                  <a:lnTo>
                    <a:pt x="70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87" y="52"/>
                  </a:lnTo>
                  <a:lnTo>
                    <a:pt x="100" y="18"/>
                  </a:lnTo>
                  <a:lnTo>
                    <a:pt x="101" y="15"/>
                  </a:lnTo>
                  <a:lnTo>
                    <a:pt x="102" y="13"/>
                  </a:lnTo>
                  <a:lnTo>
                    <a:pt x="102" y="11"/>
                  </a:lnTo>
                  <a:lnTo>
                    <a:pt x="103" y="10"/>
                  </a:lnTo>
                  <a:lnTo>
                    <a:pt x="103" y="8"/>
                  </a:lnTo>
                  <a:lnTo>
                    <a:pt x="102" y="6"/>
                  </a:lnTo>
                  <a:lnTo>
                    <a:pt x="101" y="4"/>
                  </a:lnTo>
                  <a:lnTo>
                    <a:pt x="100" y="3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257"/>
            <p:cNvSpPr/>
            <p:nvPr/>
          </p:nvSpPr>
          <p:spPr>
            <a:xfrm>
              <a:off x="7646040" y="1237680"/>
              <a:ext cx="41760" cy="129600"/>
            </a:xfrm>
            <a:custGeom>
              <a:avLst/>
              <a:gdLst/>
              <a:ahLst/>
              <a:rect l="l" t="t" r="r" b="b"/>
              <a:pathLst>
                <a:path w="26" h="80">
                  <a:moveTo>
                    <a:pt x="13" y="0"/>
                  </a:moveTo>
                  <a:lnTo>
                    <a:pt x="16" y="1"/>
                  </a:lnTo>
                  <a:lnTo>
                    <a:pt x="19" y="2"/>
                  </a:lnTo>
                  <a:lnTo>
                    <a:pt x="20" y="5"/>
                  </a:lnTo>
                  <a:lnTo>
                    <a:pt x="21" y="8"/>
                  </a:lnTo>
                  <a:lnTo>
                    <a:pt x="20" y="11"/>
                  </a:lnTo>
                  <a:lnTo>
                    <a:pt x="19" y="14"/>
                  </a:lnTo>
                  <a:lnTo>
                    <a:pt x="16" y="16"/>
                  </a:lnTo>
                  <a:lnTo>
                    <a:pt x="13" y="16"/>
                  </a:lnTo>
                  <a:lnTo>
                    <a:pt x="10" y="16"/>
                  </a:lnTo>
                  <a:lnTo>
                    <a:pt x="7" y="14"/>
                  </a:lnTo>
                  <a:lnTo>
                    <a:pt x="6" y="11"/>
                  </a:lnTo>
                  <a:lnTo>
                    <a:pt x="5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3" y="0"/>
                  </a:lnTo>
                  <a:close/>
                  <a:moveTo>
                    <a:pt x="21" y="27"/>
                  </a:moveTo>
                  <a:lnTo>
                    <a:pt x="21" y="68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2" y="76"/>
                  </a:lnTo>
                  <a:lnTo>
                    <a:pt x="23" y="77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2" y="77"/>
                  </a:lnTo>
                  <a:lnTo>
                    <a:pt x="4" y="75"/>
                  </a:lnTo>
                  <a:lnTo>
                    <a:pt x="5" y="74"/>
                  </a:lnTo>
                  <a:lnTo>
                    <a:pt x="5" y="71"/>
                  </a:lnTo>
                  <a:lnTo>
                    <a:pt x="5" y="68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258"/>
            <p:cNvSpPr/>
            <p:nvPr/>
          </p:nvSpPr>
          <p:spPr>
            <a:xfrm>
              <a:off x="7695720" y="1249920"/>
              <a:ext cx="56520" cy="118440"/>
            </a:xfrm>
            <a:custGeom>
              <a:avLst/>
              <a:gdLst/>
              <a:ahLst/>
              <a:rect l="l" t="t" r="r" b="b"/>
              <a:pathLst>
                <a:path w="35" h="74">
                  <a:moveTo>
                    <a:pt x="23" y="0"/>
                  </a:moveTo>
                  <a:lnTo>
                    <a:pt x="23" y="20"/>
                  </a:lnTo>
                  <a:lnTo>
                    <a:pt x="35" y="20"/>
                  </a:lnTo>
                  <a:lnTo>
                    <a:pt x="35" y="26"/>
                  </a:lnTo>
                  <a:lnTo>
                    <a:pt x="23" y="26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4" y="64"/>
                  </a:lnTo>
                  <a:lnTo>
                    <a:pt x="24" y="65"/>
                  </a:lnTo>
                  <a:lnTo>
                    <a:pt x="25" y="66"/>
                  </a:lnTo>
                  <a:lnTo>
                    <a:pt x="26" y="67"/>
                  </a:lnTo>
                  <a:lnTo>
                    <a:pt x="27" y="67"/>
                  </a:lnTo>
                  <a:lnTo>
                    <a:pt x="29" y="66"/>
                  </a:lnTo>
                  <a:lnTo>
                    <a:pt x="31" y="65"/>
                  </a:lnTo>
                  <a:lnTo>
                    <a:pt x="33" y="62"/>
                  </a:lnTo>
                  <a:lnTo>
                    <a:pt x="34" y="63"/>
                  </a:lnTo>
                  <a:lnTo>
                    <a:pt x="32" y="67"/>
                  </a:lnTo>
                  <a:lnTo>
                    <a:pt x="30" y="70"/>
                  </a:lnTo>
                  <a:lnTo>
                    <a:pt x="27" y="72"/>
                  </a:lnTo>
                  <a:lnTo>
                    <a:pt x="24" y="74"/>
                  </a:lnTo>
                  <a:lnTo>
                    <a:pt x="20" y="74"/>
                  </a:lnTo>
                  <a:lnTo>
                    <a:pt x="17" y="74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5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7" y="19"/>
                  </a:lnTo>
                  <a:lnTo>
                    <a:pt x="12" y="13"/>
                  </a:lnTo>
                  <a:lnTo>
                    <a:pt x="17" y="7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259"/>
            <p:cNvSpPr/>
            <p:nvPr/>
          </p:nvSpPr>
          <p:spPr>
            <a:xfrm>
              <a:off x="7764840" y="1239480"/>
              <a:ext cx="88920" cy="128160"/>
            </a:xfrm>
            <a:custGeom>
              <a:avLst/>
              <a:gdLst/>
              <a:ahLst/>
              <a:rect l="l" t="t" r="r" b="b"/>
              <a:pathLst>
                <a:path w="55" h="79">
                  <a:moveTo>
                    <a:pt x="21" y="0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8" y="27"/>
                  </a:lnTo>
                  <a:lnTo>
                    <a:pt x="32" y="25"/>
                  </a:lnTo>
                  <a:lnTo>
                    <a:pt x="36" y="25"/>
                  </a:lnTo>
                  <a:lnTo>
                    <a:pt x="39" y="25"/>
                  </a:lnTo>
                  <a:lnTo>
                    <a:pt x="42" y="26"/>
                  </a:lnTo>
                  <a:lnTo>
                    <a:pt x="44" y="28"/>
                  </a:lnTo>
                  <a:lnTo>
                    <a:pt x="47" y="31"/>
                  </a:lnTo>
                  <a:lnTo>
                    <a:pt x="49" y="34"/>
                  </a:lnTo>
                  <a:lnTo>
                    <a:pt x="49" y="37"/>
                  </a:lnTo>
                  <a:lnTo>
                    <a:pt x="50" y="41"/>
                  </a:lnTo>
                  <a:lnTo>
                    <a:pt x="50" y="47"/>
                  </a:lnTo>
                  <a:lnTo>
                    <a:pt x="50" y="67"/>
                  </a:lnTo>
                  <a:lnTo>
                    <a:pt x="50" y="70"/>
                  </a:lnTo>
                  <a:lnTo>
                    <a:pt x="50" y="73"/>
                  </a:lnTo>
                  <a:lnTo>
                    <a:pt x="51" y="75"/>
                  </a:lnTo>
                  <a:lnTo>
                    <a:pt x="52" y="76"/>
                  </a:lnTo>
                  <a:lnTo>
                    <a:pt x="55" y="77"/>
                  </a:lnTo>
                  <a:lnTo>
                    <a:pt x="55" y="79"/>
                  </a:lnTo>
                  <a:lnTo>
                    <a:pt x="29" y="79"/>
                  </a:lnTo>
                  <a:lnTo>
                    <a:pt x="29" y="77"/>
                  </a:lnTo>
                  <a:lnTo>
                    <a:pt x="31" y="76"/>
                  </a:lnTo>
                  <a:lnTo>
                    <a:pt x="33" y="74"/>
                  </a:lnTo>
                  <a:lnTo>
                    <a:pt x="34" y="73"/>
                  </a:lnTo>
                  <a:lnTo>
                    <a:pt x="34" y="70"/>
                  </a:lnTo>
                  <a:lnTo>
                    <a:pt x="34" y="67"/>
                  </a:lnTo>
                  <a:lnTo>
                    <a:pt x="34" y="44"/>
                  </a:lnTo>
                  <a:lnTo>
                    <a:pt x="34" y="40"/>
                  </a:lnTo>
                  <a:lnTo>
                    <a:pt x="34" y="37"/>
                  </a:lnTo>
                  <a:lnTo>
                    <a:pt x="34" y="36"/>
                  </a:lnTo>
                  <a:lnTo>
                    <a:pt x="33" y="34"/>
                  </a:lnTo>
                  <a:lnTo>
                    <a:pt x="32" y="33"/>
                  </a:lnTo>
                  <a:lnTo>
                    <a:pt x="31" y="33"/>
                  </a:lnTo>
                  <a:lnTo>
                    <a:pt x="29" y="32"/>
                  </a:lnTo>
                  <a:lnTo>
                    <a:pt x="27" y="33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1" y="39"/>
                  </a:lnTo>
                  <a:lnTo>
                    <a:pt x="21" y="67"/>
                  </a:lnTo>
                  <a:lnTo>
                    <a:pt x="21" y="70"/>
                  </a:lnTo>
                  <a:lnTo>
                    <a:pt x="21" y="73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5" y="77"/>
                  </a:lnTo>
                  <a:lnTo>
                    <a:pt x="25" y="79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4" y="70"/>
                  </a:lnTo>
                  <a:lnTo>
                    <a:pt x="5" y="67"/>
                  </a:lnTo>
                  <a:lnTo>
                    <a:pt x="5" y="13"/>
                  </a:lnTo>
                  <a:lnTo>
                    <a:pt x="4" y="9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260"/>
            <p:cNvSpPr/>
            <p:nvPr/>
          </p:nvSpPr>
          <p:spPr>
            <a:xfrm>
              <a:off x="7868520" y="1279800"/>
              <a:ext cx="82080" cy="88920"/>
            </a:xfrm>
            <a:custGeom>
              <a:avLst/>
              <a:gdLst/>
              <a:ahLst/>
              <a:rect l="l" t="t" r="r" b="b"/>
              <a:pathLst>
                <a:path w="51" h="55">
                  <a:moveTo>
                    <a:pt x="25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2" y="6"/>
                  </a:lnTo>
                  <a:lnTo>
                    <a:pt x="45" y="9"/>
                  </a:lnTo>
                  <a:lnTo>
                    <a:pt x="48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8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37" y="53"/>
                  </a:lnTo>
                  <a:lnTo>
                    <a:pt x="25" y="55"/>
                  </a:lnTo>
                  <a:lnTo>
                    <a:pt x="14" y="53"/>
                  </a:lnTo>
                  <a:lnTo>
                    <a:pt x="6" y="47"/>
                  </a:lnTo>
                  <a:lnTo>
                    <a:pt x="1" y="38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6" y="8"/>
                  </a:lnTo>
                  <a:lnTo>
                    <a:pt x="15" y="2"/>
                  </a:lnTo>
                  <a:lnTo>
                    <a:pt x="25" y="0"/>
                  </a:lnTo>
                  <a:close/>
                  <a:moveTo>
                    <a:pt x="25" y="4"/>
                  </a:moveTo>
                  <a:lnTo>
                    <a:pt x="22" y="4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7" y="11"/>
                  </a:lnTo>
                  <a:lnTo>
                    <a:pt x="16" y="14"/>
                  </a:lnTo>
                  <a:lnTo>
                    <a:pt x="16" y="22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6" y="43"/>
                  </a:lnTo>
                  <a:lnTo>
                    <a:pt x="18" y="47"/>
                  </a:lnTo>
                  <a:lnTo>
                    <a:pt x="20" y="49"/>
                  </a:lnTo>
                  <a:lnTo>
                    <a:pt x="22" y="51"/>
                  </a:lnTo>
                  <a:lnTo>
                    <a:pt x="25" y="52"/>
                  </a:lnTo>
                  <a:lnTo>
                    <a:pt x="28" y="51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4" y="45"/>
                  </a:lnTo>
                  <a:lnTo>
                    <a:pt x="35" y="37"/>
                  </a:lnTo>
                  <a:lnTo>
                    <a:pt x="35" y="23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4" y="10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261"/>
            <p:cNvSpPr/>
            <p:nvPr/>
          </p:nvSpPr>
          <p:spPr>
            <a:xfrm>
              <a:off x="7965720" y="1282680"/>
              <a:ext cx="88920" cy="86040"/>
            </a:xfrm>
            <a:custGeom>
              <a:avLst/>
              <a:gdLst/>
              <a:ahLst/>
              <a:rect l="l" t="t" r="r" b="b"/>
              <a:pathLst>
                <a:path w="55" h="54">
                  <a:moveTo>
                    <a:pt x="50" y="0"/>
                  </a:moveTo>
                  <a:lnTo>
                    <a:pt x="50" y="41"/>
                  </a:lnTo>
                  <a:lnTo>
                    <a:pt x="50" y="44"/>
                  </a:lnTo>
                  <a:lnTo>
                    <a:pt x="51" y="47"/>
                  </a:lnTo>
                  <a:lnTo>
                    <a:pt x="51" y="49"/>
                  </a:lnTo>
                  <a:lnTo>
                    <a:pt x="53" y="50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34" y="53"/>
                  </a:lnTo>
                  <a:lnTo>
                    <a:pt x="34" y="46"/>
                  </a:lnTo>
                  <a:lnTo>
                    <a:pt x="30" y="50"/>
                  </a:lnTo>
                  <a:lnTo>
                    <a:pt x="27" y="52"/>
                  </a:lnTo>
                  <a:lnTo>
                    <a:pt x="23" y="54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8" y="49"/>
                  </a:lnTo>
                  <a:lnTo>
                    <a:pt x="6" y="45"/>
                  </a:lnTo>
                  <a:lnTo>
                    <a:pt x="5" y="42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12"/>
                  </a:lnTo>
                  <a:lnTo>
                    <a:pt x="5" y="9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4" y="47"/>
                  </a:lnTo>
                  <a:lnTo>
                    <a:pt x="25" y="47"/>
                  </a:lnTo>
                  <a:lnTo>
                    <a:pt x="27" y="47"/>
                  </a:lnTo>
                  <a:lnTo>
                    <a:pt x="29" y="46"/>
                  </a:lnTo>
                  <a:lnTo>
                    <a:pt x="31" y="44"/>
                  </a:lnTo>
                  <a:lnTo>
                    <a:pt x="34" y="40"/>
                  </a:lnTo>
                  <a:lnTo>
                    <a:pt x="34" y="12"/>
                  </a:lnTo>
                  <a:lnTo>
                    <a:pt x="34" y="9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262"/>
            <p:cNvSpPr/>
            <p:nvPr/>
          </p:nvSpPr>
          <p:spPr>
            <a:xfrm>
              <a:off x="8065440" y="1249920"/>
              <a:ext cx="57960" cy="118440"/>
            </a:xfrm>
            <a:custGeom>
              <a:avLst/>
              <a:gdLst/>
              <a:ahLst/>
              <a:rect l="l" t="t" r="r" b="b"/>
              <a:pathLst>
                <a:path w="36" h="74">
                  <a:moveTo>
                    <a:pt x="24" y="0"/>
                  </a:moveTo>
                  <a:lnTo>
                    <a:pt x="24" y="20"/>
                  </a:lnTo>
                  <a:lnTo>
                    <a:pt x="36" y="20"/>
                  </a:lnTo>
                  <a:lnTo>
                    <a:pt x="36" y="26"/>
                  </a:lnTo>
                  <a:lnTo>
                    <a:pt x="24" y="26"/>
                  </a:lnTo>
                  <a:lnTo>
                    <a:pt x="24" y="58"/>
                  </a:lnTo>
                  <a:lnTo>
                    <a:pt x="24" y="62"/>
                  </a:lnTo>
                  <a:lnTo>
                    <a:pt x="24" y="64"/>
                  </a:lnTo>
                  <a:lnTo>
                    <a:pt x="25" y="65"/>
                  </a:lnTo>
                  <a:lnTo>
                    <a:pt x="25" y="66"/>
                  </a:lnTo>
                  <a:lnTo>
                    <a:pt x="26" y="67"/>
                  </a:lnTo>
                  <a:lnTo>
                    <a:pt x="27" y="67"/>
                  </a:lnTo>
                  <a:lnTo>
                    <a:pt x="29" y="66"/>
                  </a:lnTo>
                  <a:lnTo>
                    <a:pt x="31" y="65"/>
                  </a:lnTo>
                  <a:lnTo>
                    <a:pt x="33" y="62"/>
                  </a:lnTo>
                  <a:lnTo>
                    <a:pt x="35" y="63"/>
                  </a:lnTo>
                  <a:lnTo>
                    <a:pt x="33" y="67"/>
                  </a:lnTo>
                  <a:lnTo>
                    <a:pt x="30" y="70"/>
                  </a:lnTo>
                  <a:lnTo>
                    <a:pt x="28" y="72"/>
                  </a:lnTo>
                  <a:lnTo>
                    <a:pt x="24" y="74"/>
                  </a:lnTo>
                  <a:lnTo>
                    <a:pt x="21" y="74"/>
                  </a:lnTo>
                  <a:lnTo>
                    <a:pt x="18" y="74"/>
                  </a:lnTo>
                  <a:lnTo>
                    <a:pt x="15" y="73"/>
                  </a:lnTo>
                  <a:lnTo>
                    <a:pt x="13" y="71"/>
                  </a:lnTo>
                  <a:lnTo>
                    <a:pt x="10" y="68"/>
                  </a:lnTo>
                  <a:lnTo>
                    <a:pt x="8" y="65"/>
                  </a:lnTo>
                  <a:lnTo>
                    <a:pt x="8" y="63"/>
                  </a:lnTo>
                  <a:lnTo>
                    <a:pt x="8" y="60"/>
                  </a:lnTo>
                  <a:lnTo>
                    <a:pt x="8" y="55"/>
                  </a:lnTo>
                  <a:lnTo>
                    <a:pt x="8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8" y="7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263"/>
            <p:cNvSpPr/>
            <p:nvPr/>
          </p:nvSpPr>
          <p:spPr>
            <a:xfrm>
              <a:off x="8177400" y="1239480"/>
              <a:ext cx="119880" cy="128160"/>
            </a:xfrm>
            <a:custGeom>
              <a:avLst/>
              <a:gdLst/>
              <a:ahLst/>
              <a:rect l="l" t="t" r="r" b="b"/>
              <a:pathLst>
                <a:path w="74" h="79">
                  <a:moveTo>
                    <a:pt x="69" y="0"/>
                  </a:moveTo>
                  <a:lnTo>
                    <a:pt x="23" y="74"/>
                  </a:lnTo>
                  <a:lnTo>
                    <a:pt x="38" y="74"/>
                  </a:lnTo>
                  <a:lnTo>
                    <a:pt x="45" y="74"/>
                  </a:lnTo>
                  <a:lnTo>
                    <a:pt x="50" y="74"/>
                  </a:lnTo>
                  <a:lnTo>
                    <a:pt x="53" y="73"/>
                  </a:lnTo>
                  <a:lnTo>
                    <a:pt x="57" y="71"/>
                  </a:lnTo>
                  <a:lnTo>
                    <a:pt x="61" y="69"/>
                  </a:lnTo>
                  <a:lnTo>
                    <a:pt x="65" y="65"/>
                  </a:lnTo>
                  <a:lnTo>
                    <a:pt x="68" y="61"/>
                  </a:lnTo>
                  <a:lnTo>
                    <a:pt x="70" y="56"/>
                  </a:lnTo>
                  <a:lnTo>
                    <a:pt x="72" y="51"/>
                  </a:lnTo>
                  <a:lnTo>
                    <a:pt x="74" y="51"/>
                  </a:lnTo>
                  <a:lnTo>
                    <a:pt x="71" y="79"/>
                  </a:lnTo>
                  <a:lnTo>
                    <a:pt x="0" y="79"/>
                  </a:lnTo>
                  <a:lnTo>
                    <a:pt x="46" y="5"/>
                  </a:lnTo>
                  <a:lnTo>
                    <a:pt x="35" y="5"/>
                  </a:lnTo>
                  <a:lnTo>
                    <a:pt x="31" y="5"/>
                  </a:lnTo>
                  <a:lnTo>
                    <a:pt x="28" y="5"/>
                  </a:lnTo>
                  <a:lnTo>
                    <a:pt x="26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5" y="11"/>
                  </a:lnTo>
                  <a:lnTo>
                    <a:pt x="12" y="15"/>
                  </a:lnTo>
                  <a:lnTo>
                    <a:pt x="10" y="19"/>
                  </a:lnTo>
                  <a:lnTo>
                    <a:pt x="9" y="24"/>
                  </a:lnTo>
                  <a:lnTo>
                    <a:pt x="6" y="24"/>
                  </a:lnTo>
                  <a:lnTo>
                    <a:pt x="8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264"/>
            <p:cNvSpPr/>
            <p:nvPr/>
          </p:nvSpPr>
          <p:spPr>
            <a:xfrm>
              <a:off x="8304120" y="1181160"/>
              <a:ext cx="56520" cy="92880"/>
            </a:xfrm>
            <a:custGeom>
              <a:avLst/>
              <a:gdLst/>
              <a:ahLst/>
              <a:rect l="l" t="t" r="r" b="b"/>
              <a:pathLst>
                <a:path w="35" h="57">
                  <a:moveTo>
                    <a:pt x="35" y="28"/>
                  </a:moveTo>
                  <a:lnTo>
                    <a:pt x="35" y="36"/>
                  </a:lnTo>
                  <a:lnTo>
                    <a:pt x="33" y="44"/>
                  </a:lnTo>
                  <a:lnTo>
                    <a:pt x="31" y="48"/>
                  </a:lnTo>
                  <a:lnTo>
                    <a:pt x="29" y="51"/>
                  </a:lnTo>
                  <a:lnTo>
                    <a:pt x="27" y="53"/>
                  </a:lnTo>
                  <a:lnTo>
                    <a:pt x="24" y="55"/>
                  </a:lnTo>
                  <a:lnTo>
                    <a:pt x="21" y="56"/>
                  </a:lnTo>
                  <a:lnTo>
                    <a:pt x="18" y="57"/>
                  </a:lnTo>
                  <a:lnTo>
                    <a:pt x="14" y="56"/>
                  </a:lnTo>
                  <a:lnTo>
                    <a:pt x="10" y="55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8" y="0"/>
                  </a:lnTo>
                  <a:lnTo>
                    <a:pt x="22" y="1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5" y="20"/>
                  </a:lnTo>
                  <a:lnTo>
                    <a:pt x="35" y="28"/>
                  </a:lnTo>
                  <a:close/>
                  <a:moveTo>
                    <a:pt x="23" y="28"/>
                  </a:moveTo>
                  <a:lnTo>
                    <a:pt x="23" y="17"/>
                  </a:lnTo>
                  <a:lnTo>
                    <a:pt x="23" y="11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3" y="8"/>
                  </a:lnTo>
                  <a:lnTo>
                    <a:pt x="12" y="13"/>
                  </a:lnTo>
                  <a:lnTo>
                    <a:pt x="12" y="21"/>
                  </a:lnTo>
                  <a:lnTo>
                    <a:pt x="12" y="34"/>
                  </a:lnTo>
                  <a:lnTo>
                    <a:pt x="12" y="41"/>
                  </a:lnTo>
                  <a:lnTo>
                    <a:pt x="12" y="46"/>
                  </a:lnTo>
                  <a:lnTo>
                    <a:pt x="13" y="49"/>
                  </a:lnTo>
                  <a:lnTo>
                    <a:pt x="14" y="52"/>
                  </a:lnTo>
                  <a:lnTo>
                    <a:pt x="15" y="53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1" y="53"/>
                  </a:lnTo>
                  <a:lnTo>
                    <a:pt x="22" y="51"/>
                  </a:lnTo>
                  <a:lnTo>
                    <a:pt x="23" y="49"/>
                  </a:lnTo>
                  <a:lnTo>
                    <a:pt x="23" y="46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265"/>
            <p:cNvSpPr/>
            <p:nvPr/>
          </p:nvSpPr>
          <p:spPr>
            <a:xfrm>
              <a:off x="8368920" y="1237680"/>
              <a:ext cx="52560" cy="169920"/>
            </a:xfrm>
            <a:custGeom>
              <a:avLst/>
              <a:gdLst/>
              <a:ahLst/>
              <a:rect l="l" t="t" r="r" b="b"/>
              <a:pathLst>
                <a:path w="33" h="105">
                  <a:moveTo>
                    <a:pt x="0" y="105"/>
                  </a:moveTo>
                  <a:lnTo>
                    <a:pt x="0" y="102"/>
                  </a:lnTo>
                  <a:lnTo>
                    <a:pt x="5" y="98"/>
                  </a:lnTo>
                  <a:lnTo>
                    <a:pt x="9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1"/>
                  </a:lnTo>
                  <a:lnTo>
                    <a:pt x="18" y="68"/>
                  </a:lnTo>
                  <a:lnTo>
                    <a:pt x="18" y="52"/>
                  </a:lnTo>
                  <a:lnTo>
                    <a:pt x="18" y="37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1" y="14"/>
                  </a:lnTo>
                  <a:lnTo>
                    <a:pt x="9" y="10"/>
                  </a:lnTo>
                  <a:lnTo>
                    <a:pt x="5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13" y="7"/>
                  </a:lnTo>
                  <a:lnTo>
                    <a:pt x="24" y="19"/>
                  </a:lnTo>
                  <a:lnTo>
                    <a:pt x="31" y="35"/>
                  </a:lnTo>
                  <a:lnTo>
                    <a:pt x="33" y="53"/>
                  </a:lnTo>
                  <a:lnTo>
                    <a:pt x="31" y="70"/>
                  </a:lnTo>
                  <a:lnTo>
                    <a:pt x="24" y="86"/>
                  </a:lnTo>
                  <a:lnTo>
                    <a:pt x="13" y="9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42" name="Picture 290" descr="TP_tmp"/>
            <p:cNvPicPr/>
            <p:nvPr/>
          </p:nvPicPr>
          <p:blipFill>
            <a:blip r:embed="rId1"/>
            <a:stretch/>
          </p:blipFill>
          <p:spPr>
            <a:xfrm rot="16200000">
              <a:off x="6266160" y="1293120"/>
              <a:ext cx="868320" cy="27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3" name="Picture 291" descr="TP_tmp"/>
            <p:cNvPicPr/>
            <p:nvPr/>
          </p:nvPicPr>
          <p:blipFill>
            <a:blip r:embed="rId2"/>
            <a:stretch/>
          </p:blipFill>
          <p:spPr>
            <a:xfrm>
              <a:off x="8667000" y="3598920"/>
              <a:ext cx="892800" cy="272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44" name="Group 266"/>
          <p:cNvGrpSpPr/>
          <p:nvPr/>
        </p:nvGrpSpPr>
        <p:grpSpPr>
          <a:xfrm>
            <a:off x="907920" y="1273320"/>
            <a:ext cx="2332080" cy="1009080"/>
            <a:chOff x="907920" y="1273320"/>
            <a:chExt cx="2332080" cy="1009080"/>
          </a:xfrm>
        </p:grpSpPr>
        <p:sp>
          <p:nvSpPr>
            <p:cNvPr id="1145" name="CustomShape 267"/>
            <p:cNvSpPr/>
            <p:nvPr/>
          </p:nvSpPr>
          <p:spPr>
            <a:xfrm>
              <a:off x="1711080" y="1789200"/>
              <a:ext cx="621360" cy="10476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cc0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Line 268"/>
            <p:cNvSpPr/>
            <p:nvPr/>
          </p:nvSpPr>
          <p:spPr>
            <a:xfrm flipH="1" flipV="1">
              <a:off x="1179720" y="1427760"/>
              <a:ext cx="543600" cy="38484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Line 269"/>
            <p:cNvSpPr/>
            <p:nvPr/>
          </p:nvSpPr>
          <p:spPr>
            <a:xfrm flipH="1" flipV="1">
              <a:off x="1417320" y="1596240"/>
              <a:ext cx="300240" cy="212400"/>
            </a:xfrm>
            <a:prstGeom prst="line">
              <a:avLst/>
            </a:prstGeom>
            <a:ln w="22320">
              <a:solidFill>
                <a:srgbClr val="0000ff"/>
              </a:solidFill>
              <a:custDash>
                <a:ds d="0" sp="0"/>
              </a:custDash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Line 270"/>
            <p:cNvSpPr/>
            <p:nvPr/>
          </p:nvSpPr>
          <p:spPr>
            <a:xfrm flipV="1">
              <a:off x="1188000" y="1815480"/>
              <a:ext cx="539640" cy="38808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Line 271"/>
            <p:cNvSpPr/>
            <p:nvPr/>
          </p:nvSpPr>
          <p:spPr>
            <a:xfrm flipV="1">
              <a:off x="1194840" y="1984680"/>
              <a:ext cx="297720" cy="214200"/>
            </a:xfrm>
            <a:prstGeom prst="line">
              <a:avLst/>
            </a:prstGeom>
            <a:ln w="22320">
              <a:solidFill>
                <a:srgbClr val="0000ff"/>
              </a:solidFill>
              <a:custDash>
                <a:ds d="0" sp="0"/>
              </a:custDash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272"/>
            <p:cNvSpPr/>
            <p:nvPr/>
          </p:nvSpPr>
          <p:spPr>
            <a:xfrm rot="10800000">
              <a:off x="1684800" y="1791360"/>
              <a:ext cx="51120" cy="522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273"/>
            <p:cNvSpPr/>
            <p:nvPr/>
          </p:nvSpPr>
          <p:spPr>
            <a:xfrm rot="19184400">
              <a:off x="2266920" y="1569600"/>
              <a:ext cx="606600" cy="11160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274"/>
            <p:cNvSpPr/>
            <p:nvPr/>
          </p:nvSpPr>
          <p:spPr>
            <a:xfrm rot="12978600">
              <a:off x="2257560" y="1957680"/>
              <a:ext cx="612360" cy="9576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275"/>
            <p:cNvSpPr/>
            <p:nvPr/>
          </p:nvSpPr>
          <p:spPr>
            <a:xfrm>
              <a:off x="2306160" y="1790280"/>
              <a:ext cx="52560" cy="52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54" name="Picture 314" descr="TP_tmp"/>
            <p:cNvPicPr/>
            <p:nvPr/>
          </p:nvPicPr>
          <p:blipFill>
            <a:blip r:embed="rId3"/>
            <a:stretch/>
          </p:blipFill>
          <p:spPr>
            <a:xfrm>
              <a:off x="2824920" y="2116800"/>
              <a:ext cx="357840" cy="16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5" name="Picture 315" descr="TP_tmp"/>
            <p:cNvPicPr/>
            <p:nvPr/>
          </p:nvPicPr>
          <p:blipFill>
            <a:blip r:embed="rId4"/>
            <a:stretch/>
          </p:blipFill>
          <p:spPr>
            <a:xfrm>
              <a:off x="2858400" y="1298160"/>
              <a:ext cx="381600" cy="214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6" name="Picture 318" descr="TP_tmp"/>
            <p:cNvPicPr/>
            <p:nvPr/>
          </p:nvPicPr>
          <p:blipFill>
            <a:blip r:embed="rId5"/>
            <a:stretch/>
          </p:blipFill>
          <p:spPr>
            <a:xfrm>
              <a:off x="907920" y="1273320"/>
              <a:ext cx="230760" cy="188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7" name="Picture 319" descr="TP_tmp"/>
            <p:cNvPicPr/>
            <p:nvPr/>
          </p:nvPicPr>
          <p:blipFill>
            <a:blip r:embed="rId6"/>
            <a:stretch/>
          </p:blipFill>
          <p:spPr>
            <a:xfrm>
              <a:off x="910080" y="2127240"/>
              <a:ext cx="230760" cy="125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8" name="Picture 321" descr="TP_tmp"/>
            <p:cNvPicPr/>
            <p:nvPr/>
          </p:nvPicPr>
          <p:blipFill>
            <a:blip r:embed="rId7"/>
            <a:stretch/>
          </p:blipFill>
          <p:spPr>
            <a:xfrm>
              <a:off x="1982880" y="1548360"/>
              <a:ext cx="142920" cy="190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59" name="Group 276"/>
          <p:cNvGrpSpPr/>
          <p:nvPr/>
        </p:nvGrpSpPr>
        <p:grpSpPr>
          <a:xfrm>
            <a:off x="3537000" y="1278000"/>
            <a:ext cx="2332080" cy="1003320"/>
            <a:chOff x="3537000" y="1278000"/>
            <a:chExt cx="2332080" cy="1003320"/>
          </a:xfrm>
        </p:grpSpPr>
        <p:sp>
          <p:nvSpPr>
            <p:cNvPr id="1160" name="CustomShape 277"/>
            <p:cNvSpPr/>
            <p:nvPr/>
          </p:nvSpPr>
          <p:spPr>
            <a:xfrm>
              <a:off x="4602240" y="1365480"/>
              <a:ext cx="835200" cy="1159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61" name="Picture 334" descr="TP_tmp"/>
            <p:cNvPicPr/>
            <p:nvPr/>
          </p:nvPicPr>
          <p:blipFill>
            <a:blip r:embed="rId8"/>
            <a:stretch/>
          </p:blipFill>
          <p:spPr>
            <a:xfrm>
              <a:off x="5488200" y="1303560"/>
              <a:ext cx="380880" cy="214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2" name="Picture 335" descr="TP_tmp"/>
            <p:cNvPicPr/>
            <p:nvPr/>
          </p:nvPicPr>
          <p:blipFill>
            <a:blip r:embed="rId9"/>
            <a:stretch/>
          </p:blipFill>
          <p:spPr>
            <a:xfrm>
              <a:off x="3537000" y="1278000"/>
              <a:ext cx="231840" cy="187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3" name="Picture 336" descr="TP_tmp"/>
            <p:cNvPicPr/>
            <p:nvPr/>
          </p:nvPicPr>
          <p:blipFill>
            <a:blip r:embed="rId10"/>
            <a:stretch/>
          </p:blipFill>
          <p:spPr>
            <a:xfrm>
              <a:off x="3540240" y="2132280"/>
              <a:ext cx="230400" cy="12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64" name="Line 278"/>
            <p:cNvSpPr/>
            <p:nvPr/>
          </p:nvSpPr>
          <p:spPr>
            <a:xfrm>
              <a:off x="3853080" y="1395720"/>
              <a:ext cx="7491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Line 279"/>
            <p:cNvSpPr/>
            <p:nvPr/>
          </p:nvSpPr>
          <p:spPr>
            <a:xfrm flipH="1">
              <a:off x="4141800" y="1395720"/>
              <a:ext cx="3459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66" name="Group 280"/>
            <p:cNvGrpSpPr/>
            <p:nvPr/>
          </p:nvGrpSpPr>
          <p:grpSpPr>
            <a:xfrm>
              <a:off x="3853080" y="2202120"/>
              <a:ext cx="749160" cy="0"/>
              <a:chOff x="3853080" y="2202120"/>
              <a:chExt cx="749160" cy="0"/>
            </a:xfrm>
          </p:grpSpPr>
          <p:sp>
            <p:nvSpPr>
              <p:cNvPr id="1167" name="Line 281"/>
              <p:cNvSpPr/>
              <p:nvPr/>
            </p:nvSpPr>
            <p:spPr>
              <a:xfrm>
                <a:off x="3853080" y="2202120"/>
                <a:ext cx="7491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Line 282"/>
              <p:cNvSpPr/>
              <p:nvPr/>
            </p:nvSpPr>
            <p:spPr>
              <a:xfrm>
                <a:off x="3909960" y="2202120"/>
                <a:ext cx="34668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9" name="Line 283"/>
            <p:cNvSpPr/>
            <p:nvPr/>
          </p:nvSpPr>
          <p:spPr>
            <a:xfrm>
              <a:off x="4602240" y="1395720"/>
              <a:ext cx="0" cy="80640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Line 284"/>
            <p:cNvSpPr/>
            <p:nvPr/>
          </p:nvSpPr>
          <p:spPr>
            <a:xfrm>
              <a:off x="4602240" y="1481400"/>
              <a:ext cx="0" cy="3459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285"/>
            <p:cNvSpPr/>
            <p:nvPr/>
          </p:nvSpPr>
          <p:spPr>
            <a:xfrm>
              <a:off x="4602240" y="2146320"/>
              <a:ext cx="806760" cy="1130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72" name="Picture 351" descr="TP_tmp"/>
            <p:cNvPicPr/>
            <p:nvPr/>
          </p:nvPicPr>
          <p:blipFill>
            <a:blip r:embed="rId11"/>
            <a:stretch/>
          </p:blipFill>
          <p:spPr>
            <a:xfrm>
              <a:off x="5465880" y="2114640"/>
              <a:ext cx="357120" cy="16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3" name="Picture 352" descr="TP_tmp"/>
            <p:cNvPicPr/>
            <p:nvPr/>
          </p:nvPicPr>
          <p:blipFill>
            <a:blip r:embed="rId12"/>
            <a:stretch/>
          </p:blipFill>
          <p:spPr>
            <a:xfrm>
              <a:off x="4746960" y="1683000"/>
              <a:ext cx="185760" cy="187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4" name="CustomShape 286"/>
          <p:cNvSpPr/>
          <p:nvPr/>
        </p:nvSpPr>
        <p:spPr>
          <a:xfrm>
            <a:off x="527040" y="2382840"/>
            <a:ext cx="572508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 just these two diagrams there is a problem: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cross section increases with C.o.M energy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at some point violates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QM unitarity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5" name="CustomShape 287"/>
          <p:cNvSpPr/>
          <p:nvPr/>
        </p:nvSpPr>
        <p:spPr>
          <a:xfrm>
            <a:off x="1059120" y="3321000"/>
            <a:ext cx="517032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UNITARITY VIOLATION: when QM calculation gives larger 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flux of W bosons than incoming flux of electrons/positrons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6" name="CustomShape 288"/>
          <p:cNvSpPr/>
          <p:nvPr/>
        </p:nvSpPr>
        <p:spPr>
          <a:xfrm>
            <a:off x="454680" y="3906720"/>
            <a:ext cx="8926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Problem can be </a:t>
            </a:r>
            <a:r>
              <a:rPr b="1" lang="ja-JP" sz="1800" spc="-1" strike="noStrike">
                <a:solidFill>
                  <a:srgbClr val="333399"/>
                </a:solidFill>
                <a:latin typeface="Arial"/>
              </a:rPr>
              <a:t>“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fixed</a:t>
            </a:r>
            <a:r>
              <a:rPr b="1" lang="ja-JP" sz="1800" spc="-1" strike="noStrike">
                <a:solidFill>
                  <a:srgbClr val="333399"/>
                </a:solidFill>
                <a:latin typeface="Arial"/>
              </a:rPr>
              <a:t>”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by introducing a new boson, the Z. The new diagram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interferes negatively with the above two diagrams fixing the unitarity problem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7" name="CustomShape 289"/>
          <p:cNvSpPr/>
          <p:nvPr/>
        </p:nvSpPr>
        <p:spPr>
          <a:xfrm>
            <a:off x="816120" y="1236600"/>
            <a:ext cx="5145120" cy="115272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8" name="Group 290"/>
          <p:cNvGrpSpPr/>
          <p:nvPr/>
        </p:nvGrpSpPr>
        <p:grpSpPr>
          <a:xfrm>
            <a:off x="1317600" y="4599000"/>
            <a:ext cx="7848360" cy="1152360"/>
            <a:chOff x="1317600" y="4599000"/>
            <a:chExt cx="7848360" cy="1152360"/>
          </a:xfrm>
        </p:grpSpPr>
        <p:grpSp>
          <p:nvGrpSpPr>
            <p:cNvPr id="1179" name="Group 291"/>
            <p:cNvGrpSpPr/>
            <p:nvPr/>
          </p:nvGrpSpPr>
          <p:grpSpPr>
            <a:xfrm>
              <a:off x="1423800" y="4635360"/>
              <a:ext cx="7669440" cy="1009800"/>
              <a:chOff x="1423800" y="4635360"/>
              <a:chExt cx="7669440" cy="1009800"/>
            </a:xfrm>
          </p:grpSpPr>
          <p:sp>
            <p:nvSpPr>
              <p:cNvPr id="1180" name="CustomShape 292"/>
              <p:cNvSpPr/>
              <p:nvPr/>
            </p:nvSpPr>
            <p:spPr>
              <a:xfrm>
                <a:off x="4935600" y="5151600"/>
                <a:ext cx="622080" cy="10476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Line 293"/>
              <p:cNvSpPr/>
              <p:nvPr/>
            </p:nvSpPr>
            <p:spPr>
              <a:xfrm flipH="1" flipV="1">
                <a:off x="4403160" y="4790880"/>
                <a:ext cx="544680" cy="3841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294"/>
              <p:cNvSpPr/>
              <p:nvPr/>
            </p:nvSpPr>
            <p:spPr>
              <a:xfrm flipH="1" flipV="1">
                <a:off x="4641480" y="4959000"/>
                <a:ext cx="299880" cy="21132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Line 295"/>
              <p:cNvSpPr/>
              <p:nvPr/>
            </p:nvSpPr>
            <p:spPr>
              <a:xfrm flipV="1">
                <a:off x="4412520" y="5178600"/>
                <a:ext cx="539640" cy="3873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Line 296"/>
              <p:cNvSpPr/>
              <p:nvPr/>
            </p:nvSpPr>
            <p:spPr>
              <a:xfrm flipV="1">
                <a:off x="4419360" y="5348160"/>
                <a:ext cx="297360" cy="214560"/>
              </a:xfrm>
              <a:prstGeom prst="line">
                <a:avLst/>
              </a:prstGeom>
              <a:ln w="22320">
                <a:solidFill>
                  <a:srgbClr val="0000ff"/>
                </a:solidFill>
                <a:custDash>
                  <a:ds d="0" sp="0"/>
                </a:custDash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CustomShape 297"/>
              <p:cNvSpPr/>
              <p:nvPr/>
            </p:nvSpPr>
            <p:spPr>
              <a:xfrm rot="10800000">
                <a:off x="4908240" y="5154480"/>
                <a:ext cx="52200" cy="52560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CustomShape 298"/>
              <p:cNvSpPr/>
              <p:nvPr/>
            </p:nvSpPr>
            <p:spPr>
              <a:xfrm rot="19184400">
                <a:off x="5491080" y="4932000"/>
                <a:ext cx="608040" cy="11268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CustomShape 299"/>
              <p:cNvSpPr/>
              <p:nvPr/>
            </p:nvSpPr>
            <p:spPr>
              <a:xfrm rot="12978600">
                <a:off x="5483160" y="5320440"/>
                <a:ext cx="612720" cy="9540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CustomShape 300"/>
              <p:cNvSpPr/>
              <p:nvPr/>
            </p:nvSpPr>
            <p:spPr>
              <a:xfrm>
                <a:off x="5530680" y="5153040"/>
                <a:ext cx="52560" cy="52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89" name="Picture 369" descr="TP_tmp"/>
              <p:cNvPicPr/>
              <p:nvPr/>
            </p:nvPicPr>
            <p:blipFill>
              <a:blip r:embed="rId13"/>
              <a:stretch/>
            </p:blipFill>
            <p:spPr>
              <a:xfrm>
                <a:off x="6049800" y="5479920"/>
                <a:ext cx="357120" cy="1652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0" name="Picture 370" descr="TP_tmp"/>
              <p:cNvPicPr/>
              <p:nvPr/>
            </p:nvPicPr>
            <p:blipFill>
              <a:blip r:embed="rId14"/>
              <a:stretch/>
            </p:blipFill>
            <p:spPr>
              <a:xfrm>
                <a:off x="6083280" y="4660920"/>
                <a:ext cx="380880" cy="214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1" name="Picture 371" descr="TP_tmp"/>
              <p:cNvPicPr/>
              <p:nvPr/>
            </p:nvPicPr>
            <p:blipFill>
              <a:blip r:embed="rId15"/>
              <a:stretch/>
            </p:blipFill>
            <p:spPr>
              <a:xfrm>
                <a:off x="4132080" y="4635360"/>
                <a:ext cx="230400" cy="189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2" name="Picture 372" descr="TP_tmp"/>
              <p:cNvPicPr/>
              <p:nvPr/>
            </p:nvPicPr>
            <p:blipFill>
              <a:blip r:embed="rId16"/>
              <a:stretch/>
            </p:blipFill>
            <p:spPr>
              <a:xfrm>
                <a:off x="4133880" y="5489640"/>
                <a:ext cx="231840" cy="125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93" name="CustomShape 301"/>
              <p:cNvSpPr/>
              <p:nvPr/>
            </p:nvSpPr>
            <p:spPr>
              <a:xfrm>
                <a:off x="7826400" y="4727520"/>
                <a:ext cx="834840" cy="11592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94" name="Picture 376" descr="TP_tmp"/>
              <p:cNvPicPr/>
              <p:nvPr/>
            </p:nvPicPr>
            <p:blipFill>
              <a:blip r:embed="rId17"/>
              <a:stretch/>
            </p:blipFill>
            <p:spPr>
              <a:xfrm>
                <a:off x="8712000" y="4665600"/>
                <a:ext cx="381240" cy="214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5" name="Picture 377" descr="TP_tmp"/>
              <p:cNvPicPr/>
              <p:nvPr/>
            </p:nvPicPr>
            <p:blipFill>
              <a:blip r:embed="rId18"/>
              <a:stretch/>
            </p:blipFill>
            <p:spPr>
              <a:xfrm>
                <a:off x="6761160" y="4640400"/>
                <a:ext cx="23184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6" name="Picture 378" descr="TP_tmp"/>
              <p:cNvPicPr/>
              <p:nvPr/>
            </p:nvPicPr>
            <p:blipFill>
              <a:blip r:embed="rId19"/>
              <a:stretch/>
            </p:blipFill>
            <p:spPr>
              <a:xfrm>
                <a:off x="6764400" y="5494320"/>
                <a:ext cx="230040" cy="127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97" name="Line 302"/>
              <p:cNvSpPr/>
              <p:nvPr/>
            </p:nvSpPr>
            <p:spPr>
              <a:xfrm>
                <a:off x="7076880" y="4757760"/>
                <a:ext cx="74952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Line 303"/>
              <p:cNvSpPr/>
              <p:nvPr/>
            </p:nvSpPr>
            <p:spPr>
              <a:xfrm flipH="1">
                <a:off x="7365600" y="4757760"/>
                <a:ext cx="3459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99" name="Group 304"/>
              <p:cNvGrpSpPr/>
              <p:nvPr/>
            </p:nvGrpSpPr>
            <p:grpSpPr>
              <a:xfrm>
                <a:off x="7076880" y="5564160"/>
                <a:ext cx="749520" cy="0"/>
                <a:chOff x="7076880" y="5564160"/>
                <a:chExt cx="749520" cy="0"/>
              </a:xfrm>
            </p:grpSpPr>
            <p:sp>
              <p:nvSpPr>
                <p:cNvPr id="1200" name="Line 305"/>
                <p:cNvSpPr/>
                <p:nvPr/>
              </p:nvSpPr>
              <p:spPr>
                <a:xfrm>
                  <a:off x="7076880" y="5564160"/>
                  <a:ext cx="74952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1" name="Line 306"/>
                <p:cNvSpPr/>
                <p:nvPr/>
              </p:nvSpPr>
              <p:spPr>
                <a:xfrm>
                  <a:off x="7133760" y="5564160"/>
                  <a:ext cx="34668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02" name="Line 307"/>
              <p:cNvSpPr/>
              <p:nvPr/>
            </p:nvSpPr>
            <p:spPr>
              <a:xfrm>
                <a:off x="7826400" y="4757760"/>
                <a:ext cx="0" cy="806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Line 308"/>
              <p:cNvSpPr/>
              <p:nvPr/>
            </p:nvSpPr>
            <p:spPr>
              <a:xfrm>
                <a:off x="7826400" y="4843440"/>
                <a:ext cx="0" cy="3459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309"/>
              <p:cNvSpPr/>
              <p:nvPr/>
            </p:nvSpPr>
            <p:spPr>
              <a:xfrm>
                <a:off x="7826400" y="5508720"/>
                <a:ext cx="806400" cy="11268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05" name="Picture 387" descr="TP_tmp"/>
              <p:cNvPicPr/>
              <p:nvPr/>
            </p:nvPicPr>
            <p:blipFill>
              <a:blip r:embed="rId20"/>
              <a:stretch/>
            </p:blipFill>
            <p:spPr>
              <a:xfrm>
                <a:off x="8690040" y="5477040"/>
                <a:ext cx="357120" cy="1666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06" name="Picture 388" descr="TP_tmp"/>
              <p:cNvPicPr/>
              <p:nvPr/>
            </p:nvPicPr>
            <p:blipFill>
              <a:blip r:embed="rId21"/>
              <a:stretch/>
            </p:blipFill>
            <p:spPr>
              <a:xfrm>
                <a:off x="7970760" y="5045040"/>
                <a:ext cx="185760" cy="18756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207" name="Group 310"/>
              <p:cNvGrpSpPr/>
              <p:nvPr/>
            </p:nvGrpSpPr>
            <p:grpSpPr>
              <a:xfrm>
                <a:off x="1423800" y="4635360"/>
                <a:ext cx="2332080" cy="1009800"/>
                <a:chOff x="1423800" y="4635360"/>
                <a:chExt cx="2332080" cy="1009800"/>
              </a:xfrm>
            </p:grpSpPr>
            <p:sp>
              <p:nvSpPr>
                <p:cNvPr id="1208" name="CustomShape 311"/>
                <p:cNvSpPr/>
                <p:nvPr/>
              </p:nvSpPr>
              <p:spPr>
                <a:xfrm>
                  <a:off x="2227320" y="5151600"/>
                  <a:ext cx="622080" cy="10476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cc00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9" name="Line 312"/>
                <p:cNvSpPr/>
                <p:nvPr/>
              </p:nvSpPr>
              <p:spPr>
                <a:xfrm flipH="1" flipV="1">
                  <a:off x="1694880" y="4790880"/>
                  <a:ext cx="544680" cy="38412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0" name="Line 313"/>
                <p:cNvSpPr/>
                <p:nvPr/>
              </p:nvSpPr>
              <p:spPr>
                <a:xfrm flipH="1" flipV="1">
                  <a:off x="1933200" y="4959000"/>
                  <a:ext cx="299880" cy="2113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custDash>
                    <a:ds d="0" sp="0"/>
                  </a:custDash>
                  <a:miter/>
                  <a:tailEnd len="med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1" name="Line 314"/>
                <p:cNvSpPr/>
                <p:nvPr/>
              </p:nvSpPr>
              <p:spPr>
                <a:xfrm flipV="1">
                  <a:off x="1704240" y="5178600"/>
                  <a:ext cx="539640" cy="387360"/>
                </a:xfrm>
                <a:prstGeom prst="line">
                  <a:avLst/>
                </a:prstGeom>
                <a:ln w="2844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2" name="Line 315"/>
                <p:cNvSpPr/>
                <p:nvPr/>
              </p:nvSpPr>
              <p:spPr>
                <a:xfrm flipV="1">
                  <a:off x="1711080" y="5348160"/>
                  <a:ext cx="297360" cy="2145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custDash>
                    <a:ds d="0" sp="0"/>
                  </a:custDash>
                  <a:miter/>
                  <a:tailEnd len="med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3" name="CustomShape 316"/>
                <p:cNvSpPr/>
                <p:nvPr/>
              </p:nvSpPr>
              <p:spPr>
                <a:xfrm rot="10800000">
                  <a:off x="2199960" y="5154480"/>
                  <a:ext cx="52200" cy="52560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4" name="CustomShape 317"/>
                <p:cNvSpPr/>
                <p:nvPr/>
              </p:nvSpPr>
              <p:spPr>
                <a:xfrm rot="19184400">
                  <a:off x="2782800" y="4932000"/>
                  <a:ext cx="608040" cy="11268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ff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5" name="CustomShape 318"/>
                <p:cNvSpPr/>
                <p:nvPr/>
              </p:nvSpPr>
              <p:spPr>
                <a:xfrm rot="12978600">
                  <a:off x="2774880" y="5320440"/>
                  <a:ext cx="612720" cy="9540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ff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6" name="CustomShape 319"/>
                <p:cNvSpPr/>
                <p:nvPr/>
              </p:nvSpPr>
              <p:spPr>
                <a:xfrm>
                  <a:off x="2822400" y="5153040"/>
                  <a:ext cx="52560" cy="5256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1217" name="Picture 400" descr="TP_tmp"/>
                <p:cNvPicPr/>
                <p:nvPr/>
              </p:nvPicPr>
              <p:blipFill>
                <a:blip r:embed="rId22"/>
                <a:stretch/>
              </p:blipFill>
              <p:spPr>
                <a:xfrm>
                  <a:off x="3341520" y="5479920"/>
                  <a:ext cx="357120" cy="1652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18" name="Picture 401" descr="TP_tmp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3375000" y="4660920"/>
                  <a:ext cx="380880" cy="2142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19" name="Picture 402" descr="TP_tmp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423800" y="4635360"/>
                  <a:ext cx="230400" cy="189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20" name="Picture 403" descr="TP_tmp"/>
                <p:cNvPicPr/>
                <p:nvPr/>
              </p:nvPicPr>
              <p:blipFill>
                <a:blip r:embed="rId25"/>
                <a:stretch/>
              </p:blipFill>
              <p:spPr>
                <a:xfrm>
                  <a:off x="1425600" y="5489640"/>
                  <a:ext cx="231840" cy="12528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21" name="Picture 404" descr="TP_tmp"/>
                <p:cNvPicPr/>
                <p:nvPr/>
              </p:nvPicPr>
              <p:blipFill>
                <a:blip r:embed="rId26"/>
                <a:stretch/>
              </p:blipFill>
              <p:spPr>
                <a:xfrm>
                  <a:off x="2498760" y="4910040"/>
                  <a:ext cx="142920" cy="19224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1222" name="Picture 405" descr="TP_tmp"/>
              <p:cNvPicPr/>
              <p:nvPr/>
            </p:nvPicPr>
            <p:blipFill>
              <a:blip r:embed="rId27"/>
              <a:stretch/>
            </p:blipFill>
            <p:spPr>
              <a:xfrm>
                <a:off x="5132160" y="4781520"/>
                <a:ext cx="285840" cy="2858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223" name="CustomShape 320"/>
            <p:cNvSpPr/>
            <p:nvPr/>
          </p:nvSpPr>
          <p:spPr>
            <a:xfrm>
              <a:off x="1317600" y="4599000"/>
              <a:ext cx="7848360" cy="1152360"/>
            </a:xfrm>
            <a:prstGeom prst="rect">
              <a:avLst/>
            </a:prstGeom>
            <a:noFill/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24" name="Picture 411" descr="TP_tmp"/>
          <p:cNvPicPr/>
          <p:nvPr/>
        </p:nvPicPr>
        <p:blipFill>
          <a:blip r:embed="rId28"/>
          <a:stretch/>
        </p:blipFill>
        <p:spPr>
          <a:xfrm>
            <a:off x="2325600" y="5850000"/>
            <a:ext cx="5724720" cy="350640"/>
          </a:xfrm>
          <a:prstGeom prst="rect">
            <a:avLst/>
          </a:prstGeom>
          <a:ln>
            <a:noFill/>
          </a:ln>
        </p:spPr>
      </p:pic>
      <p:sp>
        <p:nvSpPr>
          <p:cNvPr id="1225" name="CustomShape 321"/>
          <p:cNvSpPr/>
          <p:nvPr/>
        </p:nvSpPr>
        <p:spPr>
          <a:xfrm>
            <a:off x="776160" y="5032440"/>
            <a:ext cx="360360" cy="216000"/>
          </a:xfrm>
          <a:custGeom>
            <a:avLst/>
            <a:gdLst/>
            <a:ahLst/>
            <a:rect l="0" t="0" r="r" b="b"/>
            <a:pathLst>
              <a:path w="1003" h="602">
                <a:moveTo>
                  <a:pt x="0" y="150"/>
                </a:moveTo>
                <a:lnTo>
                  <a:pt x="751" y="150"/>
                </a:lnTo>
                <a:lnTo>
                  <a:pt x="751" y="0"/>
                </a:lnTo>
                <a:lnTo>
                  <a:pt x="1002" y="300"/>
                </a:lnTo>
                <a:lnTo>
                  <a:pt x="751" y="601"/>
                </a:lnTo>
                <a:lnTo>
                  <a:pt x="751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22"/>
          <p:cNvSpPr/>
          <p:nvPr/>
        </p:nvSpPr>
        <p:spPr>
          <a:xfrm>
            <a:off x="427320" y="6208560"/>
            <a:ext cx="91375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works if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Z, </a:t>
            </a: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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, W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couplings are related: need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ELECTROWEAK UNIFICATION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A4A0F7B-E376-4688-9C12-714452C4825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8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SU(2)</a:t>
            </a:r>
            <a:r>
              <a:rPr b="1" lang="en-GB" sz="3000" spc="-1" strike="noStrike" baseline="-25000">
                <a:solidFill>
                  <a:srgbClr val="ff3300"/>
                </a:solidFill>
                <a:latin typeface="Arial"/>
              </a:rPr>
              <a:t>L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: The Weak Interaction</a:t>
            </a:r>
            <a:r>
              <a:rPr b="1" lang="en-GB" sz="3000" spc="-1" strike="noStrike" baseline="-25000">
                <a:solidFill>
                  <a:srgbClr val="ff3300"/>
                </a:solidFill>
                <a:latin typeface="Arial"/>
              </a:rPr>
              <a:t> 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29" name="CustomShape 3"/>
          <p:cNvSpPr/>
          <p:nvPr/>
        </p:nvSpPr>
        <p:spPr>
          <a:xfrm>
            <a:off x="414720" y="728640"/>
            <a:ext cx="7815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Weak Interaction arises from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SU(2)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local phase transformations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30" name="Picture 8" descr="TP_tmp"/>
          <p:cNvPicPr/>
          <p:nvPr/>
        </p:nvPicPr>
        <p:blipFill>
          <a:blip r:embed="rId1"/>
          <a:stretch/>
        </p:blipFill>
        <p:spPr>
          <a:xfrm>
            <a:off x="3056040" y="1054080"/>
            <a:ext cx="2365200" cy="438120"/>
          </a:xfrm>
          <a:prstGeom prst="rect">
            <a:avLst/>
          </a:prstGeom>
          <a:ln>
            <a:noFill/>
          </a:ln>
        </p:spPr>
      </p:pic>
      <p:sp>
        <p:nvSpPr>
          <p:cNvPr id="1231" name="CustomShape 4"/>
          <p:cNvSpPr/>
          <p:nvPr/>
        </p:nvSpPr>
        <p:spPr>
          <a:xfrm>
            <a:off x="757080" y="1413000"/>
            <a:ext cx="8389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where the          are the generators of the SU(2) symmetry, i.e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three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Pauli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spin matrices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32" name="Picture 11" descr="TP_tmp"/>
          <p:cNvPicPr/>
          <p:nvPr/>
        </p:nvPicPr>
        <p:blipFill>
          <a:blip r:embed="rId2"/>
          <a:stretch/>
        </p:blipFill>
        <p:spPr>
          <a:xfrm>
            <a:off x="2119320" y="1465200"/>
            <a:ext cx="204840" cy="233280"/>
          </a:xfrm>
          <a:prstGeom prst="rect">
            <a:avLst/>
          </a:prstGeom>
          <a:ln>
            <a:noFill/>
          </a:ln>
        </p:spPr>
      </p:pic>
      <p:sp>
        <p:nvSpPr>
          <p:cNvPr id="1233" name="CustomShape 5"/>
          <p:cNvSpPr/>
          <p:nvPr/>
        </p:nvSpPr>
        <p:spPr>
          <a:xfrm>
            <a:off x="407880" y="2313000"/>
            <a:ext cx="84772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wave-functions have two components which, in analogy with isospin,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represented by </a:t>
            </a:r>
            <a:r>
              <a:rPr b="1" lang="ja-JP" sz="1800" spc="-1" strike="noStrike">
                <a:solidFill>
                  <a:srgbClr val="ff0000"/>
                </a:solidFill>
                <a:latin typeface="Arial"/>
              </a:rPr>
              <a:t>“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weak isospin</a:t>
            </a:r>
            <a:r>
              <a:rPr b="1" lang="ja-JP" sz="1800" spc="-1" strike="noStrike">
                <a:solidFill>
                  <a:srgbClr val="ff0000"/>
                </a:solidFill>
                <a:latin typeface="Arial"/>
              </a:rPr>
              <a:t>”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4" name="CustomShape 6"/>
          <p:cNvSpPr/>
          <p:nvPr/>
        </p:nvSpPr>
        <p:spPr>
          <a:xfrm>
            <a:off x="410760" y="2889360"/>
            <a:ext cx="92224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fermions are placed in isospin doublets and the local phase transformation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corresponds to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35" name="Picture 16" descr="TP_tmp"/>
          <p:cNvPicPr/>
          <p:nvPr/>
        </p:nvPicPr>
        <p:blipFill>
          <a:blip r:embed="rId3"/>
          <a:stretch/>
        </p:blipFill>
        <p:spPr>
          <a:xfrm>
            <a:off x="3440160" y="3321000"/>
            <a:ext cx="3649680" cy="612720"/>
          </a:xfrm>
          <a:prstGeom prst="rect">
            <a:avLst/>
          </a:prstGeom>
          <a:ln>
            <a:noFill/>
          </a:ln>
        </p:spPr>
      </p:pic>
      <p:sp>
        <p:nvSpPr>
          <p:cNvPr id="1236" name="CustomShape 7"/>
          <p:cNvSpPr/>
          <p:nvPr/>
        </p:nvSpPr>
        <p:spPr>
          <a:xfrm>
            <a:off x="2719440" y="1935000"/>
            <a:ext cx="541440" cy="252720"/>
          </a:xfrm>
          <a:custGeom>
            <a:avLst/>
            <a:gdLst/>
            <a:ahLst/>
            <a:rect l="0" t="0" r="r" b="b"/>
            <a:pathLst>
              <a:path w="1506" h="704">
                <a:moveTo>
                  <a:pt x="0" y="175"/>
                </a:moveTo>
                <a:lnTo>
                  <a:pt x="1128" y="175"/>
                </a:lnTo>
                <a:lnTo>
                  <a:pt x="1128" y="0"/>
                </a:lnTo>
                <a:lnTo>
                  <a:pt x="1505" y="351"/>
                </a:lnTo>
                <a:lnTo>
                  <a:pt x="1128" y="703"/>
                </a:lnTo>
                <a:lnTo>
                  <a:pt x="1128" y="527"/>
                </a:lnTo>
                <a:lnTo>
                  <a:pt x="0" y="527"/>
                </a:lnTo>
                <a:lnTo>
                  <a:pt x="0" y="17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8"/>
          <p:cNvSpPr/>
          <p:nvPr/>
        </p:nvSpPr>
        <p:spPr>
          <a:xfrm>
            <a:off x="3483360" y="1863720"/>
            <a:ext cx="1985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3 Gauge Bosons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38" name="Picture 19" descr="TP_tmp"/>
          <p:cNvPicPr/>
          <p:nvPr/>
        </p:nvPicPr>
        <p:blipFill>
          <a:blip r:embed="rId4"/>
          <a:stretch/>
        </p:blipFill>
        <p:spPr>
          <a:xfrm>
            <a:off x="5843520" y="1844640"/>
            <a:ext cx="1665360" cy="379440"/>
          </a:xfrm>
          <a:prstGeom prst="rect">
            <a:avLst/>
          </a:prstGeom>
          <a:ln>
            <a:noFill/>
          </a:ln>
        </p:spPr>
      </p:pic>
      <p:sp>
        <p:nvSpPr>
          <p:cNvPr id="1239" name="CustomShape 9"/>
          <p:cNvSpPr/>
          <p:nvPr/>
        </p:nvSpPr>
        <p:spPr>
          <a:xfrm>
            <a:off x="411840" y="3917880"/>
            <a:ext cx="86601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Weak Interaction only couples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LH particles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RH anti-particles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hence only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place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LH particles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RH anti-particles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 weak isospin doublets: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 particles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LH anti-particles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placed in weak isospin singlets: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40" name="Picture 24" descr="TP_tmp"/>
          <p:cNvPicPr/>
          <p:nvPr/>
        </p:nvPicPr>
        <p:blipFill>
          <a:blip r:embed="rId5"/>
          <a:stretch/>
        </p:blipFill>
        <p:spPr>
          <a:xfrm>
            <a:off x="1941480" y="5241960"/>
            <a:ext cx="5640480" cy="685800"/>
          </a:xfrm>
          <a:prstGeom prst="rect">
            <a:avLst/>
          </a:prstGeom>
          <a:ln>
            <a:noFill/>
          </a:ln>
        </p:spPr>
      </p:pic>
      <p:pic>
        <p:nvPicPr>
          <p:cNvPr id="1241" name="Picture 25" descr="TP_tmp"/>
          <p:cNvPicPr/>
          <p:nvPr/>
        </p:nvPicPr>
        <p:blipFill>
          <a:blip r:embed="rId6"/>
          <a:stretch/>
        </p:blipFill>
        <p:spPr>
          <a:xfrm>
            <a:off x="2033640" y="6070680"/>
            <a:ext cx="3531960" cy="320760"/>
          </a:xfrm>
          <a:prstGeom prst="rect">
            <a:avLst/>
          </a:prstGeom>
          <a:ln>
            <a:noFill/>
          </a:ln>
        </p:spPr>
      </p:pic>
      <p:grpSp>
        <p:nvGrpSpPr>
          <p:cNvPr id="1242" name="Group 10"/>
          <p:cNvGrpSpPr/>
          <p:nvPr/>
        </p:nvGrpSpPr>
        <p:grpSpPr>
          <a:xfrm>
            <a:off x="701640" y="5351400"/>
            <a:ext cx="939600" cy="431640"/>
            <a:chOff x="701640" y="5351400"/>
            <a:chExt cx="939600" cy="431640"/>
          </a:xfrm>
        </p:grpSpPr>
        <p:pic>
          <p:nvPicPr>
            <p:cNvPr id="1243" name="Picture 26" descr="TP_tmp"/>
            <p:cNvPicPr/>
            <p:nvPr/>
          </p:nvPicPr>
          <p:blipFill>
            <a:blip r:embed="rId7"/>
            <a:stretch/>
          </p:blipFill>
          <p:spPr>
            <a:xfrm>
              <a:off x="774360" y="5351400"/>
              <a:ext cx="849240" cy="409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44" name="CustomShape 11"/>
            <p:cNvSpPr/>
            <p:nvPr/>
          </p:nvSpPr>
          <p:spPr>
            <a:xfrm>
              <a:off x="701640" y="5351400"/>
              <a:ext cx="939600" cy="43164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5" name="Group 12"/>
          <p:cNvGrpSpPr/>
          <p:nvPr/>
        </p:nvGrpSpPr>
        <p:grpSpPr>
          <a:xfrm>
            <a:off x="704880" y="5999040"/>
            <a:ext cx="938160" cy="431640"/>
            <a:chOff x="704880" y="5999040"/>
            <a:chExt cx="938160" cy="431640"/>
          </a:xfrm>
        </p:grpSpPr>
        <p:sp>
          <p:nvSpPr>
            <p:cNvPr id="1246" name="CustomShape 13"/>
            <p:cNvSpPr/>
            <p:nvPr/>
          </p:nvSpPr>
          <p:spPr>
            <a:xfrm>
              <a:off x="704880" y="5999040"/>
              <a:ext cx="938160" cy="43164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47" name="Picture 30" descr="TP_tmp"/>
            <p:cNvPicPr/>
            <p:nvPr/>
          </p:nvPicPr>
          <p:blipFill>
            <a:blip r:embed="rId8"/>
            <a:stretch/>
          </p:blipFill>
          <p:spPr>
            <a:xfrm>
              <a:off x="777600" y="6106680"/>
              <a:ext cx="819360" cy="26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48" name="CustomShape 14"/>
          <p:cNvSpPr/>
          <p:nvPr/>
        </p:nvSpPr>
        <p:spPr>
          <a:xfrm>
            <a:off x="394560" y="4941720"/>
            <a:ext cx="14760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Weak Isospin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49" name="Picture 36" descr="TP_tmp"/>
          <p:cNvPicPr/>
          <p:nvPr/>
        </p:nvPicPr>
        <p:blipFill>
          <a:blip r:embed="rId9"/>
          <a:stretch/>
        </p:blipFill>
        <p:spPr>
          <a:xfrm>
            <a:off x="8331120" y="5159520"/>
            <a:ext cx="943200" cy="366480"/>
          </a:xfrm>
          <a:prstGeom prst="rect">
            <a:avLst/>
          </a:prstGeom>
          <a:ln>
            <a:noFill/>
          </a:ln>
        </p:spPr>
      </p:pic>
      <p:pic>
        <p:nvPicPr>
          <p:cNvPr id="1250" name="Picture 38" descr="TP_tmp"/>
          <p:cNvPicPr/>
          <p:nvPr/>
        </p:nvPicPr>
        <p:blipFill>
          <a:blip r:embed="rId10"/>
          <a:stretch/>
        </p:blipFill>
        <p:spPr>
          <a:xfrm>
            <a:off x="8337600" y="5595840"/>
            <a:ext cx="942840" cy="366840"/>
          </a:xfrm>
          <a:prstGeom prst="rect">
            <a:avLst/>
          </a:prstGeom>
          <a:ln>
            <a:noFill/>
          </a:ln>
        </p:spPr>
      </p:pic>
      <p:sp>
        <p:nvSpPr>
          <p:cNvPr id="1251" name="CustomShape 15"/>
          <p:cNvSpPr/>
          <p:nvPr/>
        </p:nvSpPr>
        <p:spPr>
          <a:xfrm>
            <a:off x="8300880" y="5135400"/>
            <a:ext cx="104328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16"/>
          <p:cNvSpPr/>
          <p:nvPr/>
        </p:nvSpPr>
        <p:spPr>
          <a:xfrm>
            <a:off x="8300880" y="5567400"/>
            <a:ext cx="104328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Line 17"/>
          <p:cNvSpPr/>
          <p:nvPr/>
        </p:nvSpPr>
        <p:spPr>
          <a:xfrm flipH="1">
            <a:off x="7616520" y="5386320"/>
            <a:ext cx="649080" cy="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Line 18"/>
          <p:cNvSpPr/>
          <p:nvPr/>
        </p:nvSpPr>
        <p:spPr>
          <a:xfrm flipH="1">
            <a:off x="7653240" y="5710320"/>
            <a:ext cx="649440" cy="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55" name="Picture 43" descr="TP_tmp"/>
          <p:cNvPicPr/>
          <p:nvPr/>
        </p:nvPicPr>
        <p:blipFill>
          <a:blip r:embed="rId11"/>
          <a:stretch/>
        </p:blipFill>
        <p:spPr>
          <a:xfrm>
            <a:off x="7580160" y="4205160"/>
            <a:ext cx="720720" cy="347760"/>
          </a:xfrm>
          <a:prstGeom prst="rect">
            <a:avLst/>
          </a:prstGeom>
          <a:ln>
            <a:noFill/>
          </a:ln>
        </p:spPr>
      </p:pic>
      <p:pic>
        <p:nvPicPr>
          <p:cNvPr id="1256" name="Picture 45" descr="TP_tmp"/>
          <p:cNvPicPr/>
          <p:nvPr/>
        </p:nvPicPr>
        <p:blipFill>
          <a:blip r:embed="rId12"/>
          <a:stretch/>
        </p:blipFill>
        <p:spPr>
          <a:xfrm>
            <a:off x="7581960" y="4594320"/>
            <a:ext cx="695160" cy="223920"/>
          </a:xfrm>
          <a:prstGeom prst="rect">
            <a:avLst/>
          </a:prstGeom>
          <a:ln>
            <a:noFill/>
          </a:ln>
        </p:spPr>
      </p:pic>
      <p:sp>
        <p:nvSpPr>
          <p:cNvPr id="1257" name="CustomShape 19"/>
          <p:cNvSpPr/>
          <p:nvPr/>
        </p:nvSpPr>
        <p:spPr>
          <a:xfrm>
            <a:off x="5901840" y="6064200"/>
            <a:ext cx="3772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Note: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RH/LH refer to chiral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66A4DB2B-66FA-4FE4-9E32-147A44960E9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9" name="CustomShape 2"/>
          <p:cNvSpPr/>
          <p:nvPr/>
        </p:nvSpPr>
        <p:spPr>
          <a:xfrm>
            <a:off x="0" y="549360"/>
            <a:ext cx="990612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3"/>
          <p:cNvSpPr/>
          <p:nvPr/>
        </p:nvSpPr>
        <p:spPr>
          <a:xfrm>
            <a:off x="412920" y="325440"/>
            <a:ext cx="3489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simplicity only consider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1" name="CustomShape 4"/>
          <p:cNvSpPr/>
          <p:nvPr/>
        </p:nvSpPr>
        <p:spPr>
          <a:xfrm>
            <a:off x="478800" y="708120"/>
            <a:ext cx="91422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</a:rPr>
              <a:t>The gauge symmetry specifies the form of the interaction: one term for each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s-ES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</a:rPr>
              <a:t>of the 3 generators of SU(2) –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</a:rPr>
              <a:t>[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note: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</a:rPr>
              <a:t> here include interaction strength in current]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62" name="Picture 9" descr="TP_tmp"/>
          <p:cNvPicPr/>
          <p:nvPr/>
        </p:nvPicPr>
        <p:blipFill>
          <a:blip r:embed="rId1"/>
          <a:stretch/>
        </p:blipFill>
        <p:spPr>
          <a:xfrm>
            <a:off x="4052880" y="223920"/>
            <a:ext cx="1460520" cy="555480"/>
          </a:xfrm>
          <a:prstGeom prst="rect">
            <a:avLst/>
          </a:prstGeom>
          <a:ln>
            <a:noFill/>
          </a:ln>
        </p:spPr>
      </p:pic>
      <p:sp>
        <p:nvSpPr>
          <p:cNvPr id="1263" name="CustomShape 5"/>
          <p:cNvSpPr/>
          <p:nvPr/>
        </p:nvSpPr>
        <p:spPr>
          <a:xfrm>
            <a:off x="467280" y="1824120"/>
            <a:ext cx="90442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charged current W</a:t>
            </a:r>
            <a:r>
              <a:rPr b="1" lang="en-GB" sz="1800" spc="-1" strike="noStrike" baseline="30000">
                <a:solidFill>
                  <a:srgbClr val="333399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/W</a:t>
            </a:r>
            <a:r>
              <a:rPr b="1" lang="en-GB" sz="1800" spc="-1" strike="noStrike" baseline="30000">
                <a:solidFill>
                  <a:srgbClr val="333399"/>
                </a:solidFill>
                <a:latin typeface="Arial"/>
              </a:rPr>
              <a:t>-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interaction enters as a linear combinations of W</a:t>
            </a:r>
            <a:r>
              <a:rPr b="1" lang="en-GB" sz="1800" spc="-1" strike="noStrike" baseline="-25000">
                <a:solidFill>
                  <a:srgbClr val="333399"/>
                </a:solidFill>
                <a:latin typeface="Arial"/>
              </a:rPr>
              <a:t>1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W</a:t>
            </a:r>
            <a:r>
              <a:rPr b="1" lang="en-GB" sz="1800" spc="-1" strike="noStrike" baseline="-25000">
                <a:solidFill>
                  <a:srgbClr val="333399"/>
                </a:solidFill>
                <a:latin typeface="Arial"/>
              </a:rPr>
              <a:t>2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64" name="Picture 30" descr="TP_tmp"/>
          <p:cNvPicPr/>
          <p:nvPr/>
        </p:nvPicPr>
        <p:blipFill>
          <a:blip r:embed="rId2"/>
          <a:stretch/>
        </p:blipFill>
        <p:spPr>
          <a:xfrm>
            <a:off x="3478320" y="2182680"/>
            <a:ext cx="2685960" cy="466920"/>
          </a:xfrm>
          <a:prstGeom prst="rect">
            <a:avLst/>
          </a:prstGeom>
          <a:ln>
            <a:noFill/>
          </a:ln>
        </p:spPr>
      </p:pic>
      <p:sp>
        <p:nvSpPr>
          <p:cNvPr id="1265" name="CustomShape 6"/>
          <p:cNvSpPr/>
          <p:nvPr/>
        </p:nvSpPr>
        <p:spPr>
          <a:xfrm>
            <a:off x="438480" y="2492280"/>
            <a:ext cx="316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W</a:t>
            </a:r>
            <a:r>
              <a:rPr b="1" lang="en-US" sz="1800" spc="-1" strike="noStrike" baseline="30000">
                <a:solidFill>
                  <a:srgbClr val="333399"/>
                </a:solidFill>
                <a:latin typeface="Arial"/>
                <a:ea typeface="Arial"/>
              </a:rPr>
              <a:t>±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interaction terms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6" name="CustomShape 7"/>
          <p:cNvSpPr/>
          <p:nvPr/>
        </p:nvSpPr>
        <p:spPr>
          <a:xfrm>
            <a:off x="843120" y="5624640"/>
            <a:ext cx="695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can be understood in terms of the weak isospin doublet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7" name="CustomShape 8"/>
          <p:cNvSpPr/>
          <p:nvPr/>
        </p:nvSpPr>
        <p:spPr>
          <a:xfrm>
            <a:off x="8453160" y="5265720"/>
            <a:ext cx="133272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1400" spc="-1" strike="noStrike">
                <a:solidFill>
                  <a:srgbClr val="ff0000"/>
                </a:solidFill>
                <a:latin typeface="Arial"/>
              </a:rPr>
              <a:t>Bars indicates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0" lang="en-GB" sz="1400" spc="-1" strike="noStrike">
                <a:solidFill>
                  <a:srgbClr val="ff0000"/>
                </a:solidFill>
                <a:latin typeface="Arial"/>
              </a:rPr>
              <a:t>adjoint spinors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8" name="Line 9"/>
          <p:cNvSpPr/>
          <p:nvPr/>
        </p:nvSpPr>
        <p:spPr>
          <a:xfrm>
            <a:off x="1730520" y="5018040"/>
            <a:ext cx="792000" cy="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Line 10"/>
          <p:cNvSpPr/>
          <p:nvPr/>
        </p:nvSpPr>
        <p:spPr>
          <a:xfrm flipV="1">
            <a:off x="2522520" y="4549320"/>
            <a:ext cx="576360" cy="46836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11"/>
          <p:cNvSpPr/>
          <p:nvPr/>
        </p:nvSpPr>
        <p:spPr>
          <a:xfrm rot="12978600">
            <a:off x="2450880" y="5121000"/>
            <a:ext cx="614160" cy="14760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1" name="Picture 36" descr="TP_tmp"/>
          <p:cNvPicPr/>
          <p:nvPr/>
        </p:nvPicPr>
        <p:blipFill>
          <a:blip r:embed="rId3"/>
          <a:stretch/>
        </p:blipFill>
        <p:spPr>
          <a:xfrm>
            <a:off x="1406520" y="4910040"/>
            <a:ext cx="235080" cy="233640"/>
          </a:xfrm>
          <a:prstGeom prst="rect">
            <a:avLst/>
          </a:prstGeom>
          <a:ln>
            <a:noFill/>
          </a:ln>
        </p:spPr>
      </p:pic>
      <p:pic>
        <p:nvPicPr>
          <p:cNvPr id="1272" name="Picture 38" descr="TP_tmp"/>
          <p:cNvPicPr/>
          <p:nvPr/>
        </p:nvPicPr>
        <p:blipFill>
          <a:blip r:embed="rId4"/>
          <a:stretch/>
        </p:blipFill>
        <p:spPr>
          <a:xfrm>
            <a:off x="3135240" y="4551480"/>
            <a:ext cx="322200" cy="174600"/>
          </a:xfrm>
          <a:prstGeom prst="rect">
            <a:avLst/>
          </a:prstGeom>
          <a:ln>
            <a:noFill/>
          </a:ln>
        </p:spPr>
      </p:pic>
      <p:pic>
        <p:nvPicPr>
          <p:cNvPr id="1273" name="Picture 39" descr="TP_tmp"/>
          <p:cNvPicPr/>
          <p:nvPr/>
        </p:nvPicPr>
        <p:blipFill>
          <a:blip r:embed="rId5"/>
          <a:stretch/>
        </p:blipFill>
        <p:spPr>
          <a:xfrm>
            <a:off x="3098880" y="5157720"/>
            <a:ext cx="466560" cy="262080"/>
          </a:xfrm>
          <a:prstGeom prst="rect">
            <a:avLst/>
          </a:prstGeom>
          <a:ln>
            <a:noFill/>
          </a:ln>
        </p:spPr>
      </p:pic>
      <p:sp>
        <p:nvSpPr>
          <p:cNvPr id="1274" name="CustomShape 12"/>
          <p:cNvSpPr/>
          <p:nvPr/>
        </p:nvSpPr>
        <p:spPr>
          <a:xfrm>
            <a:off x="3675600" y="4749840"/>
            <a:ext cx="184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corresponds to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75" name="CustomShape 13"/>
          <p:cNvSpPr/>
          <p:nvPr/>
        </p:nvSpPr>
        <p:spPr>
          <a:xfrm>
            <a:off x="1335240" y="4473720"/>
            <a:ext cx="6948360" cy="107928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14"/>
          <p:cNvSpPr/>
          <p:nvPr/>
        </p:nvSpPr>
        <p:spPr>
          <a:xfrm>
            <a:off x="542520" y="4726080"/>
            <a:ext cx="572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4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1" lang="en-GB" sz="2400" spc="-1" strike="noStrike" baseline="30000">
                <a:solidFill>
                  <a:srgbClr val="ff0000"/>
                </a:solidFill>
                <a:latin typeface="Arial"/>
              </a:rPr>
              <a:t>+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77" name="Line 15"/>
          <p:cNvSpPr/>
          <p:nvPr/>
        </p:nvSpPr>
        <p:spPr>
          <a:xfrm>
            <a:off x="1874880" y="5014800"/>
            <a:ext cx="32364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Line 16"/>
          <p:cNvSpPr/>
          <p:nvPr/>
        </p:nvSpPr>
        <p:spPr>
          <a:xfrm flipV="1">
            <a:off x="2662200" y="4739760"/>
            <a:ext cx="209520" cy="15876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9" name="Group 17"/>
          <p:cNvGrpSpPr/>
          <p:nvPr/>
        </p:nvGrpSpPr>
        <p:grpSpPr>
          <a:xfrm>
            <a:off x="450720" y="3321000"/>
            <a:ext cx="8483760" cy="409680"/>
            <a:chOff x="450720" y="3321000"/>
            <a:chExt cx="8483760" cy="409680"/>
          </a:xfrm>
        </p:grpSpPr>
        <p:pic>
          <p:nvPicPr>
            <p:cNvPr id="1280" name="Picture 32" descr="TP_tmp"/>
            <p:cNvPicPr/>
            <p:nvPr/>
          </p:nvPicPr>
          <p:blipFill>
            <a:blip r:embed="rId6"/>
            <a:stretch/>
          </p:blipFill>
          <p:spPr>
            <a:xfrm>
              <a:off x="6861240" y="3321000"/>
              <a:ext cx="2073240" cy="40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81" name="CustomShape 18"/>
            <p:cNvSpPr/>
            <p:nvPr/>
          </p:nvSpPr>
          <p:spPr>
            <a:xfrm>
              <a:off x="450720" y="3327480"/>
              <a:ext cx="63313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Express in terms of the weak isospin ladder operators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1282" name="CustomShape 19"/>
          <p:cNvSpPr/>
          <p:nvPr/>
        </p:nvSpPr>
        <p:spPr>
          <a:xfrm>
            <a:off x="5727600" y="4694400"/>
            <a:ext cx="2449440" cy="53496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83" name="Picture 100" descr="TP_tmp"/>
          <p:cNvPicPr/>
          <p:nvPr/>
        </p:nvPicPr>
        <p:blipFill>
          <a:blip r:embed="rId7"/>
          <a:stretch/>
        </p:blipFill>
        <p:spPr>
          <a:xfrm>
            <a:off x="2144880" y="4700520"/>
            <a:ext cx="379080" cy="204840"/>
          </a:xfrm>
          <a:prstGeom prst="rect">
            <a:avLst/>
          </a:prstGeom>
          <a:ln>
            <a:noFill/>
          </a:ln>
        </p:spPr>
      </p:pic>
      <p:sp>
        <p:nvSpPr>
          <p:cNvPr id="1284" name="CustomShape 20"/>
          <p:cNvSpPr/>
          <p:nvPr/>
        </p:nvSpPr>
        <p:spPr>
          <a:xfrm>
            <a:off x="7689960" y="6021360"/>
            <a:ext cx="19429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21"/>
          <p:cNvSpPr/>
          <p:nvPr/>
        </p:nvSpPr>
        <p:spPr>
          <a:xfrm>
            <a:off x="3224160" y="3753000"/>
            <a:ext cx="2484360" cy="6127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22"/>
          <p:cNvSpPr/>
          <p:nvPr/>
        </p:nvSpPr>
        <p:spPr>
          <a:xfrm>
            <a:off x="6264360" y="3881520"/>
            <a:ext cx="2905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Origin of        in Weak CC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87" name="Picture 120" descr="TP_tmp"/>
          <p:cNvPicPr/>
          <p:nvPr/>
        </p:nvPicPr>
        <p:blipFill>
          <a:blip r:embed="rId8"/>
          <a:stretch/>
        </p:blipFill>
        <p:spPr>
          <a:xfrm>
            <a:off x="7437600" y="3895560"/>
            <a:ext cx="272880" cy="397080"/>
          </a:xfrm>
          <a:prstGeom prst="rect">
            <a:avLst/>
          </a:prstGeom>
          <a:ln>
            <a:noFill/>
          </a:ln>
        </p:spPr>
      </p:pic>
      <p:sp>
        <p:nvSpPr>
          <p:cNvPr id="1288" name="CustomShape 23"/>
          <p:cNvSpPr/>
          <p:nvPr/>
        </p:nvSpPr>
        <p:spPr>
          <a:xfrm>
            <a:off x="5997600" y="3824280"/>
            <a:ext cx="179280" cy="504720"/>
          </a:xfrm>
          <a:custGeom>
            <a:avLst/>
            <a:gdLst/>
            <a:ahLst/>
            <a:rect l="0" t="0" r="r" b="b"/>
            <a:pathLst>
              <a:path w="500" h="1404">
                <a:moveTo>
                  <a:pt x="0" y="0"/>
                </a:moveTo>
                <a:cubicBezTo>
                  <a:pt x="124" y="0"/>
                  <a:pt x="249" y="58"/>
                  <a:pt x="249" y="116"/>
                </a:cubicBezTo>
                <a:lnTo>
                  <a:pt x="249" y="584"/>
                </a:lnTo>
                <a:cubicBezTo>
                  <a:pt x="249" y="643"/>
                  <a:pt x="374" y="701"/>
                  <a:pt x="499" y="701"/>
                </a:cubicBezTo>
                <a:cubicBezTo>
                  <a:pt x="374" y="701"/>
                  <a:pt x="249" y="759"/>
                  <a:pt x="249" y="818"/>
                </a:cubicBezTo>
                <a:lnTo>
                  <a:pt x="249" y="1286"/>
                </a:lnTo>
                <a:cubicBezTo>
                  <a:pt x="249" y="1344"/>
                  <a:pt x="124" y="1403"/>
                  <a:pt x="0" y="1403"/>
                </a:cubicBezTo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89" name="Picture 124" descr="TP_tmp"/>
          <p:cNvPicPr/>
          <p:nvPr/>
        </p:nvPicPr>
        <p:blipFill>
          <a:blip r:embed="rId9"/>
          <a:stretch/>
        </p:blipFill>
        <p:spPr>
          <a:xfrm>
            <a:off x="973080" y="1376280"/>
            <a:ext cx="2424240" cy="409680"/>
          </a:xfrm>
          <a:prstGeom prst="rect">
            <a:avLst/>
          </a:prstGeom>
          <a:ln>
            <a:noFill/>
          </a:ln>
        </p:spPr>
      </p:pic>
      <p:pic>
        <p:nvPicPr>
          <p:cNvPr id="1290" name="Picture 125" descr="TP_tmp"/>
          <p:cNvPicPr/>
          <p:nvPr/>
        </p:nvPicPr>
        <p:blipFill>
          <a:blip r:embed="rId10"/>
          <a:stretch/>
        </p:blipFill>
        <p:spPr>
          <a:xfrm>
            <a:off x="3800520" y="1392120"/>
            <a:ext cx="2424240" cy="409680"/>
          </a:xfrm>
          <a:prstGeom prst="rect">
            <a:avLst/>
          </a:prstGeom>
          <a:ln>
            <a:noFill/>
          </a:ln>
        </p:spPr>
      </p:pic>
      <p:pic>
        <p:nvPicPr>
          <p:cNvPr id="1291" name="Picture 126" descr="TP_tmp"/>
          <p:cNvPicPr/>
          <p:nvPr/>
        </p:nvPicPr>
        <p:blipFill>
          <a:blip r:embed="rId11"/>
          <a:stretch/>
        </p:blipFill>
        <p:spPr>
          <a:xfrm>
            <a:off x="6753240" y="1392120"/>
            <a:ext cx="2424240" cy="409680"/>
          </a:xfrm>
          <a:prstGeom prst="rect">
            <a:avLst/>
          </a:prstGeom>
          <a:ln>
            <a:noFill/>
          </a:ln>
        </p:spPr>
      </p:pic>
      <p:pic>
        <p:nvPicPr>
          <p:cNvPr id="1292" name="Picture 127" descr="TP_tmp"/>
          <p:cNvPicPr/>
          <p:nvPr/>
        </p:nvPicPr>
        <p:blipFill>
          <a:blip r:embed="rId12"/>
          <a:stretch/>
        </p:blipFill>
        <p:spPr>
          <a:xfrm>
            <a:off x="2338560" y="2889360"/>
            <a:ext cx="5286240" cy="466560"/>
          </a:xfrm>
          <a:prstGeom prst="rect">
            <a:avLst/>
          </a:prstGeom>
          <a:ln>
            <a:noFill/>
          </a:ln>
        </p:spPr>
      </p:pic>
      <p:pic>
        <p:nvPicPr>
          <p:cNvPr id="1293" name="Picture 128" descr="TP_tmp"/>
          <p:cNvPicPr/>
          <p:nvPr/>
        </p:nvPicPr>
        <p:blipFill>
          <a:blip r:embed="rId13"/>
          <a:stretch/>
        </p:blipFill>
        <p:spPr>
          <a:xfrm>
            <a:off x="3328920" y="3854520"/>
            <a:ext cx="2338560" cy="468360"/>
          </a:xfrm>
          <a:prstGeom prst="rect">
            <a:avLst/>
          </a:prstGeom>
          <a:ln>
            <a:noFill/>
          </a:ln>
        </p:spPr>
      </p:pic>
      <p:pic>
        <p:nvPicPr>
          <p:cNvPr id="1294" name="Picture 129" descr="TP_tmp"/>
          <p:cNvPicPr/>
          <p:nvPr/>
        </p:nvPicPr>
        <p:blipFill>
          <a:blip r:embed="rId14"/>
          <a:stretch/>
        </p:blipFill>
        <p:spPr>
          <a:xfrm>
            <a:off x="5786280" y="4724280"/>
            <a:ext cx="2338560" cy="468360"/>
          </a:xfrm>
          <a:prstGeom prst="rect">
            <a:avLst/>
          </a:prstGeom>
          <a:ln>
            <a:noFill/>
          </a:ln>
        </p:spPr>
      </p:pic>
      <p:pic>
        <p:nvPicPr>
          <p:cNvPr id="1295" name="Picture 131" descr="TP_tmp"/>
          <p:cNvPicPr/>
          <p:nvPr/>
        </p:nvPicPr>
        <p:blipFill>
          <a:blip r:embed="rId15"/>
          <a:stretch/>
        </p:blipFill>
        <p:spPr>
          <a:xfrm>
            <a:off x="380880" y="5985000"/>
            <a:ext cx="9139320" cy="577800"/>
          </a:xfrm>
          <a:prstGeom prst="rect">
            <a:avLst/>
          </a:prstGeom>
          <a:ln>
            <a:noFill/>
          </a:ln>
        </p:spPr>
      </p:pic>
      <p:sp>
        <p:nvSpPr>
          <p:cNvPr id="1296" name="CustomShape 24"/>
          <p:cNvSpPr/>
          <p:nvPr/>
        </p:nvSpPr>
        <p:spPr>
          <a:xfrm>
            <a:off x="7545240" y="5950080"/>
            <a:ext cx="2087640" cy="647640"/>
          </a:xfrm>
          <a:prstGeom prst="rect">
            <a:avLst/>
          </a:pr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25"/>
          <p:cNvSpPr/>
          <p:nvPr/>
        </p:nvSpPr>
        <p:spPr>
          <a:xfrm>
            <a:off x="9129600" y="584280"/>
            <a:ext cx="468360" cy="180720"/>
          </a:xfrm>
          <a:custGeom>
            <a:avLst/>
            <a:gdLst/>
            <a:ahLst/>
            <a:rect l="0" t="0" r="r" b="b"/>
            <a:pathLst>
              <a:path w="1303" h="504">
                <a:moveTo>
                  <a:pt x="0" y="125"/>
                </a:moveTo>
                <a:lnTo>
                  <a:pt x="1051" y="125"/>
                </a:lnTo>
                <a:lnTo>
                  <a:pt x="1051" y="0"/>
                </a:lnTo>
                <a:lnTo>
                  <a:pt x="1302" y="251"/>
                </a:lnTo>
                <a:lnTo>
                  <a:pt x="1051" y="503"/>
                </a:lnTo>
                <a:lnTo>
                  <a:pt x="1051" y="377"/>
                </a:lnTo>
                <a:lnTo>
                  <a:pt x="0" y="377"/>
                </a:lnTo>
                <a:lnTo>
                  <a:pt x="0" y="125"/>
                </a:lnTo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C5F5E301-23E7-48B0-B23F-4F3AFC74FDDB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99" name="Picture 96" descr="TP_tmp"/>
          <p:cNvPicPr/>
          <p:nvPr/>
        </p:nvPicPr>
        <p:blipFill>
          <a:blip r:embed="rId1"/>
          <a:stretch/>
        </p:blipFill>
        <p:spPr>
          <a:xfrm>
            <a:off x="1563840" y="4078440"/>
            <a:ext cx="6959520" cy="577800"/>
          </a:xfrm>
          <a:prstGeom prst="rect">
            <a:avLst/>
          </a:prstGeom>
          <a:ln>
            <a:noFill/>
          </a:ln>
        </p:spPr>
      </p:pic>
      <p:sp>
        <p:nvSpPr>
          <p:cNvPr id="1300" name="Line 2"/>
          <p:cNvSpPr/>
          <p:nvPr/>
        </p:nvSpPr>
        <p:spPr>
          <a:xfrm>
            <a:off x="1554120" y="1682640"/>
            <a:ext cx="792360" cy="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Line 3"/>
          <p:cNvSpPr/>
          <p:nvPr/>
        </p:nvSpPr>
        <p:spPr>
          <a:xfrm flipV="1">
            <a:off x="2346480" y="1213920"/>
            <a:ext cx="576000" cy="46836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"/>
          <p:cNvSpPr/>
          <p:nvPr/>
        </p:nvSpPr>
        <p:spPr>
          <a:xfrm rot="12978600">
            <a:off x="2274480" y="1785600"/>
            <a:ext cx="612720" cy="14760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3" name="Picture 11" descr="TP_tmp"/>
          <p:cNvPicPr/>
          <p:nvPr/>
        </p:nvPicPr>
        <p:blipFill>
          <a:blip r:embed="rId2"/>
          <a:stretch/>
        </p:blipFill>
        <p:spPr>
          <a:xfrm>
            <a:off x="2994120" y="1176480"/>
            <a:ext cx="233280" cy="233280"/>
          </a:xfrm>
          <a:prstGeom prst="rect">
            <a:avLst/>
          </a:prstGeom>
          <a:ln>
            <a:noFill/>
          </a:ln>
        </p:spPr>
      </p:pic>
      <p:pic>
        <p:nvPicPr>
          <p:cNvPr id="1304" name="Picture 12" descr="TP_tmp"/>
          <p:cNvPicPr/>
          <p:nvPr/>
        </p:nvPicPr>
        <p:blipFill>
          <a:blip r:embed="rId3"/>
          <a:stretch/>
        </p:blipFill>
        <p:spPr>
          <a:xfrm>
            <a:off x="1233360" y="1573200"/>
            <a:ext cx="320760" cy="174600"/>
          </a:xfrm>
          <a:prstGeom prst="rect">
            <a:avLst/>
          </a:prstGeom>
          <a:ln>
            <a:noFill/>
          </a:ln>
        </p:spPr>
      </p:pic>
      <p:sp>
        <p:nvSpPr>
          <p:cNvPr id="1305" name="CustomShape 5"/>
          <p:cNvSpPr/>
          <p:nvPr/>
        </p:nvSpPr>
        <p:spPr>
          <a:xfrm>
            <a:off x="3513240" y="1447920"/>
            <a:ext cx="184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corresponds to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06" name="Picture 15" descr="TP_tmp"/>
          <p:cNvPicPr/>
          <p:nvPr/>
        </p:nvPicPr>
        <p:blipFill>
          <a:blip r:embed="rId4"/>
          <a:stretch/>
        </p:blipFill>
        <p:spPr>
          <a:xfrm>
            <a:off x="2922480" y="1851120"/>
            <a:ext cx="438120" cy="204840"/>
          </a:xfrm>
          <a:prstGeom prst="rect">
            <a:avLst/>
          </a:prstGeom>
          <a:ln>
            <a:noFill/>
          </a:ln>
        </p:spPr>
      </p:pic>
      <p:sp>
        <p:nvSpPr>
          <p:cNvPr id="1307" name="CustomShape 6"/>
          <p:cNvSpPr/>
          <p:nvPr/>
        </p:nvSpPr>
        <p:spPr>
          <a:xfrm>
            <a:off x="1193760" y="1050840"/>
            <a:ext cx="7143840" cy="115272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7"/>
          <p:cNvSpPr/>
          <p:nvPr/>
        </p:nvSpPr>
        <p:spPr>
          <a:xfrm>
            <a:off x="384840" y="1415880"/>
            <a:ext cx="546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4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0" lang="en-GB" sz="32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-</a:t>
            </a:r>
            <a:endParaRPr b="1" lang="es-E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09" name="Line 8"/>
          <p:cNvSpPr/>
          <p:nvPr/>
        </p:nvSpPr>
        <p:spPr>
          <a:xfrm>
            <a:off x="1770120" y="1679400"/>
            <a:ext cx="32544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Line 9"/>
          <p:cNvSpPr/>
          <p:nvPr/>
        </p:nvSpPr>
        <p:spPr>
          <a:xfrm flipV="1">
            <a:off x="2549520" y="1358640"/>
            <a:ext cx="208080" cy="15876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10"/>
          <p:cNvSpPr/>
          <p:nvPr/>
        </p:nvSpPr>
        <p:spPr>
          <a:xfrm>
            <a:off x="414360" y="619200"/>
            <a:ext cx="1467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12" name="CustomShape 11"/>
          <p:cNvSpPr/>
          <p:nvPr/>
        </p:nvSpPr>
        <p:spPr>
          <a:xfrm>
            <a:off x="5565600" y="1359000"/>
            <a:ext cx="2519640" cy="5572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12"/>
          <p:cNvSpPr/>
          <p:nvPr/>
        </p:nvSpPr>
        <p:spPr>
          <a:xfrm>
            <a:off x="417240" y="2889360"/>
            <a:ext cx="5799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However have an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additional interaction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due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1" lang="en-GB" sz="1800" spc="-1" strike="noStrike" baseline="30000">
                <a:solidFill>
                  <a:srgbClr val="ff0000"/>
                </a:solidFill>
                <a:latin typeface="Arial"/>
              </a:rPr>
              <a:t>3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14" name="CustomShape 13"/>
          <p:cNvSpPr/>
          <p:nvPr/>
        </p:nvSpPr>
        <p:spPr>
          <a:xfrm>
            <a:off x="721080" y="3645000"/>
            <a:ext cx="1872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expanding this: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15" name="Line 14"/>
          <p:cNvSpPr/>
          <p:nvPr/>
        </p:nvSpPr>
        <p:spPr>
          <a:xfrm>
            <a:off x="4905360" y="5446800"/>
            <a:ext cx="792000" cy="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Line 15"/>
          <p:cNvSpPr/>
          <p:nvPr/>
        </p:nvSpPr>
        <p:spPr>
          <a:xfrm flipV="1">
            <a:off x="5697360" y="4978080"/>
            <a:ext cx="576360" cy="46836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16"/>
          <p:cNvSpPr/>
          <p:nvPr/>
        </p:nvSpPr>
        <p:spPr>
          <a:xfrm rot="12978600">
            <a:off x="5625720" y="5549400"/>
            <a:ext cx="612720" cy="14760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8" name="Picture 43" descr="TP_tmp"/>
          <p:cNvPicPr/>
          <p:nvPr/>
        </p:nvPicPr>
        <p:blipFill>
          <a:blip r:embed="rId5"/>
          <a:stretch/>
        </p:blipFill>
        <p:spPr>
          <a:xfrm>
            <a:off x="6346800" y="4940280"/>
            <a:ext cx="231840" cy="233280"/>
          </a:xfrm>
          <a:prstGeom prst="rect">
            <a:avLst/>
          </a:prstGeom>
          <a:ln>
            <a:noFill/>
          </a:ln>
        </p:spPr>
      </p:pic>
      <p:pic>
        <p:nvPicPr>
          <p:cNvPr id="1319" name="Picture 44" descr="TP_tmp"/>
          <p:cNvPicPr/>
          <p:nvPr/>
        </p:nvPicPr>
        <p:blipFill>
          <a:blip r:embed="rId6"/>
          <a:stretch/>
        </p:blipFill>
        <p:spPr>
          <a:xfrm>
            <a:off x="8948880" y="4946760"/>
            <a:ext cx="320400" cy="174600"/>
          </a:xfrm>
          <a:prstGeom prst="rect">
            <a:avLst/>
          </a:prstGeom>
          <a:ln>
            <a:noFill/>
          </a:ln>
        </p:spPr>
      </p:pic>
      <p:sp>
        <p:nvSpPr>
          <p:cNvPr id="1320" name="Line 17"/>
          <p:cNvSpPr/>
          <p:nvPr/>
        </p:nvSpPr>
        <p:spPr>
          <a:xfrm>
            <a:off x="5121360" y="5443560"/>
            <a:ext cx="32364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Line 18"/>
          <p:cNvSpPr/>
          <p:nvPr/>
        </p:nvSpPr>
        <p:spPr>
          <a:xfrm flipV="1">
            <a:off x="5899320" y="5122440"/>
            <a:ext cx="209520" cy="15876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Line 19"/>
          <p:cNvSpPr/>
          <p:nvPr/>
        </p:nvSpPr>
        <p:spPr>
          <a:xfrm>
            <a:off x="7564320" y="5448240"/>
            <a:ext cx="792360" cy="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Line 20"/>
          <p:cNvSpPr/>
          <p:nvPr/>
        </p:nvSpPr>
        <p:spPr>
          <a:xfrm flipV="1">
            <a:off x="8356680" y="4979520"/>
            <a:ext cx="576360" cy="468360"/>
          </a:xfrm>
          <a:prstGeom prst="line">
            <a:avLst/>
          </a:prstGeom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1"/>
          <p:cNvSpPr/>
          <p:nvPr/>
        </p:nvSpPr>
        <p:spPr>
          <a:xfrm rot="12978600">
            <a:off x="8286480" y="5551200"/>
            <a:ext cx="610920" cy="14760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5" name="Picture 52" descr="TP_tmp"/>
          <p:cNvPicPr/>
          <p:nvPr/>
        </p:nvPicPr>
        <p:blipFill>
          <a:blip r:embed="rId7"/>
          <a:stretch/>
        </p:blipFill>
        <p:spPr>
          <a:xfrm>
            <a:off x="4530600" y="5302080"/>
            <a:ext cx="231840" cy="233640"/>
          </a:xfrm>
          <a:prstGeom prst="rect">
            <a:avLst/>
          </a:prstGeom>
          <a:ln>
            <a:noFill/>
          </a:ln>
        </p:spPr>
      </p:pic>
      <p:pic>
        <p:nvPicPr>
          <p:cNvPr id="1326" name="Picture 53" descr="TP_tmp"/>
          <p:cNvPicPr/>
          <p:nvPr/>
        </p:nvPicPr>
        <p:blipFill>
          <a:blip r:embed="rId8"/>
          <a:stretch/>
        </p:blipFill>
        <p:spPr>
          <a:xfrm>
            <a:off x="7243920" y="5338800"/>
            <a:ext cx="320400" cy="174600"/>
          </a:xfrm>
          <a:prstGeom prst="rect">
            <a:avLst/>
          </a:prstGeom>
          <a:ln>
            <a:noFill/>
          </a:ln>
        </p:spPr>
      </p:pic>
      <p:sp>
        <p:nvSpPr>
          <p:cNvPr id="1327" name="Line 22"/>
          <p:cNvSpPr/>
          <p:nvPr/>
        </p:nvSpPr>
        <p:spPr>
          <a:xfrm>
            <a:off x="7780320" y="5445000"/>
            <a:ext cx="32400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Line 23"/>
          <p:cNvSpPr/>
          <p:nvPr/>
        </p:nvSpPr>
        <p:spPr>
          <a:xfrm flipV="1">
            <a:off x="8558280" y="5124240"/>
            <a:ext cx="209520" cy="15876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Line 24"/>
          <p:cNvSpPr/>
          <p:nvPr/>
        </p:nvSpPr>
        <p:spPr>
          <a:xfrm flipH="1">
            <a:off x="6068880" y="4581360"/>
            <a:ext cx="216000" cy="252720"/>
          </a:xfrm>
          <a:prstGeom prst="line">
            <a:avLst/>
          </a:prstGeom>
          <a:ln w="22320">
            <a:solidFill>
              <a:srgbClr val="cc00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25"/>
          <p:cNvSpPr/>
          <p:nvPr/>
        </p:nvSpPr>
        <p:spPr>
          <a:xfrm>
            <a:off x="4484520" y="4870440"/>
            <a:ext cx="2233800" cy="1116000"/>
          </a:xfrm>
          <a:prstGeom prst="rect">
            <a:avLst/>
          </a:prstGeom>
          <a:noFill/>
          <a:ln w="22320">
            <a:solidFill>
              <a:srgbClr val="cc0099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26"/>
          <p:cNvSpPr/>
          <p:nvPr/>
        </p:nvSpPr>
        <p:spPr>
          <a:xfrm>
            <a:off x="7148520" y="4870440"/>
            <a:ext cx="2232000" cy="1079640"/>
          </a:xfrm>
          <a:prstGeom prst="rect">
            <a:avLst/>
          </a:prstGeom>
          <a:noFill/>
          <a:ln w="22320">
            <a:solidFill>
              <a:srgbClr val="cc0099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Line 27"/>
          <p:cNvSpPr/>
          <p:nvPr/>
        </p:nvSpPr>
        <p:spPr>
          <a:xfrm>
            <a:off x="7869240" y="4581360"/>
            <a:ext cx="108000" cy="252720"/>
          </a:xfrm>
          <a:prstGeom prst="line">
            <a:avLst/>
          </a:prstGeom>
          <a:ln w="22320">
            <a:solidFill>
              <a:srgbClr val="cc00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28"/>
          <p:cNvSpPr/>
          <p:nvPr/>
        </p:nvSpPr>
        <p:spPr>
          <a:xfrm>
            <a:off x="1838160" y="6218280"/>
            <a:ext cx="540000" cy="250920"/>
          </a:xfrm>
          <a:custGeom>
            <a:avLst/>
            <a:gdLst/>
            <a:ahLst/>
            <a:rect l="0" t="0" r="r" b="b"/>
            <a:pathLst>
              <a:path w="1502" h="699">
                <a:moveTo>
                  <a:pt x="0" y="174"/>
                </a:moveTo>
                <a:lnTo>
                  <a:pt x="1125" y="174"/>
                </a:lnTo>
                <a:lnTo>
                  <a:pt x="1125" y="0"/>
                </a:lnTo>
                <a:lnTo>
                  <a:pt x="1501" y="349"/>
                </a:lnTo>
                <a:lnTo>
                  <a:pt x="1125" y="698"/>
                </a:lnTo>
                <a:lnTo>
                  <a:pt x="1125" y="523"/>
                </a:lnTo>
                <a:lnTo>
                  <a:pt x="0" y="523"/>
                </a:lnTo>
                <a:lnTo>
                  <a:pt x="0" y="174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29"/>
          <p:cNvSpPr/>
          <p:nvPr/>
        </p:nvSpPr>
        <p:spPr>
          <a:xfrm>
            <a:off x="2731320" y="6165720"/>
            <a:ext cx="4370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NEUTRAL CURRENT INTERACTIONS 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35" name="Picture 65" descr="TP_tmp"/>
          <p:cNvPicPr/>
          <p:nvPr/>
        </p:nvPicPr>
        <p:blipFill>
          <a:blip r:embed="rId9"/>
          <a:stretch/>
        </p:blipFill>
        <p:spPr>
          <a:xfrm>
            <a:off x="6248520" y="5626080"/>
            <a:ext cx="379440" cy="262080"/>
          </a:xfrm>
          <a:prstGeom prst="rect">
            <a:avLst/>
          </a:prstGeom>
          <a:ln>
            <a:noFill/>
          </a:ln>
        </p:spPr>
      </p:pic>
      <p:pic>
        <p:nvPicPr>
          <p:cNvPr id="1336" name="Picture 66" descr="TP_tmp"/>
          <p:cNvPicPr/>
          <p:nvPr/>
        </p:nvPicPr>
        <p:blipFill>
          <a:blip r:embed="rId10"/>
          <a:stretch/>
        </p:blipFill>
        <p:spPr>
          <a:xfrm>
            <a:off x="8901000" y="5626080"/>
            <a:ext cx="379440" cy="262080"/>
          </a:xfrm>
          <a:prstGeom prst="rect">
            <a:avLst/>
          </a:prstGeom>
          <a:ln>
            <a:noFill/>
          </a:ln>
        </p:spPr>
      </p:pic>
      <p:pic>
        <p:nvPicPr>
          <p:cNvPr id="1337" name="Picture 68" descr="TP_tmp"/>
          <p:cNvPicPr/>
          <p:nvPr/>
        </p:nvPicPr>
        <p:blipFill>
          <a:blip r:embed="rId11"/>
          <a:stretch/>
        </p:blipFill>
        <p:spPr>
          <a:xfrm>
            <a:off x="2000160" y="1339920"/>
            <a:ext cx="379440" cy="204840"/>
          </a:xfrm>
          <a:prstGeom prst="rect">
            <a:avLst/>
          </a:prstGeom>
          <a:ln>
            <a:noFill/>
          </a:ln>
        </p:spPr>
      </p:pic>
      <p:sp>
        <p:nvSpPr>
          <p:cNvPr id="1338" name="CustomShape 30"/>
          <p:cNvSpPr/>
          <p:nvPr/>
        </p:nvSpPr>
        <p:spPr>
          <a:xfrm>
            <a:off x="3297240" y="3292560"/>
            <a:ext cx="2448000" cy="5047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39" name="Picture 86" descr="TP_tmp"/>
          <p:cNvPicPr/>
          <p:nvPr/>
        </p:nvPicPr>
        <p:blipFill>
          <a:blip r:embed="rId12"/>
          <a:stretch/>
        </p:blipFill>
        <p:spPr>
          <a:xfrm>
            <a:off x="6500880" y="3718080"/>
            <a:ext cx="828720" cy="322200"/>
          </a:xfrm>
          <a:prstGeom prst="rect">
            <a:avLst/>
          </a:prstGeom>
          <a:ln w="22320">
            <a:solidFill>
              <a:srgbClr val="ff0000"/>
            </a:solidFill>
            <a:miter/>
          </a:ln>
        </p:spPr>
      </p:pic>
      <p:sp>
        <p:nvSpPr>
          <p:cNvPr id="1340" name="Line 31"/>
          <p:cNvSpPr/>
          <p:nvPr/>
        </p:nvSpPr>
        <p:spPr>
          <a:xfrm flipH="1">
            <a:off x="6176880" y="3897360"/>
            <a:ext cx="324000" cy="28872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Line 32"/>
          <p:cNvSpPr/>
          <p:nvPr/>
        </p:nvSpPr>
        <p:spPr>
          <a:xfrm>
            <a:off x="7329600" y="3860640"/>
            <a:ext cx="252360" cy="36036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42" name="Picture 89" descr="TP_tmp"/>
          <p:cNvPicPr/>
          <p:nvPr/>
        </p:nvPicPr>
        <p:blipFill>
          <a:blip r:embed="rId13"/>
          <a:stretch/>
        </p:blipFill>
        <p:spPr>
          <a:xfrm>
            <a:off x="5110200" y="4989600"/>
            <a:ext cx="598320" cy="312480"/>
          </a:xfrm>
          <a:prstGeom prst="rect">
            <a:avLst/>
          </a:prstGeom>
          <a:ln>
            <a:noFill/>
          </a:ln>
        </p:spPr>
      </p:pic>
      <p:pic>
        <p:nvPicPr>
          <p:cNvPr id="1343" name="Picture 90" descr="TP_tmp"/>
          <p:cNvPicPr/>
          <p:nvPr/>
        </p:nvPicPr>
        <p:blipFill>
          <a:blip r:embed="rId14"/>
          <a:stretch/>
        </p:blipFill>
        <p:spPr>
          <a:xfrm>
            <a:off x="7812000" y="4978440"/>
            <a:ext cx="598680" cy="312840"/>
          </a:xfrm>
          <a:prstGeom prst="rect">
            <a:avLst/>
          </a:prstGeom>
          <a:ln>
            <a:noFill/>
          </a:ln>
        </p:spPr>
      </p:pic>
      <p:pic>
        <p:nvPicPr>
          <p:cNvPr id="1344" name="Picture 91" descr="TP_tmp"/>
          <p:cNvPicPr/>
          <p:nvPr/>
        </p:nvPicPr>
        <p:blipFill>
          <a:blip r:embed="rId15"/>
          <a:stretch/>
        </p:blipFill>
        <p:spPr>
          <a:xfrm>
            <a:off x="5624640" y="1430280"/>
            <a:ext cx="2338200" cy="468360"/>
          </a:xfrm>
          <a:prstGeom prst="rect">
            <a:avLst/>
          </a:prstGeom>
          <a:ln>
            <a:noFill/>
          </a:ln>
        </p:spPr>
      </p:pic>
      <p:grpSp>
        <p:nvGrpSpPr>
          <p:cNvPr id="1345" name="Group 33"/>
          <p:cNvGrpSpPr/>
          <p:nvPr/>
        </p:nvGrpSpPr>
        <p:grpSpPr>
          <a:xfrm>
            <a:off x="560520" y="2313000"/>
            <a:ext cx="9113760" cy="592200"/>
            <a:chOff x="560520" y="2313000"/>
            <a:chExt cx="9113760" cy="592200"/>
          </a:xfrm>
        </p:grpSpPr>
        <p:sp>
          <p:nvSpPr>
            <p:cNvPr id="1346" name="CustomShape 34"/>
            <p:cNvSpPr/>
            <p:nvPr/>
          </p:nvSpPr>
          <p:spPr>
            <a:xfrm>
              <a:off x="7364520" y="2313000"/>
              <a:ext cx="194472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47" name="Picture 92" descr="TP_tmp"/>
            <p:cNvPicPr/>
            <p:nvPr/>
          </p:nvPicPr>
          <p:blipFill>
            <a:blip r:embed="rId16"/>
            <a:stretch/>
          </p:blipFill>
          <p:spPr>
            <a:xfrm>
              <a:off x="560520" y="2327400"/>
              <a:ext cx="9113760" cy="5778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48" name="Picture 95" descr="TP_tmp"/>
          <p:cNvPicPr/>
          <p:nvPr/>
        </p:nvPicPr>
        <p:blipFill>
          <a:blip r:embed="rId17"/>
          <a:stretch/>
        </p:blipFill>
        <p:spPr>
          <a:xfrm>
            <a:off x="3313080" y="3328920"/>
            <a:ext cx="2424240" cy="4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BCFE156-F8D9-4796-845E-C5D3119DCC5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0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Electroweak Unification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351" name="Group 3"/>
          <p:cNvGrpSpPr/>
          <p:nvPr/>
        </p:nvGrpSpPr>
        <p:grpSpPr>
          <a:xfrm>
            <a:off x="1568520" y="2637000"/>
            <a:ext cx="3533760" cy="812520"/>
            <a:chOff x="1568520" y="2637000"/>
            <a:chExt cx="3533760" cy="812520"/>
          </a:xfrm>
        </p:grpSpPr>
        <p:pic>
          <p:nvPicPr>
            <p:cNvPr id="1352" name="Picture 13" descr="TP_tmp"/>
            <p:cNvPicPr/>
            <p:nvPr/>
          </p:nvPicPr>
          <p:blipFill>
            <a:blip r:embed="rId1"/>
            <a:stretch/>
          </p:blipFill>
          <p:spPr>
            <a:xfrm>
              <a:off x="1569960" y="2637000"/>
              <a:ext cx="3330720" cy="37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3" name="Picture 15" descr="TP_tmp"/>
            <p:cNvPicPr/>
            <p:nvPr/>
          </p:nvPicPr>
          <p:blipFill>
            <a:blip r:embed="rId2"/>
            <a:stretch/>
          </p:blipFill>
          <p:spPr>
            <a:xfrm>
              <a:off x="1568520" y="3070440"/>
              <a:ext cx="3533760" cy="379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54" name="CustomShape 4"/>
          <p:cNvSpPr/>
          <p:nvPr/>
        </p:nvSpPr>
        <p:spPr>
          <a:xfrm>
            <a:off x="410040" y="793800"/>
            <a:ext cx="4601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Tempting to identify the           as the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55" name="Picture 49" descr="TP_tmp"/>
          <p:cNvPicPr/>
          <p:nvPr/>
        </p:nvPicPr>
        <p:blipFill>
          <a:blip r:embed="rId3"/>
          <a:stretch/>
        </p:blipFill>
        <p:spPr>
          <a:xfrm>
            <a:off x="4773600" y="884160"/>
            <a:ext cx="204840" cy="204840"/>
          </a:xfrm>
          <a:prstGeom prst="rect">
            <a:avLst/>
          </a:prstGeom>
          <a:ln>
            <a:noFill/>
          </a:ln>
        </p:spPr>
      </p:pic>
      <p:pic>
        <p:nvPicPr>
          <p:cNvPr id="1356" name="Picture 54" descr="TP_tmp"/>
          <p:cNvPicPr/>
          <p:nvPr/>
        </p:nvPicPr>
        <p:blipFill>
          <a:blip r:embed="rId4"/>
          <a:stretch/>
        </p:blipFill>
        <p:spPr>
          <a:xfrm>
            <a:off x="3444840" y="835200"/>
            <a:ext cx="380880" cy="263520"/>
          </a:xfrm>
          <a:prstGeom prst="rect">
            <a:avLst/>
          </a:prstGeom>
          <a:ln>
            <a:noFill/>
          </a:ln>
        </p:spPr>
      </p:pic>
      <p:sp>
        <p:nvSpPr>
          <p:cNvPr id="1357" name="CustomShape 5"/>
          <p:cNvSpPr/>
          <p:nvPr/>
        </p:nvSpPr>
        <p:spPr>
          <a:xfrm>
            <a:off x="413280" y="1119240"/>
            <a:ext cx="87879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However this is not the case, have two physical neutral spin-1 gauge bosons,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the          is a mixture of the two,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58" name="Picture 48" descr="TP_tmp"/>
          <p:cNvPicPr/>
          <p:nvPr/>
        </p:nvPicPr>
        <p:blipFill>
          <a:blip r:embed="rId5"/>
          <a:stretch/>
        </p:blipFill>
        <p:spPr>
          <a:xfrm>
            <a:off x="9237600" y="1197000"/>
            <a:ext cx="466920" cy="262080"/>
          </a:xfrm>
          <a:prstGeom prst="rect">
            <a:avLst/>
          </a:prstGeom>
          <a:ln>
            <a:noFill/>
          </a:ln>
        </p:spPr>
      </p:pic>
      <p:pic>
        <p:nvPicPr>
          <p:cNvPr id="1359" name="Picture 55" descr="TP_tmp"/>
          <p:cNvPicPr/>
          <p:nvPr/>
        </p:nvPicPr>
        <p:blipFill>
          <a:blip r:embed="rId6"/>
          <a:stretch/>
        </p:blipFill>
        <p:spPr>
          <a:xfrm>
            <a:off x="1749600" y="1413000"/>
            <a:ext cx="380880" cy="263520"/>
          </a:xfrm>
          <a:prstGeom prst="rect">
            <a:avLst/>
          </a:prstGeom>
          <a:ln>
            <a:noFill/>
          </a:ln>
        </p:spPr>
      </p:pic>
      <p:sp>
        <p:nvSpPr>
          <p:cNvPr id="1360" name="CustomShape 6"/>
          <p:cNvSpPr/>
          <p:nvPr/>
        </p:nvSpPr>
        <p:spPr>
          <a:xfrm>
            <a:off x="405360" y="1700280"/>
            <a:ext cx="8838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Equivalently write the photon and        in terms of the           and a new neutral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spin-1 boson the  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61" name="Picture 58" descr="TP_tmp"/>
          <p:cNvPicPr/>
          <p:nvPr/>
        </p:nvPicPr>
        <p:blipFill>
          <a:blip r:embed="rId7"/>
          <a:stretch/>
        </p:blipFill>
        <p:spPr>
          <a:xfrm>
            <a:off x="6645240" y="1752480"/>
            <a:ext cx="379440" cy="262080"/>
          </a:xfrm>
          <a:prstGeom prst="rect">
            <a:avLst/>
          </a:prstGeom>
          <a:ln>
            <a:noFill/>
          </a:ln>
        </p:spPr>
      </p:pic>
      <p:pic>
        <p:nvPicPr>
          <p:cNvPr id="1362" name="Picture 59" descr="TP_tmp"/>
          <p:cNvPicPr/>
          <p:nvPr/>
        </p:nvPicPr>
        <p:blipFill>
          <a:blip r:embed="rId8"/>
          <a:stretch/>
        </p:blipFill>
        <p:spPr>
          <a:xfrm>
            <a:off x="2768760" y="2052720"/>
            <a:ext cx="204480" cy="204840"/>
          </a:xfrm>
          <a:prstGeom prst="rect">
            <a:avLst/>
          </a:prstGeom>
          <a:ln>
            <a:noFill/>
          </a:ln>
        </p:spPr>
      </p:pic>
      <p:grpSp>
        <p:nvGrpSpPr>
          <p:cNvPr id="1363" name="Group 7"/>
          <p:cNvGrpSpPr/>
          <p:nvPr/>
        </p:nvGrpSpPr>
        <p:grpSpPr>
          <a:xfrm>
            <a:off x="6647040" y="2673360"/>
            <a:ext cx="2052000" cy="757080"/>
            <a:chOff x="6647040" y="2673360"/>
            <a:chExt cx="2052000" cy="757080"/>
          </a:xfrm>
        </p:grpSpPr>
        <p:pic>
          <p:nvPicPr>
            <p:cNvPr id="1364" name="Picture 65" descr="TP_tmp"/>
            <p:cNvPicPr/>
            <p:nvPr/>
          </p:nvPicPr>
          <p:blipFill>
            <a:blip r:embed="rId9"/>
            <a:stretch/>
          </p:blipFill>
          <p:spPr>
            <a:xfrm>
              <a:off x="6718320" y="2782800"/>
              <a:ext cx="351000" cy="29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5" name="CustomShape 8"/>
            <p:cNvSpPr/>
            <p:nvPr/>
          </p:nvSpPr>
          <p:spPr>
            <a:xfrm>
              <a:off x="7078680" y="2754360"/>
              <a:ext cx="157968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is the weak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mixing angle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366" name="CustomShape 9"/>
            <p:cNvSpPr/>
            <p:nvPr/>
          </p:nvSpPr>
          <p:spPr>
            <a:xfrm>
              <a:off x="6647040" y="2673360"/>
              <a:ext cx="2052000" cy="75708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7" name="CustomShape 10"/>
          <p:cNvSpPr/>
          <p:nvPr/>
        </p:nvSpPr>
        <p:spPr>
          <a:xfrm>
            <a:off x="407880" y="2276640"/>
            <a:ext cx="6369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physical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bosons (the        and photon field,     )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68" name="CustomShape 11"/>
          <p:cNvSpPr/>
          <p:nvPr/>
        </p:nvSpPr>
        <p:spPr>
          <a:xfrm>
            <a:off x="448560" y="3465360"/>
            <a:ext cx="8215200" cy="6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new boson is associated with a new gauge symmetry similar to that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of electromagnetism :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U(1)</a:t>
            </a:r>
            <a:r>
              <a:rPr b="1" lang="en-GB" sz="1800" spc="-1" strike="noStrike" baseline="-25000">
                <a:solidFill>
                  <a:srgbClr val="ff0000"/>
                </a:solidFill>
                <a:latin typeface="Arial"/>
              </a:rPr>
              <a:t>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69" name="CustomShape 12"/>
          <p:cNvSpPr/>
          <p:nvPr/>
        </p:nvSpPr>
        <p:spPr>
          <a:xfrm>
            <a:off x="452520" y="4048200"/>
            <a:ext cx="7064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charge of this symmetry is called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WEAK HYPERCHARGE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70" name="Picture 74" descr="TP_tmp"/>
          <p:cNvPicPr/>
          <p:nvPr/>
        </p:nvPicPr>
        <p:blipFill>
          <a:blip r:embed="rId10"/>
          <a:stretch/>
        </p:blipFill>
        <p:spPr>
          <a:xfrm>
            <a:off x="7545240" y="4119480"/>
            <a:ext cx="174600" cy="203400"/>
          </a:xfrm>
          <a:prstGeom prst="rect">
            <a:avLst/>
          </a:prstGeom>
          <a:ln>
            <a:noFill/>
          </a:ln>
        </p:spPr>
      </p:pic>
      <p:sp>
        <p:nvSpPr>
          <p:cNvPr id="1371" name="CustomShape 13"/>
          <p:cNvSpPr/>
          <p:nvPr/>
        </p:nvSpPr>
        <p:spPr>
          <a:xfrm>
            <a:off x="3152880" y="4524480"/>
            <a:ext cx="1763640" cy="46836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14"/>
          <p:cNvSpPr/>
          <p:nvPr/>
        </p:nvSpPr>
        <p:spPr>
          <a:xfrm>
            <a:off x="5240160" y="4451400"/>
            <a:ext cx="108000" cy="649080"/>
          </a:xfrm>
          <a:custGeom>
            <a:avLst/>
            <a:gdLst/>
            <a:ahLst/>
            <a:rect l="0" t="0" r="r" b="b"/>
            <a:pathLst>
              <a:path w="302" h="1805">
                <a:moveTo>
                  <a:pt x="301" y="0"/>
                </a:moveTo>
                <a:cubicBezTo>
                  <a:pt x="225" y="0"/>
                  <a:pt x="150" y="75"/>
                  <a:pt x="150" y="150"/>
                </a:cubicBezTo>
                <a:lnTo>
                  <a:pt x="150" y="751"/>
                </a:lnTo>
                <a:cubicBezTo>
                  <a:pt x="150" y="826"/>
                  <a:pt x="75" y="902"/>
                  <a:pt x="0" y="902"/>
                </a:cubicBezTo>
                <a:cubicBezTo>
                  <a:pt x="75" y="902"/>
                  <a:pt x="150" y="977"/>
                  <a:pt x="150" y="1052"/>
                </a:cubicBezTo>
                <a:lnTo>
                  <a:pt x="150" y="1653"/>
                </a:lnTo>
                <a:cubicBezTo>
                  <a:pt x="150" y="1728"/>
                  <a:pt x="225" y="1804"/>
                  <a:pt x="301" y="1804"/>
                </a:cubicBezTo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15"/>
          <p:cNvSpPr/>
          <p:nvPr/>
        </p:nvSpPr>
        <p:spPr>
          <a:xfrm>
            <a:off x="5481720" y="4437000"/>
            <a:ext cx="4109760" cy="6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Q is the EM charge of a particle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I</a:t>
            </a:r>
            <a:r>
              <a:rPr b="1" lang="en-GB" sz="1800" spc="-1" strike="noStrike" baseline="-25000">
                <a:solidFill>
                  <a:srgbClr val="0000ff"/>
                </a:solidFill>
                <a:latin typeface="Arial"/>
              </a:rPr>
              <a:t>W</a:t>
            </a:r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 is the third comp. of weak isospin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74" name="CustomShape 16"/>
          <p:cNvSpPr/>
          <p:nvPr/>
        </p:nvSpPr>
        <p:spPr>
          <a:xfrm>
            <a:off x="3264480" y="5084640"/>
            <a:ext cx="457416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By convention the coupling to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GB" sz="1800" spc="-1" strike="noStrike" baseline="-25000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375" name="Group 17"/>
          <p:cNvGrpSpPr/>
          <p:nvPr/>
        </p:nvGrpSpPr>
        <p:grpSpPr>
          <a:xfrm>
            <a:off x="849240" y="5157720"/>
            <a:ext cx="2232000" cy="1079280"/>
            <a:chOff x="849240" y="5157720"/>
            <a:chExt cx="2232000" cy="1079280"/>
          </a:xfrm>
        </p:grpSpPr>
        <p:pic>
          <p:nvPicPr>
            <p:cNvPr id="1376" name="Picture 80" descr="TP_tmp"/>
            <p:cNvPicPr/>
            <p:nvPr/>
          </p:nvPicPr>
          <p:blipFill>
            <a:blip r:embed="rId11"/>
            <a:stretch/>
          </p:blipFill>
          <p:spPr>
            <a:xfrm>
              <a:off x="2649600" y="5233680"/>
              <a:ext cx="320760" cy="17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77" name="Line 18"/>
            <p:cNvSpPr/>
            <p:nvPr/>
          </p:nvSpPr>
          <p:spPr>
            <a:xfrm>
              <a:off x="1265400" y="5735520"/>
              <a:ext cx="79200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Line 19"/>
            <p:cNvSpPr/>
            <p:nvPr/>
          </p:nvSpPr>
          <p:spPr>
            <a:xfrm flipV="1">
              <a:off x="2057400" y="5266800"/>
              <a:ext cx="576360" cy="468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0"/>
            <p:cNvSpPr/>
            <p:nvPr/>
          </p:nvSpPr>
          <p:spPr>
            <a:xfrm rot="12978600">
              <a:off x="1985760" y="5838120"/>
              <a:ext cx="612720" cy="14760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80" name="Picture 84" descr="TP_tmp"/>
            <p:cNvPicPr/>
            <p:nvPr/>
          </p:nvPicPr>
          <p:blipFill>
            <a:blip r:embed="rId12"/>
            <a:stretch/>
          </p:blipFill>
          <p:spPr>
            <a:xfrm>
              <a:off x="944640" y="5625720"/>
              <a:ext cx="320760" cy="17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81" name="Line 21"/>
            <p:cNvSpPr/>
            <p:nvPr/>
          </p:nvSpPr>
          <p:spPr>
            <a:xfrm>
              <a:off x="1481040" y="5732280"/>
              <a:ext cx="32400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Line 22"/>
            <p:cNvSpPr/>
            <p:nvPr/>
          </p:nvSpPr>
          <p:spPr>
            <a:xfrm flipV="1">
              <a:off x="2259000" y="5411160"/>
              <a:ext cx="209520" cy="158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3"/>
            <p:cNvSpPr/>
            <p:nvPr/>
          </p:nvSpPr>
          <p:spPr>
            <a:xfrm>
              <a:off x="849240" y="5157720"/>
              <a:ext cx="2232000" cy="1079280"/>
            </a:xfrm>
            <a:prstGeom prst="rect">
              <a:avLst/>
            </a:prstGeom>
            <a:noFill/>
            <a:ln w="22320">
              <a:solidFill>
                <a:srgbClr val="cc0099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84" name="Picture 91" descr="TP_tmp"/>
            <p:cNvPicPr/>
            <p:nvPr/>
          </p:nvPicPr>
          <p:blipFill>
            <a:blip r:embed="rId13"/>
            <a:stretch/>
          </p:blipFill>
          <p:spPr>
            <a:xfrm>
              <a:off x="2602080" y="5913360"/>
              <a:ext cx="20448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85" name="Picture 95" descr="TP_tmp"/>
            <p:cNvPicPr/>
            <p:nvPr/>
          </p:nvPicPr>
          <p:blipFill>
            <a:blip r:embed="rId14"/>
            <a:stretch/>
          </p:blipFill>
          <p:spPr>
            <a:xfrm>
              <a:off x="1425600" y="5229000"/>
              <a:ext cx="584280" cy="4096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86" name="Picture 96" descr="TP_tmp"/>
          <p:cNvPicPr/>
          <p:nvPr/>
        </p:nvPicPr>
        <p:blipFill>
          <a:blip r:embed="rId15"/>
          <a:stretch/>
        </p:blipFill>
        <p:spPr>
          <a:xfrm>
            <a:off x="7977240" y="5084640"/>
            <a:ext cx="584280" cy="409680"/>
          </a:xfrm>
          <a:prstGeom prst="rect">
            <a:avLst/>
          </a:prstGeom>
          <a:ln>
            <a:noFill/>
          </a:ln>
        </p:spPr>
      </p:pic>
      <p:pic>
        <p:nvPicPr>
          <p:cNvPr id="1387" name="Picture 100" descr="TP_tmp"/>
          <p:cNvPicPr/>
          <p:nvPr/>
        </p:nvPicPr>
        <p:blipFill>
          <a:blip r:embed="rId16"/>
          <a:stretch/>
        </p:blipFill>
        <p:spPr>
          <a:xfrm>
            <a:off x="3639960" y="5479920"/>
            <a:ext cx="3103920" cy="347760"/>
          </a:xfrm>
          <a:prstGeom prst="rect">
            <a:avLst/>
          </a:prstGeom>
          <a:ln>
            <a:noFill/>
          </a:ln>
        </p:spPr>
      </p:pic>
      <p:pic>
        <p:nvPicPr>
          <p:cNvPr id="1388" name="Picture 102" descr="TP_tmp"/>
          <p:cNvPicPr/>
          <p:nvPr/>
        </p:nvPicPr>
        <p:blipFill>
          <a:blip r:embed="rId17"/>
          <a:stretch/>
        </p:blipFill>
        <p:spPr>
          <a:xfrm>
            <a:off x="3639960" y="5915160"/>
            <a:ext cx="2905200" cy="272880"/>
          </a:xfrm>
          <a:prstGeom prst="rect">
            <a:avLst/>
          </a:prstGeom>
          <a:ln>
            <a:noFill/>
          </a:ln>
        </p:spPr>
      </p:pic>
      <p:pic>
        <p:nvPicPr>
          <p:cNvPr id="1389" name="Picture 104" descr="TP_tmp"/>
          <p:cNvPicPr/>
          <p:nvPr/>
        </p:nvPicPr>
        <p:blipFill>
          <a:blip r:embed="rId18"/>
          <a:stretch/>
        </p:blipFill>
        <p:spPr>
          <a:xfrm>
            <a:off x="7348680" y="5568840"/>
            <a:ext cx="1241280" cy="223920"/>
          </a:xfrm>
          <a:prstGeom prst="rect">
            <a:avLst/>
          </a:prstGeom>
          <a:ln>
            <a:noFill/>
          </a:ln>
        </p:spPr>
      </p:pic>
      <p:pic>
        <p:nvPicPr>
          <p:cNvPr id="1390" name="Picture 107" descr="TP_tmp"/>
          <p:cNvPicPr/>
          <p:nvPr/>
        </p:nvPicPr>
        <p:blipFill>
          <a:blip r:embed="rId19"/>
          <a:stretch/>
        </p:blipFill>
        <p:spPr>
          <a:xfrm>
            <a:off x="7348680" y="5892840"/>
            <a:ext cx="1068120" cy="223920"/>
          </a:xfrm>
          <a:prstGeom prst="rect">
            <a:avLst/>
          </a:prstGeom>
          <a:ln>
            <a:noFill/>
          </a:ln>
        </p:spPr>
      </p:pic>
      <p:sp>
        <p:nvSpPr>
          <p:cNvPr id="1391" name="CustomShape 24"/>
          <p:cNvSpPr/>
          <p:nvPr/>
        </p:nvSpPr>
        <p:spPr>
          <a:xfrm>
            <a:off x="614520" y="6221520"/>
            <a:ext cx="18072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25"/>
          <p:cNvSpPr/>
          <p:nvPr/>
        </p:nvSpPr>
        <p:spPr>
          <a:xfrm>
            <a:off x="595440" y="6327720"/>
            <a:ext cx="780408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(this identification of hypercharge in terms of Q and I</a:t>
            </a:r>
            <a:r>
              <a:rPr b="1" lang="en-GB" sz="1400" spc="-1" strike="noStrike" baseline="-25000">
                <a:solidFill>
                  <a:srgbClr val="ff0000"/>
                </a:solidFill>
                <a:latin typeface="Arial"/>
              </a:rPr>
              <a:t>3</a:t>
            </a:r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 makes all of the following work out)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93" name="Picture 112" descr="TP_tmp"/>
          <p:cNvPicPr/>
          <p:nvPr/>
        </p:nvPicPr>
        <p:blipFill>
          <a:blip r:embed="rId20"/>
          <a:stretch/>
        </p:blipFill>
        <p:spPr>
          <a:xfrm>
            <a:off x="4557600" y="1773360"/>
            <a:ext cx="204840" cy="204840"/>
          </a:xfrm>
          <a:prstGeom prst="rect">
            <a:avLst/>
          </a:prstGeom>
          <a:ln>
            <a:noFill/>
          </a:ln>
        </p:spPr>
      </p:pic>
      <p:pic>
        <p:nvPicPr>
          <p:cNvPr id="1394" name="Picture 113" descr="TP_tmp"/>
          <p:cNvPicPr/>
          <p:nvPr/>
        </p:nvPicPr>
        <p:blipFill>
          <a:blip r:embed="rId21"/>
          <a:stretch/>
        </p:blipFill>
        <p:spPr>
          <a:xfrm>
            <a:off x="3622680" y="2360520"/>
            <a:ext cx="203040" cy="204840"/>
          </a:xfrm>
          <a:prstGeom prst="rect">
            <a:avLst/>
          </a:prstGeom>
          <a:ln>
            <a:noFill/>
          </a:ln>
        </p:spPr>
      </p:pic>
      <p:pic>
        <p:nvPicPr>
          <p:cNvPr id="1395" name="Picture 114" descr="TP_tmp"/>
          <p:cNvPicPr/>
          <p:nvPr/>
        </p:nvPicPr>
        <p:blipFill>
          <a:blip r:embed="rId22"/>
          <a:stretch/>
        </p:blipFill>
        <p:spPr>
          <a:xfrm>
            <a:off x="3224160" y="4591080"/>
            <a:ext cx="1636920" cy="350640"/>
          </a:xfrm>
          <a:prstGeom prst="rect">
            <a:avLst/>
          </a:prstGeom>
          <a:ln>
            <a:noFill/>
          </a:ln>
        </p:spPr>
      </p:pic>
      <p:sp>
        <p:nvSpPr>
          <p:cNvPr id="1396" name="CustomShape 26"/>
          <p:cNvSpPr/>
          <p:nvPr/>
        </p:nvSpPr>
        <p:spPr>
          <a:xfrm>
            <a:off x="5528880" y="4667400"/>
            <a:ext cx="2660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200" spc="-1" strike="noStrike">
                <a:solidFill>
                  <a:srgbClr val="0000ff"/>
                </a:solidFill>
                <a:latin typeface="Arial"/>
              </a:rPr>
              <a:t>3</a:t>
            </a:r>
            <a:endParaRPr b="1" lang="es-ES" sz="12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97" name="Picture 116" descr="TP_tmp"/>
          <p:cNvPicPr/>
          <p:nvPr/>
        </p:nvPicPr>
        <p:blipFill>
          <a:blip r:embed="rId23"/>
          <a:stretch/>
        </p:blipFill>
        <p:spPr>
          <a:xfrm>
            <a:off x="5864400" y="2360520"/>
            <a:ext cx="204480" cy="2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32AE64C-1F9F-42AC-9B71-8E81AA40CA8B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99" name="Picture 31" descr="TP_tmp"/>
          <p:cNvPicPr/>
          <p:nvPr/>
        </p:nvPicPr>
        <p:blipFill>
          <a:blip r:embed="rId1"/>
          <a:stretch/>
        </p:blipFill>
        <p:spPr>
          <a:xfrm>
            <a:off x="1930320" y="2278080"/>
            <a:ext cx="5373720" cy="466560"/>
          </a:xfrm>
          <a:prstGeom prst="rect">
            <a:avLst/>
          </a:prstGeom>
          <a:ln>
            <a:noFill/>
          </a:ln>
        </p:spPr>
      </p:pic>
      <p:pic>
        <p:nvPicPr>
          <p:cNvPr id="1400" name="Picture 8" descr="TP_tmp"/>
          <p:cNvPicPr/>
          <p:nvPr/>
        </p:nvPicPr>
        <p:blipFill>
          <a:blip r:embed="rId2"/>
          <a:stretch/>
        </p:blipFill>
        <p:spPr>
          <a:xfrm>
            <a:off x="1792440" y="1486080"/>
            <a:ext cx="5140080" cy="350640"/>
          </a:xfrm>
          <a:prstGeom prst="rect">
            <a:avLst/>
          </a:prstGeom>
          <a:ln>
            <a:noFill/>
          </a:ln>
        </p:spPr>
      </p:pic>
      <p:sp>
        <p:nvSpPr>
          <p:cNvPr id="1401" name="CustomShape 2"/>
          <p:cNvSpPr/>
          <p:nvPr/>
        </p:nvSpPr>
        <p:spPr>
          <a:xfrm>
            <a:off x="358200" y="657360"/>
            <a:ext cx="9199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this to work the coupling constants of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photon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must be related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2" name="CustomShape 3"/>
          <p:cNvSpPr/>
          <p:nvPr/>
        </p:nvSpPr>
        <p:spPr>
          <a:xfrm>
            <a:off x="666000" y="981000"/>
            <a:ext cx="8216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e.g. consider contributions involving the neutral interactions of electrons: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3" name="CustomShape 4"/>
          <p:cNvSpPr/>
          <p:nvPr/>
        </p:nvSpPr>
        <p:spPr>
          <a:xfrm>
            <a:off x="703440" y="5186520"/>
            <a:ext cx="1898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works if: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4" name="CustomShape 5"/>
          <p:cNvSpPr/>
          <p:nvPr/>
        </p:nvSpPr>
        <p:spPr>
          <a:xfrm>
            <a:off x="2684520" y="5157720"/>
            <a:ext cx="3168720" cy="46836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6"/>
          <p:cNvSpPr/>
          <p:nvPr/>
        </p:nvSpPr>
        <p:spPr>
          <a:xfrm>
            <a:off x="939240" y="1432080"/>
            <a:ext cx="324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7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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6" name="CustomShape 7"/>
          <p:cNvSpPr/>
          <p:nvPr/>
        </p:nvSpPr>
        <p:spPr>
          <a:xfrm>
            <a:off x="900720" y="1852560"/>
            <a:ext cx="470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1" lang="en-GB" sz="1800" spc="-1" strike="noStrike" baseline="30000">
                <a:solidFill>
                  <a:srgbClr val="ff0000"/>
                </a:solidFill>
                <a:latin typeface="Arial"/>
              </a:rPr>
              <a:t>3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7" name="CustomShape 8"/>
          <p:cNvSpPr/>
          <p:nvPr/>
        </p:nvSpPr>
        <p:spPr>
          <a:xfrm>
            <a:off x="933120" y="2320920"/>
            <a:ext cx="345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B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08" name="Picture 11" descr="TP_tmp"/>
          <p:cNvPicPr/>
          <p:nvPr/>
        </p:nvPicPr>
        <p:blipFill>
          <a:blip r:embed="rId3"/>
          <a:stretch/>
        </p:blipFill>
        <p:spPr>
          <a:xfrm>
            <a:off x="2144880" y="2833560"/>
            <a:ext cx="3330360" cy="379440"/>
          </a:xfrm>
          <a:prstGeom prst="rect">
            <a:avLst/>
          </a:prstGeom>
          <a:ln>
            <a:noFill/>
          </a:ln>
        </p:spPr>
      </p:pic>
      <p:sp>
        <p:nvSpPr>
          <p:cNvPr id="1409" name="CustomShape 9"/>
          <p:cNvSpPr/>
          <p:nvPr/>
        </p:nvSpPr>
        <p:spPr>
          <a:xfrm>
            <a:off x="5598360" y="2833560"/>
            <a:ext cx="3030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is equivalent to requiring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10" name="CustomShape 10"/>
          <p:cNvSpPr/>
          <p:nvPr/>
        </p:nvSpPr>
        <p:spPr>
          <a:xfrm>
            <a:off x="379800" y="2817720"/>
            <a:ext cx="1747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relation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411" name="Group 11"/>
          <p:cNvGrpSpPr/>
          <p:nvPr/>
        </p:nvGrpSpPr>
        <p:grpSpPr>
          <a:xfrm>
            <a:off x="2792520" y="3249720"/>
            <a:ext cx="3529080" cy="503280"/>
            <a:chOff x="2792520" y="3249720"/>
            <a:chExt cx="3529080" cy="503280"/>
          </a:xfrm>
        </p:grpSpPr>
        <p:pic>
          <p:nvPicPr>
            <p:cNvPr id="1412" name="Picture 39" descr="TP_tmp"/>
            <p:cNvPicPr/>
            <p:nvPr/>
          </p:nvPicPr>
          <p:blipFill>
            <a:blip r:embed="rId4"/>
            <a:stretch/>
          </p:blipFill>
          <p:spPr>
            <a:xfrm>
              <a:off x="2865600" y="3249720"/>
              <a:ext cx="3387600" cy="46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3" name="CustomShape 12"/>
            <p:cNvSpPr/>
            <p:nvPr/>
          </p:nvSpPr>
          <p:spPr>
            <a:xfrm>
              <a:off x="2792520" y="3249720"/>
              <a:ext cx="3529080" cy="50328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4" name="CustomShape 13"/>
          <p:cNvSpPr/>
          <p:nvPr/>
        </p:nvSpPr>
        <p:spPr>
          <a:xfrm>
            <a:off x="411480" y="3753000"/>
            <a:ext cx="2274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Writing this in full: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15" name="Picture 55" descr="TP_tmp"/>
          <p:cNvPicPr/>
          <p:nvPr/>
        </p:nvPicPr>
        <p:blipFill>
          <a:blip r:embed="rId5"/>
          <a:stretch/>
        </p:blipFill>
        <p:spPr>
          <a:xfrm>
            <a:off x="2781360" y="5238720"/>
            <a:ext cx="3008160" cy="291960"/>
          </a:xfrm>
          <a:prstGeom prst="rect">
            <a:avLst/>
          </a:prstGeom>
          <a:ln>
            <a:noFill/>
          </a:ln>
        </p:spPr>
      </p:pic>
      <p:sp>
        <p:nvSpPr>
          <p:cNvPr id="1416" name="CustomShape 14"/>
          <p:cNvSpPr/>
          <p:nvPr/>
        </p:nvSpPr>
        <p:spPr>
          <a:xfrm>
            <a:off x="376920" y="5734080"/>
            <a:ext cx="8992440" cy="6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Couplings of electromagnetism, the weak interaction and the interaction of the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U(1)</a:t>
            </a:r>
            <a:r>
              <a:rPr b="1" lang="en-GB" sz="1800" spc="-1" strike="noStrike" baseline="-25000">
                <a:solidFill>
                  <a:srgbClr val="ff0000"/>
                </a:solidFill>
                <a:latin typeface="Arial"/>
              </a:rPr>
              <a:t>Y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symmetry are therefore related.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17" name="Picture 57" descr="TP_tmp"/>
          <p:cNvPicPr/>
          <p:nvPr/>
        </p:nvPicPr>
        <p:blipFill>
          <a:blip r:embed="rId6"/>
          <a:stretch/>
        </p:blipFill>
        <p:spPr>
          <a:xfrm>
            <a:off x="1797120" y="1846440"/>
            <a:ext cx="2219400" cy="466560"/>
          </a:xfrm>
          <a:prstGeom prst="rect">
            <a:avLst/>
          </a:prstGeom>
          <a:ln>
            <a:noFill/>
          </a:ln>
        </p:spPr>
      </p:pic>
      <p:sp>
        <p:nvSpPr>
          <p:cNvPr id="1418" name="CustomShape 15"/>
          <p:cNvSpPr/>
          <p:nvPr/>
        </p:nvSpPr>
        <p:spPr>
          <a:xfrm>
            <a:off x="6120360" y="5248440"/>
            <a:ext cx="36705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009999"/>
                </a:solidFill>
                <a:latin typeface="Arial"/>
              </a:rPr>
              <a:t>(i.e. equate coefficients of L and R terms)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19" name="Picture 59" descr="TP_tmp"/>
          <p:cNvPicPr/>
          <p:nvPr/>
        </p:nvPicPr>
        <p:blipFill>
          <a:blip r:embed="rId7"/>
          <a:stretch/>
        </p:blipFill>
        <p:spPr>
          <a:xfrm>
            <a:off x="523800" y="4113360"/>
            <a:ext cx="9153720" cy="385560"/>
          </a:xfrm>
          <a:prstGeom prst="rect">
            <a:avLst/>
          </a:prstGeom>
          <a:ln>
            <a:noFill/>
          </a:ln>
        </p:spPr>
      </p:pic>
      <p:pic>
        <p:nvPicPr>
          <p:cNvPr id="1420" name="Picture 60" descr="TP_tmp"/>
          <p:cNvPicPr/>
          <p:nvPr/>
        </p:nvPicPr>
        <p:blipFill>
          <a:blip r:embed="rId8"/>
          <a:stretch/>
        </p:blipFill>
        <p:spPr>
          <a:xfrm>
            <a:off x="714240" y="4618080"/>
            <a:ext cx="9026640" cy="4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D35BD3E-8F2E-4E9D-8435-0A1748C74FF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22" name="Picture 61" descr="TP_tmp"/>
          <p:cNvPicPr/>
          <p:nvPr/>
        </p:nvPicPr>
        <p:blipFill>
          <a:blip r:embed="rId1"/>
          <a:stretch/>
        </p:blipFill>
        <p:spPr>
          <a:xfrm>
            <a:off x="800280" y="2349360"/>
            <a:ext cx="8791560" cy="409680"/>
          </a:xfrm>
          <a:prstGeom prst="rect">
            <a:avLst/>
          </a:prstGeom>
          <a:ln>
            <a:noFill/>
          </a:ln>
        </p:spPr>
      </p:pic>
      <p:sp>
        <p:nvSpPr>
          <p:cNvPr id="1423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The Z Boson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1424" name="Picture 21" descr="TP_tmp"/>
          <p:cNvPicPr/>
          <p:nvPr/>
        </p:nvPicPr>
        <p:blipFill>
          <a:blip r:embed="rId2"/>
          <a:stretch/>
        </p:blipFill>
        <p:spPr>
          <a:xfrm>
            <a:off x="1943280" y="1035000"/>
            <a:ext cx="3533760" cy="379440"/>
          </a:xfrm>
          <a:prstGeom prst="rect">
            <a:avLst/>
          </a:prstGeom>
          <a:ln>
            <a:noFill/>
          </a:ln>
        </p:spPr>
      </p:pic>
      <p:pic>
        <p:nvPicPr>
          <p:cNvPr id="1425" name="Picture 28" descr="TP_tmp"/>
          <p:cNvPicPr/>
          <p:nvPr/>
        </p:nvPicPr>
        <p:blipFill>
          <a:blip r:embed="rId3"/>
          <a:stretch/>
        </p:blipFill>
        <p:spPr>
          <a:xfrm>
            <a:off x="736560" y="1450800"/>
            <a:ext cx="7477200" cy="409680"/>
          </a:xfrm>
          <a:prstGeom prst="rect">
            <a:avLst/>
          </a:prstGeom>
          <a:ln>
            <a:noFill/>
          </a:ln>
        </p:spPr>
      </p:pic>
      <p:sp>
        <p:nvSpPr>
          <p:cNvPr id="1426" name="CustomShape 3"/>
          <p:cNvSpPr/>
          <p:nvPr/>
        </p:nvSpPr>
        <p:spPr>
          <a:xfrm>
            <a:off x="374760" y="677880"/>
            <a:ext cx="7167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this model we can now derive the couplings of the Z Boson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27" name="CustomShape 4"/>
          <p:cNvSpPr/>
          <p:nvPr/>
        </p:nvSpPr>
        <p:spPr>
          <a:xfrm>
            <a:off x="478080" y="1917720"/>
            <a:ext cx="5664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Writing this in terms of weak isospin and charge: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28" name="CustomShape 5"/>
          <p:cNvSpPr/>
          <p:nvPr/>
        </p:nvSpPr>
        <p:spPr>
          <a:xfrm>
            <a:off x="3189240" y="2349360"/>
            <a:ext cx="1295280" cy="39528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6"/>
          <p:cNvSpPr/>
          <p:nvPr/>
        </p:nvSpPr>
        <p:spPr>
          <a:xfrm>
            <a:off x="5635800" y="2349360"/>
            <a:ext cx="612720" cy="39528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7"/>
          <p:cNvSpPr/>
          <p:nvPr/>
        </p:nvSpPr>
        <p:spPr>
          <a:xfrm>
            <a:off x="7113600" y="2349360"/>
            <a:ext cx="324000" cy="39528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8"/>
          <p:cNvSpPr/>
          <p:nvPr/>
        </p:nvSpPr>
        <p:spPr>
          <a:xfrm>
            <a:off x="4806000" y="2852640"/>
            <a:ext cx="222732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For RH chiral states I</a:t>
            </a:r>
            <a:r>
              <a:rPr b="1" lang="en-GB" sz="1400" spc="-1" strike="noStrike" baseline="-25000">
                <a:solidFill>
                  <a:srgbClr val="ff0000"/>
                </a:solidFill>
                <a:latin typeface="Arial"/>
              </a:rPr>
              <a:t>3</a:t>
            </a:r>
            <a:r>
              <a:rPr b="1" lang="en-GB" sz="1400" spc="-1" strike="noStrike">
                <a:solidFill>
                  <a:srgbClr val="ff0000"/>
                </a:solidFill>
                <a:latin typeface="Arial"/>
              </a:rPr>
              <a:t>=0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2" name="CustomShape 9"/>
          <p:cNvSpPr/>
          <p:nvPr/>
        </p:nvSpPr>
        <p:spPr>
          <a:xfrm rot="16200000">
            <a:off x="5888520" y="2564280"/>
            <a:ext cx="108000" cy="468360"/>
          </a:xfrm>
          <a:custGeom>
            <a:avLst/>
            <a:gdLst/>
            <a:ahLst/>
            <a:rect l="0" t="0" r="r" b="b"/>
            <a:pathLst>
              <a:path w="302" h="1303">
                <a:moveTo>
                  <a:pt x="301" y="0"/>
                </a:moveTo>
                <a:cubicBezTo>
                  <a:pt x="225" y="0"/>
                  <a:pt x="150" y="54"/>
                  <a:pt x="150" y="108"/>
                </a:cubicBezTo>
                <a:lnTo>
                  <a:pt x="150" y="542"/>
                </a:lnTo>
                <a:cubicBezTo>
                  <a:pt x="150" y="596"/>
                  <a:pt x="75" y="651"/>
                  <a:pt x="0" y="651"/>
                </a:cubicBezTo>
                <a:cubicBezTo>
                  <a:pt x="75" y="651"/>
                  <a:pt x="150" y="705"/>
                  <a:pt x="150" y="759"/>
                </a:cubicBezTo>
                <a:lnTo>
                  <a:pt x="150" y="1193"/>
                </a:lnTo>
                <a:cubicBezTo>
                  <a:pt x="150" y="1247"/>
                  <a:pt x="225" y="1302"/>
                  <a:pt x="301" y="1302"/>
                </a:cubicBezTo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10"/>
          <p:cNvSpPr/>
          <p:nvPr/>
        </p:nvSpPr>
        <p:spPr>
          <a:xfrm>
            <a:off x="480240" y="3214800"/>
            <a:ext cx="5851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Gathering up the terms for LH and RH chiral states: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34" name="Picture 44" descr="TP_tmp"/>
          <p:cNvPicPr/>
          <p:nvPr/>
        </p:nvPicPr>
        <p:blipFill>
          <a:blip r:embed="rId4"/>
          <a:stretch/>
        </p:blipFill>
        <p:spPr>
          <a:xfrm>
            <a:off x="1676520" y="4086360"/>
            <a:ext cx="3006720" cy="291960"/>
          </a:xfrm>
          <a:prstGeom prst="rect">
            <a:avLst/>
          </a:prstGeom>
          <a:ln>
            <a:noFill/>
          </a:ln>
        </p:spPr>
      </p:pic>
      <p:sp>
        <p:nvSpPr>
          <p:cNvPr id="1435" name="CustomShape 11"/>
          <p:cNvSpPr/>
          <p:nvPr/>
        </p:nvSpPr>
        <p:spPr>
          <a:xfrm>
            <a:off x="503640" y="4043520"/>
            <a:ext cx="514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Using:                                                        gives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436" name="Group 12"/>
          <p:cNvGrpSpPr/>
          <p:nvPr/>
        </p:nvGrpSpPr>
        <p:grpSpPr>
          <a:xfrm>
            <a:off x="2647080" y="6127920"/>
            <a:ext cx="3385080" cy="431640"/>
            <a:chOff x="2647080" y="6127920"/>
            <a:chExt cx="3385080" cy="431640"/>
          </a:xfrm>
        </p:grpSpPr>
        <p:sp>
          <p:nvSpPr>
            <p:cNvPr id="1437" name="CustomShape 13"/>
            <p:cNvSpPr/>
            <p:nvPr/>
          </p:nvSpPr>
          <p:spPr>
            <a:xfrm>
              <a:off x="2647080" y="6157800"/>
              <a:ext cx="7034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with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438" name="Picture 53" descr="TP_tmp"/>
            <p:cNvPicPr/>
            <p:nvPr/>
          </p:nvPicPr>
          <p:blipFill>
            <a:blip r:embed="rId5"/>
            <a:stretch/>
          </p:blipFill>
          <p:spPr>
            <a:xfrm>
              <a:off x="3511440" y="6195960"/>
              <a:ext cx="2365200" cy="29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39" name="CustomShape 14"/>
            <p:cNvSpPr/>
            <p:nvPr/>
          </p:nvSpPr>
          <p:spPr>
            <a:xfrm>
              <a:off x="3474720" y="6127920"/>
              <a:ext cx="2557440" cy="43164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40" name="Picture 58" descr="TP_tmp"/>
          <p:cNvPicPr/>
          <p:nvPr/>
        </p:nvPicPr>
        <p:blipFill>
          <a:blip r:embed="rId6"/>
          <a:stretch/>
        </p:blipFill>
        <p:spPr>
          <a:xfrm>
            <a:off x="6273720" y="1090440"/>
            <a:ext cx="263520" cy="287640"/>
          </a:xfrm>
          <a:prstGeom prst="rect">
            <a:avLst/>
          </a:prstGeom>
          <a:ln>
            <a:noFill/>
          </a:ln>
        </p:spPr>
      </p:pic>
      <p:sp>
        <p:nvSpPr>
          <p:cNvPr id="1441" name="CustomShape 15"/>
          <p:cNvSpPr/>
          <p:nvPr/>
        </p:nvSpPr>
        <p:spPr>
          <a:xfrm>
            <a:off x="6248520" y="1054080"/>
            <a:ext cx="325440" cy="36036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Line 16"/>
          <p:cNvSpPr/>
          <p:nvPr/>
        </p:nvSpPr>
        <p:spPr>
          <a:xfrm flipH="1">
            <a:off x="6105240" y="1343160"/>
            <a:ext cx="142920" cy="10764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43" name="Picture 62" descr="TP_tmp"/>
          <p:cNvPicPr/>
          <p:nvPr/>
        </p:nvPicPr>
        <p:blipFill>
          <a:blip r:embed="rId7"/>
          <a:stretch/>
        </p:blipFill>
        <p:spPr>
          <a:xfrm>
            <a:off x="692280" y="3575160"/>
            <a:ext cx="8907480" cy="409320"/>
          </a:xfrm>
          <a:prstGeom prst="rect">
            <a:avLst/>
          </a:prstGeom>
          <a:ln>
            <a:noFill/>
          </a:ln>
        </p:spPr>
      </p:pic>
      <p:sp>
        <p:nvSpPr>
          <p:cNvPr id="1444" name="CustomShape 17"/>
          <p:cNvSpPr/>
          <p:nvPr/>
        </p:nvSpPr>
        <p:spPr>
          <a:xfrm>
            <a:off x="6392520" y="6127920"/>
            <a:ext cx="499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45" name="Picture 68" descr="TP_tmp"/>
          <p:cNvPicPr/>
          <p:nvPr/>
        </p:nvPicPr>
        <p:blipFill>
          <a:blip r:embed="rId8"/>
          <a:stretch/>
        </p:blipFill>
        <p:spPr>
          <a:xfrm>
            <a:off x="6993000" y="6019920"/>
            <a:ext cx="1488960" cy="612720"/>
          </a:xfrm>
          <a:prstGeom prst="rect">
            <a:avLst/>
          </a:prstGeom>
          <a:ln>
            <a:noFill/>
          </a:ln>
        </p:spPr>
      </p:pic>
      <p:sp>
        <p:nvSpPr>
          <p:cNvPr id="1446" name="CustomShape 18"/>
          <p:cNvSpPr/>
          <p:nvPr/>
        </p:nvSpPr>
        <p:spPr>
          <a:xfrm>
            <a:off x="6932520" y="5985000"/>
            <a:ext cx="1584360" cy="64764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Line 19"/>
          <p:cNvSpPr/>
          <p:nvPr/>
        </p:nvSpPr>
        <p:spPr>
          <a:xfrm>
            <a:off x="3333600" y="1844640"/>
            <a:ext cx="214560" cy="468360"/>
          </a:xfrm>
          <a:prstGeom prst="line">
            <a:avLst/>
          </a:prstGeom>
          <a:ln w="22320">
            <a:solidFill>
              <a:srgbClr val="ff66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Line 20"/>
          <p:cNvSpPr/>
          <p:nvPr/>
        </p:nvSpPr>
        <p:spPr>
          <a:xfrm>
            <a:off x="4844880" y="1844640"/>
            <a:ext cx="828720" cy="468360"/>
          </a:xfrm>
          <a:prstGeom prst="line">
            <a:avLst/>
          </a:prstGeom>
          <a:ln w="22320">
            <a:solidFill>
              <a:srgbClr val="ff66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21"/>
          <p:cNvSpPr/>
          <p:nvPr/>
        </p:nvSpPr>
        <p:spPr>
          <a:xfrm>
            <a:off x="6932160" y="1046160"/>
            <a:ext cx="1909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the electron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50" name="Picture 74" descr="TP_tmp"/>
          <p:cNvPicPr/>
          <p:nvPr/>
        </p:nvPicPr>
        <p:blipFill>
          <a:blip r:embed="rId9"/>
          <a:stretch/>
        </p:blipFill>
        <p:spPr>
          <a:xfrm>
            <a:off x="8732880" y="1077840"/>
            <a:ext cx="695160" cy="335160"/>
          </a:xfrm>
          <a:prstGeom prst="rect">
            <a:avLst/>
          </a:prstGeom>
          <a:ln>
            <a:noFill/>
          </a:ln>
        </p:spPr>
      </p:pic>
      <p:sp>
        <p:nvSpPr>
          <p:cNvPr id="1451" name="CustomShape 22"/>
          <p:cNvSpPr/>
          <p:nvPr/>
        </p:nvSpPr>
        <p:spPr>
          <a:xfrm>
            <a:off x="6932520" y="1015920"/>
            <a:ext cx="2592360" cy="433440"/>
          </a:xfrm>
          <a:prstGeom prst="rect">
            <a:avLst/>
          </a:prstGeom>
          <a:noFill/>
          <a:ln w="22320">
            <a:solidFill>
              <a:srgbClr val="ff66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52" name="Group 23"/>
          <p:cNvGrpSpPr/>
          <p:nvPr/>
        </p:nvGrpSpPr>
        <p:grpSpPr>
          <a:xfrm>
            <a:off x="1676520" y="5445000"/>
            <a:ext cx="6613560" cy="468360"/>
            <a:chOff x="1676520" y="5445000"/>
            <a:chExt cx="6613560" cy="468360"/>
          </a:xfrm>
        </p:grpSpPr>
        <p:sp>
          <p:nvSpPr>
            <p:cNvPr id="1453" name="CustomShape 24"/>
            <p:cNvSpPr/>
            <p:nvPr/>
          </p:nvSpPr>
          <p:spPr>
            <a:xfrm>
              <a:off x="1676520" y="5445000"/>
              <a:ext cx="658944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54" name="Picture 77" descr="TP_tmp"/>
            <p:cNvPicPr/>
            <p:nvPr/>
          </p:nvPicPr>
          <p:blipFill>
            <a:blip r:embed="rId10"/>
            <a:stretch/>
          </p:blipFill>
          <p:spPr>
            <a:xfrm>
              <a:off x="1776240" y="5481720"/>
              <a:ext cx="6513840" cy="409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55" name="CustomShape 25"/>
          <p:cNvSpPr/>
          <p:nvPr/>
        </p:nvSpPr>
        <p:spPr>
          <a:xfrm>
            <a:off x="1676520" y="5408640"/>
            <a:ext cx="6805440" cy="5032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56" name="Picture 81" descr="TP_tmp"/>
          <p:cNvPicPr/>
          <p:nvPr/>
        </p:nvPicPr>
        <p:blipFill>
          <a:blip r:embed="rId11"/>
          <a:stretch/>
        </p:blipFill>
        <p:spPr>
          <a:xfrm>
            <a:off x="1647720" y="4438800"/>
            <a:ext cx="692316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152B9C3-7917-4EBD-90EF-13E45179E57B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58" name="CustomShape 2"/>
          <p:cNvSpPr/>
          <p:nvPr/>
        </p:nvSpPr>
        <p:spPr>
          <a:xfrm>
            <a:off x="411840" y="728640"/>
            <a:ext cx="8431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Unlike for the Charged Current Weak interaction (W) the Z Boson couples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both LH and RH chiral components,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but not equally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…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59" name="Line 3"/>
          <p:cNvSpPr/>
          <p:nvPr/>
        </p:nvSpPr>
        <p:spPr>
          <a:xfrm>
            <a:off x="2146320" y="2932200"/>
            <a:ext cx="936720" cy="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Line 4"/>
          <p:cNvSpPr/>
          <p:nvPr/>
        </p:nvSpPr>
        <p:spPr>
          <a:xfrm flipV="1">
            <a:off x="3083040" y="2500200"/>
            <a:ext cx="828720" cy="43200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Line 5"/>
          <p:cNvSpPr/>
          <p:nvPr/>
        </p:nvSpPr>
        <p:spPr>
          <a:xfrm>
            <a:off x="2255760" y="2932200"/>
            <a:ext cx="39708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Line 6"/>
          <p:cNvSpPr/>
          <p:nvPr/>
        </p:nvSpPr>
        <p:spPr>
          <a:xfrm flipV="1">
            <a:off x="3227400" y="2681280"/>
            <a:ext cx="324000" cy="17928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7"/>
          <p:cNvSpPr/>
          <p:nvPr/>
        </p:nvSpPr>
        <p:spPr>
          <a:xfrm rot="12978600">
            <a:off x="2987280" y="3112920"/>
            <a:ext cx="900000" cy="14616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64" name="Picture 29" descr="TP_tmp"/>
          <p:cNvPicPr/>
          <p:nvPr/>
        </p:nvPicPr>
        <p:blipFill>
          <a:blip r:embed="rId1"/>
          <a:stretch/>
        </p:blipFill>
        <p:spPr>
          <a:xfrm>
            <a:off x="1785960" y="2787480"/>
            <a:ext cx="320760" cy="292320"/>
          </a:xfrm>
          <a:prstGeom prst="rect">
            <a:avLst/>
          </a:prstGeom>
          <a:ln>
            <a:noFill/>
          </a:ln>
        </p:spPr>
      </p:pic>
      <p:pic>
        <p:nvPicPr>
          <p:cNvPr id="1465" name="Picture 30" descr="TP_tmp"/>
          <p:cNvPicPr/>
          <p:nvPr/>
        </p:nvPicPr>
        <p:blipFill>
          <a:blip r:embed="rId2"/>
          <a:stretch/>
        </p:blipFill>
        <p:spPr>
          <a:xfrm>
            <a:off x="4021200" y="2320920"/>
            <a:ext cx="320760" cy="291960"/>
          </a:xfrm>
          <a:prstGeom prst="rect">
            <a:avLst/>
          </a:prstGeom>
          <a:ln>
            <a:noFill/>
          </a:ln>
        </p:spPr>
      </p:pic>
      <p:pic>
        <p:nvPicPr>
          <p:cNvPr id="1466" name="Picture 32" descr="TP_tmp"/>
          <p:cNvPicPr/>
          <p:nvPr/>
        </p:nvPicPr>
        <p:blipFill>
          <a:blip r:embed="rId3"/>
          <a:stretch/>
        </p:blipFill>
        <p:spPr>
          <a:xfrm>
            <a:off x="2577960" y="2500200"/>
            <a:ext cx="642960" cy="204840"/>
          </a:xfrm>
          <a:prstGeom prst="rect">
            <a:avLst/>
          </a:prstGeom>
          <a:ln>
            <a:noFill/>
          </a:ln>
        </p:spPr>
      </p:pic>
      <p:pic>
        <p:nvPicPr>
          <p:cNvPr id="1467" name="Picture 33" descr="TP_tmp"/>
          <p:cNvPicPr/>
          <p:nvPr/>
        </p:nvPicPr>
        <p:blipFill>
          <a:blip r:embed="rId4"/>
          <a:stretch/>
        </p:blipFill>
        <p:spPr>
          <a:xfrm>
            <a:off x="3873600" y="3367080"/>
            <a:ext cx="204840" cy="204840"/>
          </a:xfrm>
          <a:prstGeom prst="rect">
            <a:avLst/>
          </a:prstGeom>
          <a:ln>
            <a:noFill/>
          </a:ln>
        </p:spPr>
      </p:pic>
      <p:sp>
        <p:nvSpPr>
          <p:cNvPr id="1468" name="Line 8"/>
          <p:cNvSpPr/>
          <p:nvPr/>
        </p:nvSpPr>
        <p:spPr>
          <a:xfrm>
            <a:off x="5494320" y="2933640"/>
            <a:ext cx="936720" cy="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Line 9"/>
          <p:cNvSpPr/>
          <p:nvPr/>
        </p:nvSpPr>
        <p:spPr>
          <a:xfrm flipV="1">
            <a:off x="6431040" y="2501640"/>
            <a:ext cx="828720" cy="43164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Line 10"/>
          <p:cNvSpPr/>
          <p:nvPr/>
        </p:nvSpPr>
        <p:spPr>
          <a:xfrm>
            <a:off x="5603760" y="2933640"/>
            <a:ext cx="395280" cy="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Line 11"/>
          <p:cNvSpPr/>
          <p:nvPr/>
        </p:nvSpPr>
        <p:spPr>
          <a:xfrm flipV="1">
            <a:off x="6575400" y="2682360"/>
            <a:ext cx="324000" cy="179640"/>
          </a:xfrm>
          <a:prstGeom prst="line">
            <a:avLst/>
          </a:prstGeom>
          <a:ln w="22320">
            <a:solidFill>
              <a:srgbClr val="0000ff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12"/>
          <p:cNvSpPr/>
          <p:nvPr/>
        </p:nvSpPr>
        <p:spPr>
          <a:xfrm rot="12978600">
            <a:off x="6334920" y="3114720"/>
            <a:ext cx="900360" cy="146160"/>
          </a:xfrm>
          <a:custGeom>
            <a:avLst/>
            <a:gdLst/>
            <a:ahLst/>
            <a:rect l="l" t="t" r="r" b="b"/>
            <a:pathLst>
              <a:path w="3378" h="682">
                <a:moveTo>
                  <a:pt x="0" y="318"/>
                </a:moveTo>
                <a:cubicBezTo>
                  <a:pt x="25" y="260"/>
                  <a:pt x="50" y="203"/>
                  <a:pt x="69" y="163"/>
                </a:cubicBezTo>
                <a:cubicBezTo>
                  <a:pt x="88" y="123"/>
                  <a:pt x="99" y="98"/>
                  <a:pt x="112" y="76"/>
                </a:cubicBezTo>
                <a:cubicBezTo>
                  <a:pt x="125" y="54"/>
                  <a:pt x="133" y="44"/>
                  <a:pt x="149" y="33"/>
                </a:cubicBezTo>
                <a:cubicBezTo>
                  <a:pt x="165" y="22"/>
                  <a:pt x="189" y="9"/>
                  <a:pt x="205" y="8"/>
                </a:cubicBezTo>
                <a:cubicBezTo>
                  <a:pt x="221" y="7"/>
                  <a:pt x="230" y="13"/>
                  <a:pt x="248" y="27"/>
                </a:cubicBezTo>
                <a:cubicBezTo>
                  <a:pt x="266" y="41"/>
                  <a:pt x="297" y="66"/>
                  <a:pt x="316" y="95"/>
                </a:cubicBezTo>
                <a:cubicBezTo>
                  <a:pt x="335" y="124"/>
                  <a:pt x="352" y="167"/>
                  <a:pt x="365" y="200"/>
                </a:cubicBezTo>
                <a:cubicBezTo>
                  <a:pt x="378" y="233"/>
                  <a:pt x="382" y="256"/>
                  <a:pt x="396" y="293"/>
                </a:cubicBezTo>
                <a:cubicBezTo>
                  <a:pt x="410" y="330"/>
                  <a:pt x="432" y="378"/>
                  <a:pt x="452" y="423"/>
                </a:cubicBezTo>
                <a:cubicBezTo>
                  <a:pt x="472" y="468"/>
                  <a:pt x="494" y="528"/>
                  <a:pt x="514" y="565"/>
                </a:cubicBezTo>
                <a:cubicBezTo>
                  <a:pt x="534" y="602"/>
                  <a:pt x="552" y="628"/>
                  <a:pt x="570" y="646"/>
                </a:cubicBezTo>
                <a:cubicBezTo>
                  <a:pt x="588" y="664"/>
                  <a:pt x="607" y="677"/>
                  <a:pt x="625" y="676"/>
                </a:cubicBezTo>
                <a:cubicBezTo>
                  <a:pt x="643" y="675"/>
                  <a:pt x="662" y="655"/>
                  <a:pt x="681" y="639"/>
                </a:cubicBezTo>
                <a:cubicBezTo>
                  <a:pt x="700" y="623"/>
                  <a:pt x="718" y="610"/>
                  <a:pt x="737" y="577"/>
                </a:cubicBezTo>
                <a:cubicBezTo>
                  <a:pt x="756" y="544"/>
                  <a:pt x="778" y="487"/>
                  <a:pt x="798" y="441"/>
                </a:cubicBezTo>
                <a:cubicBezTo>
                  <a:pt x="818" y="395"/>
                  <a:pt x="836" y="342"/>
                  <a:pt x="854" y="299"/>
                </a:cubicBezTo>
                <a:cubicBezTo>
                  <a:pt x="872" y="256"/>
                  <a:pt x="887" y="221"/>
                  <a:pt x="904" y="182"/>
                </a:cubicBezTo>
                <a:cubicBezTo>
                  <a:pt x="921" y="143"/>
                  <a:pt x="941" y="92"/>
                  <a:pt x="959" y="64"/>
                </a:cubicBezTo>
                <a:cubicBezTo>
                  <a:pt x="977" y="36"/>
                  <a:pt x="998" y="24"/>
                  <a:pt x="1015" y="15"/>
                </a:cubicBezTo>
                <a:cubicBezTo>
                  <a:pt x="1032" y="6"/>
                  <a:pt x="1044" y="0"/>
                  <a:pt x="1064" y="8"/>
                </a:cubicBezTo>
                <a:cubicBezTo>
                  <a:pt x="1084" y="16"/>
                  <a:pt x="1114" y="40"/>
                  <a:pt x="1133" y="64"/>
                </a:cubicBezTo>
                <a:cubicBezTo>
                  <a:pt x="1152" y="88"/>
                  <a:pt x="1160" y="117"/>
                  <a:pt x="1176" y="151"/>
                </a:cubicBezTo>
                <a:cubicBezTo>
                  <a:pt x="1192" y="185"/>
                  <a:pt x="1214" y="226"/>
                  <a:pt x="1232" y="268"/>
                </a:cubicBezTo>
                <a:cubicBezTo>
                  <a:pt x="1250" y="310"/>
                  <a:pt x="1268" y="359"/>
                  <a:pt x="1287" y="404"/>
                </a:cubicBezTo>
                <a:cubicBezTo>
                  <a:pt x="1306" y="449"/>
                  <a:pt x="1330" y="500"/>
                  <a:pt x="1349" y="540"/>
                </a:cubicBezTo>
                <a:cubicBezTo>
                  <a:pt x="1368" y="580"/>
                  <a:pt x="1379" y="623"/>
                  <a:pt x="1399" y="646"/>
                </a:cubicBezTo>
                <a:cubicBezTo>
                  <a:pt x="1419" y="669"/>
                  <a:pt x="1443" y="678"/>
                  <a:pt x="1467" y="676"/>
                </a:cubicBezTo>
                <a:cubicBezTo>
                  <a:pt x="1491" y="674"/>
                  <a:pt x="1518" y="660"/>
                  <a:pt x="1541" y="633"/>
                </a:cubicBezTo>
                <a:cubicBezTo>
                  <a:pt x="1564" y="606"/>
                  <a:pt x="1584" y="557"/>
                  <a:pt x="1603" y="516"/>
                </a:cubicBezTo>
                <a:cubicBezTo>
                  <a:pt x="1622" y="475"/>
                  <a:pt x="1641" y="428"/>
                  <a:pt x="1658" y="386"/>
                </a:cubicBezTo>
                <a:cubicBezTo>
                  <a:pt x="1675" y="344"/>
                  <a:pt x="1689" y="303"/>
                  <a:pt x="1708" y="262"/>
                </a:cubicBezTo>
                <a:cubicBezTo>
                  <a:pt x="1727" y="221"/>
                  <a:pt x="1754" y="171"/>
                  <a:pt x="1770" y="138"/>
                </a:cubicBezTo>
                <a:cubicBezTo>
                  <a:pt x="1786" y="105"/>
                  <a:pt x="1788" y="87"/>
                  <a:pt x="1807" y="64"/>
                </a:cubicBezTo>
                <a:cubicBezTo>
                  <a:pt x="1826" y="41"/>
                  <a:pt x="1859" y="2"/>
                  <a:pt x="1887" y="2"/>
                </a:cubicBezTo>
                <a:cubicBezTo>
                  <a:pt x="1915" y="2"/>
                  <a:pt x="1949" y="34"/>
                  <a:pt x="1974" y="64"/>
                </a:cubicBezTo>
                <a:cubicBezTo>
                  <a:pt x="1999" y="94"/>
                  <a:pt x="2013" y="133"/>
                  <a:pt x="2036" y="182"/>
                </a:cubicBezTo>
                <a:cubicBezTo>
                  <a:pt x="2059" y="231"/>
                  <a:pt x="2086" y="303"/>
                  <a:pt x="2110" y="361"/>
                </a:cubicBezTo>
                <a:cubicBezTo>
                  <a:pt x="2134" y="419"/>
                  <a:pt x="2156" y="482"/>
                  <a:pt x="2178" y="528"/>
                </a:cubicBezTo>
                <a:cubicBezTo>
                  <a:pt x="2200" y="574"/>
                  <a:pt x="2218" y="614"/>
                  <a:pt x="2240" y="639"/>
                </a:cubicBezTo>
                <a:cubicBezTo>
                  <a:pt x="2262" y="664"/>
                  <a:pt x="2283" y="680"/>
                  <a:pt x="2308" y="676"/>
                </a:cubicBezTo>
                <a:cubicBezTo>
                  <a:pt x="2333" y="672"/>
                  <a:pt x="2362" y="646"/>
                  <a:pt x="2388" y="615"/>
                </a:cubicBezTo>
                <a:cubicBezTo>
                  <a:pt x="2414" y="584"/>
                  <a:pt x="2438" y="543"/>
                  <a:pt x="2463" y="491"/>
                </a:cubicBezTo>
                <a:cubicBezTo>
                  <a:pt x="2488" y="439"/>
                  <a:pt x="2514" y="361"/>
                  <a:pt x="2537" y="305"/>
                </a:cubicBezTo>
                <a:cubicBezTo>
                  <a:pt x="2560" y="249"/>
                  <a:pt x="2576" y="202"/>
                  <a:pt x="2599" y="157"/>
                </a:cubicBezTo>
                <a:cubicBezTo>
                  <a:pt x="2622" y="112"/>
                  <a:pt x="2650" y="58"/>
                  <a:pt x="2673" y="33"/>
                </a:cubicBezTo>
                <a:cubicBezTo>
                  <a:pt x="2696" y="8"/>
                  <a:pt x="2711" y="3"/>
                  <a:pt x="2735" y="8"/>
                </a:cubicBezTo>
                <a:cubicBezTo>
                  <a:pt x="2759" y="13"/>
                  <a:pt x="2791" y="34"/>
                  <a:pt x="2815" y="64"/>
                </a:cubicBezTo>
                <a:cubicBezTo>
                  <a:pt x="2839" y="94"/>
                  <a:pt x="2854" y="139"/>
                  <a:pt x="2877" y="188"/>
                </a:cubicBezTo>
                <a:cubicBezTo>
                  <a:pt x="2900" y="237"/>
                  <a:pt x="2927" y="306"/>
                  <a:pt x="2951" y="361"/>
                </a:cubicBezTo>
                <a:cubicBezTo>
                  <a:pt x="2975" y="416"/>
                  <a:pt x="2995" y="468"/>
                  <a:pt x="3019" y="516"/>
                </a:cubicBezTo>
                <a:cubicBezTo>
                  <a:pt x="3043" y="564"/>
                  <a:pt x="3070" y="625"/>
                  <a:pt x="3094" y="652"/>
                </a:cubicBezTo>
                <a:cubicBezTo>
                  <a:pt x="3118" y="679"/>
                  <a:pt x="3138" y="682"/>
                  <a:pt x="3162" y="676"/>
                </a:cubicBezTo>
                <a:cubicBezTo>
                  <a:pt x="3186" y="670"/>
                  <a:pt x="3210" y="652"/>
                  <a:pt x="3236" y="615"/>
                </a:cubicBezTo>
                <a:cubicBezTo>
                  <a:pt x="3262" y="578"/>
                  <a:pt x="3292" y="506"/>
                  <a:pt x="3316" y="454"/>
                </a:cubicBezTo>
                <a:cubicBezTo>
                  <a:pt x="3340" y="402"/>
                  <a:pt x="3368" y="330"/>
                  <a:pt x="3378" y="305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73" name="Picture 42" descr="TP_tmp"/>
          <p:cNvPicPr/>
          <p:nvPr/>
        </p:nvPicPr>
        <p:blipFill>
          <a:blip r:embed="rId5"/>
          <a:stretch/>
        </p:blipFill>
        <p:spPr>
          <a:xfrm>
            <a:off x="7221600" y="3368520"/>
            <a:ext cx="204840" cy="204840"/>
          </a:xfrm>
          <a:prstGeom prst="rect">
            <a:avLst/>
          </a:prstGeom>
          <a:ln>
            <a:noFill/>
          </a:ln>
        </p:spPr>
      </p:pic>
      <p:pic>
        <p:nvPicPr>
          <p:cNvPr id="1474" name="Picture 43" descr="TP_tmp"/>
          <p:cNvPicPr/>
          <p:nvPr/>
        </p:nvPicPr>
        <p:blipFill>
          <a:blip r:embed="rId6"/>
          <a:stretch/>
        </p:blipFill>
        <p:spPr>
          <a:xfrm>
            <a:off x="5133960" y="2789280"/>
            <a:ext cx="320760" cy="291960"/>
          </a:xfrm>
          <a:prstGeom prst="rect">
            <a:avLst/>
          </a:prstGeom>
          <a:ln>
            <a:noFill/>
          </a:ln>
        </p:spPr>
      </p:pic>
      <p:pic>
        <p:nvPicPr>
          <p:cNvPr id="1475" name="Picture 44" descr="TP_tmp"/>
          <p:cNvPicPr/>
          <p:nvPr/>
        </p:nvPicPr>
        <p:blipFill>
          <a:blip r:embed="rId7"/>
          <a:stretch/>
        </p:blipFill>
        <p:spPr>
          <a:xfrm>
            <a:off x="7369200" y="2322360"/>
            <a:ext cx="320760" cy="292320"/>
          </a:xfrm>
          <a:prstGeom prst="rect">
            <a:avLst/>
          </a:prstGeom>
          <a:ln>
            <a:noFill/>
          </a:ln>
        </p:spPr>
      </p:pic>
      <p:pic>
        <p:nvPicPr>
          <p:cNvPr id="1476" name="Picture 45" descr="TP_tmp"/>
          <p:cNvPicPr/>
          <p:nvPr/>
        </p:nvPicPr>
        <p:blipFill>
          <a:blip r:embed="rId8"/>
          <a:stretch/>
        </p:blipFill>
        <p:spPr>
          <a:xfrm>
            <a:off x="5925960" y="2502000"/>
            <a:ext cx="671760" cy="204840"/>
          </a:xfrm>
          <a:prstGeom prst="rect">
            <a:avLst/>
          </a:prstGeom>
          <a:ln>
            <a:noFill/>
          </a:ln>
        </p:spPr>
      </p:pic>
      <p:sp>
        <p:nvSpPr>
          <p:cNvPr id="1477" name="CustomShape 13"/>
          <p:cNvSpPr/>
          <p:nvPr/>
        </p:nvSpPr>
        <p:spPr>
          <a:xfrm>
            <a:off x="485280" y="5070600"/>
            <a:ext cx="7872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Use projection operators to obtain vector and axial vector couplings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78" name="Picture 61" descr="TP_tmp"/>
          <p:cNvPicPr/>
          <p:nvPr/>
        </p:nvPicPr>
        <p:blipFill>
          <a:blip r:embed="rId9"/>
          <a:stretch/>
        </p:blipFill>
        <p:spPr>
          <a:xfrm>
            <a:off x="1749600" y="5502240"/>
            <a:ext cx="2892240" cy="409680"/>
          </a:xfrm>
          <a:prstGeom prst="rect">
            <a:avLst/>
          </a:prstGeom>
          <a:ln>
            <a:noFill/>
          </a:ln>
        </p:spPr>
      </p:pic>
      <p:pic>
        <p:nvPicPr>
          <p:cNvPr id="1479" name="Picture 63" descr="TP_tmp"/>
          <p:cNvPicPr/>
          <p:nvPr/>
        </p:nvPicPr>
        <p:blipFill>
          <a:blip r:embed="rId10"/>
          <a:stretch/>
        </p:blipFill>
        <p:spPr>
          <a:xfrm>
            <a:off x="5192640" y="5502240"/>
            <a:ext cx="2922840" cy="409680"/>
          </a:xfrm>
          <a:prstGeom prst="rect">
            <a:avLst/>
          </a:prstGeom>
          <a:ln>
            <a:noFill/>
          </a:ln>
        </p:spPr>
      </p:pic>
      <p:pic>
        <p:nvPicPr>
          <p:cNvPr id="1480" name="Picture 48" descr="TP_tmp"/>
          <p:cNvPicPr/>
          <p:nvPr/>
        </p:nvPicPr>
        <p:blipFill>
          <a:blip r:embed="rId11"/>
          <a:stretch/>
        </p:blipFill>
        <p:spPr>
          <a:xfrm>
            <a:off x="5529240" y="3657600"/>
            <a:ext cx="1957320" cy="351000"/>
          </a:xfrm>
          <a:prstGeom prst="rect">
            <a:avLst/>
          </a:prstGeom>
          <a:ln>
            <a:noFill/>
          </a:ln>
        </p:spPr>
      </p:pic>
      <p:sp>
        <p:nvSpPr>
          <p:cNvPr id="1481" name="CustomShape 14"/>
          <p:cNvSpPr/>
          <p:nvPr/>
        </p:nvSpPr>
        <p:spPr>
          <a:xfrm>
            <a:off x="5456160" y="3648240"/>
            <a:ext cx="2124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15"/>
          <p:cNvSpPr/>
          <p:nvPr/>
        </p:nvSpPr>
        <p:spPr>
          <a:xfrm>
            <a:off x="5460840" y="4398840"/>
            <a:ext cx="3138480" cy="61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1" lang="en-GB" sz="1600" spc="-1" strike="noStrike" baseline="-25000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part of Z couples equally to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LH and RH components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83" name="Line 16"/>
          <p:cNvSpPr/>
          <p:nvPr/>
        </p:nvSpPr>
        <p:spPr>
          <a:xfrm flipV="1">
            <a:off x="5816520" y="4281480"/>
            <a:ext cx="0" cy="1080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Line 17"/>
          <p:cNvSpPr/>
          <p:nvPr/>
        </p:nvSpPr>
        <p:spPr>
          <a:xfrm>
            <a:off x="3692520" y="4281480"/>
            <a:ext cx="30258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Line 18"/>
          <p:cNvSpPr/>
          <p:nvPr/>
        </p:nvSpPr>
        <p:spPr>
          <a:xfrm flipV="1">
            <a:off x="6718320" y="4138200"/>
            <a:ext cx="0" cy="1429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Line 19"/>
          <p:cNvSpPr/>
          <p:nvPr/>
        </p:nvSpPr>
        <p:spPr>
          <a:xfrm flipV="1">
            <a:off x="3692520" y="4138200"/>
            <a:ext cx="0" cy="1429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20"/>
          <p:cNvSpPr/>
          <p:nvPr/>
        </p:nvSpPr>
        <p:spPr>
          <a:xfrm>
            <a:off x="1407240" y="4398840"/>
            <a:ext cx="287028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W</a:t>
            </a:r>
            <a:r>
              <a:rPr b="1" lang="en-GB" sz="1600" spc="-1" strike="noStrike" baseline="30000">
                <a:solidFill>
                  <a:srgbClr val="ff0000"/>
                </a:solidFill>
                <a:latin typeface="Symbol"/>
                <a:ea typeface="Symbol"/>
              </a:rPr>
              <a:t></a:t>
            </a:r>
            <a:r>
              <a:rPr b="1" lang="en-GB" sz="1600" spc="-1" strike="noStrike" baseline="30000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part of Z couples only to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LH components (like W</a:t>
            </a:r>
            <a:r>
              <a:rPr b="1" lang="en-US" sz="16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±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  <a:ea typeface="Arial"/>
              </a:rPr>
              <a:t>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88" name="Line 21"/>
          <p:cNvSpPr/>
          <p:nvPr/>
        </p:nvSpPr>
        <p:spPr>
          <a:xfrm flipV="1">
            <a:off x="2720880" y="4138200"/>
            <a:ext cx="0" cy="2509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22"/>
          <p:cNvSpPr/>
          <p:nvPr/>
        </p:nvSpPr>
        <p:spPr>
          <a:xfrm>
            <a:off x="1893960" y="3648240"/>
            <a:ext cx="248292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Line 23"/>
          <p:cNvSpPr/>
          <p:nvPr/>
        </p:nvSpPr>
        <p:spPr>
          <a:xfrm>
            <a:off x="3584520" y="4243320"/>
            <a:ext cx="3240000" cy="0"/>
          </a:xfrm>
          <a:prstGeom prst="line">
            <a:avLst/>
          </a:prstGeom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Line 24"/>
          <p:cNvSpPr/>
          <p:nvPr/>
        </p:nvSpPr>
        <p:spPr>
          <a:xfrm flipV="1">
            <a:off x="5997600" y="4242960"/>
            <a:ext cx="0" cy="142920"/>
          </a:xfrm>
          <a:prstGeom prst="line">
            <a:avLst/>
          </a:prstGeom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Line 25"/>
          <p:cNvSpPr/>
          <p:nvPr/>
        </p:nvSpPr>
        <p:spPr>
          <a:xfrm flipV="1">
            <a:off x="6824520" y="4080960"/>
            <a:ext cx="0" cy="16668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26"/>
          <p:cNvSpPr/>
          <p:nvPr/>
        </p:nvSpPr>
        <p:spPr>
          <a:xfrm>
            <a:off x="5459400" y="3645000"/>
            <a:ext cx="2120760" cy="39528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Line 27"/>
          <p:cNvSpPr/>
          <p:nvPr/>
        </p:nvSpPr>
        <p:spPr>
          <a:xfrm flipV="1">
            <a:off x="3584520" y="4090680"/>
            <a:ext cx="0" cy="16668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Line 28"/>
          <p:cNvSpPr/>
          <p:nvPr/>
        </p:nvSpPr>
        <p:spPr>
          <a:xfrm flipV="1">
            <a:off x="2720880" y="4076640"/>
            <a:ext cx="0" cy="31104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96" name="Picture 76" descr="TP_tmp"/>
          <p:cNvPicPr/>
          <p:nvPr/>
        </p:nvPicPr>
        <p:blipFill>
          <a:blip r:embed="rId12"/>
          <a:stretch/>
        </p:blipFill>
        <p:spPr>
          <a:xfrm>
            <a:off x="2181240" y="6043680"/>
            <a:ext cx="4994280" cy="409680"/>
          </a:xfrm>
          <a:prstGeom prst="rect">
            <a:avLst/>
          </a:prstGeom>
          <a:ln>
            <a:noFill/>
          </a:ln>
        </p:spPr>
      </p:pic>
      <p:pic>
        <p:nvPicPr>
          <p:cNvPr id="1497" name="Picture 78" descr="TP_tmp"/>
          <p:cNvPicPr/>
          <p:nvPr/>
        </p:nvPicPr>
        <p:blipFill>
          <a:blip r:embed="rId13"/>
          <a:stretch/>
        </p:blipFill>
        <p:spPr>
          <a:xfrm>
            <a:off x="2000160" y="3657600"/>
            <a:ext cx="2336760" cy="379440"/>
          </a:xfrm>
          <a:prstGeom prst="rect">
            <a:avLst/>
          </a:prstGeom>
          <a:ln>
            <a:noFill/>
          </a:ln>
        </p:spPr>
      </p:pic>
      <p:pic>
        <p:nvPicPr>
          <p:cNvPr id="1498" name="Picture 79" descr="TP_tmp"/>
          <p:cNvPicPr/>
          <p:nvPr/>
        </p:nvPicPr>
        <p:blipFill>
          <a:blip r:embed="rId14"/>
          <a:stretch/>
        </p:blipFill>
        <p:spPr>
          <a:xfrm>
            <a:off x="1628640" y="1384200"/>
            <a:ext cx="6951960" cy="81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7F6855C-D6AB-4C04-8841-E54E1993C634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53520" y="584280"/>
            <a:ext cx="5255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Intrinsic Parities of fundamental particles: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676440" y="2241720"/>
            <a:ext cx="7553520" cy="2627280"/>
            <a:chOff x="676440" y="2241720"/>
            <a:chExt cx="7553520" cy="2627280"/>
          </a:xfrm>
        </p:grpSpPr>
        <p:grpSp>
          <p:nvGrpSpPr>
            <p:cNvPr id="133" name="Group 4"/>
            <p:cNvGrpSpPr/>
            <p:nvPr/>
          </p:nvGrpSpPr>
          <p:grpSpPr>
            <a:xfrm>
              <a:off x="1024920" y="2706840"/>
              <a:ext cx="7205040" cy="2162160"/>
              <a:chOff x="1024920" y="2706840"/>
              <a:chExt cx="7205040" cy="2162160"/>
            </a:xfrm>
          </p:grpSpPr>
          <p:sp>
            <p:nvSpPr>
              <p:cNvPr id="134" name="CustomShape 5"/>
              <p:cNvSpPr/>
              <p:nvPr/>
            </p:nvSpPr>
            <p:spPr>
              <a:xfrm>
                <a:off x="1024920" y="2706840"/>
                <a:ext cx="519444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buClr>
                    <a:srgbClr val="ff0000"/>
                  </a:buClr>
                  <a:buFont typeface="Arial"/>
                  <a:buChar char="•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From the Dirac equation showed </a:t>
                </a:r>
                <a:r>
                  <a:rPr b="1" lang="en-GB" sz="1800" spc="-1" strike="noStrike">
                    <a:solidFill>
                      <a:srgbClr val="cc0099"/>
                    </a:solidFill>
                    <a:latin typeface="Arial"/>
                  </a:rPr>
                  <a:t>(handout 2):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35" name="CustomShape 6"/>
              <p:cNvSpPr/>
              <p:nvPr/>
            </p:nvSpPr>
            <p:spPr>
              <a:xfrm>
                <a:off x="1387440" y="3036960"/>
                <a:ext cx="684252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800" spc="-1" strike="noStrike">
                    <a:solidFill>
                      <a:srgbClr val="000000"/>
                    </a:solidFill>
                    <a:latin typeface="Arial"/>
                  </a:rPr>
                  <a:t>Spin ½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 </a:t>
                </a:r>
                <a:r>
                  <a:rPr b="1" lang="en-GB" sz="1800" spc="-1" strike="noStrike">
                    <a:solidFill>
                      <a:srgbClr val="ff0000"/>
                    </a:solidFill>
                    <a:latin typeface="Arial"/>
                  </a:rPr>
                  <a:t>particles 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have opposite parity to </a:t>
                </a:r>
                <a:r>
                  <a:rPr b="1" lang="en-GB" sz="1800" spc="-1" strike="noStrike">
                    <a:solidFill>
                      <a:srgbClr val="000000"/>
                    </a:solidFill>
                    <a:latin typeface="Arial"/>
                  </a:rPr>
                  <a:t>spin ½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1800" spc="-1" strike="noStrike">
                    <a:solidFill>
                      <a:srgbClr val="ff0000"/>
                    </a:solidFill>
                    <a:latin typeface="Arial"/>
                  </a:rPr>
                  <a:t>anti-particles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36" name="CustomShape 7"/>
              <p:cNvSpPr/>
              <p:nvPr/>
            </p:nvSpPr>
            <p:spPr>
              <a:xfrm>
                <a:off x="1053000" y="3395880"/>
                <a:ext cx="501444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buClr>
                    <a:srgbClr val="ff0000"/>
                  </a:buClr>
                  <a:buFont typeface="Arial"/>
                  <a:buChar char="•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Conventional choice: spin ½ particles have 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137" name="Picture 8" descr="TP_tmp"/>
              <p:cNvPicPr/>
              <p:nvPr/>
            </p:nvPicPr>
            <p:blipFill>
              <a:blip r:embed="rId1"/>
              <a:stretch/>
            </p:blipFill>
            <p:spPr>
              <a:xfrm>
                <a:off x="6107040" y="3451320"/>
                <a:ext cx="905040" cy="2332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8" name="Picture 9" descr="TP_tmp"/>
              <p:cNvPicPr/>
              <p:nvPr/>
            </p:nvPicPr>
            <p:blipFill>
              <a:blip r:embed="rId2"/>
              <a:stretch/>
            </p:blipFill>
            <p:spPr>
              <a:xfrm>
                <a:off x="3046320" y="3828960"/>
                <a:ext cx="3972240" cy="320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9" name="CustomShape 8"/>
              <p:cNvSpPr/>
              <p:nvPr/>
            </p:nvSpPr>
            <p:spPr>
              <a:xfrm>
                <a:off x="1207800" y="4100400"/>
                <a:ext cx="487152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and anti-particles have opposite parity, i.e. 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140" name="Picture 13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3046320" y="4548240"/>
                <a:ext cx="3972240" cy="3207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41" name="CustomShape 9"/>
            <p:cNvSpPr/>
            <p:nvPr/>
          </p:nvSpPr>
          <p:spPr>
            <a:xfrm>
              <a:off x="676440" y="2241720"/>
              <a:ext cx="224280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Spin-½ Fermions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142" name="Group 10"/>
          <p:cNvGrpSpPr/>
          <p:nvPr/>
        </p:nvGrpSpPr>
        <p:grpSpPr>
          <a:xfrm>
            <a:off x="640080" y="982800"/>
            <a:ext cx="8597160" cy="1186920"/>
            <a:chOff x="640080" y="982800"/>
            <a:chExt cx="8597160" cy="1186920"/>
          </a:xfrm>
        </p:grpSpPr>
        <p:sp>
          <p:nvSpPr>
            <p:cNvPr id="143" name="CustomShape 11"/>
            <p:cNvSpPr/>
            <p:nvPr/>
          </p:nvSpPr>
          <p:spPr>
            <a:xfrm>
              <a:off x="640080" y="982800"/>
              <a:ext cx="19623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Spin-1 Bosons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44" name="CustomShape 12"/>
            <p:cNvSpPr/>
            <p:nvPr/>
          </p:nvSpPr>
          <p:spPr>
            <a:xfrm>
              <a:off x="986400" y="1434960"/>
              <a:ext cx="7292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From Gauge Field Theory can show that the gauge bosons have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45" name="Picture 18" descr="TP_tmp"/>
            <p:cNvPicPr/>
            <p:nvPr/>
          </p:nvPicPr>
          <p:blipFill>
            <a:blip r:embed="rId4"/>
            <a:stretch/>
          </p:blipFill>
          <p:spPr>
            <a:xfrm>
              <a:off x="8332560" y="1522440"/>
              <a:ext cx="90468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Picture 20" descr="TP_tmp"/>
            <p:cNvPicPr/>
            <p:nvPr/>
          </p:nvPicPr>
          <p:blipFill>
            <a:blip r:embed="rId5"/>
            <a:stretch/>
          </p:blipFill>
          <p:spPr>
            <a:xfrm>
              <a:off x="3008160" y="1877760"/>
              <a:ext cx="3972960" cy="29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7" name="CustomShape 13"/>
          <p:cNvSpPr/>
          <p:nvPr/>
        </p:nvSpPr>
        <p:spPr>
          <a:xfrm>
            <a:off x="915120" y="4834080"/>
            <a:ext cx="8168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Dirac spinors it was shown 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(handout 2)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that the parity operator is: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48" name="Group 14"/>
          <p:cNvGrpSpPr/>
          <p:nvPr/>
        </p:nvGrpSpPr>
        <p:grpSpPr>
          <a:xfrm>
            <a:off x="3513240" y="5373720"/>
            <a:ext cx="3168720" cy="1189080"/>
            <a:chOff x="3513240" y="5373720"/>
            <a:chExt cx="3168720" cy="1189080"/>
          </a:xfrm>
        </p:grpSpPr>
        <p:pic>
          <p:nvPicPr>
            <p:cNvPr id="149" name="Picture 26" descr="TP_tmp"/>
            <p:cNvPicPr/>
            <p:nvPr/>
          </p:nvPicPr>
          <p:blipFill>
            <a:blip r:embed="rId6"/>
            <a:stretch/>
          </p:blipFill>
          <p:spPr>
            <a:xfrm>
              <a:off x="3621240" y="5418360"/>
              <a:ext cx="2892240" cy="1109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15"/>
            <p:cNvSpPr/>
            <p:nvPr/>
          </p:nvSpPr>
          <p:spPr>
            <a:xfrm>
              <a:off x="3513240" y="5373720"/>
              <a:ext cx="3168720" cy="118908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59449EF-E42F-4AFE-BD22-1264E4FF244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0" name="CustomShape 2"/>
          <p:cNvSpPr/>
          <p:nvPr/>
        </p:nvSpPr>
        <p:spPr>
          <a:xfrm>
            <a:off x="0" y="549360"/>
            <a:ext cx="990612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1" name="Picture 11" descr="TP_tmp"/>
          <p:cNvPicPr/>
          <p:nvPr/>
        </p:nvPicPr>
        <p:blipFill>
          <a:blip r:embed="rId1"/>
          <a:stretch/>
        </p:blipFill>
        <p:spPr>
          <a:xfrm>
            <a:off x="6288120" y="800280"/>
            <a:ext cx="2949480" cy="555480"/>
          </a:xfrm>
          <a:prstGeom prst="rect">
            <a:avLst/>
          </a:prstGeom>
          <a:ln>
            <a:noFill/>
          </a:ln>
        </p:spPr>
      </p:pic>
      <p:pic>
        <p:nvPicPr>
          <p:cNvPr id="1502" name="Picture 12" descr="TP_tmp"/>
          <p:cNvPicPr/>
          <p:nvPr/>
        </p:nvPicPr>
        <p:blipFill>
          <a:blip r:embed="rId2"/>
          <a:stretch/>
        </p:blipFill>
        <p:spPr>
          <a:xfrm>
            <a:off x="1857240" y="297000"/>
            <a:ext cx="4645080" cy="555480"/>
          </a:xfrm>
          <a:prstGeom prst="rect">
            <a:avLst/>
          </a:prstGeom>
          <a:ln>
            <a:noFill/>
          </a:ln>
        </p:spPr>
      </p:pic>
      <p:grpSp>
        <p:nvGrpSpPr>
          <p:cNvPr id="1503" name="Group 3"/>
          <p:cNvGrpSpPr/>
          <p:nvPr/>
        </p:nvGrpSpPr>
        <p:grpSpPr>
          <a:xfrm>
            <a:off x="2755800" y="3716280"/>
            <a:ext cx="6661080" cy="2737080"/>
            <a:chOff x="2755800" y="3716280"/>
            <a:chExt cx="6661080" cy="2737080"/>
          </a:xfrm>
        </p:grpSpPr>
        <p:pic>
          <p:nvPicPr>
            <p:cNvPr id="1504" name="Picture 66" descr="TP_tmp"/>
            <p:cNvPicPr/>
            <p:nvPr/>
          </p:nvPicPr>
          <p:blipFill>
            <a:blip r:embed="rId3"/>
            <a:stretch/>
          </p:blipFill>
          <p:spPr>
            <a:xfrm>
              <a:off x="2971440" y="4471920"/>
              <a:ext cx="108072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5" name="Picture 67" descr="TP_tmp"/>
            <p:cNvPicPr/>
            <p:nvPr/>
          </p:nvPicPr>
          <p:blipFill>
            <a:blip r:embed="rId4"/>
            <a:stretch/>
          </p:blipFill>
          <p:spPr>
            <a:xfrm>
              <a:off x="4555800" y="4471920"/>
              <a:ext cx="174240" cy="20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6" name="Picture 68" descr="TP_tmp"/>
            <p:cNvPicPr/>
            <p:nvPr/>
          </p:nvPicPr>
          <p:blipFill>
            <a:blip r:embed="rId5"/>
            <a:stretch/>
          </p:blipFill>
          <p:spPr>
            <a:xfrm>
              <a:off x="5184360" y="4363920"/>
              <a:ext cx="37908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7" name="Picture 69" descr="TP_tmp"/>
            <p:cNvPicPr/>
            <p:nvPr/>
          </p:nvPicPr>
          <p:blipFill>
            <a:blip r:embed="rId6"/>
            <a:stretch/>
          </p:blipFill>
          <p:spPr>
            <a:xfrm>
              <a:off x="6049800" y="4363920"/>
              <a:ext cx="37872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8" name="Picture 70" descr="TP_tmp"/>
            <p:cNvPicPr/>
            <p:nvPr/>
          </p:nvPicPr>
          <p:blipFill>
            <a:blip r:embed="rId7"/>
            <a:stretch/>
          </p:blipFill>
          <p:spPr>
            <a:xfrm>
              <a:off x="7154640" y="4471920"/>
              <a:ext cx="174240" cy="20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9" name="Picture 71" descr="TP_tmp"/>
            <p:cNvPicPr/>
            <p:nvPr/>
          </p:nvPicPr>
          <p:blipFill>
            <a:blip r:embed="rId8"/>
            <a:stretch/>
          </p:blipFill>
          <p:spPr>
            <a:xfrm>
              <a:off x="7884720" y="4363920"/>
              <a:ext cx="37908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0" name="Picture 72" descr="TP_tmp"/>
            <p:cNvPicPr/>
            <p:nvPr/>
          </p:nvPicPr>
          <p:blipFill>
            <a:blip r:embed="rId9"/>
            <a:stretch/>
          </p:blipFill>
          <p:spPr>
            <a:xfrm>
              <a:off x="8821440" y="4363920"/>
              <a:ext cx="37908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1" name="Picture 84" descr="TP_tmp"/>
            <p:cNvPicPr/>
            <p:nvPr/>
          </p:nvPicPr>
          <p:blipFill>
            <a:blip r:embed="rId10"/>
            <a:stretch/>
          </p:blipFill>
          <p:spPr>
            <a:xfrm>
              <a:off x="2936520" y="5011920"/>
              <a:ext cx="125712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2" name="Picture 85" descr="TP_tmp"/>
            <p:cNvPicPr/>
            <p:nvPr/>
          </p:nvPicPr>
          <p:blipFill>
            <a:blip r:embed="rId11"/>
            <a:stretch/>
          </p:blipFill>
          <p:spPr>
            <a:xfrm>
              <a:off x="4417560" y="5011920"/>
              <a:ext cx="34884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3" name="Picture 86" descr="TP_tmp"/>
            <p:cNvPicPr/>
            <p:nvPr/>
          </p:nvPicPr>
          <p:blipFill>
            <a:blip r:embed="rId12"/>
            <a:stretch/>
          </p:blipFill>
          <p:spPr>
            <a:xfrm>
              <a:off x="5184360" y="4903920"/>
              <a:ext cx="379080" cy="40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4" name="Picture 87" descr="TP_tmp"/>
            <p:cNvPicPr/>
            <p:nvPr/>
          </p:nvPicPr>
          <p:blipFill>
            <a:blip r:embed="rId13"/>
            <a:stretch/>
          </p:blipFill>
          <p:spPr>
            <a:xfrm>
              <a:off x="5852880" y="4987800"/>
              <a:ext cx="72972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5" name="Picture 88" descr="TP_tmp"/>
            <p:cNvPicPr/>
            <p:nvPr/>
          </p:nvPicPr>
          <p:blipFill>
            <a:blip r:embed="rId14"/>
            <a:stretch/>
          </p:blipFill>
          <p:spPr>
            <a:xfrm>
              <a:off x="7005240" y="4977000"/>
              <a:ext cx="52344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6" name="Picture 89" descr="TP_tmp"/>
            <p:cNvPicPr/>
            <p:nvPr/>
          </p:nvPicPr>
          <p:blipFill>
            <a:blip r:embed="rId15"/>
            <a:stretch/>
          </p:blipFill>
          <p:spPr>
            <a:xfrm>
              <a:off x="8821440" y="4903920"/>
              <a:ext cx="379080" cy="40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7" name="Picture 90" descr="TP_tmp"/>
            <p:cNvPicPr/>
            <p:nvPr/>
          </p:nvPicPr>
          <p:blipFill>
            <a:blip r:embed="rId16"/>
            <a:stretch/>
          </p:blipFill>
          <p:spPr>
            <a:xfrm>
              <a:off x="7714800" y="4987800"/>
              <a:ext cx="73008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8" name="Picture 101" descr="TP_tmp"/>
            <p:cNvPicPr/>
            <p:nvPr/>
          </p:nvPicPr>
          <p:blipFill>
            <a:blip r:embed="rId17"/>
            <a:stretch/>
          </p:blipFill>
          <p:spPr>
            <a:xfrm>
              <a:off x="3188880" y="5516640"/>
              <a:ext cx="647280" cy="2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9" name="Picture 103" descr="TP_tmp"/>
            <p:cNvPicPr/>
            <p:nvPr/>
          </p:nvPicPr>
          <p:blipFill>
            <a:blip r:embed="rId18"/>
            <a:stretch/>
          </p:blipFill>
          <p:spPr>
            <a:xfrm>
              <a:off x="5184360" y="5445000"/>
              <a:ext cx="37908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0" name="Picture 104" descr="TP_tmp"/>
            <p:cNvPicPr/>
            <p:nvPr/>
          </p:nvPicPr>
          <p:blipFill>
            <a:blip r:embed="rId19"/>
            <a:stretch/>
          </p:blipFill>
          <p:spPr>
            <a:xfrm>
              <a:off x="8821440" y="5445000"/>
              <a:ext cx="379080" cy="40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1" name="Picture 105" descr="TP_tmp"/>
            <p:cNvPicPr/>
            <p:nvPr/>
          </p:nvPicPr>
          <p:blipFill>
            <a:blip r:embed="rId20"/>
            <a:stretch/>
          </p:blipFill>
          <p:spPr>
            <a:xfrm>
              <a:off x="6032160" y="5529240"/>
              <a:ext cx="52524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2" name="Picture 106" descr="TP_tmp"/>
            <p:cNvPicPr/>
            <p:nvPr/>
          </p:nvPicPr>
          <p:blipFill>
            <a:blip r:embed="rId21"/>
            <a:stretch/>
          </p:blipFill>
          <p:spPr>
            <a:xfrm>
              <a:off x="6824160" y="5518080"/>
              <a:ext cx="726840" cy="2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3" name="Picture 108" descr="TP_tmp"/>
            <p:cNvPicPr/>
            <p:nvPr/>
          </p:nvPicPr>
          <p:blipFill>
            <a:blip r:embed="rId22"/>
            <a:stretch/>
          </p:blipFill>
          <p:spPr>
            <a:xfrm>
              <a:off x="7724520" y="5529240"/>
              <a:ext cx="72972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4" name="Picture 114" descr="TP_tmp"/>
            <p:cNvPicPr/>
            <p:nvPr/>
          </p:nvPicPr>
          <p:blipFill>
            <a:blip r:embed="rId23"/>
            <a:stretch/>
          </p:blipFill>
          <p:spPr>
            <a:xfrm>
              <a:off x="4393800" y="5985000"/>
              <a:ext cx="377640" cy="4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5" name="Picture 120" descr="TP_tmp"/>
            <p:cNvPicPr/>
            <p:nvPr/>
          </p:nvPicPr>
          <p:blipFill>
            <a:blip r:embed="rId24"/>
            <a:stretch/>
          </p:blipFill>
          <p:spPr>
            <a:xfrm>
              <a:off x="3188880" y="6056280"/>
              <a:ext cx="744120" cy="32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6" name="Picture 121" descr="TP_tmp"/>
            <p:cNvPicPr/>
            <p:nvPr/>
          </p:nvPicPr>
          <p:blipFill>
            <a:blip r:embed="rId25"/>
            <a:stretch/>
          </p:blipFill>
          <p:spPr>
            <a:xfrm>
              <a:off x="4393800" y="5445000"/>
              <a:ext cx="377640" cy="4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7" name="Picture 122" descr="TP_tmp"/>
            <p:cNvPicPr/>
            <p:nvPr/>
          </p:nvPicPr>
          <p:blipFill>
            <a:blip r:embed="rId26"/>
            <a:stretch/>
          </p:blipFill>
          <p:spPr>
            <a:xfrm>
              <a:off x="5184360" y="5985000"/>
              <a:ext cx="379080" cy="40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8" name="Picture 123" descr="TP_tmp"/>
            <p:cNvPicPr/>
            <p:nvPr/>
          </p:nvPicPr>
          <p:blipFill>
            <a:blip r:embed="rId27"/>
            <a:stretch/>
          </p:blipFill>
          <p:spPr>
            <a:xfrm>
              <a:off x="5841720" y="6068880"/>
              <a:ext cx="72972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9" name="Picture 124" descr="TP_tmp"/>
            <p:cNvPicPr/>
            <p:nvPr/>
          </p:nvPicPr>
          <p:blipFill>
            <a:blip r:embed="rId28"/>
            <a:stretch/>
          </p:blipFill>
          <p:spPr>
            <a:xfrm>
              <a:off x="7005240" y="6058080"/>
              <a:ext cx="52344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0" name="Picture 125" descr="TP_tmp"/>
            <p:cNvPicPr/>
            <p:nvPr/>
          </p:nvPicPr>
          <p:blipFill>
            <a:blip r:embed="rId29"/>
            <a:stretch/>
          </p:blipFill>
          <p:spPr>
            <a:xfrm>
              <a:off x="7760880" y="6068880"/>
              <a:ext cx="730080" cy="2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1" name="Picture 126" descr="TP_tmp"/>
            <p:cNvPicPr/>
            <p:nvPr/>
          </p:nvPicPr>
          <p:blipFill>
            <a:blip r:embed="rId30"/>
            <a:stretch/>
          </p:blipFill>
          <p:spPr>
            <a:xfrm>
              <a:off x="8821440" y="5985000"/>
              <a:ext cx="379080" cy="407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32" name="Line 4"/>
            <p:cNvSpPr/>
            <p:nvPr/>
          </p:nvSpPr>
          <p:spPr>
            <a:xfrm>
              <a:off x="2755800" y="429264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Line 5"/>
            <p:cNvSpPr/>
            <p:nvPr/>
          </p:nvSpPr>
          <p:spPr>
            <a:xfrm>
              <a:off x="2755800" y="483228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Line 6"/>
            <p:cNvSpPr/>
            <p:nvPr/>
          </p:nvSpPr>
          <p:spPr>
            <a:xfrm>
              <a:off x="2755800" y="537228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Line 7"/>
            <p:cNvSpPr/>
            <p:nvPr/>
          </p:nvSpPr>
          <p:spPr>
            <a:xfrm>
              <a:off x="2755800" y="591336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Line 8"/>
            <p:cNvSpPr/>
            <p:nvPr/>
          </p:nvSpPr>
          <p:spPr>
            <a:xfrm>
              <a:off x="430488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Line 9"/>
            <p:cNvSpPr/>
            <p:nvPr/>
          </p:nvSpPr>
          <p:spPr>
            <a:xfrm>
              <a:off x="498924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Line 10"/>
            <p:cNvSpPr/>
            <p:nvPr/>
          </p:nvSpPr>
          <p:spPr>
            <a:xfrm>
              <a:off x="574488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Line 11"/>
            <p:cNvSpPr/>
            <p:nvPr/>
          </p:nvSpPr>
          <p:spPr>
            <a:xfrm>
              <a:off x="675288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Line 12"/>
            <p:cNvSpPr/>
            <p:nvPr/>
          </p:nvSpPr>
          <p:spPr>
            <a:xfrm>
              <a:off x="768780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Line 13"/>
            <p:cNvSpPr/>
            <p:nvPr/>
          </p:nvSpPr>
          <p:spPr>
            <a:xfrm>
              <a:off x="869760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14"/>
            <p:cNvSpPr/>
            <p:nvPr/>
          </p:nvSpPr>
          <p:spPr>
            <a:xfrm>
              <a:off x="2935800" y="3824280"/>
              <a:ext cx="118368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Fermion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543" name="Picture 146" descr="TP_tmp"/>
            <p:cNvPicPr/>
            <p:nvPr/>
          </p:nvPicPr>
          <p:blipFill>
            <a:blip r:embed="rId31"/>
            <a:stretch/>
          </p:blipFill>
          <p:spPr>
            <a:xfrm>
              <a:off x="4520880" y="3895920"/>
              <a:ext cx="20448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4" name="Picture 148" descr="TP_tmp"/>
            <p:cNvPicPr/>
            <p:nvPr/>
          </p:nvPicPr>
          <p:blipFill>
            <a:blip r:embed="rId32"/>
            <a:stretch/>
          </p:blipFill>
          <p:spPr>
            <a:xfrm>
              <a:off x="5240160" y="3870360"/>
              <a:ext cx="321840" cy="351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5" name="Picture 149" descr="TP_tmp"/>
            <p:cNvPicPr/>
            <p:nvPr/>
          </p:nvPicPr>
          <p:blipFill>
            <a:blip r:embed="rId33"/>
            <a:stretch/>
          </p:blipFill>
          <p:spPr>
            <a:xfrm>
              <a:off x="6032160" y="3932280"/>
              <a:ext cx="360000" cy="25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6" name="Picture 151" descr="TP_tmp"/>
            <p:cNvPicPr/>
            <p:nvPr/>
          </p:nvPicPr>
          <p:blipFill>
            <a:blip r:embed="rId34"/>
            <a:stretch/>
          </p:blipFill>
          <p:spPr>
            <a:xfrm>
              <a:off x="7040160" y="3932280"/>
              <a:ext cx="360000" cy="25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7" name="Picture 153" descr="TP_tmp"/>
            <p:cNvPicPr/>
            <p:nvPr/>
          </p:nvPicPr>
          <p:blipFill>
            <a:blip r:embed="rId35"/>
            <a:stretch/>
          </p:blipFill>
          <p:spPr>
            <a:xfrm>
              <a:off x="7940520" y="3932280"/>
              <a:ext cx="360000" cy="25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8" name="Picture 155" descr="TP_tmp"/>
            <p:cNvPicPr/>
            <p:nvPr/>
          </p:nvPicPr>
          <p:blipFill>
            <a:blip r:embed="rId36"/>
            <a:stretch/>
          </p:blipFill>
          <p:spPr>
            <a:xfrm>
              <a:off x="8876880" y="3932280"/>
              <a:ext cx="360000" cy="252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49" name="Line 15"/>
            <p:cNvSpPr/>
            <p:nvPr/>
          </p:nvSpPr>
          <p:spPr>
            <a:xfrm>
              <a:off x="2755800" y="3753000"/>
              <a:ext cx="0" cy="270036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Line 16"/>
            <p:cNvSpPr/>
            <p:nvPr/>
          </p:nvSpPr>
          <p:spPr>
            <a:xfrm>
              <a:off x="2755800" y="375300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Line 17"/>
            <p:cNvSpPr/>
            <p:nvPr/>
          </p:nvSpPr>
          <p:spPr>
            <a:xfrm>
              <a:off x="9416880" y="3716280"/>
              <a:ext cx="0" cy="273708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Line 18"/>
            <p:cNvSpPr/>
            <p:nvPr/>
          </p:nvSpPr>
          <p:spPr>
            <a:xfrm>
              <a:off x="2755800" y="6453360"/>
              <a:ext cx="6661080" cy="0"/>
            </a:xfrm>
            <a:prstGeom prst="line">
              <a:avLst/>
            </a:prstGeom>
            <a:ln w="2232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3" name="CustomShape 19"/>
          <p:cNvSpPr/>
          <p:nvPr/>
        </p:nvSpPr>
        <p:spPr>
          <a:xfrm>
            <a:off x="412200" y="866880"/>
            <a:ext cx="5433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in terms of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components gives: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554" name="Picture 227" descr="TP_tmp"/>
          <p:cNvPicPr/>
          <p:nvPr/>
        </p:nvPicPr>
        <p:blipFill>
          <a:blip r:embed="rId37"/>
          <a:stretch/>
        </p:blipFill>
        <p:spPr>
          <a:xfrm>
            <a:off x="530280" y="4483080"/>
            <a:ext cx="1722240" cy="351000"/>
          </a:xfrm>
          <a:prstGeom prst="rect">
            <a:avLst/>
          </a:prstGeom>
          <a:ln>
            <a:noFill/>
          </a:ln>
        </p:spPr>
      </p:pic>
      <p:sp>
        <p:nvSpPr>
          <p:cNvPr id="1555" name="CustomShape 20"/>
          <p:cNvSpPr/>
          <p:nvPr/>
        </p:nvSpPr>
        <p:spPr>
          <a:xfrm>
            <a:off x="452520" y="4438800"/>
            <a:ext cx="1871640" cy="46800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21"/>
          <p:cNvSpPr/>
          <p:nvPr/>
        </p:nvSpPr>
        <p:spPr>
          <a:xfrm>
            <a:off x="1028880" y="5194440"/>
            <a:ext cx="612720" cy="252360"/>
          </a:xfrm>
          <a:custGeom>
            <a:avLst/>
            <a:gdLst/>
            <a:ahLst/>
            <a:rect l="0" t="0" r="r" b="b"/>
            <a:pathLst>
              <a:path w="1704" h="703">
                <a:moveTo>
                  <a:pt x="0" y="175"/>
                </a:moveTo>
                <a:lnTo>
                  <a:pt x="1277" y="175"/>
                </a:lnTo>
                <a:lnTo>
                  <a:pt x="1277" y="0"/>
                </a:lnTo>
                <a:lnTo>
                  <a:pt x="1703" y="351"/>
                </a:lnTo>
                <a:lnTo>
                  <a:pt x="1277" y="702"/>
                </a:lnTo>
                <a:lnTo>
                  <a:pt x="1277" y="526"/>
                </a:lnTo>
                <a:lnTo>
                  <a:pt x="0" y="526"/>
                </a:lnTo>
                <a:lnTo>
                  <a:pt x="0" y="17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22"/>
          <p:cNvSpPr/>
          <p:nvPr/>
        </p:nvSpPr>
        <p:spPr>
          <a:xfrm>
            <a:off x="901080" y="1521000"/>
            <a:ext cx="63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58" name="CustomShape 23"/>
          <p:cNvSpPr/>
          <p:nvPr/>
        </p:nvSpPr>
        <p:spPr>
          <a:xfrm>
            <a:off x="1749600" y="1449360"/>
            <a:ext cx="3958920" cy="43200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24"/>
          <p:cNvSpPr/>
          <p:nvPr/>
        </p:nvSpPr>
        <p:spPr>
          <a:xfrm>
            <a:off x="414000" y="2017800"/>
            <a:ext cx="5036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the vertex factor for the Z boson 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560" name="Group 25"/>
          <p:cNvGrpSpPr/>
          <p:nvPr/>
        </p:nvGrpSpPr>
        <p:grpSpPr>
          <a:xfrm>
            <a:off x="4676760" y="2276280"/>
            <a:ext cx="1932120" cy="1010520"/>
            <a:chOff x="4676760" y="2276280"/>
            <a:chExt cx="1932120" cy="1010520"/>
          </a:xfrm>
        </p:grpSpPr>
        <p:sp>
          <p:nvSpPr>
            <p:cNvPr id="1561" name="Line 26"/>
            <p:cNvSpPr/>
            <p:nvPr/>
          </p:nvSpPr>
          <p:spPr>
            <a:xfrm>
              <a:off x="4676760" y="2708280"/>
              <a:ext cx="936720" cy="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Line 27"/>
            <p:cNvSpPr/>
            <p:nvPr/>
          </p:nvSpPr>
          <p:spPr>
            <a:xfrm flipV="1">
              <a:off x="5613480" y="2276280"/>
              <a:ext cx="828720" cy="43164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Line 28"/>
            <p:cNvSpPr/>
            <p:nvPr/>
          </p:nvSpPr>
          <p:spPr>
            <a:xfrm>
              <a:off x="4786200" y="2708280"/>
              <a:ext cx="395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Line 29"/>
            <p:cNvSpPr/>
            <p:nvPr/>
          </p:nvSpPr>
          <p:spPr>
            <a:xfrm flipV="1">
              <a:off x="5757840" y="2457000"/>
              <a:ext cx="324000" cy="1789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30"/>
            <p:cNvSpPr/>
            <p:nvPr/>
          </p:nvSpPr>
          <p:spPr>
            <a:xfrm rot="12978600">
              <a:off x="5517720" y="2888280"/>
              <a:ext cx="900360" cy="14580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6" name="Picture 245" descr="TP_tmp"/>
            <p:cNvPicPr/>
            <p:nvPr/>
          </p:nvPicPr>
          <p:blipFill>
            <a:blip r:embed="rId38"/>
            <a:stretch/>
          </p:blipFill>
          <p:spPr>
            <a:xfrm>
              <a:off x="6404040" y="2997000"/>
              <a:ext cx="204840" cy="20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67" name="CustomShape 31"/>
            <p:cNvSpPr/>
            <p:nvPr/>
          </p:nvSpPr>
          <p:spPr>
            <a:xfrm>
              <a:off x="5575320" y="2673360"/>
              <a:ext cx="73080" cy="7092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8" name="CustomShape 32"/>
          <p:cNvSpPr/>
          <p:nvPr/>
        </p:nvSpPr>
        <p:spPr>
          <a:xfrm>
            <a:off x="1819440" y="2492280"/>
            <a:ext cx="2520720" cy="54000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9" name="Group 33"/>
          <p:cNvGrpSpPr/>
          <p:nvPr/>
        </p:nvGrpSpPr>
        <p:grpSpPr>
          <a:xfrm>
            <a:off x="6213600" y="1449360"/>
            <a:ext cx="2268360" cy="431640"/>
            <a:chOff x="6213600" y="1449360"/>
            <a:chExt cx="2268360" cy="431640"/>
          </a:xfrm>
        </p:grpSpPr>
        <p:sp>
          <p:nvSpPr>
            <p:cNvPr id="1570" name="CustomShape 34"/>
            <p:cNvSpPr/>
            <p:nvPr/>
          </p:nvSpPr>
          <p:spPr>
            <a:xfrm>
              <a:off x="6213600" y="1449360"/>
              <a:ext cx="2268360" cy="431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1" name="Picture 251" descr="TP_tmp"/>
            <p:cNvPicPr/>
            <p:nvPr/>
          </p:nvPicPr>
          <p:blipFill>
            <a:blip r:embed="rId39"/>
            <a:stretch/>
          </p:blipFill>
          <p:spPr>
            <a:xfrm>
              <a:off x="6294600" y="1474560"/>
              <a:ext cx="2130120" cy="351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72" name="Picture 253" descr="TP_tmp"/>
          <p:cNvPicPr/>
          <p:nvPr/>
        </p:nvPicPr>
        <p:blipFill>
          <a:blip r:embed="rId40"/>
          <a:stretch/>
        </p:blipFill>
        <p:spPr>
          <a:xfrm>
            <a:off x="1927080" y="2563920"/>
            <a:ext cx="2337120" cy="409320"/>
          </a:xfrm>
          <a:prstGeom prst="rect">
            <a:avLst/>
          </a:prstGeom>
          <a:ln>
            <a:noFill/>
          </a:ln>
        </p:spPr>
      </p:pic>
      <p:sp>
        <p:nvSpPr>
          <p:cNvPr id="1573" name="CustomShape 35"/>
          <p:cNvSpPr/>
          <p:nvPr/>
        </p:nvSpPr>
        <p:spPr>
          <a:xfrm>
            <a:off x="422280" y="3278160"/>
            <a:ext cx="7947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Using the experimentally determined value of the weak mixing angle: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574" name="Picture 256" descr="TP_tmp"/>
          <p:cNvPicPr/>
          <p:nvPr/>
        </p:nvPicPr>
        <p:blipFill>
          <a:blip r:embed="rId41"/>
          <a:stretch/>
        </p:blipFill>
        <p:spPr>
          <a:xfrm>
            <a:off x="1820880" y="1484280"/>
            <a:ext cx="3709800" cy="3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EF6A7FCC-1D7F-4B28-B2D2-AFA1514FA4D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76" name="TextShape 2"/>
          <p:cNvSpPr txBox="1"/>
          <p:nvPr/>
        </p:nvSpPr>
        <p:spPr>
          <a:xfrm>
            <a:off x="117288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Summary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577" name="CustomShape 3"/>
          <p:cNvSpPr/>
          <p:nvPr/>
        </p:nvSpPr>
        <p:spPr>
          <a:xfrm>
            <a:off x="378360" y="728640"/>
            <a:ext cx="83919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Standard Model interactions are mediated by spin-1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gauge bosons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form of the interactions are completely specified by the assuming an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underlying local phase transformation         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GAUGE INVARIANCE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78" name="CustomShape 4"/>
          <p:cNvSpPr/>
          <p:nvPr/>
        </p:nvSpPr>
        <p:spPr>
          <a:xfrm>
            <a:off x="5276880" y="1413000"/>
            <a:ext cx="216000" cy="142920"/>
          </a:xfrm>
          <a:custGeom>
            <a:avLst/>
            <a:gdLst/>
            <a:ahLst/>
            <a:rect l="0" t="0" r="r" b="b"/>
            <a:pathLst>
              <a:path w="602" h="399">
                <a:moveTo>
                  <a:pt x="0" y="99"/>
                </a:moveTo>
                <a:lnTo>
                  <a:pt x="450" y="99"/>
                </a:lnTo>
                <a:lnTo>
                  <a:pt x="450" y="0"/>
                </a:lnTo>
                <a:lnTo>
                  <a:pt x="601" y="199"/>
                </a:lnTo>
                <a:lnTo>
                  <a:pt x="450" y="398"/>
                </a:lnTo>
                <a:lnTo>
                  <a:pt x="450" y="298"/>
                </a:lnTo>
                <a:lnTo>
                  <a:pt x="0" y="298"/>
                </a:lnTo>
                <a:lnTo>
                  <a:pt x="0" y="99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5"/>
          <p:cNvSpPr/>
          <p:nvPr/>
        </p:nvSpPr>
        <p:spPr>
          <a:xfrm>
            <a:off x="1771560" y="1665360"/>
            <a:ext cx="8910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U(1)</a:t>
            </a:r>
            <a:r>
              <a:rPr b="1" lang="en-GB" sz="2000" spc="-1" strike="noStrike" baseline="-25000">
                <a:solidFill>
                  <a:srgbClr val="000000"/>
                </a:solidFill>
                <a:latin typeface="Arial"/>
              </a:rPr>
              <a:t>em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0" name="CustomShape 6"/>
          <p:cNvSpPr/>
          <p:nvPr/>
        </p:nvSpPr>
        <p:spPr>
          <a:xfrm>
            <a:off x="3116160" y="1814400"/>
            <a:ext cx="432000" cy="181080"/>
          </a:xfrm>
          <a:custGeom>
            <a:avLst/>
            <a:gdLst/>
            <a:ahLst/>
            <a:rect l="0" t="0" r="r" b="b"/>
            <a:pathLst>
              <a:path w="1202" h="505">
                <a:moveTo>
                  <a:pt x="0" y="126"/>
                </a:moveTo>
                <a:lnTo>
                  <a:pt x="900" y="126"/>
                </a:lnTo>
                <a:lnTo>
                  <a:pt x="900" y="0"/>
                </a:lnTo>
                <a:lnTo>
                  <a:pt x="1201" y="252"/>
                </a:lnTo>
                <a:lnTo>
                  <a:pt x="900" y="504"/>
                </a:lnTo>
                <a:lnTo>
                  <a:pt x="900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7"/>
          <p:cNvSpPr/>
          <p:nvPr/>
        </p:nvSpPr>
        <p:spPr>
          <a:xfrm>
            <a:off x="4028760" y="1670040"/>
            <a:ext cx="732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QED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2" name="CustomShape 8"/>
          <p:cNvSpPr/>
          <p:nvPr/>
        </p:nvSpPr>
        <p:spPr>
          <a:xfrm>
            <a:off x="1765080" y="2097000"/>
            <a:ext cx="93672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SU(2)</a:t>
            </a:r>
            <a:r>
              <a:rPr b="1" lang="en-GB" sz="2000" spc="-1" strike="noStrike" baseline="-25000">
                <a:solidFill>
                  <a:srgbClr val="000000"/>
                </a:solidFill>
                <a:latin typeface="Arial"/>
              </a:rPr>
              <a:t>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3" name="CustomShape 9"/>
          <p:cNvSpPr/>
          <p:nvPr/>
        </p:nvSpPr>
        <p:spPr>
          <a:xfrm>
            <a:off x="3116160" y="2246400"/>
            <a:ext cx="432000" cy="180720"/>
          </a:xfrm>
          <a:custGeom>
            <a:avLst/>
            <a:gdLst/>
            <a:ahLst/>
            <a:rect l="0" t="0" r="r" b="b"/>
            <a:pathLst>
              <a:path w="1202" h="504">
                <a:moveTo>
                  <a:pt x="0" y="125"/>
                </a:moveTo>
                <a:lnTo>
                  <a:pt x="900" y="125"/>
                </a:lnTo>
                <a:lnTo>
                  <a:pt x="900" y="0"/>
                </a:lnTo>
                <a:lnTo>
                  <a:pt x="1201" y="251"/>
                </a:lnTo>
                <a:lnTo>
                  <a:pt x="900" y="503"/>
                </a:lnTo>
                <a:lnTo>
                  <a:pt x="900" y="377"/>
                </a:lnTo>
                <a:lnTo>
                  <a:pt x="0" y="377"/>
                </a:lnTo>
                <a:lnTo>
                  <a:pt x="0" y="12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0"/>
          <p:cNvSpPr/>
          <p:nvPr/>
        </p:nvSpPr>
        <p:spPr>
          <a:xfrm>
            <a:off x="4026240" y="2101680"/>
            <a:ext cx="49251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Charged Current Weak Interaction + W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</a:rPr>
              <a:t>3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5" name="CustomShape 11"/>
          <p:cNvSpPr/>
          <p:nvPr/>
        </p:nvSpPr>
        <p:spPr>
          <a:xfrm>
            <a:off x="1772640" y="2529000"/>
            <a:ext cx="10602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SU(3)</a:t>
            </a:r>
            <a:r>
              <a:rPr b="1" lang="en-GB" sz="2000" spc="-1" strike="noStrike" baseline="-25000">
                <a:solidFill>
                  <a:srgbClr val="000000"/>
                </a:solidFill>
                <a:latin typeface="Arial"/>
              </a:rPr>
              <a:t>col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6" name="CustomShape 12"/>
          <p:cNvSpPr/>
          <p:nvPr/>
        </p:nvSpPr>
        <p:spPr>
          <a:xfrm>
            <a:off x="3116160" y="2635200"/>
            <a:ext cx="432000" cy="181080"/>
          </a:xfrm>
          <a:custGeom>
            <a:avLst/>
            <a:gdLst/>
            <a:ahLst/>
            <a:rect l="0" t="0" r="r" b="b"/>
            <a:pathLst>
              <a:path w="1202" h="505">
                <a:moveTo>
                  <a:pt x="0" y="126"/>
                </a:moveTo>
                <a:lnTo>
                  <a:pt x="900" y="126"/>
                </a:lnTo>
                <a:lnTo>
                  <a:pt x="900" y="0"/>
                </a:lnTo>
                <a:lnTo>
                  <a:pt x="1201" y="252"/>
                </a:lnTo>
                <a:lnTo>
                  <a:pt x="900" y="504"/>
                </a:lnTo>
                <a:lnTo>
                  <a:pt x="900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3"/>
          <p:cNvSpPr/>
          <p:nvPr/>
        </p:nvSpPr>
        <p:spPr>
          <a:xfrm>
            <a:off x="4026600" y="2541600"/>
            <a:ext cx="7477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QCD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8" name="CustomShape 14"/>
          <p:cNvSpPr/>
          <p:nvPr/>
        </p:nvSpPr>
        <p:spPr>
          <a:xfrm>
            <a:off x="399600" y="2967120"/>
            <a:ext cx="86619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order to </a:t>
            </a:r>
            <a:r>
              <a:rPr b="1" lang="ja-JP" sz="1800" spc="-1" strike="noStrike">
                <a:solidFill>
                  <a:srgbClr val="333399"/>
                </a:solidFill>
                <a:latin typeface="Arial"/>
              </a:rPr>
              <a:t>“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unify</a:t>
            </a:r>
            <a:r>
              <a:rPr b="1" lang="ja-JP" sz="1800" spc="-1" strike="noStrike">
                <a:solidFill>
                  <a:srgbClr val="333399"/>
                </a:solidFill>
                <a:latin typeface="Arial"/>
              </a:rPr>
              <a:t>”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electromagnetic and weak interactions, introduced a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new symmetry gauge symmetry : U(1) hypercharge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9" name="CustomShape 15"/>
          <p:cNvSpPr/>
          <p:nvPr/>
        </p:nvSpPr>
        <p:spPr>
          <a:xfrm>
            <a:off x="1800000" y="3622680"/>
            <a:ext cx="77652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U(1)</a:t>
            </a:r>
            <a:r>
              <a:rPr b="1" lang="en-GB" sz="2000" spc="-1" strike="noStrike" baseline="-25000">
                <a:solidFill>
                  <a:srgbClr val="000000"/>
                </a:solidFill>
                <a:latin typeface="Arial"/>
              </a:rPr>
              <a:t>Y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90" name="CustomShape 16"/>
          <p:cNvSpPr/>
          <p:nvPr/>
        </p:nvSpPr>
        <p:spPr>
          <a:xfrm>
            <a:off x="3116160" y="3730680"/>
            <a:ext cx="432000" cy="181080"/>
          </a:xfrm>
          <a:custGeom>
            <a:avLst/>
            <a:gdLst/>
            <a:ahLst/>
            <a:rect l="0" t="0" r="r" b="b"/>
            <a:pathLst>
              <a:path w="1202" h="505">
                <a:moveTo>
                  <a:pt x="0" y="126"/>
                </a:moveTo>
                <a:lnTo>
                  <a:pt x="900" y="126"/>
                </a:lnTo>
                <a:lnTo>
                  <a:pt x="900" y="0"/>
                </a:lnTo>
                <a:lnTo>
                  <a:pt x="1201" y="252"/>
                </a:lnTo>
                <a:lnTo>
                  <a:pt x="900" y="504"/>
                </a:lnTo>
                <a:lnTo>
                  <a:pt x="900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7"/>
          <p:cNvSpPr/>
          <p:nvPr/>
        </p:nvSpPr>
        <p:spPr>
          <a:xfrm>
            <a:off x="4032360" y="3600360"/>
            <a:ext cx="45036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1" lang="en-GB" sz="2000" spc="-1" strike="noStrike" baseline="-25000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92" name="CustomShape 18"/>
          <p:cNvSpPr/>
          <p:nvPr/>
        </p:nvSpPr>
        <p:spPr>
          <a:xfrm>
            <a:off x="444960" y="4005360"/>
            <a:ext cx="86036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physical Z boson and  the photon are mixtures of  the neutral W boson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B determined by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Weak Mixing angle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593" name="Group 19"/>
          <p:cNvGrpSpPr/>
          <p:nvPr/>
        </p:nvGrpSpPr>
        <p:grpSpPr>
          <a:xfrm>
            <a:off x="3368520" y="4654440"/>
            <a:ext cx="1728720" cy="395280"/>
            <a:chOff x="3368520" y="4654440"/>
            <a:chExt cx="1728720" cy="395280"/>
          </a:xfrm>
        </p:grpSpPr>
        <p:pic>
          <p:nvPicPr>
            <p:cNvPr id="1594" name="Picture 21" descr="TP_tmp"/>
            <p:cNvPicPr/>
            <p:nvPr/>
          </p:nvPicPr>
          <p:blipFill>
            <a:blip r:embed="rId1"/>
            <a:stretch/>
          </p:blipFill>
          <p:spPr>
            <a:xfrm>
              <a:off x="3441600" y="4721400"/>
              <a:ext cx="160668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5" name="CustomShape 20"/>
            <p:cNvSpPr/>
            <p:nvPr/>
          </p:nvSpPr>
          <p:spPr>
            <a:xfrm>
              <a:off x="3368520" y="4654440"/>
              <a:ext cx="1728720" cy="39528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96" name="CustomShape 21"/>
          <p:cNvSpPr/>
          <p:nvPr/>
        </p:nvSpPr>
        <p:spPr>
          <a:xfrm>
            <a:off x="448200" y="5078520"/>
            <a:ext cx="8190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Have we really unified the EM and Weak interactions ? Well not really…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97" name="CustomShape 22"/>
          <p:cNvSpPr/>
          <p:nvPr/>
        </p:nvSpPr>
        <p:spPr>
          <a:xfrm>
            <a:off x="748080" y="5370480"/>
            <a:ext cx="84751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Started with two independent theories with coupling constants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Ended up with coupling constants which are related but at the cost of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introducing a new parameter in the Standard Model         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Interactions not unified from any higher theoretical principle…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but it works!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598" name="Picture 26" descr="TP_tmp"/>
          <p:cNvPicPr/>
          <p:nvPr/>
        </p:nvPicPr>
        <p:blipFill>
          <a:blip r:embed="rId2"/>
          <a:stretch/>
        </p:blipFill>
        <p:spPr>
          <a:xfrm>
            <a:off x="7924680" y="5460840"/>
            <a:ext cx="612720" cy="204840"/>
          </a:xfrm>
          <a:prstGeom prst="rect">
            <a:avLst/>
          </a:prstGeom>
          <a:ln>
            <a:noFill/>
          </a:ln>
        </p:spPr>
      </p:pic>
      <p:pic>
        <p:nvPicPr>
          <p:cNvPr id="1599" name="Picture 27" descr="TP_tmp"/>
          <p:cNvPicPr/>
          <p:nvPr/>
        </p:nvPicPr>
        <p:blipFill>
          <a:blip r:embed="rId3"/>
          <a:stretch/>
        </p:blipFill>
        <p:spPr>
          <a:xfrm>
            <a:off x="6772320" y="5952960"/>
            <a:ext cx="350640" cy="29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C92D1EA0-CAB7-4ECF-84C7-EC2FE53E152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Q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Q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7077240" y="577800"/>
            <a:ext cx="2844720" cy="2141280"/>
            <a:chOff x="7077240" y="577800"/>
            <a:chExt cx="2844720" cy="2141280"/>
          </a:xfrm>
        </p:grpSpPr>
        <p:sp>
          <p:nvSpPr>
            <p:cNvPr id="154" name="CustomShape 4"/>
            <p:cNvSpPr/>
            <p:nvPr/>
          </p:nvSpPr>
          <p:spPr>
            <a:xfrm>
              <a:off x="9258480" y="87120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55" name="Group 5"/>
            <p:cNvGrpSpPr/>
            <p:nvPr/>
          </p:nvGrpSpPr>
          <p:grpSpPr>
            <a:xfrm>
              <a:off x="7435800" y="1118880"/>
              <a:ext cx="934200" cy="278280"/>
              <a:chOff x="7435800" y="1118880"/>
              <a:chExt cx="934200" cy="278280"/>
            </a:xfrm>
          </p:grpSpPr>
          <p:sp>
            <p:nvSpPr>
              <p:cNvPr id="156" name="Line 6"/>
              <p:cNvSpPr/>
              <p:nvPr/>
            </p:nvSpPr>
            <p:spPr>
              <a:xfrm flipH="1" flipV="1">
                <a:off x="7902720" y="125784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Line 7"/>
              <p:cNvSpPr/>
              <p:nvPr/>
            </p:nvSpPr>
            <p:spPr>
              <a:xfrm>
                <a:off x="7435800" y="111888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" name="Group 8"/>
            <p:cNvGrpSpPr/>
            <p:nvPr/>
          </p:nvGrpSpPr>
          <p:grpSpPr>
            <a:xfrm>
              <a:off x="8372520" y="1170000"/>
              <a:ext cx="924480" cy="234360"/>
              <a:chOff x="8372520" y="1170000"/>
              <a:chExt cx="924480" cy="234360"/>
            </a:xfrm>
          </p:grpSpPr>
          <p:sp>
            <p:nvSpPr>
              <p:cNvPr id="159" name="Line 9"/>
              <p:cNvSpPr/>
              <p:nvPr/>
            </p:nvSpPr>
            <p:spPr>
              <a:xfrm flipH="1">
                <a:off x="8834400" y="117000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Line 10"/>
              <p:cNvSpPr/>
              <p:nvPr/>
            </p:nvSpPr>
            <p:spPr>
              <a:xfrm flipV="1">
                <a:off x="8372520" y="124812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" name="Group 11"/>
            <p:cNvGrpSpPr/>
            <p:nvPr/>
          </p:nvGrpSpPr>
          <p:grpSpPr>
            <a:xfrm>
              <a:off x="7427880" y="2266920"/>
              <a:ext cx="924480" cy="234360"/>
              <a:chOff x="7427880" y="2266920"/>
              <a:chExt cx="924480" cy="234360"/>
            </a:xfrm>
          </p:grpSpPr>
          <p:sp>
            <p:nvSpPr>
              <p:cNvPr id="162" name="Line 12"/>
              <p:cNvSpPr/>
              <p:nvPr/>
            </p:nvSpPr>
            <p:spPr>
              <a:xfrm flipH="1">
                <a:off x="7889760" y="226692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Line 13"/>
              <p:cNvSpPr/>
              <p:nvPr/>
            </p:nvSpPr>
            <p:spPr>
              <a:xfrm flipV="1">
                <a:off x="7427880" y="234504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" name="CustomShape 14"/>
            <p:cNvSpPr/>
            <p:nvPr/>
          </p:nvSpPr>
          <p:spPr>
            <a:xfrm rot="16200000">
              <a:off x="7968600" y="1757520"/>
              <a:ext cx="847800" cy="1573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" name="Group 15"/>
            <p:cNvGrpSpPr/>
            <p:nvPr/>
          </p:nvGrpSpPr>
          <p:grpSpPr>
            <a:xfrm>
              <a:off x="8331120" y="2255400"/>
              <a:ext cx="934200" cy="278280"/>
              <a:chOff x="8331120" y="2255400"/>
              <a:chExt cx="934200" cy="278280"/>
            </a:xfrm>
          </p:grpSpPr>
          <p:sp>
            <p:nvSpPr>
              <p:cNvPr id="166" name="Line 16"/>
              <p:cNvSpPr/>
              <p:nvPr/>
            </p:nvSpPr>
            <p:spPr>
              <a:xfrm flipH="1" flipV="1">
                <a:off x="8798040" y="239436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Line 17"/>
              <p:cNvSpPr/>
              <p:nvPr/>
            </p:nvSpPr>
            <p:spPr>
              <a:xfrm>
                <a:off x="8331120" y="225540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" name="CustomShape 18"/>
            <p:cNvSpPr/>
            <p:nvPr/>
          </p:nvSpPr>
          <p:spPr>
            <a:xfrm>
              <a:off x="7077240" y="79992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69" name="CustomShape 19"/>
            <p:cNvSpPr/>
            <p:nvPr/>
          </p:nvSpPr>
          <p:spPr>
            <a:xfrm>
              <a:off x="7091640" y="224136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70" name="Picture 21" descr="TP_tmp"/>
            <p:cNvPicPr/>
            <p:nvPr/>
          </p:nvPicPr>
          <p:blipFill>
            <a:blip r:embed="rId1"/>
            <a:stretch/>
          </p:blipFill>
          <p:spPr>
            <a:xfrm>
              <a:off x="7661520" y="8125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1" name="Picture 22" descr="TP_tmp"/>
            <p:cNvPicPr/>
            <p:nvPr/>
          </p:nvPicPr>
          <p:blipFill>
            <a:blip r:embed="rId2"/>
            <a:stretch/>
          </p:blipFill>
          <p:spPr>
            <a:xfrm>
              <a:off x="8853840" y="8125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Picture 23" descr="TP_tmp"/>
            <p:cNvPicPr/>
            <p:nvPr/>
          </p:nvPicPr>
          <p:blipFill>
            <a:blip r:embed="rId3"/>
            <a:stretch/>
          </p:blipFill>
          <p:spPr>
            <a:xfrm>
              <a:off x="7607520" y="202536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3" name="Picture 24" descr="TP_tmp"/>
            <p:cNvPicPr/>
            <p:nvPr/>
          </p:nvPicPr>
          <p:blipFill>
            <a:blip r:embed="rId4"/>
            <a:stretch/>
          </p:blipFill>
          <p:spPr>
            <a:xfrm>
              <a:off x="8826840" y="206208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4" name="Picture 25" descr="TP_tmp"/>
            <p:cNvPicPr/>
            <p:nvPr/>
          </p:nvPicPr>
          <p:blipFill>
            <a:blip r:embed="rId5"/>
            <a:stretch/>
          </p:blipFill>
          <p:spPr>
            <a:xfrm>
              <a:off x="8332920" y="1035000"/>
              <a:ext cx="17460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5" name="Picture 26" descr="TP_tmp"/>
            <p:cNvPicPr/>
            <p:nvPr/>
          </p:nvPicPr>
          <p:blipFill>
            <a:blip r:embed="rId6"/>
            <a:stretch/>
          </p:blipFill>
          <p:spPr>
            <a:xfrm>
              <a:off x="8255160" y="2425680"/>
              <a:ext cx="174600" cy="17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CustomShape 20"/>
            <p:cNvSpPr/>
            <p:nvPr/>
          </p:nvSpPr>
          <p:spPr>
            <a:xfrm>
              <a:off x="8363160" y="134136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1"/>
            <p:cNvSpPr/>
            <p:nvPr/>
          </p:nvSpPr>
          <p:spPr>
            <a:xfrm>
              <a:off x="8291880" y="220320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2"/>
            <p:cNvSpPr/>
            <p:nvPr/>
          </p:nvSpPr>
          <p:spPr>
            <a:xfrm>
              <a:off x="9036360" y="577800"/>
              <a:ext cx="18108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3"/>
            <p:cNvSpPr/>
            <p:nvPr/>
          </p:nvSpPr>
          <p:spPr>
            <a:xfrm>
              <a:off x="9261720" y="223344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pic>
        <p:nvPicPr>
          <p:cNvPr id="180" name="Picture 38" descr="TP_tmp"/>
          <p:cNvPicPr/>
          <p:nvPr/>
        </p:nvPicPr>
        <p:blipFill>
          <a:blip r:embed="rId7"/>
          <a:stretch/>
        </p:blipFill>
        <p:spPr>
          <a:xfrm>
            <a:off x="1112760" y="1495440"/>
            <a:ext cx="5605560" cy="638280"/>
          </a:xfrm>
          <a:prstGeom prst="rect">
            <a:avLst/>
          </a:prstGeom>
          <a:ln>
            <a:noFill/>
          </a:ln>
        </p:spPr>
      </p:pic>
      <p:sp>
        <p:nvSpPr>
          <p:cNvPr id="181" name="CustomShape 24"/>
          <p:cNvSpPr/>
          <p:nvPr/>
        </p:nvSpPr>
        <p:spPr>
          <a:xfrm>
            <a:off x="342360" y="1160640"/>
            <a:ext cx="3870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Feynman rules for QED give: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82" name="Picture 43" descr="TP_tmp"/>
          <p:cNvPicPr/>
          <p:nvPr/>
        </p:nvPicPr>
        <p:blipFill>
          <a:blip r:embed="rId8"/>
          <a:stretch/>
        </p:blipFill>
        <p:spPr>
          <a:xfrm>
            <a:off x="2892600" y="2482920"/>
            <a:ext cx="3681360" cy="730080"/>
          </a:xfrm>
          <a:prstGeom prst="rect">
            <a:avLst/>
          </a:prstGeom>
          <a:ln>
            <a:noFill/>
          </a:ln>
        </p:spPr>
      </p:pic>
      <p:sp>
        <p:nvSpPr>
          <p:cNvPr id="183" name="CustomShape 25"/>
          <p:cNvSpPr/>
          <p:nvPr/>
        </p:nvSpPr>
        <p:spPr>
          <a:xfrm>
            <a:off x="396360" y="2097000"/>
            <a:ext cx="59911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can be expressed in terms of the electron and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quark 4-vector currents: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4" name="CustomShape 26"/>
          <p:cNvSpPr/>
          <p:nvPr/>
        </p:nvSpPr>
        <p:spPr>
          <a:xfrm>
            <a:off x="432720" y="727200"/>
            <a:ext cx="44082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the QED process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44000">
                <a:solidFill>
                  <a:srgbClr val="000000"/>
                </a:solidFill>
                <a:latin typeface="Arial"/>
              </a:rPr>
              <a:t>–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q </a:t>
            </a:r>
            <a:r>
              <a:rPr b="0" lang="en-GB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e</a:t>
            </a:r>
            <a:r>
              <a:rPr b="1" lang="en-GB" sz="2000" spc="-1" strike="noStrike" baseline="44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q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85" name="Picture 47" descr="TP_tmp"/>
          <p:cNvPicPr/>
          <p:nvPr/>
        </p:nvPicPr>
        <p:blipFill>
          <a:blip r:embed="rId9"/>
          <a:stretch/>
        </p:blipFill>
        <p:spPr>
          <a:xfrm>
            <a:off x="1965240" y="3252960"/>
            <a:ext cx="2454480" cy="320400"/>
          </a:xfrm>
          <a:prstGeom prst="rect">
            <a:avLst/>
          </a:prstGeom>
          <a:ln>
            <a:noFill/>
          </a:ln>
        </p:spPr>
      </p:pic>
      <p:pic>
        <p:nvPicPr>
          <p:cNvPr id="186" name="Picture 49" descr="TP_tmp"/>
          <p:cNvPicPr/>
          <p:nvPr/>
        </p:nvPicPr>
        <p:blipFill>
          <a:blip r:embed="rId10"/>
          <a:stretch/>
        </p:blipFill>
        <p:spPr>
          <a:xfrm>
            <a:off x="5170320" y="3249720"/>
            <a:ext cx="2482920" cy="322200"/>
          </a:xfrm>
          <a:prstGeom prst="rect">
            <a:avLst/>
          </a:prstGeom>
          <a:ln>
            <a:noFill/>
          </a:ln>
        </p:spPr>
      </p:pic>
      <p:sp>
        <p:nvSpPr>
          <p:cNvPr id="187" name="CustomShape 27"/>
          <p:cNvSpPr/>
          <p:nvPr/>
        </p:nvSpPr>
        <p:spPr>
          <a:xfrm>
            <a:off x="750600" y="3249720"/>
            <a:ext cx="63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>
            <a:off x="4459320" y="3249720"/>
            <a:ext cx="587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" name="CustomShape 29"/>
          <p:cNvSpPr/>
          <p:nvPr/>
        </p:nvSpPr>
        <p:spPr>
          <a:xfrm>
            <a:off x="450000" y="3681360"/>
            <a:ext cx="9077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the what happen to the matrix element under the parity transformation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1013760" y="4041720"/>
            <a:ext cx="2719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Spinors transform as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1" name="CustomShape 31"/>
          <p:cNvSpPr/>
          <p:nvPr/>
        </p:nvSpPr>
        <p:spPr>
          <a:xfrm>
            <a:off x="988200" y="4552920"/>
            <a:ext cx="3546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Adjoint spinors transform as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92" name="Picture 72" descr="TP_tmp"/>
          <p:cNvPicPr/>
          <p:nvPr/>
        </p:nvPicPr>
        <p:blipFill>
          <a:blip r:embed="rId11"/>
          <a:stretch/>
        </p:blipFill>
        <p:spPr>
          <a:xfrm>
            <a:off x="2289240" y="4842000"/>
            <a:ext cx="5578560" cy="466560"/>
          </a:xfrm>
          <a:prstGeom prst="rect">
            <a:avLst/>
          </a:prstGeom>
          <a:ln>
            <a:noFill/>
          </a:ln>
        </p:spPr>
      </p:pic>
      <p:sp>
        <p:nvSpPr>
          <p:cNvPr id="193" name="CustomShape 32"/>
          <p:cNvSpPr/>
          <p:nvPr/>
        </p:nvSpPr>
        <p:spPr>
          <a:xfrm>
            <a:off x="988920" y="6157800"/>
            <a:ext cx="1105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94" name="Group 33"/>
          <p:cNvGrpSpPr/>
          <p:nvPr/>
        </p:nvGrpSpPr>
        <p:grpSpPr>
          <a:xfrm>
            <a:off x="4016520" y="4048200"/>
            <a:ext cx="1765080" cy="541440"/>
            <a:chOff x="4016520" y="4048200"/>
            <a:chExt cx="1765080" cy="541440"/>
          </a:xfrm>
        </p:grpSpPr>
        <p:sp>
          <p:nvSpPr>
            <p:cNvPr id="195" name="CustomShape 34"/>
            <p:cNvSpPr/>
            <p:nvPr/>
          </p:nvSpPr>
          <p:spPr>
            <a:xfrm>
              <a:off x="4016520" y="4048200"/>
              <a:ext cx="1765080" cy="54144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6" name="Picture 77" descr="TP_tmp"/>
            <p:cNvPicPr/>
            <p:nvPr/>
          </p:nvPicPr>
          <p:blipFill>
            <a:blip r:embed="rId12"/>
            <a:stretch/>
          </p:blipFill>
          <p:spPr>
            <a:xfrm>
              <a:off x="4089240" y="4086360"/>
              <a:ext cx="1665000" cy="466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7" name="Group 35"/>
          <p:cNvGrpSpPr/>
          <p:nvPr/>
        </p:nvGrpSpPr>
        <p:grpSpPr>
          <a:xfrm>
            <a:off x="4124160" y="5381640"/>
            <a:ext cx="1405080" cy="539640"/>
            <a:chOff x="4124160" y="5381640"/>
            <a:chExt cx="1405080" cy="539640"/>
          </a:xfrm>
        </p:grpSpPr>
        <p:sp>
          <p:nvSpPr>
            <p:cNvPr id="198" name="CustomShape 36"/>
            <p:cNvSpPr/>
            <p:nvPr/>
          </p:nvSpPr>
          <p:spPr>
            <a:xfrm>
              <a:off x="4124160" y="5381640"/>
              <a:ext cx="1405080" cy="53964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9" name="Picture 78" descr="TP_tmp"/>
            <p:cNvPicPr/>
            <p:nvPr/>
          </p:nvPicPr>
          <p:blipFill>
            <a:blip r:embed="rId13"/>
            <a:stretch/>
          </p:blipFill>
          <p:spPr>
            <a:xfrm>
              <a:off x="4232160" y="5419800"/>
              <a:ext cx="1168200" cy="4665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00" name="Picture 79" descr="TP_tmp"/>
          <p:cNvPicPr/>
          <p:nvPr/>
        </p:nvPicPr>
        <p:blipFill>
          <a:blip r:embed="rId14"/>
          <a:stretch/>
        </p:blipFill>
        <p:spPr>
          <a:xfrm>
            <a:off x="2179800" y="6021360"/>
            <a:ext cx="5435280" cy="4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08D295C7-EDDC-4E09-897D-1F9EE3E0A1D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13280" y="657360"/>
            <a:ext cx="6142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the components of the four-vector current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74560" y="1995480"/>
            <a:ext cx="8647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time-like component remains unchanged and the space-like components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change sign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04" name="Group 4"/>
          <p:cNvGrpSpPr/>
          <p:nvPr/>
        </p:nvGrpSpPr>
        <p:grpSpPr>
          <a:xfrm>
            <a:off x="7198200" y="1046160"/>
            <a:ext cx="1729800" cy="368280"/>
            <a:chOff x="7198200" y="1046160"/>
            <a:chExt cx="1729800" cy="368280"/>
          </a:xfrm>
        </p:grpSpPr>
        <p:pic>
          <p:nvPicPr>
            <p:cNvPr id="205" name="Picture 10" descr="TP_tmp"/>
            <p:cNvPicPr/>
            <p:nvPr/>
          </p:nvPicPr>
          <p:blipFill>
            <a:blip r:embed="rId1"/>
            <a:stretch/>
          </p:blipFill>
          <p:spPr>
            <a:xfrm>
              <a:off x="8013600" y="1098720"/>
              <a:ext cx="914400" cy="28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6" name="CustomShape 5"/>
            <p:cNvSpPr/>
            <p:nvPr/>
          </p:nvSpPr>
          <p:spPr>
            <a:xfrm>
              <a:off x="7198200" y="1046160"/>
              <a:ext cx="764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since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207" name="Group 6"/>
          <p:cNvGrpSpPr/>
          <p:nvPr/>
        </p:nvGrpSpPr>
        <p:grpSpPr>
          <a:xfrm>
            <a:off x="7185240" y="1550880"/>
            <a:ext cx="2304720" cy="368280"/>
            <a:chOff x="7185240" y="1550880"/>
            <a:chExt cx="2304720" cy="368280"/>
          </a:xfrm>
        </p:grpSpPr>
        <p:pic>
          <p:nvPicPr>
            <p:cNvPr id="208" name="Picture 16" descr="TP_tmp"/>
            <p:cNvPicPr/>
            <p:nvPr/>
          </p:nvPicPr>
          <p:blipFill>
            <a:blip r:embed="rId2"/>
            <a:stretch/>
          </p:blipFill>
          <p:spPr>
            <a:xfrm>
              <a:off x="8013600" y="1593720"/>
              <a:ext cx="1476360" cy="293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9" name="CustomShape 7"/>
            <p:cNvSpPr/>
            <p:nvPr/>
          </p:nvSpPr>
          <p:spPr>
            <a:xfrm>
              <a:off x="7185240" y="1550880"/>
              <a:ext cx="764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since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210" name="CustomShape 8"/>
          <p:cNvSpPr/>
          <p:nvPr/>
        </p:nvSpPr>
        <p:spPr>
          <a:xfrm>
            <a:off x="1053000" y="1030320"/>
            <a:ext cx="36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0: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493560" y="1531800"/>
            <a:ext cx="944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333399"/>
                </a:solidFill>
                <a:latin typeface="Palatino"/>
              </a:rPr>
              <a:t>k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=1,2,3: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98680" y="2630520"/>
            <a:ext cx="1277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414000" y="2997360"/>
            <a:ext cx="5340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Consequently the four-vector scalar product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2030400" y="3940200"/>
            <a:ext cx="4674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QED Matrix Elements are Parity Invariant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2108160" y="4587840"/>
            <a:ext cx="432000" cy="216000"/>
          </a:xfrm>
          <a:custGeom>
            <a:avLst/>
            <a:gdLst/>
            <a:ahLst/>
            <a:rect l="0" t="0" r="r" b="b"/>
            <a:pathLst>
              <a:path w="1202" h="602">
                <a:moveTo>
                  <a:pt x="0" y="150"/>
                </a:moveTo>
                <a:lnTo>
                  <a:pt x="900" y="150"/>
                </a:lnTo>
                <a:lnTo>
                  <a:pt x="900" y="0"/>
                </a:lnTo>
                <a:lnTo>
                  <a:pt x="1201" y="300"/>
                </a:lnTo>
                <a:lnTo>
                  <a:pt x="900" y="601"/>
                </a:lnTo>
                <a:lnTo>
                  <a:pt x="9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4"/>
          <p:cNvSpPr/>
          <p:nvPr/>
        </p:nvSpPr>
        <p:spPr>
          <a:xfrm>
            <a:off x="2855520" y="4479840"/>
            <a:ext cx="2949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Parity Conserved in QED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414000" y="4970520"/>
            <a:ext cx="551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QCD vertex has the same form and, thus,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2840040" y="5416560"/>
            <a:ext cx="2962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Parity Conserved in QCD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9" name="Picture 52" descr="TP_tmp"/>
          <p:cNvPicPr/>
          <p:nvPr/>
        </p:nvPicPr>
        <p:blipFill>
          <a:blip r:embed="rId3"/>
          <a:stretch/>
        </p:blipFill>
        <p:spPr>
          <a:xfrm>
            <a:off x="4017960" y="2565360"/>
            <a:ext cx="2579760" cy="476280"/>
          </a:xfrm>
          <a:prstGeom prst="rect">
            <a:avLst/>
          </a:prstGeom>
          <a:ln>
            <a:noFill/>
          </a:ln>
        </p:spPr>
      </p:pic>
      <p:pic>
        <p:nvPicPr>
          <p:cNvPr id="220" name="Picture 53" descr="TP_tmp"/>
          <p:cNvPicPr/>
          <p:nvPr/>
        </p:nvPicPr>
        <p:blipFill>
          <a:blip r:embed="rId4"/>
          <a:stretch/>
        </p:blipFill>
        <p:spPr>
          <a:xfrm>
            <a:off x="2252520" y="2565360"/>
            <a:ext cx="1025640" cy="459000"/>
          </a:xfrm>
          <a:prstGeom prst="rect">
            <a:avLst/>
          </a:prstGeom>
          <a:ln>
            <a:noFill/>
          </a:ln>
        </p:spPr>
      </p:pic>
      <p:pic>
        <p:nvPicPr>
          <p:cNvPr id="221" name="Picture 54" descr="TP_tmp"/>
          <p:cNvPicPr/>
          <p:nvPr/>
        </p:nvPicPr>
        <p:blipFill>
          <a:blip r:embed="rId5"/>
          <a:stretch/>
        </p:blipFill>
        <p:spPr>
          <a:xfrm>
            <a:off x="1716120" y="981000"/>
            <a:ext cx="3294000" cy="443160"/>
          </a:xfrm>
          <a:prstGeom prst="rect">
            <a:avLst/>
          </a:prstGeom>
          <a:ln>
            <a:noFill/>
          </a:ln>
        </p:spPr>
      </p:pic>
      <p:pic>
        <p:nvPicPr>
          <p:cNvPr id="222" name="Picture 55" descr="TP_tmp"/>
          <p:cNvPicPr/>
          <p:nvPr/>
        </p:nvPicPr>
        <p:blipFill>
          <a:blip r:embed="rId6"/>
          <a:stretch/>
        </p:blipFill>
        <p:spPr>
          <a:xfrm>
            <a:off x="1712880" y="1486080"/>
            <a:ext cx="5240520" cy="441000"/>
          </a:xfrm>
          <a:prstGeom prst="rect">
            <a:avLst/>
          </a:prstGeom>
          <a:ln>
            <a:noFill/>
          </a:ln>
        </p:spPr>
      </p:pic>
      <p:pic>
        <p:nvPicPr>
          <p:cNvPr id="223" name="Picture 57" descr="TP_tmp"/>
          <p:cNvPicPr/>
          <p:nvPr/>
        </p:nvPicPr>
        <p:blipFill>
          <a:blip r:embed="rId7"/>
          <a:stretch/>
        </p:blipFill>
        <p:spPr>
          <a:xfrm>
            <a:off x="776160" y="3321000"/>
            <a:ext cx="5410440" cy="451080"/>
          </a:xfrm>
          <a:prstGeom prst="rect">
            <a:avLst/>
          </a:prstGeom>
          <a:ln>
            <a:noFill/>
          </a:ln>
        </p:spPr>
      </p:pic>
      <p:pic>
        <p:nvPicPr>
          <p:cNvPr id="224" name="Picture 58" descr="TP_tmp"/>
          <p:cNvPicPr/>
          <p:nvPr/>
        </p:nvPicPr>
        <p:blipFill>
          <a:blip r:embed="rId8"/>
          <a:stretch/>
        </p:blipFill>
        <p:spPr>
          <a:xfrm>
            <a:off x="6465960" y="3497400"/>
            <a:ext cx="792000" cy="255600"/>
          </a:xfrm>
          <a:prstGeom prst="rect">
            <a:avLst/>
          </a:prstGeom>
          <a:ln>
            <a:noFill/>
          </a:ln>
        </p:spPr>
      </p:pic>
      <p:grpSp>
        <p:nvGrpSpPr>
          <p:cNvPr id="225" name="Group 17"/>
          <p:cNvGrpSpPr/>
          <p:nvPr/>
        </p:nvGrpSpPr>
        <p:grpSpPr>
          <a:xfrm>
            <a:off x="7616880" y="2673360"/>
            <a:ext cx="2124000" cy="1260360"/>
            <a:chOff x="7616880" y="2673360"/>
            <a:chExt cx="2124000" cy="1260360"/>
          </a:xfrm>
        </p:grpSpPr>
        <p:sp>
          <p:nvSpPr>
            <p:cNvPr id="226" name="CustomShape 18"/>
            <p:cNvSpPr/>
            <p:nvPr/>
          </p:nvSpPr>
          <p:spPr>
            <a:xfrm>
              <a:off x="7616880" y="2673360"/>
              <a:ext cx="2124000" cy="126036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7" name="Picture 63" descr="TP_tmp"/>
            <p:cNvPicPr/>
            <p:nvPr/>
          </p:nvPicPr>
          <p:blipFill>
            <a:blip r:embed="rId9"/>
            <a:stretch/>
          </p:blipFill>
          <p:spPr>
            <a:xfrm>
              <a:off x="8238960" y="2741760"/>
              <a:ext cx="817560" cy="32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8" name="CustomShape 19"/>
            <p:cNvSpPr/>
            <p:nvPr/>
          </p:nvSpPr>
          <p:spPr>
            <a:xfrm>
              <a:off x="7653600" y="2768760"/>
              <a:ext cx="38340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600" spc="-1" strike="noStrike">
                  <a:solidFill>
                    <a:srgbClr val="000000"/>
                  </a:solidFill>
                  <a:latin typeface="Arial"/>
                </a:rPr>
                <a:t>or</a:t>
              </a:r>
              <a:endParaRPr b="1" lang="es-ES" sz="16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29" name="Picture 66" descr="TP_tmp"/>
            <p:cNvPicPr/>
            <p:nvPr/>
          </p:nvPicPr>
          <p:blipFill>
            <a:blip r:embed="rId10"/>
            <a:stretch/>
          </p:blipFill>
          <p:spPr>
            <a:xfrm>
              <a:off x="7797960" y="3141720"/>
              <a:ext cx="1726920" cy="691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40773A7-33A3-4401-AA43-789D664FAA5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400" spc="-1" strike="noStrike">
                <a:solidFill>
                  <a:srgbClr val="ff3300"/>
                </a:solidFill>
                <a:latin typeface="Symbol"/>
                <a:ea typeface="Symbol"/>
              </a:rPr>
              <a:t>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-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y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1520" y="1252440"/>
            <a:ext cx="106200" cy="792360"/>
          </a:xfrm>
          <a:custGeom>
            <a:avLst/>
            <a:gdLst/>
            <a:ahLst/>
            <a:rect l="0" t="0" r="r" b="b"/>
            <a:pathLst>
              <a:path w="297" h="2203">
                <a:moveTo>
                  <a:pt x="296" y="0"/>
                </a:moveTo>
                <a:cubicBezTo>
                  <a:pt x="222" y="0"/>
                  <a:pt x="148" y="91"/>
                  <a:pt x="148" y="183"/>
                </a:cubicBezTo>
                <a:lnTo>
                  <a:pt x="148" y="917"/>
                </a:lnTo>
                <a:cubicBezTo>
                  <a:pt x="148" y="1009"/>
                  <a:pt x="74" y="1101"/>
                  <a:pt x="0" y="1101"/>
                </a:cubicBezTo>
                <a:cubicBezTo>
                  <a:pt x="74" y="1101"/>
                  <a:pt x="148" y="1192"/>
                  <a:pt x="148" y="1284"/>
                </a:cubicBezTo>
                <a:lnTo>
                  <a:pt x="148" y="2018"/>
                </a:lnTo>
                <a:cubicBezTo>
                  <a:pt x="148" y="2110"/>
                  <a:pt x="222" y="2202"/>
                  <a:pt x="296" y="2202"/>
                </a:cubicBezTo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3881520" y="2152800"/>
            <a:ext cx="106200" cy="792000"/>
          </a:xfrm>
          <a:custGeom>
            <a:avLst/>
            <a:gdLst/>
            <a:ahLst/>
            <a:rect l="0" t="0" r="r" b="b"/>
            <a:pathLst>
              <a:path w="297" h="2202">
                <a:moveTo>
                  <a:pt x="296" y="0"/>
                </a:moveTo>
                <a:cubicBezTo>
                  <a:pt x="222" y="0"/>
                  <a:pt x="148" y="91"/>
                  <a:pt x="148" y="183"/>
                </a:cubicBezTo>
                <a:lnTo>
                  <a:pt x="148" y="917"/>
                </a:lnTo>
                <a:cubicBezTo>
                  <a:pt x="148" y="1008"/>
                  <a:pt x="74" y="1100"/>
                  <a:pt x="0" y="1100"/>
                </a:cubicBezTo>
                <a:cubicBezTo>
                  <a:pt x="74" y="1100"/>
                  <a:pt x="148" y="1192"/>
                  <a:pt x="148" y="1283"/>
                </a:cubicBezTo>
                <a:lnTo>
                  <a:pt x="148" y="2017"/>
                </a:lnTo>
                <a:cubicBezTo>
                  <a:pt x="148" y="2109"/>
                  <a:pt x="222" y="2201"/>
                  <a:pt x="296" y="2201"/>
                </a:cubicBezTo>
              </a:path>
            </a:pathLst>
          </a:cu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"/>
          <p:cNvSpPr/>
          <p:nvPr/>
        </p:nvSpPr>
        <p:spPr>
          <a:xfrm>
            <a:off x="1912320" y="1327320"/>
            <a:ext cx="166500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Vectors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change sign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1924920" y="2171880"/>
            <a:ext cx="18082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Axial-Vectors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unchanged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452520" y="2924280"/>
            <a:ext cx="8061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  <a:buClr>
                <a:srgbClr val="ff0000"/>
              </a:buClr>
              <a:buFont typeface="Wingdings" charset="2"/>
              <a:buChar char="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1957: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  C.S.Wu et al. studied beta decay of polarized cobalt-60 nuclei: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367200" y="901800"/>
            <a:ext cx="389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Under the parity transformation: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38" name="Picture 77" descr="TP_tmp"/>
          <p:cNvPicPr/>
          <p:nvPr/>
        </p:nvPicPr>
        <p:blipFill>
          <a:blip r:embed="rId1"/>
          <a:stretch/>
        </p:blipFill>
        <p:spPr>
          <a:xfrm>
            <a:off x="2973240" y="3259080"/>
            <a:ext cx="2862360" cy="320760"/>
          </a:xfrm>
          <a:prstGeom prst="rect">
            <a:avLst/>
          </a:prstGeom>
          <a:ln>
            <a:noFill/>
          </a:ln>
        </p:spPr>
      </p:pic>
      <p:sp>
        <p:nvSpPr>
          <p:cNvPr id="239" name="CustomShape 9"/>
          <p:cNvSpPr/>
          <p:nvPr/>
        </p:nvSpPr>
        <p:spPr>
          <a:xfrm>
            <a:off x="452520" y="3537000"/>
            <a:ext cx="9072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  <a:buClr>
                <a:srgbClr val="ff0000"/>
              </a:buClr>
              <a:buFont typeface="Wingdings" charset="2"/>
              <a:buChar char=""/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Observed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electrons emitted preferentially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 in direction opposite to applied field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6573960" y="4167360"/>
            <a:ext cx="3095640" cy="149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If parity were conserved: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expect equal rate for producing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directions along and opposite to the nuclear spin.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41" name="Group 11"/>
          <p:cNvGrpSpPr/>
          <p:nvPr/>
        </p:nvGrpSpPr>
        <p:grpSpPr>
          <a:xfrm>
            <a:off x="4167360" y="1089000"/>
            <a:ext cx="3593520" cy="1891800"/>
            <a:chOff x="4167360" y="1089000"/>
            <a:chExt cx="3593520" cy="1891800"/>
          </a:xfrm>
        </p:grpSpPr>
        <p:pic>
          <p:nvPicPr>
            <p:cNvPr id="242" name="Picture 9" descr="TP_tmp"/>
            <p:cNvPicPr/>
            <p:nvPr/>
          </p:nvPicPr>
          <p:blipFill>
            <a:blip r:embed="rId2"/>
            <a:stretch/>
          </p:blipFill>
          <p:spPr>
            <a:xfrm>
              <a:off x="4167360" y="1541160"/>
              <a:ext cx="3593520" cy="49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Picture 19" descr="TP_tmp"/>
            <p:cNvPicPr/>
            <p:nvPr/>
          </p:nvPicPr>
          <p:blipFill>
            <a:blip r:embed="rId3"/>
            <a:stretch/>
          </p:blipFill>
          <p:spPr>
            <a:xfrm>
              <a:off x="4167360" y="2044440"/>
              <a:ext cx="3096360" cy="46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Picture 21" descr="TP_tmp"/>
            <p:cNvPicPr/>
            <p:nvPr/>
          </p:nvPicPr>
          <p:blipFill>
            <a:blip r:embed="rId4"/>
            <a:stretch/>
          </p:blipFill>
          <p:spPr>
            <a:xfrm>
              <a:off x="4167360" y="2514240"/>
              <a:ext cx="2687040" cy="46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" name="Picture 83" descr="TP_tmp"/>
            <p:cNvPicPr/>
            <p:nvPr/>
          </p:nvPicPr>
          <p:blipFill>
            <a:blip r:embed="rId5"/>
            <a:stretch/>
          </p:blipFill>
          <p:spPr>
            <a:xfrm>
              <a:off x="4204080" y="1089000"/>
              <a:ext cx="1111320" cy="379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6" name="CustomShape 12"/>
          <p:cNvSpPr/>
          <p:nvPr/>
        </p:nvSpPr>
        <p:spPr>
          <a:xfrm>
            <a:off x="365400" y="620640"/>
            <a:ext cx="7451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parity operator       corresponds to a discrete transformation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47" name="Picture 89" descr="TP_tmp"/>
          <p:cNvPicPr/>
          <p:nvPr/>
        </p:nvPicPr>
        <p:blipFill>
          <a:blip r:embed="rId6"/>
          <a:stretch/>
        </p:blipFill>
        <p:spPr>
          <a:xfrm>
            <a:off x="2863800" y="655560"/>
            <a:ext cx="204840" cy="263520"/>
          </a:xfrm>
          <a:prstGeom prst="rect">
            <a:avLst/>
          </a:prstGeom>
          <a:ln>
            <a:noFill/>
          </a:ln>
        </p:spPr>
      </p:pic>
      <p:pic>
        <p:nvPicPr>
          <p:cNvPr id="248" name="Picture 90" descr="TP_tmp"/>
          <p:cNvPicPr/>
          <p:nvPr/>
        </p:nvPicPr>
        <p:blipFill>
          <a:blip r:embed="rId7"/>
          <a:stretch/>
        </p:blipFill>
        <p:spPr>
          <a:xfrm>
            <a:off x="7785000" y="728640"/>
            <a:ext cx="1489320" cy="233280"/>
          </a:xfrm>
          <a:prstGeom prst="rect">
            <a:avLst/>
          </a:prstGeom>
          <a:ln>
            <a:noFill/>
          </a:ln>
        </p:spPr>
      </p:pic>
      <p:grpSp>
        <p:nvGrpSpPr>
          <p:cNvPr id="249" name="Group 13"/>
          <p:cNvGrpSpPr/>
          <p:nvPr/>
        </p:nvGrpSpPr>
        <p:grpSpPr>
          <a:xfrm>
            <a:off x="812880" y="3897360"/>
            <a:ext cx="5435280" cy="1997280"/>
            <a:chOff x="812880" y="3897360"/>
            <a:chExt cx="5435280" cy="1997280"/>
          </a:xfrm>
        </p:grpSpPr>
        <p:sp>
          <p:nvSpPr>
            <p:cNvPr id="250" name="Line 14"/>
            <p:cNvSpPr/>
            <p:nvPr/>
          </p:nvSpPr>
          <p:spPr>
            <a:xfrm flipH="1">
              <a:off x="1389240" y="4875120"/>
              <a:ext cx="582480" cy="513000"/>
            </a:xfrm>
            <a:prstGeom prst="line">
              <a:avLst/>
            </a:prstGeom>
            <a:ln w="28440">
              <a:solidFill>
                <a:srgbClr val="ff9900"/>
              </a:solidFill>
              <a:custDash>
                <a:ds d="100000" sp="100000"/>
              </a:custDash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Line 15"/>
            <p:cNvSpPr/>
            <p:nvPr/>
          </p:nvSpPr>
          <p:spPr>
            <a:xfrm flipH="1">
              <a:off x="2468520" y="5616720"/>
              <a:ext cx="216000" cy="191880"/>
            </a:xfrm>
            <a:prstGeom prst="line">
              <a:avLst/>
            </a:prstGeom>
            <a:ln w="28440">
              <a:solidFill>
                <a:srgbClr val="ff9900"/>
              </a:solidFill>
              <a:custDash>
                <a:ds d="100000" sp="100000"/>
              </a:custDash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Line 16"/>
            <p:cNvSpPr/>
            <p:nvPr/>
          </p:nvSpPr>
          <p:spPr>
            <a:xfrm flipV="1">
              <a:off x="2016000" y="4165200"/>
              <a:ext cx="750960" cy="66348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" name="Group 17"/>
            <p:cNvGrpSpPr/>
            <p:nvPr/>
          </p:nvGrpSpPr>
          <p:grpSpPr>
            <a:xfrm>
              <a:off x="1641600" y="4110120"/>
              <a:ext cx="796680" cy="1383480"/>
              <a:chOff x="1641600" y="4110120"/>
              <a:chExt cx="796680" cy="1383480"/>
            </a:xfrm>
          </p:grpSpPr>
          <p:sp>
            <p:nvSpPr>
              <p:cNvPr id="254" name="Line 18"/>
              <p:cNvSpPr/>
              <p:nvPr/>
            </p:nvSpPr>
            <p:spPr>
              <a:xfrm flipV="1">
                <a:off x="2045520" y="5147640"/>
                <a:ext cx="0" cy="345960"/>
              </a:xfrm>
              <a:prstGeom prst="line">
                <a:avLst/>
              </a:prstGeom>
              <a:ln w="381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5" name="Picture 29" descr="MCED00214_0000[1]"/>
              <p:cNvPicPr/>
              <p:nvPr/>
            </p:nvPicPr>
            <p:blipFill>
              <a:blip r:embed="rId8"/>
              <a:stretch/>
            </p:blipFill>
            <p:spPr>
              <a:xfrm>
                <a:off x="1641600" y="4407840"/>
                <a:ext cx="796680" cy="7974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56" name="Group 19"/>
              <p:cNvGrpSpPr/>
              <p:nvPr/>
            </p:nvGrpSpPr>
            <p:grpSpPr>
              <a:xfrm>
                <a:off x="1813320" y="4830120"/>
                <a:ext cx="491040" cy="97200"/>
                <a:chOff x="1813320" y="4830120"/>
                <a:chExt cx="491040" cy="97200"/>
              </a:xfrm>
            </p:grpSpPr>
            <p:sp>
              <p:nvSpPr>
                <p:cNvPr id="257" name="CustomShape 20"/>
                <p:cNvSpPr/>
                <p:nvPr/>
              </p:nvSpPr>
              <p:spPr>
                <a:xfrm rot="21426000">
                  <a:off x="1814400" y="4858560"/>
                  <a:ext cx="403920" cy="58320"/>
                </a:xfrm>
                <a:custGeom>
                  <a:avLst/>
                  <a:gdLst/>
                  <a:ahLst/>
                  <a:rect l="l" t="t" r="r" b="b"/>
                  <a:pathLst>
                    <a:path w="318" h="106">
                      <a:moveTo>
                        <a:pt x="0" y="0"/>
                      </a:moveTo>
                      <a:cubicBezTo>
                        <a:pt x="38" y="38"/>
                        <a:pt x="76" y="76"/>
                        <a:pt x="114" y="91"/>
                      </a:cubicBezTo>
                      <a:cubicBezTo>
                        <a:pt x="152" y="106"/>
                        <a:pt x="193" y="98"/>
                        <a:pt x="227" y="91"/>
                      </a:cubicBezTo>
                      <a:cubicBezTo>
                        <a:pt x="261" y="84"/>
                        <a:pt x="289" y="65"/>
                        <a:pt x="318" y="46"/>
                      </a:cubicBezTo>
                    </a:path>
                  </a:pathLst>
                </a:custGeom>
                <a:noFill/>
                <a:ln w="3816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8" name="Line 21"/>
                <p:cNvSpPr/>
                <p:nvPr/>
              </p:nvSpPr>
              <p:spPr>
                <a:xfrm flipV="1">
                  <a:off x="2188800" y="4830120"/>
                  <a:ext cx="115560" cy="56880"/>
                </a:xfrm>
                <a:prstGeom prst="line">
                  <a:avLst/>
                </a:prstGeom>
                <a:ln w="38160">
                  <a:solidFill>
                    <a:srgbClr val="ffff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9" name="Line 22"/>
              <p:cNvSpPr/>
              <p:nvPr/>
            </p:nvSpPr>
            <p:spPr>
              <a:xfrm flipV="1">
                <a:off x="2045520" y="4110120"/>
                <a:ext cx="0" cy="403200"/>
              </a:xfrm>
              <a:prstGeom prst="line">
                <a:avLst/>
              </a:prstGeom>
              <a:ln w="381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0" name="Picture 55" descr="TP_tmp"/>
            <p:cNvPicPr/>
            <p:nvPr/>
          </p:nvPicPr>
          <p:blipFill>
            <a:blip r:embed="rId9"/>
            <a:stretch/>
          </p:blipFill>
          <p:spPr>
            <a:xfrm>
              <a:off x="2797200" y="4284720"/>
              <a:ext cx="536400" cy="257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1" name="Picture 59" descr="TP_tmp"/>
            <p:cNvPicPr/>
            <p:nvPr/>
          </p:nvPicPr>
          <p:blipFill>
            <a:blip r:embed="rId10"/>
            <a:stretch/>
          </p:blipFill>
          <p:spPr>
            <a:xfrm>
              <a:off x="1785960" y="3906720"/>
              <a:ext cx="173160" cy="289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62" name="Group 23"/>
            <p:cNvGrpSpPr/>
            <p:nvPr/>
          </p:nvGrpSpPr>
          <p:grpSpPr>
            <a:xfrm>
              <a:off x="4716360" y="3965760"/>
              <a:ext cx="1531800" cy="1526400"/>
              <a:chOff x="4716360" y="3965760"/>
              <a:chExt cx="1531800" cy="1526400"/>
            </a:xfrm>
          </p:grpSpPr>
          <p:sp>
            <p:nvSpPr>
              <p:cNvPr id="263" name="Line 24"/>
              <p:cNvSpPr/>
              <p:nvPr/>
            </p:nvSpPr>
            <p:spPr>
              <a:xfrm flipH="1">
                <a:off x="5094720" y="4802400"/>
                <a:ext cx="777960" cy="66204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4" name="Group 25"/>
              <p:cNvGrpSpPr/>
              <p:nvPr/>
            </p:nvGrpSpPr>
            <p:grpSpPr>
              <a:xfrm>
                <a:off x="5451120" y="4109040"/>
                <a:ext cx="797040" cy="1383120"/>
                <a:chOff x="5451120" y="4109040"/>
                <a:chExt cx="797040" cy="1383120"/>
              </a:xfrm>
            </p:grpSpPr>
            <p:sp>
              <p:nvSpPr>
                <p:cNvPr id="265" name="Line 26"/>
                <p:cNvSpPr/>
                <p:nvPr/>
              </p:nvSpPr>
              <p:spPr>
                <a:xfrm flipV="1">
                  <a:off x="5855040" y="5146560"/>
                  <a:ext cx="0" cy="34560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266" name="Picture 48" descr="MCED00214_0000[1]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5451120" y="4406760"/>
                  <a:ext cx="797040" cy="79704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267" name="Group 27"/>
                <p:cNvGrpSpPr/>
                <p:nvPr/>
              </p:nvGrpSpPr>
              <p:grpSpPr>
                <a:xfrm>
                  <a:off x="5622840" y="4828680"/>
                  <a:ext cx="491040" cy="97200"/>
                  <a:chOff x="5622840" y="4828680"/>
                  <a:chExt cx="491040" cy="97200"/>
                </a:xfrm>
              </p:grpSpPr>
              <p:sp>
                <p:nvSpPr>
                  <p:cNvPr id="268" name="CustomShape 28"/>
                  <p:cNvSpPr/>
                  <p:nvPr/>
                </p:nvSpPr>
                <p:spPr>
                  <a:xfrm rot="21426000">
                    <a:off x="5623920" y="4857120"/>
                    <a:ext cx="403920" cy="58320"/>
                  </a:xfrm>
                  <a:custGeom>
                    <a:avLst/>
                    <a:gdLst/>
                    <a:ahLst/>
                    <a:rect l="l" t="t" r="r" b="b"/>
                    <a:pathLst>
                      <a:path w="318" h="106">
                        <a:moveTo>
                          <a:pt x="0" y="0"/>
                        </a:moveTo>
                        <a:cubicBezTo>
                          <a:pt x="38" y="38"/>
                          <a:pt x="76" y="76"/>
                          <a:pt x="114" y="91"/>
                        </a:cubicBezTo>
                        <a:cubicBezTo>
                          <a:pt x="152" y="106"/>
                          <a:pt x="193" y="98"/>
                          <a:pt x="227" y="91"/>
                        </a:cubicBezTo>
                        <a:cubicBezTo>
                          <a:pt x="261" y="84"/>
                          <a:pt x="289" y="65"/>
                          <a:pt x="318" y="46"/>
                        </a:cubicBezTo>
                      </a:path>
                    </a:pathLst>
                  </a:custGeom>
                  <a:noFill/>
                  <a:ln w="38160">
                    <a:solidFill>
                      <a:srgbClr val="ffff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9" name="Line 29"/>
                  <p:cNvSpPr/>
                  <p:nvPr/>
                </p:nvSpPr>
                <p:spPr>
                  <a:xfrm flipV="1">
                    <a:off x="5998320" y="4828680"/>
                    <a:ext cx="115560" cy="56880"/>
                  </a:xfrm>
                  <a:prstGeom prst="line">
                    <a:avLst/>
                  </a:prstGeom>
                  <a:ln w="38160">
                    <a:solidFill>
                      <a:srgbClr val="ffff00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70" name="Line 30"/>
                <p:cNvSpPr/>
                <p:nvPr/>
              </p:nvSpPr>
              <p:spPr>
                <a:xfrm flipV="1">
                  <a:off x="5855040" y="4109040"/>
                  <a:ext cx="0" cy="40284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271" name="Picture 57" descr="TP_tmp"/>
              <p:cNvPicPr/>
              <p:nvPr/>
            </p:nvPicPr>
            <p:blipFill>
              <a:blip r:embed="rId12"/>
              <a:stretch/>
            </p:blipFill>
            <p:spPr>
              <a:xfrm>
                <a:off x="4716360" y="4887360"/>
                <a:ext cx="724680" cy="2566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2" name="Picture 60" descr="TP_tmp"/>
              <p:cNvPicPr/>
              <p:nvPr/>
            </p:nvPicPr>
            <p:blipFill>
              <a:blip r:embed="rId13"/>
              <a:stretch/>
            </p:blipFill>
            <p:spPr>
              <a:xfrm>
                <a:off x="5556600" y="3965760"/>
                <a:ext cx="172800" cy="288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73" name="Line 31"/>
            <p:cNvSpPr/>
            <p:nvPr/>
          </p:nvSpPr>
          <p:spPr>
            <a:xfrm>
              <a:off x="3808440" y="3897360"/>
              <a:ext cx="0" cy="1730160"/>
            </a:xfrm>
            <a:prstGeom prst="line">
              <a:avLst/>
            </a:prstGeom>
            <a:ln w="28440">
              <a:solidFill>
                <a:srgbClr val="ff99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4" name="Picture 71" descr="TP_tmp"/>
            <p:cNvPicPr/>
            <p:nvPr/>
          </p:nvPicPr>
          <p:blipFill>
            <a:blip r:embed="rId14"/>
            <a:stretch/>
          </p:blipFill>
          <p:spPr>
            <a:xfrm>
              <a:off x="3513240" y="4344840"/>
              <a:ext cx="604800" cy="49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5" name="Line 32"/>
            <p:cNvSpPr/>
            <p:nvPr/>
          </p:nvSpPr>
          <p:spPr>
            <a:xfrm flipV="1">
              <a:off x="1100160" y="3993840"/>
              <a:ext cx="0" cy="1476360"/>
            </a:xfrm>
            <a:prstGeom prst="line">
              <a:avLst/>
            </a:prstGeom>
            <a:ln w="22320">
              <a:solidFill>
                <a:srgbClr val="ff99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6" name="Picture 80" descr="TP_tmp"/>
            <p:cNvPicPr/>
            <p:nvPr/>
          </p:nvPicPr>
          <p:blipFill>
            <a:blip r:embed="rId15"/>
            <a:stretch/>
          </p:blipFill>
          <p:spPr>
            <a:xfrm>
              <a:off x="812880" y="4535640"/>
              <a:ext cx="20484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7" name="Line 33"/>
            <p:cNvSpPr/>
            <p:nvPr/>
          </p:nvSpPr>
          <p:spPr>
            <a:xfrm flipV="1">
              <a:off x="4556160" y="3995280"/>
              <a:ext cx="0" cy="1476360"/>
            </a:xfrm>
            <a:prstGeom prst="line">
              <a:avLst/>
            </a:prstGeom>
            <a:ln w="22320">
              <a:solidFill>
                <a:srgbClr val="ff99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8" name="Picture 92" descr="TP_tmp"/>
            <p:cNvPicPr/>
            <p:nvPr/>
          </p:nvPicPr>
          <p:blipFill>
            <a:blip r:embed="rId16"/>
            <a:stretch/>
          </p:blipFill>
          <p:spPr>
            <a:xfrm>
              <a:off x="4268880" y="4537080"/>
              <a:ext cx="204840" cy="291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9" name="CustomShape 34"/>
            <p:cNvSpPr/>
            <p:nvPr/>
          </p:nvSpPr>
          <p:spPr>
            <a:xfrm>
              <a:off x="1113840" y="5495760"/>
              <a:ext cx="23234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more e- in       c.f.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80" name="Line 35"/>
            <p:cNvSpPr/>
            <p:nvPr/>
          </p:nvSpPr>
          <p:spPr>
            <a:xfrm flipV="1">
              <a:off x="3368520" y="5645160"/>
              <a:ext cx="179640" cy="17928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36"/>
            <p:cNvSpPr/>
            <p:nvPr/>
          </p:nvSpPr>
          <p:spPr>
            <a:xfrm>
              <a:off x="1100160" y="5537160"/>
              <a:ext cx="2628720" cy="32400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roup 37"/>
          <p:cNvGrpSpPr/>
          <p:nvPr/>
        </p:nvGrpSpPr>
        <p:grpSpPr>
          <a:xfrm>
            <a:off x="8123400" y="1592280"/>
            <a:ext cx="1582200" cy="934920"/>
            <a:chOff x="8123400" y="1592280"/>
            <a:chExt cx="1582200" cy="934920"/>
          </a:xfrm>
        </p:grpSpPr>
        <p:pic>
          <p:nvPicPr>
            <p:cNvPr id="283" name="Picture 104" descr="TP_tmp"/>
            <p:cNvPicPr/>
            <p:nvPr/>
          </p:nvPicPr>
          <p:blipFill>
            <a:blip r:embed="rId17"/>
            <a:stretch/>
          </p:blipFill>
          <p:spPr>
            <a:xfrm>
              <a:off x="8238960" y="2217600"/>
              <a:ext cx="1360080" cy="23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38"/>
            <p:cNvSpPr/>
            <p:nvPr/>
          </p:nvSpPr>
          <p:spPr>
            <a:xfrm>
              <a:off x="8123400" y="1592280"/>
              <a:ext cx="150192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Note B is an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axial vector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85" name="CustomShape 39"/>
            <p:cNvSpPr/>
            <p:nvPr/>
          </p:nvSpPr>
          <p:spPr>
            <a:xfrm>
              <a:off x="8157960" y="1592280"/>
              <a:ext cx="1547640" cy="93492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40"/>
          <p:cNvGrpSpPr/>
          <p:nvPr/>
        </p:nvGrpSpPr>
        <p:grpSpPr>
          <a:xfrm>
            <a:off x="1244520" y="5950080"/>
            <a:ext cx="7416720" cy="626760"/>
            <a:chOff x="1244520" y="5950080"/>
            <a:chExt cx="7416720" cy="626760"/>
          </a:xfrm>
        </p:grpSpPr>
        <p:sp>
          <p:nvSpPr>
            <p:cNvPr id="287" name="CustomShape 41"/>
            <p:cNvSpPr/>
            <p:nvPr/>
          </p:nvSpPr>
          <p:spPr>
            <a:xfrm>
              <a:off x="1316160" y="5959440"/>
              <a:ext cx="69847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Conclude </a:t>
              </a:r>
              <a:r>
                <a:rPr b="1" lang="en-US" sz="1800" spc="-1" strike="noStrike">
                  <a:solidFill>
                    <a:srgbClr val="ff0000"/>
                  </a:solidFill>
                  <a:latin typeface="Arial"/>
                </a:rPr>
                <a:t>parity is violated</a:t>
              </a: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 in WEAK INTERACTION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88" name="CustomShape 42"/>
            <p:cNvSpPr/>
            <p:nvPr/>
          </p:nvSpPr>
          <p:spPr>
            <a:xfrm>
              <a:off x="1277280" y="6208560"/>
              <a:ext cx="6500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that the WEAK interaction vertex is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NOT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of the form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89" name="Picture 109" descr="TP_tmp"/>
            <p:cNvPicPr/>
            <p:nvPr/>
          </p:nvPicPr>
          <p:blipFill>
            <a:blip r:embed="rId18"/>
            <a:stretch/>
          </p:blipFill>
          <p:spPr>
            <a:xfrm>
              <a:off x="7743960" y="6238800"/>
              <a:ext cx="846000" cy="29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43"/>
            <p:cNvSpPr/>
            <p:nvPr/>
          </p:nvSpPr>
          <p:spPr>
            <a:xfrm>
              <a:off x="1568520" y="6346800"/>
              <a:ext cx="288720" cy="108000"/>
            </a:xfrm>
            <a:custGeom>
              <a:avLst/>
              <a:gdLst/>
              <a:ahLst/>
              <a:rect l="0" t="0" r="r" b="b"/>
              <a:pathLst>
                <a:path w="804" h="302">
                  <a:moveTo>
                    <a:pt x="0" y="75"/>
                  </a:moveTo>
                  <a:lnTo>
                    <a:pt x="602" y="75"/>
                  </a:lnTo>
                  <a:lnTo>
                    <a:pt x="602" y="0"/>
                  </a:lnTo>
                  <a:lnTo>
                    <a:pt x="803" y="150"/>
                  </a:lnTo>
                  <a:lnTo>
                    <a:pt x="602" y="301"/>
                  </a:lnTo>
                  <a:lnTo>
                    <a:pt x="602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44"/>
            <p:cNvSpPr/>
            <p:nvPr/>
          </p:nvSpPr>
          <p:spPr>
            <a:xfrm>
              <a:off x="1244520" y="5950080"/>
              <a:ext cx="7416720" cy="6109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8751C21-4E63-458A-9CE2-CF1BA7C5A5B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B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2320" y="620640"/>
            <a:ext cx="88416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requirement of Lorentz invariance of the matrix element severely restricts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form of the interaction vertex. QED and QCD are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“VECTOR”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95" name="Picture 9" descr="TP_tmp"/>
          <p:cNvPicPr/>
          <p:nvPr/>
        </p:nvPicPr>
        <p:blipFill>
          <a:blip r:embed="rId1"/>
          <a:stretch/>
        </p:blipFill>
        <p:spPr>
          <a:xfrm>
            <a:off x="4227480" y="1233360"/>
            <a:ext cx="1373400" cy="29232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>
            <a:off x="413280" y="1521000"/>
            <a:ext cx="7616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combination transforms as a 4-vector 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(Handout 2 appendix V)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405000" y="1779480"/>
            <a:ext cx="9324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general, there are only 5 possible combinations of two spinors and the gamma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matrices that form Lorentz invariant currents, called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“bilinear covariants”: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682560" y="2500200"/>
            <a:ext cx="8532720" cy="223200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>
            <a:off x="420120" y="4732200"/>
            <a:ext cx="8634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 that in total the sixteen components correspond to the 16 elements of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 general 4x4 matrix: “decomposition into Lorentz invariant combinations”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410400" y="5343480"/>
            <a:ext cx="9196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QED the factor           arose from the sum over polarization states of the virtual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photon (2 transverse + 1 longitudinal, 1 scalar) =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(2J+1) + 1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01" name="Picture 48" descr="TP_tmp"/>
          <p:cNvPicPr/>
          <p:nvPr/>
        </p:nvPicPr>
        <p:blipFill>
          <a:blip r:embed="rId2"/>
          <a:stretch/>
        </p:blipFill>
        <p:spPr>
          <a:xfrm>
            <a:off x="2792520" y="5415120"/>
            <a:ext cx="438120" cy="233280"/>
          </a:xfrm>
          <a:prstGeom prst="rect">
            <a:avLst/>
          </a:prstGeom>
          <a:ln>
            <a:noFill/>
          </a:ln>
        </p:spPr>
      </p:pic>
      <p:grpSp>
        <p:nvGrpSpPr>
          <p:cNvPr id="302" name="Group 9"/>
          <p:cNvGrpSpPr/>
          <p:nvPr/>
        </p:nvGrpSpPr>
        <p:grpSpPr>
          <a:xfrm>
            <a:off x="622080" y="2509920"/>
            <a:ext cx="8631720" cy="2227680"/>
            <a:chOff x="622080" y="2509920"/>
            <a:chExt cx="8631720" cy="2227680"/>
          </a:xfrm>
        </p:grpSpPr>
        <p:sp>
          <p:nvSpPr>
            <p:cNvPr id="303" name="CustomShape 10"/>
            <p:cNvSpPr/>
            <p:nvPr/>
          </p:nvSpPr>
          <p:spPr>
            <a:xfrm>
              <a:off x="777240" y="2811600"/>
              <a:ext cx="2761920" cy="192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cc0099"/>
                </a:buClr>
                <a:buFont typeface="Wingdings" charset="2"/>
                <a:buChar char=""/>
              </a:pPr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SCALAR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Wingdings" charset="2"/>
                <a:buChar char=""/>
              </a:pPr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PSEUDOSCALAR  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Wingdings" charset="2"/>
                <a:buChar char=""/>
              </a:pPr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VECTOR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Wingdings" charset="2"/>
                <a:buChar char=""/>
              </a:pPr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AXIAL VECTOR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Wingdings" charset="2"/>
                <a:buChar char=""/>
              </a:pPr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TENSOR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04" name="CustomShape 11"/>
            <p:cNvSpPr/>
            <p:nvPr/>
          </p:nvSpPr>
          <p:spPr>
            <a:xfrm>
              <a:off x="622080" y="2509920"/>
              <a:ext cx="86317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       </a:t>
              </a:r>
              <a:r>
                <a:rPr b="1" lang="en-GB" sz="2000" spc="-1" strike="noStrike">
                  <a:solidFill>
                    <a:srgbClr val="000000"/>
                  </a:solidFill>
                  <a:latin typeface="Arial"/>
                </a:rPr>
                <a:t>Type         </a:t>
              </a: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                     </a:t>
              </a:r>
              <a:r>
                <a:rPr b="1" lang="en-GB" sz="2000" spc="-1" strike="noStrike">
                  <a:solidFill>
                    <a:srgbClr val="000000"/>
                  </a:solidFill>
                  <a:latin typeface="Arial"/>
                </a:rPr>
                <a:t> Form  </a:t>
              </a: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         </a:t>
              </a:r>
              <a:r>
                <a:rPr b="1" lang="en-GB" sz="2000" spc="-1" strike="noStrike">
                  <a:solidFill>
                    <a:srgbClr val="000000"/>
                  </a:solidFill>
                  <a:latin typeface="Arial"/>
                </a:rPr>
                <a:t>Components       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“Boson Spin”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05" name="CustomShape 12"/>
            <p:cNvSpPr/>
            <p:nvPr/>
          </p:nvSpPr>
          <p:spPr>
            <a:xfrm>
              <a:off x="5829840" y="2814840"/>
              <a:ext cx="618120" cy="192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1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1  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4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4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6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06" name="CustomShape 13"/>
            <p:cNvSpPr/>
            <p:nvPr/>
          </p:nvSpPr>
          <p:spPr>
            <a:xfrm>
              <a:off x="8022240" y="2814840"/>
              <a:ext cx="618120" cy="192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400" spc="-1" strike="noStrike">
                  <a:solidFill>
                    <a:srgbClr val="0099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0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0099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0  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0099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1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0099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1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400" spc="-1" strike="noStrike">
                  <a:solidFill>
                    <a:srgbClr val="0099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009999"/>
                  </a:solidFill>
                  <a:latin typeface="Arial"/>
                </a:rPr>
                <a:t>2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307" name="Group 14"/>
            <p:cNvGrpSpPr/>
            <p:nvPr/>
          </p:nvGrpSpPr>
          <p:grpSpPr>
            <a:xfrm>
              <a:off x="3494160" y="2895480"/>
              <a:ext cx="2185920" cy="1762200"/>
              <a:chOff x="3494160" y="2895480"/>
              <a:chExt cx="2185920" cy="1762200"/>
            </a:xfrm>
          </p:grpSpPr>
          <p:pic>
            <p:nvPicPr>
              <p:cNvPr id="308" name="Picture 13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3494160" y="2895480"/>
                <a:ext cx="409680" cy="292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9" name="Picture 25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3543480" y="4335480"/>
                <a:ext cx="2136600" cy="322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0" name="Picture 30" descr="TP_tmp"/>
              <p:cNvPicPr/>
              <p:nvPr/>
            </p:nvPicPr>
            <p:blipFill>
              <a:blip r:embed="rId5"/>
              <a:stretch/>
            </p:blipFill>
            <p:spPr>
              <a:xfrm>
                <a:off x="3508200" y="3219480"/>
                <a:ext cx="673200" cy="322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1" name="Picture 32" descr="TP_tmp"/>
              <p:cNvPicPr/>
              <p:nvPr/>
            </p:nvPicPr>
            <p:blipFill>
              <a:blip r:embed="rId6"/>
              <a:stretch/>
            </p:blipFill>
            <p:spPr>
              <a:xfrm>
                <a:off x="3508200" y="3616200"/>
                <a:ext cx="731880" cy="292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2" name="Picture 51" descr="TP_tmp"/>
              <p:cNvPicPr/>
              <p:nvPr/>
            </p:nvPicPr>
            <p:blipFill>
              <a:blip r:embed="rId7"/>
              <a:stretch/>
            </p:blipFill>
            <p:spPr>
              <a:xfrm>
                <a:off x="3527280" y="3975120"/>
                <a:ext cx="995400" cy="322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13" name="CustomShape 15"/>
          <p:cNvSpPr/>
          <p:nvPr/>
        </p:nvSpPr>
        <p:spPr>
          <a:xfrm>
            <a:off x="414000" y="6021360"/>
            <a:ext cx="8998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Associate SCALAR  and PSEUDOSCALAR interactions with the exchange of a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SPIN-0 boson, etc. – no spin degrees of freedom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31E27BC-0313-418A-B8C0-4F4080876371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V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-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h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W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k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411120" y="620640"/>
            <a:ext cx="8852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most general form for the interaction between a fermion and a boson is a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linear combination of bilinear covariants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376920" y="1197000"/>
            <a:ext cx="89542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an interaction corresponding to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exchange of a spin-1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particle the most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general form is a linear combination of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VECTOR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AXIAL-VECTOR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413280" y="1808280"/>
            <a:ext cx="7806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form for WEAK interaction is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determined from experiment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to be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VECTOR – AXIAL-VECTOR  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(V – A)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319" name="Group 6"/>
          <p:cNvGrpSpPr/>
          <p:nvPr/>
        </p:nvGrpSpPr>
        <p:grpSpPr>
          <a:xfrm>
            <a:off x="1555920" y="2276640"/>
            <a:ext cx="6744960" cy="1682640"/>
            <a:chOff x="1555920" y="2276640"/>
            <a:chExt cx="6744960" cy="1682640"/>
          </a:xfrm>
        </p:grpSpPr>
        <p:grpSp>
          <p:nvGrpSpPr>
            <p:cNvPr id="320" name="Group 7"/>
            <p:cNvGrpSpPr/>
            <p:nvPr/>
          </p:nvGrpSpPr>
          <p:grpSpPr>
            <a:xfrm>
              <a:off x="1555920" y="2276640"/>
              <a:ext cx="2855880" cy="1682640"/>
              <a:chOff x="1555920" y="2276640"/>
              <a:chExt cx="2855880" cy="1682640"/>
            </a:xfrm>
          </p:grpSpPr>
          <p:grpSp>
            <p:nvGrpSpPr>
              <p:cNvPr id="321" name="Group 8"/>
              <p:cNvGrpSpPr/>
              <p:nvPr/>
            </p:nvGrpSpPr>
            <p:grpSpPr>
              <a:xfrm>
                <a:off x="1914480" y="2817720"/>
                <a:ext cx="934200" cy="278280"/>
                <a:chOff x="1914480" y="2817720"/>
                <a:chExt cx="934200" cy="278280"/>
              </a:xfrm>
            </p:grpSpPr>
            <p:sp>
              <p:nvSpPr>
                <p:cNvPr id="322" name="Line 9"/>
                <p:cNvSpPr/>
                <p:nvPr/>
              </p:nvSpPr>
              <p:spPr>
                <a:xfrm flipH="1" flipV="1">
                  <a:off x="2381400" y="2956680"/>
                  <a:ext cx="467280" cy="1393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Line 10"/>
                <p:cNvSpPr/>
                <p:nvPr/>
              </p:nvSpPr>
              <p:spPr>
                <a:xfrm>
                  <a:off x="1914480" y="2817720"/>
                  <a:ext cx="623160" cy="18576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4" name="Group 11"/>
              <p:cNvGrpSpPr/>
              <p:nvPr/>
            </p:nvGrpSpPr>
            <p:grpSpPr>
              <a:xfrm>
                <a:off x="2851200" y="2868840"/>
                <a:ext cx="924480" cy="234360"/>
                <a:chOff x="2851200" y="2868840"/>
                <a:chExt cx="924480" cy="234360"/>
              </a:xfrm>
            </p:grpSpPr>
            <p:sp>
              <p:nvSpPr>
                <p:cNvPr id="325" name="Line 12"/>
                <p:cNvSpPr/>
                <p:nvPr/>
              </p:nvSpPr>
              <p:spPr>
                <a:xfrm flipH="1">
                  <a:off x="3313080" y="2868840"/>
                  <a:ext cx="462600" cy="11736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6" name="Line 13"/>
                <p:cNvSpPr/>
                <p:nvPr/>
              </p:nvSpPr>
              <p:spPr>
                <a:xfrm flipV="1">
                  <a:off x="2851200" y="2946960"/>
                  <a:ext cx="617040" cy="15624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27" name="CustomShape 14"/>
              <p:cNvSpPr/>
              <p:nvPr/>
            </p:nvSpPr>
            <p:spPr>
              <a:xfrm rot="16200000">
                <a:off x="2447640" y="3457080"/>
                <a:ext cx="847440" cy="15696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5"/>
              <p:cNvSpPr/>
              <p:nvPr/>
            </p:nvSpPr>
            <p:spPr>
              <a:xfrm>
                <a:off x="1555920" y="2498760"/>
                <a:ext cx="66060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329" name="Picture 74" descr="TP_tmp"/>
              <p:cNvPicPr/>
              <p:nvPr/>
            </p:nvPicPr>
            <p:blipFill>
              <a:blip r:embed="rId1"/>
              <a:stretch/>
            </p:blipFill>
            <p:spPr>
              <a:xfrm>
                <a:off x="2140200" y="2511720"/>
                <a:ext cx="292320" cy="20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0" name="Picture 75" descr="TP_tmp"/>
              <p:cNvPicPr/>
              <p:nvPr/>
            </p:nvPicPr>
            <p:blipFill>
              <a:blip r:embed="rId2"/>
              <a:stretch/>
            </p:blipFill>
            <p:spPr>
              <a:xfrm>
                <a:off x="3332520" y="2511720"/>
                <a:ext cx="291960" cy="20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1" name="Picture 78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2811600" y="2733840"/>
                <a:ext cx="174960" cy="233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2" name="CustomShape 16"/>
              <p:cNvSpPr/>
              <p:nvPr/>
            </p:nvSpPr>
            <p:spPr>
              <a:xfrm>
                <a:off x="2841840" y="3040200"/>
                <a:ext cx="108000" cy="1080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17"/>
              <p:cNvSpPr/>
              <p:nvPr/>
            </p:nvSpPr>
            <p:spPr>
              <a:xfrm>
                <a:off x="3515040" y="2276640"/>
                <a:ext cx="181080" cy="39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CustomShape 18"/>
              <p:cNvSpPr/>
              <p:nvPr/>
            </p:nvSpPr>
            <p:spPr>
              <a:xfrm>
                <a:off x="3751560" y="2570400"/>
                <a:ext cx="660240" cy="530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</a:t>
                </a:r>
                <a:r>
                  <a:rPr b="0" lang="en-US" sz="2500" spc="-1" strike="noStrike" baseline="-25000">
                    <a:solidFill>
                      <a:srgbClr val="000000"/>
                    </a:solidFill>
                    <a:latin typeface="Arial"/>
                  </a:rPr>
                  <a:t>e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335" name="Picture 89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3064320" y="3410280"/>
                <a:ext cx="291960" cy="204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6" name="Group 19"/>
            <p:cNvGrpSpPr/>
            <p:nvPr/>
          </p:nvGrpSpPr>
          <p:grpSpPr>
            <a:xfrm>
              <a:off x="4664160" y="2643120"/>
              <a:ext cx="3636720" cy="1252800"/>
              <a:chOff x="4664160" y="2643120"/>
              <a:chExt cx="3636720" cy="1252800"/>
            </a:xfrm>
          </p:grpSpPr>
          <p:grpSp>
            <p:nvGrpSpPr>
              <p:cNvPr id="337" name="Group 20"/>
              <p:cNvGrpSpPr/>
              <p:nvPr/>
            </p:nvGrpSpPr>
            <p:grpSpPr>
              <a:xfrm>
                <a:off x="4664160" y="2750760"/>
                <a:ext cx="3609720" cy="1145160"/>
                <a:chOff x="4664160" y="2750760"/>
                <a:chExt cx="3609720" cy="1145160"/>
              </a:xfrm>
            </p:grpSpPr>
            <p:sp>
              <p:nvSpPr>
                <p:cNvPr id="338" name="CustomShape 21"/>
                <p:cNvSpPr/>
                <p:nvPr/>
              </p:nvSpPr>
              <p:spPr>
                <a:xfrm>
                  <a:off x="4664160" y="2750760"/>
                  <a:ext cx="3529080" cy="111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39" name="Group 22"/>
                <p:cNvGrpSpPr/>
                <p:nvPr/>
              </p:nvGrpSpPr>
              <p:grpSpPr>
                <a:xfrm>
                  <a:off x="4700520" y="2822040"/>
                  <a:ext cx="3573360" cy="1073880"/>
                  <a:chOff x="4700520" y="2822040"/>
                  <a:chExt cx="3573360" cy="1073880"/>
                </a:xfrm>
              </p:grpSpPr>
              <p:sp>
                <p:nvSpPr>
                  <p:cNvPr id="340" name="CustomShape 23"/>
                  <p:cNvSpPr/>
                  <p:nvPr/>
                </p:nvSpPr>
                <p:spPr>
                  <a:xfrm>
                    <a:off x="6082200" y="3375360"/>
                    <a:ext cx="1366200" cy="5205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>
                    <a:spAutoFit/>
                  </a:bodyPr>
                  <a:p>
                    <a:pPr/>
                    <a:r>
                      <a:rPr b="1" lang="en-GB" sz="2800" spc="-1" strike="noStrike">
                        <a:solidFill>
                          <a:srgbClr val="ff0000"/>
                        </a:solidFill>
                        <a:latin typeface="Arial"/>
                      </a:rPr>
                      <a:t>V</a:t>
                    </a:r>
                    <a:r>
                      <a:rPr b="1" lang="en-GB" sz="2800" spc="-1" strike="noStrike">
                        <a:solidFill>
                          <a:srgbClr val="333399"/>
                        </a:solidFill>
                        <a:latin typeface="Arial"/>
                      </a:rPr>
                      <a:t>  –  </a:t>
                    </a:r>
                    <a:r>
                      <a:rPr b="1" lang="en-GB" sz="2800" spc="-1" strike="noStrike">
                        <a:solidFill>
                          <a:srgbClr val="ff0000"/>
                        </a:solidFill>
                        <a:latin typeface="Arial"/>
                      </a:rPr>
                      <a:t>A</a:t>
                    </a:r>
                    <a:r>
                      <a:rPr b="1" lang="en-GB" sz="2800" spc="-1" strike="noStrike">
                        <a:solidFill>
                          <a:srgbClr val="333399"/>
                        </a:solidFill>
                        <a:latin typeface="Arial"/>
                      </a:rPr>
                      <a:t> </a:t>
                    </a:r>
                    <a:endParaRPr b="1" lang="es-ES" sz="2800" spc="-1" strike="noStrike">
                      <a:solidFill>
                        <a:srgbClr val="333399"/>
                      </a:solidFill>
                      <a:latin typeface="Arial"/>
                    </a:endParaRPr>
                  </a:p>
                </p:txBody>
              </p:sp>
              <p:pic>
                <p:nvPicPr>
                  <p:cNvPr id="341" name="Picture 95" descr="TP_tmp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700520" y="2822040"/>
                    <a:ext cx="3573360" cy="466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342" name="CustomShape 24"/>
              <p:cNvSpPr/>
              <p:nvPr/>
            </p:nvSpPr>
            <p:spPr>
              <a:xfrm>
                <a:off x="4700520" y="2643120"/>
                <a:ext cx="3600360" cy="1188360"/>
              </a:xfrm>
              <a:prstGeom prst="rect">
                <a:avLst/>
              </a:prstGeom>
              <a:noFill/>
              <a:ln w="2232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3" name="CustomShape 25"/>
          <p:cNvSpPr/>
          <p:nvPr/>
        </p:nvSpPr>
        <p:spPr>
          <a:xfrm>
            <a:off x="379080" y="4046400"/>
            <a:ext cx="4493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Can this account for parity violation?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44" name="Picture 104" descr="TP_tmp"/>
          <p:cNvPicPr/>
          <p:nvPr/>
        </p:nvPicPr>
        <p:blipFill>
          <a:blip r:embed="rId6"/>
          <a:stretch/>
        </p:blipFill>
        <p:spPr>
          <a:xfrm>
            <a:off x="1785960" y="4724280"/>
            <a:ext cx="1606680" cy="320760"/>
          </a:xfrm>
          <a:prstGeom prst="rect">
            <a:avLst/>
          </a:prstGeom>
          <a:ln>
            <a:noFill/>
          </a:ln>
        </p:spPr>
      </p:pic>
      <p:sp>
        <p:nvSpPr>
          <p:cNvPr id="345" name="CustomShape 26"/>
          <p:cNvSpPr/>
          <p:nvPr/>
        </p:nvSpPr>
        <p:spPr>
          <a:xfrm>
            <a:off x="379800" y="4363920"/>
            <a:ext cx="7983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First consider parity transformation of a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pure AXIAL-VECTOR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current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46" name="Picture 107" descr="TP_tmp"/>
          <p:cNvPicPr/>
          <p:nvPr/>
        </p:nvPicPr>
        <p:blipFill>
          <a:blip r:embed="rId7"/>
          <a:stretch/>
        </p:blipFill>
        <p:spPr>
          <a:xfrm>
            <a:off x="5584680" y="4724280"/>
            <a:ext cx="3797280" cy="320760"/>
          </a:xfrm>
          <a:prstGeom prst="rect">
            <a:avLst/>
          </a:prstGeom>
          <a:ln>
            <a:noFill/>
          </a:ln>
        </p:spPr>
      </p:pic>
      <p:sp>
        <p:nvSpPr>
          <p:cNvPr id="347" name="CustomShape 27"/>
          <p:cNvSpPr/>
          <p:nvPr/>
        </p:nvSpPr>
        <p:spPr>
          <a:xfrm>
            <a:off x="4120200" y="4653000"/>
            <a:ext cx="6897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348" name="Group 28"/>
          <p:cNvGrpSpPr/>
          <p:nvPr/>
        </p:nvGrpSpPr>
        <p:grpSpPr>
          <a:xfrm>
            <a:off x="849240" y="5121360"/>
            <a:ext cx="6055920" cy="1294920"/>
            <a:chOff x="849240" y="5121360"/>
            <a:chExt cx="6055920" cy="1294920"/>
          </a:xfrm>
        </p:grpSpPr>
        <p:pic>
          <p:nvPicPr>
            <p:cNvPr id="349" name="Picture 106" descr="TP_tmp"/>
            <p:cNvPicPr/>
            <p:nvPr/>
          </p:nvPicPr>
          <p:blipFill>
            <a:blip r:embed="rId8"/>
            <a:stretch/>
          </p:blipFill>
          <p:spPr>
            <a:xfrm>
              <a:off x="849240" y="5121360"/>
              <a:ext cx="5230800" cy="421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0" name="Picture 111" descr="TP_tmp"/>
            <p:cNvPicPr/>
            <p:nvPr/>
          </p:nvPicPr>
          <p:blipFill>
            <a:blip r:embed="rId9"/>
            <a:stretch/>
          </p:blipFill>
          <p:spPr>
            <a:xfrm>
              <a:off x="858960" y="5964120"/>
              <a:ext cx="4652280" cy="420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1" name="Picture 112" descr="TP_tmp"/>
            <p:cNvPicPr/>
            <p:nvPr/>
          </p:nvPicPr>
          <p:blipFill>
            <a:blip r:embed="rId10"/>
            <a:stretch/>
          </p:blipFill>
          <p:spPr>
            <a:xfrm>
              <a:off x="849240" y="5541120"/>
              <a:ext cx="4652280" cy="421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2" name="Picture 113" descr="TP_tmp"/>
            <p:cNvPicPr/>
            <p:nvPr/>
          </p:nvPicPr>
          <p:blipFill>
            <a:blip r:embed="rId11"/>
            <a:stretch/>
          </p:blipFill>
          <p:spPr>
            <a:xfrm>
              <a:off x="5854320" y="6153840"/>
              <a:ext cx="1050840" cy="262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3" name="CustomShape 29"/>
          <p:cNvSpPr/>
          <p:nvPr/>
        </p:nvSpPr>
        <p:spPr>
          <a:xfrm>
            <a:off x="7400880" y="6056280"/>
            <a:ext cx="2124000" cy="46836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0"/>
          <p:cNvSpPr/>
          <p:nvPr/>
        </p:nvSpPr>
        <p:spPr>
          <a:xfrm>
            <a:off x="7437960" y="6151680"/>
            <a:ext cx="3834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or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55" name="Picture 122" descr="TP_tmp"/>
          <p:cNvPicPr/>
          <p:nvPr/>
        </p:nvPicPr>
        <p:blipFill>
          <a:blip r:embed="rId12"/>
          <a:stretch/>
        </p:blipFill>
        <p:spPr>
          <a:xfrm>
            <a:off x="8023320" y="6124680"/>
            <a:ext cx="1082520" cy="326880"/>
          </a:xfrm>
          <a:prstGeom prst="rect">
            <a:avLst/>
          </a:prstGeom>
          <a:ln>
            <a:noFill/>
          </a:ln>
        </p:spPr>
      </p:pic>
      <p:sp>
        <p:nvSpPr>
          <p:cNvPr id="356" name="CustomShape 31"/>
          <p:cNvSpPr/>
          <p:nvPr/>
        </p:nvSpPr>
        <p:spPr>
          <a:xfrm>
            <a:off x="3728880" y="5049720"/>
            <a:ext cx="2014560" cy="157320"/>
          </a:xfrm>
          <a:custGeom>
            <a:avLst/>
            <a:gdLst/>
            <a:ahLst/>
            <a:rect l="l" t="t" r="r" b="b"/>
            <a:pathLst>
              <a:path w="1337" h="99">
                <a:moveTo>
                  <a:pt x="0" y="99"/>
                </a:moveTo>
                <a:cubicBezTo>
                  <a:pt x="45" y="72"/>
                  <a:pt x="90" y="46"/>
                  <a:pt x="158" y="31"/>
                </a:cubicBezTo>
                <a:cubicBezTo>
                  <a:pt x="226" y="16"/>
                  <a:pt x="310" y="12"/>
                  <a:pt x="408" y="8"/>
                </a:cubicBezTo>
                <a:cubicBezTo>
                  <a:pt x="506" y="4"/>
                  <a:pt x="642" y="8"/>
                  <a:pt x="748" y="8"/>
                </a:cubicBezTo>
                <a:cubicBezTo>
                  <a:pt x="854" y="8"/>
                  <a:pt x="952" y="0"/>
                  <a:pt x="1043" y="8"/>
                </a:cubicBezTo>
                <a:cubicBezTo>
                  <a:pt x="1134" y="16"/>
                  <a:pt x="1247" y="43"/>
                  <a:pt x="1292" y="54"/>
                </a:cubicBezTo>
                <a:cubicBezTo>
                  <a:pt x="1337" y="65"/>
                  <a:pt x="1326" y="70"/>
                  <a:pt x="1315" y="76"/>
                </a:cubicBezTo>
              </a:path>
            </a:pathLst>
          </a:custGeom>
          <a:noFill/>
          <a:ln w="19080">
            <a:solidFill>
              <a:srgbClr val="ff9900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32"/>
          <p:cNvSpPr/>
          <p:nvPr/>
        </p:nvSpPr>
        <p:spPr>
          <a:xfrm>
            <a:off x="5745240" y="5192640"/>
            <a:ext cx="36360" cy="34920"/>
          </a:xfrm>
          <a:prstGeom prst="line">
            <a:avLst/>
          </a:prstGeom>
          <a:ln w="2232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E4A8E583-20EB-4288-8FE7-2963B6F5AF0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1244520" y="1341360"/>
            <a:ext cx="7381800" cy="647640"/>
            <a:chOff x="1244520" y="1341360"/>
            <a:chExt cx="7381800" cy="647640"/>
          </a:xfrm>
        </p:grpSpPr>
        <p:sp>
          <p:nvSpPr>
            <p:cNvPr id="360" name="CustomShape 3"/>
            <p:cNvSpPr/>
            <p:nvPr/>
          </p:nvSpPr>
          <p:spPr>
            <a:xfrm>
              <a:off x="1244520" y="1341360"/>
              <a:ext cx="7381800" cy="64764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1" name="Picture 18" descr="TP_tmp"/>
            <p:cNvPicPr/>
            <p:nvPr/>
          </p:nvPicPr>
          <p:blipFill>
            <a:blip r:embed="rId1"/>
            <a:stretch/>
          </p:blipFill>
          <p:spPr>
            <a:xfrm>
              <a:off x="1496880" y="1379160"/>
              <a:ext cx="6836040" cy="466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2" name="Line 4"/>
            <p:cNvSpPr/>
            <p:nvPr/>
          </p:nvSpPr>
          <p:spPr>
            <a:xfrm>
              <a:off x="4917960" y="1341360"/>
              <a:ext cx="0" cy="647640"/>
            </a:xfrm>
            <a:prstGeom prst="line">
              <a:avLst/>
            </a:prstGeom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3" name="CustomShape 5"/>
          <p:cNvSpPr/>
          <p:nvPr/>
        </p:nvSpPr>
        <p:spPr>
          <a:xfrm>
            <a:off x="520200" y="663480"/>
            <a:ext cx="87116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space-like components remain unchanged and the time-like components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change sign (the opposite to the parity properties of a vector-current)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22720" y="2066760"/>
            <a:ext cx="4033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Now consider the matrix elements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65" name="Picture 87" descr="TP_tmp"/>
          <p:cNvPicPr/>
          <p:nvPr/>
        </p:nvPicPr>
        <p:blipFill>
          <a:blip r:embed="rId2"/>
          <a:stretch/>
        </p:blipFill>
        <p:spPr>
          <a:xfrm>
            <a:off x="2433600" y="2446200"/>
            <a:ext cx="3527640" cy="587520"/>
          </a:xfrm>
          <a:prstGeom prst="rect">
            <a:avLst/>
          </a:prstGeom>
          <a:ln>
            <a:noFill/>
          </a:ln>
        </p:spPr>
      </p:pic>
      <p:sp>
        <p:nvSpPr>
          <p:cNvPr id="366" name="CustomShape 7"/>
          <p:cNvSpPr/>
          <p:nvPr/>
        </p:nvSpPr>
        <p:spPr>
          <a:xfrm>
            <a:off x="523800" y="3016080"/>
            <a:ext cx="5764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the combination of a two axial-vector currents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7" name="CustomShape 8"/>
          <p:cNvSpPr/>
          <p:nvPr/>
        </p:nvSpPr>
        <p:spPr>
          <a:xfrm>
            <a:off x="551160" y="3962520"/>
            <a:ext cx="8836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Consequently parity is conserved for both a pure vector and pure axial-vector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8" name="CustomShape 9"/>
          <p:cNvSpPr/>
          <p:nvPr/>
        </p:nvSpPr>
        <p:spPr>
          <a:xfrm>
            <a:off x="522000" y="4610160"/>
            <a:ext cx="8149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However the combination of a vector current and an axial vector current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69" name="Picture 98" descr="TP_tmp"/>
          <p:cNvPicPr/>
          <p:nvPr/>
        </p:nvPicPr>
        <p:blipFill>
          <a:blip r:embed="rId3"/>
          <a:stretch/>
        </p:blipFill>
        <p:spPr>
          <a:xfrm>
            <a:off x="2181240" y="3357720"/>
            <a:ext cx="5292720" cy="661680"/>
          </a:xfrm>
          <a:prstGeom prst="rect">
            <a:avLst/>
          </a:prstGeom>
          <a:ln>
            <a:noFill/>
          </a:ln>
        </p:spPr>
      </p:pic>
      <p:pic>
        <p:nvPicPr>
          <p:cNvPr id="370" name="Picture 99" descr="TP_tmp"/>
          <p:cNvPicPr/>
          <p:nvPr/>
        </p:nvPicPr>
        <p:blipFill>
          <a:blip r:embed="rId4"/>
          <a:stretch/>
        </p:blipFill>
        <p:spPr>
          <a:xfrm>
            <a:off x="1928880" y="4976640"/>
            <a:ext cx="5530680" cy="662040"/>
          </a:xfrm>
          <a:prstGeom prst="rect">
            <a:avLst/>
          </a:prstGeom>
          <a:ln>
            <a:noFill/>
          </a:ln>
        </p:spPr>
      </p:pic>
      <p:sp>
        <p:nvSpPr>
          <p:cNvPr id="371" name="CustomShape 10"/>
          <p:cNvSpPr/>
          <p:nvPr/>
        </p:nvSpPr>
        <p:spPr>
          <a:xfrm>
            <a:off x="542880" y="5618160"/>
            <a:ext cx="6220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changes sign under parity – can give parity violation 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2003-05-30T11:22:16Z</dcterms:created>
  <dc:creator>thomson</dc:creator>
  <dc:description/>
  <dc:language>es-ES</dc:language>
  <cp:lastModifiedBy/>
  <dcterms:modified xsi:type="dcterms:W3CDTF">2021-11-08T16:40:13Z</dcterms:modified>
  <cp:revision>340</cp:revision>
  <dc:subject/>
  <dc:title>Part III Particle Physics: Weak Interaction</dc:title>
</cp:coreProperties>
</file>