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153.png" ContentType="image/png"/>
  <Override PartName="/ppt/media/image43.png" ContentType="image/png"/>
  <Override PartName="/ppt/media/image152.png" ContentType="image/png"/>
  <Override PartName="/ppt/media/image42.png" ContentType="image/png"/>
  <Override PartName="/ppt/media/image151.png" ContentType="image/png"/>
  <Override PartName="/ppt/media/image150.png" ContentType="image/png"/>
  <Override PartName="/ppt/media/image15.png" ContentType="image/png"/>
  <Override PartName="/ppt/media/image124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37.png" ContentType="image/png"/>
  <Override PartName="/ppt/media/image146.png" ContentType="image/png"/>
  <Override PartName="/ppt/media/image123.wmf" ContentType="image/x-wmf"/>
  <Override PartName="/ppt/media/image12.png" ContentType="image/png"/>
  <Override PartName="/ppt/media/image121.png" ContentType="image/png"/>
  <Override PartName="/ppt/media/image16.png" ContentType="image/png"/>
  <Override PartName="/ppt/media/image125.png" ContentType="image/png"/>
  <Override PartName="/ppt/media/image1.jpeg" ContentType="image/jpeg"/>
  <Override PartName="/ppt/media/image17.png" ContentType="image/pn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166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101.png" ContentType="image/png"/>
  <Override PartName="/ppt/media/image63.png" ContentType="image/png"/>
  <Override PartName="/ppt/media/image8.png" ContentType="image/png"/>
  <Override PartName="/ppt/media/image133.jpeg" ContentType="image/jpeg"/>
  <Override PartName="/ppt/media/image89.png" ContentType="image/png"/>
  <Override PartName="/ppt/media/image107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05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04.png" ContentType="image/png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82.png" ContentType="image/png"/>
  <Override PartName="/ppt/media/image100.png" ContentType="image/png"/>
  <Override PartName="/ppt/media/image188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907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08440" y="725760"/>
            <a:ext cx="6885000" cy="358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u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s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r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d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s</a:t>
            </a:r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z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r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á</a:t>
            </a:r>
            <a:r>
              <a:rPr b="0" lang="es-ES" sz="3930" spc="-1" strike="noStrike">
                <a:latin typeface="Arial"/>
              </a:rPr>
              <a:t>g</a:t>
            </a:r>
            <a:r>
              <a:rPr b="0" lang="es-ES" sz="3930" spc="-1" strike="noStrike">
                <a:latin typeface="Arial"/>
              </a:rPr>
              <a:t>i</a:t>
            </a:r>
            <a:r>
              <a:rPr b="0" lang="es-ES" sz="3930" spc="-1" strike="noStrike">
                <a:latin typeface="Arial"/>
              </a:rPr>
              <a:t>n</a:t>
            </a:r>
            <a:r>
              <a:rPr b="0" lang="es-ES" sz="3930" spc="-1" strike="noStrike">
                <a:latin typeface="Arial"/>
              </a:rPr>
              <a:t>a</a:t>
            </a:r>
            <a:endParaRPr b="0" lang="es-ES" sz="393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30080" y="4537080"/>
            <a:ext cx="5842080" cy="429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510" spc="-1" strike="noStrike">
                <a:latin typeface="Arial"/>
              </a:rPr>
              <a:t>P</a:t>
            </a:r>
            <a:r>
              <a:rPr b="0" lang="es-ES" sz="2510" spc="-1" strike="noStrike">
                <a:latin typeface="Arial"/>
              </a:rPr>
              <a:t>u</a:t>
            </a:r>
            <a:r>
              <a:rPr b="0" lang="es-ES" sz="2510" spc="-1" strike="noStrike">
                <a:latin typeface="Arial"/>
              </a:rPr>
              <a:t>l</a:t>
            </a:r>
            <a:r>
              <a:rPr b="0" lang="es-ES" sz="2510" spc="-1" strike="noStrike">
                <a:latin typeface="Arial"/>
              </a:rPr>
              <a:t>s</a:t>
            </a:r>
            <a:r>
              <a:rPr b="0" lang="es-ES" sz="2510" spc="-1" strike="noStrike">
                <a:latin typeface="Arial"/>
              </a:rPr>
              <a:t>e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p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r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e</a:t>
            </a:r>
            <a:r>
              <a:rPr b="0" lang="es-ES" sz="2510" spc="-1" strike="noStrike">
                <a:latin typeface="Arial"/>
              </a:rPr>
              <a:t>d</a:t>
            </a:r>
            <a:r>
              <a:rPr b="0" lang="es-ES" sz="2510" spc="-1" strike="noStrike">
                <a:latin typeface="Arial"/>
              </a:rPr>
              <a:t>i</a:t>
            </a:r>
            <a:r>
              <a:rPr b="0" lang="es-ES" sz="2510" spc="-1" strike="noStrike">
                <a:latin typeface="Arial"/>
              </a:rPr>
              <a:t>t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r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e</a:t>
            </a:r>
            <a:r>
              <a:rPr b="0" lang="es-ES" sz="2510" spc="-1" strike="noStrike">
                <a:latin typeface="Arial"/>
              </a:rPr>
              <a:t>l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f</a:t>
            </a:r>
            <a:r>
              <a:rPr b="0" lang="es-ES" sz="2510" spc="-1" strike="noStrike">
                <a:latin typeface="Arial"/>
              </a:rPr>
              <a:t>o</a:t>
            </a:r>
            <a:r>
              <a:rPr b="0" lang="es-ES" sz="2510" spc="-1" strike="noStrike">
                <a:latin typeface="Arial"/>
              </a:rPr>
              <a:t>r</a:t>
            </a:r>
            <a:r>
              <a:rPr b="0" lang="es-ES" sz="2510" spc="-1" strike="noStrike">
                <a:latin typeface="Arial"/>
              </a:rPr>
              <a:t>m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t</a:t>
            </a:r>
            <a:r>
              <a:rPr b="0" lang="es-ES" sz="2510" spc="-1" strike="noStrike">
                <a:latin typeface="Arial"/>
              </a:rPr>
              <a:t>o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d</a:t>
            </a:r>
            <a:r>
              <a:rPr b="0" lang="es-ES" sz="2510" spc="-1" strike="noStrike">
                <a:latin typeface="Arial"/>
              </a:rPr>
              <a:t>e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l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s</a:t>
            </a:r>
            <a:r>
              <a:rPr b="0" lang="es-ES" sz="2510" spc="-1" strike="noStrike">
                <a:latin typeface="Arial"/>
              </a:rPr>
              <a:t> </a:t>
            </a:r>
            <a:r>
              <a:rPr b="0" lang="es-ES" sz="2510" spc="-1" strike="noStrike">
                <a:latin typeface="Arial"/>
              </a:rPr>
              <a:t>n</a:t>
            </a:r>
            <a:r>
              <a:rPr b="0" lang="es-ES" sz="2510" spc="-1" strike="noStrike">
                <a:latin typeface="Arial"/>
              </a:rPr>
              <a:t>o</a:t>
            </a:r>
            <a:r>
              <a:rPr b="0" lang="es-ES" sz="2510" spc="-1" strike="noStrike">
                <a:latin typeface="Arial"/>
              </a:rPr>
              <a:t>t</a:t>
            </a:r>
            <a:r>
              <a:rPr b="0" lang="es-ES" sz="2510" spc="-1" strike="noStrike">
                <a:latin typeface="Arial"/>
              </a:rPr>
              <a:t>a</a:t>
            </a:r>
            <a:r>
              <a:rPr b="0" lang="es-ES" sz="2510" spc="-1" strike="noStrike">
                <a:latin typeface="Arial"/>
              </a:rPr>
              <a:t>s</a:t>
            </a:r>
            <a:endParaRPr b="0" lang="es-ES" sz="251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69080" cy="4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133520" y="0"/>
            <a:ext cx="3169080" cy="4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074880"/>
            <a:ext cx="3169080" cy="477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133520" y="9074880"/>
            <a:ext cx="3169080" cy="477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7E441A2-2086-444F-B40E-ED74727DF0B1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CustomShape 1"/>
          <p:cNvSpPr/>
          <p:nvPr/>
        </p:nvSpPr>
        <p:spPr>
          <a:xfrm>
            <a:off x="950760" y="703440"/>
            <a:ext cx="4967280" cy="344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925920" y="4361040"/>
            <a:ext cx="487836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51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34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964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428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964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428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9500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4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9500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4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0964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2428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950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0964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2428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40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40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Prof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M.A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Tho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mso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Mic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hael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mas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201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0E543A3D-D65D-40EF-8627-20961811B10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Line 6"/>
          <p:cNvSpPr/>
          <p:nvPr/>
        </p:nvSpPr>
        <p:spPr>
          <a:xfrm>
            <a:off x="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u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s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p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r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d</a:t>
            </a:r>
            <a:r>
              <a:rPr b="0" lang="es-ES" sz="3930" spc="-1" strike="noStrike">
                <a:latin typeface="Arial"/>
              </a:rPr>
              <a:t>i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r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f</a:t>
            </a:r>
            <a:r>
              <a:rPr b="0" lang="es-ES" sz="3930" spc="-1" strike="noStrike">
                <a:latin typeface="Arial"/>
              </a:rPr>
              <a:t>o</a:t>
            </a:r>
            <a:r>
              <a:rPr b="0" lang="es-ES" sz="3930" spc="-1" strike="noStrike">
                <a:latin typeface="Arial"/>
              </a:rPr>
              <a:t>r</a:t>
            </a:r>
            <a:r>
              <a:rPr b="0" lang="es-ES" sz="3930" spc="-1" strike="noStrike">
                <a:latin typeface="Arial"/>
              </a:rPr>
              <a:t>m</a:t>
            </a:r>
            <a:r>
              <a:rPr b="0" lang="es-ES" sz="3930" spc="-1" strike="noStrike">
                <a:latin typeface="Arial"/>
              </a:rPr>
              <a:t>a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o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d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x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o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d</a:t>
            </a:r>
            <a:r>
              <a:rPr b="0" lang="es-ES" sz="3930" spc="-1" strike="noStrike">
                <a:latin typeface="Arial"/>
              </a:rPr>
              <a:t>e</a:t>
            </a:r>
            <a:r>
              <a:rPr b="0" lang="es-ES" sz="3930" spc="-1" strike="noStrike">
                <a:latin typeface="Arial"/>
              </a:rPr>
              <a:t> 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í</a:t>
            </a:r>
            <a:r>
              <a:rPr b="0" lang="es-ES" sz="3930" spc="-1" strike="noStrike">
                <a:latin typeface="Arial"/>
              </a:rPr>
              <a:t>t</a:t>
            </a:r>
            <a:r>
              <a:rPr b="0" lang="es-ES" sz="3930" spc="-1" strike="noStrike">
                <a:latin typeface="Arial"/>
              </a:rPr>
              <a:t>u</a:t>
            </a:r>
            <a:r>
              <a:rPr b="0" lang="es-ES" sz="3930" spc="-1" strike="noStrike">
                <a:latin typeface="Arial"/>
              </a:rPr>
              <a:t>l</a:t>
            </a:r>
            <a:r>
              <a:rPr b="0" lang="es-ES" sz="3930" spc="-1" strike="noStrike">
                <a:latin typeface="Arial"/>
              </a:rPr>
              <a:t>o</a:t>
            </a:r>
            <a:endParaRPr b="0" lang="es-ES" sz="393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wmf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jpe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4.png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8.png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7680" y="674640"/>
            <a:ext cx="941040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5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-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02B897C-E044-4A74-B9C3-C16478C211F0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13" name="Picture 8" descr="TP_tmp"/>
          <p:cNvPicPr/>
          <p:nvPr/>
        </p:nvPicPr>
        <p:blipFill>
          <a:blip r:embed="rId1"/>
          <a:stretch/>
        </p:blipFill>
        <p:spPr>
          <a:xfrm>
            <a:off x="2665440" y="1144440"/>
            <a:ext cx="5203800" cy="351000"/>
          </a:xfrm>
          <a:prstGeom prst="rect">
            <a:avLst/>
          </a:prstGeom>
          <a:ln>
            <a:noFill/>
          </a:ln>
        </p:spPr>
      </p:pic>
      <p:sp>
        <p:nvSpPr>
          <p:cNvPr id="514" name="CustomShape 2"/>
          <p:cNvSpPr/>
          <p:nvPr/>
        </p:nvSpPr>
        <p:spPr>
          <a:xfrm>
            <a:off x="466920" y="736560"/>
            <a:ext cx="6983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the four-vector muon current for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combination is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485280" y="1569960"/>
            <a:ext cx="8711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results for the 4 helicity combinations (obtained in the same manner)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763200" y="4869000"/>
            <a:ext cx="850932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This is an important feature of QED. It applies equally to QCD.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In the Weak interaction only one helicity combination contributes.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The origin of this will be discussed in the last part of this lecture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But as a consequence of the 16 possible helicity combinations only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four given non-zero matrix elements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517" name="Group 5"/>
          <p:cNvGrpSpPr/>
          <p:nvPr/>
        </p:nvGrpSpPr>
        <p:grpSpPr>
          <a:xfrm>
            <a:off x="656280" y="4184640"/>
            <a:ext cx="8682840" cy="468000"/>
            <a:chOff x="656280" y="4184640"/>
            <a:chExt cx="8682840" cy="468000"/>
          </a:xfrm>
        </p:grpSpPr>
        <p:grpSp>
          <p:nvGrpSpPr>
            <p:cNvPr id="518" name="Group 6"/>
            <p:cNvGrpSpPr/>
            <p:nvPr/>
          </p:nvGrpSpPr>
          <p:grpSpPr>
            <a:xfrm>
              <a:off x="656280" y="4221000"/>
              <a:ext cx="8624880" cy="398880"/>
              <a:chOff x="656280" y="4221000"/>
              <a:chExt cx="8624880" cy="398880"/>
            </a:xfrm>
          </p:grpSpPr>
          <p:sp>
            <p:nvSpPr>
              <p:cNvPr id="519" name="CustomShape 7"/>
              <p:cNvSpPr/>
              <p:nvPr/>
            </p:nvSpPr>
            <p:spPr>
              <a:xfrm>
                <a:off x="656280" y="4221000"/>
                <a:ext cx="862488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buClr>
                    <a:srgbClr val="ff0000"/>
                  </a:buClr>
                  <a:buFont typeface="Wingdings" charset="2"/>
                  <a:buChar char=""/>
                </a:pPr>
                <a:r>
                  <a:rPr b="1" lang="en-GB" sz="20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2000" spc="-1" strike="noStrike">
                    <a:solidFill>
                      <a:srgbClr val="333399"/>
                    </a:solidFill>
                    <a:latin typeface="Arial"/>
                  </a:rPr>
                  <a:t>IN THE LIMIT                only two helicity combinations are non-zero !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520" name="Picture 65" descr="TP_tmp"/>
              <p:cNvPicPr/>
              <p:nvPr/>
            </p:nvPicPr>
            <p:blipFill>
              <a:blip r:embed="rId2"/>
              <a:stretch/>
            </p:blipFill>
            <p:spPr>
              <a:xfrm>
                <a:off x="2827080" y="4311360"/>
                <a:ext cx="847800" cy="2332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21" name="CustomShape 8"/>
            <p:cNvSpPr/>
            <p:nvPr/>
          </p:nvSpPr>
          <p:spPr>
            <a:xfrm>
              <a:off x="698040" y="4184640"/>
              <a:ext cx="8641080" cy="46800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" name="Group 9"/>
          <p:cNvGrpSpPr/>
          <p:nvPr/>
        </p:nvGrpSpPr>
        <p:grpSpPr>
          <a:xfrm>
            <a:off x="884160" y="1968480"/>
            <a:ext cx="9461520" cy="2056680"/>
            <a:chOff x="884160" y="1968480"/>
            <a:chExt cx="9461520" cy="2056680"/>
          </a:xfrm>
        </p:grpSpPr>
        <p:grpSp>
          <p:nvGrpSpPr>
            <p:cNvPr id="523" name="Group 10"/>
            <p:cNvGrpSpPr/>
            <p:nvPr/>
          </p:nvGrpSpPr>
          <p:grpSpPr>
            <a:xfrm>
              <a:off x="884160" y="1968480"/>
              <a:ext cx="2183040" cy="2056680"/>
              <a:chOff x="884160" y="1968480"/>
              <a:chExt cx="2183040" cy="2056680"/>
            </a:xfrm>
          </p:grpSpPr>
          <p:grpSp>
            <p:nvGrpSpPr>
              <p:cNvPr id="524" name="Group 11"/>
              <p:cNvGrpSpPr/>
              <p:nvPr/>
            </p:nvGrpSpPr>
            <p:grpSpPr>
              <a:xfrm>
                <a:off x="884160" y="1968480"/>
                <a:ext cx="2117520" cy="688320"/>
                <a:chOff x="884160" y="1968480"/>
                <a:chExt cx="2117520" cy="688320"/>
              </a:xfrm>
            </p:grpSpPr>
            <p:sp>
              <p:nvSpPr>
                <p:cNvPr id="525" name="CustomShape 12"/>
                <p:cNvSpPr/>
                <p:nvPr/>
              </p:nvSpPr>
              <p:spPr>
                <a:xfrm>
                  <a:off x="2498400" y="1968480"/>
                  <a:ext cx="5032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526" name="CustomShape 13"/>
                <p:cNvSpPr/>
                <p:nvPr/>
              </p:nvSpPr>
              <p:spPr>
                <a:xfrm>
                  <a:off x="884160" y="2239920"/>
                  <a:ext cx="5698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527" name="Line 14"/>
                <p:cNvSpPr/>
                <p:nvPr/>
              </p:nvSpPr>
              <p:spPr>
                <a:xfrm flipV="1">
                  <a:off x="1942200" y="2242800"/>
                  <a:ext cx="637920" cy="1375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8" name="Line 15"/>
                <p:cNvSpPr/>
                <p:nvPr/>
              </p:nvSpPr>
              <p:spPr>
                <a:xfrm flipH="1">
                  <a:off x="1207080" y="2413800"/>
                  <a:ext cx="628560" cy="135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9" name="CustomShape 16"/>
                <p:cNvSpPr/>
                <p:nvPr/>
              </p:nvSpPr>
              <p:spPr>
                <a:xfrm rot="20869800">
                  <a:off x="1449000" y="2308320"/>
                  <a:ext cx="216000" cy="142920"/>
                </a:xfrm>
                <a:custGeom>
                  <a:avLst/>
                  <a:gdLst/>
                  <a:ahLst/>
                  <a:rect l="0" t="0" r="r" b="b"/>
                  <a:pathLst>
                    <a:path w="602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9"/>
                      </a:lnTo>
                      <a:lnTo>
                        <a:pt x="451" y="398"/>
                      </a:lnTo>
                      <a:lnTo>
                        <a:pt x="450" y="297"/>
                      </a:lnTo>
                      <a:lnTo>
                        <a:pt x="1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0" name="CustomShape 17"/>
                <p:cNvSpPr/>
                <p:nvPr/>
              </p:nvSpPr>
              <p:spPr>
                <a:xfrm rot="20869800">
                  <a:off x="2109600" y="2149560"/>
                  <a:ext cx="216000" cy="142920"/>
                </a:xfrm>
                <a:custGeom>
                  <a:avLst/>
                  <a:gdLst/>
                  <a:ahLst/>
                  <a:rect l="0" t="0" r="r" b="b"/>
                  <a:pathLst>
                    <a:path w="601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0" y="199"/>
                      </a:lnTo>
                      <a:lnTo>
                        <a:pt x="450" y="398"/>
                      </a:lnTo>
                      <a:lnTo>
                        <a:pt x="449" y="298"/>
                      </a:lnTo>
                      <a:lnTo>
                        <a:pt x="0" y="299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1" name="CustomShape 18"/>
              <p:cNvSpPr/>
              <p:nvPr/>
            </p:nvSpPr>
            <p:spPr>
              <a:xfrm>
                <a:off x="2527200" y="2397240"/>
                <a:ext cx="503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32" name="CustomShape 19"/>
              <p:cNvSpPr/>
              <p:nvPr/>
            </p:nvSpPr>
            <p:spPr>
              <a:xfrm>
                <a:off x="912960" y="2668680"/>
                <a:ext cx="569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33" name="Line 20"/>
              <p:cNvSpPr/>
              <p:nvPr/>
            </p:nvSpPr>
            <p:spPr>
              <a:xfrm flipV="1">
                <a:off x="1971000" y="267120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Line 21"/>
              <p:cNvSpPr/>
              <p:nvPr/>
            </p:nvSpPr>
            <p:spPr>
              <a:xfrm flipH="1">
                <a:off x="1235880" y="284220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CustomShape 22"/>
              <p:cNvSpPr/>
              <p:nvPr/>
            </p:nvSpPr>
            <p:spPr>
              <a:xfrm rot="10080000">
                <a:off x="1477800" y="2736720"/>
                <a:ext cx="216000" cy="142560"/>
              </a:xfrm>
              <a:custGeom>
                <a:avLst/>
                <a:gdLst/>
                <a:ahLst/>
                <a:rect l="0" t="0" r="r" b="b"/>
                <a:pathLst>
                  <a:path w="602" h="397">
                    <a:moveTo>
                      <a:pt x="0" y="99"/>
                    </a:moveTo>
                    <a:lnTo>
                      <a:pt x="450" y="99"/>
                    </a:lnTo>
                    <a:lnTo>
                      <a:pt x="451" y="0"/>
                    </a:lnTo>
                    <a:lnTo>
                      <a:pt x="601" y="197"/>
                    </a:lnTo>
                    <a:lnTo>
                      <a:pt x="450" y="396"/>
                    </a:lnTo>
                    <a:lnTo>
                      <a:pt x="450" y="297"/>
                    </a:lnTo>
                    <a:lnTo>
                      <a:pt x="0" y="296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23"/>
              <p:cNvSpPr/>
              <p:nvPr/>
            </p:nvSpPr>
            <p:spPr>
              <a:xfrm rot="20869800">
                <a:off x="2138040" y="2578320"/>
                <a:ext cx="216000" cy="142560"/>
              </a:xfrm>
              <a:custGeom>
                <a:avLst/>
                <a:gdLst/>
                <a:ahLst/>
                <a:rect l="0" t="0" r="r" b="b"/>
                <a:pathLst>
                  <a:path w="601" h="398">
                    <a:moveTo>
                      <a:pt x="0" y="98"/>
                    </a:moveTo>
                    <a:lnTo>
                      <a:pt x="450" y="99"/>
                    </a:lnTo>
                    <a:lnTo>
                      <a:pt x="449" y="0"/>
                    </a:lnTo>
                    <a:lnTo>
                      <a:pt x="600" y="198"/>
                    </a:lnTo>
                    <a:lnTo>
                      <a:pt x="450" y="397"/>
                    </a:lnTo>
                    <a:lnTo>
                      <a:pt x="449" y="296"/>
                    </a:lnTo>
                    <a:lnTo>
                      <a:pt x="0" y="297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24"/>
              <p:cNvSpPr/>
              <p:nvPr/>
            </p:nvSpPr>
            <p:spPr>
              <a:xfrm>
                <a:off x="2533680" y="2865600"/>
                <a:ext cx="503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38" name="CustomShape 25"/>
              <p:cNvSpPr/>
              <p:nvPr/>
            </p:nvSpPr>
            <p:spPr>
              <a:xfrm>
                <a:off x="919080" y="3137040"/>
                <a:ext cx="569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39" name="Line 26"/>
              <p:cNvSpPr/>
              <p:nvPr/>
            </p:nvSpPr>
            <p:spPr>
              <a:xfrm flipV="1">
                <a:off x="1977480" y="313956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Line 27"/>
              <p:cNvSpPr/>
              <p:nvPr/>
            </p:nvSpPr>
            <p:spPr>
              <a:xfrm flipH="1">
                <a:off x="1242360" y="331056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28"/>
              <p:cNvSpPr/>
              <p:nvPr/>
            </p:nvSpPr>
            <p:spPr>
              <a:xfrm rot="20869800">
                <a:off x="1484280" y="320508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1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199"/>
                    </a:lnTo>
                    <a:lnTo>
                      <a:pt x="450" y="398"/>
                    </a:lnTo>
                    <a:lnTo>
                      <a:pt x="449" y="297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29"/>
              <p:cNvSpPr/>
              <p:nvPr/>
            </p:nvSpPr>
            <p:spPr>
              <a:xfrm rot="10080000">
                <a:off x="2144520" y="3045960"/>
                <a:ext cx="215640" cy="142920"/>
              </a:xfrm>
              <a:custGeom>
                <a:avLst/>
                <a:gdLst/>
                <a:ahLst/>
                <a:rect l="0" t="0" r="r" b="b"/>
                <a:pathLst>
                  <a:path w="601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200"/>
                    </a:lnTo>
                    <a:lnTo>
                      <a:pt x="450" y="398"/>
                    </a:lnTo>
                    <a:lnTo>
                      <a:pt x="450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30"/>
              <p:cNvSpPr/>
              <p:nvPr/>
            </p:nvSpPr>
            <p:spPr>
              <a:xfrm>
                <a:off x="2563920" y="3336840"/>
                <a:ext cx="503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44" name="CustomShape 31"/>
              <p:cNvSpPr/>
              <p:nvPr/>
            </p:nvSpPr>
            <p:spPr>
              <a:xfrm>
                <a:off x="949320" y="3608280"/>
                <a:ext cx="569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45" name="Line 32"/>
              <p:cNvSpPr/>
              <p:nvPr/>
            </p:nvSpPr>
            <p:spPr>
              <a:xfrm flipV="1">
                <a:off x="2007360" y="3611160"/>
                <a:ext cx="63828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Line 33"/>
              <p:cNvSpPr/>
              <p:nvPr/>
            </p:nvSpPr>
            <p:spPr>
              <a:xfrm flipH="1">
                <a:off x="1272600" y="378216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34"/>
              <p:cNvSpPr/>
              <p:nvPr/>
            </p:nvSpPr>
            <p:spPr>
              <a:xfrm rot="10080000">
                <a:off x="1514520" y="367596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49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35"/>
              <p:cNvSpPr/>
              <p:nvPr/>
            </p:nvSpPr>
            <p:spPr>
              <a:xfrm rot="10080000">
                <a:off x="2174760" y="351720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9" name="CustomShape 36"/>
            <p:cNvSpPr/>
            <p:nvPr/>
          </p:nvSpPr>
          <p:spPr>
            <a:xfrm>
              <a:off x="3036960" y="2004840"/>
              <a:ext cx="7308720" cy="190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37"/>
            <p:cNvSpPr/>
            <p:nvPr/>
          </p:nvSpPr>
          <p:spPr>
            <a:xfrm>
              <a:off x="3181320" y="2039760"/>
              <a:ext cx="5580000" cy="183708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1" name="Picture 109" descr="TP_tmp"/>
            <p:cNvPicPr/>
            <p:nvPr/>
          </p:nvPicPr>
          <p:blipFill>
            <a:blip r:embed="rId3"/>
            <a:stretch/>
          </p:blipFill>
          <p:spPr>
            <a:xfrm>
              <a:off x="3252960" y="2149560"/>
              <a:ext cx="5437080" cy="1666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2" name="CustomShape 38"/>
          <p:cNvSpPr/>
          <p:nvPr/>
        </p:nvSpPr>
        <p:spPr>
          <a:xfrm>
            <a:off x="8966160" y="2060640"/>
            <a:ext cx="520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3" name="CustomShape 39"/>
          <p:cNvSpPr/>
          <p:nvPr/>
        </p:nvSpPr>
        <p:spPr>
          <a:xfrm>
            <a:off x="8948880" y="2457360"/>
            <a:ext cx="5493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4" name="CustomShape 40"/>
          <p:cNvSpPr/>
          <p:nvPr/>
        </p:nvSpPr>
        <p:spPr>
          <a:xfrm>
            <a:off x="8948880" y="2887560"/>
            <a:ext cx="4917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5" name="CustomShape 41"/>
          <p:cNvSpPr/>
          <p:nvPr/>
        </p:nvSpPr>
        <p:spPr>
          <a:xfrm>
            <a:off x="8961480" y="3392640"/>
            <a:ext cx="520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CDBAC01-351F-43E0-9407-D510D55F44A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557" name="Group 2"/>
          <p:cNvGrpSpPr/>
          <p:nvPr/>
        </p:nvGrpSpPr>
        <p:grpSpPr>
          <a:xfrm>
            <a:off x="438120" y="1916280"/>
            <a:ext cx="9467640" cy="1119960"/>
            <a:chOff x="438120" y="1916280"/>
            <a:chExt cx="9467640" cy="1119960"/>
          </a:xfrm>
        </p:grpSpPr>
        <p:grpSp>
          <p:nvGrpSpPr>
            <p:cNvPr id="558" name="Group 3"/>
            <p:cNvGrpSpPr/>
            <p:nvPr/>
          </p:nvGrpSpPr>
          <p:grpSpPr>
            <a:xfrm>
              <a:off x="444240" y="1916280"/>
              <a:ext cx="2117520" cy="687960"/>
              <a:chOff x="444240" y="1916280"/>
              <a:chExt cx="2117520" cy="687960"/>
            </a:xfrm>
          </p:grpSpPr>
          <p:sp>
            <p:nvSpPr>
              <p:cNvPr id="559" name="CustomShape 4"/>
              <p:cNvSpPr/>
              <p:nvPr/>
            </p:nvSpPr>
            <p:spPr>
              <a:xfrm>
                <a:off x="2058480" y="1916280"/>
                <a:ext cx="503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60" name="CustomShape 5"/>
              <p:cNvSpPr/>
              <p:nvPr/>
            </p:nvSpPr>
            <p:spPr>
              <a:xfrm>
                <a:off x="444240" y="2187360"/>
                <a:ext cx="569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61" name="Line 6"/>
              <p:cNvSpPr/>
              <p:nvPr/>
            </p:nvSpPr>
            <p:spPr>
              <a:xfrm flipV="1">
                <a:off x="1502280" y="219024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Line 7"/>
              <p:cNvSpPr/>
              <p:nvPr/>
            </p:nvSpPr>
            <p:spPr>
              <a:xfrm flipH="1">
                <a:off x="767160" y="236124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CustomShape 8"/>
              <p:cNvSpPr/>
              <p:nvPr/>
            </p:nvSpPr>
            <p:spPr>
              <a:xfrm rot="20869800">
                <a:off x="1008720" y="2255760"/>
                <a:ext cx="216000" cy="142560"/>
              </a:xfrm>
              <a:custGeom>
                <a:avLst/>
                <a:gdLst/>
                <a:ahLst/>
                <a:rect l="0" t="0" r="r" b="b"/>
                <a:pathLst>
                  <a:path w="602" h="398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8"/>
                    </a:lnTo>
                    <a:lnTo>
                      <a:pt x="451" y="397"/>
                    </a:lnTo>
                    <a:lnTo>
                      <a:pt x="450" y="296"/>
                    </a:lnTo>
                    <a:lnTo>
                      <a:pt x="1" y="297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CustomShape 9"/>
              <p:cNvSpPr/>
              <p:nvPr/>
            </p:nvSpPr>
            <p:spPr>
              <a:xfrm rot="20869800">
                <a:off x="1669320" y="2097000"/>
                <a:ext cx="216000" cy="142560"/>
              </a:xfrm>
              <a:custGeom>
                <a:avLst/>
                <a:gdLst/>
                <a:ahLst/>
                <a:rect l="0" t="0" r="r" b="b"/>
                <a:pathLst>
                  <a:path w="601" h="398">
                    <a:moveTo>
                      <a:pt x="0" y="99"/>
                    </a:moveTo>
                    <a:lnTo>
                      <a:pt x="450" y="100"/>
                    </a:lnTo>
                    <a:lnTo>
                      <a:pt x="450" y="0"/>
                    </a:lnTo>
                    <a:lnTo>
                      <a:pt x="600" y="198"/>
                    </a:lnTo>
                    <a:lnTo>
                      <a:pt x="450" y="397"/>
                    </a:lnTo>
                    <a:lnTo>
                      <a:pt x="449" y="297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5" name="CustomShape 10"/>
            <p:cNvSpPr/>
            <p:nvPr/>
          </p:nvSpPr>
          <p:spPr>
            <a:xfrm>
              <a:off x="2093760" y="2384280"/>
              <a:ext cx="5032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66" name="CustomShape 11"/>
            <p:cNvSpPr/>
            <p:nvPr/>
          </p:nvSpPr>
          <p:spPr>
            <a:xfrm>
              <a:off x="438120" y="2619360"/>
              <a:ext cx="569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567" name="Line 12"/>
            <p:cNvSpPr/>
            <p:nvPr/>
          </p:nvSpPr>
          <p:spPr>
            <a:xfrm flipV="1">
              <a:off x="1496160" y="2621880"/>
              <a:ext cx="637920" cy="1375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Line 13"/>
            <p:cNvSpPr/>
            <p:nvPr/>
          </p:nvSpPr>
          <p:spPr>
            <a:xfrm flipH="1">
              <a:off x="761040" y="2792880"/>
              <a:ext cx="628560" cy="135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"/>
            <p:cNvSpPr/>
            <p:nvPr/>
          </p:nvSpPr>
          <p:spPr>
            <a:xfrm rot="10080000">
              <a:off x="1002960" y="2687040"/>
              <a:ext cx="216000" cy="142920"/>
            </a:xfrm>
            <a:custGeom>
              <a:avLst/>
              <a:gdLst/>
              <a:ahLst/>
              <a:rect l="0" t="0" r="r" b="b"/>
              <a:pathLst>
                <a:path w="601" h="398">
                  <a:moveTo>
                    <a:pt x="0" y="99"/>
                  </a:moveTo>
                  <a:lnTo>
                    <a:pt x="450" y="99"/>
                  </a:lnTo>
                  <a:lnTo>
                    <a:pt x="449" y="0"/>
                  </a:lnTo>
                  <a:lnTo>
                    <a:pt x="600" y="198"/>
                  </a:lnTo>
                  <a:lnTo>
                    <a:pt x="450" y="397"/>
                  </a:lnTo>
                  <a:lnTo>
                    <a:pt x="449" y="298"/>
                  </a:lnTo>
                  <a:lnTo>
                    <a:pt x="0" y="298"/>
                  </a:lnTo>
                  <a:lnTo>
                    <a:pt x="0" y="99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5"/>
            <p:cNvSpPr/>
            <p:nvPr/>
          </p:nvSpPr>
          <p:spPr>
            <a:xfrm rot="10080000">
              <a:off x="1663560" y="2528280"/>
              <a:ext cx="216000" cy="142920"/>
            </a:xfrm>
            <a:custGeom>
              <a:avLst/>
              <a:gdLst/>
              <a:ahLst/>
              <a:rect l="0" t="0" r="r" b="b"/>
              <a:pathLst>
                <a:path w="602" h="399">
                  <a:moveTo>
                    <a:pt x="0" y="100"/>
                  </a:moveTo>
                  <a:lnTo>
                    <a:pt x="450" y="100"/>
                  </a:lnTo>
                  <a:lnTo>
                    <a:pt x="450" y="0"/>
                  </a:lnTo>
                  <a:lnTo>
                    <a:pt x="601" y="199"/>
                  </a:lnTo>
                  <a:lnTo>
                    <a:pt x="450" y="398"/>
                  </a:lnTo>
                  <a:lnTo>
                    <a:pt x="450" y="299"/>
                  </a:lnTo>
                  <a:lnTo>
                    <a:pt x="0" y="298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6"/>
            <p:cNvSpPr/>
            <p:nvPr/>
          </p:nvSpPr>
          <p:spPr>
            <a:xfrm>
              <a:off x="2597040" y="1952640"/>
              <a:ext cx="7308720" cy="107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7"/>
            <p:cNvSpPr/>
            <p:nvPr/>
          </p:nvSpPr>
          <p:spPr>
            <a:xfrm>
              <a:off x="2741400" y="1987560"/>
              <a:ext cx="7093080" cy="936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3" name="Picture 99" descr="TP_tmp"/>
            <p:cNvPicPr/>
            <p:nvPr/>
          </p:nvPicPr>
          <p:blipFill>
            <a:blip r:embed="rId1"/>
            <a:stretch/>
          </p:blipFill>
          <p:spPr>
            <a:xfrm>
              <a:off x="2813040" y="2097000"/>
              <a:ext cx="6986520" cy="789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4" name="CustomShape 18"/>
          <p:cNvSpPr/>
          <p:nvPr/>
        </p:nvSpPr>
        <p:spPr>
          <a:xfrm>
            <a:off x="622440" y="1484280"/>
            <a:ext cx="7530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Previously we derived the muon currents for the allowed helicities: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75" name="CustomShape 19"/>
          <p:cNvSpPr/>
          <p:nvPr/>
        </p:nvSpPr>
        <p:spPr>
          <a:xfrm>
            <a:off x="658080" y="3103560"/>
            <a:ext cx="4848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Now need to consider the electron current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76" name="TextShape 20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Electron Positron Annihilation cont.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32A8979-D2C7-4684-9979-5452373BB73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The Electron Current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453240" y="620640"/>
            <a:ext cx="7623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incoming electron and positron spinors (L and R helicities)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80" name="Picture 8" descr="TP_tmp"/>
          <p:cNvPicPr/>
          <p:nvPr/>
        </p:nvPicPr>
        <p:blipFill>
          <a:blip r:embed="rId1"/>
          <a:stretch/>
        </p:blipFill>
        <p:spPr>
          <a:xfrm>
            <a:off x="1281240" y="1052640"/>
            <a:ext cx="3487680" cy="954000"/>
          </a:xfrm>
          <a:prstGeom prst="rect">
            <a:avLst/>
          </a:prstGeom>
          <a:ln>
            <a:noFill/>
          </a:ln>
        </p:spPr>
      </p:pic>
      <p:sp>
        <p:nvSpPr>
          <p:cNvPr id="581" name="CustomShape 4"/>
          <p:cNvSpPr/>
          <p:nvPr/>
        </p:nvSpPr>
        <p:spPr>
          <a:xfrm>
            <a:off x="479160" y="2031840"/>
            <a:ext cx="88124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electron current can either be obtained from equations 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(3)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-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(6)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as before or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it can be obtained directly from the expressions for the muon current.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82" name="Picture 31" descr="TP_tmp"/>
          <p:cNvPicPr/>
          <p:nvPr/>
        </p:nvPicPr>
        <p:blipFill>
          <a:blip r:embed="rId2"/>
          <a:stretch/>
        </p:blipFill>
        <p:spPr>
          <a:xfrm>
            <a:off x="1568520" y="2744640"/>
            <a:ext cx="2570040" cy="320760"/>
          </a:xfrm>
          <a:prstGeom prst="rect">
            <a:avLst/>
          </a:prstGeom>
          <a:ln>
            <a:noFill/>
          </a:ln>
        </p:spPr>
      </p:pic>
      <p:pic>
        <p:nvPicPr>
          <p:cNvPr id="583" name="Picture 33" descr="TP_tmp"/>
          <p:cNvPicPr/>
          <p:nvPr/>
        </p:nvPicPr>
        <p:blipFill>
          <a:blip r:embed="rId3"/>
          <a:stretch/>
        </p:blipFill>
        <p:spPr>
          <a:xfrm>
            <a:off x="5527800" y="2744640"/>
            <a:ext cx="2628720" cy="320760"/>
          </a:xfrm>
          <a:prstGeom prst="rect">
            <a:avLst/>
          </a:prstGeom>
          <a:ln>
            <a:noFill/>
          </a:ln>
        </p:spPr>
      </p:pic>
      <p:pic>
        <p:nvPicPr>
          <p:cNvPr id="584" name="Picture 44" descr="TP_tmp"/>
          <p:cNvPicPr/>
          <p:nvPr/>
        </p:nvPicPr>
        <p:blipFill>
          <a:blip r:embed="rId4"/>
          <a:stretch/>
        </p:blipFill>
        <p:spPr>
          <a:xfrm>
            <a:off x="5132520" y="1052640"/>
            <a:ext cx="3336840" cy="960480"/>
          </a:xfrm>
          <a:prstGeom prst="rect">
            <a:avLst/>
          </a:prstGeom>
          <a:ln>
            <a:noFill/>
          </a:ln>
        </p:spPr>
      </p:pic>
      <p:grpSp>
        <p:nvGrpSpPr>
          <p:cNvPr id="585" name="Group 5"/>
          <p:cNvGrpSpPr/>
          <p:nvPr/>
        </p:nvGrpSpPr>
        <p:grpSpPr>
          <a:xfrm>
            <a:off x="515520" y="3068640"/>
            <a:ext cx="8506080" cy="2451240"/>
            <a:chOff x="515520" y="3068640"/>
            <a:chExt cx="8506080" cy="2451240"/>
          </a:xfrm>
        </p:grpSpPr>
        <p:sp>
          <p:nvSpPr>
            <p:cNvPr id="586" name="CustomShape 6"/>
            <p:cNvSpPr/>
            <p:nvPr/>
          </p:nvSpPr>
          <p:spPr>
            <a:xfrm>
              <a:off x="515520" y="3068640"/>
              <a:ext cx="65397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Taking the Hermitian conjugate of the muon current gives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587" name="Picture 46" descr="TP_tmp"/>
            <p:cNvPicPr/>
            <p:nvPr/>
          </p:nvPicPr>
          <p:blipFill>
            <a:blip r:embed="rId5"/>
            <a:stretch/>
          </p:blipFill>
          <p:spPr>
            <a:xfrm>
              <a:off x="1722600" y="3440160"/>
              <a:ext cx="4706640" cy="2079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8" name="Picture 47" descr="TP_tmp"/>
            <p:cNvPicPr/>
            <p:nvPr/>
          </p:nvPicPr>
          <p:blipFill>
            <a:blip r:embed="rId6"/>
            <a:stretch/>
          </p:blipFill>
          <p:spPr>
            <a:xfrm>
              <a:off x="7386480" y="3908520"/>
              <a:ext cx="1635120" cy="351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9" name="Picture 48" descr="TP_tmp"/>
            <p:cNvPicPr/>
            <p:nvPr/>
          </p:nvPicPr>
          <p:blipFill>
            <a:blip r:embed="rId7"/>
            <a:stretch/>
          </p:blipFill>
          <p:spPr>
            <a:xfrm>
              <a:off x="7724880" y="4378320"/>
              <a:ext cx="993600" cy="322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0" name="Picture 49" descr="TP_tmp"/>
            <p:cNvPicPr/>
            <p:nvPr/>
          </p:nvPicPr>
          <p:blipFill>
            <a:blip r:embed="rId8"/>
            <a:stretch/>
          </p:blipFill>
          <p:spPr>
            <a:xfrm>
              <a:off x="7407360" y="4808520"/>
              <a:ext cx="1577880" cy="320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4FE83770-BA46-4F3F-9776-040067545A7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2397240" y="3645000"/>
            <a:ext cx="73087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3" name="Picture 40" descr="TP_tmp"/>
          <p:cNvPicPr/>
          <p:nvPr/>
        </p:nvPicPr>
        <p:blipFill>
          <a:blip r:embed="rId1"/>
          <a:stretch/>
        </p:blipFill>
        <p:spPr>
          <a:xfrm>
            <a:off x="1065240" y="1398600"/>
            <a:ext cx="8010360" cy="876240"/>
          </a:xfrm>
          <a:prstGeom prst="rect">
            <a:avLst/>
          </a:prstGeom>
          <a:ln>
            <a:noFill/>
          </a:ln>
        </p:spPr>
      </p:pic>
      <p:grpSp>
        <p:nvGrpSpPr>
          <p:cNvPr id="594" name="Group 3"/>
          <p:cNvGrpSpPr/>
          <p:nvPr/>
        </p:nvGrpSpPr>
        <p:grpSpPr>
          <a:xfrm>
            <a:off x="596880" y="2743200"/>
            <a:ext cx="8604360" cy="946080"/>
            <a:chOff x="596880" y="2743200"/>
            <a:chExt cx="8604360" cy="946080"/>
          </a:xfrm>
        </p:grpSpPr>
        <p:pic>
          <p:nvPicPr>
            <p:cNvPr id="595" name="Picture 47" descr="TP_tmp"/>
            <p:cNvPicPr/>
            <p:nvPr/>
          </p:nvPicPr>
          <p:blipFill>
            <a:blip r:embed="rId2"/>
            <a:stretch/>
          </p:blipFill>
          <p:spPr>
            <a:xfrm>
              <a:off x="3152880" y="2827080"/>
              <a:ext cx="5934240" cy="7891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96" name="Group 4"/>
            <p:cNvGrpSpPr/>
            <p:nvPr/>
          </p:nvGrpSpPr>
          <p:grpSpPr>
            <a:xfrm>
              <a:off x="596880" y="2743200"/>
              <a:ext cx="2197440" cy="894600"/>
              <a:chOff x="596880" y="2743200"/>
              <a:chExt cx="2197440" cy="894600"/>
            </a:xfrm>
          </p:grpSpPr>
          <p:sp>
            <p:nvSpPr>
              <p:cNvPr id="597" name="CustomShape 5"/>
              <p:cNvSpPr/>
              <p:nvPr/>
            </p:nvSpPr>
            <p:spPr>
              <a:xfrm>
                <a:off x="596880" y="2743200"/>
                <a:ext cx="7081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598" name="CustomShape 6"/>
              <p:cNvSpPr/>
              <p:nvPr/>
            </p:nvSpPr>
            <p:spPr>
              <a:xfrm>
                <a:off x="2224080" y="2743200"/>
                <a:ext cx="57024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599" name="Group 7"/>
              <p:cNvGrpSpPr/>
              <p:nvPr/>
            </p:nvGrpSpPr>
            <p:grpSpPr>
              <a:xfrm>
                <a:off x="932040" y="2862000"/>
                <a:ext cx="1356480" cy="179640"/>
                <a:chOff x="932040" y="2862000"/>
                <a:chExt cx="1356480" cy="179640"/>
              </a:xfrm>
            </p:grpSpPr>
            <p:sp>
              <p:nvSpPr>
                <p:cNvPr id="600" name="Line 8"/>
                <p:cNvSpPr/>
                <p:nvPr/>
              </p:nvSpPr>
              <p:spPr>
                <a:xfrm>
                  <a:off x="932040" y="3041640"/>
                  <a:ext cx="63072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1" name="Line 9"/>
                <p:cNvSpPr/>
                <p:nvPr/>
              </p:nvSpPr>
              <p:spPr>
                <a:xfrm flipH="1">
                  <a:off x="1666800" y="3041640"/>
                  <a:ext cx="62172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2" name="CustomShape 10"/>
                <p:cNvSpPr/>
                <p:nvPr/>
              </p:nvSpPr>
              <p:spPr>
                <a:xfrm>
                  <a:off x="1140480" y="2862000"/>
                  <a:ext cx="208800" cy="118800"/>
                </a:xfrm>
                <a:custGeom>
                  <a:avLst/>
                  <a:gdLst/>
                  <a:ahLst/>
                  <a:rect l="0" t="0" r="r" b="b"/>
                  <a:pathLst>
                    <a:path w="582" h="332">
                      <a:moveTo>
                        <a:pt x="0" y="82"/>
                      </a:moveTo>
                      <a:lnTo>
                        <a:pt x="435" y="82"/>
                      </a:lnTo>
                      <a:lnTo>
                        <a:pt x="435" y="0"/>
                      </a:lnTo>
                      <a:lnTo>
                        <a:pt x="581" y="165"/>
                      </a:lnTo>
                      <a:lnTo>
                        <a:pt x="435" y="331"/>
                      </a:lnTo>
                      <a:lnTo>
                        <a:pt x="435" y="248"/>
                      </a:lnTo>
                      <a:lnTo>
                        <a:pt x="0" y="24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3" name="CustomShape 11"/>
                <p:cNvSpPr/>
                <p:nvPr/>
              </p:nvSpPr>
              <p:spPr>
                <a:xfrm>
                  <a:off x="1941840" y="2862000"/>
                  <a:ext cx="208800" cy="118800"/>
                </a:xfrm>
                <a:custGeom>
                  <a:avLst/>
                  <a:gdLst/>
                  <a:ahLst/>
                  <a:rect l="0" t="0" r="r" b="b"/>
                  <a:pathLst>
                    <a:path w="582" h="332">
                      <a:moveTo>
                        <a:pt x="0" y="82"/>
                      </a:moveTo>
                      <a:lnTo>
                        <a:pt x="435" y="82"/>
                      </a:lnTo>
                      <a:lnTo>
                        <a:pt x="435" y="0"/>
                      </a:lnTo>
                      <a:lnTo>
                        <a:pt x="581" y="165"/>
                      </a:lnTo>
                      <a:lnTo>
                        <a:pt x="435" y="331"/>
                      </a:lnTo>
                      <a:lnTo>
                        <a:pt x="435" y="248"/>
                      </a:lnTo>
                      <a:lnTo>
                        <a:pt x="0" y="24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4" name="CustomShape 12"/>
              <p:cNvSpPr/>
              <p:nvPr/>
            </p:nvSpPr>
            <p:spPr>
              <a:xfrm>
                <a:off x="596880" y="3220920"/>
                <a:ext cx="719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605" name="CustomShape 13"/>
              <p:cNvSpPr/>
              <p:nvPr/>
            </p:nvSpPr>
            <p:spPr>
              <a:xfrm>
                <a:off x="2254320" y="3220920"/>
                <a:ext cx="53820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606" name="Group 14"/>
              <p:cNvGrpSpPr/>
              <p:nvPr/>
            </p:nvGrpSpPr>
            <p:grpSpPr>
              <a:xfrm>
                <a:off x="927360" y="3330000"/>
                <a:ext cx="1361160" cy="138600"/>
                <a:chOff x="927360" y="3330000"/>
                <a:chExt cx="1361160" cy="138600"/>
              </a:xfrm>
            </p:grpSpPr>
            <p:sp>
              <p:nvSpPr>
                <p:cNvPr id="607" name="Line 15"/>
                <p:cNvSpPr/>
                <p:nvPr/>
              </p:nvSpPr>
              <p:spPr>
                <a:xfrm>
                  <a:off x="927360" y="3468600"/>
                  <a:ext cx="63288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8" name="Line 16"/>
                <p:cNvSpPr/>
                <p:nvPr/>
              </p:nvSpPr>
              <p:spPr>
                <a:xfrm flipH="1">
                  <a:off x="1664640" y="3468600"/>
                  <a:ext cx="62388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9" name="CustomShape 17"/>
                <p:cNvSpPr/>
                <p:nvPr/>
              </p:nvSpPr>
              <p:spPr>
                <a:xfrm rot="10800000">
                  <a:off x="1136520" y="3330000"/>
                  <a:ext cx="209160" cy="91800"/>
                </a:xfrm>
                <a:custGeom>
                  <a:avLst/>
                  <a:gdLst/>
                  <a:ahLst/>
                  <a:rect l="0" t="0" r="r" b="b"/>
                  <a:pathLst>
                    <a:path w="583" h="257">
                      <a:moveTo>
                        <a:pt x="0" y="64"/>
                      </a:moveTo>
                      <a:lnTo>
                        <a:pt x="436" y="64"/>
                      </a:lnTo>
                      <a:lnTo>
                        <a:pt x="436" y="0"/>
                      </a:lnTo>
                      <a:lnTo>
                        <a:pt x="582" y="128"/>
                      </a:lnTo>
                      <a:lnTo>
                        <a:pt x="436" y="256"/>
                      </a:lnTo>
                      <a:lnTo>
                        <a:pt x="436" y="192"/>
                      </a:lnTo>
                      <a:lnTo>
                        <a:pt x="0" y="192"/>
                      </a:lnTo>
                      <a:lnTo>
                        <a:pt x="0" y="64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0" name="CustomShape 18"/>
                <p:cNvSpPr/>
                <p:nvPr/>
              </p:nvSpPr>
              <p:spPr>
                <a:xfrm rot="10800000">
                  <a:off x="1941480" y="3330000"/>
                  <a:ext cx="209520" cy="91800"/>
                </a:xfrm>
                <a:custGeom>
                  <a:avLst/>
                  <a:gdLst/>
                  <a:ahLst/>
                  <a:rect l="0" t="0" r="r" b="b"/>
                  <a:pathLst>
                    <a:path w="584" h="257">
                      <a:moveTo>
                        <a:pt x="0" y="64"/>
                      </a:moveTo>
                      <a:lnTo>
                        <a:pt x="437" y="64"/>
                      </a:lnTo>
                      <a:lnTo>
                        <a:pt x="437" y="0"/>
                      </a:lnTo>
                      <a:lnTo>
                        <a:pt x="583" y="128"/>
                      </a:lnTo>
                      <a:lnTo>
                        <a:pt x="437" y="256"/>
                      </a:lnTo>
                      <a:lnTo>
                        <a:pt x="437" y="192"/>
                      </a:lnTo>
                      <a:lnTo>
                        <a:pt x="0" y="192"/>
                      </a:lnTo>
                      <a:lnTo>
                        <a:pt x="0" y="64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11" name="CustomShape 19"/>
            <p:cNvSpPr/>
            <p:nvPr/>
          </p:nvSpPr>
          <p:spPr>
            <a:xfrm>
              <a:off x="3044880" y="2789280"/>
              <a:ext cx="6156360" cy="90000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2" name="CustomShape 20"/>
          <p:cNvSpPr/>
          <p:nvPr/>
        </p:nvSpPr>
        <p:spPr>
          <a:xfrm>
            <a:off x="376920" y="771480"/>
            <a:ext cx="8156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Taking the complex conjugate of the muon currents for the two non-zero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helicity configurations: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13" name="CustomShape 21"/>
          <p:cNvSpPr/>
          <p:nvPr/>
        </p:nvSpPr>
        <p:spPr>
          <a:xfrm>
            <a:off x="680040" y="2363760"/>
            <a:ext cx="6040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obtain the electron currents we simply need to set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14" name="Picture 93" descr="TP_tmp"/>
          <p:cNvPicPr/>
          <p:nvPr/>
        </p:nvPicPr>
        <p:blipFill>
          <a:blip r:embed="rId3"/>
          <a:stretch/>
        </p:blipFill>
        <p:spPr>
          <a:xfrm>
            <a:off x="6645240" y="2419200"/>
            <a:ext cx="671400" cy="2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21C36EC-9F18-478D-A7D5-D58DE09BAED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16" name="Group 2"/>
          <p:cNvGrpSpPr/>
          <p:nvPr/>
        </p:nvGrpSpPr>
        <p:grpSpPr>
          <a:xfrm>
            <a:off x="624600" y="1050840"/>
            <a:ext cx="8589960" cy="3387240"/>
            <a:chOff x="624600" y="1050840"/>
            <a:chExt cx="8589960" cy="3387240"/>
          </a:xfrm>
        </p:grpSpPr>
        <p:sp>
          <p:nvSpPr>
            <p:cNvPr id="617" name="Line 3"/>
            <p:cNvSpPr/>
            <p:nvPr/>
          </p:nvSpPr>
          <p:spPr>
            <a:xfrm>
              <a:off x="2079720" y="3613320"/>
              <a:ext cx="9795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Line 4"/>
            <p:cNvSpPr/>
            <p:nvPr/>
          </p:nvSpPr>
          <p:spPr>
            <a:xfrm flipH="1">
              <a:off x="3157560" y="3613320"/>
              <a:ext cx="10526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Line 5"/>
            <p:cNvSpPr/>
            <p:nvPr/>
          </p:nvSpPr>
          <p:spPr>
            <a:xfrm flipV="1">
              <a:off x="3255840" y="299556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Line 6"/>
            <p:cNvSpPr/>
            <p:nvPr/>
          </p:nvSpPr>
          <p:spPr>
            <a:xfrm flipH="1">
              <a:off x="2219400" y="3701880"/>
              <a:ext cx="743040" cy="4939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7"/>
            <p:cNvSpPr/>
            <p:nvPr/>
          </p:nvSpPr>
          <p:spPr>
            <a:xfrm>
              <a:off x="1677960" y="335592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22" name="CustomShape 8"/>
            <p:cNvSpPr/>
            <p:nvPr/>
          </p:nvSpPr>
          <p:spPr>
            <a:xfrm>
              <a:off x="4235400" y="3375000"/>
              <a:ext cx="6444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23" name="CustomShape 9"/>
            <p:cNvSpPr/>
            <p:nvPr/>
          </p:nvSpPr>
          <p:spPr>
            <a:xfrm>
              <a:off x="1827360" y="401940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24" name="CustomShape 10"/>
            <p:cNvSpPr/>
            <p:nvPr/>
          </p:nvSpPr>
          <p:spPr>
            <a:xfrm>
              <a:off x="4035600" y="2706840"/>
              <a:ext cx="6426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25" name="CustomShape 11"/>
            <p:cNvSpPr/>
            <p:nvPr/>
          </p:nvSpPr>
          <p:spPr>
            <a:xfrm rot="10800000">
              <a:off x="2290680" y="339264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2"/>
            <p:cNvSpPr/>
            <p:nvPr/>
          </p:nvSpPr>
          <p:spPr>
            <a:xfrm rot="10800000">
              <a:off x="3622680" y="339264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3"/>
            <p:cNvSpPr/>
            <p:nvPr/>
          </p:nvSpPr>
          <p:spPr>
            <a:xfrm rot="19684800">
              <a:off x="3406320" y="306864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14"/>
            <p:cNvSpPr/>
            <p:nvPr/>
          </p:nvSpPr>
          <p:spPr>
            <a:xfrm rot="19684800">
              <a:off x="2398320" y="375300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5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50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Line 15"/>
            <p:cNvSpPr/>
            <p:nvPr/>
          </p:nvSpPr>
          <p:spPr>
            <a:xfrm>
              <a:off x="5713560" y="1955880"/>
              <a:ext cx="97920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Line 16"/>
            <p:cNvSpPr/>
            <p:nvPr/>
          </p:nvSpPr>
          <p:spPr>
            <a:xfrm flipH="1">
              <a:off x="6791040" y="1955880"/>
              <a:ext cx="1052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Line 17"/>
            <p:cNvSpPr/>
            <p:nvPr/>
          </p:nvSpPr>
          <p:spPr>
            <a:xfrm flipV="1">
              <a:off x="6889680" y="133812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Line 18"/>
            <p:cNvSpPr/>
            <p:nvPr/>
          </p:nvSpPr>
          <p:spPr>
            <a:xfrm flipH="1">
              <a:off x="5852880" y="2044800"/>
              <a:ext cx="74268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19"/>
            <p:cNvSpPr/>
            <p:nvPr/>
          </p:nvSpPr>
          <p:spPr>
            <a:xfrm>
              <a:off x="5311800" y="169848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34" name="CustomShape 20"/>
            <p:cNvSpPr/>
            <p:nvPr/>
          </p:nvSpPr>
          <p:spPr>
            <a:xfrm>
              <a:off x="7869240" y="1717560"/>
              <a:ext cx="6444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35" name="CustomShape 21"/>
            <p:cNvSpPr/>
            <p:nvPr/>
          </p:nvSpPr>
          <p:spPr>
            <a:xfrm>
              <a:off x="5460840" y="236232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36" name="CustomShape 22"/>
            <p:cNvSpPr/>
            <p:nvPr/>
          </p:nvSpPr>
          <p:spPr>
            <a:xfrm>
              <a:off x="7669080" y="105084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37" name="CustomShape 23"/>
            <p:cNvSpPr/>
            <p:nvPr/>
          </p:nvSpPr>
          <p:spPr>
            <a:xfrm>
              <a:off x="5924520" y="173520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4"/>
            <p:cNvSpPr/>
            <p:nvPr/>
          </p:nvSpPr>
          <p:spPr>
            <a:xfrm>
              <a:off x="7256520" y="173520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25"/>
            <p:cNvSpPr/>
            <p:nvPr/>
          </p:nvSpPr>
          <p:spPr>
            <a:xfrm rot="8880000">
              <a:off x="7040520" y="1410840"/>
              <a:ext cx="324000" cy="179640"/>
            </a:xfrm>
            <a:custGeom>
              <a:avLst/>
              <a:gdLst/>
              <a:ahLst/>
              <a:rect l="0" t="0" r="r" b="b"/>
              <a:pathLst>
                <a:path w="902" h="501">
                  <a:moveTo>
                    <a:pt x="0" y="125"/>
                  </a:moveTo>
                  <a:lnTo>
                    <a:pt x="676" y="126"/>
                  </a:lnTo>
                  <a:lnTo>
                    <a:pt x="675" y="0"/>
                  </a:lnTo>
                  <a:lnTo>
                    <a:pt x="901" y="250"/>
                  </a:lnTo>
                  <a:lnTo>
                    <a:pt x="675" y="500"/>
                  </a:lnTo>
                  <a:lnTo>
                    <a:pt x="675" y="376"/>
                  </a:lnTo>
                  <a:lnTo>
                    <a:pt x="1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26"/>
            <p:cNvSpPr/>
            <p:nvPr/>
          </p:nvSpPr>
          <p:spPr>
            <a:xfrm rot="8880000">
              <a:off x="6032520" y="2095560"/>
              <a:ext cx="324000" cy="179280"/>
            </a:xfrm>
            <a:custGeom>
              <a:avLst/>
              <a:gdLst/>
              <a:ahLst/>
              <a:rect l="0" t="0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1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Line 27"/>
            <p:cNvSpPr/>
            <p:nvPr/>
          </p:nvSpPr>
          <p:spPr>
            <a:xfrm>
              <a:off x="5716440" y="3614760"/>
              <a:ext cx="9795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Line 28"/>
            <p:cNvSpPr/>
            <p:nvPr/>
          </p:nvSpPr>
          <p:spPr>
            <a:xfrm flipH="1">
              <a:off x="6794280" y="3614760"/>
              <a:ext cx="1052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Line 29"/>
            <p:cNvSpPr/>
            <p:nvPr/>
          </p:nvSpPr>
          <p:spPr>
            <a:xfrm flipV="1">
              <a:off x="6892920" y="2997000"/>
              <a:ext cx="763560" cy="5173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Line 30"/>
            <p:cNvSpPr/>
            <p:nvPr/>
          </p:nvSpPr>
          <p:spPr>
            <a:xfrm flipH="1">
              <a:off x="5856120" y="3703680"/>
              <a:ext cx="74304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31"/>
            <p:cNvSpPr/>
            <p:nvPr/>
          </p:nvSpPr>
          <p:spPr>
            <a:xfrm>
              <a:off x="5315040" y="335772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46" name="CustomShape 32"/>
            <p:cNvSpPr/>
            <p:nvPr/>
          </p:nvSpPr>
          <p:spPr>
            <a:xfrm>
              <a:off x="7872480" y="3376440"/>
              <a:ext cx="6444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47" name="CustomShape 33"/>
            <p:cNvSpPr/>
            <p:nvPr/>
          </p:nvSpPr>
          <p:spPr>
            <a:xfrm>
              <a:off x="5464080" y="402120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48" name="CustomShape 34"/>
            <p:cNvSpPr/>
            <p:nvPr/>
          </p:nvSpPr>
          <p:spPr>
            <a:xfrm>
              <a:off x="7672320" y="270828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49" name="CustomShape 35"/>
            <p:cNvSpPr/>
            <p:nvPr/>
          </p:nvSpPr>
          <p:spPr>
            <a:xfrm rot="10800000">
              <a:off x="5927400" y="339408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36"/>
            <p:cNvSpPr/>
            <p:nvPr/>
          </p:nvSpPr>
          <p:spPr>
            <a:xfrm rot="10800000">
              <a:off x="7259400" y="339408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37"/>
            <p:cNvSpPr/>
            <p:nvPr/>
          </p:nvSpPr>
          <p:spPr>
            <a:xfrm rot="8880000">
              <a:off x="7043760" y="3069720"/>
              <a:ext cx="324000" cy="179640"/>
            </a:xfrm>
            <a:custGeom>
              <a:avLst/>
              <a:gdLst/>
              <a:ahLst/>
              <a:rect l="0" t="0" r="r" b="b"/>
              <a:pathLst>
                <a:path w="901" h="501">
                  <a:moveTo>
                    <a:pt x="0" y="124"/>
                  </a:moveTo>
                  <a:lnTo>
                    <a:pt x="675" y="125"/>
                  </a:lnTo>
                  <a:lnTo>
                    <a:pt x="674" y="0"/>
                  </a:lnTo>
                  <a:lnTo>
                    <a:pt x="900" y="250"/>
                  </a:lnTo>
                  <a:lnTo>
                    <a:pt x="674" y="500"/>
                  </a:lnTo>
                  <a:lnTo>
                    <a:pt x="674" y="375"/>
                  </a:lnTo>
                  <a:lnTo>
                    <a:pt x="0" y="375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38"/>
            <p:cNvSpPr/>
            <p:nvPr/>
          </p:nvSpPr>
          <p:spPr>
            <a:xfrm rot="8880000">
              <a:off x="6035400" y="375444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6" y="124"/>
                  </a:lnTo>
                  <a:lnTo>
                    <a:pt x="675" y="0"/>
                  </a:lnTo>
                  <a:lnTo>
                    <a:pt x="900" y="250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1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Line 39"/>
            <p:cNvSpPr/>
            <p:nvPr/>
          </p:nvSpPr>
          <p:spPr>
            <a:xfrm>
              <a:off x="2077920" y="1955880"/>
              <a:ext cx="9795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Line 40"/>
            <p:cNvSpPr/>
            <p:nvPr/>
          </p:nvSpPr>
          <p:spPr>
            <a:xfrm flipH="1">
              <a:off x="3155760" y="1955880"/>
              <a:ext cx="1052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Line 41"/>
            <p:cNvSpPr/>
            <p:nvPr/>
          </p:nvSpPr>
          <p:spPr>
            <a:xfrm flipV="1">
              <a:off x="3254400" y="133812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Line 42"/>
            <p:cNvSpPr/>
            <p:nvPr/>
          </p:nvSpPr>
          <p:spPr>
            <a:xfrm flipH="1">
              <a:off x="2217600" y="2044800"/>
              <a:ext cx="74304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43"/>
            <p:cNvSpPr/>
            <p:nvPr/>
          </p:nvSpPr>
          <p:spPr>
            <a:xfrm>
              <a:off x="1676520" y="169848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58" name="CustomShape 44"/>
            <p:cNvSpPr/>
            <p:nvPr/>
          </p:nvSpPr>
          <p:spPr>
            <a:xfrm>
              <a:off x="4233960" y="1717560"/>
              <a:ext cx="6444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59" name="CustomShape 45"/>
            <p:cNvSpPr/>
            <p:nvPr/>
          </p:nvSpPr>
          <p:spPr>
            <a:xfrm>
              <a:off x="1825560" y="236232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60" name="CustomShape 46"/>
            <p:cNvSpPr/>
            <p:nvPr/>
          </p:nvSpPr>
          <p:spPr>
            <a:xfrm>
              <a:off x="4033800" y="105084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61" name="CustomShape 47"/>
            <p:cNvSpPr/>
            <p:nvPr/>
          </p:nvSpPr>
          <p:spPr>
            <a:xfrm>
              <a:off x="2289240" y="173520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48"/>
            <p:cNvSpPr/>
            <p:nvPr/>
          </p:nvSpPr>
          <p:spPr>
            <a:xfrm>
              <a:off x="3621240" y="173520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49"/>
            <p:cNvSpPr/>
            <p:nvPr/>
          </p:nvSpPr>
          <p:spPr>
            <a:xfrm rot="19684800">
              <a:off x="3404880" y="1410840"/>
              <a:ext cx="323640" cy="179640"/>
            </a:xfrm>
            <a:custGeom>
              <a:avLst/>
              <a:gdLst/>
              <a:ahLst/>
              <a:rect l="0" t="0" r="r" b="b"/>
              <a:pathLst>
                <a:path w="902" h="501">
                  <a:moveTo>
                    <a:pt x="0" y="125"/>
                  </a:moveTo>
                  <a:lnTo>
                    <a:pt x="676" y="125"/>
                  </a:lnTo>
                  <a:lnTo>
                    <a:pt x="676" y="0"/>
                  </a:lnTo>
                  <a:lnTo>
                    <a:pt x="901" y="250"/>
                  </a:lnTo>
                  <a:lnTo>
                    <a:pt x="676" y="500"/>
                  </a:lnTo>
                  <a:lnTo>
                    <a:pt x="6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50"/>
            <p:cNvSpPr/>
            <p:nvPr/>
          </p:nvSpPr>
          <p:spPr>
            <a:xfrm rot="19684800">
              <a:off x="2396880" y="2095200"/>
              <a:ext cx="323640" cy="179280"/>
            </a:xfrm>
            <a:custGeom>
              <a:avLst/>
              <a:gdLst/>
              <a:ahLst/>
              <a:rect l="0" t="0" r="r" b="b"/>
              <a:pathLst>
                <a:path w="901" h="500">
                  <a:moveTo>
                    <a:pt x="0" y="125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51"/>
            <p:cNvSpPr/>
            <p:nvPr/>
          </p:nvSpPr>
          <p:spPr>
            <a:xfrm>
              <a:off x="643320" y="1730520"/>
              <a:ext cx="72468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M</a:t>
              </a:r>
              <a:r>
                <a:rPr b="1" i="1" lang="en-GB" sz="2400" spc="-1" strike="noStrike" baseline="-25000">
                  <a:solidFill>
                    <a:srgbClr val="000000"/>
                  </a:solidFill>
                  <a:latin typeface="Palatino"/>
                </a:rPr>
                <a:t>RR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66" name="CustomShape 52"/>
            <p:cNvSpPr/>
            <p:nvPr/>
          </p:nvSpPr>
          <p:spPr>
            <a:xfrm>
              <a:off x="624600" y="3176640"/>
              <a:ext cx="70488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M</a:t>
              </a:r>
              <a:r>
                <a:rPr b="1" i="1" lang="en-GB" sz="2400" spc="-1" strike="noStrike" baseline="-25000">
                  <a:solidFill>
                    <a:srgbClr val="000000"/>
                  </a:solidFill>
                  <a:latin typeface="Palatino"/>
                </a:rPr>
                <a:t>LR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67" name="CustomShape 53"/>
            <p:cNvSpPr/>
            <p:nvPr/>
          </p:nvSpPr>
          <p:spPr>
            <a:xfrm>
              <a:off x="8503560" y="3176640"/>
              <a:ext cx="68508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M</a:t>
              </a:r>
              <a:r>
                <a:rPr b="1" i="1" lang="en-GB" sz="2400" spc="-1" strike="noStrike" baseline="-25000">
                  <a:solidFill>
                    <a:srgbClr val="000000"/>
                  </a:solidFill>
                  <a:latin typeface="Palatino"/>
                </a:rPr>
                <a:t>LL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68" name="CustomShape 54"/>
            <p:cNvSpPr/>
            <p:nvPr/>
          </p:nvSpPr>
          <p:spPr>
            <a:xfrm>
              <a:off x="8509680" y="1700280"/>
              <a:ext cx="70488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M</a:t>
              </a:r>
              <a:r>
                <a:rPr b="1" i="1" lang="en-GB" sz="2400" spc="-1" strike="noStrike" baseline="-25000">
                  <a:solidFill>
                    <a:srgbClr val="000000"/>
                  </a:solidFill>
                  <a:latin typeface="Palatino"/>
                </a:rPr>
                <a:t>RL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669" name="CustomShape 55"/>
          <p:cNvSpPr/>
          <p:nvPr/>
        </p:nvSpPr>
        <p:spPr>
          <a:xfrm>
            <a:off x="478800" y="774720"/>
            <a:ext cx="8024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                            now only have to consider the 4 matrix elements: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0" name="CustomShape 56"/>
          <p:cNvSpPr/>
          <p:nvPr/>
        </p:nvSpPr>
        <p:spPr>
          <a:xfrm>
            <a:off x="1369800" y="703440"/>
            <a:ext cx="15037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1" name="TextShape 57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Electron Positron Annihilation cont.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72" name="CustomShape 58"/>
          <p:cNvSpPr/>
          <p:nvPr/>
        </p:nvSpPr>
        <p:spPr>
          <a:xfrm>
            <a:off x="1210320" y="4581360"/>
            <a:ext cx="177336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RR = RL</a:t>
            </a:r>
            <a:r>
              <a:rPr b="1" lang="en-U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RL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RL = RL</a:t>
            </a:r>
            <a:r>
              <a:rPr b="1" lang="en-U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LR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LL = LR</a:t>
            </a:r>
            <a:r>
              <a:rPr b="1" lang="en-U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RL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RR = LR</a:t>
            </a:r>
            <a:r>
              <a:rPr b="1" lang="en-U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LR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3" name="CustomShape 59"/>
          <p:cNvSpPr/>
          <p:nvPr/>
        </p:nvSpPr>
        <p:spPr>
          <a:xfrm>
            <a:off x="4223520" y="4761000"/>
            <a:ext cx="4825800" cy="12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90000"/>
              </a:lnSpc>
            </a:pP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Here the first subscript refers to the helicity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of the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i="1" lang="en-GB" sz="2000" spc="-1" strike="noStrike" baseline="30000">
                <a:solidFill>
                  <a:srgbClr val="000000"/>
                </a:solidFill>
                <a:latin typeface="Palatino"/>
              </a:rPr>
              <a:t>-</a:t>
            </a:r>
            <a:r>
              <a:rPr b="1" i="1" lang="en-GB" sz="1800" spc="-1" strike="noStrike">
                <a:solidFill>
                  <a:srgbClr val="333399"/>
                </a:solidFill>
                <a:latin typeface="Palatino"/>
              </a:rPr>
              <a:t>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and the second to the helicity of the </a:t>
            </a:r>
            <a:r>
              <a:rPr b="1" lang="en-GB" sz="18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1800" spc="-1" strike="noStrike" baseline="40000">
                <a:solidFill>
                  <a:srgbClr val="000000"/>
                </a:solidFill>
                <a:latin typeface="Palatino"/>
              </a:rPr>
              <a:t>-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.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Don</a:t>
            </a:r>
            <a:r>
              <a:rPr b="1" lang="ja-JP" sz="1600" spc="-1" strike="noStrike">
                <a:solidFill>
                  <a:srgbClr val="333399"/>
                </a:solidFill>
                <a:latin typeface="Arial"/>
              </a:rPr>
              <a:t>’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t need to specify other helicities due to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ja-JP" sz="1600" spc="-1" strike="noStrike">
                <a:solidFill>
                  <a:srgbClr val="ff0000"/>
                </a:solidFill>
                <a:latin typeface="Arial"/>
              </a:rPr>
              <a:t>“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helicity conservation</a:t>
            </a:r>
            <a:r>
              <a:rPr b="1" lang="ja-JP" sz="1600" spc="-1" strike="noStrike">
                <a:solidFill>
                  <a:srgbClr val="ff0000"/>
                </a:solidFill>
                <a:latin typeface="Arial"/>
              </a:rPr>
              <a:t>”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,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only certain</a:t>
            </a: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chiral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1600" spc="-1" strike="noStrike">
                <a:solidFill>
                  <a:srgbClr val="ff0000"/>
                </a:solidFill>
                <a:latin typeface="Arial"/>
              </a:rPr>
              <a:t>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combinations are non-zero.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69430D0C-11F0-417E-A108-69927D46A65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124416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Matrix Element Calculation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676" name="Picture 4" descr="TP_tmp"/>
          <p:cNvPicPr/>
          <p:nvPr/>
        </p:nvPicPr>
        <p:blipFill>
          <a:blip r:embed="rId1"/>
          <a:stretch/>
        </p:blipFill>
        <p:spPr>
          <a:xfrm>
            <a:off x="3129120" y="741240"/>
            <a:ext cx="1752480" cy="671760"/>
          </a:xfrm>
          <a:prstGeom prst="rect">
            <a:avLst/>
          </a:prstGeom>
          <a:ln>
            <a:noFill/>
          </a:ln>
        </p:spPr>
      </p:pic>
      <p:sp>
        <p:nvSpPr>
          <p:cNvPr id="677" name="CustomShape 3"/>
          <p:cNvSpPr/>
          <p:nvPr/>
        </p:nvSpPr>
        <p:spPr>
          <a:xfrm>
            <a:off x="415080" y="933480"/>
            <a:ext cx="9417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We can now calculate                                for the four possible helicity combinations.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78" name="Group 4"/>
          <p:cNvGrpSpPr/>
          <p:nvPr/>
        </p:nvGrpSpPr>
        <p:grpSpPr>
          <a:xfrm>
            <a:off x="887400" y="1773360"/>
            <a:ext cx="3201840" cy="1728000"/>
            <a:chOff x="887400" y="1773360"/>
            <a:chExt cx="3201840" cy="1728000"/>
          </a:xfrm>
        </p:grpSpPr>
        <p:sp>
          <p:nvSpPr>
            <p:cNvPr id="679" name="Line 5"/>
            <p:cNvSpPr/>
            <p:nvPr/>
          </p:nvSpPr>
          <p:spPr>
            <a:xfrm>
              <a:off x="1288800" y="2678040"/>
              <a:ext cx="9795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6"/>
            <p:cNvSpPr/>
            <p:nvPr/>
          </p:nvSpPr>
          <p:spPr>
            <a:xfrm flipH="1">
              <a:off x="2366640" y="2678040"/>
              <a:ext cx="1052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Line 7"/>
            <p:cNvSpPr/>
            <p:nvPr/>
          </p:nvSpPr>
          <p:spPr>
            <a:xfrm flipV="1">
              <a:off x="2465280" y="2059920"/>
              <a:ext cx="763560" cy="5173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8"/>
            <p:cNvSpPr/>
            <p:nvPr/>
          </p:nvSpPr>
          <p:spPr>
            <a:xfrm flipH="1">
              <a:off x="1428480" y="2766960"/>
              <a:ext cx="743040" cy="49320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9"/>
            <p:cNvSpPr/>
            <p:nvPr/>
          </p:nvSpPr>
          <p:spPr>
            <a:xfrm>
              <a:off x="887400" y="242064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84" name="CustomShape 10"/>
            <p:cNvSpPr/>
            <p:nvPr/>
          </p:nvSpPr>
          <p:spPr>
            <a:xfrm>
              <a:off x="3444840" y="2439720"/>
              <a:ext cx="64440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85" name="CustomShape 11"/>
            <p:cNvSpPr/>
            <p:nvPr/>
          </p:nvSpPr>
          <p:spPr>
            <a:xfrm>
              <a:off x="1036440" y="308448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86" name="CustomShape 12"/>
            <p:cNvSpPr/>
            <p:nvPr/>
          </p:nvSpPr>
          <p:spPr>
            <a:xfrm>
              <a:off x="3244680" y="1773360"/>
              <a:ext cx="6429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87" name="CustomShape 13"/>
            <p:cNvSpPr/>
            <p:nvPr/>
          </p:nvSpPr>
          <p:spPr>
            <a:xfrm>
              <a:off x="1500120" y="2457360"/>
              <a:ext cx="323640" cy="178920"/>
            </a:xfrm>
            <a:custGeom>
              <a:avLst/>
              <a:gdLst/>
              <a:ahLst/>
              <a:rect l="0" t="0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8"/>
                  </a:lnTo>
                  <a:lnTo>
                    <a:pt x="675" y="373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4"/>
            <p:cNvSpPr/>
            <p:nvPr/>
          </p:nvSpPr>
          <p:spPr>
            <a:xfrm>
              <a:off x="2832120" y="2457360"/>
              <a:ext cx="323640" cy="178920"/>
            </a:xfrm>
            <a:custGeom>
              <a:avLst/>
              <a:gdLst/>
              <a:ahLst/>
              <a:rect l="0" t="0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8"/>
                  </a:lnTo>
                  <a:lnTo>
                    <a:pt x="675" y="373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5"/>
            <p:cNvSpPr/>
            <p:nvPr/>
          </p:nvSpPr>
          <p:spPr>
            <a:xfrm rot="19684800">
              <a:off x="2616120" y="2133000"/>
              <a:ext cx="323640" cy="178920"/>
            </a:xfrm>
            <a:custGeom>
              <a:avLst/>
              <a:gdLst/>
              <a:ahLst/>
              <a:rect l="0" t="0" r="r" b="b"/>
              <a:pathLst>
                <a:path w="901" h="498">
                  <a:moveTo>
                    <a:pt x="0" y="124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0" y="248"/>
                  </a:lnTo>
                  <a:lnTo>
                    <a:pt x="676" y="497"/>
                  </a:lnTo>
                  <a:lnTo>
                    <a:pt x="676" y="372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6"/>
            <p:cNvSpPr/>
            <p:nvPr/>
          </p:nvSpPr>
          <p:spPr>
            <a:xfrm rot="19684800">
              <a:off x="1608120" y="2817360"/>
              <a:ext cx="323640" cy="178920"/>
            </a:xfrm>
            <a:custGeom>
              <a:avLst/>
              <a:gdLst/>
              <a:ahLst/>
              <a:rect l="0" t="0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6" y="498"/>
                  </a:lnTo>
                  <a:lnTo>
                    <a:pt x="676" y="373"/>
                  </a:lnTo>
                  <a:lnTo>
                    <a:pt x="1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CustomShape 17"/>
          <p:cNvSpPr/>
          <p:nvPr/>
        </p:nvSpPr>
        <p:spPr>
          <a:xfrm>
            <a:off x="1305720" y="1514520"/>
            <a:ext cx="6640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matrix element for                                 which will denote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92" name="Picture 58" descr="TP_tmp"/>
          <p:cNvPicPr/>
          <p:nvPr/>
        </p:nvPicPr>
        <p:blipFill>
          <a:blip r:embed="rId2"/>
          <a:stretch/>
        </p:blipFill>
        <p:spPr>
          <a:xfrm>
            <a:off x="3944880" y="1508040"/>
            <a:ext cx="1811520" cy="351000"/>
          </a:xfrm>
          <a:prstGeom prst="rect">
            <a:avLst/>
          </a:prstGeom>
          <a:ln>
            <a:noFill/>
          </a:ln>
        </p:spPr>
      </p:pic>
      <p:pic>
        <p:nvPicPr>
          <p:cNvPr id="693" name="Picture 57" descr="TP_tmp"/>
          <p:cNvPicPr/>
          <p:nvPr/>
        </p:nvPicPr>
        <p:blipFill>
          <a:blip r:embed="rId3"/>
          <a:stretch/>
        </p:blipFill>
        <p:spPr>
          <a:xfrm>
            <a:off x="7869240" y="1592280"/>
            <a:ext cx="503280" cy="252360"/>
          </a:xfrm>
          <a:prstGeom prst="rect">
            <a:avLst/>
          </a:prstGeom>
          <a:ln>
            <a:noFill/>
          </a:ln>
        </p:spPr>
      </p:pic>
      <p:sp>
        <p:nvSpPr>
          <p:cNvPr id="694" name="CustomShape 18"/>
          <p:cNvSpPr/>
          <p:nvPr/>
        </p:nvSpPr>
        <p:spPr>
          <a:xfrm>
            <a:off x="2324160" y="3897360"/>
            <a:ext cx="73087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5" name="Picture 87" descr="TP_tmp"/>
          <p:cNvPicPr/>
          <p:nvPr/>
        </p:nvPicPr>
        <p:blipFill>
          <a:blip r:embed="rId4"/>
          <a:stretch/>
        </p:blipFill>
        <p:spPr>
          <a:xfrm>
            <a:off x="1803240" y="3645000"/>
            <a:ext cx="6929640" cy="350640"/>
          </a:xfrm>
          <a:prstGeom prst="rect">
            <a:avLst/>
          </a:prstGeom>
          <a:ln>
            <a:noFill/>
          </a:ln>
        </p:spPr>
      </p:pic>
      <p:pic>
        <p:nvPicPr>
          <p:cNvPr id="696" name="Picture 88" descr="TP_tmp"/>
          <p:cNvPicPr/>
          <p:nvPr/>
        </p:nvPicPr>
        <p:blipFill>
          <a:blip r:embed="rId5"/>
          <a:stretch/>
        </p:blipFill>
        <p:spPr>
          <a:xfrm>
            <a:off x="1641600" y="4113360"/>
            <a:ext cx="7775280" cy="350640"/>
          </a:xfrm>
          <a:prstGeom prst="rect">
            <a:avLst/>
          </a:prstGeom>
          <a:ln>
            <a:noFill/>
          </a:ln>
        </p:spPr>
      </p:pic>
      <p:sp>
        <p:nvSpPr>
          <p:cNvPr id="697" name="CustomShape 19"/>
          <p:cNvSpPr/>
          <p:nvPr/>
        </p:nvSpPr>
        <p:spPr>
          <a:xfrm>
            <a:off x="505080" y="3635280"/>
            <a:ext cx="109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Using: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8" name="CustomShape 20"/>
          <p:cNvSpPr/>
          <p:nvPr/>
        </p:nvSpPr>
        <p:spPr>
          <a:xfrm>
            <a:off x="695520" y="4724280"/>
            <a:ext cx="764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gives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9" name="CustomShape 21"/>
          <p:cNvSpPr/>
          <p:nvPr/>
        </p:nvSpPr>
        <p:spPr>
          <a:xfrm>
            <a:off x="704520" y="1473120"/>
            <a:ext cx="6181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e.g.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0" name="CustomShape 22"/>
          <p:cNvSpPr/>
          <p:nvPr/>
        </p:nvSpPr>
        <p:spPr>
          <a:xfrm>
            <a:off x="7832880" y="1484280"/>
            <a:ext cx="612720" cy="468360"/>
          </a:xfrm>
          <a:prstGeom prst="rect">
            <a:avLst/>
          </a:prstGeom>
          <a:noFill/>
          <a:ln w="2232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01" name="Picture 102" descr="TP_tmp"/>
          <p:cNvPicPr/>
          <p:nvPr/>
        </p:nvPicPr>
        <p:blipFill>
          <a:blip r:embed="rId6"/>
          <a:stretch/>
        </p:blipFill>
        <p:spPr>
          <a:xfrm>
            <a:off x="1641600" y="4581360"/>
            <a:ext cx="6804000" cy="1578240"/>
          </a:xfrm>
          <a:prstGeom prst="rect">
            <a:avLst/>
          </a:prstGeom>
          <a:ln>
            <a:noFill/>
          </a:ln>
        </p:spPr>
      </p:pic>
      <p:pic>
        <p:nvPicPr>
          <p:cNvPr id="702" name="Picture 103" descr="TP_tmp"/>
          <p:cNvPicPr/>
          <p:nvPr/>
        </p:nvPicPr>
        <p:blipFill>
          <a:blip r:embed="rId7"/>
          <a:stretch/>
        </p:blipFill>
        <p:spPr>
          <a:xfrm>
            <a:off x="6980400" y="5778360"/>
            <a:ext cx="2365200" cy="351000"/>
          </a:xfrm>
          <a:prstGeom prst="rect">
            <a:avLst/>
          </a:prstGeom>
          <a:ln>
            <a:noFill/>
          </a:ln>
        </p:spPr>
      </p:pic>
      <p:sp>
        <p:nvSpPr>
          <p:cNvPr id="703" name="CustomShape 23"/>
          <p:cNvSpPr/>
          <p:nvPr/>
        </p:nvSpPr>
        <p:spPr>
          <a:xfrm>
            <a:off x="5799600" y="5769000"/>
            <a:ext cx="840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where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0F6273AD-2F0D-4D48-AF29-DF8699C6B15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523800" y="641520"/>
            <a:ext cx="1133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06" name="Picture 6" descr="TP_tmp"/>
          <p:cNvPicPr/>
          <p:nvPr/>
        </p:nvPicPr>
        <p:blipFill>
          <a:blip r:embed="rId1"/>
          <a:stretch/>
        </p:blipFill>
        <p:spPr>
          <a:xfrm>
            <a:off x="2505240" y="652320"/>
            <a:ext cx="4555800" cy="817560"/>
          </a:xfrm>
          <a:prstGeom prst="rect">
            <a:avLst/>
          </a:prstGeom>
          <a:ln>
            <a:noFill/>
          </a:ln>
        </p:spPr>
      </p:pic>
      <p:sp>
        <p:nvSpPr>
          <p:cNvPr id="707" name="CustomShape 3"/>
          <p:cNvSpPr/>
          <p:nvPr/>
        </p:nvSpPr>
        <p:spPr>
          <a:xfrm>
            <a:off x="541800" y="5991120"/>
            <a:ext cx="8385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Assuming that the incoming electrons and positrons are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unpolarized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all 4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possible initial helicity states are equally likely.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08" name="Group 4"/>
          <p:cNvGrpSpPr/>
          <p:nvPr/>
        </p:nvGrpSpPr>
        <p:grpSpPr>
          <a:xfrm>
            <a:off x="344520" y="1660680"/>
            <a:ext cx="9253440" cy="4140000"/>
            <a:chOff x="344520" y="1660680"/>
            <a:chExt cx="9253440" cy="4140000"/>
          </a:xfrm>
        </p:grpSpPr>
        <p:grpSp>
          <p:nvGrpSpPr>
            <p:cNvPr id="709" name="Group 5"/>
            <p:cNvGrpSpPr/>
            <p:nvPr/>
          </p:nvGrpSpPr>
          <p:grpSpPr>
            <a:xfrm>
              <a:off x="344520" y="1660680"/>
              <a:ext cx="2341440" cy="4140000"/>
              <a:chOff x="344520" y="1660680"/>
              <a:chExt cx="2341440" cy="4140000"/>
            </a:xfrm>
          </p:grpSpPr>
          <p:sp>
            <p:nvSpPr>
              <p:cNvPr id="710" name="CustomShape 6"/>
              <p:cNvSpPr/>
              <p:nvPr/>
            </p:nvSpPr>
            <p:spPr>
              <a:xfrm>
                <a:off x="681120" y="3435120"/>
                <a:ext cx="1676160" cy="114264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Line 7"/>
              <p:cNvSpPr/>
              <p:nvPr/>
            </p:nvSpPr>
            <p:spPr>
              <a:xfrm>
                <a:off x="528480" y="4592520"/>
                <a:ext cx="2057400" cy="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Line 8"/>
              <p:cNvSpPr/>
              <p:nvPr/>
            </p:nvSpPr>
            <p:spPr>
              <a:xfrm flipV="1">
                <a:off x="68112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Line 9"/>
              <p:cNvSpPr/>
              <p:nvPr/>
            </p:nvSpPr>
            <p:spPr>
              <a:xfrm flipV="1">
                <a:off x="235728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CustomShape 10"/>
              <p:cNvSpPr/>
              <p:nvPr/>
            </p:nvSpPr>
            <p:spPr>
              <a:xfrm>
                <a:off x="415800" y="464976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-1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15" name="CustomShape 11"/>
              <p:cNvSpPr/>
              <p:nvPr/>
            </p:nvSpPr>
            <p:spPr>
              <a:xfrm>
                <a:off x="2205000" y="466884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+1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16" name="CustomShape 12"/>
              <p:cNvSpPr/>
              <p:nvPr/>
            </p:nvSpPr>
            <p:spPr>
              <a:xfrm>
                <a:off x="1244520" y="4613040"/>
                <a:ext cx="68580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Palatino"/>
                  </a:rPr>
                  <a:t>cos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17" name="Line 13"/>
              <p:cNvSpPr/>
              <p:nvPr/>
            </p:nvSpPr>
            <p:spPr>
              <a:xfrm flipV="1">
                <a:off x="1574640" y="3434760"/>
                <a:ext cx="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Line 14"/>
              <p:cNvSpPr/>
              <p:nvPr/>
            </p:nvSpPr>
            <p:spPr>
              <a:xfrm flipV="1">
                <a:off x="2357280" y="3389040"/>
                <a:ext cx="0" cy="120312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Line 15"/>
              <p:cNvSpPr/>
              <p:nvPr/>
            </p:nvSpPr>
            <p:spPr>
              <a:xfrm flipH="1" flipV="1">
                <a:off x="678960" y="3433680"/>
                <a:ext cx="1800" cy="1172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Line 16"/>
              <p:cNvSpPr/>
              <p:nvPr/>
            </p:nvSpPr>
            <p:spPr>
              <a:xfrm>
                <a:off x="731880" y="2579400"/>
                <a:ext cx="77004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Line 17"/>
              <p:cNvSpPr/>
              <p:nvPr/>
            </p:nvSpPr>
            <p:spPr>
              <a:xfrm flipH="1">
                <a:off x="1579320" y="2579400"/>
                <a:ext cx="82692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Line 18"/>
              <p:cNvSpPr/>
              <p:nvPr/>
            </p:nvSpPr>
            <p:spPr>
              <a:xfrm flipV="1">
                <a:off x="165744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Line 19"/>
              <p:cNvSpPr/>
              <p:nvPr/>
            </p:nvSpPr>
            <p:spPr>
              <a:xfrm flipH="1">
                <a:off x="840960" y="2652480"/>
                <a:ext cx="58428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20"/>
              <p:cNvSpPr/>
              <p:nvPr/>
            </p:nvSpPr>
            <p:spPr>
              <a:xfrm>
                <a:off x="415800" y="228888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25" name="CustomShape 21"/>
              <p:cNvSpPr/>
              <p:nvPr/>
            </p:nvSpPr>
            <p:spPr>
              <a:xfrm>
                <a:off x="2179800" y="2504880"/>
                <a:ext cx="50616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26" name="CustomShape 22"/>
              <p:cNvSpPr/>
              <p:nvPr/>
            </p:nvSpPr>
            <p:spPr>
              <a:xfrm>
                <a:off x="520560" y="293652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27" name="CustomShape 23"/>
              <p:cNvSpPr/>
              <p:nvPr/>
            </p:nvSpPr>
            <p:spPr>
              <a:xfrm>
                <a:off x="2181240" y="180468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28" name="CustomShape 24"/>
              <p:cNvSpPr/>
              <p:nvPr/>
            </p:nvSpPr>
            <p:spPr>
              <a:xfrm>
                <a:off x="898560" y="2400120"/>
                <a:ext cx="253800" cy="145800"/>
              </a:xfrm>
              <a:custGeom>
                <a:avLst/>
                <a:gdLst/>
                <a:ahLst/>
                <a:rect l="0" t="0" r="r" b="b"/>
                <a:pathLst>
                  <a:path w="707" h="407">
                    <a:moveTo>
                      <a:pt x="0" y="101"/>
                    </a:moveTo>
                    <a:lnTo>
                      <a:pt x="529" y="101"/>
                    </a:lnTo>
                    <a:lnTo>
                      <a:pt x="529" y="0"/>
                    </a:lnTo>
                    <a:lnTo>
                      <a:pt x="706" y="203"/>
                    </a:lnTo>
                    <a:lnTo>
                      <a:pt x="529" y="406"/>
                    </a:lnTo>
                    <a:lnTo>
                      <a:pt x="529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25"/>
              <p:cNvSpPr/>
              <p:nvPr/>
            </p:nvSpPr>
            <p:spPr>
              <a:xfrm>
                <a:off x="1944720" y="240012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CustomShape 26"/>
              <p:cNvSpPr/>
              <p:nvPr/>
            </p:nvSpPr>
            <p:spPr>
              <a:xfrm rot="19684800">
                <a:off x="1774800" y="213624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1" h="406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2"/>
                    </a:lnTo>
                    <a:lnTo>
                      <a:pt x="533" y="405"/>
                    </a:lnTo>
                    <a:lnTo>
                      <a:pt x="532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CustomShape 27"/>
              <p:cNvSpPr/>
              <p:nvPr/>
            </p:nvSpPr>
            <p:spPr>
              <a:xfrm rot="19684800">
                <a:off x="982440" y="2693880"/>
                <a:ext cx="253800" cy="145800"/>
              </a:xfrm>
              <a:custGeom>
                <a:avLst/>
                <a:gdLst/>
                <a:ahLst/>
                <a:rect l="0" t="0" r="r" b="b"/>
                <a:pathLst>
                  <a:path w="708" h="407">
                    <a:moveTo>
                      <a:pt x="0" y="101"/>
                    </a:moveTo>
                    <a:lnTo>
                      <a:pt x="529" y="100"/>
                    </a:lnTo>
                    <a:lnTo>
                      <a:pt x="529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1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28"/>
              <p:cNvSpPr/>
              <p:nvPr/>
            </p:nvSpPr>
            <p:spPr>
              <a:xfrm>
                <a:off x="344520" y="1660680"/>
                <a:ext cx="2303280" cy="414000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29"/>
              <p:cNvSpPr/>
              <p:nvPr/>
            </p:nvSpPr>
            <p:spPr>
              <a:xfrm>
                <a:off x="435240" y="1720800"/>
                <a:ext cx="724680" cy="51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n-GB" sz="2400" spc="-1" strike="noStrike">
                    <a:solidFill>
                      <a:srgbClr val="000000"/>
                    </a:solidFill>
                    <a:latin typeface="Palatino"/>
                  </a:rPr>
                  <a:t>M</a:t>
                </a:r>
                <a:r>
                  <a:rPr b="1" i="1" lang="en-GB" sz="2400" spc="-1" strike="noStrike" baseline="-25000">
                    <a:solidFill>
                      <a:srgbClr val="000000"/>
                    </a:solidFill>
                    <a:latin typeface="Palatino"/>
                  </a:rPr>
                  <a:t>RR</a:t>
                </a:r>
                <a:endParaRPr b="1" lang="es-ES" sz="2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734" name="Picture 225" descr="TP_tmp"/>
              <p:cNvPicPr/>
              <p:nvPr/>
            </p:nvPicPr>
            <p:blipFill>
              <a:blip r:embed="rId2"/>
              <a:stretch/>
            </p:blipFill>
            <p:spPr>
              <a:xfrm>
                <a:off x="596880" y="5189400"/>
                <a:ext cx="1893960" cy="3981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35" name="Group 30"/>
            <p:cNvGrpSpPr/>
            <p:nvPr/>
          </p:nvGrpSpPr>
          <p:grpSpPr>
            <a:xfrm>
              <a:off x="4952880" y="1660680"/>
              <a:ext cx="2341800" cy="4140000"/>
              <a:chOff x="4952880" y="1660680"/>
              <a:chExt cx="2341800" cy="4140000"/>
            </a:xfrm>
          </p:grpSpPr>
          <p:sp>
            <p:nvSpPr>
              <p:cNvPr id="736" name="CustomShape 31"/>
              <p:cNvSpPr/>
              <p:nvPr/>
            </p:nvSpPr>
            <p:spPr>
              <a:xfrm flipH="1">
                <a:off x="5276160" y="3460680"/>
                <a:ext cx="1692360" cy="111564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Line 32"/>
              <p:cNvSpPr/>
              <p:nvPr/>
            </p:nvSpPr>
            <p:spPr>
              <a:xfrm>
                <a:off x="5137200" y="4592520"/>
                <a:ext cx="2057400" cy="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Line 33"/>
              <p:cNvSpPr/>
              <p:nvPr/>
            </p:nvSpPr>
            <p:spPr>
              <a:xfrm flipV="1">
                <a:off x="528948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Line 34"/>
              <p:cNvSpPr/>
              <p:nvPr/>
            </p:nvSpPr>
            <p:spPr>
              <a:xfrm flipV="1">
                <a:off x="696600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CustomShape 35"/>
              <p:cNvSpPr/>
              <p:nvPr/>
            </p:nvSpPr>
            <p:spPr>
              <a:xfrm>
                <a:off x="5024520" y="464976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-1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41" name="CustomShape 36"/>
              <p:cNvSpPr/>
              <p:nvPr/>
            </p:nvSpPr>
            <p:spPr>
              <a:xfrm>
                <a:off x="6813720" y="466884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+1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42" name="CustomShape 37"/>
              <p:cNvSpPr/>
              <p:nvPr/>
            </p:nvSpPr>
            <p:spPr>
              <a:xfrm>
                <a:off x="5853240" y="4613040"/>
                <a:ext cx="68580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Palatino"/>
                  </a:rPr>
                  <a:t>cos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43" name="Line 38"/>
              <p:cNvSpPr/>
              <p:nvPr/>
            </p:nvSpPr>
            <p:spPr>
              <a:xfrm flipV="1">
                <a:off x="6183360" y="3434760"/>
                <a:ext cx="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39"/>
              <p:cNvSpPr/>
              <p:nvPr/>
            </p:nvSpPr>
            <p:spPr>
              <a:xfrm flipV="1">
                <a:off x="6966000" y="3389040"/>
                <a:ext cx="0" cy="120312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40"/>
              <p:cNvSpPr/>
              <p:nvPr/>
            </p:nvSpPr>
            <p:spPr>
              <a:xfrm flipH="1" flipV="1">
                <a:off x="5288040" y="3433680"/>
                <a:ext cx="1440" cy="1172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Line 41"/>
              <p:cNvSpPr/>
              <p:nvPr/>
            </p:nvSpPr>
            <p:spPr>
              <a:xfrm>
                <a:off x="5340240" y="2579400"/>
                <a:ext cx="77004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Line 42"/>
              <p:cNvSpPr/>
              <p:nvPr/>
            </p:nvSpPr>
            <p:spPr>
              <a:xfrm flipH="1">
                <a:off x="6188040" y="2579400"/>
                <a:ext cx="82728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Line 43"/>
              <p:cNvSpPr/>
              <p:nvPr/>
            </p:nvSpPr>
            <p:spPr>
              <a:xfrm flipV="1">
                <a:off x="626580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Line 44"/>
              <p:cNvSpPr/>
              <p:nvPr/>
            </p:nvSpPr>
            <p:spPr>
              <a:xfrm flipH="1">
                <a:off x="5450040" y="2652480"/>
                <a:ext cx="58392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CustomShape 45"/>
              <p:cNvSpPr/>
              <p:nvPr/>
            </p:nvSpPr>
            <p:spPr>
              <a:xfrm>
                <a:off x="5024520" y="228888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51" name="CustomShape 46"/>
              <p:cNvSpPr/>
              <p:nvPr/>
            </p:nvSpPr>
            <p:spPr>
              <a:xfrm>
                <a:off x="6788160" y="2504880"/>
                <a:ext cx="5065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52" name="CustomShape 47"/>
              <p:cNvSpPr/>
              <p:nvPr/>
            </p:nvSpPr>
            <p:spPr>
              <a:xfrm>
                <a:off x="5129280" y="293652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53" name="CustomShape 48"/>
              <p:cNvSpPr/>
              <p:nvPr/>
            </p:nvSpPr>
            <p:spPr>
              <a:xfrm>
                <a:off x="6789600" y="180468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54" name="CustomShape 49"/>
              <p:cNvSpPr/>
              <p:nvPr/>
            </p:nvSpPr>
            <p:spPr>
              <a:xfrm rot="10800000">
                <a:off x="5506920" y="2399760"/>
                <a:ext cx="254160" cy="145800"/>
              </a:xfrm>
              <a:custGeom>
                <a:avLst/>
                <a:gdLst/>
                <a:ahLst/>
                <a:rect l="0" t="0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CustomShape 50"/>
              <p:cNvSpPr/>
              <p:nvPr/>
            </p:nvSpPr>
            <p:spPr>
              <a:xfrm rot="10800000">
                <a:off x="6553080" y="239976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CustomShape 51"/>
              <p:cNvSpPr/>
              <p:nvPr/>
            </p:nvSpPr>
            <p:spPr>
              <a:xfrm rot="19680000">
                <a:off x="6383160" y="213660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2" h="407">
                    <a:moveTo>
                      <a:pt x="1" y="101"/>
                    </a:moveTo>
                    <a:lnTo>
                      <a:pt x="534" y="100"/>
                    </a:lnTo>
                    <a:lnTo>
                      <a:pt x="533" y="0"/>
                    </a:lnTo>
                    <a:lnTo>
                      <a:pt x="711" y="203"/>
                    </a:lnTo>
                    <a:lnTo>
                      <a:pt x="534" y="406"/>
                    </a:lnTo>
                    <a:lnTo>
                      <a:pt x="533" y="303"/>
                    </a:lnTo>
                    <a:lnTo>
                      <a:pt x="0" y="304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CustomShape 52"/>
              <p:cNvSpPr/>
              <p:nvPr/>
            </p:nvSpPr>
            <p:spPr>
              <a:xfrm rot="19684800">
                <a:off x="5591160" y="2693520"/>
                <a:ext cx="254160" cy="145800"/>
              </a:xfrm>
              <a:custGeom>
                <a:avLst/>
                <a:gdLst/>
                <a:ahLst/>
                <a:rect l="0" t="0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CustomShape 53"/>
              <p:cNvSpPr/>
              <p:nvPr/>
            </p:nvSpPr>
            <p:spPr>
              <a:xfrm>
                <a:off x="4952880" y="1660680"/>
                <a:ext cx="2303640" cy="414000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CustomShape 54"/>
              <p:cNvSpPr/>
              <p:nvPr/>
            </p:nvSpPr>
            <p:spPr>
              <a:xfrm>
                <a:off x="5048280" y="1720800"/>
                <a:ext cx="704880" cy="51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n-GB" sz="2400" spc="-1" strike="noStrike">
                    <a:solidFill>
                      <a:srgbClr val="000000"/>
                    </a:solidFill>
                    <a:latin typeface="Palatino"/>
                  </a:rPr>
                  <a:t>M</a:t>
                </a:r>
                <a:r>
                  <a:rPr b="1" i="1" lang="en-GB" sz="2400" spc="-1" strike="noStrike" baseline="-25000">
                    <a:solidFill>
                      <a:srgbClr val="000000"/>
                    </a:solidFill>
                    <a:latin typeface="Palatino"/>
                  </a:rPr>
                  <a:t>LR</a:t>
                </a:r>
                <a:endParaRPr b="1" lang="es-ES" sz="2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760" name="Picture 229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5205240" y="5189400"/>
                <a:ext cx="1893960" cy="3981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61" name="Group 55"/>
            <p:cNvGrpSpPr/>
            <p:nvPr/>
          </p:nvGrpSpPr>
          <p:grpSpPr>
            <a:xfrm>
              <a:off x="2647800" y="1660680"/>
              <a:ext cx="2341800" cy="4140000"/>
              <a:chOff x="2647800" y="1660680"/>
              <a:chExt cx="2341800" cy="4140000"/>
            </a:xfrm>
          </p:grpSpPr>
          <p:sp>
            <p:nvSpPr>
              <p:cNvPr id="762" name="CustomShape 56"/>
              <p:cNvSpPr/>
              <p:nvPr/>
            </p:nvSpPr>
            <p:spPr>
              <a:xfrm flipH="1">
                <a:off x="2972520" y="3460680"/>
                <a:ext cx="1692360" cy="111564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Line 57"/>
              <p:cNvSpPr/>
              <p:nvPr/>
            </p:nvSpPr>
            <p:spPr>
              <a:xfrm>
                <a:off x="2832120" y="4592520"/>
                <a:ext cx="2057400" cy="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Line 58"/>
              <p:cNvSpPr/>
              <p:nvPr/>
            </p:nvSpPr>
            <p:spPr>
              <a:xfrm flipV="1">
                <a:off x="298440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Line 59"/>
              <p:cNvSpPr/>
              <p:nvPr/>
            </p:nvSpPr>
            <p:spPr>
              <a:xfrm flipV="1">
                <a:off x="466092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CustomShape 60"/>
              <p:cNvSpPr/>
              <p:nvPr/>
            </p:nvSpPr>
            <p:spPr>
              <a:xfrm>
                <a:off x="2719440" y="464976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-1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67" name="CustomShape 61"/>
              <p:cNvSpPr/>
              <p:nvPr/>
            </p:nvSpPr>
            <p:spPr>
              <a:xfrm>
                <a:off x="4508640" y="466884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+1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68" name="CustomShape 62"/>
              <p:cNvSpPr/>
              <p:nvPr/>
            </p:nvSpPr>
            <p:spPr>
              <a:xfrm>
                <a:off x="3548160" y="4613040"/>
                <a:ext cx="68580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Palatino"/>
                  </a:rPr>
                  <a:t>cos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69" name="Line 63"/>
              <p:cNvSpPr/>
              <p:nvPr/>
            </p:nvSpPr>
            <p:spPr>
              <a:xfrm flipV="1">
                <a:off x="3878280" y="3434760"/>
                <a:ext cx="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Line 64"/>
              <p:cNvSpPr/>
              <p:nvPr/>
            </p:nvSpPr>
            <p:spPr>
              <a:xfrm flipV="1">
                <a:off x="4660920" y="3389040"/>
                <a:ext cx="0" cy="120312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Line 65"/>
              <p:cNvSpPr/>
              <p:nvPr/>
            </p:nvSpPr>
            <p:spPr>
              <a:xfrm flipH="1" flipV="1">
                <a:off x="2982960" y="3433680"/>
                <a:ext cx="1440" cy="1172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Line 66"/>
              <p:cNvSpPr/>
              <p:nvPr/>
            </p:nvSpPr>
            <p:spPr>
              <a:xfrm>
                <a:off x="3035160" y="2579400"/>
                <a:ext cx="77004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Line 67"/>
              <p:cNvSpPr/>
              <p:nvPr/>
            </p:nvSpPr>
            <p:spPr>
              <a:xfrm flipH="1">
                <a:off x="3882960" y="2579400"/>
                <a:ext cx="82728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Line 68"/>
              <p:cNvSpPr/>
              <p:nvPr/>
            </p:nvSpPr>
            <p:spPr>
              <a:xfrm flipV="1">
                <a:off x="396072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Line 69"/>
              <p:cNvSpPr/>
              <p:nvPr/>
            </p:nvSpPr>
            <p:spPr>
              <a:xfrm flipH="1">
                <a:off x="3144960" y="2652480"/>
                <a:ext cx="58392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CustomShape 70"/>
              <p:cNvSpPr/>
              <p:nvPr/>
            </p:nvSpPr>
            <p:spPr>
              <a:xfrm>
                <a:off x="2719440" y="228888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77" name="CustomShape 71"/>
              <p:cNvSpPr/>
              <p:nvPr/>
            </p:nvSpPr>
            <p:spPr>
              <a:xfrm>
                <a:off x="4483080" y="2504880"/>
                <a:ext cx="5065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78" name="CustomShape 72"/>
              <p:cNvSpPr/>
              <p:nvPr/>
            </p:nvSpPr>
            <p:spPr>
              <a:xfrm>
                <a:off x="2824200" y="293652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79" name="CustomShape 73"/>
              <p:cNvSpPr/>
              <p:nvPr/>
            </p:nvSpPr>
            <p:spPr>
              <a:xfrm>
                <a:off x="4484520" y="180468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80" name="CustomShape 74"/>
              <p:cNvSpPr/>
              <p:nvPr/>
            </p:nvSpPr>
            <p:spPr>
              <a:xfrm>
                <a:off x="3201840" y="2400120"/>
                <a:ext cx="254160" cy="145800"/>
              </a:xfrm>
              <a:custGeom>
                <a:avLst/>
                <a:gdLst/>
                <a:ahLst/>
                <a:rect l="0" t="0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CustomShape 75"/>
              <p:cNvSpPr/>
              <p:nvPr/>
            </p:nvSpPr>
            <p:spPr>
              <a:xfrm>
                <a:off x="4248000" y="240012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76"/>
              <p:cNvSpPr/>
              <p:nvPr/>
            </p:nvSpPr>
            <p:spPr>
              <a:xfrm rot="8880000">
                <a:off x="4078080" y="213588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2" h="407">
                    <a:moveTo>
                      <a:pt x="1" y="101"/>
                    </a:moveTo>
                    <a:lnTo>
                      <a:pt x="534" y="100"/>
                    </a:lnTo>
                    <a:lnTo>
                      <a:pt x="533" y="0"/>
                    </a:lnTo>
                    <a:lnTo>
                      <a:pt x="711" y="202"/>
                    </a:lnTo>
                    <a:lnTo>
                      <a:pt x="534" y="406"/>
                    </a:lnTo>
                    <a:lnTo>
                      <a:pt x="534" y="303"/>
                    </a:lnTo>
                    <a:lnTo>
                      <a:pt x="0" y="303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CustomShape 77"/>
              <p:cNvSpPr/>
              <p:nvPr/>
            </p:nvSpPr>
            <p:spPr>
              <a:xfrm rot="8880000">
                <a:off x="3285720" y="2693160"/>
                <a:ext cx="254160" cy="145800"/>
              </a:xfrm>
              <a:custGeom>
                <a:avLst/>
                <a:gdLst/>
                <a:ahLst/>
                <a:rect l="0" t="0" r="r" b="b"/>
                <a:pathLst>
                  <a:path w="708" h="407">
                    <a:moveTo>
                      <a:pt x="1" y="102"/>
                    </a:moveTo>
                    <a:lnTo>
                      <a:pt x="530" y="101"/>
                    </a:lnTo>
                    <a:lnTo>
                      <a:pt x="531" y="0"/>
                    </a:lnTo>
                    <a:lnTo>
                      <a:pt x="707" y="203"/>
                    </a:lnTo>
                    <a:lnTo>
                      <a:pt x="531" y="406"/>
                    </a:lnTo>
                    <a:lnTo>
                      <a:pt x="531" y="304"/>
                    </a:lnTo>
                    <a:lnTo>
                      <a:pt x="0" y="304"/>
                    </a:lnTo>
                    <a:lnTo>
                      <a:pt x="1" y="10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CustomShape 78"/>
              <p:cNvSpPr/>
              <p:nvPr/>
            </p:nvSpPr>
            <p:spPr>
              <a:xfrm>
                <a:off x="2647800" y="1660680"/>
                <a:ext cx="2303640" cy="414000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CustomShape 79"/>
              <p:cNvSpPr/>
              <p:nvPr/>
            </p:nvSpPr>
            <p:spPr>
              <a:xfrm>
                <a:off x="2743200" y="1720800"/>
                <a:ext cx="704880" cy="51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n-GB" sz="2400" spc="-1" strike="noStrike">
                    <a:solidFill>
                      <a:srgbClr val="000000"/>
                    </a:solidFill>
                    <a:latin typeface="Palatino"/>
                  </a:rPr>
                  <a:t>M</a:t>
                </a:r>
                <a:r>
                  <a:rPr b="1" i="1" lang="en-GB" sz="2400" spc="-1" strike="noStrike" baseline="-25000">
                    <a:solidFill>
                      <a:srgbClr val="000000"/>
                    </a:solidFill>
                    <a:latin typeface="Palatino"/>
                  </a:rPr>
                  <a:t>RL</a:t>
                </a:r>
                <a:endParaRPr b="1" lang="es-ES" sz="2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786" name="Picture 237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2900520" y="5189400"/>
                <a:ext cx="1893600" cy="3981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87" name="Group 80"/>
            <p:cNvGrpSpPr/>
            <p:nvPr/>
          </p:nvGrpSpPr>
          <p:grpSpPr>
            <a:xfrm>
              <a:off x="7256520" y="1660680"/>
              <a:ext cx="2341440" cy="4140000"/>
              <a:chOff x="7256520" y="1660680"/>
              <a:chExt cx="2341440" cy="4140000"/>
            </a:xfrm>
          </p:grpSpPr>
          <p:sp>
            <p:nvSpPr>
              <p:cNvPr id="788" name="CustomShape 81"/>
              <p:cNvSpPr/>
              <p:nvPr/>
            </p:nvSpPr>
            <p:spPr>
              <a:xfrm>
                <a:off x="7593120" y="3435120"/>
                <a:ext cx="1676160" cy="114264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Line 82"/>
              <p:cNvSpPr/>
              <p:nvPr/>
            </p:nvSpPr>
            <p:spPr>
              <a:xfrm>
                <a:off x="7440480" y="4592520"/>
                <a:ext cx="2057400" cy="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Line 83"/>
              <p:cNvSpPr/>
              <p:nvPr/>
            </p:nvSpPr>
            <p:spPr>
              <a:xfrm flipV="1">
                <a:off x="759312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Line 84"/>
              <p:cNvSpPr/>
              <p:nvPr/>
            </p:nvSpPr>
            <p:spPr>
              <a:xfrm flipV="1">
                <a:off x="9269280" y="4606560"/>
                <a:ext cx="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CustomShape 85"/>
              <p:cNvSpPr/>
              <p:nvPr/>
            </p:nvSpPr>
            <p:spPr>
              <a:xfrm>
                <a:off x="7327800" y="464976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-1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93" name="CustomShape 86"/>
              <p:cNvSpPr/>
              <p:nvPr/>
            </p:nvSpPr>
            <p:spPr>
              <a:xfrm>
                <a:off x="9117000" y="4668840"/>
                <a:ext cx="457200" cy="30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n-US" sz="1400" spc="-1" strike="noStrike">
                    <a:solidFill>
                      <a:srgbClr val="000000"/>
                    </a:solidFill>
                    <a:latin typeface="Palatino"/>
                  </a:rPr>
                  <a:t>+1</a:t>
                </a:r>
                <a:endParaRPr b="1" lang="es-ES" sz="1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94" name="CustomShape 87"/>
              <p:cNvSpPr/>
              <p:nvPr/>
            </p:nvSpPr>
            <p:spPr>
              <a:xfrm>
                <a:off x="8156520" y="4613040"/>
                <a:ext cx="68580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Palatino"/>
                  </a:rPr>
                  <a:t>cos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795" name="Line 88"/>
              <p:cNvSpPr/>
              <p:nvPr/>
            </p:nvSpPr>
            <p:spPr>
              <a:xfrm flipV="1">
                <a:off x="8486640" y="3434760"/>
                <a:ext cx="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Line 89"/>
              <p:cNvSpPr/>
              <p:nvPr/>
            </p:nvSpPr>
            <p:spPr>
              <a:xfrm flipV="1">
                <a:off x="9269280" y="3389040"/>
                <a:ext cx="0" cy="120312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Line 90"/>
              <p:cNvSpPr/>
              <p:nvPr/>
            </p:nvSpPr>
            <p:spPr>
              <a:xfrm flipH="1" flipV="1">
                <a:off x="7590960" y="3433680"/>
                <a:ext cx="1800" cy="1172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Line 91"/>
              <p:cNvSpPr/>
              <p:nvPr/>
            </p:nvSpPr>
            <p:spPr>
              <a:xfrm>
                <a:off x="7643880" y="2579400"/>
                <a:ext cx="77004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Line 92"/>
              <p:cNvSpPr/>
              <p:nvPr/>
            </p:nvSpPr>
            <p:spPr>
              <a:xfrm flipH="1">
                <a:off x="8491320" y="2579400"/>
                <a:ext cx="82692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Line 93"/>
              <p:cNvSpPr/>
              <p:nvPr/>
            </p:nvSpPr>
            <p:spPr>
              <a:xfrm flipV="1">
                <a:off x="856944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Line 94"/>
              <p:cNvSpPr/>
              <p:nvPr/>
            </p:nvSpPr>
            <p:spPr>
              <a:xfrm flipH="1">
                <a:off x="7752960" y="2652480"/>
                <a:ext cx="58428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CustomShape 95"/>
              <p:cNvSpPr/>
              <p:nvPr/>
            </p:nvSpPr>
            <p:spPr>
              <a:xfrm>
                <a:off x="7327800" y="228888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803" name="CustomShape 96"/>
              <p:cNvSpPr/>
              <p:nvPr/>
            </p:nvSpPr>
            <p:spPr>
              <a:xfrm>
                <a:off x="9091440" y="2504880"/>
                <a:ext cx="5065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804" name="CustomShape 97"/>
              <p:cNvSpPr/>
              <p:nvPr/>
            </p:nvSpPr>
            <p:spPr>
              <a:xfrm>
                <a:off x="7432560" y="2936520"/>
                <a:ext cx="5050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805" name="CustomShape 98"/>
              <p:cNvSpPr/>
              <p:nvPr/>
            </p:nvSpPr>
            <p:spPr>
              <a:xfrm>
                <a:off x="9093240" y="1804680"/>
                <a:ext cx="504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n-U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806" name="CustomShape 99"/>
              <p:cNvSpPr/>
              <p:nvPr/>
            </p:nvSpPr>
            <p:spPr>
              <a:xfrm rot="10800000">
                <a:off x="7810200" y="2399760"/>
                <a:ext cx="253800" cy="145800"/>
              </a:xfrm>
              <a:custGeom>
                <a:avLst/>
                <a:gdLst/>
                <a:ahLst/>
                <a:rect l="0" t="0" r="r" b="b"/>
                <a:pathLst>
                  <a:path w="707" h="407">
                    <a:moveTo>
                      <a:pt x="0" y="101"/>
                    </a:moveTo>
                    <a:lnTo>
                      <a:pt x="529" y="101"/>
                    </a:lnTo>
                    <a:lnTo>
                      <a:pt x="529" y="0"/>
                    </a:lnTo>
                    <a:lnTo>
                      <a:pt x="706" y="203"/>
                    </a:lnTo>
                    <a:lnTo>
                      <a:pt x="529" y="406"/>
                    </a:lnTo>
                    <a:lnTo>
                      <a:pt x="529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100"/>
              <p:cNvSpPr/>
              <p:nvPr/>
            </p:nvSpPr>
            <p:spPr>
              <a:xfrm rot="10800000">
                <a:off x="8856720" y="239976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CustomShape 101"/>
              <p:cNvSpPr/>
              <p:nvPr/>
            </p:nvSpPr>
            <p:spPr>
              <a:xfrm rot="8880000">
                <a:off x="8686440" y="2135880"/>
                <a:ext cx="255600" cy="145800"/>
              </a:xfrm>
              <a:custGeom>
                <a:avLst/>
                <a:gdLst/>
                <a:ahLst/>
                <a:rect l="0" t="0" r="r" b="b"/>
                <a:pathLst>
                  <a:path w="712" h="407">
                    <a:moveTo>
                      <a:pt x="1" y="101"/>
                    </a:moveTo>
                    <a:lnTo>
                      <a:pt x="534" y="101"/>
                    </a:lnTo>
                    <a:lnTo>
                      <a:pt x="533" y="0"/>
                    </a:lnTo>
                    <a:lnTo>
                      <a:pt x="711" y="203"/>
                    </a:lnTo>
                    <a:lnTo>
                      <a:pt x="534" y="406"/>
                    </a:lnTo>
                    <a:lnTo>
                      <a:pt x="534" y="303"/>
                    </a:lnTo>
                    <a:lnTo>
                      <a:pt x="0" y="304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CustomShape 102"/>
              <p:cNvSpPr/>
              <p:nvPr/>
            </p:nvSpPr>
            <p:spPr>
              <a:xfrm rot="8880000">
                <a:off x="7894440" y="2693520"/>
                <a:ext cx="253800" cy="145800"/>
              </a:xfrm>
              <a:custGeom>
                <a:avLst/>
                <a:gdLst/>
                <a:ahLst/>
                <a:rect l="0" t="0" r="r" b="b"/>
                <a:pathLst>
                  <a:path w="707" h="406">
                    <a:moveTo>
                      <a:pt x="0" y="101"/>
                    </a:moveTo>
                    <a:lnTo>
                      <a:pt x="529" y="100"/>
                    </a:lnTo>
                    <a:lnTo>
                      <a:pt x="529" y="0"/>
                    </a:lnTo>
                    <a:lnTo>
                      <a:pt x="706" y="202"/>
                    </a:lnTo>
                    <a:lnTo>
                      <a:pt x="529" y="405"/>
                    </a:lnTo>
                    <a:lnTo>
                      <a:pt x="530" y="303"/>
                    </a:lnTo>
                    <a:lnTo>
                      <a:pt x="0" y="303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CustomShape 103"/>
              <p:cNvSpPr/>
              <p:nvPr/>
            </p:nvSpPr>
            <p:spPr>
              <a:xfrm>
                <a:off x="7256520" y="1660680"/>
                <a:ext cx="2303280" cy="414000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CustomShape 104"/>
              <p:cNvSpPr/>
              <p:nvPr/>
            </p:nvSpPr>
            <p:spPr>
              <a:xfrm>
                <a:off x="7355880" y="1720800"/>
                <a:ext cx="685080" cy="51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n-GB" sz="2400" spc="-1" strike="noStrike">
                    <a:solidFill>
                      <a:srgbClr val="000000"/>
                    </a:solidFill>
                    <a:latin typeface="Palatino"/>
                  </a:rPr>
                  <a:t>M</a:t>
                </a:r>
                <a:r>
                  <a:rPr b="1" i="1" lang="en-GB" sz="2400" spc="-1" strike="noStrike" baseline="-25000">
                    <a:solidFill>
                      <a:srgbClr val="000000"/>
                    </a:solidFill>
                    <a:latin typeface="Palatino"/>
                  </a:rPr>
                  <a:t>LL</a:t>
                </a:r>
                <a:endParaRPr b="1" lang="es-ES" sz="2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812" name="Picture 240" descr="TP_tmp"/>
              <p:cNvPicPr/>
              <p:nvPr/>
            </p:nvPicPr>
            <p:blipFill>
              <a:blip r:embed="rId5"/>
              <a:stretch/>
            </p:blipFill>
            <p:spPr>
              <a:xfrm>
                <a:off x="7508880" y="5189400"/>
                <a:ext cx="1893960" cy="39816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7FDB0E2-8ACF-4C00-9E25-88BE26DCD6E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14" name="Picture 43" descr="TP_tmp"/>
          <p:cNvPicPr/>
          <p:nvPr/>
        </p:nvPicPr>
        <p:blipFill>
          <a:blip r:embed="rId1"/>
          <a:stretch/>
        </p:blipFill>
        <p:spPr>
          <a:xfrm>
            <a:off x="849240" y="1376280"/>
            <a:ext cx="5508720" cy="1154160"/>
          </a:xfrm>
          <a:prstGeom prst="rect">
            <a:avLst/>
          </a:prstGeom>
          <a:ln>
            <a:noFill/>
          </a:ln>
        </p:spPr>
      </p:pic>
      <p:pic>
        <p:nvPicPr>
          <p:cNvPr id="815" name="Picture 12" descr="TP_tmp"/>
          <p:cNvPicPr/>
          <p:nvPr/>
        </p:nvPicPr>
        <p:blipFill>
          <a:blip r:embed="rId2"/>
          <a:stretch/>
        </p:blipFill>
        <p:spPr>
          <a:xfrm>
            <a:off x="2252520" y="2693880"/>
            <a:ext cx="3029040" cy="706680"/>
          </a:xfrm>
          <a:prstGeom prst="rect">
            <a:avLst/>
          </a:prstGeom>
          <a:ln>
            <a:noFill/>
          </a:ln>
        </p:spPr>
      </p:pic>
      <p:sp>
        <p:nvSpPr>
          <p:cNvPr id="816" name="CustomShape 2"/>
          <p:cNvSpPr/>
          <p:nvPr/>
        </p:nvSpPr>
        <p:spPr>
          <a:xfrm>
            <a:off x="2144880" y="2673360"/>
            <a:ext cx="3240000" cy="7570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7" name="Group 3"/>
          <p:cNvGrpSpPr/>
          <p:nvPr/>
        </p:nvGrpSpPr>
        <p:grpSpPr>
          <a:xfrm>
            <a:off x="6537240" y="1387080"/>
            <a:ext cx="3085920" cy="2373840"/>
            <a:chOff x="6537240" y="1387080"/>
            <a:chExt cx="3085920" cy="2373840"/>
          </a:xfrm>
        </p:grpSpPr>
        <p:sp>
          <p:nvSpPr>
            <p:cNvPr id="818" name="CustomShape 4"/>
            <p:cNvSpPr/>
            <p:nvPr/>
          </p:nvSpPr>
          <p:spPr>
            <a:xfrm>
              <a:off x="6537240" y="3360600"/>
              <a:ext cx="45720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i="1" lang="en-US" sz="2000" spc="-1" strike="noStrike">
                  <a:solidFill>
                    <a:srgbClr val="000000"/>
                  </a:solidFill>
                  <a:latin typeface="Palatino"/>
                </a:rPr>
                <a:t>-1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19" name="CustomShape 5"/>
            <p:cNvSpPr/>
            <p:nvPr/>
          </p:nvSpPr>
          <p:spPr>
            <a:xfrm>
              <a:off x="8912160" y="3360600"/>
              <a:ext cx="6746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i="1" lang="en-US" sz="2000" spc="-1" strike="noStrike">
                  <a:solidFill>
                    <a:srgbClr val="000000"/>
                  </a:solidFill>
                  <a:latin typeface="Palatino"/>
                </a:rPr>
                <a:t>+1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20" name="CustomShape 6"/>
            <p:cNvSpPr/>
            <p:nvPr/>
          </p:nvSpPr>
          <p:spPr>
            <a:xfrm>
              <a:off x="7569000" y="3362040"/>
              <a:ext cx="9907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Palatino"/>
                </a:rPr>
                <a:t>cos</a:t>
              </a:r>
              <a:r>
                <a:rPr b="1" lang="en-US" sz="20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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21" name="Line 7"/>
            <p:cNvSpPr/>
            <p:nvPr/>
          </p:nvSpPr>
          <p:spPr>
            <a:xfrm flipV="1">
              <a:off x="6773760" y="3322080"/>
              <a:ext cx="0" cy="111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Line 8"/>
            <p:cNvSpPr/>
            <p:nvPr/>
          </p:nvSpPr>
          <p:spPr>
            <a:xfrm flipV="1">
              <a:off x="9208800" y="3322080"/>
              <a:ext cx="0" cy="111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Line 9"/>
            <p:cNvSpPr/>
            <p:nvPr/>
          </p:nvSpPr>
          <p:spPr>
            <a:xfrm flipV="1">
              <a:off x="8026200" y="1387440"/>
              <a:ext cx="0" cy="2046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Line 10"/>
            <p:cNvSpPr/>
            <p:nvPr/>
          </p:nvSpPr>
          <p:spPr>
            <a:xfrm flipV="1">
              <a:off x="9208800" y="1387080"/>
              <a:ext cx="0" cy="1935000"/>
            </a:xfrm>
            <a:prstGeom prst="line">
              <a:avLst/>
            </a:prstGeom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Line 11"/>
            <p:cNvSpPr/>
            <p:nvPr/>
          </p:nvSpPr>
          <p:spPr>
            <a:xfrm flipV="1">
              <a:off x="6773760" y="1387080"/>
              <a:ext cx="0" cy="1935000"/>
            </a:xfrm>
            <a:prstGeom prst="line">
              <a:avLst/>
            </a:prstGeom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2"/>
            <p:cNvSpPr/>
            <p:nvPr/>
          </p:nvSpPr>
          <p:spPr>
            <a:xfrm>
              <a:off x="6773760" y="1560240"/>
              <a:ext cx="2435040" cy="1762200"/>
            </a:xfrm>
            <a:custGeom>
              <a:avLst/>
              <a:gdLst/>
              <a:ahLst/>
              <a:rect l="l" t="t" r="r" b="b"/>
              <a:pathLst>
                <a:path w="1314" h="1194">
                  <a:moveTo>
                    <a:pt x="0" y="1194"/>
                  </a:moveTo>
                  <a:cubicBezTo>
                    <a:pt x="36" y="1192"/>
                    <a:pt x="149" y="1186"/>
                    <a:pt x="215" y="1175"/>
                  </a:cubicBezTo>
                  <a:cubicBezTo>
                    <a:pt x="281" y="1164"/>
                    <a:pt x="335" y="1153"/>
                    <a:pt x="399" y="1130"/>
                  </a:cubicBezTo>
                  <a:cubicBezTo>
                    <a:pt x="463" y="1107"/>
                    <a:pt x="523" y="1083"/>
                    <a:pt x="598" y="1035"/>
                  </a:cubicBezTo>
                  <a:cubicBezTo>
                    <a:pt x="673" y="987"/>
                    <a:pt x="773" y="912"/>
                    <a:pt x="846" y="840"/>
                  </a:cubicBezTo>
                  <a:cubicBezTo>
                    <a:pt x="919" y="768"/>
                    <a:pt x="981" y="689"/>
                    <a:pt x="1036" y="606"/>
                  </a:cubicBezTo>
                  <a:cubicBezTo>
                    <a:pt x="1091" y="523"/>
                    <a:pt x="1129" y="442"/>
                    <a:pt x="1175" y="341"/>
                  </a:cubicBezTo>
                  <a:cubicBezTo>
                    <a:pt x="1221" y="240"/>
                    <a:pt x="1285" y="71"/>
                    <a:pt x="1314" y="0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3"/>
            <p:cNvSpPr/>
            <p:nvPr/>
          </p:nvSpPr>
          <p:spPr>
            <a:xfrm flipH="1">
              <a:off x="6773760" y="1542960"/>
              <a:ext cx="2435040" cy="1762200"/>
            </a:xfrm>
            <a:custGeom>
              <a:avLst/>
              <a:gdLst/>
              <a:ahLst/>
              <a:rect l="l" t="t" r="r" b="b"/>
              <a:pathLst>
                <a:path w="1314" h="1194">
                  <a:moveTo>
                    <a:pt x="0" y="1194"/>
                  </a:moveTo>
                  <a:cubicBezTo>
                    <a:pt x="36" y="1192"/>
                    <a:pt x="149" y="1186"/>
                    <a:pt x="215" y="1175"/>
                  </a:cubicBezTo>
                  <a:cubicBezTo>
                    <a:pt x="281" y="1164"/>
                    <a:pt x="335" y="1153"/>
                    <a:pt x="399" y="1130"/>
                  </a:cubicBezTo>
                  <a:cubicBezTo>
                    <a:pt x="463" y="1107"/>
                    <a:pt x="523" y="1083"/>
                    <a:pt x="598" y="1035"/>
                  </a:cubicBezTo>
                  <a:cubicBezTo>
                    <a:pt x="673" y="987"/>
                    <a:pt x="773" y="912"/>
                    <a:pt x="846" y="840"/>
                  </a:cubicBezTo>
                  <a:cubicBezTo>
                    <a:pt x="919" y="768"/>
                    <a:pt x="981" y="689"/>
                    <a:pt x="1036" y="606"/>
                  </a:cubicBezTo>
                  <a:cubicBezTo>
                    <a:pt x="1091" y="523"/>
                    <a:pt x="1129" y="442"/>
                    <a:pt x="1175" y="341"/>
                  </a:cubicBezTo>
                  <a:cubicBezTo>
                    <a:pt x="1221" y="240"/>
                    <a:pt x="1285" y="71"/>
                    <a:pt x="1314" y="0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4"/>
            <p:cNvSpPr/>
            <p:nvPr/>
          </p:nvSpPr>
          <p:spPr>
            <a:xfrm>
              <a:off x="6773760" y="1542960"/>
              <a:ext cx="1252440" cy="884160"/>
            </a:xfrm>
            <a:custGeom>
              <a:avLst/>
              <a:gdLst/>
              <a:ahLst/>
              <a:rect l="l" t="t" r="r" b="b"/>
              <a:pathLst>
                <a:path w="864" h="768">
                  <a:moveTo>
                    <a:pt x="0" y="0"/>
                  </a:moveTo>
                  <a:cubicBezTo>
                    <a:pt x="16" y="27"/>
                    <a:pt x="66" y="120"/>
                    <a:pt x="93" y="164"/>
                  </a:cubicBezTo>
                  <a:cubicBezTo>
                    <a:pt x="120" y="208"/>
                    <a:pt x="139" y="231"/>
                    <a:pt x="163" y="265"/>
                  </a:cubicBezTo>
                  <a:cubicBezTo>
                    <a:pt x="187" y="299"/>
                    <a:pt x="205" y="325"/>
                    <a:pt x="239" y="366"/>
                  </a:cubicBezTo>
                  <a:cubicBezTo>
                    <a:pt x="273" y="407"/>
                    <a:pt x="329" y="474"/>
                    <a:pt x="365" y="512"/>
                  </a:cubicBezTo>
                  <a:cubicBezTo>
                    <a:pt x="401" y="550"/>
                    <a:pt x="420" y="566"/>
                    <a:pt x="453" y="594"/>
                  </a:cubicBezTo>
                  <a:cubicBezTo>
                    <a:pt x="486" y="622"/>
                    <a:pt x="521" y="658"/>
                    <a:pt x="561" y="682"/>
                  </a:cubicBezTo>
                  <a:cubicBezTo>
                    <a:pt x="601" y="706"/>
                    <a:pt x="643" y="725"/>
                    <a:pt x="693" y="739"/>
                  </a:cubicBezTo>
                  <a:cubicBezTo>
                    <a:pt x="743" y="753"/>
                    <a:pt x="836" y="763"/>
                    <a:pt x="864" y="768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5"/>
            <p:cNvSpPr/>
            <p:nvPr/>
          </p:nvSpPr>
          <p:spPr>
            <a:xfrm flipH="1">
              <a:off x="8025480" y="1539720"/>
              <a:ext cx="1179720" cy="884160"/>
            </a:xfrm>
            <a:custGeom>
              <a:avLst/>
              <a:gdLst/>
              <a:ahLst/>
              <a:rect l="l" t="t" r="r" b="b"/>
              <a:pathLst>
                <a:path w="864" h="768">
                  <a:moveTo>
                    <a:pt x="0" y="0"/>
                  </a:moveTo>
                  <a:cubicBezTo>
                    <a:pt x="16" y="27"/>
                    <a:pt x="66" y="120"/>
                    <a:pt x="93" y="164"/>
                  </a:cubicBezTo>
                  <a:cubicBezTo>
                    <a:pt x="120" y="208"/>
                    <a:pt x="139" y="231"/>
                    <a:pt x="163" y="265"/>
                  </a:cubicBezTo>
                  <a:cubicBezTo>
                    <a:pt x="187" y="299"/>
                    <a:pt x="205" y="325"/>
                    <a:pt x="239" y="366"/>
                  </a:cubicBezTo>
                  <a:cubicBezTo>
                    <a:pt x="273" y="407"/>
                    <a:pt x="329" y="474"/>
                    <a:pt x="365" y="512"/>
                  </a:cubicBezTo>
                  <a:cubicBezTo>
                    <a:pt x="401" y="550"/>
                    <a:pt x="420" y="566"/>
                    <a:pt x="453" y="594"/>
                  </a:cubicBezTo>
                  <a:cubicBezTo>
                    <a:pt x="486" y="622"/>
                    <a:pt x="521" y="658"/>
                    <a:pt x="561" y="682"/>
                  </a:cubicBezTo>
                  <a:cubicBezTo>
                    <a:pt x="601" y="706"/>
                    <a:pt x="643" y="725"/>
                    <a:pt x="693" y="739"/>
                  </a:cubicBezTo>
                  <a:cubicBezTo>
                    <a:pt x="743" y="753"/>
                    <a:pt x="836" y="763"/>
                    <a:pt x="864" y="768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Line 16"/>
            <p:cNvSpPr/>
            <p:nvPr/>
          </p:nvSpPr>
          <p:spPr>
            <a:xfrm>
              <a:off x="6562440" y="3316320"/>
              <a:ext cx="3060720" cy="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31" name="Picture 30" descr="TP_tmp"/>
          <p:cNvPicPr/>
          <p:nvPr/>
        </p:nvPicPr>
        <p:blipFill>
          <a:blip r:embed="rId3"/>
          <a:stretch/>
        </p:blipFill>
        <p:spPr>
          <a:xfrm>
            <a:off x="8340840" y="1125360"/>
            <a:ext cx="1365120" cy="257400"/>
          </a:xfrm>
          <a:prstGeom prst="rect">
            <a:avLst/>
          </a:prstGeom>
          <a:ln>
            <a:noFill/>
          </a:ln>
        </p:spPr>
      </p:pic>
      <p:pic>
        <p:nvPicPr>
          <p:cNvPr id="832" name="Picture 33" descr="TP_tmp"/>
          <p:cNvPicPr/>
          <p:nvPr/>
        </p:nvPicPr>
        <p:blipFill>
          <a:blip r:embed="rId4"/>
          <a:stretch/>
        </p:blipFill>
        <p:spPr>
          <a:xfrm>
            <a:off x="6718320" y="1131840"/>
            <a:ext cx="1330200" cy="249120"/>
          </a:xfrm>
          <a:prstGeom prst="rect">
            <a:avLst/>
          </a:prstGeom>
          <a:ln>
            <a:noFill/>
          </a:ln>
        </p:spPr>
      </p:pic>
      <p:sp>
        <p:nvSpPr>
          <p:cNvPr id="833" name="Line 17"/>
          <p:cNvSpPr/>
          <p:nvPr/>
        </p:nvSpPr>
        <p:spPr>
          <a:xfrm flipH="1">
            <a:off x="8625960" y="1386000"/>
            <a:ext cx="179640" cy="1077840"/>
          </a:xfrm>
          <a:prstGeom prst="line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Line 18"/>
          <p:cNvSpPr/>
          <p:nvPr/>
        </p:nvSpPr>
        <p:spPr>
          <a:xfrm flipH="1">
            <a:off x="7186680" y="1419120"/>
            <a:ext cx="216000" cy="792360"/>
          </a:xfrm>
          <a:prstGeom prst="line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TextShape 19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Differential Cross Section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36" name="CustomShape 20"/>
          <p:cNvSpPr/>
          <p:nvPr/>
        </p:nvSpPr>
        <p:spPr>
          <a:xfrm>
            <a:off x="1389240" y="2928960"/>
            <a:ext cx="468000" cy="252360"/>
          </a:xfrm>
          <a:custGeom>
            <a:avLst/>
            <a:gdLst/>
            <a:ahLst/>
            <a:rect l="0" t="0" r="r" b="b"/>
            <a:pathLst>
              <a:path w="1302" h="703">
                <a:moveTo>
                  <a:pt x="0" y="175"/>
                </a:moveTo>
                <a:lnTo>
                  <a:pt x="975" y="175"/>
                </a:lnTo>
                <a:lnTo>
                  <a:pt x="975" y="0"/>
                </a:lnTo>
                <a:lnTo>
                  <a:pt x="1301" y="351"/>
                </a:lnTo>
                <a:lnTo>
                  <a:pt x="975" y="702"/>
                </a:lnTo>
                <a:lnTo>
                  <a:pt x="975" y="526"/>
                </a:lnTo>
                <a:lnTo>
                  <a:pt x="0" y="526"/>
                </a:lnTo>
                <a:lnTo>
                  <a:pt x="0" y="1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1"/>
          <p:cNvSpPr/>
          <p:nvPr/>
        </p:nvSpPr>
        <p:spPr>
          <a:xfrm>
            <a:off x="648000" y="3716280"/>
            <a:ext cx="15037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8" name="CustomShape 22"/>
          <p:cNvSpPr/>
          <p:nvPr/>
        </p:nvSpPr>
        <p:spPr>
          <a:xfrm>
            <a:off x="487440" y="700200"/>
            <a:ext cx="8821800" cy="6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cross section is obtained by averaging over the initial spin states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summing over the final spin states: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9" name="CustomShape 23"/>
          <p:cNvSpPr/>
          <p:nvPr/>
        </p:nvSpPr>
        <p:spPr>
          <a:xfrm>
            <a:off x="397800" y="3429000"/>
            <a:ext cx="1311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Example: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40" name="Picture 59" descr="TP_tmp"/>
          <p:cNvPicPr/>
          <p:nvPr/>
        </p:nvPicPr>
        <p:blipFill>
          <a:blip r:embed="rId5"/>
          <a:stretch/>
        </p:blipFill>
        <p:spPr>
          <a:xfrm>
            <a:off x="596880" y="4221000"/>
            <a:ext cx="1635120" cy="320760"/>
          </a:xfrm>
          <a:prstGeom prst="rect">
            <a:avLst/>
          </a:prstGeom>
          <a:ln>
            <a:noFill/>
          </a:ln>
        </p:spPr>
      </p:pic>
      <p:sp>
        <p:nvSpPr>
          <p:cNvPr id="841" name="Line 24"/>
          <p:cNvSpPr/>
          <p:nvPr/>
        </p:nvSpPr>
        <p:spPr>
          <a:xfrm>
            <a:off x="6931080" y="4257720"/>
            <a:ext cx="61416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25"/>
          <p:cNvSpPr/>
          <p:nvPr/>
        </p:nvSpPr>
        <p:spPr>
          <a:xfrm flipV="1">
            <a:off x="6931080" y="4617720"/>
            <a:ext cx="650880" cy="32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6"/>
          <p:cNvSpPr/>
          <p:nvPr/>
        </p:nvSpPr>
        <p:spPr>
          <a:xfrm>
            <a:off x="7724880" y="4033800"/>
            <a:ext cx="2016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pure QED,  O(</a:t>
            </a:r>
            <a:r>
              <a:rPr b="1" lang="en-US" sz="1800" spc="-1" strike="noStrike">
                <a:solidFill>
                  <a:srgbClr val="333399"/>
                </a:solidFill>
                <a:latin typeface="Symbol"/>
                <a:ea typeface="Symbol"/>
              </a:rPr>
              <a:t></a:t>
            </a:r>
            <a:r>
              <a:rPr b="1" lang="en-US" sz="1800" spc="-1" strike="noStrike" baseline="30000">
                <a:solidFill>
                  <a:srgbClr val="333399"/>
                </a:solidFill>
                <a:latin typeface="Arial"/>
              </a:rPr>
              <a:t>3</a:t>
            </a:r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4" name="CustomShape 27"/>
          <p:cNvSpPr/>
          <p:nvPr/>
        </p:nvSpPr>
        <p:spPr>
          <a:xfrm>
            <a:off x="7726320" y="4438800"/>
            <a:ext cx="1584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QED  plus  Z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US" sz="1800" spc="-1" strike="noStrike">
                <a:solidFill>
                  <a:srgbClr val="333399"/>
                </a:solidFill>
                <a:latin typeface="Arial"/>
              </a:rPr>
              <a:t>contribution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5" name="CustomShape 28"/>
          <p:cNvSpPr/>
          <p:nvPr/>
        </p:nvSpPr>
        <p:spPr>
          <a:xfrm>
            <a:off x="7056360" y="5122800"/>
            <a:ext cx="3260880" cy="94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Angular distribution becomes slightly asymmetric in higher 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order QED or when Z 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contribution is included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46" name="Group 29"/>
          <p:cNvGrpSpPr/>
          <p:nvPr/>
        </p:nvGrpSpPr>
        <p:grpSpPr>
          <a:xfrm>
            <a:off x="2503440" y="3573360"/>
            <a:ext cx="4465440" cy="2987640"/>
            <a:chOff x="2503440" y="3573360"/>
            <a:chExt cx="4465440" cy="2987640"/>
          </a:xfrm>
        </p:grpSpPr>
        <p:pic>
          <p:nvPicPr>
            <p:cNvPr id="847" name="Picture 47" descr="Picture1"/>
            <p:cNvPicPr/>
            <p:nvPr/>
          </p:nvPicPr>
          <p:blipFill>
            <a:blip r:embed="rId6"/>
            <a:srcRect l="19298" t="0" r="3326" b="62060"/>
            <a:stretch/>
          </p:blipFill>
          <p:spPr>
            <a:xfrm>
              <a:off x="3182760" y="3809880"/>
              <a:ext cx="3605400" cy="2659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8" name="Picture 48" descr="Picture1"/>
            <p:cNvPicPr/>
            <p:nvPr/>
          </p:nvPicPr>
          <p:blipFill>
            <a:blip r:embed="rId7"/>
            <a:srcRect l="20290" t="89661" r="0" b="806"/>
            <a:stretch/>
          </p:blipFill>
          <p:spPr>
            <a:xfrm>
              <a:off x="3225600" y="5910120"/>
              <a:ext cx="3743280" cy="650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9" name="CustomShape 30"/>
            <p:cNvSpPr/>
            <p:nvPr/>
          </p:nvSpPr>
          <p:spPr>
            <a:xfrm>
              <a:off x="3403440" y="3573360"/>
              <a:ext cx="2895480" cy="444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748"/>
                </a:spcBef>
              </a:pPr>
              <a:r>
                <a:rPr b="1" lang="en-US" sz="1200" spc="-1" strike="noStrike">
                  <a:solidFill>
                    <a:srgbClr val="ff0000"/>
                  </a:solidFill>
                  <a:latin typeface="Arial"/>
                </a:rPr>
                <a:t>Mark II Expt., M.E.Levi et al., </a:t>
              </a:r>
              <a:endParaRPr b="1" lang="es-ES" sz="1200" spc="-1" strike="noStrike">
                <a:solidFill>
                  <a:srgbClr val="333399"/>
                </a:solidFill>
                <a:latin typeface="Arial"/>
              </a:endParaRPr>
            </a:p>
            <a:p>
              <a:pPr algn="ctr">
                <a:lnSpc>
                  <a:spcPct val="40000"/>
                </a:lnSpc>
                <a:spcBef>
                  <a:spcPts val="748"/>
                </a:spcBef>
              </a:pPr>
              <a:r>
                <a:rPr b="1" lang="en-US" sz="1200" spc="-1" strike="noStrike">
                  <a:solidFill>
                    <a:srgbClr val="ff0000"/>
                  </a:solidFill>
                  <a:latin typeface="Arial"/>
                </a:rPr>
                <a:t>Phys Rev Lett 51 (1983) 1941</a:t>
              </a:r>
              <a:endParaRPr b="1" lang="es-ES" sz="12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50" name="CustomShape 31"/>
            <p:cNvSpPr/>
            <p:nvPr/>
          </p:nvSpPr>
          <p:spPr>
            <a:xfrm>
              <a:off x="2936880" y="5802480"/>
              <a:ext cx="360360" cy="358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51" name="Picture 53" descr="TP_tmp"/>
            <p:cNvPicPr/>
            <p:nvPr/>
          </p:nvPicPr>
          <p:blipFill>
            <a:blip r:embed="rId8"/>
            <a:stretch/>
          </p:blipFill>
          <p:spPr>
            <a:xfrm>
              <a:off x="2503440" y="3897360"/>
              <a:ext cx="633240" cy="230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2" name="Picture 67" descr="TP_tmp"/>
            <p:cNvPicPr/>
            <p:nvPr/>
          </p:nvPicPr>
          <p:blipFill>
            <a:blip r:embed="rId9"/>
            <a:stretch/>
          </p:blipFill>
          <p:spPr>
            <a:xfrm>
              <a:off x="4808520" y="6291360"/>
              <a:ext cx="612720" cy="2332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F6B1DC5-99E3-4530-926F-B43598646E0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54" name="Group 2"/>
          <p:cNvGrpSpPr/>
          <p:nvPr/>
        </p:nvGrpSpPr>
        <p:grpSpPr>
          <a:xfrm>
            <a:off x="444600" y="646200"/>
            <a:ext cx="7589880" cy="368280"/>
            <a:chOff x="444600" y="646200"/>
            <a:chExt cx="7589880" cy="368280"/>
          </a:xfrm>
        </p:grpSpPr>
        <p:sp>
          <p:nvSpPr>
            <p:cNvPr id="855" name="CustomShape 3"/>
            <p:cNvSpPr/>
            <p:nvPr/>
          </p:nvSpPr>
          <p:spPr>
            <a:xfrm>
              <a:off x="444600" y="646200"/>
              <a:ext cx="7589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total cross section is obtained by integrating over           using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56" name="Picture 7" descr="TP_tmp"/>
            <p:cNvPicPr/>
            <p:nvPr/>
          </p:nvPicPr>
          <p:blipFill>
            <a:blip r:embed="rId1"/>
            <a:stretch/>
          </p:blipFill>
          <p:spPr>
            <a:xfrm>
              <a:off x="6645240" y="693720"/>
              <a:ext cx="525600" cy="29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7" name="CustomShape 4"/>
          <p:cNvSpPr/>
          <p:nvPr/>
        </p:nvSpPr>
        <p:spPr>
          <a:xfrm>
            <a:off x="621720" y="1674720"/>
            <a:ext cx="7125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giving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total cross-section for the process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e</a:t>
            </a:r>
            <a:r>
              <a:rPr b="0" lang="en-GB" sz="24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58" name="Group 5"/>
          <p:cNvGrpSpPr/>
          <p:nvPr/>
        </p:nvGrpSpPr>
        <p:grpSpPr>
          <a:xfrm>
            <a:off x="3908520" y="2131920"/>
            <a:ext cx="1657080" cy="936720"/>
            <a:chOff x="3908520" y="2131920"/>
            <a:chExt cx="1657080" cy="936720"/>
          </a:xfrm>
        </p:grpSpPr>
        <p:pic>
          <p:nvPicPr>
            <p:cNvPr id="859" name="Picture 10" descr="TP_tmp"/>
            <p:cNvPicPr/>
            <p:nvPr/>
          </p:nvPicPr>
          <p:blipFill>
            <a:blip r:embed="rId2"/>
            <a:stretch/>
          </p:blipFill>
          <p:spPr>
            <a:xfrm>
              <a:off x="4017600" y="2187720"/>
              <a:ext cx="1404720" cy="78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0" name="CustomShape 6"/>
            <p:cNvSpPr/>
            <p:nvPr/>
          </p:nvSpPr>
          <p:spPr>
            <a:xfrm>
              <a:off x="3908520" y="2131920"/>
              <a:ext cx="1657080" cy="936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1" name="CustomShape 7"/>
          <p:cNvSpPr/>
          <p:nvPr/>
        </p:nvSpPr>
        <p:spPr>
          <a:xfrm>
            <a:off x="509760" y="3246480"/>
            <a:ext cx="34632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Lowest order cross section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calculation provides a good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description of the data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62" name="CustomShape 8"/>
          <p:cNvSpPr/>
          <p:nvPr/>
        </p:nvSpPr>
        <p:spPr>
          <a:xfrm>
            <a:off x="736920" y="4605480"/>
            <a:ext cx="419508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This is an impressive result. From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first principles we have arrived at an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expression for the electron-positron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annihilation cross section which is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ff"/>
                </a:solidFill>
                <a:latin typeface="Arial"/>
              </a:rPr>
              <a:t>good to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1%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863" name="Group 9"/>
          <p:cNvGrpSpPr/>
          <p:nvPr/>
        </p:nvGrpSpPr>
        <p:grpSpPr>
          <a:xfrm>
            <a:off x="5423040" y="2744640"/>
            <a:ext cx="4030560" cy="3836880"/>
            <a:chOff x="5423040" y="2744640"/>
            <a:chExt cx="4030560" cy="3836880"/>
          </a:xfrm>
        </p:grpSpPr>
        <p:pic>
          <p:nvPicPr>
            <p:cNvPr id="864" name="Picture 5" descr="eemmumu_vs_roots"/>
            <p:cNvPicPr/>
            <p:nvPr/>
          </p:nvPicPr>
          <p:blipFill>
            <a:blip r:embed="rId3"/>
            <a:srcRect l="0" t="0" r="3938" b="11694"/>
            <a:stretch/>
          </p:blipFill>
          <p:spPr>
            <a:xfrm>
              <a:off x="5602320" y="2744640"/>
              <a:ext cx="3851280" cy="3421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5" name="Picture 40" descr="TP_tmp"/>
            <p:cNvPicPr/>
            <p:nvPr/>
          </p:nvPicPr>
          <p:blipFill>
            <a:blip r:embed="rId4"/>
            <a:stretch/>
          </p:blipFill>
          <p:spPr>
            <a:xfrm rot="16200000">
              <a:off x="5233320" y="4177080"/>
              <a:ext cx="701640" cy="322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6" name="Picture 41" descr="TP_tmp"/>
            <p:cNvPicPr/>
            <p:nvPr/>
          </p:nvPicPr>
          <p:blipFill>
            <a:blip r:embed="rId5"/>
            <a:stretch/>
          </p:blipFill>
          <p:spPr>
            <a:xfrm>
              <a:off x="7032600" y="6202080"/>
              <a:ext cx="1197000" cy="379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67" name="Picture 43" descr="TP_tmp"/>
          <p:cNvPicPr/>
          <p:nvPr/>
        </p:nvPicPr>
        <p:blipFill>
          <a:blip r:embed="rId6"/>
          <a:stretch/>
        </p:blipFill>
        <p:spPr>
          <a:xfrm>
            <a:off x="1747800" y="1052640"/>
            <a:ext cx="6006960" cy="662040"/>
          </a:xfrm>
          <a:prstGeom prst="rect">
            <a:avLst/>
          </a:prstGeom>
          <a:ln>
            <a:noFill/>
          </a:ln>
        </p:spPr>
      </p:pic>
      <p:sp>
        <p:nvSpPr>
          <p:cNvPr id="868" name="Line 10"/>
          <p:cNvSpPr/>
          <p:nvPr/>
        </p:nvSpPr>
        <p:spPr>
          <a:xfrm>
            <a:off x="3981600" y="3608280"/>
            <a:ext cx="2627280" cy="505080"/>
          </a:xfrm>
          <a:prstGeom prst="line">
            <a:avLst/>
          </a:prstGeom>
          <a:ln w="2232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6ADD390-5F60-4332-9973-4F02575DE8A0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70" name="TextShape 2"/>
          <p:cNvSpPr txBox="1"/>
          <p:nvPr/>
        </p:nvSpPr>
        <p:spPr>
          <a:xfrm>
            <a:off x="59652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Spin Considerations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871" name="Group 3"/>
          <p:cNvGrpSpPr/>
          <p:nvPr/>
        </p:nvGrpSpPr>
        <p:grpSpPr>
          <a:xfrm>
            <a:off x="2428920" y="3182760"/>
            <a:ext cx="2271600" cy="1548720"/>
            <a:chOff x="2428920" y="3182760"/>
            <a:chExt cx="2271600" cy="1548720"/>
          </a:xfrm>
        </p:grpSpPr>
        <p:sp>
          <p:nvSpPr>
            <p:cNvPr id="872" name="Line 4"/>
            <p:cNvSpPr/>
            <p:nvPr/>
          </p:nvSpPr>
          <p:spPr>
            <a:xfrm>
              <a:off x="2744640" y="3957480"/>
              <a:ext cx="7700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Line 5"/>
            <p:cNvSpPr/>
            <p:nvPr/>
          </p:nvSpPr>
          <p:spPr>
            <a:xfrm flipH="1">
              <a:off x="3592440" y="3957480"/>
              <a:ext cx="827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Line 6"/>
            <p:cNvSpPr/>
            <p:nvPr/>
          </p:nvSpPr>
          <p:spPr>
            <a:xfrm flipV="1">
              <a:off x="3670200" y="3456000"/>
              <a:ext cx="600120" cy="4204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Line 7"/>
            <p:cNvSpPr/>
            <p:nvPr/>
          </p:nvSpPr>
          <p:spPr>
            <a:xfrm flipH="1">
              <a:off x="2854080" y="4030560"/>
              <a:ext cx="58428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8"/>
            <p:cNvSpPr/>
            <p:nvPr/>
          </p:nvSpPr>
          <p:spPr>
            <a:xfrm>
              <a:off x="2428920" y="366696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77" name="CustomShape 9"/>
            <p:cNvSpPr/>
            <p:nvPr/>
          </p:nvSpPr>
          <p:spPr>
            <a:xfrm>
              <a:off x="4192560" y="3882960"/>
              <a:ext cx="5065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78" name="CustomShape 10"/>
            <p:cNvSpPr/>
            <p:nvPr/>
          </p:nvSpPr>
          <p:spPr>
            <a:xfrm>
              <a:off x="2533680" y="431460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79" name="CustomShape 11"/>
            <p:cNvSpPr/>
            <p:nvPr/>
          </p:nvSpPr>
          <p:spPr>
            <a:xfrm>
              <a:off x="4195800" y="318276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880" name="CustomShape 12"/>
            <p:cNvSpPr/>
            <p:nvPr/>
          </p:nvSpPr>
          <p:spPr>
            <a:xfrm>
              <a:off x="2911320" y="377820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3"/>
            <p:cNvSpPr/>
            <p:nvPr/>
          </p:nvSpPr>
          <p:spPr>
            <a:xfrm>
              <a:off x="3957840" y="3778200"/>
              <a:ext cx="25524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2" y="101"/>
                  </a:lnTo>
                  <a:lnTo>
                    <a:pt x="532" y="0"/>
                  </a:lnTo>
                  <a:lnTo>
                    <a:pt x="710" y="203"/>
                  </a:lnTo>
                  <a:lnTo>
                    <a:pt x="532" y="407"/>
                  </a:lnTo>
                  <a:lnTo>
                    <a:pt x="532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4"/>
            <p:cNvSpPr/>
            <p:nvPr/>
          </p:nvSpPr>
          <p:spPr>
            <a:xfrm rot="19684800">
              <a:off x="3787560" y="351432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7">
                  <a:moveTo>
                    <a:pt x="0" y="100"/>
                  </a:moveTo>
                  <a:lnTo>
                    <a:pt x="533" y="100"/>
                  </a:lnTo>
                  <a:lnTo>
                    <a:pt x="533" y="0"/>
                  </a:lnTo>
                  <a:lnTo>
                    <a:pt x="710" y="202"/>
                  </a:lnTo>
                  <a:lnTo>
                    <a:pt x="533" y="406"/>
                  </a:lnTo>
                  <a:lnTo>
                    <a:pt x="533" y="304"/>
                  </a:lnTo>
                  <a:lnTo>
                    <a:pt x="1" y="304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5"/>
            <p:cNvSpPr/>
            <p:nvPr/>
          </p:nvSpPr>
          <p:spPr>
            <a:xfrm rot="19684800">
              <a:off x="2995200" y="407160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1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4" name="CustomShape 16"/>
          <p:cNvSpPr/>
          <p:nvPr/>
        </p:nvSpPr>
        <p:spPr>
          <a:xfrm>
            <a:off x="430200" y="1166760"/>
            <a:ext cx="85946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angular dependence of the QED electron-positron matrix elements can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be understood in terms of angular momentum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85" name="CustomShape 17"/>
          <p:cNvSpPr/>
          <p:nvPr/>
        </p:nvSpPr>
        <p:spPr>
          <a:xfrm>
            <a:off x="477360" y="1778040"/>
            <a:ext cx="82303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Because of the allowed helicity states, the electron and positron interact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a spin state with                 , i.e. in a total spin 1 state aligned along the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z axis:                or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86" name="Picture 113" descr="TP_tmp"/>
          <p:cNvPicPr/>
          <p:nvPr/>
        </p:nvPicPr>
        <p:blipFill>
          <a:blip r:embed="rId1"/>
          <a:stretch/>
        </p:blipFill>
        <p:spPr>
          <a:xfrm>
            <a:off x="2936880" y="2117880"/>
            <a:ext cx="963720" cy="263520"/>
          </a:xfrm>
          <a:prstGeom prst="rect">
            <a:avLst/>
          </a:prstGeom>
          <a:ln>
            <a:noFill/>
          </a:ln>
        </p:spPr>
      </p:pic>
      <p:sp>
        <p:nvSpPr>
          <p:cNvPr id="887" name="CustomShape 18"/>
          <p:cNvSpPr/>
          <p:nvPr/>
        </p:nvSpPr>
        <p:spPr>
          <a:xfrm>
            <a:off x="6203880" y="4008600"/>
            <a:ext cx="2089080" cy="142560"/>
          </a:xfrm>
          <a:custGeom>
            <a:avLst/>
            <a:gdLst/>
            <a:ahLst/>
            <a:rect l="0" t="0" r="r" b="b"/>
            <a:pathLst>
              <a:path w="5805" h="398">
                <a:moveTo>
                  <a:pt x="0" y="101"/>
                </a:moveTo>
                <a:lnTo>
                  <a:pt x="4873" y="101"/>
                </a:lnTo>
                <a:lnTo>
                  <a:pt x="4873" y="0"/>
                </a:lnTo>
                <a:lnTo>
                  <a:pt x="5804" y="198"/>
                </a:lnTo>
                <a:lnTo>
                  <a:pt x="4873" y="397"/>
                </a:lnTo>
                <a:lnTo>
                  <a:pt x="4873" y="295"/>
                </a:lnTo>
                <a:lnTo>
                  <a:pt x="0" y="295"/>
                </a:lnTo>
                <a:lnTo>
                  <a:pt x="0" y="101"/>
                </a:lnTo>
              </a:path>
            </a:pathLst>
          </a:custGeom>
          <a:solidFill>
            <a:srgbClr val="ff0000"/>
          </a:solidFill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9"/>
          <p:cNvSpPr/>
          <p:nvPr/>
        </p:nvSpPr>
        <p:spPr>
          <a:xfrm rot="19433400">
            <a:off x="6168960" y="3973320"/>
            <a:ext cx="2089080" cy="142560"/>
          </a:xfrm>
          <a:custGeom>
            <a:avLst/>
            <a:gdLst/>
            <a:ahLst/>
            <a:rect l="0" t="0" r="r" b="b"/>
            <a:pathLst>
              <a:path w="5805" h="398">
                <a:moveTo>
                  <a:pt x="0" y="102"/>
                </a:moveTo>
                <a:lnTo>
                  <a:pt x="4873" y="101"/>
                </a:lnTo>
                <a:lnTo>
                  <a:pt x="4874" y="0"/>
                </a:lnTo>
                <a:lnTo>
                  <a:pt x="5804" y="198"/>
                </a:lnTo>
                <a:lnTo>
                  <a:pt x="4874" y="397"/>
                </a:lnTo>
                <a:lnTo>
                  <a:pt x="4873" y="296"/>
                </a:lnTo>
                <a:lnTo>
                  <a:pt x="0" y="296"/>
                </a:lnTo>
                <a:lnTo>
                  <a:pt x="0" y="102"/>
                </a:lnTo>
              </a:path>
            </a:pathLst>
          </a:custGeom>
          <a:solidFill>
            <a:srgbClr val="ff0000"/>
          </a:solidFill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89" name="Picture 117" descr="TP_tmp"/>
          <p:cNvPicPr/>
          <p:nvPr/>
        </p:nvPicPr>
        <p:blipFill>
          <a:blip r:embed="rId2"/>
          <a:stretch/>
        </p:blipFill>
        <p:spPr>
          <a:xfrm>
            <a:off x="8472600" y="3940200"/>
            <a:ext cx="583920" cy="320760"/>
          </a:xfrm>
          <a:prstGeom prst="rect">
            <a:avLst/>
          </a:prstGeom>
          <a:ln>
            <a:noFill/>
          </a:ln>
        </p:spPr>
      </p:pic>
      <p:pic>
        <p:nvPicPr>
          <p:cNvPr id="890" name="Picture 119" descr="TP_tmp"/>
          <p:cNvPicPr/>
          <p:nvPr/>
        </p:nvPicPr>
        <p:blipFill>
          <a:blip r:embed="rId3"/>
          <a:stretch/>
        </p:blipFill>
        <p:spPr>
          <a:xfrm>
            <a:off x="8148600" y="3182760"/>
            <a:ext cx="730440" cy="320760"/>
          </a:xfrm>
          <a:prstGeom prst="rect">
            <a:avLst/>
          </a:prstGeom>
          <a:ln>
            <a:noFill/>
          </a:ln>
        </p:spPr>
      </p:pic>
      <p:pic>
        <p:nvPicPr>
          <p:cNvPr id="891" name="Picture 121" descr="TP_tmp"/>
          <p:cNvPicPr/>
          <p:nvPr/>
        </p:nvPicPr>
        <p:blipFill>
          <a:blip r:embed="rId4"/>
          <a:stretch/>
        </p:blipFill>
        <p:spPr>
          <a:xfrm>
            <a:off x="1531800" y="2394000"/>
            <a:ext cx="790560" cy="320760"/>
          </a:xfrm>
          <a:prstGeom prst="rect">
            <a:avLst/>
          </a:prstGeom>
          <a:ln>
            <a:noFill/>
          </a:ln>
        </p:spPr>
      </p:pic>
      <p:pic>
        <p:nvPicPr>
          <p:cNvPr id="892" name="Picture 123" descr="TP_tmp"/>
          <p:cNvPicPr/>
          <p:nvPr/>
        </p:nvPicPr>
        <p:blipFill>
          <a:blip r:embed="rId5"/>
          <a:stretch/>
        </p:blipFill>
        <p:spPr>
          <a:xfrm>
            <a:off x="2757600" y="2394000"/>
            <a:ext cx="788760" cy="320760"/>
          </a:xfrm>
          <a:prstGeom prst="rect">
            <a:avLst/>
          </a:prstGeom>
          <a:ln>
            <a:noFill/>
          </a:ln>
        </p:spPr>
      </p:pic>
      <p:grpSp>
        <p:nvGrpSpPr>
          <p:cNvPr id="893" name="Group 20"/>
          <p:cNvGrpSpPr/>
          <p:nvPr/>
        </p:nvGrpSpPr>
        <p:grpSpPr>
          <a:xfrm>
            <a:off x="512280" y="2679840"/>
            <a:ext cx="8717760" cy="642600"/>
            <a:chOff x="512280" y="2679840"/>
            <a:chExt cx="8717760" cy="642600"/>
          </a:xfrm>
        </p:grpSpPr>
        <p:sp>
          <p:nvSpPr>
            <p:cNvPr id="894" name="CustomShape 21"/>
            <p:cNvSpPr/>
            <p:nvPr/>
          </p:nvSpPr>
          <p:spPr>
            <a:xfrm>
              <a:off x="512280" y="2679840"/>
              <a:ext cx="871776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Similarly the muon and anti-muon are produced in a total spin 1 state aligned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along an axis with polar angle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95" name="Picture 125" descr="TP_tmp"/>
            <p:cNvPicPr/>
            <p:nvPr/>
          </p:nvPicPr>
          <p:blipFill>
            <a:blip r:embed="rId6"/>
            <a:stretch/>
          </p:blipFill>
          <p:spPr>
            <a:xfrm>
              <a:off x="4125960" y="3003480"/>
              <a:ext cx="174600" cy="232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96" name="CustomShape 22"/>
          <p:cNvSpPr/>
          <p:nvPr/>
        </p:nvSpPr>
        <p:spPr>
          <a:xfrm>
            <a:off x="794160" y="3357720"/>
            <a:ext cx="6181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7" name="CustomShape 23"/>
          <p:cNvSpPr/>
          <p:nvPr/>
        </p:nvSpPr>
        <p:spPr>
          <a:xfrm>
            <a:off x="1555200" y="3363840"/>
            <a:ext cx="60588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M</a:t>
            </a:r>
            <a:r>
              <a:rPr b="1" lang="en-GB" sz="2000" spc="-1" strike="noStrike" baseline="-25000">
                <a:solidFill>
                  <a:srgbClr val="0000ff"/>
                </a:solidFill>
                <a:latin typeface="Arial"/>
              </a:rPr>
              <a:t>RR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8" name="CustomShape 24"/>
          <p:cNvSpPr/>
          <p:nvPr/>
        </p:nvSpPr>
        <p:spPr>
          <a:xfrm>
            <a:off x="4952880" y="3938760"/>
            <a:ext cx="684360" cy="180720"/>
          </a:xfrm>
          <a:custGeom>
            <a:avLst/>
            <a:gdLst/>
            <a:ahLst/>
            <a:rect l="0" t="0" r="r" b="b"/>
            <a:pathLst>
              <a:path w="1903" h="504">
                <a:moveTo>
                  <a:pt x="0" y="125"/>
                </a:moveTo>
                <a:lnTo>
                  <a:pt x="1426" y="125"/>
                </a:lnTo>
                <a:lnTo>
                  <a:pt x="1426" y="0"/>
                </a:lnTo>
                <a:lnTo>
                  <a:pt x="1902" y="251"/>
                </a:lnTo>
                <a:lnTo>
                  <a:pt x="1426" y="503"/>
                </a:lnTo>
                <a:lnTo>
                  <a:pt x="1426" y="377"/>
                </a:lnTo>
                <a:lnTo>
                  <a:pt x="0" y="377"/>
                </a:lnTo>
                <a:lnTo>
                  <a:pt x="0" y="125"/>
                </a:lnTo>
              </a:path>
            </a:pathLst>
          </a:custGeom>
          <a:blipFill rotWithShape="0">
            <a:blip r:embed="rId7"/>
            <a:tile/>
          </a:blip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9" name="Group 25"/>
          <p:cNvGrpSpPr/>
          <p:nvPr/>
        </p:nvGrpSpPr>
        <p:grpSpPr>
          <a:xfrm>
            <a:off x="537840" y="4803840"/>
            <a:ext cx="8736120" cy="642600"/>
            <a:chOff x="537840" y="4803840"/>
            <a:chExt cx="8736120" cy="642600"/>
          </a:xfrm>
        </p:grpSpPr>
        <p:pic>
          <p:nvPicPr>
            <p:cNvPr id="900" name="Picture 130" descr="TP_tmp"/>
            <p:cNvPicPr/>
            <p:nvPr/>
          </p:nvPicPr>
          <p:blipFill>
            <a:blip r:embed="rId8"/>
            <a:stretch/>
          </p:blipFill>
          <p:spPr>
            <a:xfrm>
              <a:off x="1555920" y="4843440"/>
              <a:ext cx="1811160" cy="320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01" name="CustomShape 26"/>
            <p:cNvSpPr/>
            <p:nvPr/>
          </p:nvSpPr>
          <p:spPr>
            <a:xfrm>
              <a:off x="537840" y="4803840"/>
              <a:ext cx="873612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Hence                                where       corresponds to the spin state,               , of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muon pair.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902" name="Picture 132" descr="TP_tmp"/>
            <p:cNvPicPr/>
            <p:nvPr/>
          </p:nvPicPr>
          <p:blipFill>
            <a:blip r:embed="rId9"/>
            <a:stretch/>
          </p:blipFill>
          <p:spPr>
            <a:xfrm>
              <a:off x="8048520" y="4840200"/>
              <a:ext cx="730440" cy="32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3" name="Picture 133" descr="TP_tmp"/>
            <p:cNvPicPr/>
            <p:nvPr/>
          </p:nvPicPr>
          <p:blipFill>
            <a:blip r:embed="rId10"/>
            <a:stretch/>
          </p:blipFill>
          <p:spPr>
            <a:xfrm>
              <a:off x="4305240" y="4876560"/>
              <a:ext cx="233280" cy="2329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04" name="Picture 153" descr="TP_tmp"/>
          <p:cNvPicPr/>
          <p:nvPr/>
        </p:nvPicPr>
        <p:blipFill>
          <a:blip r:embed="rId11"/>
          <a:stretch/>
        </p:blipFill>
        <p:spPr>
          <a:xfrm>
            <a:off x="6392880" y="108000"/>
            <a:ext cx="1405080" cy="44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F389D1B-C49B-44F9-8552-4E13E06F989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8556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Q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c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s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1160" y="763560"/>
            <a:ext cx="73281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SzPct val="102974"/>
              <a:buBlip>
                <a:blip r:embed="rId1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ff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–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GB" sz="2000" spc="-1" strike="noStrike">
                <a:solidFill>
                  <a:srgbClr val="ff0000"/>
                </a:solidFill>
                <a:latin typeface="Wingdings 3"/>
                <a:ea typeface="Wingdings 3"/>
              </a:rPr>
              <a:t>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0" lang="en-GB" sz="18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+</a:t>
            </a: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n-GB" sz="20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–</a:t>
            </a:r>
            <a:r>
              <a:rPr b="1" lang="en-GB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66000" y="1089000"/>
            <a:ext cx="45147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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Draw all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possible Feynman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Diagrams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2" name="Group 5"/>
          <p:cNvGrpSpPr/>
          <p:nvPr/>
        </p:nvGrpSpPr>
        <p:grpSpPr>
          <a:xfrm>
            <a:off x="1531800" y="1687680"/>
            <a:ext cx="2629080" cy="1304280"/>
            <a:chOff x="1531800" y="1687680"/>
            <a:chExt cx="2629080" cy="1304280"/>
          </a:xfrm>
        </p:grpSpPr>
        <p:sp>
          <p:nvSpPr>
            <p:cNvPr id="93" name="CustomShape 6"/>
            <p:cNvSpPr/>
            <p:nvPr/>
          </p:nvSpPr>
          <p:spPr>
            <a:xfrm rot="21546000">
              <a:off x="2319120" y="2338560"/>
              <a:ext cx="80460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7"/>
            <p:cNvSpPr/>
            <p:nvPr/>
          </p:nvSpPr>
          <p:spPr>
            <a:xfrm>
              <a:off x="1531800" y="2575080"/>
              <a:ext cx="586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5" name="CustomShape 8"/>
            <p:cNvSpPr/>
            <p:nvPr/>
          </p:nvSpPr>
          <p:spPr>
            <a:xfrm>
              <a:off x="3540240" y="254160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6" name="CustomShape 9"/>
            <p:cNvSpPr/>
            <p:nvPr/>
          </p:nvSpPr>
          <p:spPr>
            <a:xfrm>
              <a:off x="1536840" y="1730520"/>
              <a:ext cx="5839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7" name="CustomShape 10"/>
            <p:cNvSpPr/>
            <p:nvPr/>
          </p:nvSpPr>
          <p:spPr>
            <a:xfrm>
              <a:off x="3575160" y="168768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8" name="CustomShape 11"/>
            <p:cNvSpPr/>
            <p:nvPr/>
          </p:nvSpPr>
          <p:spPr>
            <a:xfrm>
              <a:off x="2585880" y="1846440"/>
              <a:ext cx="3654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99" name="Group 12"/>
            <p:cNvGrpSpPr/>
            <p:nvPr/>
          </p:nvGrpSpPr>
          <p:grpSpPr>
            <a:xfrm>
              <a:off x="1873440" y="2409840"/>
              <a:ext cx="438120" cy="416880"/>
              <a:chOff x="1873440" y="2409840"/>
              <a:chExt cx="438120" cy="416880"/>
            </a:xfrm>
          </p:grpSpPr>
          <p:sp>
            <p:nvSpPr>
              <p:cNvPr id="100" name="Line 13"/>
              <p:cNvSpPr/>
              <p:nvPr/>
            </p:nvSpPr>
            <p:spPr>
              <a:xfrm flipH="1">
                <a:off x="2092320" y="2409840"/>
                <a:ext cx="219240" cy="2088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Line 14"/>
              <p:cNvSpPr/>
              <p:nvPr/>
            </p:nvSpPr>
            <p:spPr>
              <a:xfrm flipV="1">
                <a:off x="1873440" y="2548440"/>
                <a:ext cx="29232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" name="Group 15"/>
            <p:cNvGrpSpPr/>
            <p:nvPr/>
          </p:nvGrpSpPr>
          <p:grpSpPr>
            <a:xfrm>
              <a:off x="1879560" y="1994040"/>
              <a:ext cx="437400" cy="415440"/>
              <a:chOff x="1879560" y="1994040"/>
              <a:chExt cx="437400" cy="415440"/>
            </a:xfrm>
          </p:grpSpPr>
          <p:sp>
            <p:nvSpPr>
              <p:cNvPr id="103" name="Line 16"/>
              <p:cNvSpPr/>
              <p:nvPr/>
            </p:nvSpPr>
            <p:spPr>
              <a:xfrm>
                <a:off x="1879560" y="199404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Line 17"/>
              <p:cNvSpPr/>
              <p:nvPr/>
            </p:nvSpPr>
            <p:spPr>
              <a:xfrm flipH="1" flipV="1">
                <a:off x="2025000" y="213228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5" name="Group 18"/>
            <p:cNvGrpSpPr/>
            <p:nvPr/>
          </p:nvGrpSpPr>
          <p:grpSpPr>
            <a:xfrm>
              <a:off x="3124080" y="2000520"/>
              <a:ext cx="439560" cy="415800"/>
              <a:chOff x="3124080" y="2000520"/>
              <a:chExt cx="439560" cy="415800"/>
            </a:xfrm>
          </p:grpSpPr>
          <p:sp>
            <p:nvSpPr>
              <p:cNvPr id="106" name="Line 19"/>
              <p:cNvSpPr/>
              <p:nvPr/>
            </p:nvSpPr>
            <p:spPr>
              <a:xfrm flipV="1">
                <a:off x="3124080" y="2208240"/>
                <a:ext cx="219960" cy="2080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Line 20"/>
              <p:cNvSpPr/>
              <p:nvPr/>
            </p:nvSpPr>
            <p:spPr>
              <a:xfrm flipH="1">
                <a:off x="3270240" y="2000520"/>
                <a:ext cx="293400" cy="2775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" name="Group 21"/>
            <p:cNvGrpSpPr/>
            <p:nvPr/>
          </p:nvGrpSpPr>
          <p:grpSpPr>
            <a:xfrm>
              <a:off x="3124440" y="2394000"/>
              <a:ext cx="439560" cy="415440"/>
              <a:chOff x="3124440" y="2394000"/>
              <a:chExt cx="439560" cy="415440"/>
            </a:xfrm>
          </p:grpSpPr>
          <p:sp>
            <p:nvSpPr>
              <p:cNvPr id="109" name="Line 22"/>
              <p:cNvSpPr/>
              <p:nvPr/>
            </p:nvSpPr>
            <p:spPr>
              <a:xfrm flipH="1" flipV="1">
                <a:off x="3344040" y="260172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Line 23"/>
              <p:cNvSpPr/>
              <p:nvPr/>
            </p:nvSpPr>
            <p:spPr>
              <a:xfrm>
                <a:off x="3124440" y="2394000"/>
                <a:ext cx="29340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" name="CustomShape 24"/>
            <p:cNvSpPr/>
            <p:nvPr/>
          </p:nvSpPr>
          <p:spPr>
            <a:xfrm>
              <a:off x="3108240" y="2359080"/>
              <a:ext cx="907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25"/>
            <p:cNvSpPr/>
            <p:nvPr/>
          </p:nvSpPr>
          <p:spPr>
            <a:xfrm>
              <a:off x="2246400" y="2359080"/>
              <a:ext cx="889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CustomShape 26"/>
          <p:cNvSpPr/>
          <p:nvPr/>
        </p:nvSpPr>
        <p:spPr>
          <a:xfrm>
            <a:off x="960120" y="1433520"/>
            <a:ext cx="60613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0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there is just one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lowest order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diagram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882000" y="2943360"/>
            <a:ext cx="4312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+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many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second order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diagrams + …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15" name="Group 28"/>
          <p:cNvGrpSpPr/>
          <p:nvPr/>
        </p:nvGrpSpPr>
        <p:grpSpPr>
          <a:xfrm>
            <a:off x="1019160" y="3235320"/>
            <a:ext cx="3143160" cy="1353240"/>
            <a:chOff x="1019160" y="3235320"/>
            <a:chExt cx="3143160" cy="1353240"/>
          </a:xfrm>
        </p:grpSpPr>
        <p:sp>
          <p:nvSpPr>
            <p:cNvPr id="116" name="CustomShape 29"/>
            <p:cNvSpPr/>
            <p:nvPr/>
          </p:nvSpPr>
          <p:spPr>
            <a:xfrm>
              <a:off x="1019160" y="417168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7" name="CustomShape 30"/>
            <p:cNvSpPr/>
            <p:nvPr/>
          </p:nvSpPr>
          <p:spPr>
            <a:xfrm>
              <a:off x="3576600" y="412560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8" name="CustomShape 31"/>
            <p:cNvSpPr/>
            <p:nvPr/>
          </p:nvSpPr>
          <p:spPr>
            <a:xfrm>
              <a:off x="1033560" y="3314520"/>
              <a:ext cx="5842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9" name="CustomShape 32"/>
            <p:cNvSpPr/>
            <p:nvPr/>
          </p:nvSpPr>
          <p:spPr>
            <a:xfrm>
              <a:off x="3576600" y="327168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20" name="CustomShape 33"/>
            <p:cNvSpPr/>
            <p:nvPr/>
          </p:nvSpPr>
          <p:spPr>
            <a:xfrm>
              <a:off x="2298600" y="3235320"/>
              <a:ext cx="3654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21" name="Group 34"/>
            <p:cNvGrpSpPr/>
            <p:nvPr/>
          </p:nvGrpSpPr>
          <p:grpSpPr>
            <a:xfrm>
              <a:off x="1370520" y="3993840"/>
              <a:ext cx="437400" cy="416880"/>
              <a:chOff x="1370520" y="3993840"/>
              <a:chExt cx="437400" cy="416880"/>
            </a:xfrm>
          </p:grpSpPr>
          <p:sp>
            <p:nvSpPr>
              <p:cNvPr id="122" name="Line 35"/>
              <p:cNvSpPr/>
              <p:nvPr/>
            </p:nvSpPr>
            <p:spPr>
              <a:xfrm flipH="1">
                <a:off x="1589040" y="399384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Line 36"/>
              <p:cNvSpPr/>
              <p:nvPr/>
            </p:nvSpPr>
            <p:spPr>
              <a:xfrm flipV="1">
                <a:off x="1370520" y="413244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4" name="Group 37"/>
            <p:cNvGrpSpPr/>
            <p:nvPr/>
          </p:nvGrpSpPr>
          <p:grpSpPr>
            <a:xfrm>
              <a:off x="1376280" y="3578040"/>
              <a:ext cx="437400" cy="414720"/>
              <a:chOff x="1376280" y="3578040"/>
              <a:chExt cx="437400" cy="414720"/>
            </a:xfrm>
          </p:grpSpPr>
          <p:sp>
            <p:nvSpPr>
              <p:cNvPr id="125" name="Line 38"/>
              <p:cNvSpPr/>
              <p:nvPr/>
            </p:nvSpPr>
            <p:spPr>
              <a:xfrm>
                <a:off x="1376280" y="357804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Line 39"/>
              <p:cNvSpPr/>
              <p:nvPr/>
            </p:nvSpPr>
            <p:spPr>
              <a:xfrm flipH="1" flipV="1">
                <a:off x="1521720" y="3715920"/>
                <a:ext cx="29196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roup 40"/>
            <p:cNvGrpSpPr/>
            <p:nvPr/>
          </p:nvGrpSpPr>
          <p:grpSpPr>
            <a:xfrm>
              <a:off x="3181320" y="3585240"/>
              <a:ext cx="439560" cy="414720"/>
              <a:chOff x="3181320" y="3585240"/>
              <a:chExt cx="439560" cy="414720"/>
            </a:xfrm>
          </p:grpSpPr>
          <p:sp>
            <p:nvSpPr>
              <p:cNvPr id="128" name="Line 41"/>
              <p:cNvSpPr/>
              <p:nvPr/>
            </p:nvSpPr>
            <p:spPr>
              <a:xfrm flipV="1">
                <a:off x="3181320" y="379224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Line 42"/>
              <p:cNvSpPr/>
              <p:nvPr/>
            </p:nvSpPr>
            <p:spPr>
              <a:xfrm flipH="1">
                <a:off x="3327480" y="3585240"/>
                <a:ext cx="29340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" name="Group 43"/>
            <p:cNvGrpSpPr/>
            <p:nvPr/>
          </p:nvGrpSpPr>
          <p:grpSpPr>
            <a:xfrm>
              <a:off x="3160800" y="3978000"/>
              <a:ext cx="439200" cy="415440"/>
              <a:chOff x="3160800" y="3978000"/>
              <a:chExt cx="439200" cy="415440"/>
            </a:xfrm>
          </p:grpSpPr>
          <p:sp>
            <p:nvSpPr>
              <p:cNvPr id="131" name="Line 44"/>
              <p:cNvSpPr/>
              <p:nvPr/>
            </p:nvSpPr>
            <p:spPr>
              <a:xfrm flipH="1" flipV="1">
                <a:off x="3380400" y="418572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Line 45"/>
              <p:cNvSpPr/>
              <p:nvPr/>
            </p:nvSpPr>
            <p:spPr>
              <a:xfrm>
                <a:off x="3160800" y="397800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" name="CustomShape 46"/>
            <p:cNvSpPr/>
            <p:nvPr/>
          </p:nvSpPr>
          <p:spPr>
            <a:xfrm>
              <a:off x="3144960" y="3943080"/>
              <a:ext cx="903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7"/>
            <p:cNvSpPr/>
            <p:nvPr/>
          </p:nvSpPr>
          <p:spPr>
            <a:xfrm>
              <a:off x="1743120" y="3943080"/>
              <a:ext cx="8892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8"/>
            <p:cNvSpPr/>
            <p:nvPr/>
          </p:nvSpPr>
          <p:spPr>
            <a:xfrm rot="21546000">
              <a:off x="1815840" y="3925800"/>
              <a:ext cx="76176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9"/>
            <p:cNvSpPr/>
            <p:nvPr/>
          </p:nvSpPr>
          <p:spPr>
            <a:xfrm rot="21546000">
              <a:off x="2391840" y="3920760"/>
              <a:ext cx="76212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50"/>
            <p:cNvSpPr/>
            <p:nvPr/>
          </p:nvSpPr>
          <p:spPr>
            <a:xfrm>
              <a:off x="2217600" y="3776400"/>
              <a:ext cx="540000" cy="43164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51"/>
            <p:cNvSpPr/>
            <p:nvPr/>
          </p:nvSpPr>
          <p:spPr>
            <a:xfrm>
              <a:off x="2722680" y="3955680"/>
              <a:ext cx="71280" cy="727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2"/>
            <p:cNvSpPr/>
            <p:nvPr/>
          </p:nvSpPr>
          <p:spPr>
            <a:xfrm>
              <a:off x="2182680" y="3920760"/>
              <a:ext cx="71640" cy="727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Line 53"/>
            <p:cNvSpPr/>
            <p:nvPr/>
          </p:nvSpPr>
          <p:spPr>
            <a:xfrm>
              <a:off x="2433600" y="3776400"/>
              <a:ext cx="108000" cy="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Line 54"/>
            <p:cNvSpPr/>
            <p:nvPr/>
          </p:nvSpPr>
          <p:spPr>
            <a:xfrm flipH="1">
              <a:off x="2398320" y="4208400"/>
              <a:ext cx="142920" cy="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" name="Group 55"/>
          <p:cNvGrpSpPr/>
          <p:nvPr/>
        </p:nvGrpSpPr>
        <p:grpSpPr>
          <a:xfrm>
            <a:off x="4160880" y="3198960"/>
            <a:ext cx="2735280" cy="1405800"/>
            <a:chOff x="4160880" y="3198960"/>
            <a:chExt cx="2735280" cy="1405800"/>
          </a:xfrm>
        </p:grpSpPr>
        <p:grpSp>
          <p:nvGrpSpPr>
            <p:cNvPr id="143" name="Group 56"/>
            <p:cNvGrpSpPr/>
            <p:nvPr/>
          </p:nvGrpSpPr>
          <p:grpSpPr>
            <a:xfrm>
              <a:off x="6067440" y="3632040"/>
              <a:ext cx="215640" cy="789840"/>
              <a:chOff x="6067440" y="3632040"/>
              <a:chExt cx="215640" cy="789840"/>
            </a:xfrm>
          </p:grpSpPr>
          <p:sp>
            <p:nvSpPr>
              <p:cNvPr id="144" name="CustomShape 57"/>
              <p:cNvSpPr/>
              <p:nvPr/>
            </p:nvSpPr>
            <p:spPr>
              <a:xfrm rot="16200000">
                <a:off x="5796720" y="3937320"/>
                <a:ext cx="755280" cy="144360"/>
              </a:xfrm>
              <a:custGeom>
                <a:avLst/>
                <a:gdLst/>
                <a:ahLst/>
                <a:rect l="l" t="t" r="r" b="b"/>
                <a:pathLst>
                  <a:path w="2537" h="680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25" y="336"/>
                      <a:pt x="2537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58"/>
              <p:cNvSpPr/>
              <p:nvPr/>
            </p:nvSpPr>
            <p:spPr>
              <a:xfrm>
                <a:off x="6067440" y="4277880"/>
                <a:ext cx="215640" cy="14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" name="CustomShape 59"/>
            <p:cNvSpPr/>
            <p:nvPr/>
          </p:nvSpPr>
          <p:spPr>
            <a:xfrm rot="21546000">
              <a:off x="4982760" y="3914640"/>
              <a:ext cx="80496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0"/>
            <p:cNvSpPr/>
            <p:nvPr/>
          </p:nvSpPr>
          <p:spPr>
            <a:xfrm>
              <a:off x="4160880" y="415116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48" name="CustomShape 61"/>
            <p:cNvSpPr/>
            <p:nvPr/>
          </p:nvSpPr>
          <p:spPr>
            <a:xfrm>
              <a:off x="6273720" y="418788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49" name="CustomShape 62"/>
            <p:cNvSpPr/>
            <p:nvPr/>
          </p:nvSpPr>
          <p:spPr>
            <a:xfrm>
              <a:off x="4200480" y="3306600"/>
              <a:ext cx="5842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0" name="CustomShape 63"/>
            <p:cNvSpPr/>
            <p:nvPr/>
          </p:nvSpPr>
          <p:spPr>
            <a:xfrm>
              <a:off x="6310080" y="3198960"/>
              <a:ext cx="586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1" name="CustomShape 64"/>
            <p:cNvSpPr/>
            <p:nvPr/>
          </p:nvSpPr>
          <p:spPr>
            <a:xfrm>
              <a:off x="5249880" y="3422520"/>
              <a:ext cx="3650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52" name="Group 65"/>
            <p:cNvGrpSpPr/>
            <p:nvPr/>
          </p:nvGrpSpPr>
          <p:grpSpPr>
            <a:xfrm>
              <a:off x="4537440" y="3986280"/>
              <a:ext cx="437400" cy="416520"/>
              <a:chOff x="4537440" y="3986280"/>
              <a:chExt cx="437400" cy="416520"/>
            </a:xfrm>
          </p:grpSpPr>
          <p:sp>
            <p:nvSpPr>
              <p:cNvPr id="153" name="Line 66"/>
              <p:cNvSpPr/>
              <p:nvPr/>
            </p:nvSpPr>
            <p:spPr>
              <a:xfrm flipH="1">
                <a:off x="4755960" y="398628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67"/>
              <p:cNvSpPr/>
              <p:nvPr/>
            </p:nvSpPr>
            <p:spPr>
              <a:xfrm flipV="1">
                <a:off x="4537440" y="4124880"/>
                <a:ext cx="291960" cy="2779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5" name="Group 68"/>
            <p:cNvGrpSpPr/>
            <p:nvPr/>
          </p:nvGrpSpPr>
          <p:grpSpPr>
            <a:xfrm>
              <a:off x="4543200" y="3570120"/>
              <a:ext cx="437400" cy="415440"/>
              <a:chOff x="4543200" y="3570120"/>
              <a:chExt cx="437400" cy="415440"/>
            </a:xfrm>
          </p:grpSpPr>
          <p:sp>
            <p:nvSpPr>
              <p:cNvPr id="156" name="Line 69"/>
              <p:cNvSpPr/>
              <p:nvPr/>
            </p:nvSpPr>
            <p:spPr>
              <a:xfrm>
                <a:off x="4543200" y="357012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Line 70"/>
              <p:cNvSpPr/>
              <p:nvPr/>
            </p:nvSpPr>
            <p:spPr>
              <a:xfrm flipH="1" flipV="1">
                <a:off x="4688640" y="370836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" name="Group 71"/>
            <p:cNvGrpSpPr/>
            <p:nvPr/>
          </p:nvGrpSpPr>
          <p:grpSpPr>
            <a:xfrm>
              <a:off x="5788080" y="3452040"/>
              <a:ext cx="567720" cy="540000"/>
              <a:chOff x="5788080" y="3452040"/>
              <a:chExt cx="567720" cy="540000"/>
            </a:xfrm>
          </p:grpSpPr>
          <p:sp>
            <p:nvSpPr>
              <p:cNvPr id="159" name="Line 72"/>
              <p:cNvSpPr/>
              <p:nvPr/>
            </p:nvSpPr>
            <p:spPr>
              <a:xfrm flipV="1">
                <a:off x="5788080" y="3722040"/>
                <a:ext cx="283680" cy="2700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Line 73"/>
              <p:cNvSpPr/>
              <p:nvPr/>
            </p:nvSpPr>
            <p:spPr>
              <a:xfrm flipH="1">
                <a:off x="5977080" y="3452040"/>
                <a:ext cx="378720" cy="3603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1" name="Line 74"/>
            <p:cNvSpPr/>
            <p:nvPr/>
          </p:nvSpPr>
          <p:spPr>
            <a:xfrm flipH="1" flipV="1">
              <a:off x="5999040" y="4160880"/>
              <a:ext cx="357120" cy="29808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75"/>
            <p:cNvSpPr/>
            <p:nvPr/>
          </p:nvSpPr>
          <p:spPr>
            <a:xfrm>
              <a:off x="5788080" y="3970440"/>
              <a:ext cx="282240" cy="25344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6"/>
            <p:cNvSpPr/>
            <p:nvPr/>
          </p:nvSpPr>
          <p:spPr>
            <a:xfrm>
              <a:off x="5771880" y="3935520"/>
              <a:ext cx="9072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7"/>
            <p:cNvSpPr/>
            <p:nvPr/>
          </p:nvSpPr>
          <p:spPr>
            <a:xfrm>
              <a:off x="4910040" y="3935520"/>
              <a:ext cx="8892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78"/>
            <p:cNvSpPr/>
            <p:nvPr/>
          </p:nvSpPr>
          <p:spPr>
            <a:xfrm>
              <a:off x="6122880" y="4267080"/>
              <a:ext cx="8892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79"/>
            <p:cNvSpPr/>
            <p:nvPr/>
          </p:nvSpPr>
          <p:spPr>
            <a:xfrm>
              <a:off x="6140520" y="358308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CustomShape 80"/>
          <p:cNvSpPr/>
          <p:nvPr/>
        </p:nvSpPr>
        <p:spPr>
          <a:xfrm>
            <a:off x="3873600" y="3714840"/>
            <a:ext cx="358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+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CustomShape 81"/>
          <p:cNvSpPr/>
          <p:nvPr/>
        </p:nvSpPr>
        <p:spPr>
          <a:xfrm>
            <a:off x="6608880" y="3730680"/>
            <a:ext cx="663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333399"/>
                </a:solidFill>
                <a:latin typeface="Arial"/>
              </a:rPr>
              <a:t>+…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9" name="CustomShape 82"/>
          <p:cNvSpPr/>
          <p:nvPr/>
        </p:nvSpPr>
        <p:spPr>
          <a:xfrm>
            <a:off x="667080" y="4545000"/>
            <a:ext cx="785268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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each diagram calculate the matrix element using Feynman rules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derived in handout 4.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0" name="Picture 132" descr="TP_tmp"/>
          <p:cNvPicPr/>
          <p:nvPr/>
        </p:nvPicPr>
        <p:blipFill>
          <a:blip r:embed="rId2"/>
          <a:stretch/>
        </p:blipFill>
        <p:spPr>
          <a:xfrm>
            <a:off x="7386480" y="2192400"/>
            <a:ext cx="1635120" cy="320760"/>
          </a:xfrm>
          <a:prstGeom prst="rect">
            <a:avLst/>
          </a:prstGeom>
          <a:ln>
            <a:noFill/>
          </a:ln>
        </p:spPr>
      </p:pic>
      <p:pic>
        <p:nvPicPr>
          <p:cNvPr id="171" name="Picture 134" descr="TP_tmp"/>
          <p:cNvPicPr/>
          <p:nvPr/>
        </p:nvPicPr>
        <p:blipFill>
          <a:blip r:embed="rId3"/>
          <a:stretch/>
        </p:blipFill>
        <p:spPr>
          <a:xfrm>
            <a:off x="7437600" y="3678120"/>
            <a:ext cx="1635120" cy="351000"/>
          </a:xfrm>
          <a:prstGeom prst="rect">
            <a:avLst/>
          </a:prstGeom>
          <a:ln>
            <a:noFill/>
          </a:ln>
        </p:spPr>
      </p:pic>
      <p:sp>
        <p:nvSpPr>
          <p:cNvPr id="172" name="CustomShape 83"/>
          <p:cNvSpPr/>
          <p:nvPr/>
        </p:nvSpPr>
        <p:spPr>
          <a:xfrm>
            <a:off x="663120" y="5121360"/>
            <a:ext cx="7124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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Sum the individual matrix elements (i.e. sum the amplitudes)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3" name="Picture 136" descr="TP_tmp"/>
          <p:cNvPicPr/>
          <p:nvPr/>
        </p:nvPicPr>
        <p:blipFill>
          <a:blip r:embed="rId4"/>
          <a:stretch/>
        </p:blipFill>
        <p:spPr>
          <a:xfrm>
            <a:off x="3297240" y="5553000"/>
            <a:ext cx="3095640" cy="292320"/>
          </a:xfrm>
          <a:prstGeom prst="rect">
            <a:avLst/>
          </a:prstGeom>
          <a:ln>
            <a:noFill/>
          </a:ln>
        </p:spPr>
      </p:pic>
      <p:sp>
        <p:nvSpPr>
          <p:cNvPr id="174" name="CustomShape 84"/>
          <p:cNvSpPr/>
          <p:nvPr/>
        </p:nvSpPr>
        <p:spPr>
          <a:xfrm>
            <a:off x="783720" y="5842080"/>
            <a:ext cx="83275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Note: summing amplitudes therefore different diagrams for the same final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state can interfere either positively or negatively!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0D37A89-C8EF-4741-AE54-97E2A8E2178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6" name="TextShape 2"/>
          <p:cNvSpPr txBox="1"/>
          <p:nvPr/>
        </p:nvSpPr>
        <p:spPr>
          <a:xfrm>
            <a:off x="1064880" y="43920"/>
            <a:ext cx="780732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Lorentz Invariant form of Matrix Element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907" name="Picture 6" descr="TP_tmp"/>
          <p:cNvPicPr/>
          <p:nvPr/>
        </p:nvPicPr>
        <p:blipFill>
          <a:blip r:embed="rId1"/>
          <a:stretch/>
        </p:blipFill>
        <p:spPr>
          <a:xfrm>
            <a:off x="776160" y="1341360"/>
            <a:ext cx="5724720" cy="1594080"/>
          </a:xfrm>
          <a:prstGeom prst="rect">
            <a:avLst/>
          </a:prstGeom>
          <a:ln>
            <a:noFill/>
          </a:ln>
        </p:spPr>
      </p:pic>
      <p:grpSp>
        <p:nvGrpSpPr>
          <p:cNvPr id="908" name="Group 3"/>
          <p:cNvGrpSpPr/>
          <p:nvPr/>
        </p:nvGrpSpPr>
        <p:grpSpPr>
          <a:xfrm>
            <a:off x="6642000" y="1257480"/>
            <a:ext cx="3206520" cy="1596600"/>
            <a:chOff x="6642000" y="1257480"/>
            <a:chExt cx="3206520" cy="1596600"/>
          </a:xfrm>
        </p:grpSpPr>
        <p:pic>
          <p:nvPicPr>
            <p:cNvPr id="909" name="Picture 12" descr="TP_tmp"/>
            <p:cNvPicPr/>
            <p:nvPr/>
          </p:nvPicPr>
          <p:blipFill>
            <a:blip r:embed="rId2"/>
            <a:stretch/>
          </p:blipFill>
          <p:spPr>
            <a:xfrm>
              <a:off x="8451360" y="1814760"/>
              <a:ext cx="146880" cy="17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0" name="Line 4"/>
            <p:cNvSpPr/>
            <p:nvPr/>
          </p:nvSpPr>
          <p:spPr>
            <a:xfrm>
              <a:off x="7006680" y="2054160"/>
              <a:ext cx="98028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Line 5"/>
            <p:cNvSpPr/>
            <p:nvPr/>
          </p:nvSpPr>
          <p:spPr>
            <a:xfrm flipH="1">
              <a:off x="8084880" y="2054160"/>
              <a:ext cx="105228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Line 6"/>
            <p:cNvSpPr/>
            <p:nvPr/>
          </p:nvSpPr>
          <p:spPr>
            <a:xfrm flipV="1">
              <a:off x="8183160" y="1546200"/>
              <a:ext cx="817200" cy="4179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Line 7"/>
            <p:cNvSpPr/>
            <p:nvPr/>
          </p:nvSpPr>
          <p:spPr>
            <a:xfrm flipH="1">
              <a:off x="7104960" y="2143800"/>
              <a:ext cx="784080" cy="446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8"/>
            <p:cNvSpPr/>
            <p:nvPr/>
          </p:nvSpPr>
          <p:spPr>
            <a:xfrm>
              <a:off x="6642000" y="1816200"/>
              <a:ext cx="6429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15" name="CustomShape 9"/>
            <p:cNvSpPr/>
            <p:nvPr/>
          </p:nvSpPr>
          <p:spPr>
            <a:xfrm>
              <a:off x="9204120" y="1816200"/>
              <a:ext cx="6444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16" name="CustomShape 10"/>
            <p:cNvSpPr/>
            <p:nvPr/>
          </p:nvSpPr>
          <p:spPr>
            <a:xfrm>
              <a:off x="6674760" y="2376360"/>
              <a:ext cx="6429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917" name="Picture 20" descr="TP_tmp"/>
            <p:cNvPicPr/>
            <p:nvPr/>
          </p:nvPicPr>
          <p:blipFill>
            <a:blip r:embed="rId3"/>
            <a:stretch/>
          </p:blipFill>
          <p:spPr>
            <a:xfrm>
              <a:off x="7313760" y="1794960"/>
              <a:ext cx="264960" cy="169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8" name="Picture 21" descr="TP_tmp"/>
            <p:cNvPicPr/>
            <p:nvPr/>
          </p:nvPicPr>
          <p:blipFill>
            <a:blip r:embed="rId4"/>
            <a:stretch/>
          </p:blipFill>
          <p:spPr>
            <a:xfrm>
              <a:off x="7481160" y="2411640"/>
              <a:ext cx="264960" cy="1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9" name="CustomShape 11"/>
            <p:cNvSpPr/>
            <p:nvPr/>
          </p:nvSpPr>
          <p:spPr>
            <a:xfrm>
              <a:off x="8963640" y="1257480"/>
              <a:ext cx="642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920" name="Picture 23" descr="TP_tmp"/>
            <p:cNvPicPr/>
            <p:nvPr/>
          </p:nvPicPr>
          <p:blipFill>
            <a:blip r:embed="rId5"/>
            <a:stretch/>
          </p:blipFill>
          <p:spPr>
            <a:xfrm>
              <a:off x="8425440" y="1496520"/>
              <a:ext cx="264960" cy="169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1" name="Picture 24" descr="TP_tmp"/>
            <p:cNvPicPr/>
            <p:nvPr/>
          </p:nvPicPr>
          <p:blipFill>
            <a:blip r:embed="rId6"/>
            <a:stretch/>
          </p:blipFill>
          <p:spPr>
            <a:xfrm>
              <a:off x="8785800" y="2143800"/>
              <a:ext cx="265320" cy="1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22" name="CustomShape 12"/>
            <p:cNvSpPr/>
            <p:nvPr/>
          </p:nvSpPr>
          <p:spPr>
            <a:xfrm>
              <a:off x="8582760" y="1755720"/>
              <a:ext cx="152640" cy="29844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3" name="Picture 26" descr="TP_tmp"/>
          <p:cNvPicPr/>
          <p:nvPr/>
        </p:nvPicPr>
        <p:blipFill>
          <a:blip r:embed="rId7"/>
          <a:stretch/>
        </p:blipFill>
        <p:spPr>
          <a:xfrm>
            <a:off x="2585880" y="3933720"/>
            <a:ext cx="1898640" cy="320760"/>
          </a:xfrm>
          <a:prstGeom prst="rect">
            <a:avLst/>
          </a:prstGeom>
          <a:ln>
            <a:noFill/>
          </a:ln>
        </p:spPr>
      </p:pic>
      <p:pic>
        <p:nvPicPr>
          <p:cNvPr id="924" name="Picture 28" descr="TP_tmp"/>
          <p:cNvPicPr/>
          <p:nvPr/>
        </p:nvPicPr>
        <p:blipFill>
          <a:blip r:embed="rId8"/>
          <a:stretch/>
        </p:blipFill>
        <p:spPr>
          <a:xfrm>
            <a:off x="4873680" y="3936960"/>
            <a:ext cx="2133720" cy="320760"/>
          </a:xfrm>
          <a:prstGeom prst="rect">
            <a:avLst/>
          </a:prstGeom>
          <a:ln>
            <a:noFill/>
          </a:ln>
        </p:spPr>
      </p:pic>
      <p:pic>
        <p:nvPicPr>
          <p:cNvPr id="925" name="Picture 32" descr="TP_tmp"/>
          <p:cNvPicPr/>
          <p:nvPr/>
        </p:nvPicPr>
        <p:blipFill>
          <a:blip r:embed="rId9"/>
          <a:stretch/>
        </p:blipFill>
        <p:spPr>
          <a:xfrm>
            <a:off x="1316160" y="4329000"/>
            <a:ext cx="3184560" cy="320760"/>
          </a:xfrm>
          <a:prstGeom prst="rect">
            <a:avLst/>
          </a:prstGeom>
          <a:ln>
            <a:noFill/>
          </a:ln>
        </p:spPr>
      </p:pic>
      <p:pic>
        <p:nvPicPr>
          <p:cNvPr id="926" name="Picture 33" descr="TP_tmp"/>
          <p:cNvPicPr/>
          <p:nvPr/>
        </p:nvPicPr>
        <p:blipFill>
          <a:blip r:embed="rId10"/>
          <a:stretch/>
        </p:blipFill>
        <p:spPr>
          <a:xfrm>
            <a:off x="4865760" y="4295880"/>
            <a:ext cx="3651120" cy="320400"/>
          </a:xfrm>
          <a:prstGeom prst="rect">
            <a:avLst/>
          </a:prstGeom>
          <a:ln>
            <a:noFill/>
          </a:ln>
        </p:spPr>
      </p:pic>
      <p:sp>
        <p:nvSpPr>
          <p:cNvPr id="927" name="CustomShape 13"/>
          <p:cNvSpPr/>
          <p:nvPr/>
        </p:nvSpPr>
        <p:spPr>
          <a:xfrm>
            <a:off x="495720" y="747720"/>
            <a:ext cx="88653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Before concluding this discussion, note that the spin-averaged Matrix Element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derived above is written in terms of the muon angle in the C.o.M. frame.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28" name="CustomShape 14"/>
          <p:cNvSpPr/>
          <p:nvPr/>
        </p:nvSpPr>
        <p:spPr>
          <a:xfrm>
            <a:off x="498240" y="2986200"/>
            <a:ext cx="89269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matrix element is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Lorentz Invariant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(scalar product of 4-vector currents)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it is desirable to write it in a frame-independent form, i.e. express in terms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of Lorentz Invariant 4-vector scalar products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29" name="CustomShape 15"/>
          <p:cNvSpPr/>
          <p:nvPr/>
        </p:nvSpPr>
        <p:spPr>
          <a:xfrm>
            <a:off x="574560" y="3897360"/>
            <a:ext cx="1687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C.o.M.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30" name="CustomShape 16"/>
          <p:cNvSpPr/>
          <p:nvPr/>
        </p:nvSpPr>
        <p:spPr>
          <a:xfrm>
            <a:off x="631080" y="4683240"/>
            <a:ext cx="932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giving: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31" name="CustomShape 17"/>
          <p:cNvSpPr/>
          <p:nvPr/>
        </p:nvSpPr>
        <p:spPr>
          <a:xfrm>
            <a:off x="552960" y="5084640"/>
            <a:ext cx="2368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we can write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32" name="CustomShape 18"/>
          <p:cNvSpPr/>
          <p:nvPr/>
        </p:nvSpPr>
        <p:spPr>
          <a:xfrm>
            <a:off x="7653240" y="580536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3" name="Group 19"/>
          <p:cNvGrpSpPr/>
          <p:nvPr/>
        </p:nvGrpSpPr>
        <p:grpSpPr>
          <a:xfrm>
            <a:off x="1460520" y="5443560"/>
            <a:ext cx="4213080" cy="863640"/>
            <a:chOff x="1460520" y="5443560"/>
            <a:chExt cx="4213080" cy="863640"/>
          </a:xfrm>
        </p:grpSpPr>
        <p:sp>
          <p:nvSpPr>
            <p:cNvPr id="934" name="CustomShape 20"/>
            <p:cNvSpPr/>
            <p:nvPr/>
          </p:nvSpPr>
          <p:spPr>
            <a:xfrm>
              <a:off x="1460520" y="5443560"/>
              <a:ext cx="4213080" cy="86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5" name="Picture 53" descr="TP_tmp"/>
            <p:cNvPicPr/>
            <p:nvPr/>
          </p:nvPicPr>
          <p:blipFill>
            <a:blip r:embed="rId11"/>
            <a:stretch/>
          </p:blipFill>
          <p:spPr>
            <a:xfrm>
              <a:off x="1504800" y="5513400"/>
              <a:ext cx="4061160" cy="7588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36" name="Picture 57" descr="TP_tmp"/>
          <p:cNvPicPr/>
          <p:nvPr/>
        </p:nvPicPr>
        <p:blipFill>
          <a:blip r:embed="rId12"/>
          <a:stretch/>
        </p:blipFill>
        <p:spPr>
          <a:xfrm>
            <a:off x="1725480" y="4667400"/>
            <a:ext cx="7390080" cy="350640"/>
          </a:xfrm>
          <a:prstGeom prst="rect">
            <a:avLst/>
          </a:prstGeom>
          <a:ln>
            <a:noFill/>
          </a:ln>
        </p:spPr>
      </p:pic>
      <p:sp>
        <p:nvSpPr>
          <p:cNvPr id="937" name="CustomShape 21"/>
          <p:cNvSpPr/>
          <p:nvPr/>
        </p:nvSpPr>
        <p:spPr>
          <a:xfrm>
            <a:off x="1389240" y="5445000"/>
            <a:ext cx="4284360" cy="8636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2"/>
          <p:cNvSpPr/>
          <p:nvPr/>
        </p:nvSpPr>
        <p:spPr>
          <a:xfrm>
            <a:off x="1924560" y="6273720"/>
            <a:ext cx="27406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Valid in any frame !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39" name="Picture 62" descr="TP_tmp"/>
          <p:cNvPicPr/>
          <p:nvPr/>
        </p:nvPicPr>
        <p:blipFill>
          <a:blip r:embed="rId13"/>
          <a:stretch/>
        </p:blipFill>
        <p:spPr>
          <a:xfrm>
            <a:off x="6489720" y="5532480"/>
            <a:ext cx="1811160" cy="703080"/>
          </a:xfrm>
          <a:prstGeom prst="rect">
            <a:avLst/>
          </a:prstGeom>
          <a:ln>
            <a:noFill/>
          </a:ln>
        </p:spPr>
      </p:pic>
      <p:sp>
        <p:nvSpPr>
          <p:cNvPr id="940" name="CustomShape 23"/>
          <p:cNvSpPr/>
          <p:nvPr/>
        </p:nvSpPr>
        <p:spPr>
          <a:xfrm>
            <a:off x="6429240" y="5445000"/>
            <a:ext cx="1979640" cy="86364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EA12FB01-0A80-4D44-A39C-B1A3681BF610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42" name="TextShape 2"/>
          <p:cNvSpPr txBox="1"/>
          <p:nvPr/>
        </p:nvSpPr>
        <p:spPr>
          <a:xfrm>
            <a:off x="992160" y="42480"/>
            <a:ext cx="795672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CHIRALITY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943" name="Group 3"/>
          <p:cNvGrpSpPr/>
          <p:nvPr/>
        </p:nvGrpSpPr>
        <p:grpSpPr>
          <a:xfrm>
            <a:off x="506520" y="692280"/>
            <a:ext cx="8320320" cy="398880"/>
            <a:chOff x="506520" y="692280"/>
            <a:chExt cx="8320320" cy="398880"/>
          </a:xfrm>
        </p:grpSpPr>
        <p:sp>
          <p:nvSpPr>
            <p:cNvPr id="944" name="CustomShape 4"/>
            <p:cNvSpPr/>
            <p:nvPr/>
          </p:nvSpPr>
          <p:spPr>
            <a:xfrm>
              <a:off x="506520" y="692280"/>
              <a:ext cx="83203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The helicity eigenstates for a particle/anti-particle for                are: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945" name="Picture 10" descr="TP_tmp"/>
            <p:cNvPicPr/>
            <p:nvPr/>
          </p:nvPicPr>
          <p:blipFill>
            <a:blip r:embed="rId1"/>
            <a:stretch/>
          </p:blipFill>
          <p:spPr>
            <a:xfrm>
              <a:off x="7256520" y="799920"/>
              <a:ext cx="847800" cy="233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46" name="Picture 11" descr="TP_tmp"/>
          <p:cNvPicPr/>
          <p:nvPr/>
        </p:nvPicPr>
        <p:blipFill>
          <a:blip r:embed="rId2"/>
          <a:stretch/>
        </p:blipFill>
        <p:spPr>
          <a:xfrm>
            <a:off x="2075040" y="2139840"/>
            <a:ext cx="2481120" cy="409680"/>
          </a:xfrm>
          <a:prstGeom prst="rect">
            <a:avLst/>
          </a:prstGeom>
          <a:ln>
            <a:noFill/>
          </a:ln>
        </p:spPr>
      </p:pic>
      <p:sp>
        <p:nvSpPr>
          <p:cNvPr id="947" name="CustomShape 5"/>
          <p:cNvSpPr/>
          <p:nvPr/>
        </p:nvSpPr>
        <p:spPr>
          <a:xfrm>
            <a:off x="1080000" y="2133720"/>
            <a:ext cx="9169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where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48" name="Group 6"/>
          <p:cNvGrpSpPr/>
          <p:nvPr/>
        </p:nvGrpSpPr>
        <p:grpSpPr>
          <a:xfrm>
            <a:off x="3222720" y="2563920"/>
            <a:ext cx="5078160" cy="1296720"/>
            <a:chOff x="3222720" y="2563920"/>
            <a:chExt cx="5078160" cy="1296720"/>
          </a:xfrm>
        </p:grpSpPr>
        <p:pic>
          <p:nvPicPr>
            <p:cNvPr id="949" name="Picture 15" descr="TP_tmp"/>
            <p:cNvPicPr/>
            <p:nvPr/>
          </p:nvPicPr>
          <p:blipFill>
            <a:blip r:embed="rId3"/>
            <a:stretch/>
          </p:blipFill>
          <p:spPr>
            <a:xfrm>
              <a:off x="3346200" y="2679480"/>
              <a:ext cx="4906800" cy="1109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0" name="CustomShape 7"/>
            <p:cNvSpPr/>
            <p:nvPr/>
          </p:nvSpPr>
          <p:spPr>
            <a:xfrm>
              <a:off x="3222720" y="2563920"/>
              <a:ext cx="5078160" cy="1296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1" name="CustomShape 8"/>
          <p:cNvSpPr/>
          <p:nvPr/>
        </p:nvSpPr>
        <p:spPr>
          <a:xfrm>
            <a:off x="559800" y="2529000"/>
            <a:ext cx="2114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Define the matrix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52" name="Picture 18" descr="TP_tmp"/>
          <p:cNvPicPr/>
          <p:nvPr/>
        </p:nvPicPr>
        <p:blipFill>
          <a:blip r:embed="rId4"/>
          <a:stretch/>
        </p:blipFill>
        <p:spPr>
          <a:xfrm>
            <a:off x="1677960" y="4411800"/>
            <a:ext cx="6221520" cy="350640"/>
          </a:xfrm>
          <a:prstGeom prst="rect">
            <a:avLst/>
          </a:prstGeom>
          <a:ln>
            <a:noFill/>
          </a:ln>
        </p:spPr>
      </p:pic>
      <p:sp>
        <p:nvSpPr>
          <p:cNvPr id="953" name="CustomShape 9"/>
          <p:cNvSpPr/>
          <p:nvPr/>
        </p:nvSpPr>
        <p:spPr>
          <a:xfrm>
            <a:off x="582480" y="3968640"/>
            <a:ext cx="78919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 u="sng">
                <a:solidFill>
                  <a:srgbClr val="333399"/>
                </a:solidFill>
                <a:uFillTx/>
                <a:latin typeface="Arial"/>
              </a:rPr>
              <a:t>In the limit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                the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helicity states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are also eigenstates of  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54" name="Picture 20" descr="TP_tmp"/>
          <p:cNvPicPr/>
          <p:nvPr/>
        </p:nvPicPr>
        <p:blipFill>
          <a:blip r:embed="rId5"/>
          <a:stretch/>
        </p:blipFill>
        <p:spPr>
          <a:xfrm>
            <a:off x="2217600" y="4059360"/>
            <a:ext cx="847800" cy="233280"/>
          </a:xfrm>
          <a:prstGeom prst="rect">
            <a:avLst/>
          </a:prstGeom>
          <a:ln>
            <a:noFill/>
          </a:ln>
        </p:spPr>
      </p:pic>
      <p:pic>
        <p:nvPicPr>
          <p:cNvPr id="955" name="Picture 21" descr="TP_tmp"/>
          <p:cNvPicPr/>
          <p:nvPr/>
        </p:nvPicPr>
        <p:blipFill>
          <a:blip r:embed="rId6"/>
          <a:stretch/>
        </p:blipFill>
        <p:spPr>
          <a:xfrm>
            <a:off x="8302680" y="3973680"/>
            <a:ext cx="233280" cy="320400"/>
          </a:xfrm>
          <a:prstGeom prst="rect">
            <a:avLst/>
          </a:prstGeom>
          <a:ln>
            <a:noFill/>
          </a:ln>
        </p:spPr>
      </p:pic>
      <p:sp>
        <p:nvSpPr>
          <p:cNvPr id="956" name="CustomShape 10"/>
          <p:cNvSpPr/>
          <p:nvPr/>
        </p:nvSpPr>
        <p:spPr>
          <a:xfrm>
            <a:off x="518400" y="4761000"/>
            <a:ext cx="9018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In general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define the eigenstates of        as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RIGHT HANDED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57" name="Picture 27" descr="TP_tmp"/>
          <p:cNvPicPr/>
          <p:nvPr/>
        </p:nvPicPr>
        <p:blipFill>
          <a:blip r:embed="rId7"/>
          <a:stretch/>
        </p:blipFill>
        <p:spPr>
          <a:xfrm>
            <a:off x="4941720" y="4767120"/>
            <a:ext cx="233640" cy="320760"/>
          </a:xfrm>
          <a:prstGeom prst="rect">
            <a:avLst/>
          </a:prstGeom>
          <a:ln>
            <a:noFill/>
          </a:ln>
        </p:spPr>
      </p:pic>
      <p:pic>
        <p:nvPicPr>
          <p:cNvPr id="958" name="Picture 28" descr="TP_tmp"/>
          <p:cNvPicPr/>
          <p:nvPr/>
        </p:nvPicPr>
        <p:blipFill>
          <a:blip r:embed="rId8"/>
          <a:stretch/>
        </p:blipFill>
        <p:spPr>
          <a:xfrm>
            <a:off x="3267000" y="5157720"/>
            <a:ext cx="2541600" cy="204840"/>
          </a:xfrm>
          <a:prstGeom prst="rect">
            <a:avLst/>
          </a:prstGeom>
          <a:ln>
            <a:noFill/>
          </a:ln>
        </p:spPr>
      </p:pic>
      <p:grpSp>
        <p:nvGrpSpPr>
          <p:cNvPr id="959" name="Group 11"/>
          <p:cNvGrpSpPr/>
          <p:nvPr/>
        </p:nvGrpSpPr>
        <p:grpSpPr>
          <a:xfrm>
            <a:off x="1136520" y="1160640"/>
            <a:ext cx="8065800" cy="934920"/>
            <a:chOff x="1136520" y="1160640"/>
            <a:chExt cx="8065800" cy="934920"/>
          </a:xfrm>
        </p:grpSpPr>
        <p:pic>
          <p:nvPicPr>
            <p:cNvPr id="960" name="Picture 6" descr="TP_tmp"/>
            <p:cNvPicPr/>
            <p:nvPr/>
          </p:nvPicPr>
          <p:blipFill>
            <a:blip r:embed="rId9"/>
            <a:stretch/>
          </p:blipFill>
          <p:spPr>
            <a:xfrm>
              <a:off x="1136520" y="1166760"/>
              <a:ext cx="4014720" cy="92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1" name="Picture 33" descr="TP_tmp"/>
            <p:cNvPicPr/>
            <p:nvPr/>
          </p:nvPicPr>
          <p:blipFill>
            <a:blip r:embed="rId10"/>
            <a:stretch/>
          </p:blipFill>
          <p:spPr>
            <a:xfrm>
              <a:off x="5308200" y="1160640"/>
              <a:ext cx="3894120" cy="934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62" name="CustomShape 12"/>
          <p:cNvSpPr/>
          <p:nvPr/>
        </p:nvSpPr>
        <p:spPr>
          <a:xfrm>
            <a:off x="552960" y="5877000"/>
            <a:ext cx="61351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In the LIMIT                 (and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ONLY IN THIS LIMIT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):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63" name="Picture 41" descr="TP_tmp"/>
          <p:cNvPicPr/>
          <p:nvPr/>
        </p:nvPicPr>
        <p:blipFill>
          <a:blip r:embed="rId11"/>
          <a:stretch/>
        </p:blipFill>
        <p:spPr>
          <a:xfrm>
            <a:off x="2376360" y="5973840"/>
            <a:ext cx="847800" cy="233280"/>
          </a:xfrm>
          <a:prstGeom prst="rect">
            <a:avLst/>
          </a:prstGeom>
          <a:ln>
            <a:noFill/>
          </a:ln>
        </p:spPr>
      </p:pic>
      <p:pic>
        <p:nvPicPr>
          <p:cNvPr id="964" name="Picture 43" descr="TP_tmp"/>
          <p:cNvPicPr/>
          <p:nvPr/>
        </p:nvPicPr>
        <p:blipFill>
          <a:blip r:embed="rId12"/>
          <a:stretch/>
        </p:blipFill>
        <p:spPr>
          <a:xfrm>
            <a:off x="1898640" y="5448240"/>
            <a:ext cx="6367320" cy="320760"/>
          </a:xfrm>
          <a:prstGeom prst="rect">
            <a:avLst/>
          </a:prstGeom>
          <a:ln>
            <a:noFill/>
          </a:ln>
        </p:spPr>
      </p:pic>
      <p:sp>
        <p:nvSpPr>
          <p:cNvPr id="965" name="CustomShape 13"/>
          <p:cNvSpPr/>
          <p:nvPr/>
        </p:nvSpPr>
        <p:spPr>
          <a:xfrm>
            <a:off x="1099800" y="5408640"/>
            <a:ext cx="5328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i.e.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66" name="Picture 46" descr="TP_tmp"/>
          <p:cNvPicPr/>
          <p:nvPr/>
        </p:nvPicPr>
        <p:blipFill>
          <a:blip r:embed="rId13"/>
          <a:stretch/>
        </p:blipFill>
        <p:spPr>
          <a:xfrm>
            <a:off x="2576520" y="6327720"/>
            <a:ext cx="4967280" cy="2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BEA6C8B-0A72-4369-A3EB-554B7B4DF5F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304560" y="3716280"/>
            <a:ext cx="6666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projection operators, project out the chiral eigenstates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69" name="CustomShape 3"/>
          <p:cNvSpPr/>
          <p:nvPr/>
        </p:nvSpPr>
        <p:spPr>
          <a:xfrm>
            <a:off x="269280" y="596880"/>
            <a:ext cx="85579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is a subtle but important point: in general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HELICITY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CHIRAL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eigenstates </a:t>
            </a:r>
            <a:r>
              <a:rPr b="1" lang="en-GB" sz="1800" spc="-1" strike="noStrike">
                <a:solidFill>
                  <a:srgbClr val="cc0099"/>
                </a:solidFill>
                <a:latin typeface="Arial"/>
              </a:rPr>
              <a:t>are not the same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. It is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only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ultra-relativistic limit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that the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chiral eigenstates correspond to the helicity eigenstates.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70" name="CustomShape 4"/>
          <p:cNvSpPr/>
          <p:nvPr/>
        </p:nvSpPr>
        <p:spPr>
          <a:xfrm>
            <a:off x="342360" y="2124000"/>
            <a:ext cx="6296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general, the eigenstates of the chirality operator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71" name="CustomShape 5"/>
          <p:cNvSpPr/>
          <p:nvPr/>
        </p:nvSpPr>
        <p:spPr>
          <a:xfrm>
            <a:off x="325080" y="2816280"/>
            <a:ext cx="3729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Define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projection operators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72" name="Group 6"/>
          <p:cNvGrpSpPr/>
          <p:nvPr/>
        </p:nvGrpSpPr>
        <p:grpSpPr>
          <a:xfrm>
            <a:off x="2324160" y="3176640"/>
            <a:ext cx="4357800" cy="504720"/>
            <a:chOff x="2324160" y="3176640"/>
            <a:chExt cx="4357800" cy="504720"/>
          </a:xfrm>
        </p:grpSpPr>
        <p:sp>
          <p:nvSpPr>
            <p:cNvPr id="973" name="CustomShape 7"/>
            <p:cNvSpPr/>
            <p:nvPr/>
          </p:nvSpPr>
          <p:spPr>
            <a:xfrm>
              <a:off x="2324160" y="3176640"/>
              <a:ext cx="4357800" cy="504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74" name="Picture 31" descr="TP_tmp"/>
            <p:cNvPicPr/>
            <p:nvPr/>
          </p:nvPicPr>
          <p:blipFill>
            <a:blip r:embed="rId1"/>
            <a:stretch/>
          </p:blipFill>
          <p:spPr>
            <a:xfrm>
              <a:off x="2505240" y="3235320"/>
              <a:ext cx="4060800" cy="409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75" name="Group 8"/>
          <p:cNvGrpSpPr/>
          <p:nvPr/>
        </p:nvGrpSpPr>
        <p:grpSpPr>
          <a:xfrm>
            <a:off x="1339920" y="4184640"/>
            <a:ext cx="6121440" cy="900000"/>
            <a:chOff x="1339920" y="4184640"/>
            <a:chExt cx="6121440" cy="900000"/>
          </a:xfrm>
        </p:grpSpPr>
        <p:pic>
          <p:nvPicPr>
            <p:cNvPr id="976" name="Picture 33" descr="TP_tmp"/>
            <p:cNvPicPr/>
            <p:nvPr/>
          </p:nvPicPr>
          <p:blipFill>
            <a:blip r:embed="rId2"/>
            <a:stretch/>
          </p:blipFill>
          <p:spPr>
            <a:xfrm>
              <a:off x="1481040" y="4292640"/>
              <a:ext cx="5783400" cy="2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7" name="CustomShape 9"/>
            <p:cNvSpPr/>
            <p:nvPr/>
          </p:nvSpPr>
          <p:spPr>
            <a:xfrm>
              <a:off x="1339920" y="4184640"/>
              <a:ext cx="6121440" cy="90000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78" name="Picture 34" descr="TP_tmp"/>
            <p:cNvPicPr/>
            <p:nvPr/>
          </p:nvPicPr>
          <p:blipFill>
            <a:blip r:embed="rId3"/>
            <a:stretch/>
          </p:blipFill>
          <p:spPr>
            <a:xfrm>
              <a:off x="1513080" y="4761000"/>
              <a:ext cx="5695920" cy="26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79" name="CustomShape 10"/>
          <p:cNvSpPr/>
          <p:nvPr/>
        </p:nvSpPr>
        <p:spPr>
          <a:xfrm>
            <a:off x="410400" y="5559480"/>
            <a:ext cx="7204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We can then write any spinor in terms of it left and right-handed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chiral components: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80" name="Picture 39" descr="TP_tmp"/>
          <p:cNvPicPr/>
          <p:nvPr/>
        </p:nvPicPr>
        <p:blipFill>
          <a:blip r:embed="rId4"/>
          <a:stretch/>
        </p:blipFill>
        <p:spPr>
          <a:xfrm>
            <a:off x="2392200" y="6129360"/>
            <a:ext cx="4937400" cy="409680"/>
          </a:xfrm>
          <a:prstGeom prst="rect">
            <a:avLst/>
          </a:prstGeom>
          <a:ln>
            <a:noFill/>
          </a:ln>
        </p:spPr>
      </p:pic>
      <p:pic>
        <p:nvPicPr>
          <p:cNvPr id="981" name="Picture 44" descr="TP_tmp"/>
          <p:cNvPicPr/>
          <p:nvPr/>
        </p:nvPicPr>
        <p:blipFill>
          <a:blip r:embed="rId5"/>
          <a:stretch/>
        </p:blipFill>
        <p:spPr>
          <a:xfrm>
            <a:off x="1749600" y="2452680"/>
            <a:ext cx="6367320" cy="320760"/>
          </a:xfrm>
          <a:prstGeom prst="rect">
            <a:avLst/>
          </a:prstGeom>
          <a:ln>
            <a:noFill/>
          </a:ln>
        </p:spPr>
      </p:pic>
      <p:sp>
        <p:nvSpPr>
          <p:cNvPr id="982" name="CustomShape 11"/>
          <p:cNvSpPr/>
          <p:nvPr/>
        </p:nvSpPr>
        <p:spPr>
          <a:xfrm>
            <a:off x="410760" y="5186520"/>
            <a:ext cx="956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        projects out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right-handed particle 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left-handed anti-particle 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83" name="Picture 42" descr="TP_tmp"/>
          <p:cNvPicPr/>
          <p:nvPr/>
        </p:nvPicPr>
        <p:blipFill>
          <a:blip r:embed="rId6"/>
          <a:stretch/>
        </p:blipFill>
        <p:spPr>
          <a:xfrm>
            <a:off x="1173240" y="5268960"/>
            <a:ext cx="291960" cy="263520"/>
          </a:xfrm>
          <a:prstGeom prst="rect">
            <a:avLst/>
          </a:prstGeom>
          <a:ln>
            <a:noFill/>
          </a:ln>
        </p:spPr>
      </p:pic>
      <p:sp>
        <p:nvSpPr>
          <p:cNvPr id="984" name="CustomShape 12"/>
          <p:cNvSpPr/>
          <p:nvPr/>
        </p:nvSpPr>
        <p:spPr>
          <a:xfrm>
            <a:off x="267120" y="1486080"/>
            <a:ext cx="9146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Chirality is an import concept in the structure of QED, and any interaction of the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form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85" name="Picture 49" descr="TP_tmp"/>
          <p:cNvPicPr/>
          <p:nvPr/>
        </p:nvPicPr>
        <p:blipFill>
          <a:blip r:embed="rId7"/>
          <a:stretch/>
        </p:blipFill>
        <p:spPr>
          <a:xfrm>
            <a:off x="1281240" y="1811160"/>
            <a:ext cx="614160" cy="3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D46F4D2-1AF5-4A0D-881E-EFDDDF5F5C5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7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Chirality in QED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88" name="CustomShape 3"/>
          <p:cNvSpPr/>
          <p:nvPr/>
        </p:nvSpPr>
        <p:spPr>
          <a:xfrm>
            <a:off x="406440" y="765000"/>
            <a:ext cx="7026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QED the basic interaction between a fermion and photon 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9" name="CustomShape 4"/>
          <p:cNvSpPr/>
          <p:nvPr/>
        </p:nvSpPr>
        <p:spPr>
          <a:xfrm>
            <a:off x="441720" y="1473120"/>
            <a:ext cx="9222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Can decompose the spinors in terms of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Right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-handed chiral components: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90" name="Group 5"/>
          <p:cNvGrpSpPr/>
          <p:nvPr/>
        </p:nvGrpSpPr>
        <p:grpSpPr>
          <a:xfrm>
            <a:off x="2216160" y="3249720"/>
            <a:ext cx="5041800" cy="576000"/>
            <a:chOff x="2216160" y="3249720"/>
            <a:chExt cx="5041800" cy="576000"/>
          </a:xfrm>
        </p:grpSpPr>
        <p:pic>
          <p:nvPicPr>
            <p:cNvPr id="991" name="Picture 8" descr="TP_tmp"/>
            <p:cNvPicPr/>
            <p:nvPr/>
          </p:nvPicPr>
          <p:blipFill>
            <a:blip r:embed="rId1"/>
            <a:stretch/>
          </p:blipFill>
          <p:spPr>
            <a:xfrm>
              <a:off x="2360520" y="3401640"/>
              <a:ext cx="4761000" cy="35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2" name="CustomShape 6"/>
            <p:cNvSpPr/>
            <p:nvPr/>
          </p:nvSpPr>
          <p:spPr>
            <a:xfrm>
              <a:off x="2216160" y="3249720"/>
              <a:ext cx="5041800" cy="57600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3" name="CustomShape 7"/>
          <p:cNvSpPr/>
          <p:nvPr/>
        </p:nvSpPr>
        <p:spPr>
          <a:xfrm>
            <a:off x="595080" y="3860640"/>
            <a:ext cx="3245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it is straightforward to show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94" name="Picture 59" descr="TP_tmp"/>
          <p:cNvPicPr/>
          <p:nvPr/>
        </p:nvPicPr>
        <p:blipFill>
          <a:blip r:embed="rId2"/>
          <a:stretch/>
        </p:blipFill>
        <p:spPr>
          <a:xfrm>
            <a:off x="2903400" y="4302000"/>
            <a:ext cx="3418200" cy="320760"/>
          </a:xfrm>
          <a:prstGeom prst="rect">
            <a:avLst/>
          </a:prstGeom>
          <a:ln>
            <a:noFill/>
          </a:ln>
        </p:spPr>
      </p:pic>
      <p:sp>
        <p:nvSpPr>
          <p:cNvPr id="995" name="CustomShape 8"/>
          <p:cNvSpPr/>
          <p:nvPr/>
        </p:nvSpPr>
        <p:spPr>
          <a:xfrm>
            <a:off x="480240" y="2806560"/>
            <a:ext cx="2828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Using the properties of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96" name="Picture 52" descr="TP_tmp"/>
          <p:cNvPicPr/>
          <p:nvPr/>
        </p:nvPicPr>
        <p:blipFill>
          <a:blip r:embed="rId3"/>
          <a:stretch/>
        </p:blipFill>
        <p:spPr>
          <a:xfrm>
            <a:off x="3405240" y="2817720"/>
            <a:ext cx="233280" cy="320760"/>
          </a:xfrm>
          <a:prstGeom prst="rect">
            <a:avLst/>
          </a:prstGeom>
          <a:ln>
            <a:noFill/>
          </a:ln>
        </p:spPr>
      </p:pic>
      <p:sp>
        <p:nvSpPr>
          <p:cNvPr id="997" name="CustomShape 9"/>
          <p:cNvSpPr/>
          <p:nvPr/>
        </p:nvSpPr>
        <p:spPr>
          <a:xfrm>
            <a:off x="7318800" y="2841480"/>
            <a:ext cx="24530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9999"/>
                </a:solidFill>
                <a:latin typeface="Arial"/>
              </a:rPr>
              <a:t>(Q8 on examples sheet)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98" name="CustomShape 10"/>
          <p:cNvSpPr/>
          <p:nvPr/>
        </p:nvSpPr>
        <p:spPr>
          <a:xfrm>
            <a:off x="7355520" y="3892680"/>
            <a:ext cx="24530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9999"/>
                </a:solidFill>
                <a:latin typeface="Arial"/>
              </a:rPr>
              <a:t>(Q9 on examples sheet)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99" name="CustomShape 11"/>
          <p:cNvSpPr/>
          <p:nvPr/>
        </p:nvSpPr>
        <p:spPr>
          <a:xfrm>
            <a:off x="432720" y="4653000"/>
            <a:ext cx="82407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only certain combinations of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chiral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eigenstates contribute to the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interaction. This statement is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ALWAYS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true.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000" name="Picture 70" descr="TP_tmp"/>
          <p:cNvPicPr/>
          <p:nvPr/>
        </p:nvPicPr>
        <p:blipFill>
          <a:blip r:embed="rId4"/>
          <a:stretch/>
        </p:blipFill>
        <p:spPr>
          <a:xfrm>
            <a:off x="4011480" y="1157400"/>
            <a:ext cx="905040" cy="291960"/>
          </a:xfrm>
          <a:prstGeom prst="rect">
            <a:avLst/>
          </a:prstGeom>
          <a:ln>
            <a:noFill/>
          </a:ln>
        </p:spPr>
      </p:pic>
      <p:sp>
        <p:nvSpPr>
          <p:cNvPr id="1001" name="CustomShape 12"/>
          <p:cNvSpPr/>
          <p:nvPr/>
        </p:nvSpPr>
        <p:spPr>
          <a:xfrm>
            <a:off x="457920" y="5321160"/>
            <a:ext cx="903924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               , the chiral and helicity eigenstates are equivalent. This implies that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                only certain helicity combinations contribute to the QED vertex !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is why previously we found that for two of the four helicity combinations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the muon current were zero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002" name="Picture 67" descr="TP_tmp"/>
          <p:cNvPicPr/>
          <p:nvPr/>
        </p:nvPicPr>
        <p:blipFill>
          <a:blip r:embed="rId5"/>
          <a:stretch/>
        </p:blipFill>
        <p:spPr>
          <a:xfrm>
            <a:off x="1157400" y="5386320"/>
            <a:ext cx="847440" cy="233280"/>
          </a:xfrm>
          <a:prstGeom prst="rect">
            <a:avLst/>
          </a:prstGeom>
          <a:ln>
            <a:noFill/>
          </a:ln>
        </p:spPr>
      </p:pic>
      <p:pic>
        <p:nvPicPr>
          <p:cNvPr id="1003" name="Picture 78" descr="TP_tmp"/>
          <p:cNvPicPr/>
          <p:nvPr/>
        </p:nvPicPr>
        <p:blipFill>
          <a:blip r:embed="rId6"/>
          <a:stretch/>
        </p:blipFill>
        <p:spPr>
          <a:xfrm>
            <a:off x="1114560" y="5661000"/>
            <a:ext cx="847440" cy="233280"/>
          </a:xfrm>
          <a:prstGeom prst="rect">
            <a:avLst/>
          </a:prstGeom>
          <a:ln>
            <a:noFill/>
          </a:ln>
        </p:spPr>
      </p:pic>
      <p:pic>
        <p:nvPicPr>
          <p:cNvPr id="1004" name="Picture 81" descr="TP_tmp"/>
          <p:cNvPicPr/>
          <p:nvPr/>
        </p:nvPicPr>
        <p:blipFill>
          <a:blip r:embed="rId7"/>
          <a:stretch/>
        </p:blipFill>
        <p:spPr>
          <a:xfrm>
            <a:off x="1670040" y="1916280"/>
            <a:ext cx="6916680" cy="7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E5F6B23-FA07-45D3-907E-CB97CA2813E5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006" name="Group 2"/>
          <p:cNvGrpSpPr/>
          <p:nvPr/>
        </p:nvGrpSpPr>
        <p:grpSpPr>
          <a:xfrm>
            <a:off x="486720" y="1628640"/>
            <a:ext cx="8534880" cy="1981080"/>
            <a:chOff x="486720" y="1628640"/>
            <a:chExt cx="8534880" cy="1981080"/>
          </a:xfrm>
        </p:grpSpPr>
        <p:grpSp>
          <p:nvGrpSpPr>
            <p:cNvPr id="1007" name="Group 3"/>
            <p:cNvGrpSpPr/>
            <p:nvPr/>
          </p:nvGrpSpPr>
          <p:grpSpPr>
            <a:xfrm>
              <a:off x="3008160" y="2300040"/>
              <a:ext cx="1511280" cy="1173960"/>
              <a:chOff x="3008160" y="2300040"/>
              <a:chExt cx="1511280" cy="1173960"/>
            </a:xfrm>
          </p:grpSpPr>
          <p:grpSp>
            <p:nvGrpSpPr>
              <p:cNvPr id="1008" name="Group 4"/>
              <p:cNvGrpSpPr/>
              <p:nvPr/>
            </p:nvGrpSpPr>
            <p:grpSpPr>
              <a:xfrm>
                <a:off x="3008160" y="2381760"/>
                <a:ext cx="1511280" cy="331560"/>
                <a:chOff x="3008160" y="2381760"/>
                <a:chExt cx="1511280" cy="331560"/>
              </a:xfrm>
            </p:grpSpPr>
            <p:sp>
              <p:nvSpPr>
                <p:cNvPr id="1009" name="Line 5"/>
                <p:cNvSpPr/>
                <p:nvPr/>
              </p:nvSpPr>
              <p:spPr>
                <a:xfrm>
                  <a:off x="3008160" y="2385720"/>
                  <a:ext cx="75564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0" name="Line 6"/>
                <p:cNvSpPr/>
                <p:nvPr/>
              </p:nvSpPr>
              <p:spPr>
                <a:xfrm>
                  <a:off x="3008160" y="2385720"/>
                  <a:ext cx="43200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11" name="Group 7"/>
                <p:cNvGrpSpPr/>
                <p:nvPr/>
              </p:nvGrpSpPr>
              <p:grpSpPr>
                <a:xfrm>
                  <a:off x="3767040" y="2381760"/>
                  <a:ext cx="752400" cy="331560"/>
                  <a:chOff x="3767040" y="2381760"/>
                  <a:chExt cx="752400" cy="331560"/>
                </a:xfrm>
              </p:grpSpPr>
              <p:sp>
                <p:nvSpPr>
                  <p:cNvPr id="1012" name="Line 8"/>
                  <p:cNvSpPr/>
                  <p:nvPr/>
                </p:nvSpPr>
                <p:spPr>
                  <a:xfrm flipV="1">
                    <a:off x="3767040" y="2381760"/>
                    <a:ext cx="752400" cy="33156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3" name="Line 9"/>
                  <p:cNvSpPr/>
                  <p:nvPr/>
                </p:nvSpPr>
                <p:spPr>
                  <a:xfrm flipV="1">
                    <a:off x="3767040" y="2520000"/>
                    <a:ext cx="425520" cy="1933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1014" name="CustomShape 10"/>
              <p:cNvSpPr/>
              <p:nvPr/>
            </p:nvSpPr>
            <p:spPr>
              <a:xfrm rot="16068000">
                <a:off x="3416760" y="3021120"/>
                <a:ext cx="762120" cy="1382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CustomShape 11"/>
              <p:cNvSpPr/>
              <p:nvPr/>
            </p:nvSpPr>
            <p:spPr>
              <a:xfrm>
                <a:off x="3743280" y="2662200"/>
                <a:ext cx="8892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CustomShape 12"/>
              <p:cNvSpPr/>
              <p:nvPr/>
            </p:nvSpPr>
            <p:spPr>
              <a:xfrm rot="1627200">
                <a:off x="3331800" y="2349000"/>
                <a:ext cx="250920" cy="144360"/>
              </a:xfrm>
              <a:custGeom>
                <a:avLst/>
                <a:gdLst/>
                <a:ahLst/>
                <a:rect l="0" t="0" r="r" b="b"/>
                <a:pathLst>
                  <a:path w="699" h="402">
                    <a:moveTo>
                      <a:pt x="0" y="101"/>
                    </a:moveTo>
                    <a:lnTo>
                      <a:pt x="523" y="100"/>
                    </a:lnTo>
                    <a:lnTo>
                      <a:pt x="523" y="0"/>
                    </a:lnTo>
                    <a:lnTo>
                      <a:pt x="698" y="200"/>
                    </a:lnTo>
                    <a:lnTo>
                      <a:pt x="524" y="401"/>
                    </a:lnTo>
                    <a:lnTo>
                      <a:pt x="523" y="301"/>
                    </a:lnTo>
                    <a:lnTo>
                      <a:pt x="1" y="302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CustomShape 13"/>
              <p:cNvSpPr/>
              <p:nvPr/>
            </p:nvSpPr>
            <p:spPr>
              <a:xfrm rot="9360000">
                <a:off x="3944160" y="2349000"/>
                <a:ext cx="250920" cy="144360"/>
              </a:xfrm>
              <a:custGeom>
                <a:avLst/>
                <a:gdLst/>
                <a:ahLst/>
                <a:rect l="0" t="0" r="r" b="b"/>
                <a:pathLst>
                  <a:path w="699" h="401">
                    <a:moveTo>
                      <a:pt x="0" y="100"/>
                    </a:moveTo>
                    <a:lnTo>
                      <a:pt x="524" y="99"/>
                    </a:lnTo>
                    <a:lnTo>
                      <a:pt x="523" y="0"/>
                    </a:lnTo>
                    <a:lnTo>
                      <a:pt x="698" y="199"/>
                    </a:lnTo>
                    <a:lnTo>
                      <a:pt x="523" y="400"/>
                    </a:lnTo>
                    <a:lnTo>
                      <a:pt x="524" y="301"/>
                    </a:lnTo>
                    <a:lnTo>
                      <a:pt x="1" y="30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18" name="Group 14"/>
            <p:cNvGrpSpPr/>
            <p:nvPr/>
          </p:nvGrpSpPr>
          <p:grpSpPr>
            <a:xfrm>
              <a:off x="7364520" y="2301480"/>
              <a:ext cx="1510560" cy="1172520"/>
              <a:chOff x="7364520" y="2301480"/>
              <a:chExt cx="1510560" cy="1172520"/>
            </a:xfrm>
          </p:grpSpPr>
          <p:grpSp>
            <p:nvGrpSpPr>
              <p:cNvPr id="1019" name="Group 15"/>
              <p:cNvGrpSpPr/>
              <p:nvPr/>
            </p:nvGrpSpPr>
            <p:grpSpPr>
              <a:xfrm>
                <a:off x="7364520" y="2381760"/>
                <a:ext cx="1510560" cy="331920"/>
                <a:chOff x="7364520" y="2381760"/>
                <a:chExt cx="1510560" cy="331920"/>
              </a:xfrm>
            </p:grpSpPr>
            <p:sp>
              <p:nvSpPr>
                <p:cNvPr id="1020" name="Line 16"/>
                <p:cNvSpPr/>
                <p:nvPr/>
              </p:nvSpPr>
              <p:spPr>
                <a:xfrm>
                  <a:off x="7364520" y="2385720"/>
                  <a:ext cx="75528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1" name="Line 17"/>
                <p:cNvSpPr/>
                <p:nvPr/>
              </p:nvSpPr>
              <p:spPr>
                <a:xfrm>
                  <a:off x="7364520" y="2385720"/>
                  <a:ext cx="43164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22" name="Group 18"/>
                <p:cNvGrpSpPr/>
                <p:nvPr/>
              </p:nvGrpSpPr>
              <p:grpSpPr>
                <a:xfrm>
                  <a:off x="8123040" y="2381760"/>
                  <a:ext cx="752040" cy="331920"/>
                  <a:chOff x="8123040" y="2381760"/>
                  <a:chExt cx="752040" cy="331920"/>
                </a:xfrm>
              </p:grpSpPr>
              <p:sp>
                <p:nvSpPr>
                  <p:cNvPr id="1023" name="Line 19"/>
                  <p:cNvSpPr/>
                  <p:nvPr/>
                </p:nvSpPr>
                <p:spPr>
                  <a:xfrm flipV="1">
                    <a:off x="8123040" y="2381760"/>
                    <a:ext cx="752040" cy="3319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4" name="Line 20"/>
                  <p:cNvSpPr/>
                  <p:nvPr/>
                </p:nvSpPr>
                <p:spPr>
                  <a:xfrm flipV="1">
                    <a:off x="8123040" y="2520000"/>
                    <a:ext cx="425160" cy="19368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1025" name="CustomShape 21"/>
              <p:cNvSpPr/>
              <p:nvPr/>
            </p:nvSpPr>
            <p:spPr>
              <a:xfrm rot="16068000">
                <a:off x="7772760" y="3021480"/>
                <a:ext cx="762120" cy="13788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CustomShape 22"/>
              <p:cNvSpPr/>
              <p:nvPr/>
            </p:nvSpPr>
            <p:spPr>
              <a:xfrm>
                <a:off x="8099280" y="2662200"/>
                <a:ext cx="8856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CustomShape 23"/>
              <p:cNvSpPr/>
              <p:nvPr/>
            </p:nvSpPr>
            <p:spPr>
              <a:xfrm rot="12360000">
                <a:off x="7687800" y="2348640"/>
                <a:ext cx="250200" cy="144360"/>
              </a:xfrm>
              <a:custGeom>
                <a:avLst/>
                <a:gdLst/>
                <a:ahLst/>
                <a:rect l="0" t="0" r="r" b="b"/>
                <a:pathLst>
                  <a:path w="697" h="402">
                    <a:moveTo>
                      <a:pt x="0" y="101"/>
                    </a:moveTo>
                    <a:lnTo>
                      <a:pt x="522" y="100"/>
                    </a:lnTo>
                    <a:lnTo>
                      <a:pt x="523" y="0"/>
                    </a:lnTo>
                    <a:lnTo>
                      <a:pt x="696" y="201"/>
                    </a:lnTo>
                    <a:lnTo>
                      <a:pt x="523" y="401"/>
                    </a:lnTo>
                    <a:lnTo>
                      <a:pt x="523" y="301"/>
                    </a:lnTo>
                    <a:lnTo>
                      <a:pt x="0" y="301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CustomShape 24"/>
              <p:cNvSpPr/>
              <p:nvPr/>
            </p:nvSpPr>
            <p:spPr>
              <a:xfrm rot="9360000">
                <a:off x="8300520" y="2348640"/>
                <a:ext cx="250560" cy="144360"/>
              </a:xfrm>
              <a:custGeom>
                <a:avLst/>
                <a:gdLst/>
                <a:ahLst/>
                <a:rect l="0" t="0" r="r" b="b"/>
                <a:pathLst>
                  <a:path w="697" h="402">
                    <a:moveTo>
                      <a:pt x="0" y="99"/>
                    </a:moveTo>
                    <a:lnTo>
                      <a:pt x="522" y="100"/>
                    </a:lnTo>
                    <a:lnTo>
                      <a:pt x="521" y="0"/>
                    </a:lnTo>
                    <a:lnTo>
                      <a:pt x="696" y="200"/>
                    </a:lnTo>
                    <a:lnTo>
                      <a:pt x="521" y="401"/>
                    </a:lnTo>
                    <a:lnTo>
                      <a:pt x="522" y="301"/>
                    </a:lnTo>
                    <a:lnTo>
                      <a:pt x="0" y="301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9" name="Group 25"/>
            <p:cNvGrpSpPr/>
            <p:nvPr/>
          </p:nvGrpSpPr>
          <p:grpSpPr>
            <a:xfrm>
              <a:off x="5203800" y="2300040"/>
              <a:ext cx="1511280" cy="1173960"/>
              <a:chOff x="5203800" y="2300040"/>
              <a:chExt cx="1511280" cy="1173960"/>
            </a:xfrm>
          </p:grpSpPr>
          <p:grpSp>
            <p:nvGrpSpPr>
              <p:cNvPr id="1030" name="Group 26"/>
              <p:cNvGrpSpPr/>
              <p:nvPr/>
            </p:nvGrpSpPr>
            <p:grpSpPr>
              <a:xfrm>
                <a:off x="5203800" y="2381760"/>
                <a:ext cx="1511280" cy="331560"/>
                <a:chOff x="5203800" y="2381760"/>
                <a:chExt cx="1511280" cy="331560"/>
              </a:xfrm>
            </p:grpSpPr>
            <p:sp>
              <p:nvSpPr>
                <p:cNvPr id="1031" name="Line 27"/>
                <p:cNvSpPr/>
                <p:nvPr/>
              </p:nvSpPr>
              <p:spPr>
                <a:xfrm>
                  <a:off x="5203800" y="2385720"/>
                  <a:ext cx="75564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2" name="Line 28"/>
                <p:cNvSpPr/>
                <p:nvPr/>
              </p:nvSpPr>
              <p:spPr>
                <a:xfrm>
                  <a:off x="5203800" y="2385720"/>
                  <a:ext cx="43200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33" name="Group 29"/>
                <p:cNvGrpSpPr/>
                <p:nvPr/>
              </p:nvGrpSpPr>
              <p:grpSpPr>
                <a:xfrm>
                  <a:off x="5962680" y="2381760"/>
                  <a:ext cx="752400" cy="331560"/>
                  <a:chOff x="5962680" y="2381760"/>
                  <a:chExt cx="752400" cy="331560"/>
                </a:xfrm>
              </p:grpSpPr>
              <p:sp>
                <p:nvSpPr>
                  <p:cNvPr id="1034" name="Line 30"/>
                  <p:cNvSpPr/>
                  <p:nvPr/>
                </p:nvSpPr>
                <p:spPr>
                  <a:xfrm flipV="1">
                    <a:off x="5962680" y="2381760"/>
                    <a:ext cx="752400" cy="33156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5" name="Line 31"/>
                  <p:cNvSpPr/>
                  <p:nvPr/>
                </p:nvSpPr>
                <p:spPr>
                  <a:xfrm flipV="1">
                    <a:off x="5962680" y="2520000"/>
                    <a:ext cx="425520" cy="1933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1036" name="CustomShape 32"/>
              <p:cNvSpPr/>
              <p:nvPr/>
            </p:nvSpPr>
            <p:spPr>
              <a:xfrm rot="16068000">
                <a:off x="5612400" y="3021120"/>
                <a:ext cx="762120" cy="1382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33"/>
              <p:cNvSpPr/>
              <p:nvPr/>
            </p:nvSpPr>
            <p:spPr>
              <a:xfrm>
                <a:off x="5938920" y="2662200"/>
                <a:ext cx="8892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34"/>
              <p:cNvSpPr/>
              <p:nvPr/>
            </p:nvSpPr>
            <p:spPr>
              <a:xfrm rot="12420000">
                <a:off x="5527440" y="2348640"/>
                <a:ext cx="250560" cy="144360"/>
              </a:xfrm>
              <a:custGeom>
                <a:avLst/>
                <a:gdLst/>
                <a:ahLst/>
                <a:rect l="0" t="0" r="r" b="b"/>
                <a:pathLst>
                  <a:path w="697" h="402">
                    <a:moveTo>
                      <a:pt x="0" y="100"/>
                    </a:moveTo>
                    <a:lnTo>
                      <a:pt x="522" y="100"/>
                    </a:lnTo>
                    <a:lnTo>
                      <a:pt x="521" y="0"/>
                    </a:lnTo>
                    <a:lnTo>
                      <a:pt x="696" y="200"/>
                    </a:lnTo>
                    <a:lnTo>
                      <a:pt x="521" y="401"/>
                    </a:lnTo>
                    <a:lnTo>
                      <a:pt x="522" y="301"/>
                    </a:lnTo>
                    <a:lnTo>
                      <a:pt x="0" y="301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CustomShape 35"/>
              <p:cNvSpPr/>
              <p:nvPr/>
            </p:nvSpPr>
            <p:spPr>
              <a:xfrm rot="20177400">
                <a:off x="6140520" y="2349000"/>
                <a:ext cx="250920" cy="144360"/>
              </a:xfrm>
              <a:custGeom>
                <a:avLst/>
                <a:gdLst/>
                <a:ahLst/>
                <a:rect l="0" t="0" r="r" b="b"/>
                <a:pathLst>
                  <a:path w="698" h="403">
                    <a:moveTo>
                      <a:pt x="0" y="101"/>
                    </a:moveTo>
                    <a:lnTo>
                      <a:pt x="523" y="101"/>
                    </a:lnTo>
                    <a:lnTo>
                      <a:pt x="522" y="0"/>
                    </a:lnTo>
                    <a:lnTo>
                      <a:pt x="697" y="201"/>
                    </a:lnTo>
                    <a:lnTo>
                      <a:pt x="523" y="402"/>
                    </a:lnTo>
                    <a:lnTo>
                      <a:pt x="523" y="302"/>
                    </a:lnTo>
                    <a:lnTo>
                      <a:pt x="0" y="302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0" name="Group 36"/>
            <p:cNvGrpSpPr/>
            <p:nvPr/>
          </p:nvGrpSpPr>
          <p:grpSpPr>
            <a:xfrm>
              <a:off x="668160" y="2097000"/>
              <a:ext cx="1800360" cy="1512720"/>
              <a:chOff x="668160" y="2097000"/>
              <a:chExt cx="1800360" cy="1512720"/>
            </a:xfrm>
          </p:grpSpPr>
          <p:grpSp>
            <p:nvGrpSpPr>
              <p:cNvPr id="1041" name="Group 37"/>
              <p:cNvGrpSpPr/>
              <p:nvPr/>
            </p:nvGrpSpPr>
            <p:grpSpPr>
              <a:xfrm>
                <a:off x="811080" y="2299320"/>
                <a:ext cx="1511280" cy="1173960"/>
                <a:chOff x="811080" y="2299320"/>
                <a:chExt cx="1511280" cy="1173960"/>
              </a:xfrm>
            </p:grpSpPr>
            <p:grpSp>
              <p:nvGrpSpPr>
                <p:cNvPr id="1042" name="Group 38"/>
                <p:cNvGrpSpPr/>
                <p:nvPr/>
              </p:nvGrpSpPr>
              <p:grpSpPr>
                <a:xfrm>
                  <a:off x="811080" y="2381760"/>
                  <a:ext cx="1511280" cy="331200"/>
                  <a:chOff x="811080" y="2381760"/>
                  <a:chExt cx="1511280" cy="331200"/>
                </a:xfrm>
              </p:grpSpPr>
              <p:sp>
                <p:nvSpPr>
                  <p:cNvPr id="1043" name="Line 39"/>
                  <p:cNvSpPr/>
                  <p:nvPr/>
                </p:nvSpPr>
                <p:spPr>
                  <a:xfrm>
                    <a:off x="811080" y="2385000"/>
                    <a:ext cx="755640" cy="32364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4" name="Line 40"/>
                  <p:cNvSpPr/>
                  <p:nvPr/>
                </p:nvSpPr>
                <p:spPr>
                  <a:xfrm>
                    <a:off x="811080" y="2385000"/>
                    <a:ext cx="432000" cy="17928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45" name="Group 41"/>
                  <p:cNvGrpSpPr/>
                  <p:nvPr/>
                </p:nvGrpSpPr>
                <p:grpSpPr>
                  <a:xfrm>
                    <a:off x="1569960" y="2381760"/>
                    <a:ext cx="752400" cy="331200"/>
                    <a:chOff x="1569960" y="2381760"/>
                    <a:chExt cx="752400" cy="331200"/>
                  </a:xfrm>
                </p:grpSpPr>
                <p:sp>
                  <p:nvSpPr>
                    <p:cNvPr id="1046" name="Line 42"/>
                    <p:cNvSpPr/>
                    <p:nvPr/>
                  </p:nvSpPr>
                  <p:spPr>
                    <a:xfrm flipV="1">
                      <a:off x="1569960" y="2381760"/>
                      <a:ext cx="752400" cy="331200"/>
                    </a:xfrm>
                    <a:prstGeom prst="line">
                      <a:avLst/>
                    </a:prstGeom>
                    <a:ln w="22320">
                      <a:solidFill>
                        <a:srgbClr val="0000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47" name="Line 43"/>
                    <p:cNvSpPr/>
                    <p:nvPr/>
                  </p:nvSpPr>
                  <p:spPr>
                    <a:xfrm flipV="1">
                      <a:off x="1569960" y="2520000"/>
                      <a:ext cx="425520" cy="192960"/>
                    </a:xfrm>
                    <a:prstGeom prst="line">
                      <a:avLst/>
                    </a:prstGeom>
                    <a:ln w="22320">
                      <a:solidFill>
                        <a:srgbClr val="0000ff"/>
                      </a:solidFill>
                      <a:miter/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048" name="CustomShape 44"/>
                <p:cNvSpPr/>
                <p:nvPr/>
              </p:nvSpPr>
              <p:spPr>
                <a:xfrm rot="16068000">
                  <a:off x="1220040" y="3020760"/>
                  <a:ext cx="761760" cy="13824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ff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9" name="CustomShape 45"/>
                <p:cNvSpPr/>
                <p:nvPr/>
              </p:nvSpPr>
              <p:spPr>
                <a:xfrm>
                  <a:off x="1546200" y="2661480"/>
                  <a:ext cx="88920" cy="83520"/>
                </a:xfrm>
                <a:prstGeom prst="ellipse">
                  <a:avLst/>
                </a:prstGeom>
                <a:solidFill>
                  <a:srgbClr val="cc00c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0" name="CustomShape 46"/>
                <p:cNvSpPr/>
                <p:nvPr/>
              </p:nvSpPr>
              <p:spPr>
                <a:xfrm rot="1627200">
                  <a:off x="1134720" y="2348280"/>
                  <a:ext cx="250560" cy="144000"/>
                </a:xfrm>
                <a:custGeom>
                  <a:avLst/>
                  <a:gdLst/>
                  <a:ahLst/>
                  <a:rect l="0" t="0" r="r" b="b"/>
                  <a:pathLst>
                    <a:path w="697" h="402">
                      <a:moveTo>
                        <a:pt x="0" y="101"/>
                      </a:moveTo>
                      <a:lnTo>
                        <a:pt x="521" y="100"/>
                      </a:lnTo>
                      <a:lnTo>
                        <a:pt x="522" y="0"/>
                      </a:lnTo>
                      <a:lnTo>
                        <a:pt x="696" y="200"/>
                      </a:lnTo>
                      <a:lnTo>
                        <a:pt x="522" y="401"/>
                      </a:lnTo>
                      <a:lnTo>
                        <a:pt x="522" y="300"/>
                      </a:lnTo>
                      <a:lnTo>
                        <a:pt x="0" y="301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1" name="CustomShape 47"/>
                <p:cNvSpPr/>
                <p:nvPr/>
              </p:nvSpPr>
              <p:spPr>
                <a:xfrm rot="20177400">
                  <a:off x="1747800" y="2348280"/>
                  <a:ext cx="250920" cy="144000"/>
                </a:xfrm>
                <a:custGeom>
                  <a:avLst/>
                  <a:gdLst/>
                  <a:ahLst/>
                  <a:rect l="0" t="0" r="r" b="b"/>
                  <a:pathLst>
                    <a:path w="700" h="402">
                      <a:moveTo>
                        <a:pt x="0" y="100"/>
                      </a:moveTo>
                      <a:lnTo>
                        <a:pt x="524" y="100"/>
                      </a:lnTo>
                      <a:lnTo>
                        <a:pt x="524" y="0"/>
                      </a:lnTo>
                      <a:lnTo>
                        <a:pt x="699" y="201"/>
                      </a:lnTo>
                      <a:lnTo>
                        <a:pt x="523" y="401"/>
                      </a:lnTo>
                      <a:lnTo>
                        <a:pt x="524" y="301"/>
                      </a:lnTo>
                      <a:lnTo>
                        <a:pt x="1" y="301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52" name="CustomShape 48"/>
              <p:cNvSpPr/>
              <p:nvPr/>
            </p:nvSpPr>
            <p:spPr>
              <a:xfrm>
                <a:off x="668160" y="2097000"/>
                <a:ext cx="1800360" cy="1512720"/>
              </a:xfrm>
              <a:prstGeom prst="rect">
                <a:avLst/>
              </a:prstGeom>
              <a:noFill/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3" name="CustomShape 49"/>
            <p:cNvSpPr/>
            <p:nvPr/>
          </p:nvSpPr>
          <p:spPr>
            <a:xfrm>
              <a:off x="7221600" y="2097000"/>
              <a:ext cx="1800000" cy="1512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Line 50"/>
            <p:cNvSpPr/>
            <p:nvPr/>
          </p:nvSpPr>
          <p:spPr>
            <a:xfrm flipV="1">
              <a:off x="2900520" y="2097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Line 51"/>
            <p:cNvSpPr/>
            <p:nvPr/>
          </p:nvSpPr>
          <p:spPr>
            <a:xfrm>
              <a:off x="2865600" y="2135160"/>
              <a:ext cx="1800000" cy="14745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Line 52"/>
            <p:cNvSpPr/>
            <p:nvPr/>
          </p:nvSpPr>
          <p:spPr>
            <a:xfrm>
              <a:off x="5060880" y="2133360"/>
              <a:ext cx="1800360" cy="1474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Line 53"/>
            <p:cNvSpPr/>
            <p:nvPr/>
          </p:nvSpPr>
          <p:spPr>
            <a:xfrm flipV="1">
              <a:off x="5095800" y="2097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54"/>
            <p:cNvSpPr/>
            <p:nvPr/>
          </p:nvSpPr>
          <p:spPr>
            <a:xfrm>
              <a:off x="486720" y="1628640"/>
              <a:ext cx="151128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 u="sng">
                  <a:solidFill>
                    <a:srgbClr val="000000"/>
                  </a:solidFill>
                  <a:uFillTx/>
                  <a:latin typeface="Arial"/>
                </a:rPr>
                <a:t>Scattering: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1059" name="CustomShape 55"/>
          <p:cNvSpPr/>
          <p:nvPr/>
        </p:nvSpPr>
        <p:spPr>
          <a:xfrm>
            <a:off x="451800" y="728640"/>
            <a:ext cx="8037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ultra-relativistic limit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helicity eigenstates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≡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chiral eigenstates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In this limit, the only non-zero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  <a:ea typeface="Arial"/>
              </a:rPr>
              <a:t>helicity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combinations in QED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060" name="Group 56"/>
          <p:cNvGrpSpPr/>
          <p:nvPr/>
        </p:nvGrpSpPr>
        <p:grpSpPr>
          <a:xfrm>
            <a:off x="668160" y="4510080"/>
            <a:ext cx="8353440" cy="1547640"/>
            <a:chOff x="668160" y="4510080"/>
            <a:chExt cx="8353440" cy="1547640"/>
          </a:xfrm>
        </p:grpSpPr>
        <p:grpSp>
          <p:nvGrpSpPr>
            <p:cNvPr id="1061" name="Group 57"/>
            <p:cNvGrpSpPr/>
            <p:nvPr/>
          </p:nvGrpSpPr>
          <p:grpSpPr>
            <a:xfrm>
              <a:off x="968760" y="5282280"/>
              <a:ext cx="586800" cy="576720"/>
              <a:chOff x="968760" y="5282280"/>
              <a:chExt cx="586800" cy="576720"/>
            </a:xfrm>
          </p:grpSpPr>
          <p:sp>
            <p:nvSpPr>
              <p:cNvPr id="1062" name="Line 58"/>
              <p:cNvSpPr/>
              <p:nvPr/>
            </p:nvSpPr>
            <p:spPr>
              <a:xfrm flipV="1">
                <a:off x="96876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Line 59"/>
              <p:cNvSpPr/>
              <p:nvPr/>
            </p:nvSpPr>
            <p:spPr>
              <a:xfrm flipV="1">
                <a:off x="97524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64" name="Group 60"/>
            <p:cNvGrpSpPr/>
            <p:nvPr/>
          </p:nvGrpSpPr>
          <p:grpSpPr>
            <a:xfrm>
              <a:off x="973440" y="4700880"/>
              <a:ext cx="576720" cy="585720"/>
              <a:chOff x="973440" y="4700880"/>
              <a:chExt cx="576720" cy="585720"/>
            </a:xfrm>
          </p:grpSpPr>
          <p:sp>
            <p:nvSpPr>
              <p:cNvPr id="1065" name="Line 61"/>
              <p:cNvSpPr/>
              <p:nvPr/>
            </p:nvSpPr>
            <p:spPr>
              <a:xfrm flipH="1" flipV="1">
                <a:off x="973440" y="470088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Line 62"/>
              <p:cNvSpPr/>
              <p:nvPr/>
            </p:nvSpPr>
            <p:spPr>
              <a:xfrm flipH="1" flipV="1">
                <a:off x="1218240" y="495756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7" name="CustomShape 63"/>
            <p:cNvSpPr/>
            <p:nvPr/>
          </p:nvSpPr>
          <p:spPr>
            <a:xfrm rot="10668000">
              <a:off x="1563840" y="5192280"/>
              <a:ext cx="761760" cy="1382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64"/>
            <p:cNvSpPr/>
            <p:nvPr/>
          </p:nvSpPr>
          <p:spPr>
            <a:xfrm rot="16200000">
              <a:off x="1518480" y="5229720"/>
              <a:ext cx="8892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65"/>
            <p:cNvSpPr/>
            <p:nvPr/>
          </p:nvSpPr>
          <p:spPr>
            <a:xfrm rot="18939600">
              <a:off x="956880" y="5443200"/>
              <a:ext cx="250920" cy="144360"/>
            </a:xfrm>
            <a:custGeom>
              <a:avLst/>
              <a:gdLst/>
              <a:ahLst/>
              <a:rect l="0" t="0" r="r" b="b"/>
              <a:pathLst>
                <a:path w="699" h="402">
                  <a:moveTo>
                    <a:pt x="0" y="101"/>
                  </a:moveTo>
                  <a:lnTo>
                    <a:pt x="523" y="100"/>
                  </a:lnTo>
                  <a:lnTo>
                    <a:pt x="522" y="0"/>
                  </a:lnTo>
                  <a:lnTo>
                    <a:pt x="698" y="200"/>
                  </a:lnTo>
                  <a:lnTo>
                    <a:pt x="523" y="401"/>
                  </a:lnTo>
                  <a:lnTo>
                    <a:pt x="522" y="301"/>
                  </a:lnTo>
                  <a:lnTo>
                    <a:pt x="0" y="301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66"/>
            <p:cNvSpPr/>
            <p:nvPr/>
          </p:nvSpPr>
          <p:spPr>
            <a:xfrm rot="13648200">
              <a:off x="975240" y="4956480"/>
              <a:ext cx="250920" cy="144360"/>
            </a:xfrm>
            <a:custGeom>
              <a:avLst/>
              <a:gdLst/>
              <a:ahLst/>
              <a:rect l="0" t="0" r="r" b="b"/>
              <a:pathLst>
                <a:path w="700" h="403">
                  <a:moveTo>
                    <a:pt x="1" y="101"/>
                  </a:moveTo>
                  <a:lnTo>
                    <a:pt x="524" y="101"/>
                  </a:lnTo>
                  <a:lnTo>
                    <a:pt x="524" y="0"/>
                  </a:lnTo>
                  <a:lnTo>
                    <a:pt x="699" y="201"/>
                  </a:lnTo>
                  <a:lnTo>
                    <a:pt x="523" y="402"/>
                  </a:lnTo>
                  <a:lnTo>
                    <a:pt x="524" y="302"/>
                  </a:lnTo>
                  <a:lnTo>
                    <a:pt x="0" y="302"/>
                  </a:lnTo>
                  <a:lnTo>
                    <a:pt x="1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67"/>
            <p:cNvSpPr/>
            <p:nvPr/>
          </p:nvSpPr>
          <p:spPr>
            <a:xfrm>
              <a:off x="668160" y="4545000"/>
              <a:ext cx="1800360" cy="1512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2" name="Group 68"/>
            <p:cNvGrpSpPr/>
            <p:nvPr/>
          </p:nvGrpSpPr>
          <p:grpSpPr>
            <a:xfrm>
              <a:off x="3237120" y="5282280"/>
              <a:ext cx="586800" cy="576720"/>
              <a:chOff x="3237120" y="5282280"/>
              <a:chExt cx="586800" cy="576720"/>
            </a:xfrm>
          </p:grpSpPr>
          <p:sp>
            <p:nvSpPr>
              <p:cNvPr id="1073" name="Line 69"/>
              <p:cNvSpPr/>
              <p:nvPr/>
            </p:nvSpPr>
            <p:spPr>
              <a:xfrm flipV="1">
                <a:off x="323712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Line 70"/>
              <p:cNvSpPr/>
              <p:nvPr/>
            </p:nvSpPr>
            <p:spPr>
              <a:xfrm flipV="1">
                <a:off x="324360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5" name="Group 71"/>
            <p:cNvGrpSpPr/>
            <p:nvPr/>
          </p:nvGrpSpPr>
          <p:grpSpPr>
            <a:xfrm>
              <a:off x="3242160" y="4700880"/>
              <a:ext cx="576720" cy="585720"/>
              <a:chOff x="3242160" y="4700880"/>
              <a:chExt cx="576720" cy="585720"/>
            </a:xfrm>
          </p:grpSpPr>
          <p:sp>
            <p:nvSpPr>
              <p:cNvPr id="1076" name="Line 72"/>
              <p:cNvSpPr/>
              <p:nvPr/>
            </p:nvSpPr>
            <p:spPr>
              <a:xfrm flipH="1" flipV="1">
                <a:off x="3242160" y="470088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Line 73"/>
              <p:cNvSpPr/>
              <p:nvPr/>
            </p:nvSpPr>
            <p:spPr>
              <a:xfrm flipH="1" flipV="1">
                <a:off x="3486960" y="495756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8" name="CustomShape 74"/>
            <p:cNvSpPr/>
            <p:nvPr/>
          </p:nvSpPr>
          <p:spPr>
            <a:xfrm rot="10668000">
              <a:off x="3831840" y="5192280"/>
              <a:ext cx="762120" cy="1382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5"/>
            <p:cNvSpPr/>
            <p:nvPr/>
          </p:nvSpPr>
          <p:spPr>
            <a:xfrm rot="16200000">
              <a:off x="3786840" y="5229360"/>
              <a:ext cx="889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76"/>
            <p:cNvSpPr/>
            <p:nvPr/>
          </p:nvSpPr>
          <p:spPr>
            <a:xfrm rot="18939600">
              <a:off x="3225960" y="5443200"/>
              <a:ext cx="250560" cy="144360"/>
            </a:xfrm>
            <a:custGeom>
              <a:avLst/>
              <a:gdLst/>
              <a:ahLst/>
              <a:rect l="0" t="0" r="r" b="b"/>
              <a:pathLst>
                <a:path w="697" h="401">
                  <a:moveTo>
                    <a:pt x="0" y="100"/>
                  </a:moveTo>
                  <a:lnTo>
                    <a:pt x="522" y="100"/>
                  </a:lnTo>
                  <a:lnTo>
                    <a:pt x="522" y="0"/>
                  </a:lnTo>
                  <a:lnTo>
                    <a:pt x="696" y="199"/>
                  </a:lnTo>
                  <a:lnTo>
                    <a:pt x="522" y="400"/>
                  </a:lnTo>
                  <a:lnTo>
                    <a:pt x="522" y="300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77"/>
            <p:cNvSpPr/>
            <p:nvPr/>
          </p:nvSpPr>
          <p:spPr>
            <a:xfrm rot="2820000">
              <a:off x="3243600" y="4956840"/>
              <a:ext cx="250920" cy="144360"/>
            </a:xfrm>
            <a:custGeom>
              <a:avLst/>
              <a:gdLst/>
              <a:ahLst/>
              <a:rect l="0" t="0" r="r" b="b"/>
              <a:pathLst>
                <a:path w="700" h="403">
                  <a:moveTo>
                    <a:pt x="0" y="100"/>
                  </a:moveTo>
                  <a:lnTo>
                    <a:pt x="523" y="100"/>
                  </a:lnTo>
                  <a:lnTo>
                    <a:pt x="523" y="0"/>
                  </a:lnTo>
                  <a:lnTo>
                    <a:pt x="699" y="200"/>
                  </a:lnTo>
                  <a:lnTo>
                    <a:pt x="523" y="402"/>
                  </a:lnTo>
                  <a:lnTo>
                    <a:pt x="523" y="300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82" name="Group 78"/>
            <p:cNvGrpSpPr/>
            <p:nvPr/>
          </p:nvGrpSpPr>
          <p:grpSpPr>
            <a:xfrm>
              <a:off x="5397840" y="5282280"/>
              <a:ext cx="586800" cy="576720"/>
              <a:chOff x="5397840" y="5282280"/>
              <a:chExt cx="586800" cy="576720"/>
            </a:xfrm>
          </p:grpSpPr>
          <p:sp>
            <p:nvSpPr>
              <p:cNvPr id="1083" name="Line 79"/>
              <p:cNvSpPr/>
              <p:nvPr/>
            </p:nvSpPr>
            <p:spPr>
              <a:xfrm flipV="1">
                <a:off x="539784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Line 80"/>
              <p:cNvSpPr/>
              <p:nvPr/>
            </p:nvSpPr>
            <p:spPr>
              <a:xfrm flipV="1">
                <a:off x="540432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5" name="Group 81"/>
            <p:cNvGrpSpPr/>
            <p:nvPr/>
          </p:nvGrpSpPr>
          <p:grpSpPr>
            <a:xfrm>
              <a:off x="5402520" y="4700880"/>
              <a:ext cx="576720" cy="585720"/>
              <a:chOff x="5402520" y="4700880"/>
              <a:chExt cx="576720" cy="585720"/>
            </a:xfrm>
          </p:grpSpPr>
          <p:sp>
            <p:nvSpPr>
              <p:cNvPr id="1086" name="Line 82"/>
              <p:cNvSpPr/>
              <p:nvPr/>
            </p:nvSpPr>
            <p:spPr>
              <a:xfrm flipH="1" flipV="1">
                <a:off x="5402520" y="470088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Line 83"/>
              <p:cNvSpPr/>
              <p:nvPr/>
            </p:nvSpPr>
            <p:spPr>
              <a:xfrm flipH="1" flipV="1">
                <a:off x="5647320" y="495756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8" name="CustomShape 84"/>
            <p:cNvSpPr/>
            <p:nvPr/>
          </p:nvSpPr>
          <p:spPr>
            <a:xfrm rot="10668000">
              <a:off x="5992920" y="5192280"/>
              <a:ext cx="761760" cy="1382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85"/>
            <p:cNvSpPr/>
            <p:nvPr/>
          </p:nvSpPr>
          <p:spPr>
            <a:xfrm rot="16200000">
              <a:off x="5947560" y="5229720"/>
              <a:ext cx="8892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86"/>
            <p:cNvSpPr/>
            <p:nvPr/>
          </p:nvSpPr>
          <p:spPr>
            <a:xfrm rot="8160000">
              <a:off x="5385600" y="5443200"/>
              <a:ext cx="250920" cy="144360"/>
            </a:xfrm>
            <a:custGeom>
              <a:avLst/>
              <a:gdLst/>
              <a:ahLst/>
              <a:rect l="0" t="0" r="r" b="b"/>
              <a:pathLst>
                <a:path w="699" h="401">
                  <a:moveTo>
                    <a:pt x="0" y="100"/>
                  </a:moveTo>
                  <a:lnTo>
                    <a:pt x="524" y="99"/>
                  </a:lnTo>
                  <a:lnTo>
                    <a:pt x="524" y="0"/>
                  </a:lnTo>
                  <a:lnTo>
                    <a:pt x="698" y="199"/>
                  </a:lnTo>
                  <a:lnTo>
                    <a:pt x="523" y="400"/>
                  </a:lnTo>
                  <a:lnTo>
                    <a:pt x="524" y="301"/>
                  </a:lnTo>
                  <a:lnTo>
                    <a:pt x="0" y="300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87"/>
            <p:cNvSpPr/>
            <p:nvPr/>
          </p:nvSpPr>
          <p:spPr>
            <a:xfrm rot="13648200">
              <a:off x="5404320" y="4956480"/>
              <a:ext cx="250920" cy="144360"/>
            </a:xfrm>
            <a:custGeom>
              <a:avLst/>
              <a:gdLst/>
              <a:ahLst/>
              <a:rect l="0" t="0" r="r" b="b"/>
              <a:pathLst>
                <a:path w="701" h="402">
                  <a:moveTo>
                    <a:pt x="2" y="101"/>
                  </a:moveTo>
                  <a:lnTo>
                    <a:pt x="524" y="101"/>
                  </a:lnTo>
                  <a:lnTo>
                    <a:pt x="524" y="0"/>
                  </a:lnTo>
                  <a:lnTo>
                    <a:pt x="700" y="201"/>
                  </a:lnTo>
                  <a:lnTo>
                    <a:pt x="524" y="401"/>
                  </a:lnTo>
                  <a:lnTo>
                    <a:pt x="524" y="302"/>
                  </a:lnTo>
                  <a:lnTo>
                    <a:pt x="0" y="302"/>
                  </a:lnTo>
                  <a:lnTo>
                    <a:pt x="2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2" name="Group 88"/>
            <p:cNvGrpSpPr/>
            <p:nvPr/>
          </p:nvGrpSpPr>
          <p:grpSpPr>
            <a:xfrm>
              <a:off x="7521840" y="5282280"/>
              <a:ext cx="586800" cy="576720"/>
              <a:chOff x="7521840" y="5282280"/>
              <a:chExt cx="586800" cy="576720"/>
            </a:xfrm>
          </p:grpSpPr>
          <p:sp>
            <p:nvSpPr>
              <p:cNvPr id="1093" name="Line 89"/>
              <p:cNvSpPr/>
              <p:nvPr/>
            </p:nvSpPr>
            <p:spPr>
              <a:xfrm flipV="1">
                <a:off x="752184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Line 90"/>
              <p:cNvSpPr/>
              <p:nvPr/>
            </p:nvSpPr>
            <p:spPr>
              <a:xfrm flipV="1">
                <a:off x="752832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5" name="Group 91"/>
            <p:cNvGrpSpPr/>
            <p:nvPr/>
          </p:nvGrpSpPr>
          <p:grpSpPr>
            <a:xfrm>
              <a:off x="7526880" y="4700880"/>
              <a:ext cx="576720" cy="585720"/>
              <a:chOff x="7526880" y="4700880"/>
              <a:chExt cx="576720" cy="585720"/>
            </a:xfrm>
          </p:grpSpPr>
          <p:sp>
            <p:nvSpPr>
              <p:cNvPr id="1096" name="Line 92"/>
              <p:cNvSpPr/>
              <p:nvPr/>
            </p:nvSpPr>
            <p:spPr>
              <a:xfrm flipH="1" flipV="1">
                <a:off x="7526880" y="470088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Line 93"/>
              <p:cNvSpPr/>
              <p:nvPr/>
            </p:nvSpPr>
            <p:spPr>
              <a:xfrm flipH="1" flipV="1">
                <a:off x="7771680" y="495756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8" name="CustomShape 94"/>
            <p:cNvSpPr/>
            <p:nvPr/>
          </p:nvSpPr>
          <p:spPr>
            <a:xfrm rot="10668000">
              <a:off x="8116560" y="5192280"/>
              <a:ext cx="762120" cy="1382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95"/>
            <p:cNvSpPr/>
            <p:nvPr/>
          </p:nvSpPr>
          <p:spPr>
            <a:xfrm rot="16200000">
              <a:off x="8071560" y="5229360"/>
              <a:ext cx="889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96"/>
            <p:cNvSpPr/>
            <p:nvPr/>
          </p:nvSpPr>
          <p:spPr>
            <a:xfrm rot="8160000">
              <a:off x="7509600" y="5443200"/>
              <a:ext cx="250920" cy="144360"/>
            </a:xfrm>
            <a:custGeom>
              <a:avLst/>
              <a:gdLst/>
              <a:ahLst/>
              <a:rect l="0" t="0" r="r" b="b"/>
              <a:pathLst>
                <a:path w="699" h="401">
                  <a:moveTo>
                    <a:pt x="0" y="99"/>
                  </a:moveTo>
                  <a:lnTo>
                    <a:pt x="524" y="99"/>
                  </a:lnTo>
                  <a:lnTo>
                    <a:pt x="523" y="0"/>
                  </a:lnTo>
                  <a:lnTo>
                    <a:pt x="698" y="199"/>
                  </a:lnTo>
                  <a:lnTo>
                    <a:pt x="523" y="400"/>
                  </a:lnTo>
                  <a:lnTo>
                    <a:pt x="524" y="300"/>
                  </a:lnTo>
                  <a:lnTo>
                    <a:pt x="0" y="299"/>
                  </a:lnTo>
                  <a:lnTo>
                    <a:pt x="0" y="99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97"/>
            <p:cNvSpPr/>
            <p:nvPr/>
          </p:nvSpPr>
          <p:spPr>
            <a:xfrm rot="2820000">
              <a:off x="7528320" y="4956840"/>
              <a:ext cx="250920" cy="144360"/>
            </a:xfrm>
            <a:custGeom>
              <a:avLst/>
              <a:gdLst/>
              <a:ahLst/>
              <a:rect l="0" t="0" r="r" b="b"/>
              <a:pathLst>
                <a:path w="700" h="403">
                  <a:moveTo>
                    <a:pt x="0" y="100"/>
                  </a:moveTo>
                  <a:lnTo>
                    <a:pt x="523" y="100"/>
                  </a:lnTo>
                  <a:lnTo>
                    <a:pt x="523" y="0"/>
                  </a:lnTo>
                  <a:lnTo>
                    <a:pt x="699" y="201"/>
                  </a:lnTo>
                  <a:lnTo>
                    <a:pt x="523" y="402"/>
                  </a:lnTo>
                  <a:lnTo>
                    <a:pt x="523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98"/>
            <p:cNvSpPr/>
            <p:nvPr/>
          </p:nvSpPr>
          <p:spPr>
            <a:xfrm>
              <a:off x="7221600" y="4545000"/>
              <a:ext cx="1800000" cy="1512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Line 99"/>
            <p:cNvSpPr/>
            <p:nvPr/>
          </p:nvSpPr>
          <p:spPr>
            <a:xfrm>
              <a:off x="2936880" y="4583160"/>
              <a:ext cx="1800360" cy="14745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Line 100"/>
            <p:cNvSpPr/>
            <p:nvPr/>
          </p:nvSpPr>
          <p:spPr>
            <a:xfrm flipV="1">
              <a:off x="2936880" y="451008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Line 101"/>
            <p:cNvSpPr/>
            <p:nvPr/>
          </p:nvSpPr>
          <p:spPr>
            <a:xfrm>
              <a:off x="5132520" y="4581360"/>
              <a:ext cx="1800000" cy="1474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Line 102"/>
            <p:cNvSpPr/>
            <p:nvPr/>
          </p:nvSpPr>
          <p:spPr>
            <a:xfrm flipV="1">
              <a:off x="5060880" y="4545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7" name="CustomShape 103"/>
          <p:cNvSpPr/>
          <p:nvPr/>
        </p:nvSpPr>
        <p:spPr>
          <a:xfrm>
            <a:off x="487440" y="4076640"/>
            <a:ext cx="1735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Annihilation: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08" name="CustomShape 104"/>
          <p:cNvSpPr/>
          <p:nvPr/>
        </p:nvSpPr>
        <p:spPr>
          <a:xfrm>
            <a:off x="1208160" y="42840"/>
            <a:ext cx="748980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Allowed QED Helicity Combinations </a:t>
            </a:r>
            <a:endParaRPr b="1" lang="es-ES" sz="3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09" name="CustomShape 105"/>
          <p:cNvSpPr/>
          <p:nvPr/>
        </p:nvSpPr>
        <p:spPr>
          <a:xfrm>
            <a:off x="830160" y="2595600"/>
            <a:ext cx="365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0" name="CustomShape 106"/>
          <p:cNvSpPr/>
          <p:nvPr/>
        </p:nvSpPr>
        <p:spPr>
          <a:xfrm>
            <a:off x="1888560" y="2602080"/>
            <a:ext cx="365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1" name="CustomShape 107"/>
          <p:cNvSpPr/>
          <p:nvPr/>
        </p:nvSpPr>
        <p:spPr>
          <a:xfrm>
            <a:off x="7575480" y="2602080"/>
            <a:ext cx="336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2" name="CustomShape 108"/>
          <p:cNvSpPr/>
          <p:nvPr/>
        </p:nvSpPr>
        <p:spPr>
          <a:xfrm>
            <a:off x="8396280" y="2602080"/>
            <a:ext cx="336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3" name="CustomShape 109"/>
          <p:cNvSpPr/>
          <p:nvPr/>
        </p:nvSpPr>
        <p:spPr>
          <a:xfrm>
            <a:off x="7869240" y="5514840"/>
            <a:ext cx="336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4" name="CustomShape 110"/>
          <p:cNvSpPr/>
          <p:nvPr/>
        </p:nvSpPr>
        <p:spPr>
          <a:xfrm>
            <a:off x="7869240" y="4616280"/>
            <a:ext cx="365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5" name="CustomShape 111"/>
          <p:cNvSpPr/>
          <p:nvPr/>
        </p:nvSpPr>
        <p:spPr>
          <a:xfrm>
            <a:off x="1389240" y="4506840"/>
            <a:ext cx="336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L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6" name="CustomShape 112"/>
          <p:cNvSpPr/>
          <p:nvPr/>
        </p:nvSpPr>
        <p:spPr>
          <a:xfrm>
            <a:off x="1244520" y="5551560"/>
            <a:ext cx="365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R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7" name="CustomShape 113"/>
          <p:cNvSpPr/>
          <p:nvPr/>
        </p:nvSpPr>
        <p:spPr>
          <a:xfrm>
            <a:off x="453960" y="1593720"/>
            <a:ext cx="8712360" cy="219564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114"/>
          <p:cNvSpPr/>
          <p:nvPr/>
        </p:nvSpPr>
        <p:spPr>
          <a:xfrm>
            <a:off x="452520" y="4041720"/>
            <a:ext cx="8712000" cy="219564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115"/>
          <p:cNvSpPr/>
          <p:nvPr/>
        </p:nvSpPr>
        <p:spPr>
          <a:xfrm>
            <a:off x="3381480" y="1592280"/>
            <a:ext cx="29973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ja-JP" sz="2000" spc="-1" strike="noStrike">
                <a:solidFill>
                  <a:srgbClr val="ff0000"/>
                </a:solidFill>
                <a:latin typeface="Arial"/>
              </a:rPr>
              <a:t>“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Helicity conservation</a:t>
            </a:r>
            <a:r>
              <a:rPr b="1" lang="ja-JP" sz="2000" spc="-1" strike="noStrike">
                <a:solidFill>
                  <a:srgbClr val="ff0000"/>
                </a:solidFill>
                <a:latin typeface="Arial"/>
              </a:rPr>
              <a:t>”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A46D3FF-C623-47A9-AB69-33EA2E90399A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1" name="CustomShape 2"/>
          <p:cNvSpPr/>
          <p:nvPr/>
        </p:nvSpPr>
        <p:spPr>
          <a:xfrm>
            <a:off x="378720" y="4005360"/>
            <a:ext cx="15112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</a:rPr>
              <a:t>Scattering: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2" name="CustomShape 3"/>
          <p:cNvSpPr/>
          <p:nvPr/>
        </p:nvSpPr>
        <p:spPr>
          <a:xfrm>
            <a:off x="451800" y="728640"/>
            <a:ext cx="8037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ultra-relativistic limit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helicity eigenstates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≡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chiral eigenstates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In this limit, the only non-zero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  <a:ea typeface="Arial"/>
              </a:rPr>
              <a:t>helicity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combinations in QED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3" name="CustomShape 4"/>
          <p:cNvSpPr/>
          <p:nvPr/>
        </p:nvSpPr>
        <p:spPr>
          <a:xfrm>
            <a:off x="379440" y="1592280"/>
            <a:ext cx="1735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</a:rPr>
              <a:t>Annihilation: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4" name="CustomShape 5"/>
          <p:cNvSpPr/>
          <p:nvPr/>
        </p:nvSpPr>
        <p:spPr>
          <a:xfrm>
            <a:off x="1208160" y="42840"/>
            <a:ext cx="748980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/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Crossing Symmetry </a:t>
            </a:r>
            <a:endParaRPr b="1" lang="es-ES" sz="3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125" name="Picture 31" descr="TP_tmp"/>
          <p:cNvPicPr/>
          <p:nvPr/>
        </p:nvPicPr>
        <p:blipFill>
          <a:blip r:embed="rId1"/>
          <a:stretch/>
        </p:blipFill>
        <p:spPr>
          <a:xfrm>
            <a:off x="4124160" y="2421000"/>
            <a:ext cx="2570400" cy="320760"/>
          </a:xfrm>
          <a:prstGeom prst="rect">
            <a:avLst/>
          </a:prstGeom>
          <a:ln>
            <a:noFill/>
          </a:ln>
        </p:spPr>
      </p:pic>
      <p:pic>
        <p:nvPicPr>
          <p:cNvPr id="1126" name="Picture 33" descr="TP_tmp"/>
          <p:cNvPicPr/>
          <p:nvPr/>
        </p:nvPicPr>
        <p:blipFill>
          <a:blip r:embed="rId2"/>
          <a:stretch/>
        </p:blipFill>
        <p:spPr>
          <a:xfrm>
            <a:off x="6753240" y="3537000"/>
            <a:ext cx="2628720" cy="320760"/>
          </a:xfrm>
          <a:prstGeom prst="rect">
            <a:avLst/>
          </a:prstGeom>
          <a:ln>
            <a:noFill/>
          </a:ln>
        </p:spPr>
      </p:pic>
      <p:pic>
        <p:nvPicPr>
          <p:cNvPr id="1127" name="Picture 7" descr=""/>
          <p:cNvPicPr/>
          <p:nvPr/>
        </p:nvPicPr>
        <p:blipFill>
          <a:blip r:embed="rId3"/>
          <a:stretch/>
        </p:blipFill>
        <p:spPr>
          <a:xfrm>
            <a:off x="884160" y="2133720"/>
            <a:ext cx="2914560" cy="1957320"/>
          </a:xfrm>
          <a:prstGeom prst="rect">
            <a:avLst/>
          </a:prstGeom>
          <a:ln>
            <a:noFill/>
          </a:ln>
        </p:spPr>
      </p:pic>
      <p:pic>
        <p:nvPicPr>
          <p:cNvPr id="1128" name="Picture 8" descr=""/>
          <p:cNvPicPr/>
          <p:nvPr/>
        </p:nvPicPr>
        <p:blipFill>
          <a:blip r:embed="rId4"/>
          <a:stretch/>
        </p:blipFill>
        <p:spPr>
          <a:xfrm>
            <a:off x="992160" y="4508640"/>
            <a:ext cx="2405160" cy="2023920"/>
          </a:xfrm>
          <a:prstGeom prst="rect">
            <a:avLst/>
          </a:prstGeom>
          <a:ln>
            <a:noFill/>
          </a:ln>
        </p:spPr>
      </p:pic>
      <p:pic>
        <p:nvPicPr>
          <p:cNvPr id="1129" name="Picture 9" descr=""/>
          <p:cNvPicPr/>
          <p:nvPr/>
        </p:nvPicPr>
        <p:blipFill>
          <a:blip r:embed="rId5"/>
          <a:stretch/>
        </p:blipFill>
        <p:spPr>
          <a:xfrm>
            <a:off x="4197240" y="4581360"/>
            <a:ext cx="2446560" cy="615960"/>
          </a:xfrm>
          <a:prstGeom prst="rect">
            <a:avLst/>
          </a:prstGeom>
          <a:ln>
            <a:noFill/>
          </a:ln>
        </p:spPr>
      </p:pic>
      <p:pic>
        <p:nvPicPr>
          <p:cNvPr id="1130" name="Picture 10" descr=""/>
          <p:cNvPicPr/>
          <p:nvPr/>
        </p:nvPicPr>
        <p:blipFill>
          <a:blip r:embed="rId6"/>
          <a:stretch/>
        </p:blipFill>
        <p:spPr>
          <a:xfrm>
            <a:off x="6897600" y="5408640"/>
            <a:ext cx="2745000" cy="684360"/>
          </a:xfrm>
          <a:prstGeom prst="rect">
            <a:avLst/>
          </a:prstGeom>
          <a:ln>
            <a:noFill/>
          </a:ln>
        </p:spPr>
      </p:pic>
      <p:cxnSp>
        <p:nvCxnSpPr>
          <p:cNvPr id="1131" name="Line 6"/>
          <p:cNvCxnSpPr/>
          <p:nvPr/>
        </p:nvCxnSpPr>
        <p:spPr>
          <a:xfrm>
            <a:off x="5239800" y="2852280"/>
            <a:ext cx="73800" cy="1693080"/>
          </a:xfrm>
          <a:prstGeom prst="straightConnector1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1132" name="Line 7"/>
          <p:cNvCxnSpPr/>
          <p:nvPr/>
        </p:nvCxnSpPr>
        <p:spPr>
          <a:xfrm>
            <a:off x="8876880" y="3933360"/>
            <a:ext cx="1080" cy="1583640"/>
          </a:xfrm>
          <a:prstGeom prst="straightConnector1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</p:cxnSp>
      <p:pic>
        <p:nvPicPr>
          <p:cNvPr id="1133" name="Picture 15" descr=""/>
          <p:cNvPicPr/>
          <p:nvPr/>
        </p:nvPicPr>
        <p:blipFill>
          <a:blip r:embed="rId7"/>
          <a:stretch/>
        </p:blipFill>
        <p:spPr>
          <a:xfrm>
            <a:off x="3584520" y="6224760"/>
            <a:ext cx="5537160" cy="3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DE305644-5B5D-447C-A249-8B408AEFE87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5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Summary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1136" name="Picture 4" descr="TP_tmp"/>
          <p:cNvPicPr/>
          <p:nvPr/>
        </p:nvPicPr>
        <p:blipFill>
          <a:blip r:embed="rId1"/>
          <a:stretch/>
        </p:blipFill>
        <p:spPr>
          <a:xfrm>
            <a:off x="3008160" y="1217520"/>
            <a:ext cx="3029040" cy="706680"/>
          </a:xfrm>
          <a:prstGeom prst="rect">
            <a:avLst/>
          </a:prstGeom>
          <a:ln>
            <a:noFill/>
          </a:ln>
        </p:spPr>
      </p:pic>
      <p:sp>
        <p:nvSpPr>
          <p:cNvPr id="1137" name="CustomShape 3"/>
          <p:cNvSpPr/>
          <p:nvPr/>
        </p:nvSpPr>
        <p:spPr>
          <a:xfrm>
            <a:off x="2900520" y="1197000"/>
            <a:ext cx="3240000" cy="7570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4"/>
          <p:cNvSpPr/>
          <p:nvPr/>
        </p:nvSpPr>
        <p:spPr>
          <a:xfrm>
            <a:off x="494280" y="728640"/>
            <a:ext cx="80676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centre-of-mass frame the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0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differential cross-section is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9" name="CustomShape 5"/>
          <p:cNvSpPr/>
          <p:nvPr/>
        </p:nvSpPr>
        <p:spPr>
          <a:xfrm>
            <a:off x="703800" y="1989000"/>
            <a:ext cx="5987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NOTE: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neglected masses of the muons, i.e. assumed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140" name="Picture 12" descr="TP_tmp"/>
          <p:cNvPicPr/>
          <p:nvPr/>
        </p:nvPicPr>
        <p:blipFill>
          <a:blip r:embed="rId2"/>
          <a:stretch/>
        </p:blipFill>
        <p:spPr>
          <a:xfrm>
            <a:off x="6645240" y="2036880"/>
            <a:ext cx="993960" cy="291960"/>
          </a:xfrm>
          <a:prstGeom prst="rect">
            <a:avLst/>
          </a:prstGeom>
          <a:ln>
            <a:noFill/>
          </a:ln>
        </p:spPr>
      </p:pic>
      <p:grpSp>
        <p:nvGrpSpPr>
          <p:cNvPr id="1141" name="Group 6"/>
          <p:cNvGrpSpPr/>
          <p:nvPr/>
        </p:nvGrpSpPr>
        <p:grpSpPr>
          <a:xfrm>
            <a:off x="487440" y="4552920"/>
            <a:ext cx="9182160" cy="1609200"/>
            <a:chOff x="487440" y="4552920"/>
            <a:chExt cx="9182160" cy="1609200"/>
          </a:xfrm>
        </p:grpSpPr>
        <p:sp>
          <p:nvSpPr>
            <p:cNvPr id="1142" name="Line 7"/>
            <p:cNvSpPr/>
            <p:nvPr/>
          </p:nvSpPr>
          <p:spPr>
            <a:xfrm>
              <a:off x="803520" y="5388120"/>
              <a:ext cx="7700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Line 8"/>
            <p:cNvSpPr/>
            <p:nvPr/>
          </p:nvSpPr>
          <p:spPr>
            <a:xfrm flipH="1">
              <a:off x="1650960" y="5388120"/>
              <a:ext cx="82692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Line 9"/>
            <p:cNvSpPr/>
            <p:nvPr/>
          </p:nvSpPr>
          <p:spPr>
            <a:xfrm flipV="1">
              <a:off x="1729080" y="488592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Line 10"/>
            <p:cNvSpPr/>
            <p:nvPr/>
          </p:nvSpPr>
          <p:spPr>
            <a:xfrm flipH="1">
              <a:off x="912600" y="5460840"/>
              <a:ext cx="58428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11"/>
            <p:cNvSpPr/>
            <p:nvPr/>
          </p:nvSpPr>
          <p:spPr>
            <a:xfrm>
              <a:off x="487440" y="509760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47" name="CustomShape 12"/>
            <p:cNvSpPr/>
            <p:nvPr/>
          </p:nvSpPr>
          <p:spPr>
            <a:xfrm>
              <a:off x="2251440" y="5313240"/>
              <a:ext cx="5061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48" name="CustomShape 13"/>
            <p:cNvSpPr/>
            <p:nvPr/>
          </p:nvSpPr>
          <p:spPr>
            <a:xfrm>
              <a:off x="592200" y="574524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49" name="CustomShape 14"/>
            <p:cNvSpPr/>
            <p:nvPr/>
          </p:nvSpPr>
          <p:spPr>
            <a:xfrm>
              <a:off x="2252880" y="461340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50" name="CustomShape 15"/>
            <p:cNvSpPr/>
            <p:nvPr/>
          </p:nvSpPr>
          <p:spPr>
            <a:xfrm>
              <a:off x="970200" y="5208480"/>
              <a:ext cx="253800" cy="146160"/>
            </a:xfrm>
            <a:custGeom>
              <a:avLst/>
              <a:gdLst/>
              <a:ahLst/>
              <a:rect l="0" t="0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6"/>
            <p:cNvSpPr/>
            <p:nvPr/>
          </p:nvSpPr>
          <p:spPr>
            <a:xfrm>
              <a:off x="2016360" y="520848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7"/>
            <p:cNvSpPr/>
            <p:nvPr/>
          </p:nvSpPr>
          <p:spPr>
            <a:xfrm rot="19684800">
              <a:off x="1846080" y="494460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7">
                  <a:moveTo>
                    <a:pt x="0" y="100"/>
                  </a:moveTo>
                  <a:lnTo>
                    <a:pt x="533" y="100"/>
                  </a:lnTo>
                  <a:lnTo>
                    <a:pt x="533" y="0"/>
                  </a:lnTo>
                  <a:lnTo>
                    <a:pt x="710" y="202"/>
                  </a:lnTo>
                  <a:lnTo>
                    <a:pt x="533" y="406"/>
                  </a:lnTo>
                  <a:lnTo>
                    <a:pt x="533" y="304"/>
                  </a:lnTo>
                  <a:lnTo>
                    <a:pt x="1" y="304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8"/>
            <p:cNvSpPr/>
            <p:nvPr/>
          </p:nvSpPr>
          <p:spPr>
            <a:xfrm rot="19684800">
              <a:off x="1054440" y="5501880"/>
              <a:ext cx="25380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29" y="100"/>
                  </a:lnTo>
                  <a:lnTo>
                    <a:pt x="529" y="0"/>
                  </a:lnTo>
                  <a:lnTo>
                    <a:pt x="707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19"/>
            <p:cNvSpPr/>
            <p:nvPr/>
          </p:nvSpPr>
          <p:spPr>
            <a:xfrm>
              <a:off x="507960" y="4564080"/>
              <a:ext cx="5493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RR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55" name="Line 20"/>
            <p:cNvSpPr/>
            <p:nvPr/>
          </p:nvSpPr>
          <p:spPr>
            <a:xfrm>
              <a:off x="5411880" y="5388120"/>
              <a:ext cx="7700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Line 21"/>
            <p:cNvSpPr/>
            <p:nvPr/>
          </p:nvSpPr>
          <p:spPr>
            <a:xfrm flipH="1">
              <a:off x="6259680" y="5388120"/>
              <a:ext cx="827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Line 22"/>
            <p:cNvSpPr/>
            <p:nvPr/>
          </p:nvSpPr>
          <p:spPr>
            <a:xfrm flipV="1">
              <a:off x="6337440" y="488592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Line 23"/>
            <p:cNvSpPr/>
            <p:nvPr/>
          </p:nvSpPr>
          <p:spPr>
            <a:xfrm flipH="1">
              <a:off x="5521680" y="5460840"/>
              <a:ext cx="58392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24"/>
            <p:cNvSpPr/>
            <p:nvPr/>
          </p:nvSpPr>
          <p:spPr>
            <a:xfrm>
              <a:off x="5096160" y="509760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0" name="CustomShape 25"/>
            <p:cNvSpPr/>
            <p:nvPr/>
          </p:nvSpPr>
          <p:spPr>
            <a:xfrm>
              <a:off x="6859800" y="5313240"/>
              <a:ext cx="5065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1" name="CustomShape 26"/>
            <p:cNvSpPr/>
            <p:nvPr/>
          </p:nvSpPr>
          <p:spPr>
            <a:xfrm>
              <a:off x="5200920" y="574524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2" name="CustomShape 27"/>
            <p:cNvSpPr/>
            <p:nvPr/>
          </p:nvSpPr>
          <p:spPr>
            <a:xfrm>
              <a:off x="6861240" y="461340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3" name="CustomShape 28"/>
            <p:cNvSpPr/>
            <p:nvPr/>
          </p:nvSpPr>
          <p:spPr>
            <a:xfrm rot="10800000">
              <a:off x="5578560" y="520848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29"/>
            <p:cNvSpPr/>
            <p:nvPr/>
          </p:nvSpPr>
          <p:spPr>
            <a:xfrm rot="10800000">
              <a:off x="6624720" y="520848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30"/>
            <p:cNvSpPr/>
            <p:nvPr/>
          </p:nvSpPr>
          <p:spPr>
            <a:xfrm rot="19680000">
              <a:off x="6454440" y="494496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31"/>
            <p:cNvSpPr/>
            <p:nvPr/>
          </p:nvSpPr>
          <p:spPr>
            <a:xfrm rot="19684800">
              <a:off x="5662440" y="550188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Line 32"/>
            <p:cNvSpPr/>
            <p:nvPr/>
          </p:nvSpPr>
          <p:spPr>
            <a:xfrm>
              <a:off x="3106800" y="5388120"/>
              <a:ext cx="7700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Line 33"/>
            <p:cNvSpPr/>
            <p:nvPr/>
          </p:nvSpPr>
          <p:spPr>
            <a:xfrm flipH="1">
              <a:off x="3954600" y="5388120"/>
              <a:ext cx="82728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Line 34"/>
            <p:cNvSpPr/>
            <p:nvPr/>
          </p:nvSpPr>
          <p:spPr>
            <a:xfrm flipV="1">
              <a:off x="4032360" y="488592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Line 35"/>
            <p:cNvSpPr/>
            <p:nvPr/>
          </p:nvSpPr>
          <p:spPr>
            <a:xfrm flipH="1">
              <a:off x="3216600" y="5460840"/>
              <a:ext cx="58392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6"/>
            <p:cNvSpPr/>
            <p:nvPr/>
          </p:nvSpPr>
          <p:spPr>
            <a:xfrm>
              <a:off x="2791080" y="509760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72" name="CustomShape 37"/>
            <p:cNvSpPr/>
            <p:nvPr/>
          </p:nvSpPr>
          <p:spPr>
            <a:xfrm>
              <a:off x="2895840" y="574524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73" name="CustomShape 38"/>
            <p:cNvSpPr/>
            <p:nvPr/>
          </p:nvSpPr>
          <p:spPr>
            <a:xfrm>
              <a:off x="4556160" y="461340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74" name="CustomShape 39"/>
            <p:cNvSpPr/>
            <p:nvPr/>
          </p:nvSpPr>
          <p:spPr>
            <a:xfrm>
              <a:off x="3273480" y="520848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40"/>
            <p:cNvSpPr/>
            <p:nvPr/>
          </p:nvSpPr>
          <p:spPr>
            <a:xfrm>
              <a:off x="4319640" y="520848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41"/>
            <p:cNvSpPr/>
            <p:nvPr/>
          </p:nvSpPr>
          <p:spPr>
            <a:xfrm rot="8880000">
              <a:off x="4150080" y="494460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42"/>
            <p:cNvSpPr/>
            <p:nvPr/>
          </p:nvSpPr>
          <p:spPr>
            <a:xfrm rot="8880000">
              <a:off x="3357720" y="5501880"/>
              <a:ext cx="254160" cy="146160"/>
            </a:xfrm>
            <a:custGeom>
              <a:avLst/>
              <a:gdLst/>
              <a:ahLst/>
              <a:rect l="0" t="0" r="r" b="b"/>
              <a:pathLst>
                <a:path w="708" h="407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2"/>
                  </a:lnTo>
                  <a:lnTo>
                    <a:pt x="530" y="406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Line 43"/>
            <p:cNvSpPr/>
            <p:nvPr/>
          </p:nvSpPr>
          <p:spPr>
            <a:xfrm>
              <a:off x="7715520" y="5388120"/>
              <a:ext cx="77004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Line 44"/>
            <p:cNvSpPr/>
            <p:nvPr/>
          </p:nvSpPr>
          <p:spPr>
            <a:xfrm flipH="1">
              <a:off x="8562960" y="5388120"/>
              <a:ext cx="82692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Line 45"/>
            <p:cNvSpPr/>
            <p:nvPr/>
          </p:nvSpPr>
          <p:spPr>
            <a:xfrm flipV="1">
              <a:off x="8641080" y="488592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Line 46"/>
            <p:cNvSpPr/>
            <p:nvPr/>
          </p:nvSpPr>
          <p:spPr>
            <a:xfrm flipH="1">
              <a:off x="7824600" y="5460840"/>
              <a:ext cx="58428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7"/>
            <p:cNvSpPr/>
            <p:nvPr/>
          </p:nvSpPr>
          <p:spPr>
            <a:xfrm>
              <a:off x="7399440" y="509760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83" name="CustomShape 48"/>
            <p:cNvSpPr/>
            <p:nvPr/>
          </p:nvSpPr>
          <p:spPr>
            <a:xfrm>
              <a:off x="9163080" y="5313240"/>
              <a:ext cx="5065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84" name="CustomShape 49"/>
            <p:cNvSpPr/>
            <p:nvPr/>
          </p:nvSpPr>
          <p:spPr>
            <a:xfrm>
              <a:off x="7504200" y="5745240"/>
              <a:ext cx="5050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85" name="CustomShape 50"/>
            <p:cNvSpPr/>
            <p:nvPr/>
          </p:nvSpPr>
          <p:spPr>
            <a:xfrm>
              <a:off x="9164880" y="4613400"/>
              <a:ext cx="504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86" name="CustomShape 51"/>
            <p:cNvSpPr/>
            <p:nvPr/>
          </p:nvSpPr>
          <p:spPr>
            <a:xfrm rot="10800000">
              <a:off x="7881840" y="5208480"/>
              <a:ext cx="253800" cy="146160"/>
            </a:xfrm>
            <a:custGeom>
              <a:avLst/>
              <a:gdLst/>
              <a:ahLst/>
              <a:rect l="0" t="0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52"/>
            <p:cNvSpPr/>
            <p:nvPr/>
          </p:nvSpPr>
          <p:spPr>
            <a:xfrm rot="10800000">
              <a:off x="8928360" y="520848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53"/>
            <p:cNvSpPr/>
            <p:nvPr/>
          </p:nvSpPr>
          <p:spPr>
            <a:xfrm rot="8880000">
              <a:off x="8758440" y="4944600"/>
              <a:ext cx="255600" cy="146160"/>
            </a:xfrm>
            <a:custGeom>
              <a:avLst/>
              <a:gdLst/>
              <a:ahLst/>
              <a:rect l="0" t="0" r="r" b="b"/>
              <a:pathLst>
                <a:path w="711" h="408">
                  <a:moveTo>
                    <a:pt x="0" y="101"/>
                  </a:moveTo>
                  <a:lnTo>
                    <a:pt x="534" y="100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4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54"/>
            <p:cNvSpPr/>
            <p:nvPr/>
          </p:nvSpPr>
          <p:spPr>
            <a:xfrm rot="8880000">
              <a:off x="7965720" y="5502240"/>
              <a:ext cx="253800" cy="146160"/>
            </a:xfrm>
            <a:custGeom>
              <a:avLst/>
              <a:gdLst/>
              <a:ahLst/>
              <a:rect l="0" t="0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4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55"/>
            <p:cNvSpPr/>
            <p:nvPr/>
          </p:nvSpPr>
          <p:spPr>
            <a:xfrm>
              <a:off x="4554720" y="5313240"/>
              <a:ext cx="5065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91" name="CustomShape 56"/>
            <p:cNvSpPr/>
            <p:nvPr/>
          </p:nvSpPr>
          <p:spPr>
            <a:xfrm>
              <a:off x="3024360" y="4575240"/>
              <a:ext cx="5205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RL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92" name="CustomShape 57"/>
            <p:cNvSpPr/>
            <p:nvPr/>
          </p:nvSpPr>
          <p:spPr>
            <a:xfrm>
              <a:off x="5220000" y="4552920"/>
              <a:ext cx="5205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LR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93" name="CustomShape 58"/>
            <p:cNvSpPr/>
            <p:nvPr/>
          </p:nvSpPr>
          <p:spPr>
            <a:xfrm>
              <a:off x="7625160" y="4552920"/>
              <a:ext cx="4917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LL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1194" name="CustomShape 59"/>
          <p:cNvSpPr/>
          <p:nvPr/>
        </p:nvSpPr>
        <p:spPr>
          <a:xfrm>
            <a:off x="447480" y="2349360"/>
            <a:ext cx="8458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QED only certain combinations of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LEFT-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RIGHT-HANDED  CHIRAL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states give non-zero matrix elements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95" name="CustomShape 60"/>
          <p:cNvSpPr/>
          <p:nvPr/>
        </p:nvSpPr>
        <p:spPr>
          <a:xfrm>
            <a:off x="450360" y="2960640"/>
            <a:ext cx="6204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CHIRAL states defined by chiral projection operators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196" name="Group 61"/>
          <p:cNvGrpSpPr/>
          <p:nvPr/>
        </p:nvGrpSpPr>
        <p:grpSpPr>
          <a:xfrm>
            <a:off x="2540160" y="3327480"/>
            <a:ext cx="4357440" cy="504720"/>
            <a:chOff x="2540160" y="3327480"/>
            <a:chExt cx="4357440" cy="504720"/>
          </a:xfrm>
        </p:grpSpPr>
        <p:sp>
          <p:nvSpPr>
            <p:cNvPr id="1197" name="CustomShape 62"/>
            <p:cNvSpPr/>
            <p:nvPr/>
          </p:nvSpPr>
          <p:spPr>
            <a:xfrm>
              <a:off x="2540160" y="3327480"/>
              <a:ext cx="4357440" cy="504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98" name="Picture 128" descr="TP_tmp"/>
            <p:cNvPicPr/>
            <p:nvPr/>
          </p:nvPicPr>
          <p:blipFill>
            <a:blip r:embed="rId3"/>
            <a:stretch/>
          </p:blipFill>
          <p:spPr>
            <a:xfrm>
              <a:off x="2720880" y="3386160"/>
              <a:ext cx="4060440" cy="409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99" name="CustomShape 63"/>
          <p:cNvSpPr/>
          <p:nvPr/>
        </p:nvSpPr>
        <p:spPr>
          <a:xfrm>
            <a:off x="444240" y="3897360"/>
            <a:ext cx="91767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limit                   the chiral eigenstates correspond to the HELICITY eigenstates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only certain HELICITY combinations give non-zero matrix elements        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00" name="Picture 131" descr="TP_tmp"/>
          <p:cNvPicPr/>
          <p:nvPr/>
        </p:nvPicPr>
        <p:blipFill>
          <a:blip r:embed="rId4"/>
          <a:stretch/>
        </p:blipFill>
        <p:spPr>
          <a:xfrm>
            <a:off x="1676520" y="3976560"/>
            <a:ext cx="847440" cy="2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37660BD-30D1-4091-A6EE-BB0CBA142550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6" name="Picture 22" descr="TP_tmp"/>
          <p:cNvPicPr/>
          <p:nvPr/>
        </p:nvPicPr>
        <p:blipFill>
          <a:blip r:embed="rId1"/>
          <a:stretch/>
        </p:blipFill>
        <p:spPr>
          <a:xfrm>
            <a:off x="3274920" y="3598920"/>
            <a:ext cx="3083040" cy="731880"/>
          </a:xfrm>
          <a:prstGeom prst="rect">
            <a:avLst/>
          </a:prstGeom>
          <a:ln>
            <a:noFill/>
          </a:ln>
        </p:spPr>
      </p:pic>
      <p:pic>
        <p:nvPicPr>
          <p:cNvPr id="177" name="Picture 4" descr="TP_tmp"/>
          <p:cNvPicPr/>
          <p:nvPr/>
        </p:nvPicPr>
        <p:blipFill>
          <a:blip r:embed="rId2"/>
          <a:stretch/>
        </p:blipFill>
        <p:spPr>
          <a:xfrm>
            <a:off x="2505240" y="744480"/>
            <a:ext cx="6190920" cy="35100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1612080" y="1104840"/>
            <a:ext cx="5052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gives the full perturbation expansion in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9" name="Picture 7" descr="TP_tmp"/>
          <p:cNvPicPr/>
          <p:nvPr/>
        </p:nvPicPr>
        <p:blipFill>
          <a:blip r:embed="rId3"/>
          <a:stretch/>
        </p:blipFill>
        <p:spPr>
          <a:xfrm>
            <a:off x="6572160" y="1206360"/>
            <a:ext cx="438120" cy="2336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380520" y="728640"/>
            <a:ext cx="2010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then square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81" name="Group 4"/>
          <p:cNvGrpSpPr/>
          <p:nvPr/>
        </p:nvGrpSpPr>
        <p:grpSpPr>
          <a:xfrm>
            <a:off x="839160" y="1474920"/>
            <a:ext cx="7682040" cy="642600"/>
            <a:chOff x="839160" y="1474920"/>
            <a:chExt cx="7682040" cy="642600"/>
          </a:xfrm>
        </p:grpSpPr>
        <p:pic>
          <p:nvPicPr>
            <p:cNvPr id="182" name="Picture 9" descr="TP_tmp"/>
            <p:cNvPicPr/>
            <p:nvPr/>
          </p:nvPicPr>
          <p:blipFill>
            <a:blip r:embed="rId4"/>
            <a:stretch/>
          </p:blipFill>
          <p:spPr>
            <a:xfrm>
              <a:off x="2149200" y="1533240"/>
              <a:ext cx="1398240" cy="29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5"/>
            <p:cNvSpPr/>
            <p:nvPr/>
          </p:nvSpPr>
          <p:spPr>
            <a:xfrm>
              <a:off x="839160" y="1474920"/>
              <a:ext cx="768204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For QED                           the lowest order diagram dominates and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for most purposes it is sufficient to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neglect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higher order diagrams.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184" name="CustomShape 6"/>
          <p:cNvSpPr/>
          <p:nvPr/>
        </p:nvSpPr>
        <p:spPr>
          <a:xfrm>
            <a:off x="1063800" y="1206360"/>
            <a:ext cx="323640" cy="179640"/>
          </a:xfrm>
          <a:custGeom>
            <a:avLst/>
            <a:gdLst/>
            <a:ahLst/>
            <a:rect l="0" t="0" r="r" b="b"/>
            <a:pathLst>
              <a:path w="901" h="501">
                <a:moveTo>
                  <a:pt x="0" y="125"/>
                </a:moveTo>
                <a:lnTo>
                  <a:pt x="675" y="125"/>
                </a:lnTo>
                <a:lnTo>
                  <a:pt x="675" y="0"/>
                </a:lnTo>
                <a:lnTo>
                  <a:pt x="900" y="250"/>
                </a:lnTo>
                <a:lnTo>
                  <a:pt x="675" y="500"/>
                </a:lnTo>
                <a:lnTo>
                  <a:pt x="67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>
            <a:off x="487080" y="3238560"/>
            <a:ext cx="7714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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Calculate decay rate/cross section using formulae from handout 1.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098720" y="3527280"/>
            <a:ext cx="1925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e.g. for a decay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136520" y="4317840"/>
            <a:ext cx="4843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scattering in the centre-of-mass frame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88" name="Picture 24" descr="TP_tmp"/>
          <p:cNvPicPr/>
          <p:nvPr/>
        </p:nvPicPr>
        <p:blipFill>
          <a:blip r:embed="rId5"/>
          <a:stretch/>
        </p:blipFill>
        <p:spPr>
          <a:xfrm>
            <a:off x="2927520" y="5838840"/>
            <a:ext cx="3411360" cy="793800"/>
          </a:xfrm>
          <a:prstGeom prst="rect">
            <a:avLst/>
          </a:prstGeom>
          <a:ln>
            <a:noFill/>
          </a:ln>
        </p:spPr>
      </p:pic>
      <p:sp>
        <p:nvSpPr>
          <p:cNvPr id="189" name="CustomShape 10"/>
          <p:cNvSpPr/>
          <p:nvPr/>
        </p:nvSpPr>
        <p:spPr>
          <a:xfrm>
            <a:off x="1165320" y="5472000"/>
            <a:ext cx="7437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scattering in lab. frame (neglecting mass of scattered particle)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90" name="Picture 28" descr="TP_tmp"/>
          <p:cNvPicPr/>
          <p:nvPr/>
        </p:nvPicPr>
        <p:blipFill>
          <a:blip r:embed="rId6"/>
          <a:stretch/>
        </p:blipFill>
        <p:spPr>
          <a:xfrm>
            <a:off x="2973240" y="4678200"/>
            <a:ext cx="2941920" cy="793800"/>
          </a:xfrm>
          <a:prstGeom prst="rect">
            <a:avLst/>
          </a:prstGeom>
          <a:ln>
            <a:noFill/>
          </a:ln>
        </p:spPr>
      </p:pic>
      <p:sp>
        <p:nvSpPr>
          <p:cNvPr id="191" name="CustomShape 11"/>
          <p:cNvSpPr/>
          <p:nvPr/>
        </p:nvSpPr>
        <p:spPr>
          <a:xfrm>
            <a:off x="8101440" y="4959360"/>
            <a:ext cx="493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cc0099"/>
                </a:solidFill>
                <a:latin typeface="Arial"/>
              </a:rPr>
              <a:t>(1)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92" name="Group 12"/>
          <p:cNvGrpSpPr/>
          <p:nvPr/>
        </p:nvGrpSpPr>
        <p:grpSpPr>
          <a:xfrm>
            <a:off x="1316160" y="2003400"/>
            <a:ext cx="2628360" cy="1304280"/>
            <a:chOff x="1316160" y="2003400"/>
            <a:chExt cx="2628360" cy="1304280"/>
          </a:xfrm>
        </p:grpSpPr>
        <p:sp>
          <p:nvSpPr>
            <p:cNvPr id="193" name="CustomShape 13"/>
            <p:cNvSpPr/>
            <p:nvPr/>
          </p:nvSpPr>
          <p:spPr>
            <a:xfrm rot="21546000">
              <a:off x="2103120" y="2654280"/>
              <a:ext cx="80424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4"/>
            <p:cNvSpPr/>
            <p:nvPr/>
          </p:nvSpPr>
          <p:spPr>
            <a:xfrm>
              <a:off x="1316160" y="289080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5" name="CustomShape 15"/>
            <p:cNvSpPr/>
            <p:nvPr/>
          </p:nvSpPr>
          <p:spPr>
            <a:xfrm>
              <a:off x="3324240" y="2857320"/>
              <a:ext cx="5853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6" name="CustomShape 16"/>
            <p:cNvSpPr/>
            <p:nvPr/>
          </p:nvSpPr>
          <p:spPr>
            <a:xfrm>
              <a:off x="1320840" y="2046240"/>
              <a:ext cx="5835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7" name="CustomShape 17"/>
            <p:cNvSpPr/>
            <p:nvPr/>
          </p:nvSpPr>
          <p:spPr>
            <a:xfrm>
              <a:off x="3359160" y="2003400"/>
              <a:ext cx="58536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8" name="CustomShape 18"/>
            <p:cNvSpPr/>
            <p:nvPr/>
          </p:nvSpPr>
          <p:spPr>
            <a:xfrm>
              <a:off x="2369880" y="2162160"/>
              <a:ext cx="3650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99" name="Group 19"/>
            <p:cNvGrpSpPr/>
            <p:nvPr/>
          </p:nvGrpSpPr>
          <p:grpSpPr>
            <a:xfrm>
              <a:off x="1657440" y="2725560"/>
              <a:ext cx="437400" cy="416880"/>
              <a:chOff x="1657440" y="2725560"/>
              <a:chExt cx="437400" cy="416880"/>
            </a:xfrm>
          </p:grpSpPr>
          <p:sp>
            <p:nvSpPr>
              <p:cNvPr id="200" name="Line 20"/>
              <p:cNvSpPr/>
              <p:nvPr/>
            </p:nvSpPr>
            <p:spPr>
              <a:xfrm flipH="1">
                <a:off x="1875960" y="2725560"/>
                <a:ext cx="218880" cy="2088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Line 21"/>
              <p:cNvSpPr/>
              <p:nvPr/>
            </p:nvSpPr>
            <p:spPr>
              <a:xfrm flipV="1">
                <a:off x="1657440" y="286416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2" name="Group 22"/>
            <p:cNvGrpSpPr/>
            <p:nvPr/>
          </p:nvGrpSpPr>
          <p:grpSpPr>
            <a:xfrm>
              <a:off x="1663560" y="2309760"/>
              <a:ext cx="437400" cy="415440"/>
              <a:chOff x="1663560" y="2309760"/>
              <a:chExt cx="437400" cy="415440"/>
            </a:xfrm>
          </p:grpSpPr>
          <p:sp>
            <p:nvSpPr>
              <p:cNvPr id="203" name="Line 23"/>
              <p:cNvSpPr/>
              <p:nvPr/>
            </p:nvSpPr>
            <p:spPr>
              <a:xfrm>
                <a:off x="1663560" y="230976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Line 24"/>
              <p:cNvSpPr/>
              <p:nvPr/>
            </p:nvSpPr>
            <p:spPr>
              <a:xfrm flipH="1" flipV="1">
                <a:off x="1809000" y="244800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" name="Group 25"/>
            <p:cNvGrpSpPr/>
            <p:nvPr/>
          </p:nvGrpSpPr>
          <p:grpSpPr>
            <a:xfrm>
              <a:off x="2908080" y="2316240"/>
              <a:ext cx="439200" cy="415800"/>
              <a:chOff x="2908080" y="2316240"/>
              <a:chExt cx="439200" cy="415800"/>
            </a:xfrm>
          </p:grpSpPr>
          <p:sp>
            <p:nvSpPr>
              <p:cNvPr id="206" name="Line 26"/>
              <p:cNvSpPr/>
              <p:nvPr/>
            </p:nvSpPr>
            <p:spPr>
              <a:xfrm flipV="1">
                <a:off x="2908080" y="2523960"/>
                <a:ext cx="219600" cy="2080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Line 27"/>
              <p:cNvSpPr/>
              <p:nvPr/>
            </p:nvSpPr>
            <p:spPr>
              <a:xfrm flipH="1">
                <a:off x="3054240" y="2316240"/>
                <a:ext cx="293040" cy="2775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8" name="Group 28"/>
            <p:cNvGrpSpPr/>
            <p:nvPr/>
          </p:nvGrpSpPr>
          <p:grpSpPr>
            <a:xfrm>
              <a:off x="2908080" y="2709720"/>
              <a:ext cx="439200" cy="415440"/>
              <a:chOff x="2908080" y="2709720"/>
              <a:chExt cx="439200" cy="415440"/>
            </a:xfrm>
          </p:grpSpPr>
          <p:sp>
            <p:nvSpPr>
              <p:cNvPr id="209" name="Line 29"/>
              <p:cNvSpPr/>
              <p:nvPr/>
            </p:nvSpPr>
            <p:spPr>
              <a:xfrm flipH="1" flipV="1">
                <a:off x="3127680" y="291744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Line 30"/>
              <p:cNvSpPr/>
              <p:nvPr/>
            </p:nvSpPr>
            <p:spPr>
              <a:xfrm>
                <a:off x="2908080" y="270972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" name="CustomShape 31"/>
            <p:cNvSpPr/>
            <p:nvPr/>
          </p:nvSpPr>
          <p:spPr>
            <a:xfrm>
              <a:off x="2892240" y="2674800"/>
              <a:ext cx="9036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2"/>
            <p:cNvSpPr/>
            <p:nvPr/>
          </p:nvSpPr>
          <p:spPr>
            <a:xfrm>
              <a:off x="2030400" y="2674800"/>
              <a:ext cx="8856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" name="Group 33"/>
          <p:cNvGrpSpPr/>
          <p:nvPr/>
        </p:nvGrpSpPr>
        <p:grpSpPr>
          <a:xfrm>
            <a:off x="5373720" y="1989000"/>
            <a:ext cx="3143160" cy="1353240"/>
            <a:chOff x="5373720" y="1989000"/>
            <a:chExt cx="3143160" cy="1353240"/>
          </a:xfrm>
        </p:grpSpPr>
        <p:sp>
          <p:nvSpPr>
            <p:cNvPr id="214" name="CustomShape 34"/>
            <p:cNvSpPr/>
            <p:nvPr/>
          </p:nvSpPr>
          <p:spPr>
            <a:xfrm>
              <a:off x="5373720" y="292536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5" name="CustomShape 35"/>
            <p:cNvSpPr/>
            <p:nvPr/>
          </p:nvSpPr>
          <p:spPr>
            <a:xfrm>
              <a:off x="7931160" y="287928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6" name="CustomShape 36"/>
            <p:cNvSpPr/>
            <p:nvPr/>
          </p:nvSpPr>
          <p:spPr>
            <a:xfrm>
              <a:off x="5388120" y="2068200"/>
              <a:ext cx="5842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7" name="CustomShape 37"/>
            <p:cNvSpPr/>
            <p:nvPr/>
          </p:nvSpPr>
          <p:spPr>
            <a:xfrm>
              <a:off x="7931160" y="202536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8" name="CustomShape 38"/>
            <p:cNvSpPr/>
            <p:nvPr/>
          </p:nvSpPr>
          <p:spPr>
            <a:xfrm>
              <a:off x="6653160" y="1989000"/>
              <a:ext cx="3654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219" name="Group 39"/>
            <p:cNvGrpSpPr/>
            <p:nvPr/>
          </p:nvGrpSpPr>
          <p:grpSpPr>
            <a:xfrm>
              <a:off x="5725080" y="2747520"/>
              <a:ext cx="437400" cy="416880"/>
              <a:chOff x="5725080" y="2747520"/>
              <a:chExt cx="437400" cy="416880"/>
            </a:xfrm>
          </p:grpSpPr>
          <p:sp>
            <p:nvSpPr>
              <p:cNvPr id="220" name="Line 40"/>
              <p:cNvSpPr/>
              <p:nvPr/>
            </p:nvSpPr>
            <p:spPr>
              <a:xfrm flipH="1">
                <a:off x="5943600" y="274752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41"/>
              <p:cNvSpPr/>
              <p:nvPr/>
            </p:nvSpPr>
            <p:spPr>
              <a:xfrm flipV="1">
                <a:off x="5725080" y="288612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roup 42"/>
            <p:cNvGrpSpPr/>
            <p:nvPr/>
          </p:nvGrpSpPr>
          <p:grpSpPr>
            <a:xfrm>
              <a:off x="5730840" y="2331720"/>
              <a:ext cx="437400" cy="414720"/>
              <a:chOff x="5730840" y="2331720"/>
              <a:chExt cx="437400" cy="414720"/>
            </a:xfrm>
          </p:grpSpPr>
          <p:sp>
            <p:nvSpPr>
              <p:cNvPr id="223" name="Line 43"/>
              <p:cNvSpPr/>
              <p:nvPr/>
            </p:nvSpPr>
            <p:spPr>
              <a:xfrm>
                <a:off x="5730840" y="233172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44"/>
              <p:cNvSpPr/>
              <p:nvPr/>
            </p:nvSpPr>
            <p:spPr>
              <a:xfrm flipH="1" flipV="1">
                <a:off x="5876280" y="2469600"/>
                <a:ext cx="29196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roup 45"/>
            <p:cNvGrpSpPr/>
            <p:nvPr/>
          </p:nvGrpSpPr>
          <p:grpSpPr>
            <a:xfrm>
              <a:off x="7535880" y="2338920"/>
              <a:ext cx="439560" cy="414720"/>
              <a:chOff x="7535880" y="2338920"/>
              <a:chExt cx="439560" cy="414720"/>
            </a:xfrm>
          </p:grpSpPr>
          <p:sp>
            <p:nvSpPr>
              <p:cNvPr id="226" name="Line 46"/>
              <p:cNvSpPr/>
              <p:nvPr/>
            </p:nvSpPr>
            <p:spPr>
              <a:xfrm flipV="1">
                <a:off x="7535880" y="254592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47"/>
              <p:cNvSpPr/>
              <p:nvPr/>
            </p:nvSpPr>
            <p:spPr>
              <a:xfrm flipH="1">
                <a:off x="7682040" y="2338920"/>
                <a:ext cx="29340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roup 48"/>
            <p:cNvGrpSpPr/>
            <p:nvPr/>
          </p:nvGrpSpPr>
          <p:grpSpPr>
            <a:xfrm>
              <a:off x="7515360" y="2731680"/>
              <a:ext cx="439200" cy="415440"/>
              <a:chOff x="7515360" y="2731680"/>
              <a:chExt cx="439200" cy="415440"/>
            </a:xfrm>
          </p:grpSpPr>
          <p:sp>
            <p:nvSpPr>
              <p:cNvPr id="229" name="Line 49"/>
              <p:cNvSpPr/>
              <p:nvPr/>
            </p:nvSpPr>
            <p:spPr>
              <a:xfrm flipH="1" flipV="1">
                <a:off x="7734960" y="293940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50"/>
              <p:cNvSpPr/>
              <p:nvPr/>
            </p:nvSpPr>
            <p:spPr>
              <a:xfrm>
                <a:off x="7515360" y="273168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" name="CustomShape 51"/>
            <p:cNvSpPr/>
            <p:nvPr/>
          </p:nvSpPr>
          <p:spPr>
            <a:xfrm>
              <a:off x="7499520" y="2696760"/>
              <a:ext cx="903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2"/>
            <p:cNvSpPr/>
            <p:nvPr/>
          </p:nvSpPr>
          <p:spPr>
            <a:xfrm>
              <a:off x="6097680" y="2696760"/>
              <a:ext cx="8892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53"/>
            <p:cNvSpPr/>
            <p:nvPr/>
          </p:nvSpPr>
          <p:spPr>
            <a:xfrm rot="21546000">
              <a:off x="6170400" y="2679480"/>
              <a:ext cx="76176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54"/>
            <p:cNvSpPr/>
            <p:nvPr/>
          </p:nvSpPr>
          <p:spPr>
            <a:xfrm rot="21546000">
              <a:off x="6746400" y="2674440"/>
              <a:ext cx="76212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55"/>
            <p:cNvSpPr/>
            <p:nvPr/>
          </p:nvSpPr>
          <p:spPr>
            <a:xfrm>
              <a:off x="6572160" y="2530080"/>
              <a:ext cx="540000" cy="43164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56"/>
            <p:cNvSpPr/>
            <p:nvPr/>
          </p:nvSpPr>
          <p:spPr>
            <a:xfrm>
              <a:off x="7077240" y="2709360"/>
              <a:ext cx="71280" cy="727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57"/>
            <p:cNvSpPr/>
            <p:nvPr/>
          </p:nvSpPr>
          <p:spPr>
            <a:xfrm>
              <a:off x="6537240" y="2674440"/>
              <a:ext cx="71640" cy="727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58"/>
            <p:cNvSpPr/>
            <p:nvPr/>
          </p:nvSpPr>
          <p:spPr>
            <a:xfrm>
              <a:off x="6788160" y="2530080"/>
              <a:ext cx="108000" cy="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59"/>
            <p:cNvSpPr/>
            <p:nvPr/>
          </p:nvSpPr>
          <p:spPr>
            <a:xfrm flipH="1">
              <a:off x="6752880" y="2962080"/>
              <a:ext cx="142920" cy="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arrow" w="lg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0" name="Picture 82" descr="TP_tmp"/>
          <p:cNvPicPr/>
          <p:nvPr/>
        </p:nvPicPr>
        <p:blipFill>
          <a:blip r:embed="rId7"/>
          <a:stretch/>
        </p:blipFill>
        <p:spPr>
          <a:xfrm>
            <a:off x="3711600" y="2568600"/>
            <a:ext cx="1168200" cy="350640"/>
          </a:xfrm>
          <a:prstGeom prst="rect">
            <a:avLst/>
          </a:prstGeom>
          <a:ln>
            <a:noFill/>
          </a:ln>
        </p:spPr>
      </p:pic>
      <p:pic>
        <p:nvPicPr>
          <p:cNvPr id="241" name="Picture 84" descr="TP_tmp"/>
          <p:cNvPicPr/>
          <p:nvPr/>
        </p:nvPicPr>
        <p:blipFill>
          <a:blip r:embed="rId8"/>
          <a:stretch/>
        </p:blipFill>
        <p:spPr>
          <a:xfrm>
            <a:off x="8213760" y="2579760"/>
            <a:ext cx="1166760" cy="350640"/>
          </a:xfrm>
          <a:prstGeom prst="rect">
            <a:avLst/>
          </a:prstGeom>
          <a:ln>
            <a:noFill/>
          </a:ln>
        </p:spPr>
      </p:pic>
      <p:sp>
        <p:nvSpPr>
          <p:cNvPr id="242" name="CustomShape 60"/>
          <p:cNvSpPr/>
          <p:nvPr/>
        </p:nvSpPr>
        <p:spPr>
          <a:xfrm>
            <a:off x="3693960" y="2471760"/>
            <a:ext cx="1293840" cy="5032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1"/>
          <p:cNvSpPr/>
          <p:nvPr/>
        </p:nvSpPr>
        <p:spPr>
          <a:xfrm>
            <a:off x="8158320" y="2471760"/>
            <a:ext cx="1295280" cy="5032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1E82ECB-D948-44DA-B1AB-FAC728C0B129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45" name="Picture 219" descr="TP_tmp"/>
          <p:cNvPicPr/>
          <p:nvPr/>
        </p:nvPicPr>
        <p:blipFill>
          <a:blip r:embed="rId1"/>
          <a:stretch/>
        </p:blipFill>
        <p:spPr>
          <a:xfrm>
            <a:off x="3981600" y="3327480"/>
            <a:ext cx="5637240" cy="701640"/>
          </a:xfrm>
          <a:prstGeom prst="rect">
            <a:avLst/>
          </a:prstGeom>
          <a:ln>
            <a:noFill/>
          </a:ln>
        </p:spPr>
      </p:pic>
      <p:grpSp>
        <p:nvGrpSpPr>
          <p:cNvPr id="246" name="Group 2"/>
          <p:cNvGrpSpPr/>
          <p:nvPr/>
        </p:nvGrpSpPr>
        <p:grpSpPr>
          <a:xfrm>
            <a:off x="776160" y="3132000"/>
            <a:ext cx="3095640" cy="1617480"/>
            <a:chOff x="776160" y="3132000"/>
            <a:chExt cx="3095640" cy="1617480"/>
          </a:xfrm>
        </p:grpSpPr>
        <p:sp>
          <p:nvSpPr>
            <p:cNvPr id="247" name="CustomShape 3"/>
            <p:cNvSpPr/>
            <p:nvPr/>
          </p:nvSpPr>
          <p:spPr>
            <a:xfrm rot="21546000">
              <a:off x="1728360" y="3967920"/>
              <a:ext cx="974880" cy="1778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4"/>
            <p:cNvSpPr/>
            <p:nvPr/>
          </p:nvSpPr>
          <p:spPr>
            <a:xfrm>
              <a:off x="776160" y="4271760"/>
              <a:ext cx="7081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49" name="CustomShape 5"/>
            <p:cNvSpPr/>
            <p:nvPr/>
          </p:nvSpPr>
          <p:spPr>
            <a:xfrm>
              <a:off x="3124080" y="4228920"/>
              <a:ext cx="7081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50" name="CustomShape 6"/>
            <p:cNvSpPr/>
            <p:nvPr/>
          </p:nvSpPr>
          <p:spPr>
            <a:xfrm>
              <a:off x="779400" y="3187440"/>
              <a:ext cx="7095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51" name="CustomShape 7"/>
            <p:cNvSpPr/>
            <p:nvPr/>
          </p:nvSpPr>
          <p:spPr>
            <a:xfrm>
              <a:off x="3164040" y="3132000"/>
              <a:ext cx="7077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52" name="CustomShape 8"/>
            <p:cNvSpPr/>
            <p:nvPr/>
          </p:nvSpPr>
          <p:spPr>
            <a:xfrm>
              <a:off x="2050920" y="3333600"/>
              <a:ext cx="4431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253" name="Group 9"/>
            <p:cNvGrpSpPr/>
            <p:nvPr/>
          </p:nvGrpSpPr>
          <p:grpSpPr>
            <a:xfrm>
              <a:off x="1187280" y="4060440"/>
              <a:ext cx="529920" cy="536400"/>
              <a:chOff x="1187280" y="4060440"/>
              <a:chExt cx="529920" cy="536400"/>
            </a:xfrm>
          </p:grpSpPr>
          <p:sp>
            <p:nvSpPr>
              <p:cNvPr id="254" name="Line 10"/>
              <p:cNvSpPr/>
              <p:nvPr/>
            </p:nvSpPr>
            <p:spPr>
              <a:xfrm flipH="1">
                <a:off x="1452240" y="4060440"/>
                <a:ext cx="264960" cy="2682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Line 11"/>
              <p:cNvSpPr/>
              <p:nvPr/>
            </p:nvSpPr>
            <p:spPr>
              <a:xfrm flipV="1">
                <a:off x="1187280" y="4239000"/>
                <a:ext cx="353520" cy="357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roup 12"/>
            <p:cNvGrpSpPr/>
            <p:nvPr/>
          </p:nvGrpSpPr>
          <p:grpSpPr>
            <a:xfrm>
              <a:off x="1195560" y="3525480"/>
              <a:ext cx="531000" cy="534240"/>
              <a:chOff x="1195560" y="3525480"/>
              <a:chExt cx="531000" cy="534240"/>
            </a:xfrm>
          </p:grpSpPr>
          <p:sp>
            <p:nvSpPr>
              <p:cNvPr id="257" name="Line 13"/>
              <p:cNvSpPr/>
              <p:nvPr/>
            </p:nvSpPr>
            <p:spPr>
              <a:xfrm>
                <a:off x="1195560" y="3525480"/>
                <a:ext cx="265680" cy="2671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Line 14"/>
              <p:cNvSpPr/>
              <p:nvPr/>
            </p:nvSpPr>
            <p:spPr>
              <a:xfrm flipH="1" flipV="1">
                <a:off x="1372320" y="3703320"/>
                <a:ext cx="354240" cy="3564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roup 15"/>
            <p:cNvGrpSpPr/>
            <p:nvPr/>
          </p:nvGrpSpPr>
          <p:grpSpPr>
            <a:xfrm>
              <a:off x="2703600" y="3535920"/>
              <a:ext cx="531000" cy="534240"/>
              <a:chOff x="2703600" y="3535920"/>
              <a:chExt cx="531000" cy="534240"/>
            </a:xfrm>
          </p:grpSpPr>
          <p:sp>
            <p:nvSpPr>
              <p:cNvPr id="260" name="Line 16"/>
              <p:cNvSpPr/>
              <p:nvPr/>
            </p:nvSpPr>
            <p:spPr>
              <a:xfrm flipV="1">
                <a:off x="2703600" y="3803040"/>
                <a:ext cx="265680" cy="2671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17"/>
              <p:cNvSpPr/>
              <p:nvPr/>
            </p:nvSpPr>
            <p:spPr>
              <a:xfrm flipH="1">
                <a:off x="2880360" y="3535920"/>
                <a:ext cx="354240" cy="3564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roup 18"/>
            <p:cNvGrpSpPr/>
            <p:nvPr/>
          </p:nvGrpSpPr>
          <p:grpSpPr>
            <a:xfrm>
              <a:off x="2703960" y="4040640"/>
              <a:ext cx="531000" cy="535680"/>
              <a:chOff x="2703960" y="4040640"/>
              <a:chExt cx="531000" cy="535680"/>
            </a:xfrm>
          </p:grpSpPr>
          <p:sp>
            <p:nvSpPr>
              <p:cNvPr id="263" name="Line 19"/>
              <p:cNvSpPr/>
              <p:nvPr/>
            </p:nvSpPr>
            <p:spPr>
              <a:xfrm flipH="1" flipV="1">
                <a:off x="2969280" y="4308480"/>
                <a:ext cx="265680" cy="2678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Line 20"/>
              <p:cNvSpPr/>
              <p:nvPr/>
            </p:nvSpPr>
            <p:spPr>
              <a:xfrm>
                <a:off x="2703960" y="4040640"/>
                <a:ext cx="354240" cy="357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5" name="Picture 130" descr="TP_tmp"/>
            <p:cNvPicPr/>
            <p:nvPr/>
          </p:nvPicPr>
          <p:blipFill>
            <a:blip r:embed="rId2"/>
            <a:stretch/>
          </p:blipFill>
          <p:spPr>
            <a:xfrm>
              <a:off x="1563840" y="446220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6" name="Picture 134" descr="TP_tmp"/>
            <p:cNvPicPr/>
            <p:nvPr/>
          </p:nvPicPr>
          <p:blipFill>
            <a:blip r:embed="rId3"/>
            <a:stretch/>
          </p:blipFill>
          <p:spPr>
            <a:xfrm>
              <a:off x="1531800" y="3357360"/>
              <a:ext cx="29232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Picture 135" descr="TP_tmp"/>
            <p:cNvPicPr/>
            <p:nvPr/>
          </p:nvPicPr>
          <p:blipFill>
            <a:blip r:embed="rId4"/>
            <a:stretch/>
          </p:blipFill>
          <p:spPr>
            <a:xfrm>
              <a:off x="2540160" y="442548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8" name="Picture 136" descr="TP_tmp"/>
            <p:cNvPicPr/>
            <p:nvPr/>
          </p:nvPicPr>
          <p:blipFill>
            <a:blip r:embed="rId5"/>
            <a:stretch/>
          </p:blipFill>
          <p:spPr>
            <a:xfrm>
              <a:off x="2571840" y="338112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9" name="Line 21"/>
            <p:cNvSpPr/>
            <p:nvPr/>
          </p:nvSpPr>
          <p:spPr>
            <a:xfrm>
              <a:off x="1424160" y="3527280"/>
              <a:ext cx="179280" cy="17928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22"/>
            <p:cNvSpPr/>
            <p:nvPr/>
          </p:nvSpPr>
          <p:spPr>
            <a:xfrm flipV="1">
              <a:off x="1496880" y="4284360"/>
              <a:ext cx="214560" cy="21600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23"/>
            <p:cNvSpPr/>
            <p:nvPr/>
          </p:nvSpPr>
          <p:spPr>
            <a:xfrm flipV="1">
              <a:off x="2830680" y="3526920"/>
              <a:ext cx="214200" cy="21564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24"/>
            <p:cNvSpPr/>
            <p:nvPr/>
          </p:nvSpPr>
          <p:spPr>
            <a:xfrm>
              <a:off x="2793960" y="4320720"/>
              <a:ext cx="179280" cy="17964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5"/>
            <p:cNvSpPr/>
            <p:nvPr/>
          </p:nvSpPr>
          <p:spPr>
            <a:xfrm>
              <a:off x="2684520" y="399528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6"/>
            <p:cNvSpPr/>
            <p:nvPr/>
          </p:nvSpPr>
          <p:spPr>
            <a:xfrm>
              <a:off x="1639800" y="399528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5" name="Picture 144" descr="TP_tmp"/>
            <p:cNvPicPr/>
            <p:nvPr/>
          </p:nvPicPr>
          <p:blipFill>
            <a:blip r:embed="rId6"/>
            <a:stretch/>
          </p:blipFill>
          <p:spPr>
            <a:xfrm>
              <a:off x="1281240" y="3943080"/>
              <a:ext cx="17460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6" name="Picture 145" descr="TP_tmp"/>
            <p:cNvPicPr/>
            <p:nvPr/>
          </p:nvPicPr>
          <p:blipFill>
            <a:blip r:embed="rId7"/>
            <a:stretch/>
          </p:blipFill>
          <p:spPr>
            <a:xfrm>
              <a:off x="2973240" y="3960360"/>
              <a:ext cx="174600" cy="174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7" name="CustomShape 27"/>
          <p:cNvSpPr/>
          <p:nvPr/>
        </p:nvSpPr>
        <p:spPr>
          <a:xfrm>
            <a:off x="1262160" y="363600"/>
            <a:ext cx="180720" cy="3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28"/>
          <p:cNvSpPr txBox="1"/>
          <p:nvPr/>
        </p:nvSpPr>
        <p:spPr>
          <a:xfrm>
            <a:off x="128556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800" spc="-1" strike="noStrike">
                <a:solidFill>
                  <a:srgbClr val="ff3300"/>
                </a:solidFill>
                <a:latin typeface="Arial"/>
              </a:rPr>
              <a:t>Electron Positron Annihilation</a:t>
            </a:r>
            <a:endParaRPr b="1" lang="es-ES" sz="38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79" name="CustomShape 29"/>
          <p:cNvSpPr/>
          <p:nvPr/>
        </p:nvSpPr>
        <p:spPr>
          <a:xfrm>
            <a:off x="272160" y="777960"/>
            <a:ext cx="2798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Consider the process: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3216600" y="728640"/>
            <a:ext cx="15037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GB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81" name="Group 31"/>
          <p:cNvGrpSpPr/>
          <p:nvPr/>
        </p:nvGrpSpPr>
        <p:grpSpPr>
          <a:xfrm>
            <a:off x="5778360" y="692280"/>
            <a:ext cx="3530880" cy="1828800"/>
            <a:chOff x="5778360" y="692280"/>
            <a:chExt cx="3530880" cy="1828800"/>
          </a:xfrm>
        </p:grpSpPr>
        <p:pic>
          <p:nvPicPr>
            <p:cNvPr id="282" name="Picture 202" descr="TP_tmp"/>
            <p:cNvPicPr/>
            <p:nvPr/>
          </p:nvPicPr>
          <p:blipFill>
            <a:blip r:embed="rId8"/>
            <a:stretch/>
          </p:blipFill>
          <p:spPr>
            <a:xfrm>
              <a:off x="7770960" y="1365480"/>
              <a:ext cx="161640" cy="21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3" name="Line 32"/>
            <p:cNvSpPr/>
            <p:nvPr/>
          </p:nvSpPr>
          <p:spPr>
            <a:xfrm>
              <a:off x="6180120" y="1654200"/>
              <a:ext cx="107964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33"/>
            <p:cNvSpPr/>
            <p:nvPr/>
          </p:nvSpPr>
          <p:spPr>
            <a:xfrm flipH="1">
              <a:off x="7367400" y="1654200"/>
              <a:ext cx="115884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34"/>
            <p:cNvSpPr/>
            <p:nvPr/>
          </p:nvSpPr>
          <p:spPr>
            <a:xfrm flipV="1">
              <a:off x="7475400" y="933480"/>
              <a:ext cx="898560" cy="6127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35"/>
            <p:cNvSpPr/>
            <p:nvPr/>
          </p:nvSpPr>
          <p:spPr>
            <a:xfrm flipH="1">
              <a:off x="6287760" y="1762200"/>
              <a:ext cx="863640" cy="5396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36"/>
            <p:cNvSpPr/>
            <p:nvPr/>
          </p:nvSpPr>
          <p:spPr>
            <a:xfrm>
              <a:off x="5778360" y="1366920"/>
              <a:ext cx="7081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88" name="CustomShape 37"/>
            <p:cNvSpPr/>
            <p:nvPr/>
          </p:nvSpPr>
          <p:spPr>
            <a:xfrm>
              <a:off x="8599320" y="1366920"/>
              <a:ext cx="7099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89" name="CustomShape 38"/>
            <p:cNvSpPr/>
            <p:nvPr/>
          </p:nvSpPr>
          <p:spPr>
            <a:xfrm>
              <a:off x="5815080" y="2043360"/>
              <a:ext cx="7081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90" name="Picture 190" descr="TP_tmp"/>
            <p:cNvPicPr/>
            <p:nvPr/>
          </p:nvPicPr>
          <p:blipFill>
            <a:blip r:embed="rId9"/>
            <a:stretch/>
          </p:blipFill>
          <p:spPr>
            <a:xfrm>
              <a:off x="6518160" y="1341720"/>
              <a:ext cx="29232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1" name="Picture 192" descr="TP_tmp"/>
            <p:cNvPicPr/>
            <p:nvPr/>
          </p:nvPicPr>
          <p:blipFill>
            <a:blip r:embed="rId10"/>
            <a:stretch/>
          </p:blipFill>
          <p:spPr>
            <a:xfrm>
              <a:off x="6702480" y="208620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2" name="CustomShape 39"/>
            <p:cNvSpPr/>
            <p:nvPr/>
          </p:nvSpPr>
          <p:spPr>
            <a:xfrm>
              <a:off x="8334360" y="692280"/>
              <a:ext cx="7081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93" name="Picture 194" descr="TP_tmp"/>
            <p:cNvPicPr/>
            <p:nvPr/>
          </p:nvPicPr>
          <p:blipFill>
            <a:blip r:embed="rId11"/>
            <a:stretch/>
          </p:blipFill>
          <p:spPr>
            <a:xfrm>
              <a:off x="7742160" y="897120"/>
              <a:ext cx="29232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4" name="Picture 195" descr="TP_tmp"/>
            <p:cNvPicPr/>
            <p:nvPr/>
          </p:nvPicPr>
          <p:blipFill>
            <a:blip r:embed="rId12"/>
            <a:stretch/>
          </p:blipFill>
          <p:spPr>
            <a:xfrm>
              <a:off x="8139240" y="176220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5" name="CustomShape 40"/>
            <p:cNvSpPr/>
            <p:nvPr/>
          </p:nvSpPr>
          <p:spPr>
            <a:xfrm>
              <a:off x="7915320" y="1293840"/>
              <a:ext cx="168120" cy="36036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CustomShape 41"/>
          <p:cNvSpPr/>
          <p:nvPr/>
        </p:nvSpPr>
        <p:spPr>
          <a:xfrm>
            <a:off x="557640" y="1138320"/>
            <a:ext cx="465912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Work in C.o.M. frame (this is appropriate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most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colliders).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97" name="Picture 206" descr="TP_tmp"/>
          <p:cNvPicPr/>
          <p:nvPr/>
        </p:nvPicPr>
        <p:blipFill>
          <a:blip r:embed="rId13"/>
          <a:stretch/>
        </p:blipFill>
        <p:spPr>
          <a:xfrm>
            <a:off x="812880" y="1905120"/>
            <a:ext cx="1868400" cy="320400"/>
          </a:xfrm>
          <a:prstGeom prst="rect">
            <a:avLst/>
          </a:prstGeom>
          <a:ln>
            <a:noFill/>
          </a:ln>
        </p:spPr>
      </p:pic>
      <p:pic>
        <p:nvPicPr>
          <p:cNvPr id="298" name="Picture 208" descr="TP_tmp"/>
          <p:cNvPicPr/>
          <p:nvPr/>
        </p:nvPicPr>
        <p:blipFill>
          <a:blip r:embed="rId14"/>
          <a:stretch/>
        </p:blipFill>
        <p:spPr>
          <a:xfrm>
            <a:off x="3103560" y="1905120"/>
            <a:ext cx="2101680" cy="320400"/>
          </a:xfrm>
          <a:prstGeom prst="rect">
            <a:avLst/>
          </a:prstGeom>
          <a:ln>
            <a:noFill/>
          </a:ln>
        </p:spPr>
      </p:pic>
      <p:pic>
        <p:nvPicPr>
          <p:cNvPr id="299" name="Picture 210" descr="TP_tmp"/>
          <p:cNvPicPr/>
          <p:nvPr/>
        </p:nvPicPr>
        <p:blipFill>
          <a:blip r:embed="rId15"/>
          <a:stretch/>
        </p:blipFill>
        <p:spPr>
          <a:xfrm>
            <a:off x="812880" y="2301840"/>
            <a:ext cx="1488960" cy="320760"/>
          </a:xfrm>
          <a:prstGeom prst="rect">
            <a:avLst/>
          </a:prstGeom>
          <a:ln>
            <a:noFill/>
          </a:ln>
        </p:spPr>
      </p:pic>
      <p:pic>
        <p:nvPicPr>
          <p:cNvPr id="300" name="Picture 212" descr="TP_tmp"/>
          <p:cNvPicPr/>
          <p:nvPr/>
        </p:nvPicPr>
        <p:blipFill>
          <a:blip r:embed="rId16"/>
          <a:stretch/>
        </p:blipFill>
        <p:spPr>
          <a:xfrm>
            <a:off x="3116160" y="2301840"/>
            <a:ext cx="1724040" cy="320760"/>
          </a:xfrm>
          <a:prstGeom prst="rect">
            <a:avLst/>
          </a:prstGeom>
          <a:ln>
            <a:noFill/>
          </a:ln>
        </p:spPr>
      </p:pic>
      <p:sp>
        <p:nvSpPr>
          <p:cNvPr id="301" name="CustomShape 42"/>
          <p:cNvSpPr/>
          <p:nvPr/>
        </p:nvSpPr>
        <p:spPr>
          <a:xfrm>
            <a:off x="558000" y="2722680"/>
            <a:ext cx="5712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consider the lowest order Feynman diagram: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2" name="CustomShape 43"/>
          <p:cNvSpPr/>
          <p:nvPr/>
        </p:nvSpPr>
        <p:spPr>
          <a:xfrm>
            <a:off x="3796560" y="3086280"/>
            <a:ext cx="2566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Feynman rules give: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3" name="CustomShape 44"/>
          <p:cNvSpPr/>
          <p:nvPr/>
        </p:nvSpPr>
        <p:spPr>
          <a:xfrm>
            <a:off x="595080" y="5011560"/>
            <a:ext cx="2891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C.o.M. frame have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04" name="Picture 216" descr="TP_tmp"/>
          <p:cNvPicPr/>
          <p:nvPr/>
        </p:nvPicPr>
        <p:blipFill>
          <a:blip r:embed="rId17"/>
          <a:stretch/>
        </p:blipFill>
        <p:spPr>
          <a:xfrm>
            <a:off x="1173240" y="5454720"/>
            <a:ext cx="2824200" cy="735120"/>
          </a:xfrm>
          <a:prstGeom prst="rect">
            <a:avLst/>
          </a:prstGeom>
          <a:ln>
            <a:noFill/>
          </a:ln>
        </p:spPr>
      </p:pic>
      <p:pic>
        <p:nvPicPr>
          <p:cNvPr id="305" name="Picture 217" descr="TP_tmp"/>
          <p:cNvPicPr/>
          <p:nvPr/>
        </p:nvPicPr>
        <p:blipFill>
          <a:blip r:embed="rId18"/>
          <a:stretch/>
        </p:blipFill>
        <p:spPr>
          <a:xfrm>
            <a:off x="5257800" y="5599080"/>
            <a:ext cx="3943440" cy="351000"/>
          </a:xfrm>
          <a:prstGeom prst="rect">
            <a:avLst/>
          </a:prstGeom>
          <a:ln>
            <a:noFill/>
          </a:ln>
        </p:spPr>
      </p:pic>
      <p:sp>
        <p:nvSpPr>
          <p:cNvPr id="306" name="CustomShape 45"/>
          <p:cNvSpPr/>
          <p:nvPr/>
        </p:nvSpPr>
        <p:spPr>
          <a:xfrm>
            <a:off x="4412880" y="5587920"/>
            <a:ext cx="63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307" name="Group 46"/>
          <p:cNvGrpSpPr/>
          <p:nvPr/>
        </p:nvGrpSpPr>
        <p:grpSpPr>
          <a:xfrm>
            <a:off x="4196520" y="4086360"/>
            <a:ext cx="4192200" cy="916920"/>
            <a:chOff x="4196520" y="4086360"/>
            <a:chExt cx="4192200" cy="916920"/>
          </a:xfrm>
        </p:grpSpPr>
        <p:sp>
          <p:nvSpPr>
            <p:cNvPr id="308" name="CustomShape 47"/>
            <p:cNvSpPr/>
            <p:nvPr/>
          </p:nvSpPr>
          <p:spPr>
            <a:xfrm>
              <a:off x="4196520" y="4120920"/>
              <a:ext cx="97308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000000"/>
                  </a:solidFill>
                  <a:latin typeface="Arial"/>
                </a:rPr>
                <a:t>NOTE: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09" name="CustomShape 48"/>
            <p:cNvSpPr/>
            <p:nvPr/>
          </p:nvSpPr>
          <p:spPr>
            <a:xfrm>
              <a:off x="5201640" y="4086360"/>
              <a:ext cx="3187080" cy="91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cc0099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Incoming anti-particle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Incoming particle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cc0099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Adjoint spinor written first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310" name="Picture 225" descr="TP_tmp"/>
            <p:cNvPicPr/>
            <p:nvPr/>
          </p:nvPicPr>
          <p:blipFill>
            <a:blip r:embed="rId19"/>
            <a:stretch/>
          </p:blipFill>
          <p:spPr>
            <a:xfrm>
              <a:off x="7940520" y="4170240"/>
              <a:ext cx="20484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1" name="Picture 228" descr="TP_tmp"/>
            <p:cNvPicPr/>
            <p:nvPr/>
          </p:nvPicPr>
          <p:blipFill>
            <a:blip r:embed="rId20"/>
            <a:stretch/>
          </p:blipFill>
          <p:spPr>
            <a:xfrm>
              <a:off x="8010360" y="4483080"/>
              <a:ext cx="146160" cy="145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6BF759ED-32AA-4858-B831-0D2460C10DD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285560" y="756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Electron and Muon Currents 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314" name="Picture 4" descr="TP_tmp"/>
          <p:cNvPicPr/>
          <p:nvPr/>
        </p:nvPicPr>
        <p:blipFill>
          <a:blip r:embed="rId1"/>
          <a:stretch/>
        </p:blipFill>
        <p:spPr>
          <a:xfrm>
            <a:off x="1424160" y="1096920"/>
            <a:ext cx="5636880" cy="701640"/>
          </a:xfrm>
          <a:prstGeom prst="rect">
            <a:avLst/>
          </a:prstGeom>
          <a:ln>
            <a:noFill/>
          </a:ln>
        </p:spPr>
      </p:pic>
      <p:pic>
        <p:nvPicPr>
          <p:cNvPr id="315" name="Picture 7" descr="TP_tmp"/>
          <p:cNvPicPr/>
          <p:nvPr/>
        </p:nvPicPr>
        <p:blipFill>
          <a:blip r:embed="rId2"/>
          <a:stretch/>
        </p:blipFill>
        <p:spPr>
          <a:xfrm>
            <a:off x="1676520" y="1835280"/>
            <a:ext cx="5140080" cy="671400"/>
          </a:xfrm>
          <a:prstGeom prst="rect">
            <a:avLst/>
          </a:prstGeom>
          <a:ln>
            <a:noFill/>
          </a:ln>
        </p:spPr>
      </p:pic>
      <p:pic>
        <p:nvPicPr>
          <p:cNvPr id="316" name="Picture 11" descr="TP_tmp"/>
          <p:cNvPicPr/>
          <p:nvPr/>
        </p:nvPicPr>
        <p:blipFill>
          <a:blip r:embed="rId3"/>
          <a:stretch/>
        </p:blipFill>
        <p:spPr>
          <a:xfrm>
            <a:off x="2882880" y="4430880"/>
            <a:ext cx="2862360" cy="671400"/>
          </a:xfrm>
          <a:prstGeom prst="rect">
            <a:avLst/>
          </a:prstGeom>
          <a:ln>
            <a:noFill/>
          </a:ln>
        </p:spPr>
      </p:pic>
      <p:pic>
        <p:nvPicPr>
          <p:cNvPr id="317" name="Picture 17" descr="TP_tmp"/>
          <p:cNvPicPr/>
          <p:nvPr/>
        </p:nvPicPr>
        <p:blipFill>
          <a:blip r:embed="rId4"/>
          <a:stretch/>
        </p:blipFill>
        <p:spPr>
          <a:xfrm>
            <a:off x="1460520" y="3968640"/>
            <a:ext cx="2540160" cy="351000"/>
          </a:xfrm>
          <a:prstGeom prst="rect">
            <a:avLst/>
          </a:prstGeom>
          <a:ln>
            <a:noFill/>
          </a:ln>
        </p:spPr>
      </p:pic>
      <p:pic>
        <p:nvPicPr>
          <p:cNvPr id="318" name="Picture 18" descr="TP_tmp"/>
          <p:cNvPicPr/>
          <p:nvPr/>
        </p:nvPicPr>
        <p:blipFill>
          <a:blip r:embed="rId5"/>
          <a:stretch/>
        </p:blipFill>
        <p:spPr>
          <a:xfrm>
            <a:off x="5376960" y="3976560"/>
            <a:ext cx="2600280" cy="35100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993600" y="2160720"/>
            <a:ext cx="287640" cy="179280"/>
          </a:xfrm>
          <a:custGeom>
            <a:avLst/>
            <a:gdLst/>
            <a:ahLst/>
            <a:rect l="0" t="0" r="r" b="b"/>
            <a:pathLst>
              <a:path w="801" h="500">
                <a:moveTo>
                  <a:pt x="0" y="124"/>
                </a:moveTo>
                <a:lnTo>
                  <a:pt x="600" y="124"/>
                </a:lnTo>
                <a:lnTo>
                  <a:pt x="600" y="0"/>
                </a:lnTo>
                <a:lnTo>
                  <a:pt x="800" y="249"/>
                </a:lnTo>
                <a:lnTo>
                  <a:pt x="600" y="499"/>
                </a:lnTo>
                <a:lnTo>
                  <a:pt x="600" y="374"/>
                </a:lnTo>
                <a:lnTo>
                  <a:pt x="0" y="374"/>
                </a:lnTo>
                <a:lnTo>
                  <a:pt x="0" y="124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479160" y="703440"/>
            <a:ext cx="5473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Here                                        and matrix element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21" name="Picture 21" descr="TP_tmp"/>
          <p:cNvPicPr/>
          <p:nvPr/>
        </p:nvPicPr>
        <p:blipFill>
          <a:blip r:embed="rId6"/>
          <a:stretch/>
        </p:blipFill>
        <p:spPr>
          <a:xfrm>
            <a:off x="1316160" y="692280"/>
            <a:ext cx="2365200" cy="350640"/>
          </a:xfrm>
          <a:prstGeom prst="rect">
            <a:avLst/>
          </a:prstGeom>
          <a:ln>
            <a:noFill/>
          </a:ln>
        </p:spPr>
      </p:pic>
      <p:sp>
        <p:nvSpPr>
          <p:cNvPr id="322" name="CustomShape 5"/>
          <p:cNvSpPr/>
          <p:nvPr/>
        </p:nvSpPr>
        <p:spPr>
          <a:xfrm>
            <a:off x="578520" y="3521160"/>
            <a:ext cx="8736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matrix element can be written in terms of the electron and muon currents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4356000" y="3952800"/>
            <a:ext cx="587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2181240" y="4724280"/>
            <a:ext cx="287280" cy="179640"/>
          </a:xfrm>
          <a:custGeom>
            <a:avLst/>
            <a:gdLst/>
            <a:ahLst/>
            <a:rect l="0" t="0" r="r" b="b"/>
            <a:pathLst>
              <a:path w="800" h="501">
                <a:moveTo>
                  <a:pt x="0" y="125"/>
                </a:moveTo>
                <a:lnTo>
                  <a:pt x="599" y="125"/>
                </a:lnTo>
                <a:lnTo>
                  <a:pt x="599" y="0"/>
                </a:lnTo>
                <a:lnTo>
                  <a:pt x="799" y="250"/>
                </a:lnTo>
                <a:lnTo>
                  <a:pt x="599" y="500"/>
                </a:lnTo>
                <a:lnTo>
                  <a:pt x="599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8"/>
          <p:cNvSpPr/>
          <p:nvPr/>
        </p:nvSpPr>
        <p:spPr>
          <a:xfrm>
            <a:off x="577800" y="2519280"/>
            <a:ext cx="5461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handout 2 introduced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four-vector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current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26" name="Picture 30" descr="TP_tmp"/>
          <p:cNvPicPr/>
          <p:nvPr/>
        </p:nvPicPr>
        <p:blipFill>
          <a:blip r:embed="rId7"/>
          <a:stretch/>
        </p:blipFill>
        <p:spPr>
          <a:xfrm>
            <a:off x="3952800" y="2879640"/>
            <a:ext cx="1432080" cy="292320"/>
          </a:xfrm>
          <a:prstGeom prst="rect">
            <a:avLst/>
          </a:prstGeom>
          <a:ln>
            <a:noFill/>
          </a:ln>
        </p:spPr>
      </p:pic>
      <p:grpSp>
        <p:nvGrpSpPr>
          <p:cNvPr id="327" name="Group 9"/>
          <p:cNvGrpSpPr/>
          <p:nvPr/>
        </p:nvGrpSpPr>
        <p:grpSpPr>
          <a:xfrm>
            <a:off x="3260880" y="5222880"/>
            <a:ext cx="1909080" cy="755640"/>
            <a:chOff x="3260880" y="5222880"/>
            <a:chExt cx="1909080" cy="755640"/>
          </a:xfrm>
        </p:grpSpPr>
        <p:pic>
          <p:nvPicPr>
            <p:cNvPr id="328" name="Picture 13" descr="TP_tmp"/>
            <p:cNvPicPr/>
            <p:nvPr/>
          </p:nvPicPr>
          <p:blipFill>
            <a:blip r:embed="rId8"/>
            <a:stretch/>
          </p:blipFill>
          <p:spPr>
            <a:xfrm>
              <a:off x="3345120" y="5240160"/>
              <a:ext cx="1753200" cy="67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9" name="CustomShape 10"/>
            <p:cNvSpPr/>
            <p:nvPr/>
          </p:nvSpPr>
          <p:spPr>
            <a:xfrm>
              <a:off x="3260880" y="5222880"/>
              <a:ext cx="1909080" cy="755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0" name="CustomShape 11"/>
          <p:cNvSpPr/>
          <p:nvPr/>
        </p:nvSpPr>
        <p:spPr>
          <a:xfrm>
            <a:off x="648720" y="6083280"/>
            <a:ext cx="9078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Matrix element is a four-vector scalar product – confirming it is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Lorentz Invariant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629280" y="3166920"/>
            <a:ext cx="7437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which has same form as the two terms in </a:t>
            </a:r>
            <a:r>
              <a:rPr b="0" lang="en-GB" sz="1800" spc="-1" strike="noStrike">
                <a:solidFill>
                  <a:srgbClr val="333399"/>
                </a:solidFill>
                <a:latin typeface="Arial"/>
              </a:rPr>
              <a:t>[ ]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 the matrix element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F6B965E-D01D-4DD7-944D-93F53FB05BA1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Spin in e</a:t>
            </a:r>
            <a:r>
              <a:rPr b="1" lang="en-GB" sz="3400" spc="-1" strike="noStrike" baseline="30000">
                <a:solidFill>
                  <a:srgbClr val="ff3300"/>
                </a:solidFill>
                <a:latin typeface="Arial"/>
              </a:rPr>
              <a:t>+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400" spc="-1" strike="noStrike" baseline="30000">
                <a:solidFill>
                  <a:srgbClr val="ff3300"/>
                </a:solidFill>
                <a:latin typeface="Arial"/>
                <a:ea typeface="Arial"/>
              </a:rPr>
              <a:t>–</a:t>
            </a:r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 Annihilation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87160" y="692280"/>
            <a:ext cx="90288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general the electron and positron will not be polarized, i.e. there will be equal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numbers of positive and negative helicity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There are four possible combinations of spins in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initial state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335" name="Group 4"/>
          <p:cNvGrpSpPr/>
          <p:nvPr/>
        </p:nvGrpSpPr>
        <p:grpSpPr>
          <a:xfrm>
            <a:off x="307800" y="1739880"/>
            <a:ext cx="9433080" cy="728640"/>
            <a:chOff x="307800" y="1739880"/>
            <a:chExt cx="9433080" cy="728640"/>
          </a:xfrm>
        </p:grpSpPr>
        <p:grpSp>
          <p:nvGrpSpPr>
            <p:cNvPr id="336" name="Group 5"/>
            <p:cNvGrpSpPr/>
            <p:nvPr/>
          </p:nvGrpSpPr>
          <p:grpSpPr>
            <a:xfrm>
              <a:off x="307800" y="1739880"/>
              <a:ext cx="2197440" cy="477720"/>
              <a:chOff x="307800" y="1739880"/>
              <a:chExt cx="2197440" cy="477720"/>
            </a:xfrm>
          </p:grpSpPr>
          <p:sp>
            <p:nvSpPr>
              <p:cNvPr id="337" name="Line 6"/>
              <p:cNvSpPr/>
              <p:nvPr/>
            </p:nvSpPr>
            <p:spPr>
              <a:xfrm>
                <a:off x="606600" y="2027160"/>
                <a:ext cx="65232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Line 7"/>
              <p:cNvSpPr/>
              <p:nvPr/>
            </p:nvSpPr>
            <p:spPr>
              <a:xfrm flipH="1">
                <a:off x="1366920" y="2027160"/>
                <a:ext cx="6429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8"/>
              <p:cNvSpPr/>
              <p:nvPr/>
            </p:nvSpPr>
            <p:spPr>
              <a:xfrm>
                <a:off x="307800" y="1739880"/>
                <a:ext cx="70812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40" name="CustomShape 9"/>
              <p:cNvSpPr/>
              <p:nvPr/>
            </p:nvSpPr>
            <p:spPr>
              <a:xfrm>
                <a:off x="1935000" y="1739880"/>
                <a:ext cx="57024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41" name="CustomShape 10"/>
              <p:cNvSpPr/>
              <p:nvPr/>
            </p:nvSpPr>
            <p:spPr>
              <a:xfrm>
                <a:off x="822240" y="181116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11"/>
              <p:cNvSpPr/>
              <p:nvPr/>
            </p:nvSpPr>
            <p:spPr>
              <a:xfrm>
                <a:off x="1650960" y="181116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3" name="Group 12"/>
            <p:cNvGrpSpPr/>
            <p:nvPr/>
          </p:nvGrpSpPr>
          <p:grpSpPr>
            <a:xfrm>
              <a:off x="2755800" y="1739880"/>
              <a:ext cx="2160720" cy="479160"/>
              <a:chOff x="2755800" y="1739880"/>
              <a:chExt cx="2160720" cy="479160"/>
            </a:xfrm>
          </p:grpSpPr>
          <p:sp>
            <p:nvSpPr>
              <p:cNvPr id="344" name="Line 13"/>
              <p:cNvSpPr/>
              <p:nvPr/>
            </p:nvSpPr>
            <p:spPr>
              <a:xfrm>
                <a:off x="3044880" y="2028600"/>
                <a:ext cx="65232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Line 14"/>
              <p:cNvSpPr/>
              <p:nvPr/>
            </p:nvSpPr>
            <p:spPr>
              <a:xfrm flipH="1">
                <a:off x="3805200" y="2028600"/>
                <a:ext cx="6429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CustomShape 15"/>
              <p:cNvSpPr/>
              <p:nvPr/>
            </p:nvSpPr>
            <p:spPr>
              <a:xfrm>
                <a:off x="2755800" y="1741320"/>
                <a:ext cx="70812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47" name="CustomShape 16"/>
              <p:cNvSpPr/>
              <p:nvPr/>
            </p:nvSpPr>
            <p:spPr>
              <a:xfrm>
                <a:off x="4387680" y="1739880"/>
                <a:ext cx="52884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48" name="CustomShape 17"/>
              <p:cNvSpPr/>
              <p:nvPr/>
            </p:nvSpPr>
            <p:spPr>
              <a:xfrm>
                <a:off x="3260520" y="181260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18"/>
              <p:cNvSpPr/>
              <p:nvPr/>
            </p:nvSpPr>
            <p:spPr>
              <a:xfrm rot="10800000">
                <a:off x="4089240" y="181224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0" name="Group 19"/>
            <p:cNvGrpSpPr/>
            <p:nvPr/>
          </p:nvGrpSpPr>
          <p:grpSpPr>
            <a:xfrm>
              <a:off x="7578720" y="1739880"/>
              <a:ext cx="2162160" cy="477720"/>
              <a:chOff x="7578720" y="1739880"/>
              <a:chExt cx="2162160" cy="477720"/>
            </a:xfrm>
          </p:grpSpPr>
          <p:sp>
            <p:nvSpPr>
              <p:cNvPr id="351" name="Line 20"/>
              <p:cNvSpPr/>
              <p:nvPr/>
            </p:nvSpPr>
            <p:spPr>
              <a:xfrm>
                <a:off x="7867440" y="2027160"/>
                <a:ext cx="65268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Line 21"/>
              <p:cNvSpPr/>
              <p:nvPr/>
            </p:nvSpPr>
            <p:spPr>
              <a:xfrm flipH="1">
                <a:off x="8627760" y="2027160"/>
                <a:ext cx="6429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22"/>
              <p:cNvSpPr/>
              <p:nvPr/>
            </p:nvSpPr>
            <p:spPr>
              <a:xfrm>
                <a:off x="7578720" y="1739880"/>
                <a:ext cx="7077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54" name="CustomShape 23"/>
              <p:cNvSpPr/>
              <p:nvPr/>
            </p:nvSpPr>
            <p:spPr>
              <a:xfrm>
                <a:off x="9210600" y="1739880"/>
                <a:ext cx="53028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55" name="CustomShape 24"/>
              <p:cNvSpPr/>
              <p:nvPr/>
            </p:nvSpPr>
            <p:spPr>
              <a:xfrm rot="10800000">
                <a:off x="8083440" y="1810800"/>
                <a:ext cx="216000" cy="142920"/>
              </a:xfrm>
              <a:custGeom>
                <a:avLst/>
                <a:gdLst/>
                <a:ahLst/>
                <a:rect l="0" t="0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25"/>
              <p:cNvSpPr/>
              <p:nvPr/>
            </p:nvSpPr>
            <p:spPr>
              <a:xfrm rot="10800000">
                <a:off x="8911800" y="1810800"/>
                <a:ext cx="215640" cy="142920"/>
              </a:xfrm>
              <a:custGeom>
                <a:avLst/>
                <a:gdLst/>
                <a:ahLst/>
                <a:rect l="0" t="0" r="r" b="b"/>
                <a:pathLst>
                  <a:path w="601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7" name="Group 26"/>
            <p:cNvGrpSpPr/>
            <p:nvPr/>
          </p:nvGrpSpPr>
          <p:grpSpPr>
            <a:xfrm>
              <a:off x="5167440" y="1739880"/>
              <a:ext cx="2160000" cy="477720"/>
              <a:chOff x="5167440" y="1739880"/>
              <a:chExt cx="2160000" cy="477720"/>
            </a:xfrm>
          </p:grpSpPr>
          <p:sp>
            <p:nvSpPr>
              <p:cNvPr id="358" name="Line 27"/>
              <p:cNvSpPr/>
              <p:nvPr/>
            </p:nvSpPr>
            <p:spPr>
              <a:xfrm>
                <a:off x="5465520" y="2027160"/>
                <a:ext cx="65196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Line 28"/>
              <p:cNvSpPr/>
              <p:nvPr/>
            </p:nvSpPr>
            <p:spPr>
              <a:xfrm flipH="1">
                <a:off x="6225480" y="2027160"/>
                <a:ext cx="642600" cy="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29"/>
              <p:cNvSpPr/>
              <p:nvPr/>
            </p:nvSpPr>
            <p:spPr>
              <a:xfrm>
                <a:off x="5167440" y="1739880"/>
                <a:ext cx="7077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61" name="CustomShape 30"/>
              <p:cNvSpPr/>
              <p:nvPr/>
            </p:nvSpPr>
            <p:spPr>
              <a:xfrm>
                <a:off x="6794280" y="1739880"/>
                <a:ext cx="5331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62" name="CustomShape 31"/>
              <p:cNvSpPr/>
              <p:nvPr/>
            </p:nvSpPr>
            <p:spPr>
              <a:xfrm rot="10800000">
                <a:off x="5681520" y="1810800"/>
                <a:ext cx="215280" cy="142920"/>
              </a:xfrm>
              <a:custGeom>
                <a:avLst/>
                <a:gdLst/>
                <a:ahLst/>
                <a:rect l="0" t="0" r="r" b="b"/>
                <a:pathLst>
                  <a:path w="600" h="399">
                    <a:moveTo>
                      <a:pt x="0" y="99"/>
                    </a:moveTo>
                    <a:lnTo>
                      <a:pt x="449" y="99"/>
                    </a:lnTo>
                    <a:lnTo>
                      <a:pt x="449" y="0"/>
                    </a:lnTo>
                    <a:lnTo>
                      <a:pt x="599" y="199"/>
                    </a:lnTo>
                    <a:lnTo>
                      <a:pt x="449" y="398"/>
                    </a:lnTo>
                    <a:lnTo>
                      <a:pt x="449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32"/>
              <p:cNvSpPr/>
              <p:nvPr/>
            </p:nvSpPr>
            <p:spPr>
              <a:xfrm>
                <a:off x="6510240" y="1811160"/>
                <a:ext cx="215280" cy="142920"/>
              </a:xfrm>
              <a:custGeom>
                <a:avLst/>
                <a:gdLst/>
                <a:ahLst/>
                <a:rect l="0" t="0" r="r" b="b"/>
                <a:pathLst>
                  <a:path w="600" h="399">
                    <a:moveTo>
                      <a:pt x="0" y="99"/>
                    </a:moveTo>
                    <a:lnTo>
                      <a:pt x="449" y="99"/>
                    </a:lnTo>
                    <a:lnTo>
                      <a:pt x="449" y="0"/>
                    </a:lnTo>
                    <a:lnTo>
                      <a:pt x="599" y="199"/>
                    </a:lnTo>
                    <a:lnTo>
                      <a:pt x="449" y="398"/>
                    </a:lnTo>
                    <a:lnTo>
                      <a:pt x="449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4" name="CustomShape 33"/>
            <p:cNvSpPr/>
            <p:nvPr/>
          </p:nvSpPr>
          <p:spPr>
            <a:xfrm>
              <a:off x="1081080" y="2100240"/>
              <a:ext cx="4856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cc3300"/>
                  </a:solidFill>
                  <a:latin typeface="Arial"/>
                </a:rPr>
                <a:t>RL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65" name="CustomShape 34"/>
            <p:cNvSpPr/>
            <p:nvPr/>
          </p:nvSpPr>
          <p:spPr>
            <a:xfrm>
              <a:off x="3512160" y="2100240"/>
              <a:ext cx="5097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cc3300"/>
                  </a:solidFill>
                  <a:latin typeface="Arial"/>
                </a:rPr>
                <a:t>RR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66" name="CustomShape 35"/>
            <p:cNvSpPr/>
            <p:nvPr/>
          </p:nvSpPr>
          <p:spPr>
            <a:xfrm>
              <a:off x="5967000" y="2100240"/>
              <a:ext cx="461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cc3300"/>
                  </a:solidFill>
                  <a:latin typeface="Arial"/>
                </a:rPr>
                <a:t>LL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367" name="CustomShape 36"/>
            <p:cNvSpPr/>
            <p:nvPr/>
          </p:nvSpPr>
          <p:spPr>
            <a:xfrm>
              <a:off x="8329680" y="2100240"/>
              <a:ext cx="4856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cc3300"/>
                  </a:solidFill>
                  <a:latin typeface="Arial"/>
                </a:rPr>
                <a:t>LR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368" name="CustomShape 37"/>
          <p:cNvSpPr/>
          <p:nvPr/>
        </p:nvSpPr>
        <p:spPr>
          <a:xfrm>
            <a:off x="628560" y="2494080"/>
            <a:ext cx="831600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 there are four possible helicity combinations in the final state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total there are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16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combinations  e.g.  </a:t>
            </a:r>
            <a:r>
              <a:rPr b="1" lang="en-GB" sz="1800" spc="-1" strike="noStrike">
                <a:solidFill>
                  <a:srgbClr val="cc3300"/>
                </a:solidFill>
                <a:latin typeface="Arial"/>
              </a:rPr>
              <a:t>RL</a:t>
            </a:r>
            <a:r>
              <a:rPr b="1" lang="en-GB" sz="1800" spc="-1" strike="noStrike">
                <a:solidFill>
                  <a:srgbClr val="cc3300"/>
                </a:solidFill>
                <a:latin typeface="Wingdings 3"/>
                <a:ea typeface="Wingdings 3"/>
              </a:rPr>
              <a:t></a:t>
            </a:r>
            <a:r>
              <a:rPr b="1" lang="en-GB" sz="1800" spc="-1" strike="noStrike">
                <a:solidFill>
                  <a:srgbClr val="cc3300"/>
                </a:solidFill>
                <a:latin typeface="Arial"/>
              </a:rPr>
              <a:t>RR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cc3300"/>
                </a:solidFill>
                <a:latin typeface="Arial"/>
              </a:rPr>
              <a:t>RL</a:t>
            </a:r>
            <a:r>
              <a:rPr b="1" lang="en-GB" sz="1800" spc="-1" strike="noStrike">
                <a:solidFill>
                  <a:srgbClr val="cc3300"/>
                </a:solidFill>
                <a:latin typeface="Wingdings 3"/>
                <a:ea typeface="Wingdings 3"/>
              </a:rPr>
              <a:t></a:t>
            </a:r>
            <a:r>
              <a:rPr b="1" lang="en-GB" sz="1800" spc="-1" strike="noStrike">
                <a:solidFill>
                  <a:srgbClr val="cc3300"/>
                </a:solidFill>
                <a:latin typeface="Arial"/>
              </a:rPr>
              <a:t>RL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….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account for these states we need to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sum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over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all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16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possible helicity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combinations and then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average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over the number of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initial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helicity states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69" name="Picture 59" descr="TP_tmp"/>
          <p:cNvPicPr/>
          <p:nvPr/>
        </p:nvPicPr>
        <p:blipFill>
          <a:blip r:embed="rId1"/>
          <a:stretch/>
        </p:blipFill>
        <p:spPr>
          <a:xfrm>
            <a:off x="3813120" y="4627440"/>
            <a:ext cx="1752480" cy="671760"/>
          </a:xfrm>
          <a:prstGeom prst="rect">
            <a:avLst/>
          </a:prstGeom>
          <a:ln>
            <a:noFill/>
          </a:ln>
        </p:spPr>
      </p:pic>
      <p:sp>
        <p:nvSpPr>
          <p:cNvPr id="370" name="CustomShape 38"/>
          <p:cNvSpPr/>
          <p:nvPr/>
        </p:nvSpPr>
        <p:spPr>
          <a:xfrm>
            <a:off x="595080" y="4618080"/>
            <a:ext cx="2699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i.e. need to evaluate: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1" name="CustomShape 39"/>
          <p:cNvSpPr/>
          <p:nvPr/>
        </p:nvSpPr>
        <p:spPr>
          <a:xfrm>
            <a:off x="847080" y="5300640"/>
            <a:ext cx="3728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for all 16 helicity combinations !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2" name="CustomShape 40"/>
          <p:cNvSpPr/>
          <p:nvPr/>
        </p:nvSpPr>
        <p:spPr>
          <a:xfrm>
            <a:off x="585360" y="5708520"/>
            <a:ext cx="8865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Fortunately, in the limit                   only 4 helicity combinations give non-zero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matrix elements – we will see that this is an important feature of QED/QCD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73" name="Picture 63" descr="TP_tmp"/>
          <p:cNvPicPr/>
          <p:nvPr/>
        </p:nvPicPr>
        <p:blipFill>
          <a:blip r:embed="rId2"/>
          <a:stretch/>
        </p:blipFill>
        <p:spPr>
          <a:xfrm>
            <a:off x="3564000" y="5769000"/>
            <a:ext cx="993600" cy="291960"/>
          </a:xfrm>
          <a:prstGeom prst="rect">
            <a:avLst/>
          </a:prstGeom>
          <a:ln>
            <a:noFill/>
          </a:ln>
        </p:spPr>
      </p:pic>
      <p:sp>
        <p:nvSpPr>
          <p:cNvPr id="374" name="CustomShape 41"/>
          <p:cNvSpPr/>
          <p:nvPr/>
        </p:nvSpPr>
        <p:spPr>
          <a:xfrm>
            <a:off x="1712880" y="3656160"/>
            <a:ext cx="2448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Picture 70" descr="TP_tmp"/>
          <p:cNvPicPr/>
          <p:nvPr/>
        </p:nvPicPr>
        <p:blipFill>
          <a:blip r:embed="rId3"/>
          <a:stretch/>
        </p:blipFill>
        <p:spPr>
          <a:xfrm>
            <a:off x="1774800" y="3710160"/>
            <a:ext cx="6742080" cy="8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A6477F65-39A0-4763-B912-9B03901BB0D5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0" y="512640"/>
            <a:ext cx="990612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8" name="Group 3"/>
          <p:cNvGrpSpPr/>
          <p:nvPr/>
        </p:nvGrpSpPr>
        <p:grpSpPr>
          <a:xfrm>
            <a:off x="679320" y="2097000"/>
            <a:ext cx="8557920" cy="1172880"/>
            <a:chOff x="679320" y="2097000"/>
            <a:chExt cx="8557920" cy="1172880"/>
          </a:xfrm>
        </p:grpSpPr>
        <p:pic>
          <p:nvPicPr>
            <p:cNvPr id="379" name="Picture 13" descr="TP_tmp"/>
            <p:cNvPicPr/>
            <p:nvPr/>
          </p:nvPicPr>
          <p:blipFill>
            <a:blip r:embed="rId1"/>
            <a:stretch/>
          </p:blipFill>
          <p:spPr>
            <a:xfrm>
              <a:off x="679320" y="2134800"/>
              <a:ext cx="4073400" cy="113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0" name="Picture 14" descr="TP_tmp"/>
            <p:cNvPicPr/>
            <p:nvPr/>
          </p:nvPicPr>
          <p:blipFill>
            <a:blip r:embed="rId2"/>
            <a:stretch/>
          </p:blipFill>
          <p:spPr>
            <a:xfrm>
              <a:off x="5127480" y="2097000"/>
              <a:ext cx="4109760" cy="1144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1" name="Group 4"/>
          <p:cNvGrpSpPr/>
          <p:nvPr/>
        </p:nvGrpSpPr>
        <p:grpSpPr>
          <a:xfrm>
            <a:off x="484920" y="333360"/>
            <a:ext cx="4487040" cy="368280"/>
            <a:chOff x="484920" y="333360"/>
            <a:chExt cx="4487040" cy="368280"/>
          </a:xfrm>
        </p:grpSpPr>
        <p:sp>
          <p:nvSpPr>
            <p:cNvPr id="382" name="CustomShape 5"/>
            <p:cNvSpPr/>
            <p:nvPr/>
          </p:nvSpPr>
          <p:spPr>
            <a:xfrm>
              <a:off x="484920" y="333360"/>
              <a:ext cx="35816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the C.o.M. frame in the limit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383" name="Picture 18" descr="TP_tmp"/>
            <p:cNvPicPr/>
            <p:nvPr/>
          </p:nvPicPr>
          <p:blipFill>
            <a:blip r:embed="rId3"/>
            <a:stretch/>
          </p:blipFill>
          <p:spPr>
            <a:xfrm>
              <a:off x="4124160" y="406440"/>
              <a:ext cx="847800" cy="233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4" name="Group 6"/>
          <p:cNvGrpSpPr/>
          <p:nvPr/>
        </p:nvGrpSpPr>
        <p:grpSpPr>
          <a:xfrm>
            <a:off x="6378480" y="152280"/>
            <a:ext cx="3146400" cy="1596960"/>
            <a:chOff x="6378480" y="152280"/>
            <a:chExt cx="3146400" cy="1596960"/>
          </a:xfrm>
        </p:grpSpPr>
        <p:sp>
          <p:nvSpPr>
            <p:cNvPr id="385" name="CustomShape 7"/>
            <p:cNvSpPr/>
            <p:nvPr/>
          </p:nvSpPr>
          <p:spPr>
            <a:xfrm>
              <a:off x="8880480" y="685800"/>
              <a:ext cx="6444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386" name="Group 8"/>
            <p:cNvGrpSpPr/>
            <p:nvPr/>
          </p:nvGrpSpPr>
          <p:grpSpPr>
            <a:xfrm>
              <a:off x="6378480" y="152280"/>
              <a:ext cx="2963880" cy="1596960"/>
              <a:chOff x="6378480" y="152280"/>
              <a:chExt cx="2963880" cy="1596960"/>
            </a:xfrm>
          </p:grpSpPr>
          <p:pic>
            <p:nvPicPr>
              <p:cNvPr id="387" name="Picture 19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8188200" y="709560"/>
                <a:ext cx="147600" cy="179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88" name="Line 9"/>
              <p:cNvSpPr/>
              <p:nvPr/>
            </p:nvSpPr>
            <p:spPr>
              <a:xfrm>
                <a:off x="6743520" y="949320"/>
                <a:ext cx="97956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Line 10"/>
              <p:cNvSpPr/>
              <p:nvPr/>
            </p:nvSpPr>
            <p:spPr>
              <a:xfrm flipH="1">
                <a:off x="7821360" y="949320"/>
                <a:ext cx="105264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Line 11"/>
              <p:cNvSpPr/>
              <p:nvPr/>
            </p:nvSpPr>
            <p:spPr>
              <a:xfrm flipV="1">
                <a:off x="7919640" y="344160"/>
                <a:ext cx="835200" cy="51588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Line 12"/>
              <p:cNvSpPr/>
              <p:nvPr/>
            </p:nvSpPr>
            <p:spPr>
              <a:xfrm flipH="1">
                <a:off x="6841440" y="1038240"/>
                <a:ext cx="784440" cy="4478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13"/>
              <p:cNvSpPr/>
              <p:nvPr/>
            </p:nvSpPr>
            <p:spPr>
              <a:xfrm>
                <a:off x="6378480" y="584280"/>
                <a:ext cx="6429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393" name="CustomShape 14"/>
              <p:cNvSpPr/>
              <p:nvPr/>
            </p:nvSpPr>
            <p:spPr>
              <a:xfrm>
                <a:off x="6411600" y="1271520"/>
                <a:ext cx="6429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n-U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5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394" name="Picture 27" descr="TP_tmp"/>
              <p:cNvPicPr/>
              <p:nvPr/>
            </p:nvPicPr>
            <p:blipFill>
              <a:blip r:embed="rId5"/>
              <a:stretch/>
            </p:blipFill>
            <p:spPr>
              <a:xfrm>
                <a:off x="7049880" y="690480"/>
                <a:ext cx="264960" cy="169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5" name="Picture 28" descr="TP_tmp"/>
              <p:cNvPicPr/>
              <p:nvPr/>
            </p:nvPicPr>
            <p:blipFill>
              <a:blip r:embed="rId6"/>
              <a:stretch/>
            </p:blipFill>
            <p:spPr>
              <a:xfrm>
                <a:off x="7218000" y="1306440"/>
                <a:ext cx="265320" cy="169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6" name="CustomShape 15"/>
              <p:cNvSpPr/>
              <p:nvPr/>
            </p:nvSpPr>
            <p:spPr>
              <a:xfrm>
                <a:off x="8699400" y="152280"/>
                <a:ext cx="6429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n-U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n-U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397" name="Picture 30" descr="TP_tmp"/>
              <p:cNvPicPr/>
              <p:nvPr/>
            </p:nvPicPr>
            <p:blipFill>
              <a:blip r:embed="rId7"/>
              <a:stretch/>
            </p:blipFill>
            <p:spPr>
              <a:xfrm>
                <a:off x="8070480" y="392040"/>
                <a:ext cx="265320" cy="169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8" name="Picture 31" descr="TP_tmp"/>
              <p:cNvPicPr/>
              <p:nvPr/>
            </p:nvPicPr>
            <p:blipFill>
              <a:blip r:embed="rId8"/>
              <a:stretch/>
            </p:blipFill>
            <p:spPr>
              <a:xfrm>
                <a:off x="8523000" y="1038240"/>
                <a:ext cx="265320" cy="169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9" name="CustomShape 16"/>
              <p:cNvSpPr/>
              <p:nvPr/>
            </p:nvSpPr>
            <p:spPr>
              <a:xfrm>
                <a:off x="8319960" y="650880"/>
                <a:ext cx="152280" cy="298440"/>
              </a:xfrm>
              <a:custGeom>
                <a:avLst/>
                <a:gdLst/>
                <a:ahLst/>
                <a:rect l="l" t="t" r="r" b="b"/>
                <a:pathLst>
                  <a:path w="106" h="227">
                    <a:moveTo>
                      <a:pt x="0" y="0"/>
                    </a:moveTo>
                    <a:cubicBezTo>
                      <a:pt x="38" y="26"/>
                      <a:pt x="76" y="53"/>
                      <a:pt x="91" y="91"/>
                    </a:cubicBezTo>
                    <a:cubicBezTo>
                      <a:pt x="106" y="129"/>
                      <a:pt x="91" y="204"/>
                      <a:pt x="91" y="227"/>
                    </a:cubicBez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00" name="Group 17"/>
          <p:cNvGrpSpPr/>
          <p:nvPr/>
        </p:nvGrpSpPr>
        <p:grpSpPr>
          <a:xfrm>
            <a:off x="1244520" y="765000"/>
            <a:ext cx="3433680" cy="922320"/>
            <a:chOff x="1244520" y="765000"/>
            <a:chExt cx="3433680" cy="922320"/>
          </a:xfrm>
        </p:grpSpPr>
        <p:pic>
          <p:nvPicPr>
            <p:cNvPr id="401" name="Picture 34" descr="TP_tmp"/>
            <p:cNvPicPr/>
            <p:nvPr/>
          </p:nvPicPr>
          <p:blipFill>
            <a:blip r:embed="rId9"/>
            <a:stretch/>
          </p:blipFill>
          <p:spPr>
            <a:xfrm>
              <a:off x="1244520" y="765000"/>
              <a:ext cx="3433680" cy="25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2" name="Picture 35" descr="TP_tmp"/>
            <p:cNvPicPr/>
            <p:nvPr/>
          </p:nvPicPr>
          <p:blipFill>
            <a:blip r:embed="rId10"/>
            <a:stretch/>
          </p:blipFill>
          <p:spPr>
            <a:xfrm>
              <a:off x="1244520" y="1080000"/>
              <a:ext cx="2755800" cy="607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3" name="CustomShape 18"/>
          <p:cNvSpPr/>
          <p:nvPr/>
        </p:nvSpPr>
        <p:spPr>
          <a:xfrm>
            <a:off x="484200" y="1700280"/>
            <a:ext cx="9145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Left- and right-handed helicity spinors (handout 3) for particles/anti-particles are: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04" name="Picture 39" descr="TP_tmp"/>
          <p:cNvPicPr/>
          <p:nvPr/>
        </p:nvPicPr>
        <p:blipFill>
          <a:blip r:embed="rId11"/>
          <a:stretch/>
        </p:blipFill>
        <p:spPr>
          <a:xfrm>
            <a:off x="1641600" y="3321000"/>
            <a:ext cx="2481120" cy="409680"/>
          </a:xfrm>
          <a:prstGeom prst="rect">
            <a:avLst/>
          </a:prstGeom>
          <a:ln>
            <a:noFill/>
          </a:ln>
        </p:spPr>
      </p:pic>
      <p:sp>
        <p:nvSpPr>
          <p:cNvPr id="405" name="CustomShape 19"/>
          <p:cNvSpPr/>
          <p:nvPr/>
        </p:nvSpPr>
        <p:spPr>
          <a:xfrm>
            <a:off x="727560" y="3351240"/>
            <a:ext cx="840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where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6" name="CustomShape 20"/>
          <p:cNvSpPr/>
          <p:nvPr/>
        </p:nvSpPr>
        <p:spPr>
          <a:xfrm>
            <a:off x="493560" y="3718080"/>
            <a:ext cx="4221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limit                   these become: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07" name="Picture 45" descr="TP_tmp"/>
          <p:cNvPicPr/>
          <p:nvPr/>
        </p:nvPicPr>
        <p:blipFill>
          <a:blip r:embed="rId12"/>
          <a:stretch/>
        </p:blipFill>
        <p:spPr>
          <a:xfrm>
            <a:off x="2013120" y="3795840"/>
            <a:ext cx="847440" cy="233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1"/>
          <p:cNvSpPr/>
          <p:nvPr/>
        </p:nvSpPr>
        <p:spPr>
          <a:xfrm>
            <a:off x="4221000" y="3357720"/>
            <a:ext cx="587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09" name="Picture 49" descr="TP_tmp"/>
          <p:cNvPicPr/>
          <p:nvPr/>
        </p:nvPicPr>
        <p:blipFill>
          <a:blip r:embed="rId13"/>
          <a:stretch/>
        </p:blipFill>
        <p:spPr>
          <a:xfrm>
            <a:off x="4881600" y="3394080"/>
            <a:ext cx="1547640" cy="320760"/>
          </a:xfrm>
          <a:prstGeom prst="rect">
            <a:avLst/>
          </a:prstGeom>
          <a:ln>
            <a:noFill/>
          </a:ln>
        </p:spPr>
      </p:pic>
      <p:sp>
        <p:nvSpPr>
          <p:cNvPr id="410" name="CustomShape 22"/>
          <p:cNvSpPr/>
          <p:nvPr/>
        </p:nvSpPr>
        <p:spPr>
          <a:xfrm>
            <a:off x="540000" y="5192640"/>
            <a:ext cx="8510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initial-state electron can either be in a left- or right-handed helicity state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11" name="Picture 55" descr="TP_tmp"/>
          <p:cNvPicPr/>
          <p:nvPr/>
        </p:nvPicPr>
        <p:blipFill>
          <a:blip r:embed="rId14"/>
          <a:stretch/>
        </p:blipFill>
        <p:spPr>
          <a:xfrm>
            <a:off x="2576520" y="5553000"/>
            <a:ext cx="4368960" cy="954000"/>
          </a:xfrm>
          <a:prstGeom prst="rect">
            <a:avLst/>
          </a:prstGeom>
          <a:ln>
            <a:noFill/>
          </a:ln>
        </p:spPr>
      </p:pic>
      <p:grpSp>
        <p:nvGrpSpPr>
          <p:cNvPr id="412" name="Group 23"/>
          <p:cNvGrpSpPr/>
          <p:nvPr/>
        </p:nvGrpSpPr>
        <p:grpSpPr>
          <a:xfrm>
            <a:off x="884160" y="4113360"/>
            <a:ext cx="8316720" cy="1079280"/>
            <a:chOff x="884160" y="4113360"/>
            <a:chExt cx="8316720" cy="1079280"/>
          </a:xfrm>
        </p:grpSpPr>
        <p:pic>
          <p:nvPicPr>
            <p:cNvPr id="413" name="Picture 42" descr="TP_tmp"/>
            <p:cNvPicPr/>
            <p:nvPr/>
          </p:nvPicPr>
          <p:blipFill>
            <a:blip r:embed="rId15"/>
            <a:stretch/>
          </p:blipFill>
          <p:spPr>
            <a:xfrm>
              <a:off x="990360" y="4184640"/>
              <a:ext cx="4015080" cy="92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4" name="Picture 50" descr="TP_tmp"/>
            <p:cNvPicPr/>
            <p:nvPr/>
          </p:nvPicPr>
          <p:blipFill>
            <a:blip r:embed="rId16"/>
            <a:stretch/>
          </p:blipFill>
          <p:spPr>
            <a:xfrm>
              <a:off x="5162400" y="4184640"/>
              <a:ext cx="3894120" cy="93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5" name="CustomShape 24"/>
            <p:cNvSpPr/>
            <p:nvPr/>
          </p:nvSpPr>
          <p:spPr>
            <a:xfrm>
              <a:off x="884160" y="4113360"/>
              <a:ext cx="8316720" cy="107928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6" name="CustomShape 25"/>
          <p:cNvSpPr/>
          <p:nvPr/>
        </p:nvSpPr>
        <p:spPr>
          <a:xfrm>
            <a:off x="2171520" y="1341360"/>
            <a:ext cx="3164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9F02EB8F-EC66-42DD-B102-C39A910AF30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0" y="512640"/>
            <a:ext cx="990612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533520" y="1376280"/>
            <a:ext cx="78357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 for the final state </a:t>
            </a:r>
            <a:r>
              <a:rPr b="1" lang="en-GB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which has polar angle      and choosing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20" name="Picture 50" descr="TP_tmp"/>
          <p:cNvPicPr/>
          <p:nvPr/>
        </p:nvPicPr>
        <p:blipFill>
          <a:blip r:embed="rId1"/>
          <a:stretch/>
        </p:blipFill>
        <p:spPr>
          <a:xfrm>
            <a:off x="2289240" y="1978200"/>
            <a:ext cx="4341600" cy="928440"/>
          </a:xfrm>
          <a:prstGeom prst="rect">
            <a:avLst/>
          </a:prstGeom>
          <a:ln>
            <a:noFill/>
          </a:ln>
        </p:spPr>
      </p:pic>
      <p:sp>
        <p:nvSpPr>
          <p:cNvPr id="421" name="CustomShape 4"/>
          <p:cNvSpPr/>
          <p:nvPr/>
        </p:nvSpPr>
        <p:spPr>
          <a:xfrm>
            <a:off x="6032520" y="3489480"/>
            <a:ext cx="181080" cy="900000"/>
          </a:xfrm>
          <a:custGeom>
            <a:avLst/>
            <a:gdLst/>
            <a:ahLst/>
            <a:rect l="0" t="0" r="r" b="b"/>
            <a:pathLst>
              <a:path w="505" h="2502">
                <a:moveTo>
                  <a:pt x="504" y="0"/>
                </a:moveTo>
                <a:cubicBezTo>
                  <a:pt x="378" y="0"/>
                  <a:pt x="252" y="104"/>
                  <a:pt x="252" y="208"/>
                </a:cubicBezTo>
                <a:lnTo>
                  <a:pt x="252" y="1042"/>
                </a:lnTo>
                <a:cubicBezTo>
                  <a:pt x="252" y="1146"/>
                  <a:pt x="126" y="1250"/>
                  <a:pt x="0" y="1250"/>
                </a:cubicBezTo>
                <a:cubicBezTo>
                  <a:pt x="126" y="1250"/>
                  <a:pt x="252" y="1354"/>
                  <a:pt x="252" y="1458"/>
                </a:cubicBezTo>
                <a:lnTo>
                  <a:pt x="252" y="2292"/>
                </a:lnTo>
                <a:cubicBezTo>
                  <a:pt x="252" y="2396"/>
                  <a:pt x="378" y="2501"/>
                  <a:pt x="504" y="2501"/>
                </a:cubicBezTo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"/>
          <p:cNvSpPr/>
          <p:nvPr/>
        </p:nvSpPr>
        <p:spPr>
          <a:xfrm>
            <a:off x="6338880" y="3406680"/>
            <a:ext cx="792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using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23" name="Picture 94" descr="TP_tmp"/>
          <p:cNvPicPr/>
          <p:nvPr/>
        </p:nvPicPr>
        <p:blipFill>
          <a:blip r:embed="rId2"/>
          <a:stretch/>
        </p:blipFill>
        <p:spPr>
          <a:xfrm>
            <a:off x="7343640" y="3381480"/>
            <a:ext cx="2073240" cy="409320"/>
          </a:xfrm>
          <a:prstGeom prst="rect">
            <a:avLst/>
          </a:prstGeom>
          <a:ln>
            <a:noFill/>
          </a:ln>
        </p:spPr>
      </p:pic>
      <p:pic>
        <p:nvPicPr>
          <p:cNvPr id="424" name="Picture 95" descr="TP_tmp"/>
          <p:cNvPicPr/>
          <p:nvPr/>
        </p:nvPicPr>
        <p:blipFill>
          <a:blip r:embed="rId3"/>
          <a:stretch/>
        </p:blipFill>
        <p:spPr>
          <a:xfrm>
            <a:off x="7313760" y="3814920"/>
            <a:ext cx="2103120" cy="409320"/>
          </a:xfrm>
          <a:prstGeom prst="rect">
            <a:avLst/>
          </a:prstGeom>
          <a:ln>
            <a:noFill/>
          </a:ln>
        </p:spPr>
      </p:pic>
      <p:pic>
        <p:nvPicPr>
          <p:cNvPr id="425" name="Picture 96" descr="TP_tmp"/>
          <p:cNvPicPr/>
          <p:nvPr/>
        </p:nvPicPr>
        <p:blipFill>
          <a:blip r:embed="rId4"/>
          <a:stretch/>
        </p:blipFill>
        <p:spPr>
          <a:xfrm>
            <a:off x="7364520" y="4281480"/>
            <a:ext cx="1081080" cy="263520"/>
          </a:xfrm>
          <a:prstGeom prst="rect">
            <a:avLst/>
          </a:prstGeom>
          <a:ln>
            <a:noFill/>
          </a:ln>
        </p:spPr>
      </p:pic>
      <p:pic>
        <p:nvPicPr>
          <p:cNvPr id="426" name="Picture 98" descr="TP_tmp"/>
          <p:cNvPicPr/>
          <p:nvPr/>
        </p:nvPicPr>
        <p:blipFill>
          <a:blip r:embed="rId5"/>
          <a:stretch/>
        </p:blipFill>
        <p:spPr>
          <a:xfrm>
            <a:off x="1120680" y="3460680"/>
            <a:ext cx="4516560" cy="928800"/>
          </a:xfrm>
          <a:prstGeom prst="rect">
            <a:avLst/>
          </a:prstGeom>
          <a:ln>
            <a:noFill/>
          </a:ln>
        </p:spPr>
      </p:pic>
      <p:sp>
        <p:nvSpPr>
          <p:cNvPr id="427" name="CustomShape 6"/>
          <p:cNvSpPr/>
          <p:nvPr/>
        </p:nvSpPr>
        <p:spPr>
          <a:xfrm>
            <a:off x="513000" y="2984400"/>
            <a:ext cx="4053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And for the final state 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  <a:ea typeface="Arial"/>
              </a:rPr>
              <a:t> replacing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7454520" y="3021120"/>
            <a:ext cx="867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obtain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9" name="CustomShape 8"/>
          <p:cNvSpPr/>
          <p:nvPr/>
        </p:nvSpPr>
        <p:spPr>
          <a:xfrm>
            <a:off x="529560" y="152280"/>
            <a:ext cx="6102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the initial state positron                 can have either: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30" name="Picture 109" descr="TP_tmp"/>
          <p:cNvPicPr/>
          <p:nvPr/>
        </p:nvPicPr>
        <p:blipFill>
          <a:blip r:embed="rId6"/>
          <a:stretch/>
        </p:blipFill>
        <p:spPr>
          <a:xfrm>
            <a:off x="3838680" y="185760"/>
            <a:ext cx="934920" cy="320760"/>
          </a:xfrm>
          <a:prstGeom prst="rect">
            <a:avLst/>
          </a:prstGeom>
          <a:ln>
            <a:noFill/>
          </a:ln>
        </p:spPr>
      </p:pic>
      <p:pic>
        <p:nvPicPr>
          <p:cNvPr id="431" name="Picture 110" descr="TP_tmp"/>
          <p:cNvPicPr/>
          <p:nvPr/>
        </p:nvPicPr>
        <p:blipFill>
          <a:blip r:embed="rId7"/>
          <a:stretch/>
        </p:blipFill>
        <p:spPr>
          <a:xfrm>
            <a:off x="2576520" y="506520"/>
            <a:ext cx="4248000" cy="960480"/>
          </a:xfrm>
          <a:prstGeom prst="rect">
            <a:avLst/>
          </a:prstGeom>
          <a:ln>
            <a:noFill/>
          </a:ln>
        </p:spPr>
      </p:pic>
      <p:pic>
        <p:nvPicPr>
          <p:cNvPr id="432" name="Picture 112" descr="TP_tmp"/>
          <p:cNvPicPr/>
          <p:nvPr/>
        </p:nvPicPr>
        <p:blipFill>
          <a:blip r:embed="rId8"/>
          <a:stretch/>
        </p:blipFill>
        <p:spPr>
          <a:xfrm>
            <a:off x="6500880" y="1509840"/>
            <a:ext cx="176040" cy="233280"/>
          </a:xfrm>
          <a:prstGeom prst="rect">
            <a:avLst/>
          </a:prstGeom>
          <a:ln>
            <a:noFill/>
          </a:ln>
        </p:spPr>
      </p:pic>
      <p:pic>
        <p:nvPicPr>
          <p:cNvPr id="433" name="Picture 113" descr="TP_tmp"/>
          <p:cNvPicPr/>
          <p:nvPr/>
        </p:nvPicPr>
        <p:blipFill>
          <a:blip r:embed="rId9"/>
          <a:stretch/>
        </p:blipFill>
        <p:spPr>
          <a:xfrm>
            <a:off x="8408880" y="1515960"/>
            <a:ext cx="673200" cy="292320"/>
          </a:xfrm>
          <a:prstGeom prst="rect">
            <a:avLst/>
          </a:prstGeom>
          <a:ln>
            <a:noFill/>
          </a:ln>
        </p:spPr>
      </p:pic>
      <p:pic>
        <p:nvPicPr>
          <p:cNvPr id="434" name="Picture 114" descr="TP_tmp"/>
          <p:cNvPicPr/>
          <p:nvPr/>
        </p:nvPicPr>
        <p:blipFill>
          <a:blip r:embed="rId10"/>
          <a:stretch/>
        </p:blipFill>
        <p:spPr>
          <a:xfrm>
            <a:off x="4773600" y="3057480"/>
            <a:ext cx="2395440" cy="292320"/>
          </a:xfrm>
          <a:prstGeom prst="rect">
            <a:avLst/>
          </a:prstGeom>
          <a:ln>
            <a:noFill/>
          </a:ln>
        </p:spPr>
      </p:pic>
      <p:pic>
        <p:nvPicPr>
          <p:cNvPr id="435" name="Picture 115" descr="TP_tmp"/>
          <p:cNvPicPr/>
          <p:nvPr/>
        </p:nvPicPr>
        <p:blipFill>
          <a:blip r:embed="rId11"/>
          <a:stretch/>
        </p:blipFill>
        <p:spPr>
          <a:xfrm>
            <a:off x="4964040" y="4400640"/>
            <a:ext cx="1754280" cy="671400"/>
          </a:xfrm>
          <a:prstGeom prst="rect">
            <a:avLst/>
          </a:prstGeom>
          <a:ln>
            <a:noFill/>
          </a:ln>
        </p:spPr>
      </p:pic>
      <p:sp>
        <p:nvSpPr>
          <p:cNvPr id="436" name="CustomShape 9"/>
          <p:cNvSpPr/>
          <p:nvPr/>
        </p:nvSpPr>
        <p:spPr>
          <a:xfrm>
            <a:off x="522360" y="4610160"/>
            <a:ext cx="421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Wish to calculate the matrix element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437" name="Group 10"/>
          <p:cNvGrpSpPr/>
          <p:nvPr/>
        </p:nvGrpSpPr>
        <p:grpSpPr>
          <a:xfrm>
            <a:off x="445680" y="5084640"/>
            <a:ext cx="8373600" cy="368280"/>
            <a:chOff x="445680" y="5084640"/>
            <a:chExt cx="8373600" cy="368280"/>
          </a:xfrm>
        </p:grpSpPr>
        <p:sp>
          <p:nvSpPr>
            <p:cNvPr id="438" name="CustomShape 11"/>
            <p:cNvSpPr/>
            <p:nvPr/>
          </p:nvSpPr>
          <p:spPr>
            <a:xfrm>
              <a:off x="445680" y="5084640"/>
              <a:ext cx="83736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first consider the muon current          for 4 possible helicity combinations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439" name="Picture 120" descr="TP_tmp"/>
            <p:cNvPicPr/>
            <p:nvPr/>
          </p:nvPicPr>
          <p:blipFill>
            <a:blip r:embed="rId12"/>
            <a:stretch/>
          </p:blipFill>
          <p:spPr>
            <a:xfrm>
              <a:off x="4371840" y="5127840"/>
              <a:ext cx="292320" cy="291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0" name="Group 12"/>
          <p:cNvGrpSpPr/>
          <p:nvPr/>
        </p:nvGrpSpPr>
        <p:grpSpPr>
          <a:xfrm>
            <a:off x="739800" y="5408640"/>
            <a:ext cx="8929800" cy="1153440"/>
            <a:chOff x="739800" y="5408640"/>
            <a:chExt cx="8929800" cy="1153440"/>
          </a:xfrm>
        </p:grpSpPr>
        <p:grpSp>
          <p:nvGrpSpPr>
            <p:cNvPr id="441" name="Group 13"/>
            <p:cNvGrpSpPr/>
            <p:nvPr/>
          </p:nvGrpSpPr>
          <p:grpSpPr>
            <a:xfrm>
              <a:off x="812880" y="5408640"/>
              <a:ext cx="8856720" cy="1153440"/>
              <a:chOff x="812880" y="5408640"/>
              <a:chExt cx="8856720" cy="1153440"/>
            </a:xfrm>
          </p:grpSpPr>
          <p:grpSp>
            <p:nvGrpSpPr>
              <p:cNvPr id="442" name="Group 14"/>
              <p:cNvGrpSpPr/>
              <p:nvPr/>
            </p:nvGrpSpPr>
            <p:grpSpPr>
              <a:xfrm>
                <a:off x="812880" y="5408640"/>
                <a:ext cx="2195640" cy="1153080"/>
                <a:chOff x="812880" y="5408640"/>
                <a:chExt cx="2195640" cy="1153080"/>
              </a:xfrm>
            </p:grpSpPr>
            <p:sp>
              <p:nvSpPr>
                <p:cNvPr id="443" name="CustomShape 15"/>
                <p:cNvSpPr/>
                <p:nvPr/>
              </p:nvSpPr>
              <p:spPr>
                <a:xfrm>
                  <a:off x="2300400" y="5408640"/>
                  <a:ext cx="70812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44" name="CustomShape 16"/>
                <p:cNvSpPr/>
                <p:nvPr/>
              </p:nvSpPr>
              <p:spPr>
                <a:xfrm>
                  <a:off x="812880" y="6144840"/>
                  <a:ext cx="5698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45" name="Line 17"/>
                <p:cNvSpPr/>
                <p:nvPr/>
              </p:nvSpPr>
              <p:spPr>
                <a:xfrm flipV="1">
                  <a:off x="179028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6" name="Line 18"/>
                <p:cNvSpPr/>
                <p:nvPr/>
              </p:nvSpPr>
              <p:spPr>
                <a:xfrm flipH="1">
                  <a:off x="1144800" y="6108840"/>
                  <a:ext cx="553320" cy="3265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7" name="CustomShape 19"/>
                <p:cNvSpPr/>
                <p:nvPr/>
              </p:nvSpPr>
              <p:spPr>
                <a:xfrm rot="8940000">
                  <a:off x="1315800" y="609228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3" h="398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2" y="198"/>
                      </a:lnTo>
                      <a:lnTo>
                        <a:pt x="451" y="397"/>
                      </a:lnTo>
                      <a:lnTo>
                        <a:pt x="451" y="298"/>
                      </a:lnTo>
                      <a:lnTo>
                        <a:pt x="1" y="297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8" name="CustomShape 20"/>
                <p:cNvSpPr/>
                <p:nvPr/>
              </p:nvSpPr>
              <p:spPr>
                <a:xfrm rot="19767000">
                  <a:off x="1892160" y="573372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2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49" name="Group 21"/>
              <p:cNvGrpSpPr/>
              <p:nvPr/>
            </p:nvGrpSpPr>
            <p:grpSpPr>
              <a:xfrm>
                <a:off x="2936880" y="5408640"/>
                <a:ext cx="2195640" cy="1153440"/>
                <a:chOff x="2936880" y="5408640"/>
                <a:chExt cx="2195640" cy="1153440"/>
              </a:xfrm>
            </p:grpSpPr>
            <p:sp>
              <p:nvSpPr>
                <p:cNvPr id="450" name="CustomShape 22"/>
                <p:cNvSpPr/>
                <p:nvPr/>
              </p:nvSpPr>
              <p:spPr>
                <a:xfrm>
                  <a:off x="4424400" y="5408640"/>
                  <a:ext cx="70812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51" name="CustomShape 23"/>
                <p:cNvSpPr/>
                <p:nvPr/>
              </p:nvSpPr>
              <p:spPr>
                <a:xfrm>
                  <a:off x="2936880" y="6145200"/>
                  <a:ext cx="5698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52" name="Line 24"/>
                <p:cNvSpPr/>
                <p:nvPr/>
              </p:nvSpPr>
              <p:spPr>
                <a:xfrm flipV="1">
                  <a:off x="391428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3" name="Line 25"/>
                <p:cNvSpPr/>
                <p:nvPr/>
              </p:nvSpPr>
              <p:spPr>
                <a:xfrm flipH="1">
                  <a:off x="326880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" name="CustomShape 26"/>
                <p:cNvSpPr/>
                <p:nvPr/>
              </p:nvSpPr>
              <p:spPr>
                <a:xfrm rot="19767000">
                  <a:off x="3440160" y="6092280"/>
                  <a:ext cx="216000" cy="142920"/>
                </a:xfrm>
                <a:custGeom>
                  <a:avLst/>
                  <a:gdLst/>
                  <a:ahLst/>
                  <a:rect l="0" t="0" r="r" b="b"/>
                  <a:pathLst>
                    <a:path w="602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9"/>
                      </a:lnTo>
                      <a:lnTo>
                        <a:pt x="450" y="398"/>
                      </a:lnTo>
                      <a:lnTo>
                        <a:pt x="450" y="298"/>
                      </a:lnTo>
                      <a:lnTo>
                        <a:pt x="0" y="299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5" name="CustomShape 27"/>
                <p:cNvSpPr/>
                <p:nvPr/>
              </p:nvSpPr>
              <p:spPr>
                <a:xfrm rot="19767000">
                  <a:off x="4016160" y="573408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2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6" name="Group 28"/>
              <p:cNvGrpSpPr/>
              <p:nvPr/>
            </p:nvGrpSpPr>
            <p:grpSpPr>
              <a:xfrm>
                <a:off x="7473960" y="5408640"/>
                <a:ext cx="2195640" cy="1153080"/>
                <a:chOff x="7473960" y="5408640"/>
                <a:chExt cx="2195640" cy="1153080"/>
              </a:xfrm>
            </p:grpSpPr>
            <p:sp>
              <p:nvSpPr>
                <p:cNvPr id="457" name="CustomShape 29"/>
                <p:cNvSpPr/>
                <p:nvPr/>
              </p:nvSpPr>
              <p:spPr>
                <a:xfrm>
                  <a:off x="8961480" y="5408640"/>
                  <a:ext cx="70812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58" name="CustomShape 30"/>
                <p:cNvSpPr/>
                <p:nvPr/>
              </p:nvSpPr>
              <p:spPr>
                <a:xfrm>
                  <a:off x="7473960" y="6144840"/>
                  <a:ext cx="5698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59" name="Line 31"/>
                <p:cNvSpPr/>
                <p:nvPr/>
              </p:nvSpPr>
              <p:spPr>
                <a:xfrm flipV="1">
                  <a:off x="8451000" y="5710680"/>
                  <a:ext cx="56196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0" name="Line 32"/>
                <p:cNvSpPr/>
                <p:nvPr/>
              </p:nvSpPr>
              <p:spPr>
                <a:xfrm flipH="1">
                  <a:off x="780588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1" name="CustomShape 33"/>
                <p:cNvSpPr/>
                <p:nvPr/>
              </p:nvSpPr>
              <p:spPr>
                <a:xfrm rot="19767000">
                  <a:off x="7977240" y="6092280"/>
                  <a:ext cx="215640" cy="142560"/>
                </a:xfrm>
                <a:custGeom>
                  <a:avLst/>
                  <a:gdLst/>
                  <a:ahLst/>
                  <a:rect l="0" t="0" r="r" b="b"/>
                  <a:pathLst>
                    <a:path w="600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599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2" name="CustomShape 34"/>
                <p:cNvSpPr/>
                <p:nvPr/>
              </p:nvSpPr>
              <p:spPr>
                <a:xfrm rot="8940000">
                  <a:off x="8552880" y="573336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2" h="398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1" y="198"/>
                      </a:lnTo>
                      <a:lnTo>
                        <a:pt x="451" y="397"/>
                      </a:lnTo>
                      <a:lnTo>
                        <a:pt x="451" y="297"/>
                      </a:lnTo>
                      <a:lnTo>
                        <a:pt x="1" y="297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5205600" y="5408640"/>
                <a:ext cx="2195640" cy="1153080"/>
                <a:chOff x="5205600" y="5408640"/>
                <a:chExt cx="2195640" cy="1153080"/>
              </a:xfrm>
            </p:grpSpPr>
            <p:sp>
              <p:nvSpPr>
                <p:cNvPr id="464" name="CustomShape 36"/>
                <p:cNvSpPr/>
                <p:nvPr/>
              </p:nvSpPr>
              <p:spPr>
                <a:xfrm>
                  <a:off x="6693120" y="5408640"/>
                  <a:ext cx="70812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65" name="CustomShape 37"/>
                <p:cNvSpPr/>
                <p:nvPr/>
              </p:nvSpPr>
              <p:spPr>
                <a:xfrm>
                  <a:off x="5205600" y="6144840"/>
                  <a:ext cx="56988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466" name="Line 38"/>
                <p:cNvSpPr/>
                <p:nvPr/>
              </p:nvSpPr>
              <p:spPr>
                <a:xfrm flipV="1">
                  <a:off x="618300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7" name="Line 39"/>
                <p:cNvSpPr/>
                <p:nvPr/>
              </p:nvSpPr>
              <p:spPr>
                <a:xfrm flipH="1">
                  <a:off x="553752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8" name="CustomShape 40"/>
                <p:cNvSpPr/>
                <p:nvPr/>
              </p:nvSpPr>
              <p:spPr>
                <a:xfrm rot="8940000">
                  <a:off x="5708520" y="609228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2" h="397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1" y="198"/>
                      </a:lnTo>
                      <a:lnTo>
                        <a:pt x="450" y="396"/>
                      </a:lnTo>
                      <a:lnTo>
                        <a:pt x="451" y="297"/>
                      </a:lnTo>
                      <a:lnTo>
                        <a:pt x="1" y="296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9" name="CustomShape 41"/>
                <p:cNvSpPr/>
                <p:nvPr/>
              </p:nvSpPr>
              <p:spPr>
                <a:xfrm rot="8940000">
                  <a:off x="6284880" y="5733360"/>
                  <a:ext cx="216000" cy="142560"/>
                </a:xfrm>
                <a:custGeom>
                  <a:avLst/>
                  <a:gdLst/>
                  <a:ahLst/>
                  <a:rect l="0" t="0" r="r" b="b"/>
                  <a:pathLst>
                    <a:path w="603" h="397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2" y="198"/>
                      </a:lnTo>
                      <a:lnTo>
                        <a:pt x="451" y="396"/>
                      </a:lnTo>
                      <a:lnTo>
                        <a:pt x="451" y="297"/>
                      </a:lnTo>
                      <a:lnTo>
                        <a:pt x="1" y="296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0" name="CustomShape 42"/>
              <p:cNvSpPr/>
              <p:nvPr/>
            </p:nvSpPr>
            <p:spPr>
              <a:xfrm>
                <a:off x="868320" y="5554440"/>
                <a:ext cx="47340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600" spc="-1" strike="noStrike">
                    <a:solidFill>
                      <a:srgbClr val="ff0000"/>
                    </a:solidFill>
                    <a:latin typeface="Arial"/>
                  </a:rPr>
                  <a:t>RR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471" name="CustomShape 43"/>
              <p:cNvSpPr/>
              <p:nvPr/>
            </p:nvSpPr>
            <p:spPr>
              <a:xfrm>
                <a:off x="3100680" y="5553000"/>
                <a:ext cx="45036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600" spc="-1" strike="noStrike">
                    <a:solidFill>
                      <a:srgbClr val="ff0000"/>
                    </a:solidFill>
                    <a:latin typeface="Arial"/>
                  </a:rPr>
                  <a:t>RL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472" name="CustomShape 44"/>
              <p:cNvSpPr/>
              <p:nvPr/>
            </p:nvSpPr>
            <p:spPr>
              <a:xfrm>
                <a:off x="5322960" y="5553000"/>
                <a:ext cx="45036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600" spc="-1" strike="noStrike">
                    <a:solidFill>
                      <a:srgbClr val="ff0000"/>
                    </a:solidFill>
                    <a:latin typeface="Arial"/>
                  </a:rPr>
                  <a:t>LR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473" name="CustomShape 45"/>
              <p:cNvSpPr/>
              <p:nvPr/>
            </p:nvSpPr>
            <p:spPr>
              <a:xfrm>
                <a:off x="7623720" y="5553000"/>
                <a:ext cx="427680" cy="337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1600" spc="-1" strike="noStrike">
                    <a:solidFill>
                      <a:srgbClr val="ff0000"/>
                    </a:solidFill>
                    <a:latin typeface="Arial"/>
                  </a:rPr>
                  <a:t>LL</a:t>
                </a:r>
                <a:endParaRPr b="1" lang="es-ES" sz="16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</p:grpSp>
        <p:sp>
          <p:nvSpPr>
            <p:cNvPr id="474" name="CustomShape 46"/>
            <p:cNvSpPr/>
            <p:nvPr/>
          </p:nvSpPr>
          <p:spPr>
            <a:xfrm>
              <a:off x="739800" y="5445000"/>
              <a:ext cx="8640720" cy="1116000"/>
            </a:xfrm>
            <a:prstGeom prst="rect">
              <a:avLst/>
            </a:prstGeom>
            <a:noFill/>
            <a:ln w="1908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Line 47"/>
            <p:cNvSpPr/>
            <p:nvPr/>
          </p:nvSpPr>
          <p:spPr>
            <a:xfrm>
              <a:off x="2792520" y="5445000"/>
              <a:ext cx="0" cy="1116000"/>
            </a:xfrm>
            <a:prstGeom prst="line">
              <a:avLst/>
            </a:prstGeom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Line 48"/>
            <p:cNvSpPr/>
            <p:nvPr/>
          </p:nvSpPr>
          <p:spPr>
            <a:xfrm>
              <a:off x="4953240" y="5445000"/>
              <a:ext cx="0" cy="1116000"/>
            </a:xfrm>
            <a:prstGeom prst="line">
              <a:avLst/>
            </a:prstGeom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Line 49"/>
            <p:cNvSpPr/>
            <p:nvPr/>
          </p:nvSpPr>
          <p:spPr>
            <a:xfrm>
              <a:off x="7256520" y="5445000"/>
              <a:ext cx="0" cy="1116000"/>
            </a:xfrm>
            <a:prstGeom prst="line">
              <a:avLst/>
            </a:prstGeom>
            <a:ln w="2232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8" name="Group 50"/>
          <p:cNvGrpSpPr/>
          <p:nvPr/>
        </p:nvGrpSpPr>
        <p:grpSpPr>
          <a:xfrm>
            <a:off x="7400880" y="1808280"/>
            <a:ext cx="2408400" cy="1199520"/>
            <a:chOff x="7400880" y="1808280"/>
            <a:chExt cx="2408400" cy="1199520"/>
          </a:xfrm>
        </p:grpSpPr>
        <p:pic>
          <p:nvPicPr>
            <p:cNvPr id="479" name="Picture 168" descr="TP_tmp"/>
            <p:cNvPicPr/>
            <p:nvPr/>
          </p:nvPicPr>
          <p:blipFill>
            <a:blip r:embed="rId13"/>
            <a:stretch/>
          </p:blipFill>
          <p:spPr>
            <a:xfrm>
              <a:off x="8697960" y="2247480"/>
              <a:ext cx="147600" cy="17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0" name="Line 51"/>
            <p:cNvSpPr/>
            <p:nvPr/>
          </p:nvSpPr>
          <p:spPr>
            <a:xfrm flipV="1">
              <a:off x="8408880" y="1947600"/>
              <a:ext cx="835200" cy="5155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Line 52"/>
            <p:cNvSpPr/>
            <p:nvPr/>
          </p:nvSpPr>
          <p:spPr>
            <a:xfrm flipH="1">
              <a:off x="7581600" y="2463480"/>
              <a:ext cx="819000" cy="504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53"/>
            <p:cNvSpPr/>
            <p:nvPr/>
          </p:nvSpPr>
          <p:spPr>
            <a:xfrm>
              <a:off x="7405560" y="2427120"/>
              <a:ext cx="6429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483" name="CustomShape 54"/>
            <p:cNvSpPr/>
            <p:nvPr/>
          </p:nvSpPr>
          <p:spPr>
            <a:xfrm>
              <a:off x="9166320" y="1808280"/>
              <a:ext cx="64296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484" name="CustomShape 55"/>
            <p:cNvSpPr/>
            <p:nvPr/>
          </p:nvSpPr>
          <p:spPr>
            <a:xfrm>
              <a:off x="8805960" y="2211120"/>
              <a:ext cx="115920" cy="25668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Line 56"/>
            <p:cNvSpPr/>
            <p:nvPr/>
          </p:nvSpPr>
          <p:spPr>
            <a:xfrm>
              <a:off x="7400880" y="2463480"/>
              <a:ext cx="1981080" cy="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57"/>
            <p:cNvSpPr/>
            <p:nvPr/>
          </p:nvSpPr>
          <p:spPr>
            <a:xfrm>
              <a:off x="8170920" y="2463480"/>
              <a:ext cx="743040" cy="286920"/>
            </a:xfrm>
            <a:custGeom>
              <a:avLst/>
              <a:gdLst/>
              <a:ahLst/>
              <a:rect l="l" t="t" r="r" b="b"/>
              <a:pathLst>
                <a:path w="41326" h="24050">
                  <a:moveTo>
                    <a:pt x="41186" y="0"/>
                  </a:moveTo>
                  <a:cubicBezTo>
                    <a:pt x="41279" y="813"/>
                    <a:pt x="41326" y="1631"/>
                    <a:pt x="41326" y="2450"/>
                  </a:cubicBezTo>
                  <a:cubicBezTo>
                    <a:pt x="41326" y="14379"/>
                    <a:pt x="31655" y="24050"/>
                    <a:pt x="19726" y="24050"/>
                  </a:cubicBezTo>
                  <a:cubicBezTo>
                    <a:pt x="11201" y="24049"/>
                    <a:pt x="3473" y="19036"/>
                    <a:pt x="0" y="11250"/>
                  </a:cubicBezTo>
                  <a:moveTo>
                    <a:pt x="41186" y="0"/>
                  </a:moveTo>
                  <a:cubicBezTo>
                    <a:pt x="41279" y="813"/>
                    <a:pt x="41326" y="1631"/>
                    <a:pt x="41326" y="2450"/>
                  </a:cubicBezTo>
                  <a:cubicBezTo>
                    <a:pt x="41326" y="14379"/>
                    <a:pt x="31655" y="24050"/>
                    <a:pt x="19726" y="24050"/>
                  </a:cubicBezTo>
                  <a:cubicBezTo>
                    <a:pt x="11201" y="24049"/>
                    <a:pt x="3473" y="19036"/>
                    <a:pt x="0" y="11250"/>
                  </a:cubicBezTo>
                  <a:lnTo>
                    <a:pt x="19726" y="2450"/>
                  </a:lnTo>
                  <a:lnTo>
                    <a:pt x="41186" y="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87" name="Picture 186" descr="TP_tmp"/>
            <p:cNvPicPr/>
            <p:nvPr/>
          </p:nvPicPr>
          <p:blipFill>
            <a:blip r:embed="rId14"/>
            <a:stretch/>
          </p:blipFill>
          <p:spPr>
            <a:xfrm>
              <a:off x="8337600" y="2499840"/>
              <a:ext cx="431640" cy="156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8" name="Picture 187" descr="TP_tmp"/>
            <p:cNvPicPr/>
            <p:nvPr/>
          </p:nvPicPr>
          <p:blipFill>
            <a:blip r:embed="rId15"/>
            <a:stretch/>
          </p:blipFill>
          <p:spPr>
            <a:xfrm>
              <a:off x="7894800" y="2787480"/>
              <a:ext cx="550800" cy="22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9" name="Picture 189" descr="TP_tmp"/>
            <p:cNvPicPr/>
            <p:nvPr/>
          </p:nvPicPr>
          <p:blipFill>
            <a:blip r:embed="rId16"/>
            <a:stretch/>
          </p:blipFill>
          <p:spPr>
            <a:xfrm>
              <a:off x="8442360" y="1919160"/>
              <a:ext cx="506520" cy="219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0" name="CustomShape 58"/>
          <p:cNvSpPr/>
          <p:nvPr/>
        </p:nvSpPr>
        <p:spPr>
          <a:xfrm>
            <a:off x="7329600" y="1881360"/>
            <a:ext cx="2303280" cy="1152360"/>
          </a:xfrm>
          <a:prstGeom prst="rect">
            <a:avLst/>
          </a:prstGeom>
          <a:noFill/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045424A7-34AE-48F0-8501-E44D6998661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117288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The Muon Current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pic>
        <p:nvPicPr>
          <p:cNvPr id="493" name="Picture 7" descr="TP_tmp"/>
          <p:cNvPicPr/>
          <p:nvPr/>
        </p:nvPicPr>
        <p:blipFill>
          <a:blip r:embed="rId1"/>
          <a:stretch/>
        </p:blipFill>
        <p:spPr>
          <a:xfrm>
            <a:off x="2649600" y="704880"/>
            <a:ext cx="2600280" cy="350640"/>
          </a:xfrm>
          <a:prstGeom prst="rect">
            <a:avLst/>
          </a:prstGeom>
          <a:ln>
            <a:noFill/>
          </a:ln>
        </p:spPr>
      </p:pic>
      <p:sp>
        <p:nvSpPr>
          <p:cNvPr id="494" name="CustomShape 3"/>
          <p:cNvSpPr/>
          <p:nvPr/>
        </p:nvSpPr>
        <p:spPr>
          <a:xfrm>
            <a:off x="451080" y="695160"/>
            <a:ext cx="2077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Want to evaluate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5315760" y="695160"/>
            <a:ext cx="3780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all four helicity combinations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443880" y="1125360"/>
            <a:ext cx="79466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arbitrary spinors            with it is straightforward  to show that  the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components of               are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497" name="Picture 12" descr="TP_tmp"/>
          <p:cNvPicPr/>
          <p:nvPr/>
        </p:nvPicPr>
        <p:blipFill>
          <a:blip r:embed="rId2"/>
          <a:stretch/>
        </p:blipFill>
        <p:spPr>
          <a:xfrm>
            <a:off x="3008160" y="1157400"/>
            <a:ext cx="584280" cy="291960"/>
          </a:xfrm>
          <a:prstGeom prst="rect">
            <a:avLst/>
          </a:prstGeom>
          <a:ln>
            <a:noFill/>
          </a:ln>
        </p:spPr>
      </p:pic>
      <p:pic>
        <p:nvPicPr>
          <p:cNvPr id="498" name="Picture 13" descr="TP_tmp"/>
          <p:cNvPicPr/>
          <p:nvPr/>
        </p:nvPicPr>
        <p:blipFill>
          <a:blip r:embed="rId3"/>
          <a:stretch/>
        </p:blipFill>
        <p:spPr>
          <a:xfrm>
            <a:off x="2505240" y="1449360"/>
            <a:ext cx="730080" cy="291960"/>
          </a:xfrm>
          <a:prstGeom prst="rect">
            <a:avLst/>
          </a:prstGeom>
          <a:ln>
            <a:noFill/>
          </a:ln>
        </p:spPr>
      </p:pic>
      <p:grpSp>
        <p:nvGrpSpPr>
          <p:cNvPr id="499" name="Group 6"/>
          <p:cNvGrpSpPr/>
          <p:nvPr/>
        </p:nvGrpSpPr>
        <p:grpSpPr>
          <a:xfrm>
            <a:off x="516960" y="3321000"/>
            <a:ext cx="4590720" cy="368280"/>
            <a:chOff x="516960" y="3321000"/>
            <a:chExt cx="4590720" cy="368280"/>
          </a:xfrm>
        </p:grpSpPr>
        <p:pic>
          <p:nvPicPr>
            <p:cNvPr id="500" name="Picture 28" descr="TP_tmp"/>
            <p:cNvPicPr/>
            <p:nvPr/>
          </p:nvPicPr>
          <p:blipFill>
            <a:blip r:embed="rId4"/>
            <a:stretch/>
          </p:blipFill>
          <p:spPr>
            <a:xfrm>
              <a:off x="2279520" y="3346200"/>
              <a:ext cx="657000" cy="31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1" name="CustomShape 7"/>
            <p:cNvSpPr/>
            <p:nvPr/>
          </p:nvSpPr>
          <p:spPr>
            <a:xfrm>
              <a:off x="516960" y="3321000"/>
              <a:ext cx="45907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Consider the             combination using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502" name="CustomShape 8"/>
          <p:cNvSpPr/>
          <p:nvPr/>
        </p:nvSpPr>
        <p:spPr>
          <a:xfrm>
            <a:off x="1326600" y="4011480"/>
            <a:ext cx="63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03" name="Picture 50" descr="TP_tmp"/>
          <p:cNvPicPr/>
          <p:nvPr/>
        </p:nvPicPr>
        <p:blipFill>
          <a:blip r:embed="rId5"/>
          <a:stretch/>
        </p:blipFill>
        <p:spPr>
          <a:xfrm>
            <a:off x="1389240" y="4653000"/>
            <a:ext cx="7777080" cy="1662120"/>
          </a:xfrm>
          <a:prstGeom prst="rect">
            <a:avLst/>
          </a:prstGeom>
          <a:ln>
            <a:noFill/>
          </a:ln>
        </p:spPr>
      </p:pic>
      <p:sp>
        <p:nvSpPr>
          <p:cNvPr id="504" name="CustomShape 9"/>
          <p:cNvSpPr/>
          <p:nvPr/>
        </p:nvSpPr>
        <p:spPr>
          <a:xfrm>
            <a:off x="8745840" y="1790640"/>
            <a:ext cx="493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cc0099"/>
                </a:solidFill>
                <a:latin typeface="Arial"/>
              </a:rPr>
              <a:t>(3)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05" name="CustomShape 10"/>
          <p:cNvSpPr/>
          <p:nvPr/>
        </p:nvSpPr>
        <p:spPr>
          <a:xfrm>
            <a:off x="8745840" y="2151000"/>
            <a:ext cx="493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cc0099"/>
                </a:solidFill>
                <a:latin typeface="Arial"/>
              </a:rPr>
              <a:t>(4)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06" name="CustomShape 11"/>
          <p:cNvSpPr/>
          <p:nvPr/>
        </p:nvSpPr>
        <p:spPr>
          <a:xfrm>
            <a:off x="8745840" y="2546280"/>
            <a:ext cx="493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cc0099"/>
                </a:solidFill>
                <a:latin typeface="Arial"/>
              </a:rPr>
              <a:t>(5)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07" name="CustomShape 12"/>
          <p:cNvSpPr/>
          <p:nvPr/>
        </p:nvSpPr>
        <p:spPr>
          <a:xfrm>
            <a:off x="8745840" y="2943360"/>
            <a:ext cx="493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cc0099"/>
                </a:solidFill>
                <a:latin typeface="Arial"/>
              </a:rPr>
              <a:t>(6)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08" name="Picture 57" descr="TP_tmp"/>
          <p:cNvPicPr/>
          <p:nvPr/>
        </p:nvPicPr>
        <p:blipFill>
          <a:blip r:embed="rId6"/>
          <a:stretch/>
        </p:blipFill>
        <p:spPr>
          <a:xfrm>
            <a:off x="1930320" y="1776240"/>
            <a:ext cx="5975280" cy="1481400"/>
          </a:xfrm>
          <a:prstGeom prst="rect">
            <a:avLst/>
          </a:prstGeom>
          <a:ln>
            <a:noFill/>
          </a:ln>
        </p:spPr>
      </p:pic>
      <p:sp>
        <p:nvSpPr>
          <p:cNvPr id="509" name="CustomShape 13"/>
          <p:cNvSpPr/>
          <p:nvPr/>
        </p:nvSpPr>
        <p:spPr>
          <a:xfrm>
            <a:off x="668160" y="5337000"/>
            <a:ext cx="395640" cy="216000"/>
          </a:xfrm>
          <a:custGeom>
            <a:avLst/>
            <a:gdLst/>
            <a:ahLst/>
            <a:rect l="0" t="0" r="r" b="b"/>
            <a:pathLst>
              <a:path w="1101" h="602">
                <a:moveTo>
                  <a:pt x="0" y="150"/>
                </a:moveTo>
                <a:lnTo>
                  <a:pt x="825" y="150"/>
                </a:lnTo>
                <a:lnTo>
                  <a:pt x="825" y="0"/>
                </a:lnTo>
                <a:lnTo>
                  <a:pt x="1100" y="300"/>
                </a:lnTo>
                <a:lnTo>
                  <a:pt x="825" y="601"/>
                </a:lnTo>
                <a:lnTo>
                  <a:pt x="82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10" name="Picture 62" descr="TP_tmp"/>
          <p:cNvPicPr/>
          <p:nvPr/>
        </p:nvPicPr>
        <p:blipFill>
          <a:blip r:embed="rId7"/>
          <a:stretch/>
        </p:blipFill>
        <p:spPr>
          <a:xfrm>
            <a:off x="5132520" y="3357720"/>
            <a:ext cx="1752480" cy="320400"/>
          </a:xfrm>
          <a:prstGeom prst="rect">
            <a:avLst/>
          </a:prstGeom>
          <a:ln>
            <a:noFill/>
          </a:ln>
        </p:spPr>
      </p:pic>
      <p:pic>
        <p:nvPicPr>
          <p:cNvPr id="511" name="Picture 63" descr="TP_tmp"/>
          <p:cNvPicPr/>
          <p:nvPr/>
        </p:nvPicPr>
        <p:blipFill>
          <a:blip r:embed="rId8"/>
          <a:stretch/>
        </p:blipFill>
        <p:spPr>
          <a:xfrm>
            <a:off x="2139840" y="3735360"/>
            <a:ext cx="3463920" cy="9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2003-05-30T11:22:16Z</dcterms:created>
  <dc:creator>Prof Mark Thomson</dc:creator>
  <dc:description/>
  <dc:language>es-ES</dc:language>
  <cp:lastModifiedBy/>
  <dcterms:modified xsi:type="dcterms:W3CDTF">2021-11-08T16:34:56Z</dcterms:modified>
  <cp:revision>331</cp:revision>
  <dc:subject>Handout 4: Electron-Positron Annihilation</dc:subject>
  <dc:title>Part III Particle Physics</dc:title>
</cp:coreProperties>
</file>