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68.png" ContentType="image/png"/>
  <Override PartName="/ppt/media/image367.png" ContentType="image/png"/>
  <Override PartName="/ppt/media/image366.png" ContentType="image/png"/>
  <Override PartName="/ppt/media/image365.png" ContentType="image/png"/>
  <Override PartName="/ppt/media/image364.png" ContentType="image/png"/>
  <Override PartName="/ppt/media/image363.png" ContentType="image/png"/>
  <Override PartName="/ppt/media/image362.png" ContentType="image/png"/>
  <Override PartName="/ppt/media/image361.png" ContentType="image/png"/>
  <Override PartName="/ppt/media/image360.png" ContentType="image/png"/>
  <Override PartName="/ppt/media/image359.png" ContentType="image/png"/>
  <Override PartName="/ppt/media/image358.png" ContentType="image/png"/>
  <Override PartName="/ppt/media/image357.png" ContentType="image/png"/>
  <Override PartName="/ppt/media/image356.png" ContentType="image/png"/>
  <Override PartName="/ppt/media/image355.png" ContentType="image/png"/>
  <Override PartName="/ppt/media/image354.png" ContentType="image/png"/>
  <Override PartName="/ppt/media/image353.png" ContentType="image/png"/>
  <Override PartName="/ppt/media/image352.png" ContentType="image/png"/>
  <Override PartName="/ppt/media/image351.png" ContentType="image/png"/>
  <Override PartName="/ppt/media/image350.png" ContentType="image/png"/>
  <Override PartName="/ppt/media/image349.png" ContentType="image/png"/>
  <Override PartName="/ppt/media/image348.png" ContentType="image/png"/>
  <Override PartName="/ppt/media/image347.png" ContentType="image/png"/>
  <Override PartName="/ppt/media/image346.png" ContentType="image/png"/>
  <Override PartName="/ppt/media/image345.png" ContentType="image/png"/>
  <Override PartName="/ppt/media/image344.png" ContentType="image/png"/>
  <Override PartName="/ppt/media/image343.png" ContentType="image/png"/>
  <Override PartName="/ppt/media/image342.png" ContentType="image/png"/>
  <Override PartName="/ppt/media/image341.png" ContentType="image/png"/>
  <Override PartName="/ppt/media/image340.png" ContentType="image/png"/>
  <Override PartName="/ppt/media/image339.png" ContentType="image/png"/>
  <Override PartName="/ppt/media/image338.png" ContentType="image/png"/>
  <Override PartName="/ppt/media/image337.png" ContentType="image/png"/>
  <Override PartName="/ppt/media/image159.png" ContentType="image/png"/>
  <Override PartName="/ppt/media/image61.png" ContentType="image/png"/>
  <Override PartName="/ppt/media/image149.png" ContentType="image/png"/>
  <Override PartName="/ppt/media/image51.png" ContentType="image/png"/>
  <Override PartName="/ppt/media/image139.png" ContentType="image/png"/>
  <Override PartName="/ppt/media/image41.png" ContentType="image/png"/>
  <Override PartName="/ppt/media/image129.png" ContentType="image/png"/>
  <Override PartName="/ppt/media/image31.png" ContentType="image/png"/>
  <Override PartName="/ppt/media/image119.png" ContentType="image/png"/>
  <Override PartName="/ppt/media/image21.png" ContentType="image/png"/>
  <Override PartName="/ppt/media/image118.png" ContentType="image/png"/>
  <Override PartName="/ppt/media/image20.png" ContentType="image/png"/>
  <Override PartName="/ppt/media/image109.png" ContentType="image/png"/>
  <Override PartName="/ppt/media/image11.png" ContentType="image/png"/>
  <Override PartName="/ppt/media/image117.png" ContentType="image/png"/>
  <Override PartName="/ppt/media/image259.png" ContentType="image/png"/>
  <Override PartName="/ppt/media/image258.png" ContentType="image/png"/>
  <Override PartName="/ppt/media/image257.png" ContentType="image/png"/>
  <Override PartName="/ppt/media/image256.png" ContentType="image/png"/>
  <Override PartName="/ppt/media/image92.png" ContentType="image/png"/>
  <Override PartName="/ppt/media/image91.png" ContentType="image/png"/>
  <Override PartName="/ppt/media/image189.png" ContentType="image/png"/>
  <Override PartName="/ppt/media/image90.png" ContentType="image/png"/>
  <Override PartName="/ppt/media/image188.png" ContentType="image/png"/>
  <Override PartName="/ppt/media/image194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178.png" ContentType="image/png"/>
  <Override PartName="/ppt/media/image332.png" ContentType="image/png"/>
  <Override PartName="/ppt/media/image320.png" ContentType="image/png"/>
  <Override PartName="/ppt/media/image60.png" ContentType="image/png"/>
  <Override PartName="/ppt/media/image158.png" ContentType="image/png"/>
  <Override PartName="/ppt/media/image249.png" ContentType="image/png"/>
  <Override PartName="/ppt/media/image248.png" ContentType="image/png"/>
  <Override PartName="/ppt/media/image179.wmf" ContentType="image/x-wmf"/>
  <Override PartName="/ppt/media/image321.png" ContentType="image/png"/>
  <Override PartName="/ppt/media/image107.png" ContentType="image/png"/>
  <Override PartName="/ppt/media/image323.png" ContentType="image/png"/>
  <Override PartName="/ppt/media/image247.png" ContentType="image/png"/>
  <Override PartName="/ppt/media/image2.png" ContentType="image/png"/>
  <Override PartName="/ppt/media/image322.png" ContentType="image/png"/>
  <Override PartName="/ppt/media/image62.png" ContentType="image/png"/>
  <Override PartName="/ppt/media/image108.png" ContentType="image/png"/>
  <Override PartName="/ppt/media/image10.png" ContentType="image/png"/>
  <Override PartName="/ppt/media/image246.png" ContentType="image/png"/>
  <Override PartName="/ppt/media/image9.png" ContentType="image/png"/>
  <Override PartName="/ppt/media/image324.png" ContentType="image/png"/>
  <Override PartName="/ppt/media/image103.png" ContentType="image/png"/>
  <Override PartName="/ppt/media/image36.png" ContentType="image/png"/>
  <Override PartName="/ppt/media/image266.png" ContentType="image/png"/>
  <Override PartName="/ppt/media/image102.png" ContentType="image/png"/>
  <Override PartName="/ppt/media/image35.png" ContentType="image/png"/>
  <Override PartName="/ppt/media/image289.png" ContentType="image/png"/>
  <Override PartName="/ppt/media/image101.png" ContentType="image/png"/>
  <Override PartName="/ppt/media/image34.png" ContentType="image/png"/>
  <Override PartName="/ppt/media/image312.png" ContentType="image/png"/>
  <Override PartName="/ppt/media/image288.png" ContentType="image/png"/>
  <Override PartName="/ppt/media/image100.png" ContentType="image/png"/>
  <Override PartName="/ppt/media/image33.png" ContentType="image/png"/>
  <Override PartName="/ppt/media/image311.png" ContentType="image/png"/>
  <Override PartName="/ppt/media/image32.png" ContentType="image/png"/>
  <Override PartName="/ppt/media/image99.png" ContentType="image/png"/>
  <Override PartName="/ppt/media/image166.png" ContentType="image/png"/>
  <Override PartName="/ppt/media/image218.png" ContentType="image/png"/>
  <Override PartName="/ppt/media/image310.png" ContentType="image/png"/>
  <Override PartName="/ppt/media/image98.png" ContentType="image/png"/>
  <Override PartName="/ppt/media/image165.png" ContentType="image/png"/>
  <Override PartName="/ppt/media/image217.png" ContentType="image/png"/>
  <Override PartName="/ppt/media/image30.png" ContentType="image/png"/>
  <Override PartName="/ppt/media/image128.png" ContentType="image/png"/>
  <Override PartName="/ppt/media/image97.png" ContentType="image/png"/>
  <Override PartName="/ppt/media/image164.png" ContentType="image/png"/>
  <Override PartName="/ppt/media/image216.png" ContentType="image/png"/>
  <Override PartName="/ppt/media/image138.png" ContentType="image/png"/>
  <Override PartName="/ppt/media/image40.png" ContentType="image/png"/>
  <Override PartName="/ppt/media/image137.png" ContentType="image/png"/>
  <Override PartName="/ppt/media/image69.png" ContentType="image/png"/>
  <Override PartName="/ppt/media/image136.png" ContentType="image/png"/>
  <Override PartName="/ppt/media/image68.png" ContentType="image/png"/>
  <Override PartName="/ppt/media/image135.png" ContentType="image/png"/>
  <Override PartName="/ppt/media/image67.png" ContentType="image/png"/>
  <Override PartName="/ppt/media/image134.png" ContentType="image/png"/>
  <Override PartName="/ppt/media/image66.png" ContentType="image/png"/>
  <Override PartName="/ppt/media/image133.png" ContentType="image/png"/>
  <Override PartName="/ppt/media/image279.png" ContentType="image/png"/>
  <Override PartName="/ppt/media/image116.png" ContentType="image/png"/>
  <Override PartName="/ppt/media/image49.png" ContentType="image/png"/>
  <Override PartName="/ppt/media/image302.png" ContentType="image/png"/>
  <Override PartName="/ppt/media/image65.png" ContentType="image/png"/>
  <Override PartName="/ppt/media/image132.png" ContentType="image/png"/>
  <Override PartName="/ppt/media/image278.png" ContentType="image/png"/>
  <Override PartName="/ppt/media/image157.png" ContentType="image/png"/>
  <Override PartName="/ppt/media/image209.png" ContentType="image/png"/>
  <Override PartName="/ppt/media/image115.png" ContentType="image/png"/>
  <Override PartName="/ppt/media/image48.png" ContentType="image/png"/>
  <Override PartName="/ppt/media/image301.png" ContentType="image/png"/>
  <Override PartName="/ppt/media/image64.png" ContentType="image/png"/>
  <Override PartName="/ppt/media/image131.png" ContentType="image/png"/>
  <Override PartName="/ppt/media/image277.png" ContentType="image/png"/>
  <Override PartName="/ppt/media/image89.png" ContentType="image/png"/>
  <Override PartName="/ppt/media/image156.png" ContentType="image/png"/>
  <Override PartName="/ppt/media/image208.png" ContentType="image/png"/>
  <Override PartName="/ppt/media/image114.png" ContentType="image/png"/>
  <Override PartName="/ppt/media/image47.png" ContentType="image/png"/>
  <Override PartName="/ppt/media/image300.png" ContentType="image/png"/>
  <Override PartName="/ppt/media/image63.png" ContentType="image/png"/>
  <Override PartName="/ppt/media/image130.png" ContentType="image/png"/>
  <Override PartName="/ppt/media/image276.png" ContentType="image/png"/>
  <Override PartName="/ppt/media/image88.png" ContentType="image/png"/>
  <Override PartName="/ppt/media/image155.png" ContentType="image/png"/>
  <Override PartName="/ppt/media/image207.png" ContentType="image/png"/>
  <Override PartName="/ppt/media/image113.png" ContentType="image/png"/>
  <Override PartName="/ppt/media/image46.png" ContentType="image/png"/>
  <Override PartName="/ppt/media/image87.png" ContentType="image/png"/>
  <Override PartName="/ppt/media/image154.png" ContentType="image/png"/>
  <Override PartName="/ppt/media/image206.png" ContentType="image/png"/>
  <Override PartName="/ppt/media/image112.png" ContentType="image/png"/>
  <Override PartName="/ppt/media/image45.png" ContentType="image/png"/>
  <Override PartName="/ppt/media/image287.png" ContentType="image/png"/>
  <Override PartName="/ppt/media/image19.png" ContentType="image/png"/>
  <Override PartName="/ppt/media/image127.png" ContentType="image/png"/>
  <Override PartName="/ppt/media/image286.png" ContentType="image/png"/>
  <Override PartName="/ppt/media/image18.png" ContentType="image/png"/>
  <Override PartName="/ppt/media/image59.png" ContentType="image/png"/>
  <Override PartName="/ppt/media/image126.png" ContentType="image/png"/>
  <Override PartName="/ppt/media/image1.jpeg" ContentType="image/jpeg"/>
  <Override PartName="/ppt/media/image211.png" ContentType="image/png"/>
  <Override PartName="/ppt/media/image58.png" ContentType="image/png"/>
  <Override PartName="/ppt/media/image125.png" ContentType="image/png"/>
  <Override PartName="/ppt/media/image267.png" ContentType="image/png"/>
  <Override PartName="/ppt/media/image79.png" ContentType="image/png"/>
  <Override PartName="/ppt/media/image146.png" ContentType="image/png"/>
  <Override PartName="/ppt/media/image104.png" ContentType="image/png"/>
  <Override PartName="/ppt/media/image37.png" ContentType="image/png"/>
  <Override PartName="/ppt/media/image55.png" ContentType="image/png"/>
  <Override PartName="/ppt/media/image122.png" ContentType="image/png"/>
  <Override PartName="/ppt/media/image268.png" ContentType="image/png"/>
  <Override PartName="/ppt/media/image147.png" ContentType="image/png"/>
  <Override PartName="/ppt/media/image105.png" ContentType="image/png"/>
  <Override PartName="/ppt/media/image38.png" ContentType="image/png"/>
  <Override PartName="/ppt/media/image56.png" ContentType="image/png"/>
  <Override PartName="/ppt/media/image123.png" ContentType="image/png"/>
  <Override PartName="/ppt/media/image269.png" ContentType="image/png"/>
  <Override PartName="/ppt/media/image148.png" ContentType="image/png"/>
  <Override PartName="/ppt/media/image50.png" ContentType="image/png"/>
  <Override PartName="/ppt/media/image106.png" ContentType="image/png"/>
  <Override PartName="/ppt/media/image39.png" ContentType="image/png"/>
  <Override PartName="/ppt/media/image57.png" ContentType="image/png"/>
  <Override PartName="/ppt/media/image124.png" ContentType="image/png"/>
  <Override PartName="/ppt/media/image83.png" ContentType="image/png"/>
  <Override PartName="/ppt/media/image150.png" ContentType="image/png"/>
  <Override PartName="/ppt/media/image197.png" ContentType="image/png"/>
  <Override PartName="/ppt/media/image202.png" ContentType="image/png"/>
  <Override PartName="/ppt/media/image28.png" ContentType="image/png"/>
  <Override PartName="/ppt/media/image296.png" ContentType="image/png"/>
  <Override PartName="/ppt/media/image84.png" ContentType="image/png"/>
  <Override PartName="/ppt/media/image151.png" ContentType="image/png"/>
  <Override PartName="/ppt/media/image198.png" ContentType="image/png"/>
  <Override PartName="/ppt/media/image203.png" ContentType="image/png"/>
  <Override PartName="/ppt/media/image29.png" ContentType="image/png"/>
  <Override PartName="/ppt/media/image297.png" ContentType="image/png"/>
  <Override PartName="/ppt/media/image42.png" ContentType="image/png"/>
  <Override PartName="/ppt/media/image85.png" ContentType="image/png"/>
  <Override PartName="/ppt/media/image152.png" ContentType="image/png"/>
  <Override PartName="/ppt/media/image199.png" ContentType="image/png"/>
  <Override PartName="/ppt/media/image204.png" ContentType="image/png"/>
  <Override PartName="/ppt/media/image298.png" ContentType="image/png"/>
  <Override PartName="/ppt/media/image110.png" ContentType="image/png"/>
  <Override PartName="/ppt/media/image43.png" ContentType="image/png"/>
  <Override PartName="/ppt/media/image86.png" ContentType="image/png"/>
  <Override PartName="/ppt/media/image153.png" ContentType="image/png"/>
  <Override PartName="/ppt/media/image205.png" ContentType="image/png"/>
  <Override PartName="/ppt/media/image299.png" ContentType="image/png"/>
  <Override PartName="/ppt/media/image111.png" ContentType="image/png"/>
  <Override PartName="/ppt/media/image44.png" ContentType="image/png"/>
  <Override PartName="/ppt/media/image142.png" ContentType="image/png"/>
  <Override PartName="/ppt/media/image75.png" ContentType="image/png"/>
  <Override PartName="/ppt/media/image93.png" ContentType="image/png"/>
  <Override PartName="/ppt/media/image160.png" ContentType="image/png"/>
  <Override PartName="/ppt/media/image212.png" ContentType="image/png"/>
  <Override PartName="/ppt/media/image143.png" ContentType="image/png"/>
  <Override PartName="/ppt/media/image76.png" ContentType="image/png"/>
  <Override PartName="/ppt/media/image94.png" ContentType="image/png"/>
  <Override PartName="/ppt/media/image161.png" ContentType="image/png"/>
  <Override PartName="/ppt/media/image213.png" ContentType="image/png"/>
  <Override PartName="/ppt/media/image52.png" ContentType="image/png"/>
  <Override PartName="/ppt/media/image144.png" ContentType="image/png"/>
  <Override PartName="/ppt/media/image77.png" ContentType="image/png"/>
  <Override PartName="/ppt/media/image330.png" ContentType="image/png"/>
  <Override PartName="/ppt/media/image95.png" ContentType="image/png"/>
  <Override PartName="/ppt/media/image162.png" ContentType="image/png"/>
  <Override PartName="/ppt/media/image214.png" ContentType="image/png"/>
  <Override PartName="/ppt/media/image120.png" ContentType="image/png"/>
  <Override PartName="/ppt/media/image53.png" ContentType="image/png"/>
  <Override PartName="/ppt/media/image145.png" ContentType="image/png"/>
  <Override PartName="/ppt/media/image78.png" ContentType="image/png"/>
  <Override PartName="/ppt/media/image331.png" ContentType="image/png"/>
  <Override PartName="/ppt/media/image96.png" ContentType="image/png"/>
  <Override PartName="/ppt/media/image163.png" ContentType="image/png"/>
  <Override PartName="/ppt/media/image215.png" ContentType="image/png"/>
  <Override PartName="/ppt/media/image121.png" ContentType="image/png"/>
  <Override PartName="/ppt/media/image54.png" ContentType="image/png"/>
  <Override PartName="/ppt/media/image70.png" ContentType="image/png"/>
  <Override PartName="/ppt/media/image168.png" ContentType="image/png"/>
  <Override PartName="/ppt/media/image71.png" ContentType="image/png"/>
  <Override PartName="/ppt/media/image169.png" ContentType="image/png"/>
  <Override PartName="/ppt/media/image72.png" ContentType="image/png"/>
  <Override PartName="/ppt/media/image140.png" ContentType="image/png"/>
  <Override PartName="/ppt/media/image73.png" ContentType="image/png"/>
  <Override PartName="/ppt/media/image141.png" ContentType="image/png"/>
  <Override PartName="/ppt/media/image74.png" ContentType="image/png"/>
  <Override PartName="/ppt/media/image167.png" ContentType="image/png"/>
  <Override PartName="/ppt/media/image219.png" ContentType="image/png"/>
  <Override PartName="/ppt/media/image170.png" ContentType="image/png"/>
  <Override PartName="/ppt/media/image222.png" ContentType="image/png"/>
  <Override PartName="/ppt/media/image171.png" ContentType="image/png"/>
  <Override PartName="/ppt/media/image223.png" ContentType="image/png"/>
  <Override PartName="/ppt/media/image172.png" ContentType="image/png"/>
  <Override PartName="/ppt/media/image224.png" ContentType="image/png"/>
  <Override PartName="/ppt/media/image173.png" ContentType="image/png"/>
  <Override PartName="/ppt/media/image225.png" ContentType="image/png"/>
  <Override PartName="/ppt/media/image174.png" ContentType="image/png"/>
  <Override PartName="/ppt/media/image226.png" ContentType="image/png"/>
  <Override PartName="/ppt/media/image175.png" ContentType="image/png"/>
  <Override PartName="/ppt/media/image227.png" ContentType="image/png"/>
  <Override PartName="/ppt/media/image176.png" ContentType="image/png"/>
  <Override PartName="/ppt/media/image228.png" ContentType="image/png"/>
  <Override PartName="/ppt/media/image177.png" ContentType="image/png"/>
  <Override PartName="/ppt/media/image229.png" ContentType="image/png"/>
  <Override PartName="/ppt/media/image180.png" ContentType="image/png"/>
  <Override PartName="/ppt/media/image232.png" ContentType="image/png"/>
  <Override PartName="/ppt/media/image181.png" ContentType="image/png"/>
  <Override PartName="/ppt/media/image233.png" ContentType="image/png"/>
  <Override PartName="/ppt/media/image182.png" ContentType="image/png"/>
  <Override PartName="/ppt/media/image234.png" ContentType="image/png"/>
  <Override PartName="/ppt/media/image183.png" ContentType="image/png"/>
  <Override PartName="/ppt/media/image235.png" ContentType="image/png"/>
  <Override PartName="/ppt/media/image184.png" ContentType="image/png"/>
  <Override PartName="/ppt/media/image236.png" ContentType="image/png"/>
  <Override PartName="/ppt/media/image185.png" ContentType="image/png"/>
  <Override PartName="/ppt/media/image237.png" ContentType="image/png"/>
  <Override PartName="/ppt/media/image186.png" ContentType="image/png"/>
  <Override PartName="/ppt/media/image238.png" ContentType="image/png"/>
  <Override PartName="/ppt/media/image187.png" ContentType="image/png"/>
  <Override PartName="/ppt/media/image239.png" ContentType="image/png"/>
  <Override PartName="/ppt/media/image190.png" ContentType="image/png"/>
  <Override PartName="/ppt/media/image5.png" ContentType="image/png"/>
  <Override PartName="/ppt/media/image242.png" ContentType="image/png"/>
  <Override PartName="/ppt/media/image191.png" ContentType="image/png"/>
  <Override PartName="/ppt/media/image6.png" ContentType="image/png"/>
  <Override PartName="/ppt/media/image243.png" ContentType="image/png"/>
  <Override PartName="/ppt/media/image192.png" ContentType="image/png"/>
  <Override PartName="/ppt/media/image7.png" ContentType="image/png"/>
  <Override PartName="/ppt/media/image244.png" ContentType="image/png"/>
  <Override PartName="/ppt/media/image193.png" ContentType="image/png"/>
  <Override PartName="/ppt/media/image8.png" ContentType="image/png"/>
  <Override PartName="/ppt/media/image245.png" ContentType="image/png"/>
  <Override PartName="/ppt/media/image195.png" ContentType="image/png"/>
  <Override PartName="/ppt/media/image200.png" ContentType="image/png"/>
  <Override PartName="/ppt/media/image26.png" ContentType="image/png"/>
  <Override PartName="/ppt/media/image294.png" ContentType="image/png"/>
  <Override PartName="/ppt/media/image196.png" ContentType="image/png"/>
  <Override PartName="/ppt/media/image201.png" ContentType="image/png"/>
  <Override PartName="/ppt/media/image27.png" ContentType="image/png"/>
  <Override PartName="/ppt/media/image295.png" ContentType="image/png"/>
  <Override PartName="/ppt/media/image210.png" ContentType="image/png"/>
  <Override PartName="/ppt/media/image220.png" ContentType="image/png"/>
  <Override PartName="/ppt/media/image221.png" ContentType="image/png"/>
  <Override PartName="/ppt/media/image230.png" ContentType="image/png"/>
  <Override PartName="/ppt/media/image231.png" ContentType="image/png"/>
  <Override PartName="/ppt/media/image3.png" ContentType="image/png"/>
  <Override PartName="/ppt/media/image240.png" ContentType="image/png"/>
  <Override PartName="/ppt/media/image4.png" ContentType="image/png"/>
  <Override PartName="/ppt/media/image241.png" ContentType="image/png"/>
  <Override PartName="/ppt/media/image250.png" ContentType="image/png"/>
  <Override PartName="/ppt/media/image251.png" ContentType="image/png"/>
  <Override PartName="/ppt/media/image252.png" ContentType="image/png"/>
  <Override PartName="/ppt/media/image253.png" ContentType="image/png"/>
  <Override PartName="/ppt/media/image254.png" ContentType="image/png"/>
  <Override PartName="/ppt/media/image255.png" ContentType="image/png"/>
  <Override PartName="/ppt/media/image260.png" ContentType="image/png"/>
  <Override PartName="/ppt/media/image261.png" ContentType="image/png"/>
  <Override PartName="/ppt/media/image262.png" ContentType="image/png"/>
  <Override PartName="/ppt/media/image263.png" ContentType="image/png"/>
  <Override PartName="/ppt/media/image264.png" ContentType="image/png"/>
  <Override PartName="/ppt/media/image265.png" ContentType="image/png"/>
  <Override PartName="/ppt/media/image270.png" ContentType="image/png"/>
  <Override PartName="/ppt/media/image271.png" ContentType="image/png"/>
  <Override PartName="/ppt/media/image272.png" ContentType="image/png"/>
  <Override PartName="/ppt/media/image273.png" ContentType="image/png"/>
  <Override PartName="/ppt/media/image274.png" ContentType="image/png"/>
  <Override PartName="/ppt/media/image275.png" ContentType="image/png"/>
  <Override PartName="/ppt/media/image12.png" ContentType="image/png"/>
  <Override PartName="/ppt/media/image280.png" ContentType="image/png"/>
  <Override PartName="/ppt/media/image13.png" ContentType="image/png"/>
  <Override PartName="/ppt/media/image281.png" ContentType="image/png"/>
  <Override PartName="/ppt/media/image14.png" ContentType="image/png"/>
  <Override PartName="/ppt/media/image282.png" ContentType="image/png"/>
  <Override PartName="/ppt/media/image15.png" ContentType="image/png"/>
  <Override PartName="/ppt/media/image283.png" ContentType="image/png"/>
  <Override PartName="/ppt/media/image16.png" ContentType="image/png"/>
  <Override PartName="/ppt/media/image284.png" ContentType="image/png"/>
  <Override PartName="/ppt/media/image17.png" ContentType="image/png"/>
  <Override PartName="/ppt/media/image285.png" ContentType="image/png"/>
  <Override PartName="/ppt/media/image22.png" ContentType="image/png"/>
  <Override PartName="/ppt/media/image290.png" ContentType="image/png"/>
  <Override PartName="/ppt/media/image23.png" ContentType="image/png"/>
  <Override PartName="/ppt/media/image291.png" ContentType="image/png"/>
  <Override PartName="/ppt/media/image24.png" ContentType="image/png"/>
  <Override PartName="/ppt/media/image292.png" ContentType="image/png"/>
  <Override PartName="/ppt/media/image25.png" ContentType="image/png"/>
  <Override PartName="/ppt/media/image293.png" ContentType="image/png"/>
  <Override PartName="/ppt/media/image303.png" ContentType="image/png"/>
  <Override PartName="/ppt/media/image304.png" ContentType="image/png"/>
  <Override PartName="/ppt/media/image305.png" ContentType="image/png"/>
  <Override PartName="/ppt/media/image306.png" ContentType="image/png"/>
  <Override PartName="/ppt/media/image307.png" ContentType="image/png"/>
  <Override PartName="/ppt/media/image308.png" ContentType="image/png"/>
  <Override PartName="/ppt/media/image309.png" ContentType="image/png"/>
  <Override PartName="/ppt/media/image313.png" ContentType="image/png"/>
  <Override PartName="/ppt/media/image314.png" ContentType="image/png"/>
  <Override PartName="/ppt/media/image315.png" ContentType="image/png"/>
  <Override PartName="/ppt/media/image316.png" ContentType="image/png"/>
  <Override PartName="/ppt/media/image317.png" ContentType="image/png"/>
  <Override PartName="/ppt/media/image318.png" ContentType="image/png"/>
  <Override PartName="/ppt/media/image319.png" ContentType="image/png"/>
  <Override PartName="/ppt/media/image325.png" ContentType="image/png"/>
  <Override PartName="/ppt/media/image326.png" ContentType="image/png"/>
  <Override PartName="/ppt/media/image327.png" ContentType="image/png"/>
  <Override PartName="/ppt/media/image328.png" ContentType="image/png"/>
  <Override PartName="/ppt/media/image329.png" ContentType="image/png"/>
  <Override PartName="/ppt/media/image333.png" ContentType="image/png"/>
  <Override PartName="/ppt/media/image334.png" ContentType="image/png"/>
  <Override PartName="/ppt/media/image335.png" ContentType="image/png"/>
  <Override PartName="/ppt/media/image336.png" ContentType="image/png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</p:sldIdLst>
  <p:sldSz cx="9907587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222480" y="762120"/>
            <a:ext cx="7344000" cy="376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u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s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d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s</a:t>
            </a:r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z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á</a:t>
            </a:r>
            <a:r>
              <a:rPr b="0" lang="es-ES" sz="4130" spc="-1" strike="noStrike">
                <a:latin typeface="Arial"/>
              </a:rPr>
              <a:t>g</a:t>
            </a:r>
            <a:r>
              <a:rPr b="0" lang="es-ES" sz="4130" spc="-1" strike="noStrike">
                <a:latin typeface="Arial"/>
              </a:rPr>
              <a:t>i</a:t>
            </a:r>
            <a:r>
              <a:rPr b="0" lang="es-ES" sz="4130" spc="-1" strike="noStrike">
                <a:latin typeface="Arial"/>
              </a:rPr>
              <a:t>n</a:t>
            </a:r>
            <a:r>
              <a:rPr b="0" lang="es-ES" sz="4130" spc="-1" strike="noStrike">
                <a:latin typeface="Arial"/>
              </a:rPr>
              <a:t>a</a:t>
            </a:r>
            <a:endParaRPr b="0" lang="es-ES" sz="413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778680" y="4764240"/>
            <a:ext cx="6231600" cy="451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640" spc="-1" strike="noStrike">
                <a:latin typeface="Arial"/>
              </a:rPr>
              <a:t>Pul</a:t>
            </a:r>
            <a:r>
              <a:rPr b="0" lang="es-ES" sz="2640" spc="-1" strike="noStrike">
                <a:latin typeface="Arial"/>
              </a:rPr>
              <a:t>s</a:t>
            </a:r>
            <a:r>
              <a:rPr b="0" lang="es-ES" sz="2640" spc="-1" strike="noStrike">
                <a:latin typeface="Arial"/>
              </a:rPr>
              <a:t>e </a:t>
            </a:r>
            <a:r>
              <a:rPr b="0" lang="es-ES" sz="2640" spc="-1" strike="noStrike">
                <a:latin typeface="Arial"/>
              </a:rPr>
              <a:t>p</a:t>
            </a:r>
            <a:r>
              <a:rPr b="0" lang="es-ES" sz="2640" spc="-1" strike="noStrike">
                <a:latin typeface="Arial"/>
              </a:rPr>
              <a:t>ar</a:t>
            </a:r>
            <a:r>
              <a:rPr b="0" lang="es-ES" sz="2640" spc="-1" strike="noStrike">
                <a:latin typeface="Arial"/>
              </a:rPr>
              <a:t>a </a:t>
            </a:r>
            <a:r>
              <a:rPr b="0" lang="es-ES" sz="2640" spc="-1" strike="noStrike">
                <a:latin typeface="Arial"/>
              </a:rPr>
              <a:t>e</a:t>
            </a:r>
            <a:r>
              <a:rPr b="0" lang="es-ES" sz="2640" spc="-1" strike="noStrike">
                <a:latin typeface="Arial"/>
              </a:rPr>
              <a:t>di</a:t>
            </a:r>
            <a:r>
              <a:rPr b="0" lang="es-ES" sz="2640" spc="-1" strike="noStrike">
                <a:latin typeface="Arial"/>
              </a:rPr>
              <a:t>ta</a:t>
            </a:r>
            <a:r>
              <a:rPr b="0" lang="es-ES" sz="2640" spc="-1" strike="noStrike">
                <a:latin typeface="Arial"/>
              </a:rPr>
              <a:t>r </a:t>
            </a:r>
            <a:r>
              <a:rPr b="0" lang="es-ES" sz="2640" spc="-1" strike="noStrike">
                <a:latin typeface="Arial"/>
              </a:rPr>
              <a:t>el </a:t>
            </a:r>
            <a:r>
              <a:rPr b="0" lang="es-ES" sz="2640" spc="-1" strike="noStrike">
                <a:latin typeface="Arial"/>
              </a:rPr>
              <a:t>fo</a:t>
            </a:r>
            <a:r>
              <a:rPr b="0" lang="es-ES" sz="2640" spc="-1" strike="noStrike">
                <a:latin typeface="Arial"/>
              </a:rPr>
              <a:t>r</a:t>
            </a:r>
            <a:r>
              <a:rPr b="0" lang="es-ES" sz="2640" spc="-1" strike="noStrike">
                <a:latin typeface="Arial"/>
              </a:rPr>
              <a:t>m</a:t>
            </a:r>
            <a:r>
              <a:rPr b="0" lang="es-ES" sz="2640" spc="-1" strike="noStrike">
                <a:latin typeface="Arial"/>
              </a:rPr>
              <a:t>at</a:t>
            </a:r>
            <a:r>
              <a:rPr b="0" lang="es-ES" sz="2640" spc="-1" strike="noStrike">
                <a:latin typeface="Arial"/>
              </a:rPr>
              <a:t>o </a:t>
            </a:r>
            <a:r>
              <a:rPr b="0" lang="es-ES" sz="2640" spc="-1" strike="noStrike">
                <a:latin typeface="Arial"/>
              </a:rPr>
              <a:t>d</a:t>
            </a:r>
            <a:r>
              <a:rPr b="0" lang="es-ES" sz="2640" spc="-1" strike="noStrike">
                <a:latin typeface="Arial"/>
              </a:rPr>
              <a:t>e </a:t>
            </a:r>
            <a:r>
              <a:rPr b="0" lang="es-ES" sz="2640" spc="-1" strike="noStrike">
                <a:latin typeface="Arial"/>
              </a:rPr>
              <a:t>la</a:t>
            </a:r>
            <a:r>
              <a:rPr b="0" lang="es-ES" sz="2640" spc="-1" strike="noStrike">
                <a:latin typeface="Arial"/>
              </a:rPr>
              <a:t>s </a:t>
            </a:r>
            <a:r>
              <a:rPr b="0" lang="es-ES" sz="2640" spc="-1" strike="noStrike">
                <a:latin typeface="Arial"/>
              </a:rPr>
              <a:t>n</a:t>
            </a:r>
            <a:r>
              <a:rPr b="0" lang="es-ES" sz="2640" spc="-1" strike="noStrike">
                <a:latin typeface="Arial"/>
              </a:rPr>
              <a:t>ot</a:t>
            </a:r>
            <a:r>
              <a:rPr b="0" lang="es-ES" sz="2640" spc="-1" strike="noStrike">
                <a:latin typeface="Arial"/>
              </a:rPr>
              <a:t>a</a:t>
            </a:r>
            <a:r>
              <a:rPr b="0" lang="es-ES" sz="2640" spc="-1" strike="noStrike">
                <a:latin typeface="Arial"/>
              </a:rPr>
              <a:t>s</a:t>
            </a:r>
            <a:endParaRPr b="0" lang="es-ES" sz="264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80400" cy="50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dt"/>
          </p:nvPr>
        </p:nvSpPr>
        <p:spPr>
          <a:xfrm>
            <a:off x="4408920" y="0"/>
            <a:ext cx="3380400" cy="50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 type="ftr"/>
          </p:nvPr>
        </p:nvSpPr>
        <p:spPr>
          <a:xfrm>
            <a:off x="0" y="9528840"/>
            <a:ext cx="3380400" cy="501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602" name="PlaceHolder 6"/>
          <p:cNvSpPr>
            <a:spLocks noGrp="1"/>
          </p:cNvSpPr>
          <p:nvPr>
            <p:ph type="sldNum"/>
          </p:nvPr>
        </p:nvSpPr>
        <p:spPr>
          <a:xfrm>
            <a:off x="4408920" y="9528840"/>
            <a:ext cx="3380400" cy="501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AA17A7B-D2D4-48B8-8A2D-AD478CB822B6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CustomShape 1"/>
          <p:cNvSpPr/>
          <p:nvPr/>
        </p:nvSpPr>
        <p:spPr>
          <a:xfrm>
            <a:off x="1013760" y="738360"/>
            <a:ext cx="5298840" cy="36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987840" y="4579200"/>
            <a:ext cx="5203800" cy="432036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64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1285560" y="294840"/>
            <a:ext cx="7489800" cy="234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88520" y="3760920"/>
            <a:ext cx="89154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056920" y="105264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885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5056920" y="3760920"/>
            <a:ext cx="435060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50316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517800" y="105264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48852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350316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6517800" y="3760920"/>
            <a:ext cx="2870640" cy="247284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624"/>
              </a:spcBef>
            </a:pP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285560" y="240840"/>
            <a:ext cx="7489800" cy="614520"/>
          </a:xfrm>
          <a:prstGeom prst="rect">
            <a:avLst/>
          </a:prstGeom>
        </p:spPr>
        <p:txBody>
          <a:bodyPr lIns="96840" rIns="96840" tIns="48240" bIns="48240" anchor="ctr">
            <a:spAutoFit/>
          </a:bodyPr>
          <a:p>
            <a:pPr algn="ctr"/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Pulse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para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editar el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formato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del texto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de título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r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f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Michaelmas 2011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A9D162FE-4EF7-47B3-A0B1-7C12EAC3416A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  <p:sp>
        <p:nvSpPr>
          <p:cNvPr id="5" name="Line 6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Pulse para editar el formato del texto de título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Prof. M.A. Thomson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Michaelmas 2011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D7670AF1-7E93-43FD-9AB3-BD1DB4F7FE83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Pulse para editar el formato del texto de título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Prof. M.A. Thomson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Michaelmas 2011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0AD57C01-95B9-4D2F-AB70-62076FCD4981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Pulse para editar el formato del texto de título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Prof. M.A. Thomson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Michaelmas 2011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0FBF0539-7B26-4980-8795-8D0B2AB4EF65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Pulse para editar el formato del texto de título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Prof. M.A. Thomson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521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Michaelmas 2011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522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C17E4096-05D5-4B07-A529-C0A297F05062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u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s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p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d</a:t>
            </a:r>
            <a:r>
              <a:rPr b="0" lang="es-ES" sz="4130" spc="-1" strike="noStrike">
                <a:latin typeface="Arial"/>
              </a:rPr>
              <a:t>i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f</a:t>
            </a:r>
            <a:r>
              <a:rPr b="0" lang="es-ES" sz="4130" spc="-1" strike="noStrike">
                <a:latin typeface="Arial"/>
              </a:rPr>
              <a:t>o</a:t>
            </a:r>
            <a:r>
              <a:rPr b="0" lang="es-ES" sz="4130" spc="-1" strike="noStrike">
                <a:latin typeface="Arial"/>
              </a:rPr>
              <a:t>r</a:t>
            </a:r>
            <a:r>
              <a:rPr b="0" lang="es-ES" sz="4130" spc="-1" strike="noStrike">
                <a:latin typeface="Arial"/>
              </a:rPr>
              <a:t>m</a:t>
            </a:r>
            <a:r>
              <a:rPr b="0" lang="es-ES" sz="4130" spc="-1" strike="noStrike">
                <a:latin typeface="Arial"/>
              </a:rPr>
              <a:t>a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o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d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x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o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d</a:t>
            </a:r>
            <a:r>
              <a:rPr b="0" lang="es-ES" sz="4130" spc="-1" strike="noStrike">
                <a:latin typeface="Arial"/>
              </a:rPr>
              <a:t>e</a:t>
            </a:r>
            <a:r>
              <a:rPr b="0" lang="es-ES" sz="4130" spc="-1" strike="noStrike">
                <a:latin typeface="Arial"/>
              </a:rPr>
              <a:t> 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í</a:t>
            </a:r>
            <a:r>
              <a:rPr b="0" lang="es-ES" sz="4130" spc="-1" strike="noStrike">
                <a:latin typeface="Arial"/>
              </a:rPr>
              <a:t>t</a:t>
            </a:r>
            <a:r>
              <a:rPr b="0" lang="es-ES" sz="4130" spc="-1" strike="noStrike">
                <a:latin typeface="Arial"/>
              </a:rPr>
              <a:t>u</a:t>
            </a:r>
            <a:r>
              <a:rPr b="0" lang="es-ES" sz="4130" spc="-1" strike="noStrike">
                <a:latin typeface="Arial"/>
              </a:rPr>
              <a:t>l</a:t>
            </a:r>
            <a:r>
              <a:rPr b="0" lang="es-ES" sz="4130" spc="-1" strike="noStrike">
                <a:latin typeface="Arial"/>
              </a:rPr>
              <a:t>o</a:t>
            </a:r>
            <a:endParaRPr b="0" lang="es-ES" sz="4130" spc="-1" strike="noStrike"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m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x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í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r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f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hae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lma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s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201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F8799059-11AD-41E4-A769-55210C4A7D99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m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x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í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r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f.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hae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lma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s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201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017ABE19-88A4-482F-94EA-F56F5ECD3507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m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x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í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r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f.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hae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lma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s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201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2E78CC20-69DD-4219-95A0-67B91001032F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it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m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x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tí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Prof.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M.A.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Thomso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hae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lma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s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201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7377D6B3-BBFC-4D36-8D5B-B52C108C7AF3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m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x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í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r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f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34B2EF6B-05B4-4D65-BC8E-69D5CD80F28D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m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x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í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r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f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Michaelmas 2011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324EE411-6FA2-4C9A-BFAC-345CADBF17C0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s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i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f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r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m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a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x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d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 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í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t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u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l</a:t>
            </a:r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r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f.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.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s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o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s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12138ACE-975D-43BC-BE6F-AF980171B7DD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Line 1"/>
          <p:cNvSpPr/>
          <p:nvPr/>
        </p:nvSpPr>
        <p:spPr>
          <a:xfrm>
            <a:off x="15840" y="6632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2"/>
          <p:cNvSpPr/>
          <p:nvPr/>
        </p:nvSpPr>
        <p:spPr>
          <a:xfrm>
            <a:off x="15840" y="620640"/>
            <a:ext cx="9906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PlaceHolder 3"/>
          <p:cNvSpPr>
            <a:spLocks noGrp="1"/>
          </p:cNvSpPr>
          <p:nvPr>
            <p:ph type="title"/>
          </p:nvPr>
        </p:nvSpPr>
        <p:spPr>
          <a:xfrm>
            <a:off x="1285560" y="294840"/>
            <a:ext cx="7489800" cy="506520"/>
          </a:xfrm>
          <a:prstGeom prst="rect">
            <a:avLst/>
          </a:prstGeom>
        </p:spPr>
        <p:txBody>
          <a:bodyPr lIns="96840" rIns="96840" tIns="48240" bIns="48240" anchor="ctr">
            <a:noAutofit/>
          </a:bodyPr>
          <a:p>
            <a:pPr algn="ctr"/>
            <a:r>
              <a:rPr b="1" lang="es-ES" sz="3400" spc="-1" strike="noStrike">
                <a:solidFill>
                  <a:srgbClr val="ff3300"/>
                </a:solidFill>
                <a:latin typeface="Arial"/>
              </a:rPr>
              <a:t>Pulse para editar el formato del texto de título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88520" y="1052640"/>
            <a:ext cx="8915400" cy="5184720"/>
          </a:xfrm>
          <a:prstGeom prst="rect">
            <a:avLst/>
          </a:prstGeom>
        </p:spPr>
        <p:txBody>
          <a:bodyPr lIns="96840" rIns="96840" tIns="48240" bIns="48240">
            <a:normAutofit/>
          </a:bodyPr>
          <a:p>
            <a:pPr marL="361800" indent="-361800">
              <a:spcBef>
                <a:spcPts val="624"/>
              </a:spcBef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1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2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3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4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5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  <a:p>
            <a:pPr lvl="6" marL="361800" indent="-361800">
              <a:spcBef>
                <a:spcPts val="624"/>
              </a:spcBef>
              <a:buClr>
                <a:srgbClr val="000000"/>
              </a:buClr>
              <a:buFont typeface="Arial"/>
              <a:buChar char="»"/>
            </a:pPr>
            <a:r>
              <a:rPr b="1" lang="es-ES" sz="2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1" lang="es-E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dt"/>
          </p:nvPr>
        </p:nvSpPr>
        <p:spPr>
          <a:xfrm>
            <a:off x="20520" y="6605280"/>
            <a:ext cx="2308320" cy="35244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/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0" lang="en-GB" sz="1300" spc="-1" strike="noStrike">
                <a:solidFill>
                  <a:srgbClr val="000000"/>
                </a:solidFill>
                <a:latin typeface="Times New Roman"/>
                <a:ea typeface="Arial"/>
              </a:rPr>
              <a:t>Prof. M.A. Thomson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ftr"/>
          </p:nvPr>
        </p:nvSpPr>
        <p:spPr>
          <a:xfrm>
            <a:off x="3400200" y="6597720"/>
            <a:ext cx="3136680" cy="287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ctr"/>
            <a:r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Michaelmas 2011</a:t>
            </a:r>
            <a:endParaRPr b="0" lang="es-ES" sz="1300" spc="-1" strike="noStrike">
              <a:latin typeface="Times New Roman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sldNum"/>
          </p:nvPr>
        </p:nvSpPr>
        <p:spPr>
          <a:xfrm>
            <a:off x="7581960" y="6597720"/>
            <a:ext cx="2309760" cy="4744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algn="r"/>
            <a:fld id="{511E9936-012B-42BC-9FFC-ACB4BD71E699}" type="slidenum">
              <a:rPr b="0" lang="en-GB" sz="13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7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20" Type="http://schemas.openxmlformats.org/officeDocument/2006/relationships/image" Target="../media/image127.png"/><Relationship Id="rId21" Type="http://schemas.openxmlformats.org/officeDocument/2006/relationships/image" Target="../media/image128.png"/><Relationship Id="rId22" Type="http://schemas.openxmlformats.org/officeDocument/2006/relationships/image" Target="../media/image129.png"/><Relationship Id="rId23" Type="http://schemas.openxmlformats.org/officeDocument/2006/relationships/image" Target="../media/image130.png"/><Relationship Id="rId24" Type="http://schemas.openxmlformats.org/officeDocument/2006/relationships/image" Target="../media/image131.png"/><Relationship Id="rId25" Type="http://schemas.openxmlformats.org/officeDocument/2006/relationships/image" Target="../media/image132.png"/><Relationship Id="rId26" Type="http://schemas.openxmlformats.org/officeDocument/2006/relationships/image" Target="../media/image133.png"/><Relationship Id="rId27" Type="http://schemas.openxmlformats.org/officeDocument/2006/relationships/image" Target="../media/image134.png"/><Relationship Id="rId28" Type="http://schemas.openxmlformats.org/officeDocument/2006/relationships/image" Target="../media/image135.png"/><Relationship Id="rId29" Type="http://schemas.openxmlformats.org/officeDocument/2006/relationships/image" Target="../media/image136.png"/><Relationship Id="rId30" Type="http://schemas.openxmlformats.org/officeDocument/2006/relationships/image" Target="../media/image137.png"/><Relationship Id="rId31" Type="http://schemas.openxmlformats.org/officeDocument/2006/relationships/image" Target="../media/image138.png"/><Relationship Id="rId32" Type="http://schemas.openxmlformats.org/officeDocument/2006/relationships/image" Target="../media/image139.png"/><Relationship Id="rId3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8.png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7.png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0.png"/><Relationship Id="rId2" Type="http://schemas.openxmlformats.org/officeDocument/2006/relationships/image" Target="../media/image171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2.png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9.wmf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0.png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9.png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Relationship Id="rId10" Type="http://schemas.openxmlformats.org/officeDocument/2006/relationships/image" Target="../media/image208.png"/><Relationship Id="rId11" Type="http://schemas.openxmlformats.org/officeDocument/2006/relationships/image" Target="../media/image209.png"/><Relationship Id="rId12" Type="http://schemas.openxmlformats.org/officeDocument/2006/relationships/image" Target="../media/image210.png"/><Relationship Id="rId13" Type="http://schemas.openxmlformats.org/officeDocument/2006/relationships/image" Target="../media/image211.png"/><Relationship Id="rId1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2.png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Relationship Id="rId8" Type="http://schemas.openxmlformats.org/officeDocument/2006/relationships/image" Target="../media/image219.png"/><Relationship Id="rId9" Type="http://schemas.openxmlformats.org/officeDocument/2006/relationships/image" Target="../media/image220.png"/><Relationship Id="rId10" Type="http://schemas.openxmlformats.org/officeDocument/2006/relationships/image" Target="../media/image221.png"/><Relationship Id="rId11" Type="http://schemas.openxmlformats.org/officeDocument/2006/relationships/image" Target="../media/image222.png"/><Relationship Id="rId12" Type="http://schemas.openxmlformats.org/officeDocument/2006/relationships/image" Target="../media/image223.png"/><Relationship Id="rId13" Type="http://schemas.openxmlformats.org/officeDocument/2006/relationships/image" Target="../media/image224.png"/><Relationship Id="rId14" Type="http://schemas.openxmlformats.org/officeDocument/2006/relationships/image" Target="../media/image225.png"/><Relationship Id="rId15" Type="http://schemas.openxmlformats.org/officeDocument/2006/relationships/image" Target="../media/image226.png"/><Relationship Id="rId16" Type="http://schemas.openxmlformats.org/officeDocument/2006/relationships/image" Target="../media/image227.png"/><Relationship Id="rId17" Type="http://schemas.openxmlformats.org/officeDocument/2006/relationships/image" Target="../media/image228.png"/><Relationship Id="rId18" Type="http://schemas.openxmlformats.org/officeDocument/2006/relationships/image" Target="../media/image229.png"/><Relationship Id="rId19" Type="http://schemas.openxmlformats.org/officeDocument/2006/relationships/image" Target="../media/image230.png"/><Relationship Id="rId20" Type="http://schemas.openxmlformats.org/officeDocument/2006/relationships/image" Target="../media/image231.png"/><Relationship Id="rId21" Type="http://schemas.openxmlformats.org/officeDocument/2006/relationships/image" Target="../media/image232.png"/><Relationship Id="rId22" Type="http://schemas.openxmlformats.org/officeDocument/2006/relationships/slideLayout" Target="../slideLayouts/slideLayout14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Relationship Id="rId15" Type="http://schemas.openxmlformats.org/officeDocument/2006/relationships/image" Target="../media/image247.png"/><Relationship Id="rId16" Type="http://schemas.openxmlformats.org/officeDocument/2006/relationships/image" Target="../media/image248.png"/><Relationship Id="rId17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9.png"/><Relationship Id="rId2" Type="http://schemas.openxmlformats.org/officeDocument/2006/relationships/image" Target="../media/image250.png"/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image" Target="../media/image253.png"/><Relationship Id="rId6" Type="http://schemas.openxmlformats.org/officeDocument/2006/relationships/image" Target="../media/image254.png"/><Relationship Id="rId7" Type="http://schemas.openxmlformats.org/officeDocument/2006/relationships/image" Target="../media/image255.png"/><Relationship Id="rId8" Type="http://schemas.openxmlformats.org/officeDocument/2006/relationships/image" Target="../media/image256.png"/><Relationship Id="rId9" Type="http://schemas.openxmlformats.org/officeDocument/2006/relationships/image" Target="../media/image257.png"/><Relationship Id="rId10" Type="http://schemas.openxmlformats.org/officeDocument/2006/relationships/image" Target="../media/image258.png"/><Relationship Id="rId11" Type="http://schemas.openxmlformats.org/officeDocument/2006/relationships/image" Target="../media/image259.png"/><Relationship Id="rId12" Type="http://schemas.openxmlformats.org/officeDocument/2006/relationships/image" Target="../media/image260.png"/><Relationship Id="rId13" Type="http://schemas.openxmlformats.org/officeDocument/2006/relationships/image" Target="../media/image261.png"/><Relationship Id="rId14" Type="http://schemas.openxmlformats.org/officeDocument/2006/relationships/image" Target="../media/image262.png"/><Relationship Id="rId15" Type="http://schemas.openxmlformats.org/officeDocument/2006/relationships/image" Target="../media/image263.png"/><Relationship Id="rId16" Type="http://schemas.openxmlformats.org/officeDocument/2006/relationships/image" Target="../media/image264.png"/><Relationship Id="rId17" Type="http://schemas.openxmlformats.org/officeDocument/2006/relationships/image" Target="../media/image265.png"/><Relationship Id="rId18" Type="http://schemas.openxmlformats.org/officeDocument/2006/relationships/image" Target="../media/image266.png"/><Relationship Id="rId19" Type="http://schemas.openxmlformats.org/officeDocument/2006/relationships/image" Target="../media/image267.png"/><Relationship Id="rId20" Type="http://schemas.openxmlformats.org/officeDocument/2006/relationships/image" Target="../media/image268.png"/><Relationship Id="rId21" Type="http://schemas.openxmlformats.org/officeDocument/2006/relationships/image" Target="../media/image269.png"/><Relationship Id="rId22" Type="http://schemas.openxmlformats.org/officeDocument/2006/relationships/image" Target="../media/image270.png"/><Relationship Id="rId23" Type="http://schemas.openxmlformats.org/officeDocument/2006/relationships/image" Target="../media/image271.png"/><Relationship Id="rId2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image" Target="../media/image277.png"/><Relationship Id="rId7" Type="http://schemas.openxmlformats.org/officeDocument/2006/relationships/image" Target="../media/image278.png"/><Relationship Id="rId8" Type="http://schemas.openxmlformats.org/officeDocument/2006/relationships/image" Target="../media/image279.png"/><Relationship Id="rId9" Type="http://schemas.openxmlformats.org/officeDocument/2006/relationships/image" Target="../media/image280.png"/><Relationship Id="rId10" Type="http://schemas.openxmlformats.org/officeDocument/2006/relationships/image" Target="../media/image281.png"/><Relationship Id="rId11" Type="http://schemas.openxmlformats.org/officeDocument/2006/relationships/image" Target="../media/image282.png"/><Relationship Id="rId12" Type="http://schemas.openxmlformats.org/officeDocument/2006/relationships/image" Target="../media/image283.png"/><Relationship Id="rId13" Type="http://schemas.openxmlformats.org/officeDocument/2006/relationships/image" Target="../media/image284.png"/><Relationship Id="rId14" Type="http://schemas.openxmlformats.org/officeDocument/2006/relationships/image" Target="../media/image285.png"/><Relationship Id="rId15" Type="http://schemas.openxmlformats.org/officeDocument/2006/relationships/image" Target="../media/image286.png"/><Relationship Id="rId16" Type="http://schemas.openxmlformats.org/officeDocument/2006/relationships/image" Target="../media/image287.png"/><Relationship Id="rId17" Type="http://schemas.openxmlformats.org/officeDocument/2006/relationships/image" Target="../media/image288.png"/><Relationship Id="rId18" Type="http://schemas.openxmlformats.org/officeDocument/2006/relationships/image" Target="../media/image289.png"/><Relationship Id="rId19" Type="http://schemas.openxmlformats.org/officeDocument/2006/relationships/image" Target="../media/image290.png"/><Relationship Id="rId20" Type="http://schemas.openxmlformats.org/officeDocument/2006/relationships/image" Target="../media/image291.png"/><Relationship Id="rId21" Type="http://schemas.openxmlformats.org/officeDocument/2006/relationships/image" Target="../media/image292.png"/><Relationship Id="rId2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3.png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5" Type="http://schemas.openxmlformats.org/officeDocument/2006/relationships/image" Target="../media/image307.png"/><Relationship Id="rId16" Type="http://schemas.openxmlformats.org/officeDocument/2006/relationships/image" Target="../media/image308.png"/><Relationship Id="rId17" Type="http://schemas.openxmlformats.org/officeDocument/2006/relationships/image" Target="../media/image309.png"/><Relationship Id="rId18" Type="http://schemas.openxmlformats.org/officeDocument/2006/relationships/image" Target="../media/image310.png"/><Relationship Id="rId19" Type="http://schemas.openxmlformats.org/officeDocument/2006/relationships/image" Target="../media/image311.png"/><Relationship Id="rId20" Type="http://schemas.openxmlformats.org/officeDocument/2006/relationships/image" Target="../media/image312.png"/><Relationship Id="rId21" Type="http://schemas.openxmlformats.org/officeDocument/2006/relationships/image" Target="../media/image313.png"/><Relationship Id="rId22" Type="http://schemas.openxmlformats.org/officeDocument/2006/relationships/image" Target="../media/image314.png"/><Relationship Id="rId23" Type="http://schemas.openxmlformats.org/officeDocument/2006/relationships/image" Target="../media/image315.png"/><Relationship Id="rId24" Type="http://schemas.openxmlformats.org/officeDocument/2006/relationships/image" Target="../media/image316.png"/><Relationship Id="rId25" Type="http://schemas.openxmlformats.org/officeDocument/2006/relationships/image" Target="../media/image317.png"/><Relationship Id="rId26" Type="http://schemas.openxmlformats.org/officeDocument/2006/relationships/image" Target="../media/image318.png"/><Relationship Id="rId27" Type="http://schemas.openxmlformats.org/officeDocument/2006/relationships/image" Target="../media/image319.png"/><Relationship Id="rId28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0.png"/><Relationship Id="rId2" Type="http://schemas.openxmlformats.org/officeDocument/2006/relationships/image" Target="../media/image321.png"/><Relationship Id="rId3" Type="http://schemas.openxmlformats.org/officeDocument/2006/relationships/image" Target="../media/image322.png"/><Relationship Id="rId4" Type="http://schemas.openxmlformats.org/officeDocument/2006/relationships/image" Target="../media/image323.png"/><Relationship Id="rId5" Type="http://schemas.openxmlformats.org/officeDocument/2006/relationships/image" Target="../media/image324.png"/><Relationship Id="rId6" Type="http://schemas.openxmlformats.org/officeDocument/2006/relationships/image" Target="../media/image325.png"/><Relationship Id="rId7" Type="http://schemas.openxmlformats.org/officeDocument/2006/relationships/image" Target="../media/image326.png"/><Relationship Id="rId8" Type="http://schemas.openxmlformats.org/officeDocument/2006/relationships/image" Target="../media/image327.png"/><Relationship Id="rId9" Type="http://schemas.openxmlformats.org/officeDocument/2006/relationships/image" Target="../media/image328.png"/><Relationship Id="rId10" Type="http://schemas.openxmlformats.org/officeDocument/2006/relationships/image" Target="../media/image329.png"/><Relationship Id="rId11" Type="http://schemas.openxmlformats.org/officeDocument/2006/relationships/image" Target="../media/image330.png"/><Relationship Id="rId12" Type="http://schemas.openxmlformats.org/officeDocument/2006/relationships/image" Target="../media/image331.png"/><Relationship Id="rId13" Type="http://schemas.openxmlformats.org/officeDocument/2006/relationships/image" Target="../media/image332.png"/><Relationship Id="rId14" Type="http://schemas.openxmlformats.org/officeDocument/2006/relationships/image" Target="../media/image333.png"/><Relationship Id="rId15" Type="http://schemas.openxmlformats.org/officeDocument/2006/relationships/image" Target="../media/image334.png"/><Relationship Id="rId16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5.png"/><Relationship Id="rId2" Type="http://schemas.openxmlformats.org/officeDocument/2006/relationships/image" Target="../media/image336.png"/><Relationship Id="rId3" Type="http://schemas.openxmlformats.org/officeDocument/2006/relationships/image" Target="../media/image337.png"/><Relationship Id="rId4" Type="http://schemas.openxmlformats.org/officeDocument/2006/relationships/image" Target="../media/image338.png"/><Relationship Id="rId5" Type="http://schemas.openxmlformats.org/officeDocument/2006/relationships/image" Target="../media/image339.png"/><Relationship Id="rId6" Type="http://schemas.openxmlformats.org/officeDocument/2006/relationships/image" Target="../media/image340.png"/><Relationship Id="rId7" Type="http://schemas.openxmlformats.org/officeDocument/2006/relationships/image" Target="../media/image341.png"/><Relationship Id="rId8" Type="http://schemas.openxmlformats.org/officeDocument/2006/relationships/image" Target="../media/image342.png"/><Relationship Id="rId9" Type="http://schemas.openxmlformats.org/officeDocument/2006/relationships/image" Target="../media/image343.png"/><Relationship Id="rId10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4.png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Relationship Id="rId14" Type="http://schemas.openxmlformats.org/officeDocument/2006/relationships/image" Target="../media/image357.png"/><Relationship Id="rId15" Type="http://schemas.openxmlformats.org/officeDocument/2006/relationships/image" Target="../media/image358.png"/><Relationship Id="rId16" Type="http://schemas.openxmlformats.org/officeDocument/2006/relationships/image" Target="../media/image359.png"/><Relationship Id="rId17" Type="http://schemas.openxmlformats.org/officeDocument/2006/relationships/image" Target="../media/image360.png"/><Relationship Id="rId18" Type="http://schemas.openxmlformats.org/officeDocument/2006/relationships/image" Target="../media/image361.png"/><Relationship Id="rId19" Type="http://schemas.openxmlformats.org/officeDocument/2006/relationships/image" Target="../media/image362.png"/><Relationship Id="rId20" Type="http://schemas.openxmlformats.org/officeDocument/2006/relationships/image" Target="../media/image363.png"/><Relationship Id="rId21" Type="http://schemas.openxmlformats.org/officeDocument/2006/relationships/image" Target="../media/image364.png"/><Relationship Id="rId22" Type="http://schemas.openxmlformats.org/officeDocument/2006/relationships/image" Target="../media/image365.png"/><Relationship Id="rId23" Type="http://schemas.openxmlformats.org/officeDocument/2006/relationships/image" Target="../media/image366.png"/><Relationship Id="rId24" Type="http://schemas.openxmlformats.org/officeDocument/2006/relationships/image" Target="../media/image367.png"/><Relationship Id="rId25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8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101.png"/><Relationship Id="rId26" Type="http://schemas.openxmlformats.org/officeDocument/2006/relationships/image" Target="../media/image102.png"/><Relationship Id="rId27" Type="http://schemas.openxmlformats.org/officeDocument/2006/relationships/image" Target="../media/image103.png"/><Relationship Id="rId28" Type="http://schemas.openxmlformats.org/officeDocument/2006/relationships/image" Target="../media/image104.png"/><Relationship Id="rId29" Type="http://schemas.openxmlformats.org/officeDocument/2006/relationships/image" Target="../media/image105.png"/><Relationship Id="rId30" Type="http://schemas.openxmlformats.org/officeDocument/2006/relationships/image" Target="../media/image106.png"/><Relationship Id="rId31" Type="http://schemas.openxmlformats.org/officeDocument/2006/relationships/image" Target="../media/image107.png"/><Relationship Id="rId3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0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247680" y="674640"/>
            <a:ext cx="9410400" cy="159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Chapter 7. The strong interaction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7E14D114-3432-41D5-ABB1-392F011FC3D0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11" name="TextShape 2"/>
          <p:cNvSpPr txBox="1"/>
          <p:nvPr/>
        </p:nvSpPr>
        <p:spPr>
          <a:xfrm>
            <a:off x="117288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Baryon Colour Wave-function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912" name="Group 3"/>
          <p:cNvGrpSpPr/>
          <p:nvPr/>
        </p:nvGrpSpPr>
        <p:grpSpPr>
          <a:xfrm>
            <a:off x="1857240" y="1773360"/>
            <a:ext cx="6316920" cy="1644120"/>
            <a:chOff x="1857240" y="1773360"/>
            <a:chExt cx="6316920" cy="1644120"/>
          </a:xfrm>
        </p:grpSpPr>
        <p:pic>
          <p:nvPicPr>
            <p:cNvPr id="913" name="Picture 7" descr="TP_tmp"/>
            <p:cNvPicPr/>
            <p:nvPr/>
          </p:nvPicPr>
          <p:blipFill>
            <a:blip r:embed="rId1"/>
            <a:stretch/>
          </p:blipFill>
          <p:spPr>
            <a:xfrm>
              <a:off x="2674800" y="2562120"/>
              <a:ext cx="343080" cy="3902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14" name="Group 4"/>
            <p:cNvGrpSpPr/>
            <p:nvPr/>
          </p:nvGrpSpPr>
          <p:grpSpPr>
            <a:xfrm>
              <a:off x="1968480" y="2476440"/>
              <a:ext cx="610920" cy="540720"/>
              <a:chOff x="1968480" y="2476440"/>
              <a:chExt cx="610920" cy="540720"/>
            </a:xfrm>
          </p:grpSpPr>
          <p:sp>
            <p:nvSpPr>
              <p:cNvPr id="915" name="CustomShape 5"/>
              <p:cNvSpPr/>
              <p:nvPr/>
            </p:nvSpPr>
            <p:spPr>
              <a:xfrm rot="10800000">
                <a:off x="2000160" y="2522160"/>
                <a:ext cx="548280" cy="472320"/>
              </a:xfrm>
              <a:custGeom>
                <a:avLst/>
                <a:gdLst/>
                <a:ahLst/>
                <a:rect l="0" t="0" r="r" b="b"/>
                <a:pathLst>
                  <a:path w="1525" h="1314">
                    <a:moveTo>
                      <a:pt x="762" y="0"/>
                    </a:moveTo>
                    <a:lnTo>
                      <a:pt x="1524" y="1313"/>
                    </a:lnTo>
                    <a:lnTo>
                      <a:pt x="0" y="1313"/>
                    </a:lnTo>
                    <a:lnTo>
                      <a:pt x="762" y="0"/>
                    </a:lnTo>
                  </a:path>
                </a:pathLst>
              </a:custGeom>
              <a:noFill/>
              <a:ln w="2232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CustomShape 6"/>
              <p:cNvSpPr/>
              <p:nvPr/>
            </p:nvSpPr>
            <p:spPr>
              <a:xfrm>
                <a:off x="1968480" y="2476440"/>
                <a:ext cx="8712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CustomShape 7"/>
              <p:cNvSpPr/>
              <p:nvPr/>
            </p:nvSpPr>
            <p:spPr>
              <a:xfrm>
                <a:off x="2491920" y="2486160"/>
                <a:ext cx="87480" cy="871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CustomShape 8"/>
              <p:cNvSpPr/>
              <p:nvPr/>
            </p:nvSpPr>
            <p:spPr>
              <a:xfrm>
                <a:off x="2226960" y="2929680"/>
                <a:ext cx="8748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9" name="CustomShape 9"/>
            <p:cNvSpPr/>
            <p:nvPr/>
          </p:nvSpPr>
          <p:spPr>
            <a:xfrm rot="10800000">
              <a:off x="3153960" y="2531520"/>
              <a:ext cx="547560" cy="471240"/>
            </a:xfrm>
            <a:custGeom>
              <a:avLst/>
              <a:gdLst/>
              <a:ahLst/>
              <a:rect l="0" t="0" r="r" b="b"/>
              <a:pathLst>
                <a:path w="1523" h="1311">
                  <a:moveTo>
                    <a:pt x="761" y="0"/>
                  </a:moveTo>
                  <a:lnTo>
                    <a:pt x="1522" y="1310"/>
                  </a:lnTo>
                  <a:lnTo>
                    <a:pt x="0" y="1310"/>
                  </a:lnTo>
                  <a:lnTo>
                    <a:pt x="761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10"/>
            <p:cNvSpPr/>
            <p:nvPr/>
          </p:nvSpPr>
          <p:spPr>
            <a:xfrm>
              <a:off x="3120840" y="2485800"/>
              <a:ext cx="87480" cy="87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1"/>
            <p:cNvSpPr/>
            <p:nvPr/>
          </p:nvSpPr>
          <p:spPr>
            <a:xfrm>
              <a:off x="3645000" y="2495520"/>
              <a:ext cx="88920" cy="867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12"/>
            <p:cNvSpPr/>
            <p:nvPr/>
          </p:nvSpPr>
          <p:spPr>
            <a:xfrm>
              <a:off x="3381480" y="2938320"/>
              <a:ext cx="87120" cy="885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3" name="Group 13"/>
            <p:cNvGrpSpPr/>
            <p:nvPr/>
          </p:nvGrpSpPr>
          <p:grpSpPr>
            <a:xfrm>
              <a:off x="7305480" y="2276280"/>
              <a:ext cx="645840" cy="559800"/>
              <a:chOff x="7305480" y="2276280"/>
              <a:chExt cx="645840" cy="559800"/>
            </a:xfrm>
          </p:grpSpPr>
          <p:sp>
            <p:nvSpPr>
              <p:cNvPr id="924" name="CustomShape 14"/>
              <p:cNvSpPr/>
              <p:nvPr/>
            </p:nvSpPr>
            <p:spPr>
              <a:xfrm>
                <a:off x="7364520" y="2318040"/>
                <a:ext cx="548640" cy="472680"/>
              </a:xfrm>
              <a:custGeom>
                <a:avLst/>
                <a:gdLst/>
                <a:ahLst/>
                <a:rect l="0" t="0" r="r" b="b"/>
                <a:pathLst>
                  <a:path w="1525" h="1315">
                    <a:moveTo>
                      <a:pt x="762" y="0"/>
                    </a:moveTo>
                    <a:lnTo>
                      <a:pt x="1524" y="1314"/>
                    </a:lnTo>
                    <a:lnTo>
                      <a:pt x="0" y="1314"/>
                    </a:lnTo>
                    <a:lnTo>
                      <a:pt x="762" y="0"/>
                    </a:lnTo>
                  </a:path>
                </a:pathLst>
              </a:custGeom>
              <a:noFill/>
              <a:ln w="2232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CustomShape 15"/>
              <p:cNvSpPr/>
              <p:nvPr/>
            </p:nvSpPr>
            <p:spPr>
              <a:xfrm>
                <a:off x="7305480" y="2748600"/>
                <a:ext cx="8748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CustomShape 16"/>
              <p:cNvSpPr/>
              <p:nvPr/>
            </p:nvSpPr>
            <p:spPr>
              <a:xfrm>
                <a:off x="7863840" y="2746800"/>
                <a:ext cx="8748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CustomShape 17"/>
              <p:cNvSpPr/>
              <p:nvPr/>
            </p:nvSpPr>
            <p:spPr>
              <a:xfrm>
                <a:off x="7598880" y="2276280"/>
                <a:ext cx="8748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928" name="Picture 28" descr="TP_tmp"/>
            <p:cNvPicPr/>
            <p:nvPr/>
          </p:nvPicPr>
          <p:blipFill>
            <a:blip r:embed="rId2"/>
            <a:stretch/>
          </p:blipFill>
          <p:spPr>
            <a:xfrm>
              <a:off x="4199040" y="2673360"/>
              <a:ext cx="347400" cy="147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9" name="Picture 29" descr="TP_tmp"/>
            <p:cNvPicPr/>
            <p:nvPr/>
          </p:nvPicPr>
          <p:blipFill>
            <a:blip r:embed="rId3"/>
            <a:stretch/>
          </p:blipFill>
          <p:spPr>
            <a:xfrm>
              <a:off x="6610320" y="2568600"/>
              <a:ext cx="303120" cy="344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0" name="Picture 40" descr="TP_tmp"/>
            <p:cNvPicPr/>
            <p:nvPr/>
          </p:nvPicPr>
          <p:blipFill>
            <a:blip r:embed="rId4"/>
            <a:stretch/>
          </p:blipFill>
          <p:spPr>
            <a:xfrm>
              <a:off x="1857240" y="2279520"/>
              <a:ext cx="131760" cy="153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1" name="Picture 41" descr="TP_tmp"/>
            <p:cNvPicPr/>
            <p:nvPr/>
          </p:nvPicPr>
          <p:blipFill>
            <a:blip r:embed="rId5"/>
            <a:stretch/>
          </p:blipFill>
          <p:spPr>
            <a:xfrm>
              <a:off x="3021120" y="2279520"/>
              <a:ext cx="131760" cy="153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2" name="Picture 43" descr="TP_tmp"/>
            <p:cNvPicPr/>
            <p:nvPr/>
          </p:nvPicPr>
          <p:blipFill>
            <a:blip r:embed="rId6"/>
            <a:stretch/>
          </p:blipFill>
          <p:spPr>
            <a:xfrm>
              <a:off x="2517840" y="2279520"/>
              <a:ext cx="87120" cy="10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3" name="Picture 44" descr="TP_tmp"/>
            <p:cNvPicPr/>
            <p:nvPr/>
          </p:nvPicPr>
          <p:blipFill>
            <a:blip r:embed="rId7"/>
            <a:stretch/>
          </p:blipFill>
          <p:spPr>
            <a:xfrm>
              <a:off x="3678120" y="2315880"/>
              <a:ext cx="87480" cy="10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4" name="Picture 46" descr="TP_tmp"/>
            <p:cNvPicPr/>
            <p:nvPr/>
          </p:nvPicPr>
          <p:blipFill>
            <a:blip r:embed="rId8"/>
            <a:stretch/>
          </p:blipFill>
          <p:spPr>
            <a:xfrm>
              <a:off x="3368520" y="3071880"/>
              <a:ext cx="131760" cy="175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5" name="Picture 47" descr="TP_tmp"/>
            <p:cNvPicPr/>
            <p:nvPr/>
          </p:nvPicPr>
          <p:blipFill>
            <a:blip r:embed="rId9"/>
            <a:stretch/>
          </p:blipFill>
          <p:spPr>
            <a:xfrm>
              <a:off x="2217600" y="3071880"/>
              <a:ext cx="131760" cy="175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6" name="Picture 48" descr="TP_tmp"/>
            <p:cNvPicPr/>
            <p:nvPr/>
          </p:nvPicPr>
          <p:blipFill>
            <a:blip r:embed="rId10"/>
            <a:stretch/>
          </p:blipFill>
          <p:spPr>
            <a:xfrm>
              <a:off x="7115040" y="1915920"/>
              <a:ext cx="1059120" cy="352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37" name="Group 18"/>
            <p:cNvGrpSpPr/>
            <p:nvPr/>
          </p:nvGrpSpPr>
          <p:grpSpPr>
            <a:xfrm>
              <a:off x="4701960" y="1773360"/>
              <a:ext cx="1721160" cy="1644120"/>
              <a:chOff x="4701960" y="1773360"/>
              <a:chExt cx="1721160" cy="1644120"/>
            </a:xfrm>
          </p:grpSpPr>
          <p:sp>
            <p:nvSpPr>
              <p:cNvPr id="938" name="CustomShape 19"/>
              <p:cNvSpPr/>
              <p:nvPr/>
            </p:nvSpPr>
            <p:spPr>
              <a:xfrm rot="10800000">
                <a:off x="5060880" y="2274480"/>
                <a:ext cx="1106640" cy="1009080"/>
              </a:xfrm>
              <a:custGeom>
                <a:avLst/>
                <a:gdLst/>
                <a:ahLst/>
                <a:rect l="0" t="0" r="r" b="b"/>
                <a:pathLst>
                  <a:path w="3076" h="2805">
                    <a:moveTo>
                      <a:pt x="1537" y="0"/>
                    </a:moveTo>
                    <a:lnTo>
                      <a:pt x="3075" y="2804"/>
                    </a:lnTo>
                    <a:lnTo>
                      <a:pt x="0" y="2804"/>
                    </a:lnTo>
                    <a:lnTo>
                      <a:pt x="1537" y="0"/>
                    </a:lnTo>
                  </a:path>
                </a:pathLst>
              </a:custGeom>
              <a:noFill/>
              <a:ln w="2232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CustomShape 20"/>
              <p:cNvSpPr/>
              <p:nvPr/>
            </p:nvSpPr>
            <p:spPr>
              <a:xfrm>
                <a:off x="5003640" y="2216160"/>
                <a:ext cx="87480" cy="867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CustomShape 21"/>
              <p:cNvSpPr/>
              <p:nvPr/>
            </p:nvSpPr>
            <p:spPr>
              <a:xfrm>
                <a:off x="5516640" y="2225520"/>
                <a:ext cx="87120" cy="871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CustomShape 22"/>
              <p:cNvSpPr/>
              <p:nvPr/>
            </p:nvSpPr>
            <p:spPr>
              <a:xfrm>
                <a:off x="6108480" y="2235240"/>
                <a:ext cx="87480" cy="867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CustomShape 23"/>
              <p:cNvSpPr/>
              <p:nvPr/>
            </p:nvSpPr>
            <p:spPr>
              <a:xfrm>
                <a:off x="5854680" y="2712960"/>
                <a:ext cx="88920" cy="867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CustomShape 24"/>
              <p:cNvSpPr/>
              <p:nvPr/>
            </p:nvSpPr>
            <p:spPr>
              <a:xfrm>
                <a:off x="5578560" y="3225600"/>
                <a:ext cx="88920" cy="871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CustomShape 25"/>
              <p:cNvSpPr/>
              <p:nvPr/>
            </p:nvSpPr>
            <p:spPr>
              <a:xfrm>
                <a:off x="5290920" y="2720880"/>
                <a:ext cx="87480" cy="867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45" name="Picture 36" descr="TP_tmp"/>
              <p:cNvPicPr/>
              <p:nvPr/>
            </p:nvPicPr>
            <p:blipFill>
              <a:blip r:embed="rId11"/>
              <a:stretch/>
            </p:blipFill>
            <p:spPr>
              <a:xfrm>
                <a:off x="4701960" y="2160360"/>
                <a:ext cx="243000" cy="1537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46" name="Picture 37" descr="TP_tmp"/>
              <p:cNvPicPr/>
              <p:nvPr/>
            </p:nvPicPr>
            <p:blipFill>
              <a:blip r:embed="rId12"/>
              <a:stretch/>
            </p:blipFill>
            <p:spPr>
              <a:xfrm>
                <a:off x="6246720" y="2187360"/>
                <a:ext cx="176400" cy="1094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47" name="Picture 38" descr="TP_tmp"/>
              <p:cNvPicPr/>
              <p:nvPr/>
            </p:nvPicPr>
            <p:blipFill>
              <a:blip r:embed="rId13"/>
              <a:stretch/>
            </p:blipFill>
            <p:spPr>
              <a:xfrm>
                <a:off x="5710320" y="3241440"/>
                <a:ext cx="242640" cy="176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48" name="Picture 54" descr="TP_tmp"/>
              <p:cNvPicPr/>
              <p:nvPr/>
            </p:nvPicPr>
            <p:blipFill>
              <a:blip r:embed="rId14"/>
              <a:stretch/>
            </p:blipFill>
            <p:spPr>
              <a:xfrm>
                <a:off x="5133960" y="1773360"/>
                <a:ext cx="1058760" cy="35208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949" name="CustomShape 26"/>
          <p:cNvSpPr/>
          <p:nvPr/>
        </p:nvSpPr>
        <p:spPr>
          <a:xfrm>
            <a:off x="374760" y="657360"/>
            <a:ext cx="8945280" cy="122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Do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 qq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bound states exist ? This is equivalent to asking whether it possible to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form a colour singlet from two colour triplets ?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Following the discussion of construction of baryon wave-functions in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SU(3) flavour symmetry obtain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950" name="Group 27"/>
          <p:cNvGrpSpPr/>
          <p:nvPr/>
        </p:nvGrpSpPr>
        <p:grpSpPr>
          <a:xfrm>
            <a:off x="449640" y="3573360"/>
            <a:ext cx="6395400" cy="368280"/>
            <a:chOff x="449640" y="3573360"/>
            <a:chExt cx="6395400" cy="368280"/>
          </a:xfrm>
        </p:grpSpPr>
        <p:sp>
          <p:nvSpPr>
            <p:cNvPr id="951" name="CustomShape 28"/>
            <p:cNvSpPr/>
            <p:nvPr/>
          </p:nvSpPr>
          <p:spPr>
            <a:xfrm>
              <a:off x="449640" y="3573360"/>
              <a:ext cx="63954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Colour confinement        bound states of </a:t>
              </a:r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qq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 u="sng">
                  <a:solidFill>
                    <a:srgbClr val="ff0000"/>
                  </a:solidFill>
                  <a:uFillTx/>
                  <a:latin typeface="Arial"/>
                </a:rPr>
                <a:t>do not exist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952" name="CustomShape 29"/>
            <p:cNvSpPr/>
            <p:nvPr/>
          </p:nvSpPr>
          <p:spPr>
            <a:xfrm>
              <a:off x="3121200" y="3692520"/>
              <a:ext cx="216000" cy="144360"/>
            </a:xfrm>
            <a:custGeom>
              <a:avLst/>
              <a:gdLst/>
              <a:ahLst/>
              <a:rect l="0" t="0" r="r" b="b"/>
              <a:pathLst>
                <a:path w="602" h="402">
                  <a:moveTo>
                    <a:pt x="0" y="100"/>
                  </a:moveTo>
                  <a:lnTo>
                    <a:pt x="450" y="100"/>
                  </a:lnTo>
                  <a:lnTo>
                    <a:pt x="450" y="0"/>
                  </a:lnTo>
                  <a:lnTo>
                    <a:pt x="601" y="200"/>
                  </a:lnTo>
                  <a:lnTo>
                    <a:pt x="450" y="401"/>
                  </a:lnTo>
                  <a:lnTo>
                    <a:pt x="450" y="301"/>
                  </a:lnTo>
                  <a:lnTo>
                    <a:pt x="0" y="301"/>
                  </a:lnTo>
                  <a:lnTo>
                    <a:pt x="0" y="10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3" name="Group 30"/>
          <p:cNvGrpSpPr/>
          <p:nvPr/>
        </p:nvGrpSpPr>
        <p:grpSpPr>
          <a:xfrm>
            <a:off x="847800" y="4713120"/>
            <a:ext cx="8281440" cy="1884600"/>
            <a:chOff x="847800" y="4713120"/>
            <a:chExt cx="8281440" cy="1884600"/>
          </a:xfrm>
        </p:grpSpPr>
        <p:pic>
          <p:nvPicPr>
            <p:cNvPr id="954" name="Picture 76" descr="TP_tmp"/>
            <p:cNvPicPr/>
            <p:nvPr/>
          </p:nvPicPr>
          <p:blipFill>
            <a:blip r:embed="rId15"/>
            <a:stretch/>
          </p:blipFill>
          <p:spPr>
            <a:xfrm>
              <a:off x="3692160" y="5410080"/>
              <a:ext cx="180720" cy="763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55" name="Group 31"/>
            <p:cNvGrpSpPr/>
            <p:nvPr/>
          </p:nvGrpSpPr>
          <p:grpSpPr>
            <a:xfrm>
              <a:off x="847800" y="4941720"/>
              <a:ext cx="2688480" cy="982800"/>
              <a:chOff x="847800" y="4941720"/>
              <a:chExt cx="2688480" cy="982800"/>
            </a:xfrm>
          </p:grpSpPr>
          <p:pic>
            <p:nvPicPr>
              <p:cNvPr id="956" name="Picture 61" descr="TP_tmp"/>
              <p:cNvPicPr/>
              <p:nvPr/>
            </p:nvPicPr>
            <p:blipFill>
              <a:blip r:embed="rId16"/>
              <a:stretch/>
            </p:blipFill>
            <p:spPr>
              <a:xfrm>
                <a:off x="2576160" y="5302080"/>
                <a:ext cx="218880" cy="25092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957" name="Group 32"/>
              <p:cNvGrpSpPr/>
              <p:nvPr/>
            </p:nvGrpSpPr>
            <p:grpSpPr>
              <a:xfrm>
                <a:off x="1895040" y="5138640"/>
                <a:ext cx="610560" cy="541080"/>
                <a:chOff x="1895040" y="5138640"/>
                <a:chExt cx="610560" cy="541080"/>
              </a:xfrm>
            </p:grpSpPr>
            <p:sp>
              <p:nvSpPr>
                <p:cNvPr id="958" name="CustomShape 33"/>
                <p:cNvSpPr/>
                <p:nvPr/>
              </p:nvSpPr>
              <p:spPr>
                <a:xfrm rot="10800000">
                  <a:off x="1927080" y="5184360"/>
                  <a:ext cx="547920" cy="472320"/>
                </a:xfrm>
                <a:custGeom>
                  <a:avLst/>
                  <a:gdLst/>
                  <a:ahLst/>
                  <a:rect l="0" t="0" r="r" b="b"/>
                  <a:pathLst>
                    <a:path w="1524" h="1314">
                      <a:moveTo>
                        <a:pt x="761" y="0"/>
                      </a:moveTo>
                      <a:lnTo>
                        <a:pt x="1523" y="1313"/>
                      </a:lnTo>
                      <a:lnTo>
                        <a:pt x="0" y="1313"/>
                      </a:lnTo>
                      <a:lnTo>
                        <a:pt x="761" y="0"/>
                      </a:lnTo>
                    </a:path>
                  </a:pathLst>
                </a:custGeom>
                <a:noFill/>
                <a:ln w="2232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9" name="CustomShape 34"/>
                <p:cNvSpPr/>
                <p:nvPr/>
              </p:nvSpPr>
              <p:spPr>
                <a:xfrm>
                  <a:off x="1895040" y="5138640"/>
                  <a:ext cx="87120" cy="874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0" name="CustomShape 35"/>
                <p:cNvSpPr/>
                <p:nvPr/>
              </p:nvSpPr>
              <p:spPr>
                <a:xfrm>
                  <a:off x="2418120" y="5148360"/>
                  <a:ext cx="87480" cy="871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1" name="CustomShape 36"/>
                <p:cNvSpPr/>
                <p:nvPr/>
              </p:nvSpPr>
              <p:spPr>
                <a:xfrm>
                  <a:off x="2153520" y="5592240"/>
                  <a:ext cx="87480" cy="874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62" name="CustomShape 37"/>
              <p:cNvSpPr/>
              <p:nvPr/>
            </p:nvSpPr>
            <p:spPr>
              <a:xfrm rot="10800000">
                <a:off x="2925000" y="5208480"/>
                <a:ext cx="547560" cy="471600"/>
              </a:xfrm>
              <a:custGeom>
                <a:avLst/>
                <a:gdLst/>
                <a:ahLst/>
                <a:rect l="0" t="0" r="r" b="b"/>
                <a:pathLst>
                  <a:path w="1523" h="1312">
                    <a:moveTo>
                      <a:pt x="761" y="0"/>
                    </a:moveTo>
                    <a:lnTo>
                      <a:pt x="1522" y="1311"/>
                    </a:lnTo>
                    <a:lnTo>
                      <a:pt x="0" y="1311"/>
                    </a:lnTo>
                    <a:lnTo>
                      <a:pt x="761" y="0"/>
                    </a:lnTo>
                  </a:path>
                </a:pathLst>
              </a:custGeom>
              <a:noFill/>
              <a:ln w="2232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CustomShape 38"/>
              <p:cNvSpPr/>
              <p:nvPr/>
            </p:nvSpPr>
            <p:spPr>
              <a:xfrm>
                <a:off x="2892240" y="5162400"/>
                <a:ext cx="8676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CustomShape 39"/>
              <p:cNvSpPr/>
              <p:nvPr/>
            </p:nvSpPr>
            <p:spPr>
              <a:xfrm>
                <a:off x="3416040" y="5172120"/>
                <a:ext cx="88560" cy="871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CustomShape 40"/>
              <p:cNvSpPr/>
              <p:nvPr/>
            </p:nvSpPr>
            <p:spPr>
              <a:xfrm>
                <a:off x="3152520" y="5614920"/>
                <a:ext cx="87120" cy="889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66" name="Picture 78" descr="TP_tmp"/>
              <p:cNvPicPr/>
              <p:nvPr/>
            </p:nvPicPr>
            <p:blipFill>
              <a:blip r:embed="rId17"/>
              <a:stretch/>
            </p:blipFill>
            <p:spPr>
              <a:xfrm>
                <a:off x="1784160" y="4941720"/>
                <a:ext cx="131400" cy="154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67" name="Picture 79" descr="TP_tmp"/>
              <p:cNvPicPr/>
              <p:nvPr/>
            </p:nvPicPr>
            <p:blipFill>
              <a:blip r:embed="rId18"/>
              <a:stretch/>
            </p:blipFill>
            <p:spPr>
              <a:xfrm>
                <a:off x="2792160" y="4956120"/>
                <a:ext cx="131400" cy="154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68" name="Picture 80" descr="TP_tmp"/>
              <p:cNvPicPr/>
              <p:nvPr/>
            </p:nvPicPr>
            <p:blipFill>
              <a:blip r:embed="rId19"/>
              <a:stretch/>
            </p:blipFill>
            <p:spPr>
              <a:xfrm>
                <a:off x="2444400" y="4941720"/>
                <a:ext cx="87120" cy="109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69" name="Picture 81" descr="TP_tmp"/>
              <p:cNvPicPr/>
              <p:nvPr/>
            </p:nvPicPr>
            <p:blipFill>
              <a:blip r:embed="rId20"/>
              <a:stretch/>
            </p:blipFill>
            <p:spPr>
              <a:xfrm>
                <a:off x="3449520" y="4992480"/>
                <a:ext cx="86760" cy="109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70" name="Picture 82" descr="TP_tmp"/>
              <p:cNvPicPr/>
              <p:nvPr/>
            </p:nvPicPr>
            <p:blipFill>
              <a:blip r:embed="rId21"/>
              <a:stretch/>
            </p:blipFill>
            <p:spPr>
              <a:xfrm>
                <a:off x="3139920" y="5748120"/>
                <a:ext cx="131400" cy="17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71" name="Picture 83" descr="TP_tmp"/>
              <p:cNvPicPr/>
              <p:nvPr/>
            </p:nvPicPr>
            <p:blipFill>
              <a:blip r:embed="rId22"/>
              <a:stretch/>
            </p:blipFill>
            <p:spPr>
              <a:xfrm>
                <a:off x="2144520" y="5734080"/>
                <a:ext cx="131400" cy="17604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972" name="Group 41"/>
              <p:cNvGrpSpPr/>
              <p:nvPr/>
            </p:nvGrpSpPr>
            <p:grpSpPr>
              <a:xfrm>
                <a:off x="958680" y="5138640"/>
                <a:ext cx="610200" cy="541080"/>
                <a:chOff x="958680" y="5138640"/>
                <a:chExt cx="610200" cy="541080"/>
              </a:xfrm>
            </p:grpSpPr>
            <p:sp>
              <p:nvSpPr>
                <p:cNvPr id="973" name="CustomShape 42"/>
                <p:cNvSpPr/>
                <p:nvPr/>
              </p:nvSpPr>
              <p:spPr>
                <a:xfrm rot="10800000">
                  <a:off x="990720" y="5184360"/>
                  <a:ext cx="547920" cy="472320"/>
                </a:xfrm>
                <a:custGeom>
                  <a:avLst/>
                  <a:gdLst/>
                  <a:ahLst/>
                  <a:rect l="0" t="0" r="r" b="b"/>
                  <a:pathLst>
                    <a:path w="1524" h="1314">
                      <a:moveTo>
                        <a:pt x="761" y="0"/>
                      </a:moveTo>
                      <a:lnTo>
                        <a:pt x="1523" y="1313"/>
                      </a:lnTo>
                      <a:lnTo>
                        <a:pt x="0" y="1313"/>
                      </a:lnTo>
                      <a:lnTo>
                        <a:pt x="761" y="0"/>
                      </a:lnTo>
                    </a:path>
                  </a:pathLst>
                </a:custGeom>
                <a:noFill/>
                <a:ln w="2232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4" name="CustomShape 43"/>
                <p:cNvSpPr/>
                <p:nvPr/>
              </p:nvSpPr>
              <p:spPr>
                <a:xfrm>
                  <a:off x="958680" y="5138640"/>
                  <a:ext cx="87120" cy="874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5" name="CustomShape 44"/>
                <p:cNvSpPr/>
                <p:nvPr/>
              </p:nvSpPr>
              <p:spPr>
                <a:xfrm>
                  <a:off x="1481400" y="5148360"/>
                  <a:ext cx="87480" cy="871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6" name="CustomShape 45"/>
                <p:cNvSpPr/>
                <p:nvPr/>
              </p:nvSpPr>
              <p:spPr>
                <a:xfrm>
                  <a:off x="1216800" y="5592240"/>
                  <a:ext cx="87480" cy="874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977" name="Picture 102" descr="TP_tmp"/>
              <p:cNvPicPr/>
              <p:nvPr/>
            </p:nvPicPr>
            <p:blipFill>
              <a:blip r:embed="rId23"/>
              <a:stretch/>
            </p:blipFill>
            <p:spPr>
              <a:xfrm>
                <a:off x="847800" y="4941720"/>
                <a:ext cx="131400" cy="154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78" name="Picture 103" descr="TP_tmp"/>
              <p:cNvPicPr/>
              <p:nvPr/>
            </p:nvPicPr>
            <p:blipFill>
              <a:blip r:embed="rId24"/>
              <a:stretch/>
            </p:blipFill>
            <p:spPr>
              <a:xfrm>
                <a:off x="1508040" y="4941720"/>
                <a:ext cx="86760" cy="109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79" name="Picture 104" descr="TP_tmp"/>
              <p:cNvPicPr/>
              <p:nvPr/>
            </p:nvPicPr>
            <p:blipFill>
              <a:blip r:embed="rId25"/>
              <a:stretch/>
            </p:blipFill>
            <p:spPr>
              <a:xfrm>
                <a:off x="1207800" y="5734080"/>
                <a:ext cx="131400" cy="176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80" name="Picture 105" descr="TP_tmp"/>
              <p:cNvPicPr/>
              <p:nvPr/>
            </p:nvPicPr>
            <p:blipFill>
              <a:blip r:embed="rId26"/>
              <a:stretch/>
            </p:blipFill>
            <p:spPr>
              <a:xfrm>
                <a:off x="1604880" y="5302080"/>
                <a:ext cx="188280" cy="2160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81" name="Picture 77" descr="TP_tmp"/>
            <p:cNvPicPr/>
            <p:nvPr/>
          </p:nvPicPr>
          <p:blipFill>
            <a:blip r:embed="rId27"/>
            <a:stretch/>
          </p:blipFill>
          <p:spPr>
            <a:xfrm>
              <a:off x="5462280" y="5337000"/>
              <a:ext cx="210960" cy="239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82" name="CustomShape 46"/>
            <p:cNvSpPr/>
            <p:nvPr/>
          </p:nvSpPr>
          <p:spPr>
            <a:xfrm rot="10800000">
              <a:off x="3892320" y="4975200"/>
              <a:ext cx="1547280" cy="1487520"/>
            </a:xfrm>
            <a:custGeom>
              <a:avLst/>
              <a:gdLst/>
              <a:ahLst/>
              <a:rect l="0" t="0" r="r" b="b"/>
              <a:pathLst>
                <a:path w="4300" h="4134">
                  <a:moveTo>
                    <a:pt x="2149" y="0"/>
                  </a:moveTo>
                  <a:lnTo>
                    <a:pt x="4299" y="4133"/>
                  </a:lnTo>
                  <a:lnTo>
                    <a:pt x="0" y="4133"/>
                  </a:lnTo>
                  <a:lnTo>
                    <a:pt x="2149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47"/>
            <p:cNvSpPr/>
            <p:nvPr/>
          </p:nvSpPr>
          <p:spPr>
            <a:xfrm>
              <a:off x="4093920" y="5394240"/>
              <a:ext cx="8676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48"/>
            <p:cNvSpPr/>
            <p:nvPr/>
          </p:nvSpPr>
          <p:spPr>
            <a:xfrm>
              <a:off x="4613040" y="5403960"/>
              <a:ext cx="86760" cy="87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49"/>
            <p:cNvSpPr/>
            <p:nvPr/>
          </p:nvSpPr>
          <p:spPr>
            <a:xfrm>
              <a:off x="5155920" y="5413320"/>
              <a:ext cx="8712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50"/>
            <p:cNvSpPr/>
            <p:nvPr/>
          </p:nvSpPr>
          <p:spPr>
            <a:xfrm>
              <a:off x="4902120" y="5891040"/>
              <a:ext cx="8820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51"/>
            <p:cNvSpPr/>
            <p:nvPr/>
          </p:nvSpPr>
          <p:spPr>
            <a:xfrm>
              <a:off x="4625640" y="6404040"/>
              <a:ext cx="88560" cy="87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52"/>
            <p:cNvSpPr/>
            <p:nvPr/>
          </p:nvSpPr>
          <p:spPr>
            <a:xfrm>
              <a:off x="4338360" y="5898960"/>
              <a:ext cx="8712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53"/>
            <p:cNvSpPr/>
            <p:nvPr/>
          </p:nvSpPr>
          <p:spPr>
            <a:xfrm>
              <a:off x="3857400" y="4938840"/>
              <a:ext cx="86760" cy="87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54"/>
            <p:cNvSpPr/>
            <p:nvPr/>
          </p:nvSpPr>
          <p:spPr>
            <a:xfrm>
              <a:off x="4360680" y="4938840"/>
              <a:ext cx="86760" cy="87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55"/>
            <p:cNvSpPr/>
            <p:nvPr/>
          </p:nvSpPr>
          <p:spPr>
            <a:xfrm>
              <a:off x="4900320" y="4938840"/>
              <a:ext cx="87120" cy="87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56"/>
            <p:cNvSpPr/>
            <p:nvPr/>
          </p:nvSpPr>
          <p:spPr>
            <a:xfrm>
              <a:off x="5405040" y="4938840"/>
              <a:ext cx="87120" cy="87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93" name="Picture 111" descr="TP_tmp"/>
            <p:cNvPicPr/>
            <p:nvPr/>
          </p:nvPicPr>
          <p:blipFill>
            <a:blip r:embed="rId28"/>
            <a:stretch/>
          </p:blipFill>
          <p:spPr>
            <a:xfrm>
              <a:off x="3735000" y="4713120"/>
              <a:ext cx="353880" cy="155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94" name="Picture 112" descr="TP_tmp"/>
            <p:cNvPicPr/>
            <p:nvPr/>
          </p:nvPicPr>
          <p:blipFill>
            <a:blip r:embed="rId29"/>
            <a:stretch/>
          </p:blipFill>
          <p:spPr>
            <a:xfrm>
              <a:off x="4757400" y="6419880"/>
              <a:ext cx="353880" cy="177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95" name="Picture 113" descr="TP_tmp"/>
            <p:cNvPicPr/>
            <p:nvPr/>
          </p:nvPicPr>
          <p:blipFill>
            <a:blip r:embed="rId30"/>
            <a:stretch/>
          </p:blipFill>
          <p:spPr>
            <a:xfrm>
              <a:off x="5406840" y="4794120"/>
              <a:ext cx="285480" cy="109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6" name="CustomShape 57"/>
            <p:cNvSpPr/>
            <p:nvPr/>
          </p:nvSpPr>
          <p:spPr>
            <a:xfrm>
              <a:off x="5846400" y="4978440"/>
              <a:ext cx="1080720" cy="971280"/>
            </a:xfrm>
            <a:custGeom>
              <a:avLst/>
              <a:gdLst/>
              <a:ahLst/>
              <a:rect l="0" t="0" r="r" b="b"/>
              <a:pathLst>
                <a:path w="3004" h="2700">
                  <a:moveTo>
                    <a:pt x="750" y="0"/>
                  </a:moveTo>
                  <a:lnTo>
                    <a:pt x="2252" y="0"/>
                  </a:lnTo>
                  <a:lnTo>
                    <a:pt x="3003" y="1349"/>
                  </a:lnTo>
                  <a:lnTo>
                    <a:pt x="2252" y="2699"/>
                  </a:lnTo>
                  <a:lnTo>
                    <a:pt x="750" y="2699"/>
                  </a:lnTo>
                  <a:lnTo>
                    <a:pt x="0" y="1349"/>
                  </a:lnTo>
                  <a:lnTo>
                    <a:pt x="750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58"/>
            <p:cNvSpPr/>
            <p:nvPr/>
          </p:nvSpPr>
          <p:spPr>
            <a:xfrm>
              <a:off x="5816520" y="5397480"/>
              <a:ext cx="86760" cy="87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59"/>
            <p:cNvSpPr/>
            <p:nvPr/>
          </p:nvSpPr>
          <p:spPr>
            <a:xfrm>
              <a:off x="6335280" y="5406840"/>
              <a:ext cx="8712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60"/>
            <p:cNvSpPr/>
            <p:nvPr/>
          </p:nvSpPr>
          <p:spPr>
            <a:xfrm>
              <a:off x="6878520" y="5416560"/>
              <a:ext cx="86760" cy="87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61"/>
            <p:cNvSpPr/>
            <p:nvPr/>
          </p:nvSpPr>
          <p:spPr>
            <a:xfrm>
              <a:off x="6624360" y="5894280"/>
              <a:ext cx="8856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62"/>
            <p:cNvSpPr/>
            <p:nvPr/>
          </p:nvSpPr>
          <p:spPr>
            <a:xfrm>
              <a:off x="6060960" y="5902200"/>
              <a:ext cx="8676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63"/>
            <p:cNvSpPr/>
            <p:nvPr/>
          </p:nvSpPr>
          <p:spPr>
            <a:xfrm>
              <a:off x="6082920" y="4941720"/>
              <a:ext cx="8712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64"/>
            <p:cNvSpPr/>
            <p:nvPr/>
          </p:nvSpPr>
          <p:spPr>
            <a:xfrm>
              <a:off x="6622920" y="4941720"/>
              <a:ext cx="8676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04" name="Group 65"/>
            <p:cNvGrpSpPr/>
            <p:nvPr/>
          </p:nvGrpSpPr>
          <p:grpSpPr>
            <a:xfrm>
              <a:off x="7332480" y="4941720"/>
              <a:ext cx="1148400" cy="1047960"/>
              <a:chOff x="7332480" y="4941720"/>
              <a:chExt cx="1148400" cy="1047960"/>
            </a:xfrm>
          </p:grpSpPr>
          <p:sp>
            <p:nvSpPr>
              <p:cNvPr id="1005" name="CustomShape 66"/>
              <p:cNvSpPr/>
              <p:nvPr/>
            </p:nvSpPr>
            <p:spPr>
              <a:xfrm>
                <a:off x="7362360" y="4978440"/>
                <a:ext cx="1080360" cy="971640"/>
              </a:xfrm>
              <a:custGeom>
                <a:avLst/>
                <a:gdLst/>
                <a:ahLst/>
                <a:rect l="0" t="0" r="r" b="b"/>
                <a:pathLst>
                  <a:path w="3003" h="2701">
                    <a:moveTo>
                      <a:pt x="750" y="0"/>
                    </a:moveTo>
                    <a:lnTo>
                      <a:pt x="2251" y="0"/>
                    </a:lnTo>
                    <a:lnTo>
                      <a:pt x="3002" y="1350"/>
                    </a:lnTo>
                    <a:lnTo>
                      <a:pt x="2251" y="2700"/>
                    </a:lnTo>
                    <a:lnTo>
                      <a:pt x="750" y="2700"/>
                    </a:lnTo>
                    <a:lnTo>
                      <a:pt x="0" y="1350"/>
                    </a:lnTo>
                    <a:lnTo>
                      <a:pt x="750" y="0"/>
                    </a:lnTo>
                  </a:path>
                </a:pathLst>
              </a:custGeom>
              <a:noFill/>
              <a:ln w="2232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CustomShape 67"/>
              <p:cNvSpPr/>
              <p:nvPr/>
            </p:nvSpPr>
            <p:spPr>
              <a:xfrm>
                <a:off x="7332480" y="5397480"/>
                <a:ext cx="8712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CustomShape 68"/>
              <p:cNvSpPr/>
              <p:nvPr/>
            </p:nvSpPr>
            <p:spPr>
              <a:xfrm>
                <a:off x="7851240" y="5407200"/>
                <a:ext cx="87120" cy="871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CustomShape 69"/>
              <p:cNvSpPr/>
              <p:nvPr/>
            </p:nvSpPr>
            <p:spPr>
              <a:xfrm>
                <a:off x="8393760" y="5416560"/>
                <a:ext cx="87120" cy="871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CustomShape 70"/>
              <p:cNvSpPr/>
              <p:nvPr/>
            </p:nvSpPr>
            <p:spPr>
              <a:xfrm>
                <a:off x="8139960" y="5894280"/>
                <a:ext cx="8820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CustomShape 71"/>
              <p:cNvSpPr/>
              <p:nvPr/>
            </p:nvSpPr>
            <p:spPr>
              <a:xfrm>
                <a:off x="7576560" y="5902200"/>
                <a:ext cx="8712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CustomShape 72"/>
              <p:cNvSpPr/>
              <p:nvPr/>
            </p:nvSpPr>
            <p:spPr>
              <a:xfrm>
                <a:off x="7598880" y="4941720"/>
                <a:ext cx="8676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CustomShape 73"/>
              <p:cNvSpPr/>
              <p:nvPr/>
            </p:nvSpPr>
            <p:spPr>
              <a:xfrm>
                <a:off x="8138160" y="4941720"/>
                <a:ext cx="87120" cy="874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013" name="Picture 172" descr="TP_tmp"/>
            <p:cNvPicPr/>
            <p:nvPr/>
          </p:nvPicPr>
          <p:blipFill>
            <a:blip r:embed="rId31"/>
            <a:stretch/>
          </p:blipFill>
          <p:spPr>
            <a:xfrm>
              <a:off x="7040160" y="5337000"/>
              <a:ext cx="210960" cy="239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14" name="CustomShape 74"/>
            <p:cNvSpPr/>
            <p:nvPr/>
          </p:nvSpPr>
          <p:spPr>
            <a:xfrm>
              <a:off x="9042120" y="5410080"/>
              <a:ext cx="87120" cy="87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15" name="Picture 174" descr="TP_tmp"/>
            <p:cNvPicPr/>
            <p:nvPr/>
          </p:nvPicPr>
          <p:blipFill>
            <a:blip r:embed="rId32"/>
            <a:stretch/>
          </p:blipFill>
          <p:spPr>
            <a:xfrm>
              <a:off x="8665920" y="5337000"/>
              <a:ext cx="210600" cy="239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16" name="CustomShape 75"/>
          <p:cNvSpPr/>
          <p:nvPr/>
        </p:nvSpPr>
        <p:spPr>
          <a:xfrm>
            <a:off x="382680" y="4078440"/>
            <a:ext cx="466560" cy="431640"/>
          </a:xfrm>
          <a:custGeom>
            <a:avLst/>
            <a:gdLst/>
            <a:ahLst/>
            <a:rect l="l" t="t" r="r" b="b"/>
            <a:pathLst>
              <a:path w="466725" h="431799">
                <a:moveTo>
                  <a:pt x="0" y="164933"/>
                </a:moveTo>
                <a:lnTo>
                  <a:pt x="178274" y="164934"/>
                </a:lnTo>
                <a:lnTo>
                  <a:pt x="233363" y="0"/>
                </a:lnTo>
                <a:lnTo>
                  <a:pt x="288451" y="164934"/>
                </a:lnTo>
                <a:lnTo>
                  <a:pt x="466725" y="164933"/>
                </a:lnTo>
                <a:lnTo>
                  <a:pt x="322497" y="266866"/>
                </a:lnTo>
                <a:lnTo>
                  <a:pt x="377588" y="431799"/>
                </a:lnTo>
                <a:lnTo>
                  <a:pt x="233363" y="329864"/>
                </a:lnTo>
                <a:lnTo>
                  <a:pt x="89137" y="431799"/>
                </a:lnTo>
                <a:lnTo>
                  <a:pt x="144228" y="266866"/>
                </a:lnTo>
                <a:close/>
              </a:path>
            </a:pathLst>
          </a:custGeom>
          <a:gradFill rotWithShape="0">
            <a:gsLst>
              <a:gs pos="0">
                <a:srgbClr val="4d0808"/>
              </a:gs>
              <a:gs pos="100000">
                <a:srgbClr val="fff200"/>
              </a:gs>
            </a:gsLst>
            <a:path path="rect"/>
          </a:gra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76"/>
          <p:cNvSpPr/>
          <p:nvPr/>
        </p:nvSpPr>
        <p:spPr>
          <a:xfrm>
            <a:off x="1043640" y="4097160"/>
            <a:ext cx="77551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BUT combination of three quarks (three colour triplets) gives a colour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singlet state (pages 235-237)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18" name="CustomShape 77"/>
          <p:cNvSpPr/>
          <p:nvPr/>
        </p:nvSpPr>
        <p:spPr>
          <a:xfrm>
            <a:off x="449280" y="3201840"/>
            <a:ext cx="31352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qq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colour singlet state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2E353E9F-10E2-4487-853C-4AD5CB898FA7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020" name="Group 2"/>
          <p:cNvGrpSpPr/>
          <p:nvPr/>
        </p:nvGrpSpPr>
        <p:grpSpPr>
          <a:xfrm>
            <a:off x="1531800" y="1089000"/>
            <a:ext cx="6733800" cy="611280"/>
            <a:chOff x="1531800" y="1089000"/>
            <a:chExt cx="6733800" cy="611280"/>
          </a:xfrm>
        </p:grpSpPr>
        <p:pic>
          <p:nvPicPr>
            <p:cNvPr id="1021" name="Picture 7" descr="TP_tmp"/>
            <p:cNvPicPr/>
            <p:nvPr/>
          </p:nvPicPr>
          <p:blipFill>
            <a:blip r:embed="rId1"/>
            <a:stretch/>
          </p:blipFill>
          <p:spPr>
            <a:xfrm>
              <a:off x="1639800" y="1125360"/>
              <a:ext cx="6550920" cy="560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22" name="CustomShape 3"/>
            <p:cNvSpPr/>
            <p:nvPr/>
          </p:nvSpPr>
          <p:spPr>
            <a:xfrm>
              <a:off x="1531800" y="1089000"/>
              <a:ext cx="6733800" cy="61128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3" name="CustomShape 4"/>
          <p:cNvSpPr/>
          <p:nvPr/>
        </p:nvSpPr>
        <p:spPr>
          <a:xfrm>
            <a:off x="412200" y="674640"/>
            <a:ext cx="4290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singlet colour wave-function is: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24" name="CustomShape 5"/>
          <p:cNvSpPr/>
          <p:nvPr/>
        </p:nvSpPr>
        <p:spPr>
          <a:xfrm>
            <a:off x="523800" y="3859200"/>
            <a:ext cx="360360" cy="287280"/>
          </a:xfrm>
          <a:custGeom>
            <a:avLst/>
            <a:gdLst/>
            <a:ahLst/>
            <a:rect l="l" t="t" r="r" b="b"/>
            <a:pathLst>
              <a:path w="360363" h="287336">
                <a:moveTo>
                  <a:pt x="0" y="109753"/>
                </a:moveTo>
                <a:lnTo>
                  <a:pt x="137647" y="109753"/>
                </a:lnTo>
                <a:lnTo>
                  <a:pt x="180182" y="0"/>
                </a:lnTo>
                <a:lnTo>
                  <a:pt x="222716" y="109753"/>
                </a:lnTo>
                <a:lnTo>
                  <a:pt x="360363" y="109753"/>
                </a:lnTo>
                <a:lnTo>
                  <a:pt x="249003" y="177583"/>
                </a:lnTo>
                <a:lnTo>
                  <a:pt x="291540" y="287336"/>
                </a:lnTo>
                <a:lnTo>
                  <a:pt x="180182" y="219504"/>
                </a:lnTo>
                <a:lnTo>
                  <a:pt x="68823" y="287336"/>
                </a:lnTo>
                <a:lnTo>
                  <a:pt x="111360" y="177583"/>
                </a:lnTo>
                <a:close/>
              </a:path>
            </a:pathLst>
          </a:custGeom>
          <a:gradFill rotWithShape="0">
            <a:gsLst>
              <a:gs pos="0">
                <a:srgbClr val="4d0808"/>
              </a:gs>
              <a:gs pos="100000">
                <a:srgbClr val="fff200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6"/>
          <p:cNvSpPr/>
          <p:nvPr/>
        </p:nvSpPr>
        <p:spPr>
          <a:xfrm>
            <a:off x="882720" y="3824280"/>
            <a:ext cx="6226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Colourless singlet -  therefore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qqq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bound states exist !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26" name="CustomShape 7"/>
          <p:cNvSpPr/>
          <p:nvPr/>
        </p:nvSpPr>
        <p:spPr>
          <a:xfrm>
            <a:off x="2589840" y="4257720"/>
            <a:ext cx="46641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Anti-symmetric colour wave-function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27" name="CustomShape 8"/>
          <p:cNvSpPr/>
          <p:nvPr/>
        </p:nvSpPr>
        <p:spPr>
          <a:xfrm>
            <a:off x="3582720" y="5084640"/>
            <a:ext cx="27410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Mesons and Baryons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28" name="CustomShape 9"/>
          <p:cNvSpPr/>
          <p:nvPr/>
        </p:nvSpPr>
        <p:spPr>
          <a:xfrm>
            <a:off x="686160" y="5897520"/>
            <a:ext cx="85780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date all confirmed hadrons are either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mesons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or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baryons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. However, some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recent (but not entirely convincing) “evidence” for pentaquark 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29" name="CustomShape 10"/>
          <p:cNvSpPr/>
          <p:nvPr/>
        </p:nvSpPr>
        <p:spPr>
          <a:xfrm>
            <a:off x="588240" y="4649760"/>
            <a:ext cx="6991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 u="sng">
                <a:solidFill>
                  <a:srgbClr val="ff0000"/>
                </a:solidFill>
                <a:uFillTx/>
                <a:latin typeface="Arial"/>
              </a:rPr>
              <a:t>Allowed Hadrons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 i.e. the possible colour singlet states </a:t>
            </a:r>
            <a:r>
              <a:rPr b="1" lang="en-GB" sz="20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030" name="Group 11"/>
          <p:cNvGrpSpPr/>
          <p:nvPr/>
        </p:nvGrpSpPr>
        <p:grpSpPr>
          <a:xfrm>
            <a:off x="849240" y="1773360"/>
            <a:ext cx="8064720" cy="1965240"/>
            <a:chOff x="849240" y="1773360"/>
            <a:chExt cx="8064720" cy="1965240"/>
          </a:xfrm>
        </p:grpSpPr>
        <p:sp>
          <p:nvSpPr>
            <p:cNvPr id="1031" name="CustomShape 12"/>
            <p:cNvSpPr/>
            <p:nvPr/>
          </p:nvSpPr>
          <p:spPr>
            <a:xfrm>
              <a:off x="874800" y="1773360"/>
              <a:ext cx="35748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Check this is a colour singlet…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032" name="CustomShape 13"/>
            <p:cNvSpPr/>
            <p:nvPr/>
          </p:nvSpPr>
          <p:spPr>
            <a:xfrm>
              <a:off x="1017000" y="2057400"/>
              <a:ext cx="7432920" cy="671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spcBef>
                  <a:spcPts val="224"/>
                </a:spcBef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It has                                : a necessary but not sufficient condition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>
                <a:spcBef>
                  <a:spcPts val="224"/>
                </a:spcBef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Apply ladder operators, e.g. 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033" name="Picture 11" descr="TP_tmp"/>
            <p:cNvPicPr/>
            <p:nvPr/>
          </p:nvPicPr>
          <p:blipFill>
            <a:blip r:embed="rId2"/>
            <a:stretch/>
          </p:blipFill>
          <p:spPr>
            <a:xfrm>
              <a:off x="2073240" y="2108160"/>
              <a:ext cx="1724040" cy="320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4" name="Picture 13" descr="TP_tmp"/>
            <p:cNvPicPr/>
            <p:nvPr/>
          </p:nvPicPr>
          <p:blipFill>
            <a:blip r:embed="rId3"/>
            <a:stretch/>
          </p:blipFill>
          <p:spPr>
            <a:xfrm>
              <a:off x="4521240" y="2416320"/>
              <a:ext cx="29196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5" name="Picture 15" descr="TP_tmp"/>
            <p:cNvPicPr/>
            <p:nvPr/>
          </p:nvPicPr>
          <p:blipFill>
            <a:blip r:embed="rId4"/>
            <a:stretch/>
          </p:blipFill>
          <p:spPr>
            <a:xfrm>
              <a:off x="7577280" y="2454480"/>
              <a:ext cx="934920" cy="2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6" name="CustomShape 14"/>
            <p:cNvSpPr/>
            <p:nvPr/>
          </p:nvSpPr>
          <p:spPr>
            <a:xfrm>
              <a:off x="6655680" y="2382840"/>
              <a:ext cx="2081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(recall                  )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037" name="CustomShape 15"/>
            <p:cNvSpPr/>
            <p:nvPr/>
          </p:nvSpPr>
          <p:spPr>
            <a:xfrm>
              <a:off x="1604880" y="2681280"/>
              <a:ext cx="673272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38" name="Picture 23" descr="TP_tmp"/>
            <p:cNvPicPr/>
            <p:nvPr/>
          </p:nvPicPr>
          <p:blipFill>
            <a:blip r:embed="rId5"/>
            <a:stretch/>
          </p:blipFill>
          <p:spPr>
            <a:xfrm>
              <a:off x="1712880" y="2787840"/>
              <a:ext cx="6553080" cy="496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9" name="CustomShape 16"/>
            <p:cNvSpPr/>
            <p:nvPr/>
          </p:nvSpPr>
          <p:spPr>
            <a:xfrm>
              <a:off x="1111320" y="3327480"/>
              <a:ext cx="12776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Similarly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040" name="Picture 31" descr="TP_tmp"/>
            <p:cNvPicPr/>
            <p:nvPr/>
          </p:nvPicPr>
          <p:blipFill>
            <a:blip r:embed="rId6"/>
            <a:stretch/>
          </p:blipFill>
          <p:spPr>
            <a:xfrm>
              <a:off x="2500200" y="3363840"/>
              <a:ext cx="4937400" cy="320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1" name="CustomShape 17"/>
            <p:cNvSpPr/>
            <p:nvPr/>
          </p:nvSpPr>
          <p:spPr>
            <a:xfrm>
              <a:off x="849240" y="1795680"/>
              <a:ext cx="8064720" cy="1942920"/>
            </a:xfrm>
            <a:prstGeom prst="rect">
              <a:avLst/>
            </a:prstGeom>
            <a:noFill/>
            <a:ln w="28440">
              <a:solidFill>
                <a:srgbClr val="ff99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42" name="Picture 52" descr="TP_tmp"/>
          <p:cNvPicPr/>
          <p:nvPr/>
        </p:nvPicPr>
        <p:blipFill>
          <a:blip r:embed="rId7"/>
          <a:stretch/>
        </p:blipFill>
        <p:spPr>
          <a:xfrm>
            <a:off x="1244520" y="5086440"/>
            <a:ext cx="1044720" cy="293760"/>
          </a:xfrm>
          <a:prstGeom prst="rect">
            <a:avLst/>
          </a:prstGeom>
          <a:ln>
            <a:noFill/>
          </a:ln>
        </p:spPr>
      </p:pic>
      <p:sp>
        <p:nvSpPr>
          <p:cNvPr id="1043" name="CustomShape 18"/>
          <p:cNvSpPr/>
          <p:nvPr/>
        </p:nvSpPr>
        <p:spPr>
          <a:xfrm>
            <a:off x="812880" y="5121360"/>
            <a:ext cx="252360" cy="252360"/>
          </a:xfrm>
          <a:prstGeom prst="ellipse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4" name="Picture 55" descr="TP_tmp"/>
          <p:cNvPicPr/>
          <p:nvPr/>
        </p:nvPicPr>
        <p:blipFill>
          <a:blip r:embed="rId8"/>
          <a:stretch/>
        </p:blipFill>
        <p:spPr>
          <a:xfrm>
            <a:off x="1279440" y="5481720"/>
            <a:ext cx="1697040" cy="293760"/>
          </a:xfrm>
          <a:prstGeom prst="rect">
            <a:avLst/>
          </a:prstGeom>
          <a:ln>
            <a:noFill/>
          </a:ln>
        </p:spPr>
      </p:pic>
      <p:sp>
        <p:nvSpPr>
          <p:cNvPr id="1045" name="CustomShape 19"/>
          <p:cNvSpPr/>
          <p:nvPr/>
        </p:nvSpPr>
        <p:spPr>
          <a:xfrm>
            <a:off x="812880" y="5516640"/>
            <a:ext cx="252360" cy="252360"/>
          </a:xfrm>
          <a:prstGeom prst="ellipse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20"/>
          <p:cNvSpPr/>
          <p:nvPr/>
        </p:nvSpPr>
        <p:spPr>
          <a:xfrm>
            <a:off x="3579120" y="5408640"/>
            <a:ext cx="3914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Exotic states, e.g. pentaquarks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47" name="CustomShape 21"/>
          <p:cNvSpPr/>
          <p:nvPr/>
        </p:nvSpPr>
        <p:spPr>
          <a:xfrm>
            <a:off x="1963800" y="4387680"/>
            <a:ext cx="360360" cy="144720"/>
          </a:xfrm>
          <a:custGeom>
            <a:avLst/>
            <a:gdLst/>
            <a:ahLst/>
            <a:rect l="0" t="0" r="r" b="b"/>
            <a:pathLst>
              <a:path w="1003" h="404">
                <a:moveTo>
                  <a:pt x="0" y="100"/>
                </a:moveTo>
                <a:lnTo>
                  <a:pt x="751" y="100"/>
                </a:lnTo>
                <a:lnTo>
                  <a:pt x="751" y="0"/>
                </a:lnTo>
                <a:lnTo>
                  <a:pt x="1002" y="201"/>
                </a:lnTo>
                <a:lnTo>
                  <a:pt x="751" y="403"/>
                </a:lnTo>
                <a:lnTo>
                  <a:pt x="751" y="302"/>
                </a:lnTo>
                <a:lnTo>
                  <a:pt x="0" y="302"/>
                </a:lnTo>
                <a:lnTo>
                  <a:pt x="0" y="100"/>
                </a:lnTo>
              </a:path>
            </a:pathLst>
          </a:custGeom>
          <a:solidFill>
            <a:srgbClr val="ffff00"/>
          </a:solidFill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D8DE6B51-5370-442F-AA28-F95EB4DECD38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49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Gluons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050" name="CustomShape 3"/>
          <p:cNvSpPr/>
          <p:nvPr/>
        </p:nvSpPr>
        <p:spPr>
          <a:xfrm>
            <a:off x="340920" y="717480"/>
            <a:ext cx="7769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QCD quarks interact by exchanging virtual massless gluons,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051" name="Group 4"/>
          <p:cNvGrpSpPr/>
          <p:nvPr/>
        </p:nvGrpSpPr>
        <p:grpSpPr>
          <a:xfrm>
            <a:off x="452520" y="907920"/>
            <a:ext cx="9108720" cy="1924560"/>
            <a:chOff x="452520" y="907920"/>
            <a:chExt cx="9108720" cy="1924560"/>
          </a:xfrm>
        </p:grpSpPr>
        <p:grpSp>
          <p:nvGrpSpPr>
            <p:cNvPr id="1052" name="Group 5"/>
            <p:cNvGrpSpPr/>
            <p:nvPr/>
          </p:nvGrpSpPr>
          <p:grpSpPr>
            <a:xfrm>
              <a:off x="452520" y="907920"/>
              <a:ext cx="9108720" cy="1924560"/>
              <a:chOff x="452520" y="907920"/>
              <a:chExt cx="9108720" cy="1924560"/>
            </a:xfrm>
          </p:grpSpPr>
          <p:grpSp>
            <p:nvGrpSpPr>
              <p:cNvPr id="1053" name="Group 6"/>
              <p:cNvGrpSpPr/>
              <p:nvPr/>
            </p:nvGrpSpPr>
            <p:grpSpPr>
              <a:xfrm>
                <a:off x="3476880" y="907920"/>
                <a:ext cx="2971800" cy="1924560"/>
                <a:chOff x="3476880" y="907920"/>
                <a:chExt cx="2971800" cy="1924560"/>
              </a:xfrm>
            </p:grpSpPr>
            <p:sp>
              <p:nvSpPr>
                <p:cNvPr id="1054" name="CustomShape 7"/>
                <p:cNvSpPr/>
                <p:nvPr/>
              </p:nvSpPr>
              <p:spPr>
                <a:xfrm>
                  <a:off x="4019760" y="990360"/>
                  <a:ext cx="57312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0000ff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0000ff"/>
                      </a:solidFill>
                      <a:latin typeface="Arial"/>
                    </a:rPr>
                    <a:t>b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055" name="CustomShape 8"/>
                <p:cNvSpPr/>
                <p:nvPr/>
              </p:nvSpPr>
              <p:spPr>
                <a:xfrm>
                  <a:off x="3476880" y="2322360"/>
                  <a:ext cx="63180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ff3300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ff3300"/>
                      </a:solidFill>
                      <a:latin typeface="Arial"/>
                    </a:rPr>
                    <a:t>r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056" name="CustomShape 9"/>
                <p:cNvSpPr/>
                <p:nvPr/>
              </p:nvSpPr>
              <p:spPr>
                <a:xfrm rot="7131600">
                  <a:off x="4636800" y="1799280"/>
                  <a:ext cx="871200" cy="164880"/>
                </a:xfrm>
                <a:custGeom>
                  <a:avLst/>
                  <a:gdLst/>
                  <a:ahLst/>
                  <a:rect l="l" t="t" r="r" b="b"/>
                  <a:pathLst>
                    <a:path w="3632" h="743">
                      <a:moveTo>
                        <a:pt x="0" y="64"/>
                      </a:moveTo>
                      <a:cubicBezTo>
                        <a:pt x="40" y="47"/>
                        <a:pt x="81" y="30"/>
                        <a:pt x="124" y="21"/>
                      </a:cubicBezTo>
                      <a:cubicBezTo>
                        <a:pt x="167" y="12"/>
                        <a:pt x="214" y="8"/>
                        <a:pt x="260" y="8"/>
                      </a:cubicBezTo>
                      <a:cubicBezTo>
                        <a:pt x="306" y="8"/>
                        <a:pt x="360" y="12"/>
                        <a:pt x="403" y="21"/>
                      </a:cubicBezTo>
                      <a:cubicBezTo>
                        <a:pt x="446" y="30"/>
                        <a:pt x="484" y="47"/>
                        <a:pt x="520" y="64"/>
                      </a:cubicBezTo>
                      <a:cubicBezTo>
                        <a:pt x="556" y="81"/>
                        <a:pt x="584" y="94"/>
                        <a:pt x="619" y="120"/>
                      </a:cubicBezTo>
                      <a:cubicBezTo>
                        <a:pt x="654" y="146"/>
                        <a:pt x="700" y="183"/>
                        <a:pt x="730" y="219"/>
                      </a:cubicBezTo>
                      <a:cubicBezTo>
                        <a:pt x="760" y="255"/>
                        <a:pt x="783" y="301"/>
                        <a:pt x="799" y="336"/>
                      </a:cubicBezTo>
                      <a:cubicBezTo>
                        <a:pt x="815" y="371"/>
                        <a:pt x="823" y="396"/>
                        <a:pt x="829" y="429"/>
                      </a:cubicBezTo>
                      <a:cubicBezTo>
                        <a:pt x="835" y="462"/>
                        <a:pt x="837" y="505"/>
                        <a:pt x="836" y="534"/>
                      </a:cubicBezTo>
                      <a:cubicBezTo>
                        <a:pt x="835" y="563"/>
                        <a:pt x="831" y="581"/>
                        <a:pt x="823" y="602"/>
                      </a:cubicBezTo>
                      <a:cubicBezTo>
                        <a:pt x="815" y="623"/>
                        <a:pt x="801" y="640"/>
                        <a:pt x="786" y="658"/>
                      </a:cubicBezTo>
                      <a:cubicBezTo>
                        <a:pt x="771" y="676"/>
                        <a:pt x="754" y="701"/>
                        <a:pt x="730" y="713"/>
                      </a:cubicBezTo>
                      <a:cubicBezTo>
                        <a:pt x="706" y="725"/>
                        <a:pt x="672" y="731"/>
                        <a:pt x="644" y="732"/>
                      </a:cubicBezTo>
                      <a:cubicBezTo>
                        <a:pt x="616" y="733"/>
                        <a:pt x="587" y="731"/>
                        <a:pt x="563" y="720"/>
                      </a:cubicBezTo>
                      <a:cubicBezTo>
                        <a:pt x="539" y="709"/>
                        <a:pt x="518" y="685"/>
                        <a:pt x="502" y="664"/>
                      </a:cubicBezTo>
                      <a:cubicBezTo>
                        <a:pt x="486" y="643"/>
                        <a:pt x="473" y="625"/>
                        <a:pt x="464" y="596"/>
                      </a:cubicBezTo>
                      <a:cubicBezTo>
                        <a:pt x="455" y="567"/>
                        <a:pt x="446" y="525"/>
                        <a:pt x="446" y="491"/>
                      </a:cubicBezTo>
                      <a:cubicBezTo>
                        <a:pt x="446" y="457"/>
                        <a:pt x="453" y="428"/>
                        <a:pt x="464" y="392"/>
                      </a:cubicBezTo>
                      <a:cubicBezTo>
                        <a:pt x="475" y="356"/>
                        <a:pt x="496" y="305"/>
                        <a:pt x="514" y="274"/>
                      </a:cubicBezTo>
                      <a:cubicBezTo>
                        <a:pt x="532" y="243"/>
                        <a:pt x="552" y="225"/>
                        <a:pt x="570" y="206"/>
                      </a:cubicBezTo>
                      <a:cubicBezTo>
                        <a:pt x="588" y="187"/>
                        <a:pt x="603" y="175"/>
                        <a:pt x="625" y="157"/>
                      </a:cubicBezTo>
                      <a:cubicBezTo>
                        <a:pt x="647" y="139"/>
                        <a:pt x="670" y="113"/>
                        <a:pt x="700" y="95"/>
                      </a:cubicBezTo>
                      <a:cubicBezTo>
                        <a:pt x="730" y="77"/>
                        <a:pt x="771" y="64"/>
                        <a:pt x="805" y="52"/>
                      </a:cubicBezTo>
                      <a:cubicBezTo>
                        <a:pt x="839" y="40"/>
                        <a:pt x="871" y="29"/>
                        <a:pt x="904" y="21"/>
                      </a:cubicBezTo>
                      <a:cubicBezTo>
                        <a:pt x="937" y="13"/>
                        <a:pt x="961" y="2"/>
                        <a:pt x="1003" y="2"/>
                      </a:cubicBezTo>
                      <a:cubicBezTo>
                        <a:pt x="1045" y="2"/>
                        <a:pt x="1107" y="10"/>
                        <a:pt x="1157" y="21"/>
                      </a:cubicBezTo>
                      <a:cubicBezTo>
                        <a:pt x="1207" y="32"/>
                        <a:pt x="1266" y="52"/>
                        <a:pt x="1306" y="70"/>
                      </a:cubicBezTo>
                      <a:cubicBezTo>
                        <a:pt x="1346" y="88"/>
                        <a:pt x="1367" y="107"/>
                        <a:pt x="1399" y="132"/>
                      </a:cubicBezTo>
                      <a:cubicBezTo>
                        <a:pt x="1431" y="157"/>
                        <a:pt x="1473" y="191"/>
                        <a:pt x="1498" y="219"/>
                      </a:cubicBezTo>
                      <a:cubicBezTo>
                        <a:pt x="1523" y="247"/>
                        <a:pt x="1534" y="272"/>
                        <a:pt x="1547" y="299"/>
                      </a:cubicBezTo>
                      <a:cubicBezTo>
                        <a:pt x="1560" y="326"/>
                        <a:pt x="1570" y="352"/>
                        <a:pt x="1578" y="379"/>
                      </a:cubicBezTo>
                      <a:cubicBezTo>
                        <a:pt x="1586" y="406"/>
                        <a:pt x="1596" y="425"/>
                        <a:pt x="1597" y="460"/>
                      </a:cubicBezTo>
                      <a:cubicBezTo>
                        <a:pt x="1598" y="495"/>
                        <a:pt x="1592" y="556"/>
                        <a:pt x="1584" y="590"/>
                      </a:cubicBezTo>
                      <a:cubicBezTo>
                        <a:pt x="1576" y="624"/>
                        <a:pt x="1560" y="645"/>
                        <a:pt x="1547" y="664"/>
                      </a:cubicBezTo>
                      <a:cubicBezTo>
                        <a:pt x="1534" y="683"/>
                        <a:pt x="1526" y="696"/>
                        <a:pt x="1504" y="707"/>
                      </a:cubicBezTo>
                      <a:cubicBezTo>
                        <a:pt x="1482" y="718"/>
                        <a:pt x="1447" y="730"/>
                        <a:pt x="1417" y="732"/>
                      </a:cubicBezTo>
                      <a:cubicBezTo>
                        <a:pt x="1387" y="734"/>
                        <a:pt x="1349" y="732"/>
                        <a:pt x="1324" y="720"/>
                      </a:cubicBezTo>
                      <a:cubicBezTo>
                        <a:pt x="1299" y="708"/>
                        <a:pt x="1285" y="684"/>
                        <a:pt x="1269" y="658"/>
                      </a:cubicBezTo>
                      <a:cubicBezTo>
                        <a:pt x="1253" y="632"/>
                        <a:pt x="1233" y="594"/>
                        <a:pt x="1225" y="565"/>
                      </a:cubicBezTo>
                      <a:cubicBezTo>
                        <a:pt x="1217" y="536"/>
                        <a:pt x="1217" y="518"/>
                        <a:pt x="1219" y="485"/>
                      </a:cubicBezTo>
                      <a:cubicBezTo>
                        <a:pt x="1221" y="452"/>
                        <a:pt x="1227" y="402"/>
                        <a:pt x="1238" y="367"/>
                      </a:cubicBezTo>
                      <a:cubicBezTo>
                        <a:pt x="1249" y="332"/>
                        <a:pt x="1267" y="306"/>
                        <a:pt x="1287" y="274"/>
                      </a:cubicBezTo>
                      <a:cubicBezTo>
                        <a:pt x="1307" y="242"/>
                        <a:pt x="1330" y="204"/>
                        <a:pt x="1361" y="175"/>
                      </a:cubicBezTo>
                      <a:cubicBezTo>
                        <a:pt x="1392" y="146"/>
                        <a:pt x="1433" y="125"/>
                        <a:pt x="1473" y="101"/>
                      </a:cubicBezTo>
                      <a:cubicBezTo>
                        <a:pt x="1513" y="77"/>
                        <a:pt x="1562" y="47"/>
                        <a:pt x="1603" y="33"/>
                      </a:cubicBezTo>
                      <a:cubicBezTo>
                        <a:pt x="1644" y="19"/>
                        <a:pt x="1680" y="18"/>
                        <a:pt x="1720" y="14"/>
                      </a:cubicBezTo>
                      <a:cubicBezTo>
                        <a:pt x="1760" y="10"/>
                        <a:pt x="1801" y="5"/>
                        <a:pt x="1844" y="8"/>
                      </a:cubicBezTo>
                      <a:cubicBezTo>
                        <a:pt x="1887" y="11"/>
                        <a:pt x="1935" y="19"/>
                        <a:pt x="1980" y="33"/>
                      </a:cubicBezTo>
                      <a:cubicBezTo>
                        <a:pt x="2025" y="47"/>
                        <a:pt x="2076" y="69"/>
                        <a:pt x="2116" y="95"/>
                      </a:cubicBezTo>
                      <a:cubicBezTo>
                        <a:pt x="2156" y="121"/>
                        <a:pt x="2190" y="156"/>
                        <a:pt x="2221" y="188"/>
                      </a:cubicBezTo>
                      <a:cubicBezTo>
                        <a:pt x="2252" y="220"/>
                        <a:pt x="2280" y="253"/>
                        <a:pt x="2302" y="287"/>
                      </a:cubicBezTo>
                      <a:cubicBezTo>
                        <a:pt x="2324" y="321"/>
                        <a:pt x="2341" y="363"/>
                        <a:pt x="2351" y="392"/>
                      </a:cubicBezTo>
                      <a:cubicBezTo>
                        <a:pt x="2361" y="421"/>
                        <a:pt x="2365" y="426"/>
                        <a:pt x="2364" y="460"/>
                      </a:cubicBezTo>
                      <a:cubicBezTo>
                        <a:pt x="2363" y="494"/>
                        <a:pt x="2356" y="559"/>
                        <a:pt x="2345" y="596"/>
                      </a:cubicBezTo>
                      <a:cubicBezTo>
                        <a:pt x="2334" y="633"/>
                        <a:pt x="2315" y="659"/>
                        <a:pt x="2296" y="682"/>
                      </a:cubicBezTo>
                      <a:cubicBezTo>
                        <a:pt x="2277" y="705"/>
                        <a:pt x="2248" y="723"/>
                        <a:pt x="2228" y="732"/>
                      </a:cubicBezTo>
                      <a:cubicBezTo>
                        <a:pt x="2208" y="741"/>
                        <a:pt x="2204" y="743"/>
                        <a:pt x="2178" y="738"/>
                      </a:cubicBezTo>
                      <a:cubicBezTo>
                        <a:pt x="2152" y="733"/>
                        <a:pt x="2102" y="720"/>
                        <a:pt x="2073" y="701"/>
                      </a:cubicBezTo>
                      <a:cubicBezTo>
                        <a:pt x="2044" y="682"/>
                        <a:pt x="2019" y="657"/>
                        <a:pt x="2005" y="621"/>
                      </a:cubicBezTo>
                      <a:cubicBezTo>
                        <a:pt x="1991" y="585"/>
                        <a:pt x="1986" y="526"/>
                        <a:pt x="1986" y="485"/>
                      </a:cubicBezTo>
                      <a:cubicBezTo>
                        <a:pt x="1986" y="444"/>
                        <a:pt x="1995" y="409"/>
                        <a:pt x="2005" y="373"/>
                      </a:cubicBezTo>
                      <a:cubicBezTo>
                        <a:pt x="2015" y="337"/>
                        <a:pt x="2029" y="299"/>
                        <a:pt x="2048" y="268"/>
                      </a:cubicBezTo>
                      <a:cubicBezTo>
                        <a:pt x="2067" y="237"/>
                        <a:pt x="2092" y="217"/>
                        <a:pt x="2122" y="188"/>
                      </a:cubicBezTo>
                      <a:cubicBezTo>
                        <a:pt x="2152" y="159"/>
                        <a:pt x="2189" y="121"/>
                        <a:pt x="2228" y="95"/>
                      </a:cubicBezTo>
                      <a:cubicBezTo>
                        <a:pt x="2267" y="69"/>
                        <a:pt x="2316" y="47"/>
                        <a:pt x="2357" y="33"/>
                      </a:cubicBezTo>
                      <a:cubicBezTo>
                        <a:pt x="2398" y="19"/>
                        <a:pt x="2441" y="12"/>
                        <a:pt x="2475" y="8"/>
                      </a:cubicBezTo>
                      <a:cubicBezTo>
                        <a:pt x="2509" y="4"/>
                        <a:pt x="2523" y="6"/>
                        <a:pt x="2562" y="8"/>
                      </a:cubicBezTo>
                      <a:cubicBezTo>
                        <a:pt x="2601" y="10"/>
                        <a:pt x="2658" y="7"/>
                        <a:pt x="2710" y="21"/>
                      </a:cubicBezTo>
                      <a:cubicBezTo>
                        <a:pt x="2762" y="35"/>
                        <a:pt x="2829" y="67"/>
                        <a:pt x="2877" y="95"/>
                      </a:cubicBezTo>
                      <a:cubicBezTo>
                        <a:pt x="2925" y="123"/>
                        <a:pt x="2961" y="152"/>
                        <a:pt x="2995" y="188"/>
                      </a:cubicBezTo>
                      <a:cubicBezTo>
                        <a:pt x="3029" y="224"/>
                        <a:pt x="3059" y="269"/>
                        <a:pt x="3081" y="311"/>
                      </a:cubicBezTo>
                      <a:cubicBezTo>
                        <a:pt x="3103" y="353"/>
                        <a:pt x="3119" y="398"/>
                        <a:pt x="3125" y="441"/>
                      </a:cubicBezTo>
                      <a:cubicBezTo>
                        <a:pt x="3131" y="484"/>
                        <a:pt x="3125" y="536"/>
                        <a:pt x="3118" y="571"/>
                      </a:cubicBezTo>
                      <a:cubicBezTo>
                        <a:pt x="3111" y="606"/>
                        <a:pt x="3097" y="627"/>
                        <a:pt x="3081" y="652"/>
                      </a:cubicBezTo>
                      <a:cubicBezTo>
                        <a:pt x="3065" y="677"/>
                        <a:pt x="3041" y="706"/>
                        <a:pt x="3019" y="720"/>
                      </a:cubicBezTo>
                      <a:cubicBezTo>
                        <a:pt x="2997" y="734"/>
                        <a:pt x="2980" y="738"/>
                        <a:pt x="2951" y="738"/>
                      </a:cubicBezTo>
                      <a:cubicBezTo>
                        <a:pt x="2922" y="738"/>
                        <a:pt x="2875" y="737"/>
                        <a:pt x="2846" y="720"/>
                      </a:cubicBezTo>
                      <a:cubicBezTo>
                        <a:pt x="2817" y="703"/>
                        <a:pt x="2795" y="672"/>
                        <a:pt x="2778" y="633"/>
                      </a:cubicBezTo>
                      <a:cubicBezTo>
                        <a:pt x="2761" y="594"/>
                        <a:pt x="2740" y="539"/>
                        <a:pt x="2741" y="485"/>
                      </a:cubicBezTo>
                      <a:cubicBezTo>
                        <a:pt x="2742" y="431"/>
                        <a:pt x="2762" y="359"/>
                        <a:pt x="2784" y="311"/>
                      </a:cubicBezTo>
                      <a:cubicBezTo>
                        <a:pt x="2806" y="263"/>
                        <a:pt x="2840" y="233"/>
                        <a:pt x="2871" y="200"/>
                      </a:cubicBezTo>
                      <a:cubicBezTo>
                        <a:pt x="2902" y="167"/>
                        <a:pt x="2936" y="138"/>
                        <a:pt x="2970" y="113"/>
                      </a:cubicBezTo>
                      <a:cubicBezTo>
                        <a:pt x="3004" y="88"/>
                        <a:pt x="3036" y="67"/>
                        <a:pt x="3075" y="52"/>
                      </a:cubicBezTo>
                      <a:cubicBezTo>
                        <a:pt x="3114" y="37"/>
                        <a:pt x="3161" y="29"/>
                        <a:pt x="3205" y="21"/>
                      </a:cubicBezTo>
                      <a:cubicBezTo>
                        <a:pt x="3249" y="13"/>
                        <a:pt x="3292" y="0"/>
                        <a:pt x="3341" y="2"/>
                      </a:cubicBezTo>
                      <a:cubicBezTo>
                        <a:pt x="3390" y="4"/>
                        <a:pt x="3454" y="20"/>
                        <a:pt x="3502" y="33"/>
                      </a:cubicBezTo>
                      <a:cubicBezTo>
                        <a:pt x="3550" y="46"/>
                        <a:pt x="3591" y="64"/>
                        <a:pt x="3632" y="82"/>
                      </a:cubicBezTo>
                    </a:path>
                  </a:pathLst>
                </a:custGeom>
                <a:noFill/>
                <a:ln w="28440">
                  <a:solidFill>
                    <a:srgbClr val="33cc3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57" name="Group 10"/>
                <p:cNvGrpSpPr/>
                <p:nvPr/>
              </p:nvGrpSpPr>
              <p:grpSpPr>
                <a:xfrm>
                  <a:off x="4507200" y="1275480"/>
                  <a:ext cx="821880" cy="273960"/>
                  <a:chOff x="4507200" y="1275480"/>
                  <a:chExt cx="821880" cy="273960"/>
                </a:xfrm>
              </p:grpSpPr>
              <p:sp>
                <p:nvSpPr>
                  <p:cNvPr id="1058" name="Line 11"/>
                  <p:cNvSpPr/>
                  <p:nvPr/>
                </p:nvSpPr>
                <p:spPr>
                  <a:xfrm>
                    <a:off x="4912920" y="1410840"/>
                    <a:ext cx="416160" cy="138600"/>
                  </a:xfrm>
                  <a:prstGeom prst="line">
                    <a:avLst/>
                  </a:prstGeom>
                  <a:ln w="2844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59" name="Line 12"/>
                  <p:cNvSpPr/>
                  <p:nvPr/>
                </p:nvSpPr>
                <p:spPr>
                  <a:xfrm>
                    <a:off x="4507200" y="1275480"/>
                    <a:ext cx="416160" cy="138960"/>
                  </a:xfrm>
                  <a:prstGeom prst="line">
                    <a:avLst/>
                  </a:prstGeom>
                  <a:ln w="28440">
                    <a:solidFill>
                      <a:srgbClr val="0000ff"/>
                    </a:solidFill>
                    <a:miter/>
                    <a:tailEnd len="lg" type="arrow" w="lg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60" name="Group 13"/>
                <p:cNvGrpSpPr/>
                <p:nvPr/>
              </p:nvGrpSpPr>
              <p:grpSpPr>
                <a:xfrm>
                  <a:off x="5343120" y="1284480"/>
                  <a:ext cx="796320" cy="265680"/>
                  <a:chOff x="5343120" y="1284480"/>
                  <a:chExt cx="796320" cy="265680"/>
                </a:xfrm>
              </p:grpSpPr>
              <p:sp>
                <p:nvSpPr>
                  <p:cNvPr id="1061" name="Line 14"/>
                  <p:cNvSpPr/>
                  <p:nvPr/>
                </p:nvSpPr>
                <p:spPr>
                  <a:xfrm flipV="1">
                    <a:off x="5723640" y="1284480"/>
                    <a:ext cx="415800" cy="138600"/>
                  </a:xfrm>
                  <a:prstGeom prst="line">
                    <a:avLst/>
                  </a:prstGeom>
                  <a:ln w="28440">
                    <a:solidFill>
                      <a:srgbClr val="ff33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2" name="Line 15"/>
                  <p:cNvSpPr/>
                  <p:nvPr/>
                </p:nvSpPr>
                <p:spPr>
                  <a:xfrm flipV="1">
                    <a:off x="5343120" y="1411560"/>
                    <a:ext cx="415800" cy="138600"/>
                  </a:xfrm>
                  <a:prstGeom prst="line">
                    <a:avLst/>
                  </a:prstGeom>
                  <a:ln w="28440">
                    <a:solidFill>
                      <a:srgbClr val="ff3300"/>
                    </a:solidFill>
                    <a:miter/>
                    <a:tailEnd len="lg" type="arrow" w="lg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63" name="Group 16"/>
                <p:cNvGrpSpPr/>
                <p:nvPr/>
              </p:nvGrpSpPr>
              <p:grpSpPr>
                <a:xfrm>
                  <a:off x="4078800" y="2294640"/>
                  <a:ext cx="821520" cy="274320"/>
                  <a:chOff x="4078800" y="2294640"/>
                  <a:chExt cx="821520" cy="274320"/>
                </a:xfrm>
              </p:grpSpPr>
              <p:sp>
                <p:nvSpPr>
                  <p:cNvPr id="1064" name="Line 17"/>
                  <p:cNvSpPr/>
                  <p:nvPr/>
                </p:nvSpPr>
                <p:spPr>
                  <a:xfrm flipV="1">
                    <a:off x="4484160" y="2294640"/>
                    <a:ext cx="416160" cy="138960"/>
                  </a:xfrm>
                  <a:prstGeom prst="line">
                    <a:avLst/>
                  </a:prstGeom>
                  <a:ln w="28440">
                    <a:solidFill>
                      <a:srgbClr val="ff33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5" name="Line 18"/>
                  <p:cNvSpPr/>
                  <p:nvPr/>
                </p:nvSpPr>
                <p:spPr>
                  <a:xfrm flipV="1">
                    <a:off x="4078800" y="2430000"/>
                    <a:ext cx="416160" cy="138960"/>
                  </a:xfrm>
                  <a:prstGeom prst="line">
                    <a:avLst/>
                  </a:prstGeom>
                  <a:ln w="28440">
                    <a:solidFill>
                      <a:srgbClr val="ff3300"/>
                    </a:solidFill>
                    <a:miter/>
                    <a:tailEnd len="lg" type="arrow" w="lg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66" name="Group 19"/>
                <p:cNvGrpSpPr/>
                <p:nvPr/>
              </p:nvGrpSpPr>
              <p:grpSpPr>
                <a:xfrm>
                  <a:off x="4908240" y="2289600"/>
                  <a:ext cx="797760" cy="265680"/>
                  <a:chOff x="4908240" y="2289600"/>
                  <a:chExt cx="797760" cy="265680"/>
                </a:xfrm>
              </p:grpSpPr>
              <p:sp>
                <p:nvSpPr>
                  <p:cNvPr id="1067" name="Line 20"/>
                  <p:cNvSpPr/>
                  <p:nvPr/>
                </p:nvSpPr>
                <p:spPr>
                  <a:xfrm>
                    <a:off x="5289480" y="2416680"/>
                    <a:ext cx="416520" cy="138600"/>
                  </a:xfrm>
                  <a:prstGeom prst="line">
                    <a:avLst/>
                  </a:prstGeom>
                  <a:ln w="2844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8" name="Line 21"/>
                  <p:cNvSpPr/>
                  <p:nvPr/>
                </p:nvSpPr>
                <p:spPr>
                  <a:xfrm>
                    <a:off x="4908240" y="2289600"/>
                    <a:ext cx="416520" cy="138600"/>
                  </a:xfrm>
                  <a:prstGeom prst="line">
                    <a:avLst/>
                  </a:prstGeom>
                  <a:ln w="28440">
                    <a:solidFill>
                      <a:srgbClr val="0000ff"/>
                    </a:solidFill>
                    <a:miter/>
                    <a:tailEnd len="lg" type="arrow" w="lg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69" name="CustomShape 22"/>
                <p:cNvSpPr/>
                <p:nvPr/>
              </p:nvSpPr>
              <p:spPr>
                <a:xfrm>
                  <a:off x="5567760" y="2287440"/>
                  <a:ext cx="57312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0000ff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0000ff"/>
                      </a:solidFill>
                      <a:latin typeface="Arial"/>
                    </a:rPr>
                    <a:t>b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070" name="CustomShape 23"/>
                <p:cNvSpPr/>
                <p:nvPr/>
              </p:nvSpPr>
              <p:spPr>
                <a:xfrm>
                  <a:off x="5816880" y="907920"/>
                  <a:ext cx="63180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ff3300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ff3300"/>
                      </a:solidFill>
                      <a:latin typeface="Arial"/>
                    </a:rPr>
                    <a:t>r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071" name="CustomShape 24"/>
                <p:cNvSpPr/>
                <p:nvPr/>
              </p:nvSpPr>
              <p:spPr>
                <a:xfrm>
                  <a:off x="5312160" y="1518840"/>
                  <a:ext cx="73080" cy="73080"/>
                </a:xfrm>
                <a:prstGeom prst="ellipse">
                  <a:avLst/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2" name="CustomShape 25"/>
                <p:cNvSpPr/>
                <p:nvPr/>
              </p:nvSpPr>
              <p:spPr>
                <a:xfrm>
                  <a:off x="4881960" y="2274480"/>
                  <a:ext cx="73080" cy="73080"/>
                </a:xfrm>
                <a:prstGeom prst="ellipse">
                  <a:avLst/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73" name="CustomShape 26"/>
              <p:cNvSpPr/>
              <p:nvPr/>
            </p:nvSpPr>
            <p:spPr>
              <a:xfrm>
                <a:off x="8461440" y="919080"/>
                <a:ext cx="631800" cy="510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spAutoFit/>
              </a:bodyPr>
              <a:p>
                <a:pPr algn="r">
                  <a:spcBef>
                    <a:spcPts val="1500"/>
                  </a:spcBef>
                </a:pPr>
                <a:r>
                  <a:rPr b="0" lang="en-US" sz="2400" spc="-1" strike="noStrike">
                    <a:solidFill>
                      <a:srgbClr val="ff3300"/>
                    </a:solidFill>
                    <a:latin typeface="Arial"/>
                  </a:rPr>
                  <a:t>q</a:t>
                </a:r>
                <a:r>
                  <a:rPr b="0" lang="en-US" sz="2400" spc="-1" strike="noStrike" baseline="-25000">
                    <a:solidFill>
                      <a:srgbClr val="ff3300"/>
                    </a:solidFill>
                    <a:latin typeface="Arial"/>
                  </a:rPr>
                  <a:t>r</a:t>
                </a:r>
                <a:endParaRPr b="1" lang="es-ES" sz="24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1074" name="Group 27"/>
              <p:cNvGrpSpPr/>
              <p:nvPr/>
            </p:nvGrpSpPr>
            <p:grpSpPr>
              <a:xfrm>
                <a:off x="452520" y="919080"/>
                <a:ext cx="2679840" cy="1913400"/>
                <a:chOff x="452520" y="919080"/>
                <a:chExt cx="2679840" cy="1913400"/>
              </a:xfrm>
            </p:grpSpPr>
            <p:sp>
              <p:nvSpPr>
                <p:cNvPr id="1075" name="CustomShape 28"/>
                <p:cNvSpPr/>
                <p:nvPr/>
              </p:nvSpPr>
              <p:spPr>
                <a:xfrm>
                  <a:off x="511560" y="965160"/>
                  <a:ext cx="57312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0000ff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0000ff"/>
                      </a:solidFill>
                      <a:latin typeface="Arial"/>
                    </a:rPr>
                    <a:t>b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076" name="CustomShape 29"/>
                <p:cNvSpPr/>
                <p:nvPr/>
              </p:nvSpPr>
              <p:spPr>
                <a:xfrm>
                  <a:off x="452520" y="2322360"/>
                  <a:ext cx="63216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ff3300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ff3300"/>
                      </a:solidFill>
                      <a:latin typeface="Arial"/>
                    </a:rPr>
                    <a:t>r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grpSp>
              <p:nvGrpSpPr>
                <p:cNvPr id="1077" name="Group 30"/>
                <p:cNvGrpSpPr/>
                <p:nvPr/>
              </p:nvGrpSpPr>
              <p:grpSpPr>
                <a:xfrm>
                  <a:off x="1040040" y="1250640"/>
                  <a:ext cx="1636560" cy="1318680"/>
                  <a:chOff x="1040040" y="1250640"/>
                  <a:chExt cx="1636560" cy="1318680"/>
                </a:xfrm>
              </p:grpSpPr>
              <p:sp>
                <p:nvSpPr>
                  <p:cNvPr id="1078" name="CustomShape 31"/>
                  <p:cNvSpPr/>
                  <p:nvPr/>
                </p:nvSpPr>
                <p:spPr>
                  <a:xfrm rot="5400000">
                    <a:off x="1424160" y="1832760"/>
                    <a:ext cx="772920" cy="14616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33cc3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079" name="Group 32"/>
                  <p:cNvGrpSpPr/>
                  <p:nvPr/>
                </p:nvGrpSpPr>
                <p:grpSpPr>
                  <a:xfrm>
                    <a:off x="1045080" y="1250640"/>
                    <a:ext cx="821160" cy="273600"/>
                    <a:chOff x="1045080" y="1250640"/>
                    <a:chExt cx="821160" cy="273600"/>
                  </a:xfrm>
                </p:grpSpPr>
                <p:sp>
                  <p:nvSpPr>
                    <p:cNvPr id="1080" name="Line 33"/>
                    <p:cNvSpPr/>
                    <p:nvPr/>
                  </p:nvSpPr>
                  <p:spPr>
                    <a:xfrm>
                      <a:off x="1450440" y="1385640"/>
                      <a:ext cx="415800" cy="138600"/>
                    </a:xfrm>
                    <a:prstGeom prst="line">
                      <a:avLst/>
                    </a:prstGeom>
                    <a:ln w="28440">
                      <a:solidFill>
                        <a:srgbClr val="0000ff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81" name="Line 34"/>
                    <p:cNvSpPr/>
                    <p:nvPr/>
                  </p:nvSpPr>
                  <p:spPr>
                    <a:xfrm>
                      <a:off x="1045080" y="1250640"/>
                      <a:ext cx="415800" cy="138600"/>
                    </a:xfrm>
                    <a:prstGeom prst="line">
                      <a:avLst/>
                    </a:prstGeom>
                    <a:ln w="28440">
                      <a:solidFill>
                        <a:srgbClr val="0000ff"/>
                      </a:solidFill>
                      <a:miter/>
                      <a:tailEnd len="lg" type="arrow" w="lg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1082" name="Group 35"/>
                  <p:cNvGrpSpPr/>
                  <p:nvPr/>
                </p:nvGrpSpPr>
                <p:grpSpPr>
                  <a:xfrm>
                    <a:off x="1880280" y="1259640"/>
                    <a:ext cx="796320" cy="265680"/>
                    <a:chOff x="1880280" y="1259640"/>
                    <a:chExt cx="796320" cy="265680"/>
                  </a:xfrm>
                </p:grpSpPr>
                <p:sp>
                  <p:nvSpPr>
                    <p:cNvPr id="1083" name="Line 36"/>
                    <p:cNvSpPr/>
                    <p:nvPr/>
                  </p:nvSpPr>
                  <p:spPr>
                    <a:xfrm flipV="1">
                      <a:off x="2260800" y="1259640"/>
                      <a:ext cx="415800" cy="138600"/>
                    </a:xfrm>
                    <a:prstGeom prst="line">
                      <a:avLst/>
                    </a:prstGeom>
                    <a:ln w="28440">
                      <a:solidFill>
                        <a:srgbClr val="ff33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84" name="Line 37"/>
                    <p:cNvSpPr/>
                    <p:nvPr/>
                  </p:nvSpPr>
                  <p:spPr>
                    <a:xfrm flipV="1">
                      <a:off x="1880280" y="1386720"/>
                      <a:ext cx="415800" cy="138600"/>
                    </a:xfrm>
                    <a:prstGeom prst="line">
                      <a:avLst/>
                    </a:prstGeom>
                    <a:ln w="28440">
                      <a:solidFill>
                        <a:srgbClr val="ff3300"/>
                      </a:solidFill>
                      <a:miter/>
                      <a:tailEnd len="lg" type="arrow" w="lg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1085" name="Group 38"/>
                  <p:cNvGrpSpPr/>
                  <p:nvPr/>
                </p:nvGrpSpPr>
                <p:grpSpPr>
                  <a:xfrm>
                    <a:off x="1040040" y="2295360"/>
                    <a:ext cx="821160" cy="273960"/>
                    <a:chOff x="1040040" y="2295360"/>
                    <a:chExt cx="821160" cy="273960"/>
                  </a:xfrm>
                </p:grpSpPr>
                <p:sp>
                  <p:nvSpPr>
                    <p:cNvPr id="1086" name="Line 39"/>
                    <p:cNvSpPr/>
                    <p:nvPr/>
                  </p:nvSpPr>
                  <p:spPr>
                    <a:xfrm flipV="1">
                      <a:off x="1445400" y="2295360"/>
                      <a:ext cx="415800" cy="138600"/>
                    </a:xfrm>
                    <a:prstGeom prst="line">
                      <a:avLst/>
                    </a:prstGeom>
                    <a:ln w="28440">
                      <a:solidFill>
                        <a:srgbClr val="ff33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87" name="Line 40"/>
                    <p:cNvSpPr/>
                    <p:nvPr/>
                  </p:nvSpPr>
                  <p:spPr>
                    <a:xfrm flipV="1">
                      <a:off x="1040040" y="2430360"/>
                      <a:ext cx="415800" cy="138960"/>
                    </a:xfrm>
                    <a:prstGeom prst="line">
                      <a:avLst/>
                    </a:prstGeom>
                    <a:ln w="28440">
                      <a:solidFill>
                        <a:srgbClr val="ff3300"/>
                      </a:solidFill>
                      <a:miter/>
                      <a:tailEnd len="lg" type="arrow" w="lg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1088" name="Group 41"/>
                  <p:cNvGrpSpPr/>
                  <p:nvPr/>
                </p:nvGrpSpPr>
                <p:grpSpPr>
                  <a:xfrm>
                    <a:off x="1870200" y="2289240"/>
                    <a:ext cx="796320" cy="265680"/>
                    <a:chOff x="1870200" y="2289240"/>
                    <a:chExt cx="796320" cy="265680"/>
                  </a:xfrm>
                </p:grpSpPr>
                <p:sp>
                  <p:nvSpPr>
                    <p:cNvPr id="1089" name="Line 42"/>
                    <p:cNvSpPr/>
                    <p:nvPr/>
                  </p:nvSpPr>
                  <p:spPr>
                    <a:xfrm>
                      <a:off x="2250720" y="2416320"/>
                      <a:ext cx="415800" cy="138600"/>
                    </a:xfrm>
                    <a:prstGeom prst="line">
                      <a:avLst/>
                    </a:prstGeom>
                    <a:ln w="28440">
                      <a:solidFill>
                        <a:srgbClr val="0000ff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090" name="Line 43"/>
                    <p:cNvSpPr/>
                    <p:nvPr/>
                  </p:nvSpPr>
                  <p:spPr>
                    <a:xfrm>
                      <a:off x="1870200" y="2289240"/>
                      <a:ext cx="415800" cy="138600"/>
                    </a:xfrm>
                    <a:prstGeom prst="line">
                      <a:avLst/>
                    </a:prstGeom>
                    <a:ln w="28440">
                      <a:solidFill>
                        <a:srgbClr val="0000ff"/>
                      </a:solidFill>
                      <a:miter/>
                      <a:tailEnd len="lg" type="arrow" w="lg"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1091" name="CustomShape 44"/>
                <p:cNvSpPr/>
                <p:nvPr/>
              </p:nvSpPr>
              <p:spPr>
                <a:xfrm>
                  <a:off x="2559240" y="2287440"/>
                  <a:ext cx="57312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0000ff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0000ff"/>
                      </a:solidFill>
                      <a:latin typeface="Arial"/>
                    </a:rPr>
                    <a:t>b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092" name="CustomShape 45"/>
                <p:cNvSpPr/>
                <p:nvPr/>
              </p:nvSpPr>
              <p:spPr>
                <a:xfrm>
                  <a:off x="2432160" y="919080"/>
                  <a:ext cx="63180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ff3300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ff3300"/>
                      </a:solidFill>
                      <a:latin typeface="Arial"/>
                    </a:rPr>
                    <a:t>r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093" name="CustomShape 46"/>
                <p:cNvSpPr/>
                <p:nvPr/>
              </p:nvSpPr>
              <p:spPr>
                <a:xfrm>
                  <a:off x="1838520" y="2251080"/>
                  <a:ext cx="73080" cy="73080"/>
                </a:xfrm>
                <a:prstGeom prst="ellipse">
                  <a:avLst/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4" name="CustomShape 47"/>
                <p:cNvSpPr/>
                <p:nvPr/>
              </p:nvSpPr>
              <p:spPr>
                <a:xfrm>
                  <a:off x="1838520" y="1495440"/>
                  <a:ext cx="73080" cy="73080"/>
                </a:xfrm>
                <a:prstGeom prst="ellipse">
                  <a:avLst/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95" name="Group 48"/>
              <p:cNvGrpSpPr/>
              <p:nvPr/>
            </p:nvGrpSpPr>
            <p:grpSpPr>
              <a:xfrm>
                <a:off x="6577200" y="965160"/>
                <a:ext cx="2984040" cy="1867320"/>
                <a:chOff x="6577200" y="965160"/>
                <a:chExt cx="2984040" cy="1867320"/>
              </a:xfrm>
            </p:grpSpPr>
            <p:sp>
              <p:nvSpPr>
                <p:cNvPr id="1096" name="CustomShape 49"/>
                <p:cNvSpPr/>
                <p:nvPr/>
              </p:nvSpPr>
              <p:spPr>
                <a:xfrm>
                  <a:off x="6577200" y="965160"/>
                  <a:ext cx="57276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0000ff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0000ff"/>
                      </a:solidFill>
                      <a:latin typeface="Arial"/>
                    </a:rPr>
                    <a:t>b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097" name="CustomShape 50"/>
                <p:cNvSpPr/>
                <p:nvPr/>
              </p:nvSpPr>
              <p:spPr>
                <a:xfrm>
                  <a:off x="6864480" y="2322360"/>
                  <a:ext cx="63144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ff3300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ff3300"/>
                      </a:solidFill>
                      <a:latin typeface="Arial"/>
                    </a:rPr>
                    <a:t>r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098" name="CustomShape 51"/>
                <p:cNvSpPr/>
                <p:nvPr/>
              </p:nvSpPr>
              <p:spPr>
                <a:xfrm rot="3914400">
                  <a:off x="7620480" y="1853280"/>
                  <a:ext cx="839880" cy="158400"/>
                </a:xfrm>
                <a:custGeom>
                  <a:avLst/>
                  <a:gdLst/>
                  <a:ahLst/>
                  <a:rect l="l" t="t" r="r" b="b"/>
                  <a:pathLst>
                    <a:path w="3632" h="743">
                      <a:moveTo>
                        <a:pt x="0" y="64"/>
                      </a:moveTo>
                      <a:cubicBezTo>
                        <a:pt x="40" y="47"/>
                        <a:pt x="81" y="30"/>
                        <a:pt x="124" y="21"/>
                      </a:cubicBezTo>
                      <a:cubicBezTo>
                        <a:pt x="167" y="12"/>
                        <a:pt x="214" y="8"/>
                        <a:pt x="260" y="8"/>
                      </a:cubicBezTo>
                      <a:cubicBezTo>
                        <a:pt x="306" y="8"/>
                        <a:pt x="360" y="12"/>
                        <a:pt x="403" y="21"/>
                      </a:cubicBezTo>
                      <a:cubicBezTo>
                        <a:pt x="446" y="30"/>
                        <a:pt x="484" y="47"/>
                        <a:pt x="520" y="64"/>
                      </a:cubicBezTo>
                      <a:cubicBezTo>
                        <a:pt x="556" y="81"/>
                        <a:pt x="584" y="94"/>
                        <a:pt x="619" y="120"/>
                      </a:cubicBezTo>
                      <a:cubicBezTo>
                        <a:pt x="654" y="146"/>
                        <a:pt x="700" y="183"/>
                        <a:pt x="730" y="219"/>
                      </a:cubicBezTo>
                      <a:cubicBezTo>
                        <a:pt x="760" y="255"/>
                        <a:pt x="783" y="301"/>
                        <a:pt x="799" y="336"/>
                      </a:cubicBezTo>
                      <a:cubicBezTo>
                        <a:pt x="815" y="371"/>
                        <a:pt x="823" y="396"/>
                        <a:pt x="829" y="429"/>
                      </a:cubicBezTo>
                      <a:cubicBezTo>
                        <a:pt x="835" y="462"/>
                        <a:pt x="837" y="505"/>
                        <a:pt x="836" y="534"/>
                      </a:cubicBezTo>
                      <a:cubicBezTo>
                        <a:pt x="835" y="563"/>
                        <a:pt x="831" y="581"/>
                        <a:pt x="823" y="602"/>
                      </a:cubicBezTo>
                      <a:cubicBezTo>
                        <a:pt x="815" y="623"/>
                        <a:pt x="801" y="640"/>
                        <a:pt x="786" y="658"/>
                      </a:cubicBezTo>
                      <a:cubicBezTo>
                        <a:pt x="771" y="676"/>
                        <a:pt x="754" y="701"/>
                        <a:pt x="730" y="713"/>
                      </a:cubicBezTo>
                      <a:cubicBezTo>
                        <a:pt x="706" y="725"/>
                        <a:pt x="672" y="731"/>
                        <a:pt x="644" y="732"/>
                      </a:cubicBezTo>
                      <a:cubicBezTo>
                        <a:pt x="616" y="733"/>
                        <a:pt x="587" y="731"/>
                        <a:pt x="563" y="720"/>
                      </a:cubicBezTo>
                      <a:cubicBezTo>
                        <a:pt x="539" y="709"/>
                        <a:pt x="518" y="685"/>
                        <a:pt x="502" y="664"/>
                      </a:cubicBezTo>
                      <a:cubicBezTo>
                        <a:pt x="486" y="643"/>
                        <a:pt x="473" y="625"/>
                        <a:pt x="464" y="596"/>
                      </a:cubicBezTo>
                      <a:cubicBezTo>
                        <a:pt x="455" y="567"/>
                        <a:pt x="446" y="525"/>
                        <a:pt x="446" y="491"/>
                      </a:cubicBezTo>
                      <a:cubicBezTo>
                        <a:pt x="446" y="457"/>
                        <a:pt x="453" y="428"/>
                        <a:pt x="464" y="392"/>
                      </a:cubicBezTo>
                      <a:cubicBezTo>
                        <a:pt x="475" y="356"/>
                        <a:pt x="496" y="305"/>
                        <a:pt x="514" y="274"/>
                      </a:cubicBezTo>
                      <a:cubicBezTo>
                        <a:pt x="532" y="243"/>
                        <a:pt x="552" y="225"/>
                        <a:pt x="570" y="206"/>
                      </a:cubicBezTo>
                      <a:cubicBezTo>
                        <a:pt x="588" y="187"/>
                        <a:pt x="603" y="175"/>
                        <a:pt x="625" y="157"/>
                      </a:cubicBezTo>
                      <a:cubicBezTo>
                        <a:pt x="647" y="139"/>
                        <a:pt x="670" y="113"/>
                        <a:pt x="700" y="95"/>
                      </a:cubicBezTo>
                      <a:cubicBezTo>
                        <a:pt x="730" y="77"/>
                        <a:pt x="771" y="64"/>
                        <a:pt x="805" y="52"/>
                      </a:cubicBezTo>
                      <a:cubicBezTo>
                        <a:pt x="839" y="40"/>
                        <a:pt x="871" y="29"/>
                        <a:pt x="904" y="21"/>
                      </a:cubicBezTo>
                      <a:cubicBezTo>
                        <a:pt x="937" y="13"/>
                        <a:pt x="961" y="2"/>
                        <a:pt x="1003" y="2"/>
                      </a:cubicBezTo>
                      <a:cubicBezTo>
                        <a:pt x="1045" y="2"/>
                        <a:pt x="1107" y="10"/>
                        <a:pt x="1157" y="21"/>
                      </a:cubicBezTo>
                      <a:cubicBezTo>
                        <a:pt x="1207" y="32"/>
                        <a:pt x="1266" y="52"/>
                        <a:pt x="1306" y="70"/>
                      </a:cubicBezTo>
                      <a:cubicBezTo>
                        <a:pt x="1346" y="88"/>
                        <a:pt x="1367" y="107"/>
                        <a:pt x="1399" y="132"/>
                      </a:cubicBezTo>
                      <a:cubicBezTo>
                        <a:pt x="1431" y="157"/>
                        <a:pt x="1473" y="191"/>
                        <a:pt x="1498" y="219"/>
                      </a:cubicBezTo>
                      <a:cubicBezTo>
                        <a:pt x="1523" y="247"/>
                        <a:pt x="1534" y="272"/>
                        <a:pt x="1547" y="299"/>
                      </a:cubicBezTo>
                      <a:cubicBezTo>
                        <a:pt x="1560" y="326"/>
                        <a:pt x="1570" y="352"/>
                        <a:pt x="1578" y="379"/>
                      </a:cubicBezTo>
                      <a:cubicBezTo>
                        <a:pt x="1586" y="406"/>
                        <a:pt x="1596" y="425"/>
                        <a:pt x="1597" y="460"/>
                      </a:cubicBezTo>
                      <a:cubicBezTo>
                        <a:pt x="1598" y="495"/>
                        <a:pt x="1592" y="556"/>
                        <a:pt x="1584" y="590"/>
                      </a:cubicBezTo>
                      <a:cubicBezTo>
                        <a:pt x="1576" y="624"/>
                        <a:pt x="1560" y="645"/>
                        <a:pt x="1547" y="664"/>
                      </a:cubicBezTo>
                      <a:cubicBezTo>
                        <a:pt x="1534" y="683"/>
                        <a:pt x="1526" y="696"/>
                        <a:pt x="1504" y="707"/>
                      </a:cubicBezTo>
                      <a:cubicBezTo>
                        <a:pt x="1482" y="718"/>
                        <a:pt x="1447" y="730"/>
                        <a:pt x="1417" y="732"/>
                      </a:cubicBezTo>
                      <a:cubicBezTo>
                        <a:pt x="1387" y="734"/>
                        <a:pt x="1349" y="732"/>
                        <a:pt x="1324" y="720"/>
                      </a:cubicBezTo>
                      <a:cubicBezTo>
                        <a:pt x="1299" y="708"/>
                        <a:pt x="1285" y="684"/>
                        <a:pt x="1269" y="658"/>
                      </a:cubicBezTo>
                      <a:cubicBezTo>
                        <a:pt x="1253" y="632"/>
                        <a:pt x="1233" y="594"/>
                        <a:pt x="1225" y="565"/>
                      </a:cubicBezTo>
                      <a:cubicBezTo>
                        <a:pt x="1217" y="536"/>
                        <a:pt x="1217" y="518"/>
                        <a:pt x="1219" y="485"/>
                      </a:cubicBezTo>
                      <a:cubicBezTo>
                        <a:pt x="1221" y="452"/>
                        <a:pt x="1227" y="402"/>
                        <a:pt x="1238" y="367"/>
                      </a:cubicBezTo>
                      <a:cubicBezTo>
                        <a:pt x="1249" y="332"/>
                        <a:pt x="1267" y="306"/>
                        <a:pt x="1287" y="274"/>
                      </a:cubicBezTo>
                      <a:cubicBezTo>
                        <a:pt x="1307" y="242"/>
                        <a:pt x="1330" y="204"/>
                        <a:pt x="1361" y="175"/>
                      </a:cubicBezTo>
                      <a:cubicBezTo>
                        <a:pt x="1392" y="146"/>
                        <a:pt x="1433" y="125"/>
                        <a:pt x="1473" y="101"/>
                      </a:cubicBezTo>
                      <a:cubicBezTo>
                        <a:pt x="1513" y="77"/>
                        <a:pt x="1562" y="47"/>
                        <a:pt x="1603" y="33"/>
                      </a:cubicBezTo>
                      <a:cubicBezTo>
                        <a:pt x="1644" y="19"/>
                        <a:pt x="1680" y="18"/>
                        <a:pt x="1720" y="14"/>
                      </a:cubicBezTo>
                      <a:cubicBezTo>
                        <a:pt x="1760" y="10"/>
                        <a:pt x="1801" y="5"/>
                        <a:pt x="1844" y="8"/>
                      </a:cubicBezTo>
                      <a:cubicBezTo>
                        <a:pt x="1887" y="11"/>
                        <a:pt x="1935" y="19"/>
                        <a:pt x="1980" y="33"/>
                      </a:cubicBezTo>
                      <a:cubicBezTo>
                        <a:pt x="2025" y="47"/>
                        <a:pt x="2076" y="69"/>
                        <a:pt x="2116" y="95"/>
                      </a:cubicBezTo>
                      <a:cubicBezTo>
                        <a:pt x="2156" y="121"/>
                        <a:pt x="2190" y="156"/>
                        <a:pt x="2221" y="188"/>
                      </a:cubicBezTo>
                      <a:cubicBezTo>
                        <a:pt x="2252" y="220"/>
                        <a:pt x="2280" y="253"/>
                        <a:pt x="2302" y="287"/>
                      </a:cubicBezTo>
                      <a:cubicBezTo>
                        <a:pt x="2324" y="321"/>
                        <a:pt x="2341" y="363"/>
                        <a:pt x="2351" y="392"/>
                      </a:cubicBezTo>
                      <a:cubicBezTo>
                        <a:pt x="2361" y="421"/>
                        <a:pt x="2365" y="426"/>
                        <a:pt x="2364" y="460"/>
                      </a:cubicBezTo>
                      <a:cubicBezTo>
                        <a:pt x="2363" y="494"/>
                        <a:pt x="2356" y="559"/>
                        <a:pt x="2345" y="596"/>
                      </a:cubicBezTo>
                      <a:cubicBezTo>
                        <a:pt x="2334" y="633"/>
                        <a:pt x="2315" y="659"/>
                        <a:pt x="2296" y="682"/>
                      </a:cubicBezTo>
                      <a:cubicBezTo>
                        <a:pt x="2277" y="705"/>
                        <a:pt x="2248" y="723"/>
                        <a:pt x="2228" y="732"/>
                      </a:cubicBezTo>
                      <a:cubicBezTo>
                        <a:pt x="2208" y="741"/>
                        <a:pt x="2204" y="743"/>
                        <a:pt x="2178" y="738"/>
                      </a:cubicBezTo>
                      <a:cubicBezTo>
                        <a:pt x="2152" y="733"/>
                        <a:pt x="2102" y="720"/>
                        <a:pt x="2073" y="701"/>
                      </a:cubicBezTo>
                      <a:cubicBezTo>
                        <a:pt x="2044" y="682"/>
                        <a:pt x="2019" y="657"/>
                        <a:pt x="2005" y="621"/>
                      </a:cubicBezTo>
                      <a:cubicBezTo>
                        <a:pt x="1991" y="585"/>
                        <a:pt x="1986" y="526"/>
                        <a:pt x="1986" y="485"/>
                      </a:cubicBezTo>
                      <a:cubicBezTo>
                        <a:pt x="1986" y="444"/>
                        <a:pt x="1995" y="409"/>
                        <a:pt x="2005" y="373"/>
                      </a:cubicBezTo>
                      <a:cubicBezTo>
                        <a:pt x="2015" y="337"/>
                        <a:pt x="2029" y="299"/>
                        <a:pt x="2048" y="268"/>
                      </a:cubicBezTo>
                      <a:cubicBezTo>
                        <a:pt x="2067" y="237"/>
                        <a:pt x="2092" y="217"/>
                        <a:pt x="2122" y="188"/>
                      </a:cubicBezTo>
                      <a:cubicBezTo>
                        <a:pt x="2152" y="159"/>
                        <a:pt x="2189" y="121"/>
                        <a:pt x="2228" y="95"/>
                      </a:cubicBezTo>
                      <a:cubicBezTo>
                        <a:pt x="2267" y="69"/>
                        <a:pt x="2316" y="47"/>
                        <a:pt x="2357" y="33"/>
                      </a:cubicBezTo>
                      <a:cubicBezTo>
                        <a:pt x="2398" y="19"/>
                        <a:pt x="2441" y="12"/>
                        <a:pt x="2475" y="8"/>
                      </a:cubicBezTo>
                      <a:cubicBezTo>
                        <a:pt x="2509" y="4"/>
                        <a:pt x="2523" y="6"/>
                        <a:pt x="2562" y="8"/>
                      </a:cubicBezTo>
                      <a:cubicBezTo>
                        <a:pt x="2601" y="10"/>
                        <a:pt x="2658" y="7"/>
                        <a:pt x="2710" y="21"/>
                      </a:cubicBezTo>
                      <a:cubicBezTo>
                        <a:pt x="2762" y="35"/>
                        <a:pt x="2829" y="67"/>
                        <a:pt x="2877" y="95"/>
                      </a:cubicBezTo>
                      <a:cubicBezTo>
                        <a:pt x="2925" y="123"/>
                        <a:pt x="2961" y="152"/>
                        <a:pt x="2995" y="188"/>
                      </a:cubicBezTo>
                      <a:cubicBezTo>
                        <a:pt x="3029" y="224"/>
                        <a:pt x="3059" y="269"/>
                        <a:pt x="3081" y="311"/>
                      </a:cubicBezTo>
                      <a:cubicBezTo>
                        <a:pt x="3103" y="353"/>
                        <a:pt x="3119" y="398"/>
                        <a:pt x="3125" y="441"/>
                      </a:cubicBezTo>
                      <a:cubicBezTo>
                        <a:pt x="3131" y="484"/>
                        <a:pt x="3125" y="536"/>
                        <a:pt x="3118" y="571"/>
                      </a:cubicBezTo>
                      <a:cubicBezTo>
                        <a:pt x="3111" y="606"/>
                        <a:pt x="3097" y="627"/>
                        <a:pt x="3081" y="652"/>
                      </a:cubicBezTo>
                      <a:cubicBezTo>
                        <a:pt x="3065" y="677"/>
                        <a:pt x="3041" y="706"/>
                        <a:pt x="3019" y="720"/>
                      </a:cubicBezTo>
                      <a:cubicBezTo>
                        <a:pt x="2997" y="734"/>
                        <a:pt x="2980" y="738"/>
                        <a:pt x="2951" y="738"/>
                      </a:cubicBezTo>
                      <a:cubicBezTo>
                        <a:pt x="2922" y="738"/>
                        <a:pt x="2875" y="737"/>
                        <a:pt x="2846" y="720"/>
                      </a:cubicBezTo>
                      <a:cubicBezTo>
                        <a:pt x="2817" y="703"/>
                        <a:pt x="2795" y="672"/>
                        <a:pt x="2778" y="633"/>
                      </a:cubicBezTo>
                      <a:cubicBezTo>
                        <a:pt x="2761" y="594"/>
                        <a:pt x="2740" y="539"/>
                        <a:pt x="2741" y="485"/>
                      </a:cubicBezTo>
                      <a:cubicBezTo>
                        <a:pt x="2742" y="431"/>
                        <a:pt x="2762" y="359"/>
                        <a:pt x="2784" y="311"/>
                      </a:cubicBezTo>
                      <a:cubicBezTo>
                        <a:pt x="2806" y="263"/>
                        <a:pt x="2840" y="233"/>
                        <a:pt x="2871" y="200"/>
                      </a:cubicBezTo>
                      <a:cubicBezTo>
                        <a:pt x="2902" y="167"/>
                        <a:pt x="2936" y="138"/>
                        <a:pt x="2970" y="113"/>
                      </a:cubicBezTo>
                      <a:cubicBezTo>
                        <a:pt x="3004" y="88"/>
                        <a:pt x="3036" y="67"/>
                        <a:pt x="3075" y="52"/>
                      </a:cubicBezTo>
                      <a:cubicBezTo>
                        <a:pt x="3114" y="37"/>
                        <a:pt x="3161" y="29"/>
                        <a:pt x="3205" y="21"/>
                      </a:cubicBezTo>
                      <a:cubicBezTo>
                        <a:pt x="3249" y="13"/>
                        <a:pt x="3292" y="0"/>
                        <a:pt x="3341" y="2"/>
                      </a:cubicBezTo>
                      <a:cubicBezTo>
                        <a:pt x="3390" y="4"/>
                        <a:pt x="3454" y="20"/>
                        <a:pt x="3502" y="33"/>
                      </a:cubicBezTo>
                      <a:cubicBezTo>
                        <a:pt x="3550" y="46"/>
                        <a:pt x="3591" y="64"/>
                        <a:pt x="3632" y="82"/>
                      </a:cubicBezTo>
                    </a:path>
                  </a:pathLst>
                </a:custGeom>
                <a:noFill/>
                <a:ln w="28440">
                  <a:solidFill>
                    <a:srgbClr val="33cc3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99" name="Group 52"/>
                <p:cNvGrpSpPr/>
                <p:nvPr/>
              </p:nvGrpSpPr>
              <p:grpSpPr>
                <a:xfrm>
                  <a:off x="7074000" y="1250640"/>
                  <a:ext cx="821520" cy="273600"/>
                  <a:chOff x="7074000" y="1250640"/>
                  <a:chExt cx="821520" cy="273600"/>
                </a:xfrm>
              </p:grpSpPr>
              <p:sp>
                <p:nvSpPr>
                  <p:cNvPr id="1100" name="Line 53"/>
                  <p:cNvSpPr/>
                  <p:nvPr/>
                </p:nvSpPr>
                <p:spPr>
                  <a:xfrm>
                    <a:off x="7479360" y="1385640"/>
                    <a:ext cx="416160" cy="138600"/>
                  </a:xfrm>
                  <a:prstGeom prst="line">
                    <a:avLst/>
                  </a:prstGeom>
                  <a:ln w="2844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1" name="Line 54"/>
                  <p:cNvSpPr/>
                  <p:nvPr/>
                </p:nvSpPr>
                <p:spPr>
                  <a:xfrm>
                    <a:off x="7074000" y="1250640"/>
                    <a:ext cx="416160" cy="138600"/>
                  </a:xfrm>
                  <a:prstGeom prst="line">
                    <a:avLst/>
                  </a:prstGeom>
                  <a:ln w="28440">
                    <a:solidFill>
                      <a:srgbClr val="0000ff"/>
                    </a:solidFill>
                    <a:miter/>
                    <a:tailEnd len="lg" type="arrow" w="lg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02" name="Group 55"/>
                <p:cNvGrpSpPr/>
                <p:nvPr/>
              </p:nvGrpSpPr>
              <p:grpSpPr>
                <a:xfrm>
                  <a:off x="7909920" y="1259280"/>
                  <a:ext cx="796320" cy="265680"/>
                  <a:chOff x="7909920" y="1259280"/>
                  <a:chExt cx="796320" cy="265680"/>
                </a:xfrm>
              </p:grpSpPr>
              <p:sp>
                <p:nvSpPr>
                  <p:cNvPr id="1103" name="Line 56"/>
                  <p:cNvSpPr/>
                  <p:nvPr/>
                </p:nvSpPr>
                <p:spPr>
                  <a:xfrm flipV="1">
                    <a:off x="8290440" y="1259280"/>
                    <a:ext cx="415800" cy="138600"/>
                  </a:xfrm>
                  <a:prstGeom prst="line">
                    <a:avLst/>
                  </a:prstGeom>
                  <a:ln w="28440">
                    <a:solidFill>
                      <a:srgbClr val="ff33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4" name="Line 57"/>
                  <p:cNvSpPr/>
                  <p:nvPr/>
                </p:nvSpPr>
                <p:spPr>
                  <a:xfrm flipV="1">
                    <a:off x="7909920" y="1386360"/>
                    <a:ext cx="415800" cy="138600"/>
                  </a:xfrm>
                  <a:prstGeom prst="line">
                    <a:avLst/>
                  </a:prstGeom>
                  <a:ln w="28440">
                    <a:solidFill>
                      <a:srgbClr val="ff3300"/>
                    </a:solidFill>
                    <a:miter/>
                    <a:tailEnd len="lg" type="arrow" w="lg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05" name="Group 58"/>
                <p:cNvGrpSpPr/>
                <p:nvPr/>
              </p:nvGrpSpPr>
              <p:grpSpPr>
                <a:xfrm>
                  <a:off x="7469280" y="2295000"/>
                  <a:ext cx="821520" cy="274320"/>
                  <a:chOff x="7469280" y="2295000"/>
                  <a:chExt cx="821520" cy="274320"/>
                </a:xfrm>
              </p:grpSpPr>
              <p:sp>
                <p:nvSpPr>
                  <p:cNvPr id="1106" name="Line 59"/>
                  <p:cNvSpPr/>
                  <p:nvPr/>
                </p:nvSpPr>
                <p:spPr>
                  <a:xfrm flipV="1">
                    <a:off x="7874640" y="2295000"/>
                    <a:ext cx="416160" cy="138960"/>
                  </a:xfrm>
                  <a:prstGeom prst="line">
                    <a:avLst/>
                  </a:prstGeom>
                  <a:ln w="28440">
                    <a:solidFill>
                      <a:srgbClr val="ff33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7" name="Line 60"/>
                  <p:cNvSpPr/>
                  <p:nvPr/>
                </p:nvSpPr>
                <p:spPr>
                  <a:xfrm flipV="1">
                    <a:off x="7469280" y="2430360"/>
                    <a:ext cx="416160" cy="138960"/>
                  </a:xfrm>
                  <a:prstGeom prst="line">
                    <a:avLst/>
                  </a:prstGeom>
                  <a:ln w="28440">
                    <a:solidFill>
                      <a:srgbClr val="ff3300"/>
                    </a:solidFill>
                    <a:miter/>
                    <a:tailEnd len="lg" type="arrow" w="lg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08" name="Group 61"/>
                <p:cNvGrpSpPr/>
                <p:nvPr/>
              </p:nvGrpSpPr>
              <p:grpSpPr>
                <a:xfrm>
                  <a:off x="8298720" y="2289600"/>
                  <a:ext cx="797400" cy="265680"/>
                  <a:chOff x="8298720" y="2289600"/>
                  <a:chExt cx="797400" cy="265680"/>
                </a:xfrm>
              </p:grpSpPr>
              <p:sp>
                <p:nvSpPr>
                  <p:cNvPr id="1109" name="Line 62"/>
                  <p:cNvSpPr/>
                  <p:nvPr/>
                </p:nvSpPr>
                <p:spPr>
                  <a:xfrm>
                    <a:off x="8679600" y="2416320"/>
                    <a:ext cx="416520" cy="138960"/>
                  </a:xfrm>
                  <a:prstGeom prst="line">
                    <a:avLst/>
                  </a:prstGeom>
                  <a:ln w="28440">
                    <a:solidFill>
                      <a:srgbClr val="00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0" name="Line 63"/>
                  <p:cNvSpPr/>
                  <p:nvPr/>
                </p:nvSpPr>
                <p:spPr>
                  <a:xfrm>
                    <a:off x="8298720" y="2289600"/>
                    <a:ext cx="416520" cy="138600"/>
                  </a:xfrm>
                  <a:prstGeom prst="line">
                    <a:avLst/>
                  </a:prstGeom>
                  <a:ln w="28440">
                    <a:solidFill>
                      <a:srgbClr val="0000ff"/>
                    </a:solidFill>
                    <a:miter/>
                    <a:tailEnd len="lg" type="arrow" w="lg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111" name="CustomShape 64"/>
                <p:cNvSpPr/>
                <p:nvPr/>
              </p:nvSpPr>
              <p:spPr>
                <a:xfrm>
                  <a:off x="8988480" y="2287440"/>
                  <a:ext cx="572760" cy="510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>
                  <a:spAutoFit/>
                </a:bodyPr>
                <a:p>
                  <a:pPr algn="r">
                    <a:spcBef>
                      <a:spcPts val="1500"/>
                    </a:spcBef>
                  </a:pPr>
                  <a:r>
                    <a:rPr b="0" lang="en-US" sz="2400" spc="-1" strike="noStrike">
                      <a:solidFill>
                        <a:srgbClr val="0000ff"/>
                      </a:solidFill>
                      <a:latin typeface="Arial"/>
                    </a:rPr>
                    <a:t>q</a:t>
                  </a:r>
                  <a:r>
                    <a:rPr b="0" lang="en-US" sz="2400" spc="-1" strike="noStrike" baseline="-25000">
                      <a:solidFill>
                        <a:srgbClr val="0000ff"/>
                      </a:solidFill>
                      <a:latin typeface="Arial"/>
                    </a:rPr>
                    <a:t>b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112" name="CustomShape 65"/>
                <p:cNvSpPr/>
                <p:nvPr/>
              </p:nvSpPr>
              <p:spPr>
                <a:xfrm>
                  <a:off x="7869240" y="1495440"/>
                  <a:ext cx="72720" cy="73080"/>
                </a:xfrm>
                <a:prstGeom prst="ellipse">
                  <a:avLst/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3" name="CustomShape 66"/>
                <p:cNvSpPr/>
                <p:nvPr/>
              </p:nvSpPr>
              <p:spPr>
                <a:xfrm>
                  <a:off x="8264520" y="2249280"/>
                  <a:ext cx="72720" cy="73080"/>
                </a:xfrm>
                <a:prstGeom prst="ellipse">
                  <a:avLst/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14" name="Line 67"/>
              <p:cNvSpPr/>
              <p:nvPr/>
            </p:nvSpPr>
            <p:spPr>
              <a:xfrm flipH="1">
                <a:off x="4846320" y="1700280"/>
                <a:ext cx="179640" cy="3236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5" name="Line 68"/>
              <p:cNvSpPr/>
              <p:nvPr/>
            </p:nvSpPr>
            <p:spPr>
              <a:xfrm flipV="1">
                <a:off x="5097600" y="1808280"/>
                <a:ext cx="179280" cy="31248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Line 69"/>
              <p:cNvSpPr/>
              <p:nvPr/>
            </p:nvSpPr>
            <p:spPr>
              <a:xfrm flipH="1" flipV="1">
                <a:off x="8085240" y="1674720"/>
                <a:ext cx="144720" cy="34920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Line 70"/>
              <p:cNvSpPr/>
              <p:nvPr/>
            </p:nvSpPr>
            <p:spPr>
              <a:xfrm>
                <a:off x="7834680" y="1782720"/>
                <a:ext cx="179280" cy="3603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18" name="Group 71"/>
              <p:cNvGrpSpPr/>
              <p:nvPr/>
            </p:nvGrpSpPr>
            <p:grpSpPr>
              <a:xfrm>
                <a:off x="5475600" y="1674720"/>
                <a:ext cx="485280" cy="459720"/>
                <a:chOff x="5475600" y="1674720"/>
                <a:chExt cx="485280" cy="459720"/>
              </a:xfrm>
            </p:grpSpPr>
            <p:sp>
              <p:nvSpPr>
                <p:cNvPr id="1119" name="CustomShape 72"/>
                <p:cNvSpPr/>
                <p:nvPr/>
              </p:nvSpPr>
              <p:spPr>
                <a:xfrm>
                  <a:off x="5475600" y="1674720"/>
                  <a:ext cx="485280" cy="4597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/>
                  <a:r>
                    <a:rPr b="1" lang="en-GB" sz="2400" spc="-1" strike="noStrike">
                      <a:solidFill>
                        <a:srgbClr val="ff0000"/>
                      </a:solidFill>
                      <a:latin typeface="Arial"/>
                    </a:rPr>
                    <a:t>r</a:t>
                  </a:r>
                  <a:r>
                    <a:rPr b="1" lang="en-GB" sz="2400" spc="-1" strike="noStrike">
                      <a:solidFill>
                        <a:srgbClr val="0000ff"/>
                      </a:solidFill>
                      <a:latin typeface="Arial"/>
                    </a:rPr>
                    <a:t>b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120" name="Line 73"/>
                <p:cNvSpPr/>
                <p:nvPr/>
              </p:nvSpPr>
              <p:spPr>
                <a:xfrm>
                  <a:off x="5708880" y="1746360"/>
                  <a:ext cx="14472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21" name="Group 74"/>
              <p:cNvGrpSpPr/>
              <p:nvPr/>
            </p:nvGrpSpPr>
            <p:grpSpPr>
              <a:xfrm>
                <a:off x="8428320" y="1674720"/>
                <a:ext cx="485280" cy="459720"/>
                <a:chOff x="8428320" y="1674720"/>
                <a:chExt cx="485280" cy="459720"/>
              </a:xfrm>
            </p:grpSpPr>
            <p:sp>
              <p:nvSpPr>
                <p:cNvPr id="1122" name="CustomShape 75"/>
                <p:cNvSpPr/>
                <p:nvPr/>
              </p:nvSpPr>
              <p:spPr>
                <a:xfrm>
                  <a:off x="8428320" y="1674720"/>
                  <a:ext cx="485280" cy="4597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/>
                  <a:r>
                    <a:rPr b="1" lang="en-GB" sz="2400" spc="-1" strike="noStrike">
                      <a:solidFill>
                        <a:srgbClr val="0000ff"/>
                      </a:solidFill>
                      <a:latin typeface="Arial"/>
                    </a:rPr>
                    <a:t>b</a:t>
                  </a:r>
                  <a:r>
                    <a:rPr b="1" lang="en-GB" sz="2400" spc="-1" strike="noStrike">
                      <a:solidFill>
                        <a:srgbClr val="ff0000"/>
                      </a:solidFill>
                      <a:latin typeface="Arial"/>
                    </a:rPr>
                    <a:t>r</a:t>
                  </a:r>
                  <a:endParaRPr b="1" lang="es-ES" sz="24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123" name="Line 76"/>
                <p:cNvSpPr/>
                <p:nvPr/>
              </p:nvSpPr>
              <p:spPr>
                <a:xfrm>
                  <a:off x="8698320" y="1782720"/>
                  <a:ext cx="144360" cy="0"/>
                </a:xfrm>
                <a:prstGeom prst="line">
                  <a:avLst/>
                </a:prstGeom>
                <a:ln w="22320">
                  <a:solidFill>
                    <a:srgbClr val="ff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24" name="CustomShape 77"/>
              <p:cNvSpPr/>
              <p:nvPr/>
            </p:nvSpPr>
            <p:spPr>
              <a:xfrm rot="17913600">
                <a:off x="4520520" y="1771560"/>
                <a:ext cx="505080" cy="71640"/>
              </a:xfrm>
              <a:custGeom>
                <a:avLst/>
                <a:gdLst/>
                <a:ahLst/>
                <a:rect l="0" t="0" r="r" b="b"/>
                <a:pathLst>
                  <a:path w="1406" h="201">
                    <a:moveTo>
                      <a:pt x="0" y="50"/>
                    </a:moveTo>
                    <a:lnTo>
                      <a:pt x="1053" y="50"/>
                    </a:lnTo>
                    <a:lnTo>
                      <a:pt x="1053" y="0"/>
                    </a:lnTo>
                    <a:lnTo>
                      <a:pt x="1405" y="99"/>
                    </a:lnTo>
                    <a:lnTo>
                      <a:pt x="1053" y="200"/>
                    </a:lnTo>
                    <a:lnTo>
                      <a:pt x="1053" y="150"/>
                    </a:lnTo>
                    <a:lnTo>
                      <a:pt x="1" y="150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CustomShape 78"/>
              <p:cNvSpPr/>
              <p:nvPr/>
            </p:nvSpPr>
            <p:spPr>
              <a:xfrm rot="3734400">
                <a:off x="7472880" y="1880280"/>
                <a:ext cx="505080" cy="71640"/>
              </a:xfrm>
              <a:custGeom>
                <a:avLst/>
                <a:gdLst/>
                <a:ahLst/>
                <a:rect l="0" t="0" r="r" b="b"/>
                <a:pathLst>
                  <a:path w="1405" h="201">
                    <a:moveTo>
                      <a:pt x="0" y="52"/>
                    </a:moveTo>
                    <a:lnTo>
                      <a:pt x="1053" y="50"/>
                    </a:lnTo>
                    <a:lnTo>
                      <a:pt x="1053" y="0"/>
                    </a:lnTo>
                    <a:lnTo>
                      <a:pt x="1404" y="100"/>
                    </a:lnTo>
                    <a:lnTo>
                      <a:pt x="1053" y="200"/>
                    </a:lnTo>
                    <a:lnTo>
                      <a:pt x="1053" y="151"/>
                    </a:lnTo>
                    <a:lnTo>
                      <a:pt x="0" y="151"/>
                    </a:lnTo>
                    <a:lnTo>
                      <a:pt x="0" y="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26" name="Picture 90" descr="TP_tmp"/>
              <p:cNvPicPr/>
              <p:nvPr/>
            </p:nvPicPr>
            <p:blipFill>
              <a:blip r:embed="rId1"/>
              <a:stretch/>
            </p:blipFill>
            <p:spPr>
              <a:xfrm>
                <a:off x="4449960" y="1663560"/>
                <a:ext cx="216000" cy="2509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27" name="Picture 91" descr="TP_tmp"/>
              <p:cNvPicPr/>
              <p:nvPr/>
            </p:nvPicPr>
            <p:blipFill>
              <a:blip r:embed="rId2"/>
              <a:stretch/>
            </p:blipFill>
            <p:spPr>
              <a:xfrm>
                <a:off x="7366320" y="1808280"/>
                <a:ext cx="215640" cy="250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28" name="Picture 92" descr="TP_tmp"/>
              <p:cNvPicPr/>
              <p:nvPr/>
            </p:nvPicPr>
            <p:blipFill>
              <a:blip r:embed="rId3"/>
              <a:stretch/>
            </p:blipFill>
            <p:spPr>
              <a:xfrm>
                <a:off x="1928880" y="1773360"/>
                <a:ext cx="216000" cy="25056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129" name="Picture 95" descr="TP_tmp"/>
            <p:cNvPicPr/>
            <p:nvPr/>
          </p:nvPicPr>
          <p:blipFill>
            <a:blip r:embed="rId4"/>
            <a:stretch/>
          </p:blipFill>
          <p:spPr>
            <a:xfrm>
              <a:off x="3405240" y="1771560"/>
              <a:ext cx="252360" cy="179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0" name="Picture 97" descr="TP_tmp"/>
            <p:cNvPicPr/>
            <p:nvPr/>
          </p:nvPicPr>
          <p:blipFill>
            <a:blip r:embed="rId5"/>
            <a:stretch/>
          </p:blipFill>
          <p:spPr>
            <a:xfrm>
              <a:off x="6537240" y="1771560"/>
              <a:ext cx="252360" cy="288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31" name="CustomShape 79"/>
          <p:cNvSpPr/>
          <p:nvPr/>
        </p:nvSpPr>
        <p:spPr>
          <a:xfrm>
            <a:off x="339840" y="2841480"/>
            <a:ext cx="4863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Gluons carry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colour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anti-colour,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132" name="Group 80"/>
          <p:cNvGrpSpPr/>
          <p:nvPr/>
        </p:nvGrpSpPr>
        <p:grpSpPr>
          <a:xfrm>
            <a:off x="1909080" y="3068640"/>
            <a:ext cx="2570400" cy="1312560"/>
            <a:chOff x="1909080" y="3068640"/>
            <a:chExt cx="2570400" cy="1312560"/>
          </a:xfrm>
        </p:grpSpPr>
        <p:grpSp>
          <p:nvGrpSpPr>
            <p:cNvPr id="1133" name="Group 81"/>
            <p:cNvGrpSpPr/>
            <p:nvPr/>
          </p:nvGrpSpPr>
          <p:grpSpPr>
            <a:xfrm>
              <a:off x="3269880" y="3321000"/>
              <a:ext cx="838080" cy="1047600"/>
              <a:chOff x="3269880" y="3321000"/>
              <a:chExt cx="838080" cy="1047600"/>
            </a:xfrm>
          </p:grpSpPr>
          <p:sp>
            <p:nvSpPr>
              <p:cNvPr id="1134" name="Line 82"/>
              <p:cNvSpPr/>
              <p:nvPr/>
            </p:nvSpPr>
            <p:spPr>
              <a:xfrm flipH="1">
                <a:off x="3668400" y="3321000"/>
                <a:ext cx="439560" cy="22680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Line 83"/>
              <p:cNvSpPr/>
              <p:nvPr/>
            </p:nvSpPr>
            <p:spPr>
              <a:xfrm flipH="1">
                <a:off x="3269880" y="3524040"/>
                <a:ext cx="438120" cy="22716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  <a:head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Line 84"/>
              <p:cNvSpPr/>
              <p:nvPr/>
            </p:nvSpPr>
            <p:spPr>
              <a:xfrm>
                <a:off x="3270240" y="3751200"/>
                <a:ext cx="0" cy="31752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Line 85"/>
              <p:cNvSpPr/>
              <p:nvPr/>
            </p:nvSpPr>
            <p:spPr>
              <a:xfrm>
                <a:off x="3270240" y="4051080"/>
                <a:ext cx="0" cy="31752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  <a:head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38" name="Group 86"/>
            <p:cNvGrpSpPr/>
            <p:nvPr/>
          </p:nvGrpSpPr>
          <p:grpSpPr>
            <a:xfrm>
              <a:off x="2297160" y="3321000"/>
              <a:ext cx="858600" cy="1060200"/>
              <a:chOff x="2297160" y="3321000"/>
              <a:chExt cx="858600" cy="1060200"/>
            </a:xfrm>
          </p:grpSpPr>
          <p:sp>
            <p:nvSpPr>
              <p:cNvPr id="1139" name="Line 87"/>
              <p:cNvSpPr/>
              <p:nvPr/>
            </p:nvSpPr>
            <p:spPr>
              <a:xfrm>
                <a:off x="2717640" y="3535920"/>
                <a:ext cx="438120" cy="22716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Line 88"/>
              <p:cNvSpPr/>
              <p:nvPr/>
            </p:nvSpPr>
            <p:spPr>
              <a:xfrm>
                <a:off x="3155760" y="3763800"/>
                <a:ext cx="0" cy="3175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Line 89"/>
              <p:cNvSpPr/>
              <p:nvPr/>
            </p:nvSpPr>
            <p:spPr>
              <a:xfrm>
                <a:off x="3155760" y="4063680"/>
                <a:ext cx="0" cy="3175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Line 90"/>
              <p:cNvSpPr/>
              <p:nvPr/>
            </p:nvSpPr>
            <p:spPr>
              <a:xfrm>
                <a:off x="2297160" y="3321000"/>
                <a:ext cx="438120" cy="22680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3" name="CustomShape 91"/>
            <p:cNvSpPr/>
            <p:nvPr/>
          </p:nvSpPr>
          <p:spPr>
            <a:xfrm>
              <a:off x="1909080" y="3068640"/>
              <a:ext cx="44892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0" lang="en-GB" sz="2400" spc="-1" strike="noStrike">
                  <a:solidFill>
                    <a:srgbClr val="0000ff"/>
                  </a:solidFill>
                  <a:latin typeface="Arial"/>
                </a:rPr>
                <a:t>q</a:t>
              </a:r>
              <a:r>
                <a:rPr b="0" lang="en-GB" sz="2400" spc="-1" strike="noStrike" baseline="-25000">
                  <a:solidFill>
                    <a:srgbClr val="0000ff"/>
                  </a:solidFill>
                  <a:latin typeface="Arial"/>
                </a:rPr>
                <a:t>b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44" name="CustomShape 92"/>
            <p:cNvSpPr/>
            <p:nvPr/>
          </p:nvSpPr>
          <p:spPr>
            <a:xfrm>
              <a:off x="4070160" y="3068640"/>
              <a:ext cx="40932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0" lang="en-GB" sz="2400" spc="-1" strike="noStrike">
                  <a:solidFill>
                    <a:srgbClr val="ff0000"/>
                  </a:solidFill>
                  <a:latin typeface="Arial"/>
                </a:rPr>
                <a:t>q</a:t>
              </a:r>
              <a:r>
                <a:rPr b="0" lang="en-GB" sz="2400" spc="-1" strike="noStrike" baseline="-25000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grpSp>
        <p:nvGrpSpPr>
          <p:cNvPr id="1145" name="Group 93"/>
          <p:cNvGrpSpPr/>
          <p:nvPr/>
        </p:nvGrpSpPr>
        <p:grpSpPr>
          <a:xfrm>
            <a:off x="5654520" y="3068640"/>
            <a:ext cx="2533680" cy="1312560"/>
            <a:chOff x="5654520" y="3068640"/>
            <a:chExt cx="2533680" cy="1312560"/>
          </a:xfrm>
        </p:grpSpPr>
        <p:grpSp>
          <p:nvGrpSpPr>
            <p:cNvPr id="1146" name="Group 94"/>
            <p:cNvGrpSpPr/>
            <p:nvPr/>
          </p:nvGrpSpPr>
          <p:grpSpPr>
            <a:xfrm>
              <a:off x="5961240" y="3321000"/>
              <a:ext cx="1829520" cy="1060200"/>
              <a:chOff x="5961240" y="3321000"/>
              <a:chExt cx="1829520" cy="1060200"/>
            </a:xfrm>
          </p:grpSpPr>
          <p:grpSp>
            <p:nvGrpSpPr>
              <p:cNvPr id="1147" name="Group 95"/>
              <p:cNvGrpSpPr/>
              <p:nvPr/>
            </p:nvGrpSpPr>
            <p:grpSpPr>
              <a:xfrm>
                <a:off x="6952680" y="3321000"/>
                <a:ext cx="838080" cy="1047600"/>
                <a:chOff x="6952680" y="3321000"/>
                <a:chExt cx="838080" cy="1047600"/>
              </a:xfrm>
            </p:grpSpPr>
            <p:sp>
              <p:nvSpPr>
                <p:cNvPr id="1148" name="Line 96"/>
                <p:cNvSpPr/>
                <p:nvPr/>
              </p:nvSpPr>
              <p:spPr>
                <a:xfrm flipH="1">
                  <a:off x="7351200" y="3321000"/>
                  <a:ext cx="439560" cy="226800"/>
                </a:xfrm>
                <a:prstGeom prst="line">
                  <a:avLst/>
                </a:prstGeom>
                <a:ln w="28440">
                  <a:solidFill>
                    <a:srgbClr val="ff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9" name="Line 97"/>
                <p:cNvSpPr/>
                <p:nvPr/>
              </p:nvSpPr>
              <p:spPr>
                <a:xfrm flipH="1">
                  <a:off x="6952680" y="3524040"/>
                  <a:ext cx="438120" cy="227160"/>
                </a:xfrm>
                <a:prstGeom prst="line">
                  <a:avLst/>
                </a:prstGeom>
                <a:ln w="28440">
                  <a:solidFill>
                    <a:srgbClr val="ff0000"/>
                  </a:solidFill>
                  <a:miter/>
                  <a:headEnd len="lg" type="arrow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50" name="Line 98"/>
                <p:cNvSpPr/>
                <p:nvPr/>
              </p:nvSpPr>
              <p:spPr>
                <a:xfrm>
                  <a:off x="6953040" y="3751200"/>
                  <a:ext cx="0" cy="317520"/>
                </a:xfrm>
                <a:prstGeom prst="line">
                  <a:avLst/>
                </a:prstGeom>
                <a:ln w="28440">
                  <a:solidFill>
                    <a:srgbClr val="ff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51" name="Line 99"/>
                <p:cNvSpPr/>
                <p:nvPr/>
              </p:nvSpPr>
              <p:spPr>
                <a:xfrm>
                  <a:off x="6953040" y="4051080"/>
                  <a:ext cx="0" cy="317520"/>
                </a:xfrm>
                <a:prstGeom prst="line">
                  <a:avLst/>
                </a:prstGeom>
                <a:ln w="28440">
                  <a:solidFill>
                    <a:srgbClr val="ff0000"/>
                  </a:solidFill>
                  <a:miter/>
                  <a:headEnd len="lg" type="arrow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52" name="Group 100"/>
              <p:cNvGrpSpPr/>
              <p:nvPr/>
            </p:nvGrpSpPr>
            <p:grpSpPr>
              <a:xfrm>
                <a:off x="5961240" y="3321000"/>
                <a:ext cx="858600" cy="1060200"/>
                <a:chOff x="5961240" y="3321000"/>
                <a:chExt cx="858600" cy="1060200"/>
              </a:xfrm>
            </p:grpSpPr>
            <p:sp>
              <p:nvSpPr>
                <p:cNvPr id="1153" name="Line 101"/>
                <p:cNvSpPr/>
                <p:nvPr/>
              </p:nvSpPr>
              <p:spPr>
                <a:xfrm>
                  <a:off x="6381720" y="3535920"/>
                  <a:ext cx="438120" cy="227160"/>
                </a:xfrm>
                <a:prstGeom prst="line">
                  <a:avLst/>
                </a:prstGeom>
                <a:ln w="28440">
                  <a:solidFill>
                    <a:srgbClr val="ff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54" name="Line 102"/>
                <p:cNvSpPr/>
                <p:nvPr/>
              </p:nvSpPr>
              <p:spPr>
                <a:xfrm>
                  <a:off x="6819840" y="3763800"/>
                  <a:ext cx="0" cy="317520"/>
                </a:xfrm>
                <a:prstGeom prst="line">
                  <a:avLst/>
                </a:prstGeom>
                <a:ln w="28440">
                  <a:solidFill>
                    <a:srgbClr val="ff0000"/>
                  </a:solidFill>
                  <a:miter/>
                  <a:tailEnd len="lg" type="arrow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55" name="Line 103"/>
                <p:cNvSpPr/>
                <p:nvPr/>
              </p:nvSpPr>
              <p:spPr>
                <a:xfrm>
                  <a:off x="6819840" y="4063680"/>
                  <a:ext cx="0" cy="317520"/>
                </a:xfrm>
                <a:prstGeom prst="line">
                  <a:avLst/>
                </a:prstGeom>
                <a:ln w="28440">
                  <a:solidFill>
                    <a:srgbClr val="ff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56" name="Line 104"/>
                <p:cNvSpPr/>
                <p:nvPr/>
              </p:nvSpPr>
              <p:spPr>
                <a:xfrm>
                  <a:off x="5961240" y="3321000"/>
                  <a:ext cx="438120" cy="226800"/>
                </a:xfrm>
                <a:prstGeom prst="line">
                  <a:avLst/>
                </a:prstGeom>
                <a:ln w="28440">
                  <a:solidFill>
                    <a:srgbClr val="ff0000"/>
                  </a:solidFill>
                  <a:miter/>
                  <a:tailEnd len="lg" type="arrow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157" name="CustomShape 105"/>
            <p:cNvSpPr/>
            <p:nvPr/>
          </p:nvSpPr>
          <p:spPr>
            <a:xfrm>
              <a:off x="5654520" y="3068640"/>
              <a:ext cx="40932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0" lang="en-GB" sz="2400" spc="-1" strike="noStrike">
                  <a:solidFill>
                    <a:srgbClr val="ff0000"/>
                  </a:solidFill>
                  <a:latin typeface="Arial"/>
                </a:rPr>
                <a:t>q</a:t>
              </a:r>
              <a:r>
                <a:rPr b="0" lang="en-GB" sz="2400" spc="-1" strike="noStrike" baseline="-25000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58" name="CustomShape 106"/>
            <p:cNvSpPr/>
            <p:nvPr/>
          </p:nvSpPr>
          <p:spPr>
            <a:xfrm>
              <a:off x="7778880" y="3068640"/>
              <a:ext cx="409320" cy="510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0" lang="en-GB" sz="2400" spc="-1" strike="noStrike">
                  <a:solidFill>
                    <a:srgbClr val="ff0000"/>
                  </a:solidFill>
                  <a:latin typeface="Arial"/>
                </a:rPr>
                <a:t>q</a:t>
              </a:r>
              <a:r>
                <a:rPr b="0" lang="en-GB" sz="2400" spc="-1" strike="noStrike" baseline="-25000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grpSp>
        <p:nvGrpSpPr>
          <p:cNvPr id="1159" name="Group 107"/>
          <p:cNvGrpSpPr/>
          <p:nvPr/>
        </p:nvGrpSpPr>
        <p:grpSpPr>
          <a:xfrm>
            <a:off x="2360880" y="3768840"/>
            <a:ext cx="435240" cy="398880"/>
            <a:chOff x="2360880" y="3768840"/>
            <a:chExt cx="435240" cy="398880"/>
          </a:xfrm>
        </p:grpSpPr>
        <p:sp>
          <p:nvSpPr>
            <p:cNvPr id="1160" name="CustomShape 108"/>
            <p:cNvSpPr/>
            <p:nvPr/>
          </p:nvSpPr>
          <p:spPr>
            <a:xfrm>
              <a:off x="2360880" y="3768840"/>
              <a:ext cx="4352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0000ff"/>
                  </a:solidFill>
                  <a:latin typeface="Arial"/>
                </a:rPr>
                <a:t>b</a:t>
              </a:r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61" name="Line 109"/>
            <p:cNvSpPr/>
            <p:nvPr/>
          </p:nvSpPr>
          <p:spPr>
            <a:xfrm>
              <a:off x="2595960" y="3882960"/>
              <a:ext cx="145080" cy="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2" name="Group 110"/>
          <p:cNvGrpSpPr/>
          <p:nvPr/>
        </p:nvGrpSpPr>
        <p:grpSpPr>
          <a:xfrm>
            <a:off x="3692520" y="3841920"/>
            <a:ext cx="435240" cy="398880"/>
            <a:chOff x="3692520" y="3841920"/>
            <a:chExt cx="435240" cy="398880"/>
          </a:xfrm>
        </p:grpSpPr>
        <p:sp>
          <p:nvSpPr>
            <p:cNvPr id="1163" name="CustomShape 111"/>
            <p:cNvSpPr/>
            <p:nvPr/>
          </p:nvSpPr>
          <p:spPr>
            <a:xfrm>
              <a:off x="3692520" y="3841920"/>
              <a:ext cx="4352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r>
                <a:rPr b="1" lang="en-GB" sz="2000" spc="-1" strike="noStrike">
                  <a:solidFill>
                    <a:srgbClr val="0000ff"/>
                  </a:solidFill>
                  <a:latin typeface="Arial"/>
                </a:rPr>
                <a:t>b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164" name="Line 112"/>
            <p:cNvSpPr/>
            <p:nvPr/>
          </p:nvSpPr>
          <p:spPr>
            <a:xfrm>
              <a:off x="3875040" y="3914640"/>
              <a:ext cx="144360" cy="0"/>
            </a:xfrm>
            <a:prstGeom prst="line">
              <a:avLst/>
            </a:prstGeom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5" name="CustomShape 113"/>
          <p:cNvSpPr/>
          <p:nvPr/>
        </p:nvSpPr>
        <p:spPr>
          <a:xfrm rot="5400000">
            <a:off x="2505240" y="4021200"/>
            <a:ext cx="576000" cy="71280"/>
          </a:xfrm>
          <a:custGeom>
            <a:avLst/>
            <a:gdLst/>
            <a:ahLst/>
            <a:rect l="0" t="0" r="r" b="b"/>
            <a:pathLst>
              <a:path w="1601" h="200">
                <a:moveTo>
                  <a:pt x="0" y="49"/>
                </a:moveTo>
                <a:lnTo>
                  <a:pt x="1200" y="49"/>
                </a:lnTo>
                <a:lnTo>
                  <a:pt x="1200" y="0"/>
                </a:lnTo>
                <a:lnTo>
                  <a:pt x="1600" y="99"/>
                </a:lnTo>
                <a:lnTo>
                  <a:pt x="1200" y="199"/>
                </a:lnTo>
                <a:lnTo>
                  <a:pt x="1200" y="149"/>
                </a:lnTo>
                <a:lnTo>
                  <a:pt x="0" y="149"/>
                </a:lnTo>
                <a:lnTo>
                  <a:pt x="0" y="49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114"/>
          <p:cNvSpPr/>
          <p:nvPr/>
        </p:nvSpPr>
        <p:spPr>
          <a:xfrm rot="16200000">
            <a:off x="3295800" y="4021200"/>
            <a:ext cx="576000" cy="71280"/>
          </a:xfrm>
          <a:custGeom>
            <a:avLst/>
            <a:gdLst/>
            <a:ahLst/>
            <a:rect l="0" t="0" r="r" b="b"/>
            <a:pathLst>
              <a:path w="1601" h="200">
                <a:moveTo>
                  <a:pt x="0" y="49"/>
                </a:moveTo>
                <a:lnTo>
                  <a:pt x="1200" y="49"/>
                </a:lnTo>
                <a:lnTo>
                  <a:pt x="1200" y="0"/>
                </a:lnTo>
                <a:lnTo>
                  <a:pt x="1600" y="99"/>
                </a:lnTo>
                <a:lnTo>
                  <a:pt x="1200" y="199"/>
                </a:lnTo>
                <a:lnTo>
                  <a:pt x="1200" y="149"/>
                </a:lnTo>
                <a:lnTo>
                  <a:pt x="0" y="149"/>
                </a:lnTo>
                <a:lnTo>
                  <a:pt x="0" y="49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7" name="Group 115"/>
          <p:cNvGrpSpPr/>
          <p:nvPr/>
        </p:nvGrpSpPr>
        <p:grpSpPr>
          <a:xfrm>
            <a:off x="7113240" y="3805200"/>
            <a:ext cx="378720" cy="398880"/>
            <a:chOff x="7113240" y="3805200"/>
            <a:chExt cx="378720" cy="398880"/>
          </a:xfrm>
        </p:grpSpPr>
        <p:grpSp>
          <p:nvGrpSpPr>
            <p:cNvPr id="1168" name="Group 116"/>
            <p:cNvGrpSpPr/>
            <p:nvPr/>
          </p:nvGrpSpPr>
          <p:grpSpPr>
            <a:xfrm>
              <a:off x="7113240" y="3805200"/>
              <a:ext cx="378720" cy="398880"/>
              <a:chOff x="7113240" y="3805200"/>
              <a:chExt cx="378720" cy="398880"/>
            </a:xfrm>
          </p:grpSpPr>
          <p:sp>
            <p:nvSpPr>
              <p:cNvPr id="1169" name="CustomShape 117"/>
              <p:cNvSpPr/>
              <p:nvPr/>
            </p:nvSpPr>
            <p:spPr>
              <a:xfrm>
                <a:off x="7113240" y="3805200"/>
                <a:ext cx="37872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1" lang="en-GB" sz="2000" spc="-1" strike="noStrike">
                    <a:solidFill>
                      <a:srgbClr val="ff0000"/>
                    </a:solidFill>
                    <a:latin typeface="Arial"/>
                  </a:rPr>
                  <a:t>rr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170" name="Line 118"/>
              <p:cNvSpPr/>
              <p:nvPr/>
            </p:nvSpPr>
            <p:spPr>
              <a:xfrm>
                <a:off x="7295760" y="3877920"/>
                <a:ext cx="144000" cy="0"/>
              </a:xfrm>
              <a:prstGeom prst="line">
                <a:avLst/>
              </a:prstGeom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71" name="Line 119"/>
            <p:cNvSpPr/>
            <p:nvPr/>
          </p:nvSpPr>
          <p:spPr>
            <a:xfrm>
              <a:off x="7296120" y="3913200"/>
              <a:ext cx="105840" cy="0"/>
            </a:xfrm>
            <a:prstGeom prst="line">
              <a:avLst/>
            </a:prstGeom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2" name="Group 120"/>
          <p:cNvGrpSpPr/>
          <p:nvPr/>
        </p:nvGrpSpPr>
        <p:grpSpPr>
          <a:xfrm>
            <a:off x="4932360" y="4549680"/>
            <a:ext cx="4808520" cy="2011320"/>
            <a:chOff x="4932360" y="4549680"/>
            <a:chExt cx="4808520" cy="2011320"/>
          </a:xfrm>
        </p:grpSpPr>
        <p:sp>
          <p:nvSpPr>
            <p:cNvPr id="1173" name="Line 121"/>
            <p:cNvSpPr/>
            <p:nvPr/>
          </p:nvSpPr>
          <p:spPr>
            <a:xfrm>
              <a:off x="7859880" y="5649840"/>
              <a:ext cx="163980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Line 122"/>
            <p:cNvSpPr/>
            <p:nvPr/>
          </p:nvSpPr>
          <p:spPr>
            <a:xfrm flipV="1">
              <a:off x="8594640" y="4775040"/>
              <a:ext cx="0" cy="163512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123"/>
            <p:cNvSpPr/>
            <p:nvPr/>
          </p:nvSpPr>
          <p:spPr>
            <a:xfrm>
              <a:off x="8529480" y="5595840"/>
              <a:ext cx="119160" cy="1177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76" name="Picture 169" descr="TP_tmp"/>
            <p:cNvPicPr/>
            <p:nvPr/>
          </p:nvPicPr>
          <p:blipFill>
            <a:blip r:embed="rId6"/>
            <a:stretch/>
          </p:blipFill>
          <p:spPr>
            <a:xfrm>
              <a:off x="8015400" y="5100480"/>
              <a:ext cx="1612800" cy="381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7" name="Picture 170" descr="TP_tmp"/>
            <p:cNvPicPr/>
            <p:nvPr/>
          </p:nvPicPr>
          <p:blipFill>
            <a:blip r:embed="rId7"/>
            <a:stretch/>
          </p:blipFill>
          <p:spPr>
            <a:xfrm>
              <a:off x="6137280" y="4549680"/>
              <a:ext cx="299880" cy="239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8" name="Picture 171" descr="TP_tmp"/>
            <p:cNvPicPr/>
            <p:nvPr/>
          </p:nvPicPr>
          <p:blipFill>
            <a:blip r:embed="rId8"/>
            <a:stretch/>
          </p:blipFill>
          <p:spPr>
            <a:xfrm>
              <a:off x="8750160" y="4722840"/>
              <a:ext cx="301680" cy="239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9" name="Picture 172" descr="TP_tmp"/>
            <p:cNvPicPr/>
            <p:nvPr/>
          </p:nvPicPr>
          <p:blipFill>
            <a:blip r:embed="rId9"/>
            <a:stretch/>
          </p:blipFill>
          <p:spPr>
            <a:xfrm>
              <a:off x="9501120" y="5719680"/>
              <a:ext cx="239760" cy="32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80" name="Line 124"/>
            <p:cNvSpPr/>
            <p:nvPr/>
          </p:nvSpPr>
          <p:spPr>
            <a:xfrm>
              <a:off x="4932360" y="5646600"/>
              <a:ext cx="235728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125"/>
            <p:cNvSpPr/>
            <p:nvPr/>
          </p:nvSpPr>
          <p:spPr>
            <a:xfrm>
              <a:off x="6060960" y="5602320"/>
              <a:ext cx="9396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126"/>
            <p:cNvSpPr/>
            <p:nvPr/>
          </p:nvSpPr>
          <p:spPr>
            <a:xfrm>
              <a:off x="6019920" y="5567400"/>
              <a:ext cx="169920" cy="160200"/>
            </a:xfrm>
            <a:prstGeom prst="ellipse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127"/>
            <p:cNvSpPr/>
            <p:nvPr/>
          </p:nvSpPr>
          <p:spPr>
            <a:xfrm>
              <a:off x="5184720" y="5600520"/>
              <a:ext cx="95400" cy="93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128"/>
            <p:cNvSpPr/>
            <p:nvPr/>
          </p:nvSpPr>
          <p:spPr>
            <a:xfrm>
              <a:off x="6908760" y="5605560"/>
              <a:ext cx="95400" cy="950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129"/>
            <p:cNvSpPr/>
            <p:nvPr/>
          </p:nvSpPr>
          <p:spPr>
            <a:xfrm>
              <a:off x="6488280" y="6343560"/>
              <a:ext cx="9504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130"/>
            <p:cNvSpPr/>
            <p:nvPr/>
          </p:nvSpPr>
          <p:spPr>
            <a:xfrm>
              <a:off x="5614920" y="6342120"/>
              <a:ext cx="92160" cy="9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131"/>
            <p:cNvSpPr/>
            <p:nvPr/>
          </p:nvSpPr>
          <p:spPr>
            <a:xfrm>
              <a:off x="5613480" y="4840200"/>
              <a:ext cx="93600" cy="968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132"/>
            <p:cNvSpPr/>
            <p:nvPr/>
          </p:nvSpPr>
          <p:spPr>
            <a:xfrm>
              <a:off x="6478560" y="4838760"/>
              <a:ext cx="93600" cy="968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Line 133"/>
            <p:cNvSpPr/>
            <p:nvPr/>
          </p:nvSpPr>
          <p:spPr>
            <a:xfrm flipH="1">
              <a:off x="6087600" y="4887720"/>
              <a:ext cx="5580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Line 134"/>
            <p:cNvSpPr/>
            <p:nvPr/>
          </p:nvSpPr>
          <p:spPr>
            <a:xfrm flipH="1">
              <a:off x="6087600" y="6388200"/>
              <a:ext cx="5580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Line 135"/>
            <p:cNvSpPr/>
            <p:nvPr/>
          </p:nvSpPr>
          <p:spPr>
            <a:xfrm>
              <a:off x="5646600" y="4887720"/>
              <a:ext cx="858960" cy="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Line 136"/>
            <p:cNvSpPr/>
            <p:nvPr/>
          </p:nvSpPr>
          <p:spPr>
            <a:xfrm>
              <a:off x="5673600" y="6386400"/>
              <a:ext cx="860400" cy="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Line 137"/>
            <p:cNvSpPr/>
            <p:nvPr/>
          </p:nvSpPr>
          <p:spPr>
            <a:xfrm>
              <a:off x="5235840" y="5648400"/>
              <a:ext cx="428400" cy="74232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Line 138"/>
            <p:cNvSpPr/>
            <p:nvPr/>
          </p:nvSpPr>
          <p:spPr>
            <a:xfrm>
              <a:off x="6526440" y="4907160"/>
              <a:ext cx="428760" cy="74232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Line 139"/>
            <p:cNvSpPr/>
            <p:nvPr/>
          </p:nvSpPr>
          <p:spPr>
            <a:xfrm flipV="1">
              <a:off x="6534360" y="5654880"/>
              <a:ext cx="428760" cy="74232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Line 140"/>
            <p:cNvSpPr/>
            <p:nvPr/>
          </p:nvSpPr>
          <p:spPr>
            <a:xfrm flipV="1">
              <a:off x="5240520" y="4891320"/>
              <a:ext cx="428760" cy="74232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Line 141"/>
            <p:cNvSpPr/>
            <p:nvPr/>
          </p:nvSpPr>
          <p:spPr>
            <a:xfrm flipV="1">
              <a:off x="6113520" y="4700520"/>
              <a:ext cx="0" cy="186048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98" name="Picture 192" descr="TP_tmp"/>
            <p:cNvPicPr/>
            <p:nvPr/>
          </p:nvPicPr>
          <p:blipFill>
            <a:blip r:embed="rId10"/>
            <a:stretch/>
          </p:blipFill>
          <p:spPr>
            <a:xfrm>
              <a:off x="7473960" y="5526000"/>
              <a:ext cx="196920" cy="223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9" name="Picture 193" descr="TP_tmp"/>
            <p:cNvPicPr/>
            <p:nvPr/>
          </p:nvPicPr>
          <p:blipFill>
            <a:blip r:embed="rId11"/>
            <a:stretch/>
          </p:blipFill>
          <p:spPr>
            <a:xfrm>
              <a:off x="5311800" y="4755960"/>
              <a:ext cx="247680" cy="247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0" name="Picture 194" descr="TP_tmp"/>
            <p:cNvPicPr/>
            <p:nvPr/>
          </p:nvPicPr>
          <p:blipFill>
            <a:blip r:embed="rId12"/>
            <a:stretch/>
          </p:blipFill>
          <p:spPr>
            <a:xfrm>
              <a:off x="6647040" y="4755960"/>
              <a:ext cx="2016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1" name="Picture 195" descr="TP_tmp"/>
            <p:cNvPicPr/>
            <p:nvPr/>
          </p:nvPicPr>
          <p:blipFill>
            <a:blip r:embed="rId13"/>
            <a:stretch/>
          </p:blipFill>
          <p:spPr>
            <a:xfrm>
              <a:off x="5019840" y="5356080"/>
              <a:ext cx="22356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2" name="Picture 196" descr="TP_tmp"/>
            <p:cNvPicPr/>
            <p:nvPr/>
          </p:nvPicPr>
          <p:blipFill>
            <a:blip r:embed="rId14"/>
            <a:stretch/>
          </p:blipFill>
          <p:spPr>
            <a:xfrm>
              <a:off x="5656320" y="5214960"/>
              <a:ext cx="834840" cy="279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3" name="Picture 197" descr="TP_tmp"/>
            <p:cNvPicPr/>
            <p:nvPr/>
          </p:nvPicPr>
          <p:blipFill>
            <a:blip r:embed="rId15"/>
            <a:stretch/>
          </p:blipFill>
          <p:spPr>
            <a:xfrm>
              <a:off x="6937200" y="5375160"/>
              <a:ext cx="203400" cy="201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4" name="Picture 198" descr="TP_tmp"/>
            <p:cNvPicPr/>
            <p:nvPr/>
          </p:nvPicPr>
          <p:blipFill>
            <a:blip r:embed="rId16"/>
            <a:stretch/>
          </p:blipFill>
          <p:spPr>
            <a:xfrm>
              <a:off x="5521320" y="5778360"/>
              <a:ext cx="1212840" cy="265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5" name="Picture 199" descr="TP_tmp"/>
            <p:cNvPicPr/>
            <p:nvPr/>
          </p:nvPicPr>
          <p:blipFill>
            <a:blip r:embed="rId17"/>
            <a:stretch/>
          </p:blipFill>
          <p:spPr>
            <a:xfrm>
              <a:off x="5338800" y="6315120"/>
              <a:ext cx="223920" cy="177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6" name="Picture 200" descr="TP_tmp"/>
            <p:cNvPicPr/>
            <p:nvPr/>
          </p:nvPicPr>
          <p:blipFill>
            <a:blip r:embed="rId18"/>
            <a:stretch/>
          </p:blipFill>
          <p:spPr>
            <a:xfrm>
              <a:off x="6620040" y="6248520"/>
              <a:ext cx="245880" cy="222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7" name="Picture 201" descr="TP_tmp"/>
            <p:cNvPicPr/>
            <p:nvPr/>
          </p:nvPicPr>
          <p:blipFill>
            <a:blip r:embed="rId19"/>
            <a:stretch/>
          </p:blipFill>
          <p:spPr>
            <a:xfrm>
              <a:off x="7165800" y="5732280"/>
              <a:ext cx="192240" cy="263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08" name="CustomShape 142"/>
          <p:cNvSpPr/>
          <p:nvPr/>
        </p:nvSpPr>
        <p:spPr>
          <a:xfrm>
            <a:off x="342360" y="4498920"/>
            <a:ext cx="425592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Gluon colour wave-functions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(colour + anti-colour) are the same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as those obtained for mesons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(also colour + anti-colour)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09" name="CustomShape 143"/>
          <p:cNvSpPr/>
          <p:nvPr/>
        </p:nvSpPr>
        <p:spPr>
          <a:xfrm>
            <a:off x="1172160" y="5842080"/>
            <a:ext cx="30535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OCTET +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“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COLOURLESS” SINGLET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0" name="CustomShape 144"/>
          <p:cNvSpPr/>
          <p:nvPr/>
        </p:nvSpPr>
        <p:spPr>
          <a:xfrm>
            <a:off x="596880" y="6021360"/>
            <a:ext cx="324000" cy="216000"/>
          </a:xfrm>
          <a:custGeom>
            <a:avLst/>
            <a:gdLst/>
            <a:ahLst/>
            <a:rect l="0" t="0" r="r" b="b"/>
            <a:pathLst>
              <a:path w="902" h="602">
                <a:moveTo>
                  <a:pt x="0" y="150"/>
                </a:moveTo>
                <a:lnTo>
                  <a:pt x="675" y="150"/>
                </a:lnTo>
                <a:lnTo>
                  <a:pt x="675" y="0"/>
                </a:lnTo>
                <a:lnTo>
                  <a:pt x="901" y="300"/>
                </a:lnTo>
                <a:lnTo>
                  <a:pt x="675" y="601"/>
                </a:lnTo>
                <a:lnTo>
                  <a:pt x="675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noFill/>
          <a:ln w="2844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C8B7A014-799F-47CC-8304-5CAB847CC2C5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2" name="CustomShape 2"/>
          <p:cNvSpPr/>
          <p:nvPr/>
        </p:nvSpPr>
        <p:spPr>
          <a:xfrm>
            <a:off x="466200" y="657360"/>
            <a:ext cx="4645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So we might expect 9 physical gluons: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13" name="Picture 5" descr="TP_tmp"/>
          <p:cNvPicPr/>
          <p:nvPr/>
        </p:nvPicPr>
        <p:blipFill>
          <a:blip r:embed="rId1"/>
          <a:stretch/>
        </p:blipFill>
        <p:spPr>
          <a:xfrm>
            <a:off x="2255760" y="1017720"/>
            <a:ext cx="6513480" cy="466560"/>
          </a:xfrm>
          <a:prstGeom prst="rect">
            <a:avLst/>
          </a:prstGeom>
          <a:ln>
            <a:noFill/>
          </a:ln>
        </p:spPr>
      </p:pic>
      <p:pic>
        <p:nvPicPr>
          <p:cNvPr id="1214" name="Picture 6" descr="TP_tmp"/>
          <p:cNvPicPr/>
          <p:nvPr/>
        </p:nvPicPr>
        <p:blipFill>
          <a:blip r:embed="rId2"/>
          <a:stretch/>
        </p:blipFill>
        <p:spPr>
          <a:xfrm>
            <a:off x="2216160" y="1414440"/>
            <a:ext cx="1986120" cy="466920"/>
          </a:xfrm>
          <a:prstGeom prst="rect">
            <a:avLst/>
          </a:prstGeom>
          <a:ln>
            <a:noFill/>
          </a:ln>
        </p:spPr>
      </p:pic>
      <p:sp>
        <p:nvSpPr>
          <p:cNvPr id="1215" name="CustomShape 3"/>
          <p:cNvSpPr/>
          <p:nvPr/>
        </p:nvSpPr>
        <p:spPr>
          <a:xfrm>
            <a:off x="849240" y="1047600"/>
            <a:ext cx="1032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OCTET: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6" name="CustomShape 4"/>
          <p:cNvSpPr/>
          <p:nvPr/>
        </p:nvSpPr>
        <p:spPr>
          <a:xfrm>
            <a:off x="825480" y="1442880"/>
            <a:ext cx="1249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SINGLET: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7" name="CustomShape 5"/>
          <p:cNvSpPr/>
          <p:nvPr/>
        </p:nvSpPr>
        <p:spPr>
          <a:xfrm>
            <a:off x="471600" y="1881360"/>
            <a:ext cx="4518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BUT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colour confinement hypothesis: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8" name="CustomShape 6"/>
          <p:cNvSpPr/>
          <p:nvPr/>
        </p:nvSpPr>
        <p:spPr>
          <a:xfrm>
            <a:off x="969840" y="2384280"/>
            <a:ext cx="29588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only colour singlet 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can exist as free particles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9" name="CustomShape 7"/>
          <p:cNvSpPr/>
          <p:nvPr/>
        </p:nvSpPr>
        <p:spPr>
          <a:xfrm>
            <a:off x="4197240" y="2637000"/>
            <a:ext cx="287280" cy="144360"/>
          </a:xfrm>
          <a:custGeom>
            <a:avLst/>
            <a:gdLst/>
            <a:ahLst/>
            <a:rect l="0" t="0" r="r" b="b"/>
            <a:pathLst>
              <a:path w="800" h="402">
                <a:moveTo>
                  <a:pt x="0" y="100"/>
                </a:moveTo>
                <a:lnTo>
                  <a:pt x="599" y="100"/>
                </a:lnTo>
                <a:lnTo>
                  <a:pt x="599" y="0"/>
                </a:lnTo>
                <a:lnTo>
                  <a:pt x="799" y="200"/>
                </a:lnTo>
                <a:lnTo>
                  <a:pt x="599" y="401"/>
                </a:lnTo>
                <a:lnTo>
                  <a:pt x="599" y="301"/>
                </a:lnTo>
                <a:lnTo>
                  <a:pt x="0" y="301"/>
                </a:lnTo>
                <a:lnTo>
                  <a:pt x="0" y="100"/>
                </a:lnTo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0" name="Group 8"/>
          <p:cNvGrpSpPr/>
          <p:nvPr/>
        </p:nvGrpSpPr>
        <p:grpSpPr>
          <a:xfrm>
            <a:off x="4741920" y="2274840"/>
            <a:ext cx="4892760" cy="916920"/>
            <a:chOff x="4741920" y="2274840"/>
            <a:chExt cx="4892760" cy="916920"/>
          </a:xfrm>
        </p:grpSpPr>
        <p:sp>
          <p:nvSpPr>
            <p:cNvPr id="1221" name="CustomShape 9"/>
            <p:cNvSpPr/>
            <p:nvPr/>
          </p:nvSpPr>
          <p:spPr>
            <a:xfrm>
              <a:off x="4741920" y="2274840"/>
              <a:ext cx="4892760" cy="91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Colour singlet gluon</a:t>
              </a:r>
              <a:r>
                <a:rPr b="1" lang="en-GB" sz="1800" spc="-1" strike="noStrike">
                  <a:solidFill>
                    <a:srgbClr val="0000ff"/>
                  </a:solidFill>
                  <a:latin typeface="Arial"/>
                </a:rPr>
                <a:t> would be unconfined.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0000ff"/>
                  </a:solidFill>
                  <a:latin typeface="Arial"/>
                </a:rPr>
                <a:t>It would behave like a strongly interacting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0000ff"/>
                  </a:solidFill>
                  <a:latin typeface="Arial"/>
                </a:rPr>
                <a:t>photon       infinite range Strong force.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222" name="CustomShape 10"/>
            <p:cNvSpPr/>
            <p:nvPr/>
          </p:nvSpPr>
          <p:spPr>
            <a:xfrm>
              <a:off x="5745240" y="2993760"/>
              <a:ext cx="181080" cy="108000"/>
            </a:xfrm>
            <a:custGeom>
              <a:avLst/>
              <a:gdLst/>
              <a:ahLst/>
              <a:rect l="0" t="0" r="r" b="b"/>
              <a:pathLst>
                <a:path w="505" h="302">
                  <a:moveTo>
                    <a:pt x="0" y="75"/>
                  </a:moveTo>
                  <a:lnTo>
                    <a:pt x="378" y="75"/>
                  </a:lnTo>
                  <a:lnTo>
                    <a:pt x="378" y="0"/>
                  </a:lnTo>
                  <a:lnTo>
                    <a:pt x="504" y="150"/>
                  </a:lnTo>
                  <a:lnTo>
                    <a:pt x="378" y="301"/>
                  </a:lnTo>
                  <a:lnTo>
                    <a:pt x="378" y="225"/>
                  </a:lnTo>
                  <a:lnTo>
                    <a:pt x="0" y="225"/>
                  </a:lnTo>
                  <a:lnTo>
                    <a:pt x="0" y="7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3" name="CustomShape 11"/>
          <p:cNvSpPr/>
          <p:nvPr/>
        </p:nvSpPr>
        <p:spPr>
          <a:xfrm>
            <a:off x="484560" y="3279600"/>
            <a:ext cx="92196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Empirically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the strong force is short range and therefore know that the physical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gluons are confined. The colour singlet state does not exist in nature !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224" name="Group 12"/>
          <p:cNvGrpSpPr/>
          <p:nvPr/>
        </p:nvGrpSpPr>
        <p:grpSpPr>
          <a:xfrm>
            <a:off x="535320" y="3935520"/>
            <a:ext cx="9070560" cy="2014200"/>
            <a:chOff x="535320" y="3935520"/>
            <a:chExt cx="9070560" cy="2014200"/>
          </a:xfrm>
        </p:grpSpPr>
        <p:sp>
          <p:nvSpPr>
            <p:cNvPr id="1225" name="CustomShape 13"/>
            <p:cNvSpPr/>
            <p:nvPr/>
          </p:nvSpPr>
          <p:spPr>
            <a:xfrm>
              <a:off x="535320" y="3935520"/>
              <a:ext cx="9070560" cy="2014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 u="sng">
                  <a:solidFill>
                    <a:srgbClr val="000000"/>
                  </a:solidFill>
                  <a:uFillTx/>
                  <a:latin typeface="Arial"/>
                </a:rPr>
                <a:t>NOTE: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this is not entirely ad hoc. In the context of gauge field theory (see minor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    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option) the strong interaction arises from a fundamental </a:t>
              </a:r>
              <a:r>
                <a:rPr b="1" lang="en-GB" sz="1800" spc="-1" strike="noStrike">
                  <a:solidFill>
                    <a:srgbClr val="ff0000"/>
                  </a:solidFill>
                  <a:latin typeface="Arial"/>
                </a:rPr>
                <a:t>SU(3)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symmetry.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    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gluons arise from the generators of the symmetry group (the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    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Gell-Mann      matrices). There are 8 such matrices        8 gluons.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    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Had nature “chosen” a </a:t>
              </a:r>
              <a:r>
                <a:rPr b="1" lang="en-GB" sz="1800" spc="-1" strike="noStrike">
                  <a:solidFill>
                    <a:srgbClr val="ff0000"/>
                  </a:solidFill>
                  <a:latin typeface="Arial"/>
                </a:rPr>
                <a:t>U(3)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symmetry, would have 9 gluons, the additional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    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gluon would be the colour singlet state and QCD would be an unconfined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    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long-range force.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226" name="Picture 18" descr="TP_tmp"/>
            <p:cNvPicPr/>
            <p:nvPr/>
          </p:nvPicPr>
          <p:blipFill>
            <a:blip r:embed="rId3"/>
            <a:stretch/>
          </p:blipFill>
          <p:spPr>
            <a:xfrm>
              <a:off x="2576520" y="4798800"/>
              <a:ext cx="204840" cy="23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27" name="CustomShape 14"/>
            <p:cNvSpPr/>
            <p:nvPr/>
          </p:nvSpPr>
          <p:spPr>
            <a:xfrm>
              <a:off x="6970680" y="4906800"/>
              <a:ext cx="250920" cy="108000"/>
            </a:xfrm>
            <a:custGeom>
              <a:avLst/>
              <a:gdLst/>
              <a:ahLst/>
              <a:rect l="0" t="0" r="r" b="b"/>
              <a:pathLst>
                <a:path w="699" h="302">
                  <a:moveTo>
                    <a:pt x="0" y="75"/>
                  </a:moveTo>
                  <a:lnTo>
                    <a:pt x="523" y="75"/>
                  </a:lnTo>
                  <a:lnTo>
                    <a:pt x="523" y="0"/>
                  </a:lnTo>
                  <a:lnTo>
                    <a:pt x="698" y="150"/>
                  </a:lnTo>
                  <a:lnTo>
                    <a:pt x="523" y="301"/>
                  </a:lnTo>
                  <a:lnTo>
                    <a:pt x="523" y="225"/>
                  </a:lnTo>
                  <a:lnTo>
                    <a:pt x="0" y="225"/>
                  </a:lnTo>
                  <a:lnTo>
                    <a:pt x="0" y="75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8" name="CustomShape 15"/>
          <p:cNvSpPr/>
          <p:nvPr/>
        </p:nvSpPr>
        <p:spPr>
          <a:xfrm>
            <a:off x="614160" y="5919840"/>
            <a:ext cx="8550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NOTE: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the “gauge symmetry” determines the exact nature of the interaction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                                     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FEYNMAN RULES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29" name="CustomShape 16"/>
          <p:cNvSpPr/>
          <p:nvPr/>
        </p:nvSpPr>
        <p:spPr>
          <a:xfrm>
            <a:off x="3368520" y="6326280"/>
            <a:ext cx="289080" cy="108000"/>
          </a:xfrm>
          <a:custGeom>
            <a:avLst/>
            <a:gdLst/>
            <a:ahLst/>
            <a:rect l="0" t="0" r="r" b="b"/>
            <a:pathLst>
              <a:path w="804" h="302">
                <a:moveTo>
                  <a:pt x="0" y="75"/>
                </a:moveTo>
                <a:lnTo>
                  <a:pt x="603" y="75"/>
                </a:lnTo>
                <a:lnTo>
                  <a:pt x="603" y="0"/>
                </a:lnTo>
                <a:lnTo>
                  <a:pt x="803" y="150"/>
                </a:lnTo>
                <a:lnTo>
                  <a:pt x="603" y="301"/>
                </a:lnTo>
                <a:lnTo>
                  <a:pt x="603" y="225"/>
                </a:lnTo>
                <a:lnTo>
                  <a:pt x="0" y="225"/>
                </a:lnTo>
                <a:lnTo>
                  <a:pt x="0" y="75"/>
                </a:lnTo>
              </a:path>
            </a:pathLst>
          </a:custGeom>
          <a:solidFill>
            <a:srgbClr val="00cc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9B98A5BE-BF2F-4584-A8DD-971920FBFBA6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31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Gluon-Gluon Interactions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232" name="CustomShape 3"/>
          <p:cNvSpPr/>
          <p:nvPr/>
        </p:nvSpPr>
        <p:spPr>
          <a:xfrm>
            <a:off x="446400" y="692280"/>
            <a:ext cx="90961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QED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photon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does not carry the charge of the EM interaction (photons are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electrically neutral)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33" name="CustomShape 4"/>
          <p:cNvSpPr/>
          <p:nvPr/>
        </p:nvSpPr>
        <p:spPr>
          <a:xfrm>
            <a:off x="2720880" y="1787400"/>
            <a:ext cx="432000" cy="179640"/>
          </a:xfrm>
          <a:custGeom>
            <a:avLst/>
            <a:gdLst/>
            <a:ahLst/>
            <a:rect l="0" t="0" r="r" b="b"/>
            <a:pathLst>
              <a:path w="1202" h="501">
                <a:moveTo>
                  <a:pt x="0" y="125"/>
                </a:moveTo>
                <a:lnTo>
                  <a:pt x="900" y="125"/>
                </a:lnTo>
                <a:lnTo>
                  <a:pt x="900" y="0"/>
                </a:lnTo>
                <a:lnTo>
                  <a:pt x="1201" y="250"/>
                </a:lnTo>
                <a:lnTo>
                  <a:pt x="900" y="500"/>
                </a:lnTo>
                <a:lnTo>
                  <a:pt x="9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66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5"/>
          <p:cNvSpPr/>
          <p:nvPr/>
        </p:nvSpPr>
        <p:spPr>
          <a:xfrm>
            <a:off x="3432240" y="1700280"/>
            <a:ext cx="2698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Gluon Self-Interactions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35" name="CustomShape 6"/>
          <p:cNvSpPr/>
          <p:nvPr/>
        </p:nvSpPr>
        <p:spPr>
          <a:xfrm>
            <a:off x="447840" y="1298520"/>
            <a:ext cx="6350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contrast, in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QCD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gluons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do carry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colour charge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36" name="CustomShape 7"/>
          <p:cNvSpPr/>
          <p:nvPr/>
        </p:nvSpPr>
        <p:spPr>
          <a:xfrm>
            <a:off x="449280" y="2097000"/>
            <a:ext cx="4658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Two new vertices (no QED analogues)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37" name="CustomShape 8"/>
          <p:cNvSpPr/>
          <p:nvPr/>
        </p:nvSpPr>
        <p:spPr>
          <a:xfrm>
            <a:off x="992160" y="2647800"/>
            <a:ext cx="17524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8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ff3300"/>
                </a:solidFill>
                <a:latin typeface="Arial"/>
              </a:rPr>
              <a:t>triple-gluon vertex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38" name="CustomShape 9"/>
          <p:cNvSpPr/>
          <p:nvPr/>
        </p:nvSpPr>
        <p:spPr>
          <a:xfrm>
            <a:off x="6784920" y="2720880"/>
            <a:ext cx="19479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80000"/>
              </a:lnSpc>
              <a:spcBef>
                <a:spcPts val="1247"/>
              </a:spcBef>
            </a:pPr>
            <a:r>
              <a:rPr b="1" lang="en-US" sz="2000" spc="-1" strike="noStrike">
                <a:solidFill>
                  <a:srgbClr val="ff3300"/>
                </a:solidFill>
                <a:latin typeface="Arial"/>
              </a:rPr>
              <a:t>quartic-gluon vertex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239" name="Group 10"/>
          <p:cNvGrpSpPr/>
          <p:nvPr/>
        </p:nvGrpSpPr>
        <p:grpSpPr>
          <a:xfrm>
            <a:off x="3188160" y="2374200"/>
            <a:ext cx="1512000" cy="1231560"/>
            <a:chOff x="3188160" y="2374200"/>
            <a:chExt cx="1512000" cy="1231560"/>
          </a:xfrm>
        </p:grpSpPr>
        <p:sp>
          <p:nvSpPr>
            <p:cNvPr id="1240" name="CustomShape 11"/>
            <p:cNvSpPr/>
            <p:nvPr/>
          </p:nvSpPr>
          <p:spPr>
            <a:xfrm rot="10800000">
              <a:off x="3881160" y="2911680"/>
              <a:ext cx="819000" cy="12240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2"/>
            <p:cNvSpPr/>
            <p:nvPr/>
          </p:nvSpPr>
          <p:spPr>
            <a:xfrm flipV="1" rot="2682600">
              <a:off x="3211200" y="2644560"/>
              <a:ext cx="819000" cy="12240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3"/>
            <p:cNvSpPr/>
            <p:nvPr/>
          </p:nvSpPr>
          <p:spPr>
            <a:xfrm flipV="1" rot="18967800">
              <a:off x="3116160" y="3216600"/>
              <a:ext cx="819360" cy="12204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3" name="CustomShape 14"/>
          <p:cNvSpPr/>
          <p:nvPr/>
        </p:nvSpPr>
        <p:spPr>
          <a:xfrm flipV="1" rot="2682600">
            <a:off x="5192640" y="2666880"/>
            <a:ext cx="819360" cy="12204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15"/>
          <p:cNvSpPr/>
          <p:nvPr/>
        </p:nvSpPr>
        <p:spPr>
          <a:xfrm flipV="1" rot="18967800">
            <a:off x="5096880" y="3237840"/>
            <a:ext cx="819000" cy="12204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16"/>
          <p:cNvSpPr/>
          <p:nvPr/>
        </p:nvSpPr>
        <p:spPr>
          <a:xfrm flipV="1" rot="2682600">
            <a:off x="5769000" y="3215880"/>
            <a:ext cx="817560" cy="12240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17"/>
          <p:cNvSpPr/>
          <p:nvPr/>
        </p:nvSpPr>
        <p:spPr>
          <a:xfrm flipV="1" rot="18967800">
            <a:off x="5706720" y="2666520"/>
            <a:ext cx="819000" cy="12240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47" name="Group 18"/>
          <p:cNvGrpSpPr/>
          <p:nvPr/>
        </p:nvGrpSpPr>
        <p:grpSpPr>
          <a:xfrm>
            <a:off x="4968720" y="3975840"/>
            <a:ext cx="1924200" cy="1112400"/>
            <a:chOff x="4968720" y="3975840"/>
            <a:chExt cx="1924200" cy="1112400"/>
          </a:xfrm>
        </p:grpSpPr>
        <p:sp>
          <p:nvSpPr>
            <p:cNvPr id="1248" name="CustomShape 19"/>
            <p:cNvSpPr/>
            <p:nvPr/>
          </p:nvSpPr>
          <p:spPr>
            <a:xfrm flipV="1" rot="2682600">
              <a:off x="4989600" y="4219560"/>
              <a:ext cx="738000" cy="10944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20"/>
            <p:cNvSpPr/>
            <p:nvPr/>
          </p:nvSpPr>
          <p:spPr>
            <a:xfrm flipV="1" rot="18967800">
              <a:off x="4903560" y="4735080"/>
              <a:ext cx="738000" cy="10944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21"/>
            <p:cNvSpPr/>
            <p:nvPr/>
          </p:nvSpPr>
          <p:spPr>
            <a:xfrm rot="10800000">
              <a:off x="5562720" y="4460400"/>
              <a:ext cx="738000" cy="10980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22"/>
            <p:cNvSpPr/>
            <p:nvPr/>
          </p:nvSpPr>
          <p:spPr>
            <a:xfrm flipV="1" rot="2682600">
              <a:off x="6222600" y="4735080"/>
              <a:ext cx="738360" cy="10908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23"/>
            <p:cNvSpPr/>
            <p:nvPr/>
          </p:nvSpPr>
          <p:spPr>
            <a:xfrm flipV="1" rot="18967800">
              <a:off x="6167160" y="4239000"/>
              <a:ext cx="738000" cy="10980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3" name="CustomShape 24"/>
          <p:cNvSpPr/>
          <p:nvPr/>
        </p:nvSpPr>
        <p:spPr>
          <a:xfrm rot="10800000">
            <a:off x="3639960" y="4240080"/>
            <a:ext cx="738000" cy="10944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25"/>
          <p:cNvSpPr/>
          <p:nvPr/>
        </p:nvSpPr>
        <p:spPr>
          <a:xfrm rot="10800000">
            <a:off x="3665520" y="4954320"/>
            <a:ext cx="738000" cy="10980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26"/>
          <p:cNvSpPr/>
          <p:nvPr/>
        </p:nvSpPr>
        <p:spPr>
          <a:xfrm rot="10800000">
            <a:off x="4402080" y="4954320"/>
            <a:ext cx="736560" cy="10980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27"/>
          <p:cNvSpPr/>
          <p:nvPr/>
        </p:nvSpPr>
        <p:spPr>
          <a:xfrm rot="10800000">
            <a:off x="4377960" y="4240080"/>
            <a:ext cx="738360" cy="10944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28"/>
          <p:cNvSpPr/>
          <p:nvPr/>
        </p:nvSpPr>
        <p:spPr>
          <a:xfrm rot="16200000">
            <a:off x="3326400" y="4529520"/>
            <a:ext cx="738360" cy="11124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29"/>
          <p:cNvSpPr/>
          <p:nvPr/>
        </p:nvSpPr>
        <p:spPr>
          <a:xfrm>
            <a:off x="447120" y="3594240"/>
            <a:ext cx="9132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addition to quark-quark scattering, therefore can have gluon-gluon scattering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259" name="Group 30"/>
          <p:cNvGrpSpPr/>
          <p:nvPr/>
        </p:nvGrpSpPr>
        <p:grpSpPr>
          <a:xfrm>
            <a:off x="2847960" y="5164200"/>
            <a:ext cx="1682640" cy="1201680"/>
            <a:chOff x="2847960" y="5164200"/>
            <a:chExt cx="1682640" cy="1201680"/>
          </a:xfrm>
        </p:grpSpPr>
        <p:grpSp>
          <p:nvGrpSpPr>
            <p:cNvPr id="1260" name="Group 31"/>
            <p:cNvGrpSpPr/>
            <p:nvPr/>
          </p:nvGrpSpPr>
          <p:grpSpPr>
            <a:xfrm>
              <a:off x="2952720" y="5286600"/>
              <a:ext cx="1460520" cy="927000"/>
              <a:chOff x="2952720" y="5286600"/>
              <a:chExt cx="1460520" cy="927000"/>
            </a:xfrm>
          </p:grpSpPr>
          <p:grpSp>
            <p:nvGrpSpPr>
              <p:cNvPr id="1261" name="Group 32"/>
              <p:cNvGrpSpPr/>
              <p:nvPr/>
            </p:nvGrpSpPr>
            <p:grpSpPr>
              <a:xfrm>
                <a:off x="2973240" y="5286600"/>
                <a:ext cx="1440000" cy="0"/>
                <a:chOff x="2973240" y="5286600"/>
                <a:chExt cx="1440000" cy="0"/>
              </a:xfrm>
            </p:grpSpPr>
            <p:sp>
              <p:nvSpPr>
                <p:cNvPr id="1262" name="Line 33"/>
                <p:cNvSpPr/>
                <p:nvPr/>
              </p:nvSpPr>
              <p:spPr>
                <a:xfrm>
                  <a:off x="2973240" y="5286600"/>
                  <a:ext cx="1440000" cy="0"/>
                </a:xfrm>
                <a:prstGeom prst="line">
                  <a:avLst/>
                </a:prstGeom>
                <a:ln w="22320">
                  <a:solidFill>
                    <a:srgbClr val="ff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3" name="Line 34"/>
                <p:cNvSpPr/>
                <p:nvPr/>
              </p:nvSpPr>
              <p:spPr>
                <a:xfrm flipH="1">
                  <a:off x="3260880" y="5286600"/>
                  <a:ext cx="612720" cy="0"/>
                </a:xfrm>
                <a:prstGeom prst="line">
                  <a:avLst/>
                </a:prstGeom>
                <a:ln w="22320">
                  <a:solidFill>
                    <a:srgbClr val="ff0000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4" name="Line 35"/>
                <p:cNvSpPr/>
                <p:nvPr/>
              </p:nvSpPr>
              <p:spPr>
                <a:xfrm flipH="1">
                  <a:off x="3979440" y="5286600"/>
                  <a:ext cx="289080" cy="0"/>
                </a:xfrm>
                <a:prstGeom prst="line">
                  <a:avLst/>
                </a:prstGeom>
                <a:ln w="22320">
                  <a:solidFill>
                    <a:srgbClr val="ff0000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65" name="Group 36"/>
              <p:cNvGrpSpPr/>
              <p:nvPr/>
            </p:nvGrpSpPr>
            <p:grpSpPr>
              <a:xfrm>
                <a:off x="2952720" y="6213600"/>
                <a:ext cx="1440000" cy="0"/>
                <a:chOff x="2952720" y="6213600"/>
                <a:chExt cx="1440000" cy="0"/>
              </a:xfrm>
            </p:grpSpPr>
            <p:sp>
              <p:nvSpPr>
                <p:cNvPr id="1266" name="Line 37"/>
                <p:cNvSpPr/>
                <p:nvPr/>
              </p:nvSpPr>
              <p:spPr>
                <a:xfrm flipH="1">
                  <a:off x="2952720" y="6213600"/>
                  <a:ext cx="144000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7" name="Line 38"/>
                <p:cNvSpPr/>
                <p:nvPr/>
              </p:nvSpPr>
              <p:spPr>
                <a:xfrm>
                  <a:off x="3492360" y="6213600"/>
                  <a:ext cx="61272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8" name="Line 39"/>
                <p:cNvSpPr/>
                <p:nvPr/>
              </p:nvSpPr>
              <p:spPr>
                <a:xfrm>
                  <a:off x="3097440" y="6213600"/>
                  <a:ext cx="289080" cy="0"/>
                </a:xfrm>
                <a:prstGeom prst="line">
                  <a:avLst/>
                </a:prstGeom>
                <a:ln w="22320">
                  <a:solidFill>
                    <a:srgbClr val="0000ff"/>
                  </a:solidFill>
                  <a:miter/>
                  <a:tailEnd len="med" type="triangle" w="lg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69" name="Line 40"/>
              <p:cNvSpPr/>
              <p:nvPr/>
            </p:nvSpPr>
            <p:spPr>
              <a:xfrm flipH="1">
                <a:off x="3296880" y="6067440"/>
                <a:ext cx="252360" cy="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0" name="Line 41"/>
              <p:cNvSpPr/>
              <p:nvPr/>
            </p:nvSpPr>
            <p:spPr>
              <a:xfrm>
                <a:off x="3063960" y="5411880"/>
                <a:ext cx="504720" cy="0"/>
              </a:xfrm>
              <a:prstGeom prst="line">
                <a:avLst/>
              </a:prstGeom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Line 42"/>
              <p:cNvSpPr/>
              <p:nvPr/>
            </p:nvSpPr>
            <p:spPr>
              <a:xfrm>
                <a:off x="2994120" y="6056280"/>
                <a:ext cx="606240" cy="972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2" name="Line 43"/>
              <p:cNvSpPr/>
              <p:nvPr/>
            </p:nvSpPr>
            <p:spPr>
              <a:xfrm>
                <a:off x="2989440" y="5443560"/>
                <a:ext cx="615600" cy="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Line 44"/>
              <p:cNvSpPr/>
              <p:nvPr/>
            </p:nvSpPr>
            <p:spPr>
              <a:xfrm flipH="1" flipV="1">
                <a:off x="3602160" y="5439960"/>
                <a:ext cx="7920" cy="63684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Line 45"/>
              <p:cNvSpPr/>
              <p:nvPr/>
            </p:nvSpPr>
            <p:spPr>
              <a:xfrm>
                <a:off x="3209760" y="5443560"/>
                <a:ext cx="193680" cy="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5" name="Line 46"/>
              <p:cNvSpPr/>
              <p:nvPr/>
            </p:nvSpPr>
            <p:spPr>
              <a:xfrm>
                <a:off x="3600360" y="5569200"/>
                <a:ext cx="0" cy="20160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6" name="Line 47"/>
              <p:cNvSpPr/>
              <p:nvPr/>
            </p:nvSpPr>
            <p:spPr>
              <a:xfrm>
                <a:off x="3785400" y="5435640"/>
                <a:ext cx="252360" cy="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7" name="Line 48"/>
              <p:cNvSpPr/>
              <p:nvPr/>
            </p:nvSpPr>
            <p:spPr>
              <a:xfrm flipH="1">
                <a:off x="3736800" y="5429520"/>
                <a:ext cx="663840" cy="792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8" name="Line 49"/>
              <p:cNvSpPr/>
              <p:nvPr/>
            </p:nvSpPr>
            <p:spPr>
              <a:xfrm flipH="1">
                <a:off x="3731760" y="6059520"/>
                <a:ext cx="647640" cy="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9" name="Line 50"/>
              <p:cNvSpPr/>
              <p:nvPr/>
            </p:nvSpPr>
            <p:spPr>
              <a:xfrm>
                <a:off x="3726000" y="5423760"/>
                <a:ext cx="7920" cy="63684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0" name="Line 51"/>
              <p:cNvSpPr/>
              <p:nvPr/>
            </p:nvSpPr>
            <p:spPr>
              <a:xfrm flipH="1">
                <a:off x="3933720" y="6059520"/>
                <a:ext cx="193680" cy="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1" name="Line 52"/>
              <p:cNvSpPr/>
              <p:nvPr/>
            </p:nvSpPr>
            <p:spPr>
              <a:xfrm flipV="1">
                <a:off x="3736800" y="5730840"/>
                <a:ext cx="0" cy="20160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82" name="CustomShape 53"/>
            <p:cNvSpPr/>
            <p:nvPr/>
          </p:nvSpPr>
          <p:spPr>
            <a:xfrm>
              <a:off x="2847960" y="5164200"/>
              <a:ext cx="130320" cy="119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54"/>
            <p:cNvSpPr/>
            <p:nvPr/>
          </p:nvSpPr>
          <p:spPr>
            <a:xfrm>
              <a:off x="4400640" y="5168880"/>
              <a:ext cx="129960" cy="119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4" name="Group 55"/>
          <p:cNvGrpSpPr/>
          <p:nvPr/>
        </p:nvGrpSpPr>
        <p:grpSpPr>
          <a:xfrm>
            <a:off x="5154480" y="5268960"/>
            <a:ext cx="1572840" cy="957960"/>
            <a:chOff x="5154480" y="5268960"/>
            <a:chExt cx="1572840" cy="957960"/>
          </a:xfrm>
        </p:grpSpPr>
        <p:grpSp>
          <p:nvGrpSpPr>
            <p:cNvPr id="1285" name="Group 56"/>
            <p:cNvGrpSpPr/>
            <p:nvPr/>
          </p:nvGrpSpPr>
          <p:grpSpPr>
            <a:xfrm>
              <a:off x="5205240" y="5268960"/>
              <a:ext cx="1440000" cy="421560"/>
              <a:chOff x="5205240" y="5268960"/>
              <a:chExt cx="1440000" cy="421560"/>
            </a:xfrm>
          </p:grpSpPr>
          <p:sp>
            <p:nvSpPr>
              <p:cNvPr id="1286" name="Line 57"/>
              <p:cNvSpPr/>
              <p:nvPr/>
            </p:nvSpPr>
            <p:spPr>
              <a:xfrm>
                <a:off x="5205240" y="5270400"/>
                <a:ext cx="339840" cy="42012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7" name="Line 58"/>
              <p:cNvSpPr/>
              <p:nvPr/>
            </p:nvSpPr>
            <p:spPr>
              <a:xfrm>
                <a:off x="5535360" y="5688000"/>
                <a:ext cx="817560" cy="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8" name="Line 59"/>
              <p:cNvSpPr/>
              <p:nvPr/>
            </p:nvSpPr>
            <p:spPr>
              <a:xfrm flipV="1">
                <a:off x="6345000" y="5268960"/>
                <a:ext cx="300240" cy="41112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9" name="Line 60"/>
              <p:cNvSpPr/>
              <p:nvPr/>
            </p:nvSpPr>
            <p:spPr>
              <a:xfrm>
                <a:off x="5213160" y="5268960"/>
                <a:ext cx="162000" cy="21888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Line 61"/>
              <p:cNvSpPr/>
              <p:nvPr/>
            </p:nvSpPr>
            <p:spPr>
              <a:xfrm flipV="1">
                <a:off x="5742000" y="5680080"/>
                <a:ext cx="242640" cy="576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1" name="Line 62"/>
              <p:cNvSpPr/>
              <p:nvPr/>
            </p:nvSpPr>
            <p:spPr>
              <a:xfrm flipV="1">
                <a:off x="6389640" y="5442840"/>
                <a:ext cx="138240" cy="168120"/>
              </a:xfrm>
              <a:prstGeom prst="line">
                <a:avLst/>
              </a:prstGeom>
              <a:ln w="22320">
                <a:solidFill>
                  <a:srgbClr val="00cc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92" name="Group 63"/>
            <p:cNvGrpSpPr/>
            <p:nvPr/>
          </p:nvGrpSpPr>
          <p:grpSpPr>
            <a:xfrm>
              <a:off x="5240160" y="5801400"/>
              <a:ext cx="1441080" cy="425520"/>
              <a:chOff x="5240160" y="5801400"/>
              <a:chExt cx="1441080" cy="425520"/>
            </a:xfrm>
          </p:grpSpPr>
          <p:sp>
            <p:nvSpPr>
              <p:cNvPr id="1293" name="Line 64"/>
              <p:cNvSpPr/>
              <p:nvPr/>
            </p:nvSpPr>
            <p:spPr>
              <a:xfrm flipH="1" flipV="1">
                <a:off x="6341760" y="5803200"/>
                <a:ext cx="339480" cy="42048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Line 65"/>
              <p:cNvSpPr/>
              <p:nvPr/>
            </p:nvSpPr>
            <p:spPr>
              <a:xfrm flipH="1">
                <a:off x="5532120" y="5808240"/>
                <a:ext cx="817560" cy="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5" name="Line 66"/>
              <p:cNvSpPr/>
              <p:nvPr/>
            </p:nvSpPr>
            <p:spPr>
              <a:xfrm flipH="1">
                <a:off x="5240160" y="5813640"/>
                <a:ext cx="300240" cy="41076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6" name="Line 67"/>
              <p:cNvSpPr/>
              <p:nvPr/>
            </p:nvSpPr>
            <p:spPr>
              <a:xfrm flipH="1" flipV="1">
                <a:off x="6511680" y="6008040"/>
                <a:ext cx="162000" cy="21888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7" name="Line 68"/>
              <p:cNvSpPr/>
              <p:nvPr/>
            </p:nvSpPr>
            <p:spPr>
              <a:xfrm flipH="1">
                <a:off x="5900760" y="5801400"/>
                <a:ext cx="396720" cy="612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Line 69"/>
              <p:cNvSpPr/>
              <p:nvPr/>
            </p:nvSpPr>
            <p:spPr>
              <a:xfrm flipH="1">
                <a:off x="5357520" y="5883480"/>
                <a:ext cx="137880" cy="16812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lg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99" name="Group 70"/>
            <p:cNvGrpSpPr/>
            <p:nvPr/>
          </p:nvGrpSpPr>
          <p:grpSpPr>
            <a:xfrm>
              <a:off x="6435360" y="5391000"/>
              <a:ext cx="291960" cy="695880"/>
              <a:chOff x="6435360" y="5391000"/>
              <a:chExt cx="291960" cy="695880"/>
            </a:xfrm>
          </p:grpSpPr>
          <p:sp>
            <p:nvSpPr>
              <p:cNvPr id="1300" name="Line 71"/>
              <p:cNvSpPr/>
              <p:nvPr/>
            </p:nvSpPr>
            <p:spPr>
              <a:xfrm flipH="1">
                <a:off x="6435360" y="5391000"/>
                <a:ext cx="274680" cy="36324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Line 72"/>
              <p:cNvSpPr/>
              <p:nvPr/>
            </p:nvSpPr>
            <p:spPr>
              <a:xfrm flipH="1" flipV="1">
                <a:off x="6436800" y="5755320"/>
                <a:ext cx="290520" cy="3315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2" name="Line 73"/>
              <p:cNvSpPr/>
              <p:nvPr/>
            </p:nvSpPr>
            <p:spPr>
              <a:xfrm>
                <a:off x="6451560" y="5770080"/>
                <a:ext cx="177840" cy="20268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3" name="Line 74"/>
              <p:cNvSpPr/>
              <p:nvPr/>
            </p:nvSpPr>
            <p:spPr>
              <a:xfrm flipH="1">
                <a:off x="6565320" y="5425560"/>
                <a:ext cx="120600" cy="169560"/>
              </a:xfrm>
              <a:prstGeom prst="line">
                <a:avLst/>
              </a:prstGeom>
              <a:ln w="22320">
                <a:solidFill>
                  <a:srgbClr val="0000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4" name="Group 75"/>
            <p:cNvGrpSpPr/>
            <p:nvPr/>
          </p:nvGrpSpPr>
          <p:grpSpPr>
            <a:xfrm>
              <a:off x="5154480" y="5403960"/>
              <a:ext cx="291960" cy="695880"/>
              <a:chOff x="5154480" y="5403960"/>
              <a:chExt cx="291960" cy="695880"/>
            </a:xfrm>
          </p:grpSpPr>
          <p:sp>
            <p:nvSpPr>
              <p:cNvPr id="1305" name="Line 76"/>
              <p:cNvSpPr/>
              <p:nvPr/>
            </p:nvSpPr>
            <p:spPr>
              <a:xfrm flipV="1">
                <a:off x="5171760" y="5736600"/>
                <a:ext cx="274680" cy="36324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Line 77"/>
              <p:cNvSpPr/>
              <p:nvPr/>
            </p:nvSpPr>
            <p:spPr>
              <a:xfrm>
                <a:off x="5154480" y="5403960"/>
                <a:ext cx="290520" cy="33156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Line 78"/>
              <p:cNvSpPr/>
              <p:nvPr/>
            </p:nvSpPr>
            <p:spPr>
              <a:xfrm flipH="1" flipV="1">
                <a:off x="5252400" y="5518080"/>
                <a:ext cx="177840" cy="20268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Line 79"/>
              <p:cNvSpPr/>
              <p:nvPr/>
            </p:nvSpPr>
            <p:spPr>
              <a:xfrm flipV="1">
                <a:off x="5195880" y="5895720"/>
                <a:ext cx="120600" cy="169560"/>
              </a:xfrm>
              <a:prstGeom prst="line">
                <a:avLst/>
              </a:prstGeom>
              <a:ln w="22320">
                <a:solidFill>
                  <a:srgbClr val="ff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09" name="CustomShape 80"/>
          <p:cNvSpPr/>
          <p:nvPr/>
        </p:nvSpPr>
        <p:spPr>
          <a:xfrm>
            <a:off x="488520" y="5300640"/>
            <a:ext cx="201096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e.g. possible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way of arranging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colour flow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A0BB9F7D-9C4C-47D7-858A-957425F2C8E3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11" name="TextShape 2"/>
          <p:cNvSpPr txBox="1"/>
          <p:nvPr/>
        </p:nvSpPr>
        <p:spPr>
          <a:xfrm>
            <a:off x="775800" y="43920"/>
            <a:ext cx="831708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Gluon self-Interactions and Confinement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1312" name="Group 3"/>
          <p:cNvGrpSpPr/>
          <p:nvPr/>
        </p:nvGrpSpPr>
        <p:grpSpPr>
          <a:xfrm>
            <a:off x="378720" y="584280"/>
            <a:ext cx="8210880" cy="2233440"/>
            <a:chOff x="378720" y="584280"/>
            <a:chExt cx="8210880" cy="2233440"/>
          </a:xfrm>
        </p:grpSpPr>
        <p:sp>
          <p:nvSpPr>
            <p:cNvPr id="1313" name="CustomShape 4"/>
            <p:cNvSpPr/>
            <p:nvPr/>
          </p:nvSpPr>
          <p:spPr>
            <a:xfrm>
              <a:off x="378720" y="620640"/>
              <a:ext cx="519156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Gluon self-interactions are believed to give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rise to colour confinement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314" name="CustomShape 5"/>
            <p:cNvSpPr/>
            <p:nvPr/>
          </p:nvSpPr>
          <p:spPr>
            <a:xfrm>
              <a:off x="380520" y="1190520"/>
              <a:ext cx="25214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Qualitative picture: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315" name="CustomShape 6"/>
            <p:cNvSpPr/>
            <p:nvPr/>
          </p:nvSpPr>
          <p:spPr>
            <a:xfrm>
              <a:off x="775800" y="1514520"/>
              <a:ext cx="29037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Compare QED with QCD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316" name="Group 7"/>
            <p:cNvGrpSpPr/>
            <p:nvPr/>
          </p:nvGrpSpPr>
          <p:grpSpPr>
            <a:xfrm>
              <a:off x="6311880" y="584280"/>
              <a:ext cx="2277720" cy="1983240"/>
              <a:chOff x="6311880" y="584280"/>
              <a:chExt cx="2277720" cy="1983240"/>
            </a:xfrm>
          </p:grpSpPr>
          <p:sp>
            <p:nvSpPr>
              <p:cNvPr id="1317" name="CustomShape 8"/>
              <p:cNvSpPr/>
              <p:nvPr/>
            </p:nvSpPr>
            <p:spPr>
              <a:xfrm>
                <a:off x="6932520" y="925560"/>
                <a:ext cx="620280" cy="1341360"/>
              </a:xfrm>
              <a:custGeom>
                <a:avLst/>
                <a:gdLst/>
                <a:ahLst/>
                <a:rect l="l" t="t" r="r" b="b"/>
                <a:pathLst>
                  <a:path w="651" h="1409">
                    <a:moveTo>
                      <a:pt x="0" y="153"/>
                    </a:moveTo>
                    <a:cubicBezTo>
                      <a:pt x="22" y="134"/>
                      <a:pt x="74" y="55"/>
                      <a:pt x="135" y="37"/>
                    </a:cubicBezTo>
                    <a:cubicBezTo>
                      <a:pt x="196" y="19"/>
                      <a:pt x="296" y="0"/>
                      <a:pt x="369" y="43"/>
                    </a:cubicBezTo>
                    <a:cubicBezTo>
                      <a:pt x="442" y="86"/>
                      <a:pt x="530" y="198"/>
                      <a:pt x="576" y="297"/>
                    </a:cubicBezTo>
                    <a:cubicBezTo>
                      <a:pt x="622" y="396"/>
                      <a:pt x="643" y="524"/>
                      <a:pt x="647" y="637"/>
                    </a:cubicBezTo>
                    <a:cubicBezTo>
                      <a:pt x="651" y="750"/>
                      <a:pt x="625" y="885"/>
                      <a:pt x="603" y="978"/>
                    </a:cubicBezTo>
                    <a:cubicBezTo>
                      <a:pt x="581" y="1071"/>
                      <a:pt x="562" y="1126"/>
                      <a:pt x="514" y="1193"/>
                    </a:cubicBezTo>
                    <a:cubicBezTo>
                      <a:pt x="466" y="1260"/>
                      <a:pt x="388" y="1355"/>
                      <a:pt x="318" y="1382"/>
                    </a:cubicBezTo>
                    <a:cubicBezTo>
                      <a:pt x="248" y="1409"/>
                      <a:pt x="149" y="1382"/>
                      <a:pt x="96" y="1353"/>
                    </a:cubicBezTo>
                    <a:cubicBezTo>
                      <a:pt x="43" y="1324"/>
                      <a:pt x="24" y="1265"/>
                      <a:pt x="0" y="1209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CustomShape 9"/>
              <p:cNvSpPr/>
              <p:nvPr/>
            </p:nvSpPr>
            <p:spPr>
              <a:xfrm flipH="1">
                <a:off x="6311520" y="933480"/>
                <a:ext cx="620280" cy="1342800"/>
              </a:xfrm>
              <a:custGeom>
                <a:avLst/>
                <a:gdLst/>
                <a:ahLst/>
                <a:rect l="l" t="t" r="r" b="b"/>
                <a:pathLst>
                  <a:path w="651" h="1409">
                    <a:moveTo>
                      <a:pt x="0" y="153"/>
                    </a:moveTo>
                    <a:cubicBezTo>
                      <a:pt x="22" y="134"/>
                      <a:pt x="74" y="55"/>
                      <a:pt x="135" y="37"/>
                    </a:cubicBezTo>
                    <a:cubicBezTo>
                      <a:pt x="196" y="19"/>
                      <a:pt x="296" y="0"/>
                      <a:pt x="369" y="43"/>
                    </a:cubicBezTo>
                    <a:cubicBezTo>
                      <a:pt x="442" y="86"/>
                      <a:pt x="530" y="198"/>
                      <a:pt x="576" y="297"/>
                    </a:cubicBezTo>
                    <a:cubicBezTo>
                      <a:pt x="622" y="396"/>
                      <a:pt x="643" y="524"/>
                      <a:pt x="647" y="637"/>
                    </a:cubicBezTo>
                    <a:cubicBezTo>
                      <a:pt x="651" y="750"/>
                      <a:pt x="625" y="885"/>
                      <a:pt x="603" y="978"/>
                    </a:cubicBezTo>
                    <a:cubicBezTo>
                      <a:pt x="581" y="1071"/>
                      <a:pt x="562" y="1126"/>
                      <a:pt x="514" y="1193"/>
                    </a:cubicBezTo>
                    <a:cubicBezTo>
                      <a:pt x="466" y="1260"/>
                      <a:pt x="388" y="1355"/>
                      <a:pt x="318" y="1382"/>
                    </a:cubicBezTo>
                    <a:cubicBezTo>
                      <a:pt x="248" y="1409"/>
                      <a:pt x="149" y="1382"/>
                      <a:pt x="96" y="1353"/>
                    </a:cubicBezTo>
                    <a:cubicBezTo>
                      <a:pt x="43" y="1324"/>
                      <a:pt x="24" y="1265"/>
                      <a:pt x="0" y="1209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CustomShape 10"/>
              <p:cNvSpPr/>
              <p:nvPr/>
            </p:nvSpPr>
            <p:spPr>
              <a:xfrm>
                <a:off x="6737400" y="1071360"/>
                <a:ext cx="194760" cy="1005120"/>
              </a:xfrm>
              <a:custGeom>
                <a:avLst/>
                <a:gdLst/>
                <a:ahLst/>
                <a:rect l="l" t="t" r="r" b="b"/>
                <a:pathLst>
                  <a:path w="205" h="1056">
                    <a:moveTo>
                      <a:pt x="205" y="0"/>
                    </a:moveTo>
                    <a:cubicBezTo>
                      <a:pt x="192" y="15"/>
                      <a:pt x="149" y="60"/>
                      <a:pt x="125" y="92"/>
                    </a:cubicBezTo>
                    <a:cubicBezTo>
                      <a:pt x="101" y="124"/>
                      <a:pt x="79" y="148"/>
                      <a:pt x="61" y="192"/>
                    </a:cubicBezTo>
                    <a:cubicBezTo>
                      <a:pt x="43" y="236"/>
                      <a:pt x="27" y="288"/>
                      <a:pt x="18" y="357"/>
                    </a:cubicBezTo>
                    <a:cubicBezTo>
                      <a:pt x="9" y="426"/>
                      <a:pt x="0" y="527"/>
                      <a:pt x="5" y="604"/>
                    </a:cubicBezTo>
                    <a:cubicBezTo>
                      <a:pt x="10" y="681"/>
                      <a:pt x="31" y="759"/>
                      <a:pt x="50" y="819"/>
                    </a:cubicBezTo>
                    <a:cubicBezTo>
                      <a:pt x="69" y="879"/>
                      <a:pt x="93" y="924"/>
                      <a:pt x="119" y="964"/>
                    </a:cubicBezTo>
                    <a:cubicBezTo>
                      <a:pt x="145" y="1004"/>
                      <a:pt x="187" y="1037"/>
                      <a:pt x="205" y="1056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0" name="CustomShape 11"/>
              <p:cNvSpPr/>
              <p:nvPr/>
            </p:nvSpPr>
            <p:spPr>
              <a:xfrm flipH="1">
                <a:off x="6932520" y="1071360"/>
                <a:ext cx="195120" cy="1005120"/>
              </a:xfrm>
              <a:custGeom>
                <a:avLst/>
                <a:gdLst/>
                <a:ahLst/>
                <a:rect l="l" t="t" r="r" b="b"/>
                <a:pathLst>
                  <a:path w="205" h="1056">
                    <a:moveTo>
                      <a:pt x="205" y="0"/>
                    </a:moveTo>
                    <a:cubicBezTo>
                      <a:pt x="192" y="15"/>
                      <a:pt x="149" y="60"/>
                      <a:pt x="125" y="92"/>
                    </a:cubicBezTo>
                    <a:cubicBezTo>
                      <a:pt x="101" y="124"/>
                      <a:pt x="79" y="148"/>
                      <a:pt x="61" y="192"/>
                    </a:cubicBezTo>
                    <a:cubicBezTo>
                      <a:pt x="43" y="236"/>
                      <a:pt x="27" y="288"/>
                      <a:pt x="18" y="357"/>
                    </a:cubicBezTo>
                    <a:cubicBezTo>
                      <a:pt x="9" y="426"/>
                      <a:pt x="0" y="527"/>
                      <a:pt x="5" y="604"/>
                    </a:cubicBezTo>
                    <a:cubicBezTo>
                      <a:pt x="10" y="681"/>
                      <a:pt x="31" y="759"/>
                      <a:pt x="50" y="819"/>
                    </a:cubicBezTo>
                    <a:cubicBezTo>
                      <a:pt x="69" y="879"/>
                      <a:pt x="93" y="924"/>
                      <a:pt x="119" y="964"/>
                    </a:cubicBezTo>
                    <a:cubicBezTo>
                      <a:pt x="145" y="1004"/>
                      <a:pt x="187" y="1037"/>
                      <a:pt x="205" y="1056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1" name="CustomShape 12"/>
              <p:cNvSpPr/>
              <p:nvPr/>
            </p:nvSpPr>
            <p:spPr>
              <a:xfrm flipH="1">
                <a:off x="8395920" y="1071360"/>
                <a:ext cx="74160" cy="1005120"/>
              </a:xfrm>
              <a:custGeom>
                <a:avLst/>
                <a:gdLst/>
                <a:ahLst/>
                <a:rect l="l" t="t" r="r" b="b"/>
                <a:pathLst>
                  <a:path w="78" h="1056">
                    <a:moveTo>
                      <a:pt x="78" y="0"/>
                    </a:moveTo>
                    <a:cubicBezTo>
                      <a:pt x="70" y="16"/>
                      <a:pt x="41" y="62"/>
                      <a:pt x="29" y="99"/>
                    </a:cubicBezTo>
                    <a:cubicBezTo>
                      <a:pt x="17" y="136"/>
                      <a:pt x="8" y="176"/>
                      <a:pt x="4" y="219"/>
                    </a:cubicBezTo>
                    <a:cubicBezTo>
                      <a:pt x="0" y="262"/>
                      <a:pt x="4" y="291"/>
                      <a:pt x="4" y="357"/>
                    </a:cubicBezTo>
                    <a:cubicBezTo>
                      <a:pt x="4" y="423"/>
                      <a:pt x="3" y="539"/>
                      <a:pt x="4" y="616"/>
                    </a:cubicBezTo>
                    <a:cubicBezTo>
                      <a:pt x="5" y="693"/>
                      <a:pt x="7" y="762"/>
                      <a:pt x="10" y="819"/>
                    </a:cubicBezTo>
                    <a:cubicBezTo>
                      <a:pt x="13" y="876"/>
                      <a:pt x="12" y="918"/>
                      <a:pt x="23" y="957"/>
                    </a:cubicBezTo>
                    <a:cubicBezTo>
                      <a:pt x="34" y="996"/>
                      <a:pt x="67" y="1036"/>
                      <a:pt x="78" y="1056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CustomShape 13"/>
              <p:cNvSpPr/>
              <p:nvPr/>
            </p:nvSpPr>
            <p:spPr>
              <a:xfrm>
                <a:off x="8308440" y="1071360"/>
                <a:ext cx="74520" cy="1005120"/>
              </a:xfrm>
              <a:custGeom>
                <a:avLst/>
                <a:gdLst/>
                <a:ahLst/>
                <a:rect l="l" t="t" r="r" b="b"/>
                <a:pathLst>
                  <a:path w="78" h="1056">
                    <a:moveTo>
                      <a:pt x="78" y="0"/>
                    </a:moveTo>
                    <a:cubicBezTo>
                      <a:pt x="70" y="16"/>
                      <a:pt x="41" y="62"/>
                      <a:pt x="29" y="99"/>
                    </a:cubicBezTo>
                    <a:cubicBezTo>
                      <a:pt x="17" y="136"/>
                      <a:pt x="8" y="176"/>
                      <a:pt x="4" y="219"/>
                    </a:cubicBezTo>
                    <a:cubicBezTo>
                      <a:pt x="0" y="262"/>
                      <a:pt x="4" y="291"/>
                      <a:pt x="4" y="357"/>
                    </a:cubicBezTo>
                    <a:cubicBezTo>
                      <a:pt x="4" y="423"/>
                      <a:pt x="3" y="539"/>
                      <a:pt x="4" y="616"/>
                    </a:cubicBezTo>
                    <a:cubicBezTo>
                      <a:pt x="5" y="693"/>
                      <a:pt x="7" y="762"/>
                      <a:pt x="10" y="819"/>
                    </a:cubicBezTo>
                    <a:cubicBezTo>
                      <a:pt x="13" y="876"/>
                      <a:pt x="12" y="918"/>
                      <a:pt x="23" y="957"/>
                    </a:cubicBezTo>
                    <a:cubicBezTo>
                      <a:pt x="34" y="996"/>
                      <a:pt x="67" y="1036"/>
                      <a:pt x="78" y="1056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CustomShape 14"/>
              <p:cNvSpPr/>
              <p:nvPr/>
            </p:nvSpPr>
            <p:spPr>
              <a:xfrm>
                <a:off x="8237160" y="1071360"/>
                <a:ext cx="158400" cy="1005120"/>
              </a:xfrm>
              <a:custGeom>
                <a:avLst/>
                <a:gdLst/>
                <a:ahLst/>
                <a:rect l="l" t="t" r="r" b="b"/>
                <a:pathLst>
                  <a:path w="166" h="1056">
                    <a:moveTo>
                      <a:pt x="166" y="0"/>
                    </a:moveTo>
                    <a:cubicBezTo>
                      <a:pt x="147" y="11"/>
                      <a:pt x="80" y="35"/>
                      <a:pt x="54" y="67"/>
                    </a:cubicBezTo>
                    <a:cubicBezTo>
                      <a:pt x="28" y="99"/>
                      <a:pt x="18" y="147"/>
                      <a:pt x="9" y="193"/>
                    </a:cubicBezTo>
                    <a:cubicBezTo>
                      <a:pt x="0" y="239"/>
                      <a:pt x="4" y="275"/>
                      <a:pt x="3" y="345"/>
                    </a:cubicBezTo>
                    <a:cubicBezTo>
                      <a:pt x="2" y="415"/>
                      <a:pt x="2" y="537"/>
                      <a:pt x="3" y="616"/>
                    </a:cubicBezTo>
                    <a:cubicBezTo>
                      <a:pt x="4" y="695"/>
                      <a:pt x="4" y="762"/>
                      <a:pt x="10" y="819"/>
                    </a:cubicBezTo>
                    <a:cubicBezTo>
                      <a:pt x="16" y="876"/>
                      <a:pt x="15" y="918"/>
                      <a:pt x="40" y="957"/>
                    </a:cubicBezTo>
                    <a:cubicBezTo>
                      <a:pt x="65" y="996"/>
                      <a:pt x="141" y="1036"/>
                      <a:pt x="166" y="1056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CustomShape 15"/>
              <p:cNvSpPr/>
              <p:nvPr/>
            </p:nvSpPr>
            <p:spPr>
              <a:xfrm flipH="1">
                <a:off x="8395200" y="1071360"/>
                <a:ext cx="156600" cy="1005120"/>
              </a:xfrm>
              <a:custGeom>
                <a:avLst/>
                <a:gdLst/>
                <a:ahLst/>
                <a:rect l="l" t="t" r="r" b="b"/>
                <a:pathLst>
                  <a:path w="166" h="1056">
                    <a:moveTo>
                      <a:pt x="166" y="0"/>
                    </a:moveTo>
                    <a:cubicBezTo>
                      <a:pt x="147" y="11"/>
                      <a:pt x="80" y="35"/>
                      <a:pt x="54" y="67"/>
                    </a:cubicBezTo>
                    <a:cubicBezTo>
                      <a:pt x="28" y="99"/>
                      <a:pt x="18" y="147"/>
                      <a:pt x="9" y="193"/>
                    </a:cubicBezTo>
                    <a:cubicBezTo>
                      <a:pt x="0" y="239"/>
                      <a:pt x="4" y="275"/>
                      <a:pt x="3" y="345"/>
                    </a:cubicBezTo>
                    <a:cubicBezTo>
                      <a:pt x="2" y="415"/>
                      <a:pt x="2" y="537"/>
                      <a:pt x="3" y="616"/>
                    </a:cubicBezTo>
                    <a:cubicBezTo>
                      <a:pt x="4" y="695"/>
                      <a:pt x="4" y="762"/>
                      <a:pt x="10" y="819"/>
                    </a:cubicBezTo>
                    <a:cubicBezTo>
                      <a:pt x="16" y="876"/>
                      <a:pt x="15" y="918"/>
                      <a:pt x="40" y="957"/>
                    </a:cubicBezTo>
                    <a:cubicBezTo>
                      <a:pt x="65" y="996"/>
                      <a:pt x="141" y="1036"/>
                      <a:pt x="166" y="1056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Line 16"/>
              <p:cNvSpPr/>
              <p:nvPr/>
            </p:nvSpPr>
            <p:spPr>
              <a:xfrm>
                <a:off x="8395920" y="1071360"/>
                <a:ext cx="0" cy="1005120"/>
              </a:xfrm>
              <a:prstGeom prst="line">
                <a:avLst/>
              </a:prstGeom>
              <a:ln w="19080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CustomShape 17"/>
              <p:cNvSpPr/>
              <p:nvPr/>
            </p:nvSpPr>
            <p:spPr>
              <a:xfrm flipV="1">
                <a:off x="8337240" y="1941120"/>
                <a:ext cx="91440" cy="90720"/>
              </a:xfrm>
              <a:prstGeom prst="ellipse">
                <a:avLst/>
              </a:prstGeom>
              <a:solidFill>
                <a:srgbClr val="ff3300"/>
              </a:solidFill>
              <a:ln w="19080">
                <a:solidFill>
                  <a:srgbClr val="ff33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7" name="CustomShape 18"/>
              <p:cNvSpPr/>
              <p:nvPr/>
            </p:nvSpPr>
            <p:spPr>
              <a:xfrm flipV="1">
                <a:off x="8337240" y="934560"/>
                <a:ext cx="91440" cy="90360"/>
              </a:xfrm>
              <a:prstGeom prst="ellipse">
                <a:avLst/>
              </a:prstGeom>
              <a:solidFill>
                <a:srgbClr val="ff3300"/>
              </a:solidFill>
              <a:ln w="19080">
                <a:solidFill>
                  <a:srgbClr val="ff33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8" name="CustomShape 19"/>
              <p:cNvSpPr/>
              <p:nvPr/>
            </p:nvSpPr>
            <p:spPr>
              <a:xfrm>
                <a:off x="6932520" y="1017720"/>
                <a:ext cx="418680" cy="1137960"/>
              </a:xfrm>
              <a:custGeom>
                <a:avLst/>
                <a:gdLst/>
                <a:ahLst/>
                <a:rect l="l" t="t" r="r" b="b"/>
                <a:pathLst>
                  <a:path w="440" h="1195">
                    <a:moveTo>
                      <a:pt x="0" y="56"/>
                    </a:moveTo>
                    <a:cubicBezTo>
                      <a:pt x="48" y="28"/>
                      <a:pt x="96" y="0"/>
                      <a:pt x="144" y="8"/>
                    </a:cubicBezTo>
                    <a:cubicBezTo>
                      <a:pt x="192" y="16"/>
                      <a:pt x="243" y="45"/>
                      <a:pt x="288" y="104"/>
                    </a:cubicBezTo>
                    <a:cubicBezTo>
                      <a:pt x="333" y="163"/>
                      <a:pt x="392" y="267"/>
                      <a:pt x="416" y="363"/>
                    </a:cubicBezTo>
                    <a:cubicBezTo>
                      <a:pt x="440" y="459"/>
                      <a:pt x="433" y="599"/>
                      <a:pt x="432" y="680"/>
                    </a:cubicBezTo>
                    <a:cubicBezTo>
                      <a:pt x="431" y="761"/>
                      <a:pt x="425" y="786"/>
                      <a:pt x="409" y="849"/>
                    </a:cubicBezTo>
                    <a:cubicBezTo>
                      <a:pt x="393" y="912"/>
                      <a:pt x="366" y="1003"/>
                      <a:pt x="333" y="1058"/>
                    </a:cubicBezTo>
                    <a:cubicBezTo>
                      <a:pt x="300" y="1113"/>
                      <a:pt x="252" y="1161"/>
                      <a:pt x="213" y="1178"/>
                    </a:cubicBezTo>
                    <a:cubicBezTo>
                      <a:pt x="174" y="1195"/>
                      <a:pt x="131" y="1171"/>
                      <a:pt x="96" y="1160"/>
                    </a:cubicBezTo>
                    <a:cubicBezTo>
                      <a:pt x="61" y="1149"/>
                      <a:pt x="32" y="1128"/>
                      <a:pt x="0" y="1112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CustomShape 20"/>
              <p:cNvSpPr/>
              <p:nvPr/>
            </p:nvSpPr>
            <p:spPr>
              <a:xfrm flipH="1">
                <a:off x="6519240" y="1025640"/>
                <a:ext cx="420120" cy="1137960"/>
              </a:xfrm>
              <a:custGeom>
                <a:avLst/>
                <a:gdLst/>
                <a:ahLst/>
                <a:rect l="l" t="t" r="r" b="b"/>
                <a:pathLst>
                  <a:path w="440" h="1195">
                    <a:moveTo>
                      <a:pt x="0" y="56"/>
                    </a:moveTo>
                    <a:cubicBezTo>
                      <a:pt x="48" y="28"/>
                      <a:pt x="96" y="0"/>
                      <a:pt x="144" y="8"/>
                    </a:cubicBezTo>
                    <a:cubicBezTo>
                      <a:pt x="192" y="16"/>
                      <a:pt x="243" y="45"/>
                      <a:pt x="288" y="104"/>
                    </a:cubicBezTo>
                    <a:cubicBezTo>
                      <a:pt x="333" y="163"/>
                      <a:pt x="392" y="267"/>
                      <a:pt x="416" y="363"/>
                    </a:cubicBezTo>
                    <a:cubicBezTo>
                      <a:pt x="440" y="459"/>
                      <a:pt x="433" y="599"/>
                      <a:pt x="432" y="680"/>
                    </a:cubicBezTo>
                    <a:cubicBezTo>
                      <a:pt x="431" y="761"/>
                      <a:pt x="425" y="786"/>
                      <a:pt x="409" y="849"/>
                    </a:cubicBezTo>
                    <a:cubicBezTo>
                      <a:pt x="393" y="912"/>
                      <a:pt x="366" y="1003"/>
                      <a:pt x="333" y="1058"/>
                    </a:cubicBezTo>
                    <a:cubicBezTo>
                      <a:pt x="300" y="1113"/>
                      <a:pt x="252" y="1161"/>
                      <a:pt x="213" y="1178"/>
                    </a:cubicBezTo>
                    <a:cubicBezTo>
                      <a:pt x="174" y="1195"/>
                      <a:pt x="131" y="1171"/>
                      <a:pt x="96" y="1160"/>
                    </a:cubicBezTo>
                    <a:cubicBezTo>
                      <a:pt x="61" y="1149"/>
                      <a:pt x="32" y="1128"/>
                      <a:pt x="0" y="1112"/>
                    </a:cubicBezTo>
                  </a:path>
                </a:pathLst>
              </a:custGeom>
              <a:noFill/>
              <a:ln w="1908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CustomShape 21"/>
              <p:cNvSpPr/>
              <p:nvPr/>
            </p:nvSpPr>
            <p:spPr>
              <a:xfrm flipV="1">
                <a:off x="6886440" y="1941120"/>
                <a:ext cx="91800" cy="90720"/>
              </a:xfrm>
              <a:prstGeom prst="ellipse">
                <a:avLst/>
              </a:prstGeom>
              <a:solidFill>
                <a:srgbClr val="ff3300"/>
              </a:solidFill>
              <a:ln w="19080">
                <a:solidFill>
                  <a:srgbClr val="ff33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CustomShape 22"/>
              <p:cNvSpPr/>
              <p:nvPr/>
            </p:nvSpPr>
            <p:spPr>
              <a:xfrm flipV="1">
                <a:off x="6886440" y="934560"/>
                <a:ext cx="91800" cy="90360"/>
              </a:xfrm>
              <a:prstGeom prst="ellipse">
                <a:avLst/>
              </a:prstGeom>
              <a:solidFill>
                <a:srgbClr val="ff3300"/>
              </a:solidFill>
              <a:ln w="19080">
                <a:solidFill>
                  <a:srgbClr val="ff33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2" name="CustomShape 23"/>
              <p:cNvSpPr/>
              <p:nvPr/>
            </p:nvSpPr>
            <p:spPr>
              <a:xfrm>
                <a:off x="6757920" y="584280"/>
                <a:ext cx="40932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0" lang="en-GB" sz="20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1" lang="en-GB" sz="20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333" name="CustomShape 24"/>
              <p:cNvSpPr/>
              <p:nvPr/>
            </p:nvSpPr>
            <p:spPr>
              <a:xfrm>
                <a:off x="6756120" y="2168640"/>
                <a:ext cx="37116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0" lang="en-GB" sz="20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1" lang="en-GB" sz="2000" spc="-1" strike="noStrike" baseline="30000">
                    <a:solidFill>
                      <a:srgbClr val="000000"/>
                    </a:solidFill>
                    <a:latin typeface="Arial"/>
                  </a:rPr>
                  <a:t>-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334" name="CustomShape 25"/>
              <p:cNvSpPr/>
              <p:nvPr/>
            </p:nvSpPr>
            <p:spPr>
              <a:xfrm>
                <a:off x="8228880" y="584280"/>
                <a:ext cx="32256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0" lang="en-GB" sz="20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1335" name="Group 26"/>
              <p:cNvGrpSpPr/>
              <p:nvPr/>
            </p:nvGrpSpPr>
            <p:grpSpPr>
              <a:xfrm>
                <a:off x="8267040" y="2131920"/>
                <a:ext cx="322560" cy="398880"/>
                <a:chOff x="8267040" y="2131920"/>
                <a:chExt cx="322560" cy="398880"/>
              </a:xfrm>
            </p:grpSpPr>
            <p:sp>
              <p:nvSpPr>
                <p:cNvPr id="1336" name="Line 27"/>
                <p:cNvSpPr/>
                <p:nvPr/>
              </p:nvSpPr>
              <p:spPr>
                <a:xfrm>
                  <a:off x="8373240" y="2243160"/>
                  <a:ext cx="106200" cy="0"/>
                </a:xfrm>
                <a:prstGeom prst="line">
                  <a:avLst/>
                </a:prstGeom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7" name="CustomShape 28"/>
                <p:cNvSpPr/>
                <p:nvPr/>
              </p:nvSpPr>
              <p:spPr>
                <a:xfrm>
                  <a:off x="8267040" y="2131920"/>
                  <a:ext cx="322560" cy="398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/>
                  <a:r>
                    <a:rPr b="0" lang="en-GB" sz="2000" spc="-1" strike="noStrike">
                      <a:solidFill>
                        <a:srgbClr val="000000"/>
                      </a:solidFill>
                      <a:latin typeface="Arial"/>
                    </a:rPr>
                    <a:t>q</a:t>
                  </a:r>
                  <a:endParaRPr b="1" lang="es-ES" sz="20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1338" name="CustomShape 29"/>
            <p:cNvSpPr/>
            <p:nvPr/>
          </p:nvSpPr>
          <p:spPr>
            <a:xfrm>
              <a:off x="774720" y="1808280"/>
              <a:ext cx="469764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In QCD </a:t>
              </a:r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“gluon self-interactions squeeze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   </a:t>
              </a:r>
              <a:r>
                <a:rPr b="1" lang="en-GB" sz="1800" spc="-1" strike="noStrike">
                  <a:solidFill>
                    <a:srgbClr val="000000"/>
                  </a:solidFill>
                  <a:latin typeface="Arial"/>
                </a:rPr>
                <a:t>lines of force into a flux tube”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339" name="CustomShape 30"/>
            <p:cNvSpPr/>
            <p:nvPr/>
          </p:nvSpPr>
          <p:spPr>
            <a:xfrm>
              <a:off x="885600" y="2421000"/>
              <a:ext cx="180720" cy="396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0" name="Group 31"/>
          <p:cNvGrpSpPr/>
          <p:nvPr/>
        </p:nvGrpSpPr>
        <p:grpSpPr>
          <a:xfrm>
            <a:off x="2397240" y="2976480"/>
            <a:ext cx="4465080" cy="1099800"/>
            <a:chOff x="2397240" y="2976480"/>
            <a:chExt cx="4465080" cy="1099800"/>
          </a:xfrm>
        </p:grpSpPr>
        <p:grpSp>
          <p:nvGrpSpPr>
            <p:cNvPr id="1341" name="Group 32"/>
            <p:cNvGrpSpPr/>
            <p:nvPr/>
          </p:nvGrpSpPr>
          <p:grpSpPr>
            <a:xfrm>
              <a:off x="2792520" y="3058920"/>
              <a:ext cx="3637440" cy="1017360"/>
              <a:chOff x="2792520" y="3058920"/>
              <a:chExt cx="3637440" cy="1017360"/>
            </a:xfrm>
          </p:grpSpPr>
          <p:grpSp>
            <p:nvGrpSpPr>
              <p:cNvPr id="1342" name="Group 33"/>
              <p:cNvGrpSpPr/>
              <p:nvPr/>
            </p:nvGrpSpPr>
            <p:grpSpPr>
              <a:xfrm>
                <a:off x="5350680" y="3383640"/>
                <a:ext cx="510480" cy="692640"/>
                <a:chOff x="5350680" y="3383640"/>
                <a:chExt cx="510480" cy="692640"/>
              </a:xfrm>
            </p:grpSpPr>
            <p:sp>
              <p:nvSpPr>
                <p:cNvPr id="1343" name="CustomShape 34"/>
                <p:cNvSpPr/>
                <p:nvPr/>
              </p:nvSpPr>
              <p:spPr>
                <a:xfrm rot="17667000">
                  <a:off x="5392080" y="3614760"/>
                  <a:ext cx="585720" cy="120600"/>
                </a:xfrm>
                <a:custGeom>
                  <a:avLst/>
                  <a:gdLst/>
                  <a:ahLst/>
                  <a:rect l="l" t="t" r="r" b="b"/>
                  <a:pathLst>
                    <a:path w="3632" h="743">
                      <a:moveTo>
                        <a:pt x="0" y="64"/>
                      </a:moveTo>
                      <a:cubicBezTo>
                        <a:pt x="40" y="47"/>
                        <a:pt x="81" y="30"/>
                        <a:pt x="124" y="21"/>
                      </a:cubicBezTo>
                      <a:cubicBezTo>
                        <a:pt x="167" y="12"/>
                        <a:pt x="214" y="8"/>
                        <a:pt x="260" y="8"/>
                      </a:cubicBezTo>
                      <a:cubicBezTo>
                        <a:pt x="306" y="8"/>
                        <a:pt x="360" y="12"/>
                        <a:pt x="403" y="21"/>
                      </a:cubicBezTo>
                      <a:cubicBezTo>
                        <a:pt x="446" y="30"/>
                        <a:pt x="484" y="47"/>
                        <a:pt x="520" y="64"/>
                      </a:cubicBezTo>
                      <a:cubicBezTo>
                        <a:pt x="556" y="81"/>
                        <a:pt x="584" y="94"/>
                        <a:pt x="619" y="120"/>
                      </a:cubicBezTo>
                      <a:cubicBezTo>
                        <a:pt x="654" y="146"/>
                        <a:pt x="700" y="183"/>
                        <a:pt x="730" y="219"/>
                      </a:cubicBezTo>
                      <a:cubicBezTo>
                        <a:pt x="760" y="255"/>
                        <a:pt x="783" y="301"/>
                        <a:pt x="799" y="336"/>
                      </a:cubicBezTo>
                      <a:cubicBezTo>
                        <a:pt x="815" y="371"/>
                        <a:pt x="823" y="396"/>
                        <a:pt x="829" y="429"/>
                      </a:cubicBezTo>
                      <a:cubicBezTo>
                        <a:pt x="835" y="462"/>
                        <a:pt x="837" y="505"/>
                        <a:pt x="836" y="534"/>
                      </a:cubicBezTo>
                      <a:cubicBezTo>
                        <a:pt x="835" y="563"/>
                        <a:pt x="831" y="581"/>
                        <a:pt x="823" y="602"/>
                      </a:cubicBezTo>
                      <a:cubicBezTo>
                        <a:pt x="815" y="623"/>
                        <a:pt x="801" y="640"/>
                        <a:pt x="786" y="658"/>
                      </a:cubicBezTo>
                      <a:cubicBezTo>
                        <a:pt x="771" y="676"/>
                        <a:pt x="754" y="701"/>
                        <a:pt x="730" y="713"/>
                      </a:cubicBezTo>
                      <a:cubicBezTo>
                        <a:pt x="706" y="725"/>
                        <a:pt x="672" y="731"/>
                        <a:pt x="644" y="732"/>
                      </a:cubicBezTo>
                      <a:cubicBezTo>
                        <a:pt x="616" y="733"/>
                        <a:pt x="587" y="731"/>
                        <a:pt x="563" y="720"/>
                      </a:cubicBezTo>
                      <a:cubicBezTo>
                        <a:pt x="539" y="709"/>
                        <a:pt x="518" y="685"/>
                        <a:pt x="502" y="664"/>
                      </a:cubicBezTo>
                      <a:cubicBezTo>
                        <a:pt x="486" y="643"/>
                        <a:pt x="473" y="625"/>
                        <a:pt x="464" y="596"/>
                      </a:cubicBezTo>
                      <a:cubicBezTo>
                        <a:pt x="455" y="567"/>
                        <a:pt x="446" y="525"/>
                        <a:pt x="446" y="491"/>
                      </a:cubicBezTo>
                      <a:cubicBezTo>
                        <a:pt x="446" y="457"/>
                        <a:pt x="453" y="428"/>
                        <a:pt x="464" y="392"/>
                      </a:cubicBezTo>
                      <a:cubicBezTo>
                        <a:pt x="475" y="356"/>
                        <a:pt x="496" y="305"/>
                        <a:pt x="514" y="274"/>
                      </a:cubicBezTo>
                      <a:cubicBezTo>
                        <a:pt x="532" y="243"/>
                        <a:pt x="552" y="225"/>
                        <a:pt x="570" y="206"/>
                      </a:cubicBezTo>
                      <a:cubicBezTo>
                        <a:pt x="588" y="187"/>
                        <a:pt x="603" y="175"/>
                        <a:pt x="625" y="157"/>
                      </a:cubicBezTo>
                      <a:cubicBezTo>
                        <a:pt x="647" y="139"/>
                        <a:pt x="670" y="113"/>
                        <a:pt x="700" y="95"/>
                      </a:cubicBezTo>
                      <a:cubicBezTo>
                        <a:pt x="730" y="77"/>
                        <a:pt x="771" y="64"/>
                        <a:pt x="805" y="52"/>
                      </a:cubicBezTo>
                      <a:cubicBezTo>
                        <a:pt x="839" y="40"/>
                        <a:pt x="871" y="29"/>
                        <a:pt x="904" y="21"/>
                      </a:cubicBezTo>
                      <a:cubicBezTo>
                        <a:pt x="937" y="13"/>
                        <a:pt x="961" y="2"/>
                        <a:pt x="1003" y="2"/>
                      </a:cubicBezTo>
                      <a:cubicBezTo>
                        <a:pt x="1045" y="2"/>
                        <a:pt x="1107" y="10"/>
                        <a:pt x="1157" y="21"/>
                      </a:cubicBezTo>
                      <a:cubicBezTo>
                        <a:pt x="1207" y="32"/>
                        <a:pt x="1266" y="52"/>
                        <a:pt x="1306" y="70"/>
                      </a:cubicBezTo>
                      <a:cubicBezTo>
                        <a:pt x="1346" y="88"/>
                        <a:pt x="1367" y="107"/>
                        <a:pt x="1399" y="132"/>
                      </a:cubicBezTo>
                      <a:cubicBezTo>
                        <a:pt x="1431" y="157"/>
                        <a:pt x="1473" y="191"/>
                        <a:pt x="1498" y="219"/>
                      </a:cubicBezTo>
                      <a:cubicBezTo>
                        <a:pt x="1523" y="247"/>
                        <a:pt x="1534" y="272"/>
                        <a:pt x="1547" y="299"/>
                      </a:cubicBezTo>
                      <a:cubicBezTo>
                        <a:pt x="1560" y="326"/>
                        <a:pt x="1570" y="352"/>
                        <a:pt x="1578" y="379"/>
                      </a:cubicBezTo>
                      <a:cubicBezTo>
                        <a:pt x="1586" y="406"/>
                        <a:pt x="1596" y="425"/>
                        <a:pt x="1597" y="460"/>
                      </a:cubicBezTo>
                      <a:cubicBezTo>
                        <a:pt x="1598" y="495"/>
                        <a:pt x="1592" y="556"/>
                        <a:pt x="1584" y="590"/>
                      </a:cubicBezTo>
                      <a:cubicBezTo>
                        <a:pt x="1576" y="624"/>
                        <a:pt x="1560" y="645"/>
                        <a:pt x="1547" y="664"/>
                      </a:cubicBezTo>
                      <a:cubicBezTo>
                        <a:pt x="1534" y="683"/>
                        <a:pt x="1526" y="696"/>
                        <a:pt x="1504" y="707"/>
                      </a:cubicBezTo>
                      <a:cubicBezTo>
                        <a:pt x="1482" y="718"/>
                        <a:pt x="1447" y="730"/>
                        <a:pt x="1417" y="732"/>
                      </a:cubicBezTo>
                      <a:cubicBezTo>
                        <a:pt x="1387" y="734"/>
                        <a:pt x="1349" y="732"/>
                        <a:pt x="1324" y="720"/>
                      </a:cubicBezTo>
                      <a:cubicBezTo>
                        <a:pt x="1299" y="708"/>
                        <a:pt x="1285" y="684"/>
                        <a:pt x="1269" y="658"/>
                      </a:cubicBezTo>
                      <a:cubicBezTo>
                        <a:pt x="1253" y="632"/>
                        <a:pt x="1233" y="594"/>
                        <a:pt x="1225" y="565"/>
                      </a:cubicBezTo>
                      <a:cubicBezTo>
                        <a:pt x="1217" y="536"/>
                        <a:pt x="1217" y="518"/>
                        <a:pt x="1219" y="485"/>
                      </a:cubicBezTo>
                      <a:cubicBezTo>
                        <a:pt x="1221" y="452"/>
                        <a:pt x="1227" y="402"/>
                        <a:pt x="1238" y="367"/>
                      </a:cubicBezTo>
                      <a:cubicBezTo>
                        <a:pt x="1249" y="332"/>
                        <a:pt x="1267" y="306"/>
                        <a:pt x="1287" y="274"/>
                      </a:cubicBezTo>
                      <a:cubicBezTo>
                        <a:pt x="1307" y="242"/>
                        <a:pt x="1330" y="204"/>
                        <a:pt x="1361" y="175"/>
                      </a:cubicBezTo>
                      <a:cubicBezTo>
                        <a:pt x="1392" y="146"/>
                        <a:pt x="1433" y="125"/>
                        <a:pt x="1473" y="101"/>
                      </a:cubicBezTo>
                      <a:cubicBezTo>
                        <a:pt x="1513" y="77"/>
                        <a:pt x="1562" y="47"/>
                        <a:pt x="1603" y="33"/>
                      </a:cubicBezTo>
                      <a:cubicBezTo>
                        <a:pt x="1644" y="19"/>
                        <a:pt x="1680" y="18"/>
                        <a:pt x="1720" y="14"/>
                      </a:cubicBezTo>
                      <a:cubicBezTo>
                        <a:pt x="1760" y="10"/>
                        <a:pt x="1801" y="5"/>
                        <a:pt x="1844" y="8"/>
                      </a:cubicBezTo>
                      <a:cubicBezTo>
                        <a:pt x="1887" y="11"/>
                        <a:pt x="1935" y="19"/>
                        <a:pt x="1980" y="33"/>
                      </a:cubicBezTo>
                      <a:cubicBezTo>
                        <a:pt x="2025" y="47"/>
                        <a:pt x="2076" y="69"/>
                        <a:pt x="2116" y="95"/>
                      </a:cubicBezTo>
                      <a:cubicBezTo>
                        <a:pt x="2156" y="121"/>
                        <a:pt x="2190" y="156"/>
                        <a:pt x="2221" y="188"/>
                      </a:cubicBezTo>
                      <a:cubicBezTo>
                        <a:pt x="2252" y="220"/>
                        <a:pt x="2280" y="253"/>
                        <a:pt x="2302" y="287"/>
                      </a:cubicBezTo>
                      <a:cubicBezTo>
                        <a:pt x="2324" y="321"/>
                        <a:pt x="2341" y="363"/>
                        <a:pt x="2351" y="392"/>
                      </a:cubicBezTo>
                      <a:cubicBezTo>
                        <a:pt x="2361" y="421"/>
                        <a:pt x="2365" y="426"/>
                        <a:pt x="2364" y="460"/>
                      </a:cubicBezTo>
                      <a:cubicBezTo>
                        <a:pt x="2363" y="494"/>
                        <a:pt x="2356" y="559"/>
                        <a:pt x="2345" y="596"/>
                      </a:cubicBezTo>
                      <a:cubicBezTo>
                        <a:pt x="2334" y="633"/>
                        <a:pt x="2315" y="659"/>
                        <a:pt x="2296" y="682"/>
                      </a:cubicBezTo>
                      <a:cubicBezTo>
                        <a:pt x="2277" y="705"/>
                        <a:pt x="2248" y="723"/>
                        <a:pt x="2228" y="732"/>
                      </a:cubicBezTo>
                      <a:cubicBezTo>
                        <a:pt x="2208" y="741"/>
                        <a:pt x="2204" y="743"/>
                        <a:pt x="2178" y="738"/>
                      </a:cubicBezTo>
                      <a:cubicBezTo>
                        <a:pt x="2152" y="733"/>
                        <a:pt x="2102" y="720"/>
                        <a:pt x="2073" y="701"/>
                      </a:cubicBezTo>
                      <a:cubicBezTo>
                        <a:pt x="2044" y="682"/>
                        <a:pt x="2019" y="657"/>
                        <a:pt x="2005" y="621"/>
                      </a:cubicBezTo>
                      <a:cubicBezTo>
                        <a:pt x="1991" y="585"/>
                        <a:pt x="1986" y="526"/>
                        <a:pt x="1986" y="485"/>
                      </a:cubicBezTo>
                      <a:cubicBezTo>
                        <a:pt x="1986" y="444"/>
                        <a:pt x="1995" y="409"/>
                        <a:pt x="2005" y="373"/>
                      </a:cubicBezTo>
                      <a:cubicBezTo>
                        <a:pt x="2015" y="337"/>
                        <a:pt x="2029" y="299"/>
                        <a:pt x="2048" y="268"/>
                      </a:cubicBezTo>
                      <a:cubicBezTo>
                        <a:pt x="2067" y="237"/>
                        <a:pt x="2092" y="217"/>
                        <a:pt x="2122" y="188"/>
                      </a:cubicBezTo>
                      <a:cubicBezTo>
                        <a:pt x="2152" y="159"/>
                        <a:pt x="2189" y="121"/>
                        <a:pt x="2228" y="95"/>
                      </a:cubicBezTo>
                      <a:cubicBezTo>
                        <a:pt x="2267" y="69"/>
                        <a:pt x="2316" y="47"/>
                        <a:pt x="2357" y="33"/>
                      </a:cubicBezTo>
                      <a:cubicBezTo>
                        <a:pt x="2398" y="19"/>
                        <a:pt x="2441" y="12"/>
                        <a:pt x="2475" y="8"/>
                      </a:cubicBezTo>
                      <a:cubicBezTo>
                        <a:pt x="2509" y="4"/>
                        <a:pt x="2523" y="6"/>
                        <a:pt x="2562" y="8"/>
                      </a:cubicBezTo>
                      <a:cubicBezTo>
                        <a:pt x="2601" y="10"/>
                        <a:pt x="2658" y="7"/>
                        <a:pt x="2710" y="21"/>
                      </a:cubicBezTo>
                      <a:cubicBezTo>
                        <a:pt x="2762" y="35"/>
                        <a:pt x="2829" y="67"/>
                        <a:pt x="2877" y="95"/>
                      </a:cubicBezTo>
                      <a:cubicBezTo>
                        <a:pt x="2925" y="123"/>
                        <a:pt x="2961" y="152"/>
                        <a:pt x="2995" y="188"/>
                      </a:cubicBezTo>
                      <a:cubicBezTo>
                        <a:pt x="3029" y="224"/>
                        <a:pt x="3059" y="269"/>
                        <a:pt x="3081" y="311"/>
                      </a:cubicBezTo>
                      <a:cubicBezTo>
                        <a:pt x="3103" y="353"/>
                        <a:pt x="3119" y="398"/>
                        <a:pt x="3125" y="441"/>
                      </a:cubicBezTo>
                      <a:cubicBezTo>
                        <a:pt x="3131" y="484"/>
                        <a:pt x="3125" y="536"/>
                        <a:pt x="3118" y="571"/>
                      </a:cubicBezTo>
                      <a:cubicBezTo>
                        <a:pt x="3111" y="606"/>
                        <a:pt x="3097" y="627"/>
                        <a:pt x="3081" y="652"/>
                      </a:cubicBezTo>
                      <a:cubicBezTo>
                        <a:pt x="3065" y="677"/>
                        <a:pt x="3041" y="706"/>
                        <a:pt x="3019" y="720"/>
                      </a:cubicBezTo>
                      <a:cubicBezTo>
                        <a:pt x="2997" y="734"/>
                        <a:pt x="2980" y="738"/>
                        <a:pt x="2951" y="738"/>
                      </a:cubicBezTo>
                      <a:cubicBezTo>
                        <a:pt x="2922" y="738"/>
                        <a:pt x="2875" y="737"/>
                        <a:pt x="2846" y="720"/>
                      </a:cubicBezTo>
                      <a:cubicBezTo>
                        <a:pt x="2817" y="703"/>
                        <a:pt x="2795" y="672"/>
                        <a:pt x="2778" y="633"/>
                      </a:cubicBezTo>
                      <a:cubicBezTo>
                        <a:pt x="2761" y="594"/>
                        <a:pt x="2740" y="539"/>
                        <a:pt x="2741" y="485"/>
                      </a:cubicBezTo>
                      <a:cubicBezTo>
                        <a:pt x="2742" y="431"/>
                        <a:pt x="2762" y="359"/>
                        <a:pt x="2784" y="311"/>
                      </a:cubicBezTo>
                      <a:cubicBezTo>
                        <a:pt x="2806" y="263"/>
                        <a:pt x="2840" y="233"/>
                        <a:pt x="2871" y="200"/>
                      </a:cubicBezTo>
                      <a:cubicBezTo>
                        <a:pt x="2902" y="167"/>
                        <a:pt x="2936" y="138"/>
                        <a:pt x="2970" y="113"/>
                      </a:cubicBezTo>
                      <a:cubicBezTo>
                        <a:pt x="3004" y="88"/>
                        <a:pt x="3036" y="67"/>
                        <a:pt x="3075" y="52"/>
                      </a:cubicBezTo>
                      <a:cubicBezTo>
                        <a:pt x="3114" y="37"/>
                        <a:pt x="3161" y="29"/>
                        <a:pt x="3205" y="21"/>
                      </a:cubicBezTo>
                      <a:cubicBezTo>
                        <a:pt x="3249" y="13"/>
                        <a:pt x="3292" y="0"/>
                        <a:pt x="3341" y="2"/>
                      </a:cubicBezTo>
                      <a:cubicBezTo>
                        <a:pt x="3390" y="4"/>
                        <a:pt x="3454" y="20"/>
                        <a:pt x="3502" y="33"/>
                      </a:cubicBezTo>
                      <a:cubicBezTo>
                        <a:pt x="3550" y="46"/>
                        <a:pt x="3591" y="64"/>
                        <a:pt x="3632" y="82"/>
                      </a:cubicBezTo>
                    </a:path>
                  </a:pathLst>
                </a:custGeom>
                <a:noFill/>
                <a:ln w="28440">
                  <a:solidFill>
                    <a:srgbClr val="008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4" name="CustomShape 35"/>
                <p:cNvSpPr/>
                <p:nvPr/>
              </p:nvSpPr>
              <p:spPr>
                <a:xfrm>
                  <a:off x="5350680" y="3679200"/>
                  <a:ext cx="395280" cy="39708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45" name="Group 36"/>
              <p:cNvGrpSpPr/>
              <p:nvPr/>
            </p:nvGrpSpPr>
            <p:grpSpPr>
              <a:xfrm>
                <a:off x="2792520" y="3058920"/>
                <a:ext cx="3637440" cy="817560"/>
                <a:chOff x="2792520" y="3058920"/>
                <a:chExt cx="3637440" cy="817560"/>
              </a:xfrm>
            </p:grpSpPr>
            <p:grpSp>
              <p:nvGrpSpPr>
                <p:cNvPr id="1346" name="Group 37"/>
                <p:cNvGrpSpPr/>
                <p:nvPr/>
              </p:nvGrpSpPr>
              <p:grpSpPr>
                <a:xfrm>
                  <a:off x="5061240" y="3058920"/>
                  <a:ext cx="215640" cy="683640"/>
                  <a:chOff x="5061240" y="3058920"/>
                  <a:chExt cx="215640" cy="683640"/>
                </a:xfrm>
              </p:grpSpPr>
              <p:sp>
                <p:nvSpPr>
                  <p:cNvPr id="1347" name="CustomShape 38"/>
                  <p:cNvSpPr/>
                  <p:nvPr/>
                </p:nvSpPr>
                <p:spPr>
                  <a:xfrm rot="16200000">
                    <a:off x="4899960" y="3389400"/>
                    <a:ext cx="585720" cy="12060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48" name="CustomShape 39"/>
                  <p:cNvSpPr/>
                  <p:nvPr/>
                </p:nvSpPr>
                <p:spPr>
                  <a:xfrm>
                    <a:off x="5061240" y="3058920"/>
                    <a:ext cx="215640" cy="25236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349" name="Group 40"/>
                <p:cNvGrpSpPr/>
                <p:nvPr/>
              </p:nvGrpSpPr>
              <p:grpSpPr>
                <a:xfrm>
                  <a:off x="3981600" y="3058920"/>
                  <a:ext cx="215640" cy="683640"/>
                  <a:chOff x="3981600" y="3058920"/>
                  <a:chExt cx="215640" cy="683640"/>
                </a:xfrm>
              </p:grpSpPr>
              <p:sp>
                <p:nvSpPr>
                  <p:cNvPr id="1350" name="CustomShape 41"/>
                  <p:cNvSpPr/>
                  <p:nvPr/>
                </p:nvSpPr>
                <p:spPr>
                  <a:xfrm rot="16200000">
                    <a:off x="3820320" y="3389400"/>
                    <a:ext cx="585720" cy="12060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51" name="CustomShape 42"/>
                  <p:cNvSpPr/>
                  <p:nvPr/>
                </p:nvSpPr>
                <p:spPr>
                  <a:xfrm>
                    <a:off x="3981600" y="3058920"/>
                    <a:ext cx="215640" cy="25236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352" name="Group 43"/>
                <p:cNvGrpSpPr/>
                <p:nvPr/>
              </p:nvGrpSpPr>
              <p:grpSpPr>
                <a:xfrm>
                  <a:off x="2826720" y="3159000"/>
                  <a:ext cx="3569760" cy="378360"/>
                  <a:chOff x="2826720" y="3159000"/>
                  <a:chExt cx="3569760" cy="378360"/>
                </a:xfrm>
              </p:grpSpPr>
              <p:sp>
                <p:nvSpPr>
                  <p:cNvPr id="1353" name="CustomShape 44"/>
                  <p:cNvSpPr/>
                  <p:nvPr/>
                </p:nvSpPr>
                <p:spPr>
                  <a:xfrm flipV="1" rot="20724600">
                    <a:off x="2828520" y="3313800"/>
                    <a:ext cx="819360" cy="12204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54" name="CustomShape 45"/>
                  <p:cNvSpPr/>
                  <p:nvPr/>
                </p:nvSpPr>
                <p:spPr>
                  <a:xfrm flipV="1" rot="21380400">
                    <a:off x="3512880" y="3201840"/>
                    <a:ext cx="819000" cy="12240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55" name="CustomShape 46"/>
                  <p:cNvSpPr/>
                  <p:nvPr/>
                </p:nvSpPr>
                <p:spPr>
                  <a:xfrm flipV="1" rot="365400">
                    <a:off x="4881240" y="3201840"/>
                    <a:ext cx="819000" cy="12204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56" name="CustomShape 47"/>
                  <p:cNvSpPr/>
                  <p:nvPr/>
                </p:nvSpPr>
                <p:spPr>
                  <a:xfrm flipV="1" rot="21540600">
                    <a:off x="4196880" y="3166560"/>
                    <a:ext cx="819360" cy="12204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57" name="CustomShape 48"/>
                  <p:cNvSpPr/>
                  <p:nvPr/>
                </p:nvSpPr>
                <p:spPr>
                  <a:xfrm flipV="1" rot="743400">
                    <a:off x="5573520" y="3310200"/>
                    <a:ext cx="819000" cy="12204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358" name="Group 49"/>
                <p:cNvGrpSpPr/>
                <p:nvPr/>
              </p:nvGrpSpPr>
              <p:grpSpPr>
                <a:xfrm>
                  <a:off x="2825280" y="3498120"/>
                  <a:ext cx="3569760" cy="378360"/>
                  <a:chOff x="2825280" y="3498120"/>
                  <a:chExt cx="3569760" cy="378360"/>
                </a:xfrm>
              </p:grpSpPr>
              <p:sp>
                <p:nvSpPr>
                  <p:cNvPr id="1359" name="CustomShape 50"/>
                  <p:cNvSpPr/>
                  <p:nvPr/>
                </p:nvSpPr>
                <p:spPr>
                  <a:xfrm flipV="1" rot="9924600">
                    <a:off x="5573520" y="3598560"/>
                    <a:ext cx="819360" cy="12204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60" name="CustomShape 51"/>
                  <p:cNvSpPr/>
                  <p:nvPr/>
                </p:nvSpPr>
                <p:spPr>
                  <a:xfrm flipV="1" rot="10579800">
                    <a:off x="4889520" y="3710880"/>
                    <a:ext cx="819000" cy="12240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61" name="CustomShape 52"/>
                  <p:cNvSpPr/>
                  <p:nvPr/>
                </p:nvSpPr>
                <p:spPr>
                  <a:xfrm flipV="1" rot="11165400">
                    <a:off x="3521160" y="3711240"/>
                    <a:ext cx="819000" cy="12204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62" name="CustomShape 53"/>
                  <p:cNvSpPr/>
                  <p:nvPr/>
                </p:nvSpPr>
                <p:spPr>
                  <a:xfrm flipV="1" rot="10740600">
                    <a:off x="4205160" y="3746520"/>
                    <a:ext cx="819360" cy="12204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63" name="CustomShape 54"/>
                  <p:cNvSpPr/>
                  <p:nvPr/>
                </p:nvSpPr>
                <p:spPr>
                  <a:xfrm flipV="1" rot="11543400">
                    <a:off x="2828880" y="3602160"/>
                    <a:ext cx="819000" cy="122040"/>
                  </a:xfrm>
                  <a:custGeom>
                    <a:avLst/>
                    <a:gdLst/>
                    <a:ahLst/>
                    <a:rect l="l" t="t" r="r" b="b"/>
                    <a:pathLst>
                      <a:path w="3632" h="743">
                        <a:moveTo>
                          <a:pt x="0" y="64"/>
                        </a:moveTo>
                        <a:cubicBezTo>
                          <a:pt x="40" y="47"/>
                          <a:pt x="81" y="30"/>
                          <a:pt x="124" y="21"/>
                        </a:cubicBezTo>
                        <a:cubicBezTo>
                          <a:pt x="167" y="12"/>
                          <a:pt x="214" y="8"/>
                          <a:pt x="260" y="8"/>
                        </a:cubicBezTo>
                        <a:cubicBezTo>
                          <a:pt x="306" y="8"/>
                          <a:pt x="360" y="12"/>
                          <a:pt x="403" y="21"/>
                        </a:cubicBezTo>
                        <a:cubicBezTo>
                          <a:pt x="446" y="30"/>
                          <a:pt x="484" y="47"/>
                          <a:pt x="520" y="64"/>
                        </a:cubicBezTo>
                        <a:cubicBezTo>
                          <a:pt x="556" y="81"/>
                          <a:pt x="584" y="94"/>
                          <a:pt x="619" y="120"/>
                        </a:cubicBezTo>
                        <a:cubicBezTo>
                          <a:pt x="654" y="146"/>
                          <a:pt x="700" y="183"/>
                          <a:pt x="730" y="219"/>
                        </a:cubicBezTo>
                        <a:cubicBezTo>
                          <a:pt x="760" y="255"/>
                          <a:pt x="783" y="301"/>
                          <a:pt x="799" y="336"/>
                        </a:cubicBezTo>
                        <a:cubicBezTo>
                          <a:pt x="815" y="371"/>
                          <a:pt x="823" y="396"/>
                          <a:pt x="829" y="429"/>
                        </a:cubicBezTo>
                        <a:cubicBezTo>
                          <a:pt x="835" y="462"/>
                          <a:pt x="837" y="505"/>
                          <a:pt x="836" y="534"/>
                        </a:cubicBezTo>
                        <a:cubicBezTo>
                          <a:pt x="835" y="563"/>
                          <a:pt x="831" y="581"/>
                          <a:pt x="823" y="602"/>
                        </a:cubicBezTo>
                        <a:cubicBezTo>
                          <a:pt x="815" y="623"/>
                          <a:pt x="801" y="640"/>
                          <a:pt x="786" y="658"/>
                        </a:cubicBezTo>
                        <a:cubicBezTo>
                          <a:pt x="771" y="676"/>
                          <a:pt x="754" y="701"/>
                          <a:pt x="730" y="713"/>
                        </a:cubicBezTo>
                        <a:cubicBezTo>
                          <a:pt x="706" y="725"/>
                          <a:pt x="672" y="731"/>
                          <a:pt x="644" y="732"/>
                        </a:cubicBezTo>
                        <a:cubicBezTo>
                          <a:pt x="616" y="733"/>
                          <a:pt x="587" y="731"/>
                          <a:pt x="563" y="720"/>
                        </a:cubicBezTo>
                        <a:cubicBezTo>
                          <a:pt x="539" y="709"/>
                          <a:pt x="518" y="685"/>
                          <a:pt x="502" y="664"/>
                        </a:cubicBezTo>
                        <a:cubicBezTo>
                          <a:pt x="486" y="643"/>
                          <a:pt x="473" y="625"/>
                          <a:pt x="464" y="596"/>
                        </a:cubicBezTo>
                        <a:cubicBezTo>
                          <a:pt x="455" y="567"/>
                          <a:pt x="446" y="525"/>
                          <a:pt x="446" y="491"/>
                        </a:cubicBezTo>
                        <a:cubicBezTo>
                          <a:pt x="446" y="457"/>
                          <a:pt x="453" y="428"/>
                          <a:pt x="464" y="392"/>
                        </a:cubicBezTo>
                        <a:cubicBezTo>
                          <a:pt x="475" y="356"/>
                          <a:pt x="496" y="305"/>
                          <a:pt x="514" y="274"/>
                        </a:cubicBezTo>
                        <a:cubicBezTo>
                          <a:pt x="532" y="243"/>
                          <a:pt x="552" y="225"/>
                          <a:pt x="570" y="206"/>
                        </a:cubicBezTo>
                        <a:cubicBezTo>
                          <a:pt x="588" y="187"/>
                          <a:pt x="603" y="175"/>
                          <a:pt x="625" y="157"/>
                        </a:cubicBezTo>
                        <a:cubicBezTo>
                          <a:pt x="647" y="139"/>
                          <a:pt x="670" y="113"/>
                          <a:pt x="700" y="95"/>
                        </a:cubicBezTo>
                        <a:cubicBezTo>
                          <a:pt x="730" y="77"/>
                          <a:pt x="771" y="64"/>
                          <a:pt x="805" y="52"/>
                        </a:cubicBezTo>
                        <a:cubicBezTo>
                          <a:pt x="839" y="40"/>
                          <a:pt x="871" y="29"/>
                          <a:pt x="904" y="21"/>
                        </a:cubicBezTo>
                        <a:cubicBezTo>
                          <a:pt x="937" y="13"/>
                          <a:pt x="961" y="2"/>
                          <a:pt x="1003" y="2"/>
                        </a:cubicBezTo>
                        <a:cubicBezTo>
                          <a:pt x="1045" y="2"/>
                          <a:pt x="1107" y="10"/>
                          <a:pt x="1157" y="21"/>
                        </a:cubicBezTo>
                        <a:cubicBezTo>
                          <a:pt x="1207" y="32"/>
                          <a:pt x="1266" y="52"/>
                          <a:pt x="1306" y="70"/>
                        </a:cubicBezTo>
                        <a:cubicBezTo>
                          <a:pt x="1346" y="88"/>
                          <a:pt x="1367" y="107"/>
                          <a:pt x="1399" y="132"/>
                        </a:cubicBezTo>
                        <a:cubicBezTo>
                          <a:pt x="1431" y="157"/>
                          <a:pt x="1473" y="191"/>
                          <a:pt x="1498" y="219"/>
                        </a:cubicBezTo>
                        <a:cubicBezTo>
                          <a:pt x="1523" y="247"/>
                          <a:pt x="1534" y="272"/>
                          <a:pt x="1547" y="299"/>
                        </a:cubicBezTo>
                        <a:cubicBezTo>
                          <a:pt x="1560" y="326"/>
                          <a:pt x="1570" y="352"/>
                          <a:pt x="1578" y="379"/>
                        </a:cubicBezTo>
                        <a:cubicBezTo>
                          <a:pt x="1586" y="406"/>
                          <a:pt x="1596" y="425"/>
                          <a:pt x="1597" y="460"/>
                        </a:cubicBezTo>
                        <a:cubicBezTo>
                          <a:pt x="1598" y="495"/>
                          <a:pt x="1592" y="556"/>
                          <a:pt x="1584" y="590"/>
                        </a:cubicBezTo>
                        <a:cubicBezTo>
                          <a:pt x="1576" y="624"/>
                          <a:pt x="1560" y="645"/>
                          <a:pt x="1547" y="664"/>
                        </a:cubicBezTo>
                        <a:cubicBezTo>
                          <a:pt x="1534" y="683"/>
                          <a:pt x="1526" y="696"/>
                          <a:pt x="1504" y="707"/>
                        </a:cubicBezTo>
                        <a:cubicBezTo>
                          <a:pt x="1482" y="718"/>
                          <a:pt x="1447" y="730"/>
                          <a:pt x="1417" y="732"/>
                        </a:cubicBezTo>
                        <a:cubicBezTo>
                          <a:pt x="1387" y="734"/>
                          <a:pt x="1349" y="732"/>
                          <a:pt x="1324" y="720"/>
                        </a:cubicBezTo>
                        <a:cubicBezTo>
                          <a:pt x="1299" y="708"/>
                          <a:pt x="1285" y="684"/>
                          <a:pt x="1269" y="658"/>
                        </a:cubicBezTo>
                        <a:cubicBezTo>
                          <a:pt x="1253" y="632"/>
                          <a:pt x="1233" y="594"/>
                          <a:pt x="1225" y="565"/>
                        </a:cubicBezTo>
                        <a:cubicBezTo>
                          <a:pt x="1217" y="536"/>
                          <a:pt x="1217" y="518"/>
                          <a:pt x="1219" y="485"/>
                        </a:cubicBezTo>
                        <a:cubicBezTo>
                          <a:pt x="1221" y="452"/>
                          <a:pt x="1227" y="402"/>
                          <a:pt x="1238" y="367"/>
                        </a:cubicBezTo>
                        <a:cubicBezTo>
                          <a:pt x="1249" y="332"/>
                          <a:pt x="1267" y="306"/>
                          <a:pt x="1287" y="274"/>
                        </a:cubicBezTo>
                        <a:cubicBezTo>
                          <a:pt x="1307" y="242"/>
                          <a:pt x="1330" y="204"/>
                          <a:pt x="1361" y="175"/>
                        </a:cubicBezTo>
                        <a:cubicBezTo>
                          <a:pt x="1392" y="146"/>
                          <a:pt x="1433" y="125"/>
                          <a:pt x="1473" y="101"/>
                        </a:cubicBezTo>
                        <a:cubicBezTo>
                          <a:pt x="1513" y="77"/>
                          <a:pt x="1562" y="47"/>
                          <a:pt x="1603" y="33"/>
                        </a:cubicBezTo>
                        <a:cubicBezTo>
                          <a:pt x="1644" y="19"/>
                          <a:pt x="1680" y="18"/>
                          <a:pt x="1720" y="14"/>
                        </a:cubicBezTo>
                        <a:cubicBezTo>
                          <a:pt x="1760" y="10"/>
                          <a:pt x="1801" y="5"/>
                          <a:pt x="1844" y="8"/>
                        </a:cubicBezTo>
                        <a:cubicBezTo>
                          <a:pt x="1887" y="11"/>
                          <a:pt x="1935" y="19"/>
                          <a:pt x="1980" y="33"/>
                        </a:cubicBezTo>
                        <a:cubicBezTo>
                          <a:pt x="2025" y="47"/>
                          <a:pt x="2076" y="69"/>
                          <a:pt x="2116" y="95"/>
                        </a:cubicBezTo>
                        <a:cubicBezTo>
                          <a:pt x="2156" y="121"/>
                          <a:pt x="2190" y="156"/>
                          <a:pt x="2221" y="188"/>
                        </a:cubicBezTo>
                        <a:cubicBezTo>
                          <a:pt x="2252" y="220"/>
                          <a:pt x="2280" y="253"/>
                          <a:pt x="2302" y="287"/>
                        </a:cubicBezTo>
                        <a:cubicBezTo>
                          <a:pt x="2324" y="321"/>
                          <a:pt x="2341" y="363"/>
                          <a:pt x="2351" y="392"/>
                        </a:cubicBezTo>
                        <a:cubicBezTo>
                          <a:pt x="2361" y="421"/>
                          <a:pt x="2365" y="426"/>
                          <a:pt x="2364" y="460"/>
                        </a:cubicBezTo>
                        <a:cubicBezTo>
                          <a:pt x="2363" y="494"/>
                          <a:pt x="2356" y="559"/>
                          <a:pt x="2345" y="596"/>
                        </a:cubicBezTo>
                        <a:cubicBezTo>
                          <a:pt x="2334" y="633"/>
                          <a:pt x="2315" y="659"/>
                          <a:pt x="2296" y="682"/>
                        </a:cubicBezTo>
                        <a:cubicBezTo>
                          <a:pt x="2277" y="705"/>
                          <a:pt x="2248" y="723"/>
                          <a:pt x="2228" y="732"/>
                        </a:cubicBezTo>
                        <a:cubicBezTo>
                          <a:pt x="2208" y="741"/>
                          <a:pt x="2204" y="743"/>
                          <a:pt x="2178" y="738"/>
                        </a:cubicBezTo>
                        <a:cubicBezTo>
                          <a:pt x="2152" y="733"/>
                          <a:pt x="2102" y="720"/>
                          <a:pt x="2073" y="701"/>
                        </a:cubicBezTo>
                        <a:cubicBezTo>
                          <a:pt x="2044" y="682"/>
                          <a:pt x="2019" y="657"/>
                          <a:pt x="2005" y="621"/>
                        </a:cubicBezTo>
                        <a:cubicBezTo>
                          <a:pt x="1991" y="585"/>
                          <a:pt x="1986" y="526"/>
                          <a:pt x="1986" y="485"/>
                        </a:cubicBezTo>
                        <a:cubicBezTo>
                          <a:pt x="1986" y="444"/>
                          <a:pt x="1995" y="409"/>
                          <a:pt x="2005" y="373"/>
                        </a:cubicBezTo>
                        <a:cubicBezTo>
                          <a:pt x="2015" y="337"/>
                          <a:pt x="2029" y="299"/>
                          <a:pt x="2048" y="268"/>
                        </a:cubicBezTo>
                        <a:cubicBezTo>
                          <a:pt x="2067" y="237"/>
                          <a:pt x="2092" y="217"/>
                          <a:pt x="2122" y="188"/>
                        </a:cubicBezTo>
                        <a:cubicBezTo>
                          <a:pt x="2152" y="159"/>
                          <a:pt x="2189" y="121"/>
                          <a:pt x="2228" y="95"/>
                        </a:cubicBezTo>
                        <a:cubicBezTo>
                          <a:pt x="2267" y="69"/>
                          <a:pt x="2316" y="47"/>
                          <a:pt x="2357" y="33"/>
                        </a:cubicBezTo>
                        <a:cubicBezTo>
                          <a:pt x="2398" y="19"/>
                          <a:pt x="2441" y="12"/>
                          <a:pt x="2475" y="8"/>
                        </a:cubicBezTo>
                        <a:cubicBezTo>
                          <a:pt x="2509" y="4"/>
                          <a:pt x="2523" y="6"/>
                          <a:pt x="2562" y="8"/>
                        </a:cubicBezTo>
                        <a:cubicBezTo>
                          <a:pt x="2601" y="10"/>
                          <a:pt x="2658" y="7"/>
                          <a:pt x="2710" y="21"/>
                        </a:cubicBezTo>
                        <a:cubicBezTo>
                          <a:pt x="2762" y="35"/>
                          <a:pt x="2829" y="67"/>
                          <a:pt x="2877" y="95"/>
                        </a:cubicBezTo>
                        <a:cubicBezTo>
                          <a:pt x="2925" y="123"/>
                          <a:pt x="2961" y="152"/>
                          <a:pt x="2995" y="188"/>
                        </a:cubicBezTo>
                        <a:cubicBezTo>
                          <a:pt x="3029" y="224"/>
                          <a:pt x="3059" y="269"/>
                          <a:pt x="3081" y="311"/>
                        </a:cubicBezTo>
                        <a:cubicBezTo>
                          <a:pt x="3103" y="353"/>
                          <a:pt x="3119" y="398"/>
                          <a:pt x="3125" y="441"/>
                        </a:cubicBezTo>
                        <a:cubicBezTo>
                          <a:pt x="3131" y="484"/>
                          <a:pt x="3125" y="536"/>
                          <a:pt x="3118" y="571"/>
                        </a:cubicBezTo>
                        <a:cubicBezTo>
                          <a:pt x="3111" y="606"/>
                          <a:pt x="3097" y="627"/>
                          <a:pt x="3081" y="652"/>
                        </a:cubicBezTo>
                        <a:cubicBezTo>
                          <a:pt x="3065" y="677"/>
                          <a:pt x="3041" y="706"/>
                          <a:pt x="3019" y="720"/>
                        </a:cubicBezTo>
                        <a:cubicBezTo>
                          <a:pt x="2997" y="734"/>
                          <a:pt x="2980" y="738"/>
                          <a:pt x="2951" y="738"/>
                        </a:cubicBezTo>
                        <a:cubicBezTo>
                          <a:pt x="2922" y="738"/>
                          <a:pt x="2875" y="737"/>
                          <a:pt x="2846" y="720"/>
                        </a:cubicBezTo>
                        <a:cubicBezTo>
                          <a:pt x="2817" y="703"/>
                          <a:pt x="2795" y="672"/>
                          <a:pt x="2778" y="633"/>
                        </a:cubicBezTo>
                        <a:cubicBezTo>
                          <a:pt x="2761" y="594"/>
                          <a:pt x="2740" y="539"/>
                          <a:pt x="2741" y="485"/>
                        </a:cubicBezTo>
                        <a:cubicBezTo>
                          <a:pt x="2742" y="431"/>
                          <a:pt x="2762" y="359"/>
                          <a:pt x="2784" y="311"/>
                        </a:cubicBezTo>
                        <a:cubicBezTo>
                          <a:pt x="2806" y="263"/>
                          <a:pt x="2840" y="233"/>
                          <a:pt x="2871" y="200"/>
                        </a:cubicBezTo>
                        <a:cubicBezTo>
                          <a:pt x="2902" y="167"/>
                          <a:pt x="2936" y="138"/>
                          <a:pt x="2970" y="113"/>
                        </a:cubicBezTo>
                        <a:cubicBezTo>
                          <a:pt x="3004" y="88"/>
                          <a:pt x="3036" y="67"/>
                          <a:pt x="3075" y="52"/>
                        </a:cubicBezTo>
                        <a:cubicBezTo>
                          <a:pt x="3114" y="37"/>
                          <a:pt x="3161" y="29"/>
                          <a:pt x="3205" y="21"/>
                        </a:cubicBezTo>
                        <a:cubicBezTo>
                          <a:pt x="3249" y="13"/>
                          <a:pt x="3292" y="0"/>
                          <a:pt x="3341" y="2"/>
                        </a:cubicBezTo>
                        <a:cubicBezTo>
                          <a:pt x="3390" y="4"/>
                          <a:pt x="3454" y="20"/>
                          <a:pt x="3502" y="33"/>
                        </a:cubicBezTo>
                        <a:cubicBezTo>
                          <a:pt x="3550" y="46"/>
                          <a:pt x="3591" y="64"/>
                          <a:pt x="3632" y="82"/>
                        </a:cubicBezTo>
                      </a:path>
                    </a:pathLst>
                  </a:custGeom>
                  <a:noFill/>
                  <a:ln w="28440">
                    <a:solidFill>
                      <a:srgbClr val="008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64" name="CustomShape 55"/>
                <p:cNvSpPr/>
                <p:nvPr/>
              </p:nvSpPr>
              <p:spPr>
                <a:xfrm>
                  <a:off x="2792520" y="345564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28440">
                  <a:solidFill>
                    <a:srgbClr val="ff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5" name="CustomShape 56"/>
                <p:cNvSpPr/>
                <p:nvPr/>
              </p:nvSpPr>
              <p:spPr>
                <a:xfrm>
                  <a:off x="6321960" y="345564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28440">
                  <a:solidFill>
                    <a:srgbClr val="ff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6" name="CustomShape 57"/>
                <p:cNvSpPr/>
                <p:nvPr/>
              </p:nvSpPr>
              <p:spPr>
                <a:xfrm rot="14188800">
                  <a:off x="4396680" y="3435120"/>
                  <a:ext cx="585720" cy="120600"/>
                </a:xfrm>
                <a:custGeom>
                  <a:avLst/>
                  <a:gdLst/>
                  <a:ahLst/>
                  <a:rect l="l" t="t" r="r" b="b"/>
                  <a:pathLst>
                    <a:path w="3632" h="743">
                      <a:moveTo>
                        <a:pt x="0" y="64"/>
                      </a:moveTo>
                      <a:cubicBezTo>
                        <a:pt x="40" y="47"/>
                        <a:pt x="81" y="30"/>
                        <a:pt x="124" y="21"/>
                      </a:cubicBezTo>
                      <a:cubicBezTo>
                        <a:pt x="167" y="12"/>
                        <a:pt x="214" y="8"/>
                        <a:pt x="260" y="8"/>
                      </a:cubicBezTo>
                      <a:cubicBezTo>
                        <a:pt x="306" y="8"/>
                        <a:pt x="360" y="12"/>
                        <a:pt x="403" y="21"/>
                      </a:cubicBezTo>
                      <a:cubicBezTo>
                        <a:pt x="446" y="30"/>
                        <a:pt x="484" y="47"/>
                        <a:pt x="520" y="64"/>
                      </a:cubicBezTo>
                      <a:cubicBezTo>
                        <a:pt x="556" y="81"/>
                        <a:pt x="584" y="94"/>
                        <a:pt x="619" y="120"/>
                      </a:cubicBezTo>
                      <a:cubicBezTo>
                        <a:pt x="654" y="146"/>
                        <a:pt x="700" y="183"/>
                        <a:pt x="730" y="219"/>
                      </a:cubicBezTo>
                      <a:cubicBezTo>
                        <a:pt x="760" y="255"/>
                        <a:pt x="783" y="301"/>
                        <a:pt x="799" y="336"/>
                      </a:cubicBezTo>
                      <a:cubicBezTo>
                        <a:pt x="815" y="371"/>
                        <a:pt x="823" y="396"/>
                        <a:pt x="829" y="429"/>
                      </a:cubicBezTo>
                      <a:cubicBezTo>
                        <a:pt x="835" y="462"/>
                        <a:pt x="837" y="505"/>
                        <a:pt x="836" y="534"/>
                      </a:cubicBezTo>
                      <a:cubicBezTo>
                        <a:pt x="835" y="563"/>
                        <a:pt x="831" y="581"/>
                        <a:pt x="823" y="602"/>
                      </a:cubicBezTo>
                      <a:cubicBezTo>
                        <a:pt x="815" y="623"/>
                        <a:pt x="801" y="640"/>
                        <a:pt x="786" y="658"/>
                      </a:cubicBezTo>
                      <a:cubicBezTo>
                        <a:pt x="771" y="676"/>
                        <a:pt x="754" y="701"/>
                        <a:pt x="730" y="713"/>
                      </a:cubicBezTo>
                      <a:cubicBezTo>
                        <a:pt x="706" y="725"/>
                        <a:pt x="672" y="731"/>
                        <a:pt x="644" y="732"/>
                      </a:cubicBezTo>
                      <a:cubicBezTo>
                        <a:pt x="616" y="733"/>
                        <a:pt x="587" y="731"/>
                        <a:pt x="563" y="720"/>
                      </a:cubicBezTo>
                      <a:cubicBezTo>
                        <a:pt x="539" y="709"/>
                        <a:pt x="518" y="685"/>
                        <a:pt x="502" y="664"/>
                      </a:cubicBezTo>
                      <a:cubicBezTo>
                        <a:pt x="486" y="643"/>
                        <a:pt x="473" y="625"/>
                        <a:pt x="464" y="596"/>
                      </a:cubicBezTo>
                      <a:cubicBezTo>
                        <a:pt x="455" y="567"/>
                        <a:pt x="446" y="525"/>
                        <a:pt x="446" y="491"/>
                      </a:cubicBezTo>
                      <a:cubicBezTo>
                        <a:pt x="446" y="457"/>
                        <a:pt x="453" y="428"/>
                        <a:pt x="464" y="392"/>
                      </a:cubicBezTo>
                      <a:cubicBezTo>
                        <a:pt x="475" y="356"/>
                        <a:pt x="496" y="305"/>
                        <a:pt x="514" y="274"/>
                      </a:cubicBezTo>
                      <a:cubicBezTo>
                        <a:pt x="532" y="243"/>
                        <a:pt x="552" y="225"/>
                        <a:pt x="570" y="206"/>
                      </a:cubicBezTo>
                      <a:cubicBezTo>
                        <a:pt x="588" y="187"/>
                        <a:pt x="603" y="175"/>
                        <a:pt x="625" y="157"/>
                      </a:cubicBezTo>
                      <a:cubicBezTo>
                        <a:pt x="647" y="139"/>
                        <a:pt x="670" y="113"/>
                        <a:pt x="700" y="95"/>
                      </a:cubicBezTo>
                      <a:cubicBezTo>
                        <a:pt x="730" y="77"/>
                        <a:pt x="771" y="64"/>
                        <a:pt x="805" y="52"/>
                      </a:cubicBezTo>
                      <a:cubicBezTo>
                        <a:pt x="839" y="40"/>
                        <a:pt x="871" y="29"/>
                        <a:pt x="904" y="21"/>
                      </a:cubicBezTo>
                      <a:cubicBezTo>
                        <a:pt x="937" y="13"/>
                        <a:pt x="961" y="2"/>
                        <a:pt x="1003" y="2"/>
                      </a:cubicBezTo>
                      <a:cubicBezTo>
                        <a:pt x="1045" y="2"/>
                        <a:pt x="1107" y="10"/>
                        <a:pt x="1157" y="21"/>
                      </a:cubicBezTo>
                      <a:cubicBezTo>
                        <a:pt x="1207" y="32"/>
                        <a:pt x="1266" y="52"/>
                        <a:pt x="1306" y="70"/>
                      </a:cubicBezTo>
                      <a:cubicBezTo>
                        <a:pt x="1346" y="88"/>
                        <a:pt x="1367" y="107"/>
                        <a:pt x="1399" y="132"/>
                      </a:cubicBezTo>
                      <a:cubicBezTo>
                        <a:pt x="1431" y="157"/>
                        <a:pt x="1473" y="191"/>
                        <a:pt x="1498" y="219"/>
                      </a:cubicBezTo>
                      <a:cubicBezTo>
                        <a:pt x="1523" y="247"/>
                        <a:pt x="1534" y="272"/>
                        <a:pt x="1547" y="299"/>
                      </a:cubicBezTo>
                      <a:cubicBezTo>
                        <a:pt x="1560" y="326"/>
                        <a:pt x="1570" y="352"/>
                        <a:pt x="1578" y="379"/>
                      </a:cubicBezTo>
                      <a:cubicBezTo>
                        <a:pt x="1586" y="406"/>
                        <a:pt x="1596" y="425"/>
                        <a:pt x="1597" y="460"/>
                      </a:cubicBezTo>
                      <a:cubicBezTo>
                        <a:pt x="1598" y="495"/>
                        <a:pt x="1592" y="556"/>
                        <a:pt x="1584" y="590"/>
                      </a:cubicBezTo>
                      <a:cubicBezTo>
                        <a:pt x="1576" y="624"/>
                        <a:pt x="1560" y="645"/>
                        <a:pt x="1547" y="664"/>
                      </a:cubicBezTo>
                      <a:cubicBezTo>
                        <a:pt x="1534" y="683"/>
                        <a:pt x="1526" y="696"/>
                        <a:pt x="1504" y="707"/>
                      </a:cubicBezTo>
                      <a:cubicBezTo>
                        <a:pt x="1482" y="718"/>
                        <a:pt x="1447" y="730"/>
                        <a:pt x="1417" y="732"/>
                      </a:cubicBezTo>
                      <a:cubicBezTo>
                        <a:pt x="1387" y="734"/>
                        <a:pt x="1349" y="732"/>
                        <a:pt x="1324" y="720"/>
                      </a:cubicBezTo>
                      <a:cubicBezTo>
                        <a:pt x="1299" y="708"/>
                        <a:pt x="1285" y="684"/>
                        <a:pt x="1269" y="658"/>
                      </a:cubicBezTo>
                      <a:cubicBezTo>
                        <a:pt x="1253" y="632"/>
                        <a:pt x="1233" y="594"/>
                        <a:pt x="1225" y="565"/>
                      </a:cubicBezTo>
                      <a:cubicBezTo>
                        <a:pt x="1217" y="536"/>
                        <a:pt x="1217" y="518"/>
                        <a:pt x="1219" y="485"/>
                      </a:cubicBezTo>
                      <a:cubicBezTo>
                        <a:pt x="1221" y="452"/>
                        <a:pt x="1227" y="402"/>
                        <a:pt x="1238" y="367"/>
                      </a:cubicBezTo>
                      <a:cubicBezTo>
                        <a:pt x="1249" y="332"/>
                        <a:pt x="1267" y="306"/>
                        <a:pt x="1287" y="274"/>
                      </a:cubicBezTo>
                      <a:cubicBezTo>
                        <a:pt x="1307" y="242"/>
                        <a:pt x="1330" y="204"/>
                        <a:pt x="1361" y="175"/>
                      </a:cubicBezTo>
                      <a:cubicBezTo>
                        <a:pt x="1392" y="146"/>
                        <a:pt x="1433" y="125"/>
                        <a:pt x="1473" y="101"/>
                      </a:cubicBezTo>
                      <a:cubicBezTo>
                        <a:pt x="1513" y="77"/>
                        <a:pt x="1562" y="47"/>
                        <a:pt x="1603" y="33"/>
                      </a:cubicBezTo>
                      <a:cubicBezTo>
                        <a:pt x="1644" y="19"/>
                        <a:pt x="1680" y="18"/>
                        <a:pt x="1720" y="14"/>
                      </a:cubicBezTo>
                      <a:cubicBezTo>
                        <a:pt x="1760" y="10"/>
                        <a:pt x="1801" y="5"/>
                        <a:pt x="1844" y="8"/>
                      </a:cubicBezTo>
                      <a:cubicBezTo>
                        <a:pt x="1887" y="11"/>
                        <a:pt x="1935" y="19"/>
                        <a:pt x="1980" y="33"/>
                      </a:cubicBezTo>
                      <a:cubicBezTo>
                        <a:pt x="2025" y="47"/>
                        <a:pt x="2076" y="69"/>
                        <a:pt x="2116" y="95"/>
                      </a:cubicBezTo>
                      <a:cubicBezTo>
                        <a:pt x="2156" y="121"/>
                        <a:pt x="2190" y="156"/>
                        <a:pt x="2221" y="188"/>
                      </a:cubicBezTo>
                      <a:cubicBezTo>
                        <a:pt x="2252" y="220"/>
                        <a:pt x="2280" y="253"/>
                        <a:pt x="2302" y="287"/>
                      </a:cubicBezTo>
                      <a:cubicBezTo>
                        <a:pt x="2324" y="321"/>
                        <a:pt x="2341" y="363"/>
                        <a:pt x="2351" y="392"/>
                      </a:cubicBezTo>
                      <a:cubicBezTo>
                        <a:pt x="2361" y="421"/>
                        <a:pt x="2365" y="426"/>
                        <a:pt x="2364" y="460"/>
                      </a:cubicBezTo>
                      <a:cubicBezTo>
                        <a:pt x="2363" y="494"/>
                        <a:pt x="2356" y="559"/>
                        <a:pt x="2345" y="596"/>
                      </a:cubicBezTo>
                      <a:cubicBezTo>
                        <a:pt x="2334" y="633"/>
                        <a:pt x="2315" y="659"/>
                        <a:pt x="2296" y="682"/>
                      </a:cubicBezTo>
                      <a:cubicBezTo>
                        <a:pt x="2277" y="705"/>
                        <a:pt x="2248" y="723"/>
                        <a:pt x="2228" y="732"/>
                      </a:cubicBezTo>
                      <a:cubicBezTo>
                        <a:pt x="2208" y="741"/>
                        <a:pt x="2204" y="743"/>
                        <a:pt x="2178" y="738"/>
                      </a:cubicBezTo>
                      <a:cubicBezTo>
                        <a:pt x="2152" y="733"/>
                        <a:pt x="2102" y="720"/>
                        <a:pt x="2073" y="701"/>
                      </a:cubicBezTo>
                      <a:cubicBezTo>
                        <a:pt x="2044" y="682"/>
                        <a:pt x="2019" y="657"/>
                        <a:pt x="2005" y="621"/>
                      </a:cubicBezTo>
                      <a:cubicBezTo>
                        <a:pt x="1991" y="585"/>
                        <a:pt x="1986" y="526"/>
                        <a:pt x="1986" y="485"/>
                      </a:cubicBezTo>
                      <a:cubicBezTo>
                        <a:pt x="1986" y="444"/>
                        <a:pt x="1995" y="409"/>
                        <a:pt x="2005" y="373"/>
                      </a:cubicBezTo>
                      <a:cubicBezTo>
                        <a:pt x="2015" y="337"/>
                        <a:pt x="2029" y="299"/>
                        <a:pt x="2048" y="268"/>
                      </a:cubicBezTo>
                      <a:cubicBezTo>
                        <a:pt x="2067" y="237"/>
                        <a:pt x="2092" y="217"/>
                        <a:pt x="2122" y="188"/>
                      </a:cubicBezTo>
                      <a:cubicBezTo>
                        <a:pt x="2152" y="159"/>
                        <a:pt x="2189" y="121"/>
                        <a:pt x="2228" y="95"/>
                      </a:cubicBezTo>
                      <a:cubicBezTo>
                        <a:pt x="2267" y="69"/>
                        <a:pt x="2316" y="47"/>
                        <a:pt x="2357" y="33"/>
                      </a:cubicBezTo>
                      <a:cubicBezTo>
                        <a:pt x="2398" y="19"/>
                        <a:pt x="2441" y="12"/>
                        <a:pt x="2475" y="8"/>
                      </a:cubicBezTo>
                      <a:cubicBezTo>
                        <a:pt x="2509" y="4"/>
                        <a:pt x="2523" y="6"/>
                        <a:pt x="2562" y="8"/>
                      </a:cubicBezTo>
                      <a:cubicBezTo>
                        <a:pt x="2601" y="10"/>
                        <a:pt x="2658" y="7"/>
                        <a:pt x="2710" y="21"/>
                      </a:cubicBezTo>
                      <a:cubicBezTo>
                        <a:pt x="2762" y="35"/>
                        <a:pt x="2829" y="67"/>
                        <a:pt x="2877" y="95"/>
                      </a:cubicBezTo>
                      <a:cubicBezTo>
                        <a:pt x="2925" y="123"/>
                        <a:pt x="2961" y="152"/>
                        <a:pt x="2995" y="188"/>
                      </a:cubicBezTo>
                      <a:cubicBezTo>
                        <a:pt x="3029" y="224"/>
                        <a:pt x="3059" y="269"/>
                        <a:pt x="3081" y="311"/>
                      </a:cubicBezTo>
                      <a:cubicBezTo>
                        <a:pt x="3103" y="353"/>
                        <a:pt x="3119" y="398"/>
                        <a:pt x="3125" y="441"/>
                      </a:cubicBezTo>
                      <a:cubicBezTo>
                        <a:pt x="3131" y="484"/>
                        <a:pt x="3125" y="536"/>
                        <a:pt x="3118" y="571"/>
                      </a:cubicBezTo>
                      <a:cubicBezTo>
                        <a:pt x="3111" y="606"/>
                        <a:pt x="3097" y="627"/>
                        <a:pt x="3081" y="652"/>
                      </a:cubicBezTo>
                      <a:cubicBezTo>
                        <a:pt x="3065" y="677"/>
                        <a:pt x="3041" y="706"/>
                        <a:pt x="3019" y="720"/>
                      </a:cubicBezTo>
                      <a:cubicBezTo>
                        <a:pt x="2997" y="734"/>
                        <a:pt x="2980" y="738"/>
                        <a:pt x="2951" y="738"/>
                      </a:cubicBezTo>
                      <a:cubicBezTo>
                        <a:pt x="2922" y="738"/>
                        <a:pt x="2875" y="737"/>
                        <a:pt x="2846" y="720"/>
                      </a:cubicBezTo>
                      <a:cubicBezTo>
                        <a:pt x="2817" y="703"/>
                        <a:pt x="2795" y="672"/>
                        <a:pt x="2778" y="633"/>
                      </a:cubicBezTo>
                      <a:cubicBezTo>
                        <a:pt x="2761" y="594"/>
                        <a:pt x="2740" y="539"/>
                        <a:pt x="2741" y="485"/>
                      </a:cubicBezTo>
                      <a:cubicBezTo>
                        <a:pt x="2742" y="431"/>
                        <a:pt x="2762" y="359"/>
                        <a:pt x="2784" y="311"/>
                      </a:cubicBezTo>
                      <a:cubicBezTo>
                        <a:pt x="2806" y="263"/>
                        <a:pt x="2840" y="233"/>
                        <a:pt x="2871" y="200"/>
                      </a:cubicBezTo>
                      <a:cubicBezTo>
                        <a:pt x="2902" y="167"/>
                        <a:pt x="2936" y="138"/>
                        <a:pt x="2970" y="113"/>
                      </a:cubicBezTo>
                      <a:cubicBezTo>
                        <a:pt x="3004" y="88"/>
                        <a:pt x="3036" y="67"/>
                        <a:pt x="3075" y="52"/>
                      </a:cubicBezTo>
                      <a:cubicBezTo>
                        <a:pt x="3114" y="37"/>
                        <a:pt x="3161" y="29"/>
                        <a:pt x="3205" y="21"/>
                      </a:cubicBezTo>
                      <a:cubicBezTo>
                        <a:pt x="3249" y="13"/>
                        <a:pt x="3292" y="0"/>
                        <a:pt x="3341" y="2"/>
                      </a:cubicBezTo>
                      <a:cubicBezTo>
                        <a:pt x="3390" y="4"/>
                        <a:pt x="3454" y="20"/>
                        <a:pt x="3502" y="33"/>
                      </a:cubicBezTo>
                      <a:cubicBezTo>
                        <a:pt x="3550" y="46"/>
                        <a:pt x="3591" y="64"/>
                        <a:pt x="3632" y="82"/>
                      </a:cubicBezTo>
                    </a:path>
                  </a:pathLst>
                </a:custGeom>
                <a:noFill/>
                <a:ln w="28440">
                  <a:solidFill>
                    <a:srgbClr val="008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7" name="CustomShape 58"/>
                <p:cNvSpPr/>
                <p:nvPr/>
              </p:nvSpPr>
              <p:spPr>
                <a:xfrm rot="9921000">
                  <a:off x="3476520" y="3477600"/>
                  <a:ext cx="586080" cy="120600"/>
                </a:xfrm>
                <a:custGeom>
                  <a:avLst/>
                  <a:gdLst/>
                  <a:ahLst/>
                  <a:rect l="l" t="t" r="r" b="b"/>
                  <a:pathLst>
                    <a:path w="3632" h="743">
                      <a:moveTo>
                        <a:pt x="0" y="64"/>
                      </a:moveTo>
                      <a:cubicBezTo>
                        <a:pt x="40" y="47"/>
                        <a:pt x="81" y="30"/>
                        <a:pt x="124" y="21"/>
                      </a:cubicBezTo>
                      <a:cubicBezTo>
                        <a:pt x="167" y="12"/>
                        <a:pt x="214" y="8"/>
                        <a:pt x="260" y="8"/>
                      </a:cubicBezTo>
                      <a:cubicBezTo>
                        <a:pt x="306" y="8"/>
                        <a:pt x="360" y="12"/>
                        <a:pt x="403" y="21"/>
                      </a:cubicBezTo>
                      <a:cubicBezTo>
                        <a:pt x="446" y="30"/>
                        <a:pt x="484" y="47"/>
                        <a:pt x="520" y="64"/>
                      </a:cubicBezTo>
                      <a:cubicBezTo>
                        <a:pt x="556" y="81"/>
                        <a:pt x="584" y="94"/>
                        <a:pt x="619" y="120"/>
                      </a:cubicBezTo>
                      <a:cubicBezTo>
                        <a:pt x="654" y="146"/>
                        <a:pt x="700" y="183"/>
                        <a:pt x="730" y="219"/>
                      </a:cubicBezTo>
                      <a:cubicBezTo>
                        <a:pt x="760" y="255"/>
                        <a:pt x="783" y="301"/>
                        <a:pt x="799" y="336"/>
                      </a:cubicBezTo>
                      <a:cubicBezTo>
                        <a:pt x="815" y="371"/>
                        <a:pt x="823" y="396"/>
                        <a:pt x="829" y="429"/>
                      </a:cubicBezTo>
                      <a:cubicBezTo>
                        <a:pt x="835" y="462"/>
                        <a:pt x="837" y="505"/>
                        <a:pt x="836" y="534"/>
                      </a:cubicBezTo>
                      <a:cubicBezTo>
                        <a:pt x="835" y="563"/>
                        <a:pt x="831" y="581"/>
                        <a:pt x="823" y="602"/>
                      </a:cubicBezTo>
                      <a:cubicBezTo>
                        <a:pt x="815" y="623"/>
                        <a:pt x="801" y="640"/>
                        <a:pt x="786" y="658"/>
                      </a:cubicBezTo>
                      <a:cubicBezTo>
                        <a:pt x="771" y="676"/>
                        <a:pt x="754" y="701"/>
                        <a:pt x="730" y="713"/>
                      </a:cubicBezTo>
                      <a:cubicBezTo>
                        <a:pt x="706" y="725"/>
                        <a:pt x="672" y="731"/>
                        <a:pt x="644" y="732"/>
                      </a:cubicBezTo>
                      <a:cubicBezTo>
                        <a:pt x="616" y="733"/>
                        <a:pt x="587" y="731"/>
                        <a:pt x="563" y="720"/>
                      </a:cubicBezTo>
                      <a:cubicBezTo>
                        <a:pt x="539" y="709"/>
                        <a:pt x="518" y="685"/>
                        <a:pt x="502" y="664"/>
                      </a:cubicBezTo>
                      <a:cubicBezTo>
                        <a:pt x="486" y="643"/>
                        <a:pt x="473" y="625"/>
                        <a:pt x="464" y="596"/>
                      </a:cubicBezTo>
                      <a:cubicBezTo>
                        <a:pt x="455" y="567"/>
                        <a:pt x="446" y="525"/>
                        <a:pt x="446" y="491"/>
                      </a:cubicBezTo>
                      <a:cubicBezTo>
                        <a:pt x="446" y="457"/>
                        <a:pt x="453" y="428"/>
                        <a:pt x="464" y="392"/>
                      </a:cubicBezTo>
                      <a:cubicBezTo>
                        <a:pt x="475" y="356"/>
                        <a:pt x="496" y="305"/>
                        <a:pt x="514" y="274"/>
                      </a:cubicBezTo>
                      <a:cubicBezTo>
                        <a:pt x="532" y="243"/>
                        <a:pt x="552" y="225"/>
                        <a:pt x="570" y="206"/>
                      </a:cubicBezTo>
                      <a:cubicBezTo>
                        <a:pt x="588" y="187"/>
                        <a:pt x="603" y="175"/>
                        <a:pt x="625" y="157"/>
                      </a:cubicBezTo>
                      <a:cubicBezTo>
                        <a:pt x="647" y="139"/>
                        <a:pt x="670" y="113"/>
                        <a:pt x="700" y="95"/>
                      </a:cubicBezTo>
                      <a:cubicBezTo>
                        <a:pt x="730" y="77"/>
                        <a:pt x="771" y="64"/>
                        <a:pt x="805" y="52"/>
                      </a:cubicBezTo>
                      <a:cubicBezTo>
                        <a:pt x="839" y="40"/>
                        <a:pt x="871" y="29"/>
                        <a:pt x="904" y="21"/>
                      </a:cubicBezTo>
                      <a:cubicBezTo>
                        <a:pt x="937" y="13"/>
                        <a:pt x="961" y="2"/>
                        <a:pt x="1003" y="2"/>
                      </a:cubicBezTo>
                      <a:cubicBezTo>
                        <a:pt x="1045" y="2"/>
                        <a:pt x="1107" y="10"/>
                        <a:pt x="1157" y="21"/>
                      </a:cubicBezTo>
                      <a:cubicBezTo>
                        <a:pt x="1207" y="32"/>
                        <a:pt x="1266" y="52"/>
                        <a:pt x="1306" y="70"/>
                      </a:cubicBezTo>
                      <a:cubicBezTo>
                        <a:pt x="1346" y="88"/>
                        <a:pt x="1367" y="107"/>
                        <a:pt x="1399" y="132"/>
                      </a:cubicBezTo>
                      <a:cubicBezTo>
                        <a:pt x="1431" y="157"/>
                        <a:pt x="1473" y="191"/>
                        <a:pt x="1498" y="219"/>
                      </a:cubicBezTo>
                      <a:cubicBezTo>
                        <a:pt x="1523" y="247"/>
                        <a:pt x="1534" y="272"/>
                        <a:pt x="1547" y="299"/>
                      </a:cubicBezTo>
                      <a:cubicBezTo>
                        <a:pt x="1560" y="326"/>
                        <a:pt x="1570" y="352"/>
                        <a:pt x="1578" y="379"/>
                      </a:cubicBezTo>
                      <a:cubicBezTo>
                        <a:pt x="1586" y="406"/>
                        <a:pt x="1596" y="425"/>
                        <a:pt x="1597" y="460"/>
                      </a:cubicBezTo>
                      <a:cubicBezTo>
                        <a:pt x="1598" y="495"/>
                        <a:pt x="1592" y="556"/>
                        <a:pt x="1584" y="590"/>
                      </a:cubicBezTo>
                      <a:cubicBezTo>
                        <a:pt x="1576" y="624"/>
                        <a:pt x="1560" y="645"/>
                        <a:pt x="1547" y="664"/>
                      </a:cubicBezTo>
                      <a:cubicBezTo>
                        <a:pt x="1534" y="683"/>
                        <a:pt x="1526" y="696"/>
                        <a:pt x="1504" y="707"/>
                      </a:cubicBezTo>
                      <a:cubicBezTo>
                        <a:pt x="1482" y="718"/>
                        <a:pt x="1447" y="730"/>
                        <a:pt x="1417" y="732"/>
                      </a:cubicBezTo>
                      <a:cubicBezTo>
                        <a:pt x="1387" y="734"/>
                        <a:pt x="1349" y="732"/>
                        <a:pt x="1324" y="720"/>
                      </a:cubicBezTo>
                      <a:cubicBezTo>
                        <a:pt x="1299" y="708"/>
                        <a:pt x="1285" y="684"/>
                        <a:pt x="1269" y="658"/>
                      </a:cubicBezTo>
                      <a:cubicBezTo>
                        <a:pt x="1253" y="632"/>
                        <a:pt x="1233" y="594"/>
                        <a:pt x="1225" y="565"/>
                      </a:cubicBezTo>
                      <a:cubicBezTo>
                        <a:pt x="1217" y="536"/>
                        <a:pt x="1217" y="518"/>
                        <a:pt x="1219" y="485"/>
                      </a:cubicBezTo>
                      <a:cubicBezTo>
                        <a:pt x="1221" y="452"/>
                        <a:pt x="1227" y="402"/>
                        <a:pt x="1238" y="367"/>
                      </a:cubicBezTo>
                      <a:cubicBezTo>
                        <a:pt x="1249" y="332"/>
                        <a:pt x="1267" y="306"/>
                        <a:pt x="1287" y="274"/>
                      </a:cubicBezTo>
                      <a:cubicBezTo>
                        <a:pt x="1307" y="242"/>
                        <a:pt x="1330" y="204"/>
                        <a:pt x="1361" y="175"/>
                      </a:cubicBezTo>
                      <a:cubicBezTo>
                        <a:pt x="1392" y="146"/>
                        <a:pt x="1433" y="125"/>
                        <a:pt x="1473" y="101"/>
                      </a:cubicBezTo>
                      <a:cubicBezTo>
                        <a:pt x="1513" y="77"/>
                        <a:pt x="1562" y="47"/>
                        <a:pt x="1603" y="33"/>
                      </a:cubicBezTo>
                      <a:cubicBezTo>
                        <a:pt x="1644" y="19"/>
                        <a:pt x="1680" y="18"/>
                        <a:pt x="1720" y="14"/>
                      </a:cubicBezTo>
                      <a:cubicBezTo>
                        <a:pt x="1760" y="10"/>
                        <a:pt x="1801" y="5"/>
                        <a:pt x="1844" y="8"/>
                      </a:cubicBezTo>
                      <a:cubicBezTo>
                        <a:pt x="1887" y="11"/>
                        <a:pt x="1935" y="19"/>
                        <a:pt x="1980" y="33"/>
                      </a:cubicBezTo>
                      <a:cubicBezTo>
                        <a:pt x="2025" y="47"/>
                        <a:pt x="2076" y="69"/>
                        <a:pt x="2116" y="95"/>
                      </a:cubicBezTo>
                      <a:cubicBezTo>
                        <a:pt x="2156" y="121"/>
                        <a:pt x="2190" y="156"/>
                        <a:pt x="2221" y="188"/>
                      </a:cubicBezTo>
                      <a:cubicBezTo>
                        <a:pt x="2252" y="220"/>
                        <a:pt x="2280" y="253"/>
                        <a:pt x="2302" y="287"/>
                      </a:cubicBezTo>
                      <a:cubicBezTo>
                        <a:pt x="2324" y="321"/>
                        <a:pt x="2341" y="363"/>
                        <a:pt x="2351" y="392"/>
                      </a:cubicBezTo>
                      <a:cubicBezTo>
                        <a:pt x="2361" y="421"/>
                        <a:pt x="2365" y="426"/>
                        <a:pt x="2364" y="460"/>
                      </a:cubicBezTo>
                      <a:cubicBezTo>
                        <a:pt x="2363" y="494"/>
                        <a:pt x="2356" y="559"/>
                        <a:pt x="2345" y="596"/>
                      </a:cubicBezTo>
                      <a:cubicBezTo>
                        <a:pt x="2334" y="633"/>
                        <a:pt x="2315" y="659"/>
                        <a:pt x="2296" y="682"/>
                      </a:cubicBezTo>
                      <a:cubicBezTo>
                        <a:pt x="2277" y="705"/>
                        <a:pt x="2248" y="723"/>
                        <a:pt x="2228" y="732"/>
                      </a:cubicBezTo>
                      <a:cubicBezTo>
                        <a:pt x="2208" y="741"/>
                        <a:pt x="2204" y="743"/>
                        <a:pt x="2178" y="738"/>
                      </a:cubicBezTo>
                      <a:cubicBezTo>
                        <a:pt x="2152" y="733"/>
                        <a:pt x="2102" y="720"/>
                        <a:pt x="2073" y="701"/>
                      </a:cubicBezTo>
                      <a:cubicBezTo>
                        <a:pt x="2044" y="682"/>
                        <a:pt x="2019" y="657"/>
                        <a:pt x="2005" y="621"/>
                      </a:cubicBezTo>
                      <a:cubicBezTo>
                        <a:pt x="1991" y="585"/>
                        <a:pt x="1986" y="526"/>
                        <a:pt x="1986" y="485"/>
                      </a:cubicBezTo>
                      <a:cubicBezTo>
                        <a:pt x="1986" y="444"/>
                        <a:pt x="1995" y="409"/>
                        <a:pt x="2005" y="373"/>
                      </a:cubicBezTo>
                      <a:cubicBezTo>
                        <a:pt x="2015" y="337"/>
                        <a:pt x="2029" y="299"/>
                        <a:pt x="2048" y="268"/>
                      </a:cubicBezTo>
                      <a:cubicBezTo>
                        <a:pt x="2067" y="237"/>
                        <a:pt x="2092" y="217"/>
                        <a:pt x="2122" y="188"/>
                      </a:cubicBezTo>
                      <a:cubicBezTo>
                        <a:pt x="2152" y="159"/>
                        <a:pt x="2189" y="121"/>
                        <a:pt x="2228" y="95"/>
                      </a:cubicBezTo>
                      <a:cubicBezTo>
                        <a:pt x="2267" y="69"/>
                        <a:pt x="2316" y="47"/>
                        <a:pt x="2357" y="33"/>
                      </a:cubicBezTo>
                      <a:cubicBezTo>
                        <a:pt x="2398" y="19"/>
                        <a:pt x="2441" y="12"/>
                        <a:pt x="2475" y="8"/>
                      </a:cubicBezTo>
                      <a:cubicBezTo>
                        <a:pt x="2509" y="4"/>
                        <a:pt x="2523" y="6"/>
                        <a:pt x="2562" y="8"/>
                      </a:cubicBezTo>
                      <a:cubicBezTo>
                        <a:pt x="2601" y="10"/>
                        <a:pt x="2658" y="7"/>
                        <a:pt x="2710" y="21"/>
                      </a:cubicBezTo>
                      <a:cubicBezTo>
                        <a:pt x="2762" y="35"/>
                        <a:pt x="2829" y="67"/>
                        <a:pt x="2877" y="95"/>
                      </a:cubicBezTo>
                      <a:cubicBezTo>
                        <a:pt x="2925" y="123"/>
                        <a:pt x="2961" y="152"/>
                        <a:pt x="2995" y="188"/>
                      </a:cubicBezTo>
                      <a:cubicBezTo>
                        <a:pt x="3029" y="224"/>
                        <a:pt x="3059" y="269"/>
                        <a:pt x="3081" y="311"/>
                      </a:cubicBezTo>
                      <a:cubicBezTo>
                        <a:pt x="3103" y="353"/>
                        <a:pt x="3119" y="398"/>
                        <a:pt x="3125" y="441"/>
                      </a:cubicBezTo>
                      <a:cubicBezTo>
                        <a:pt x="3131" y="484"/>
                        <a:pt x="3125" y="536"/>
                        <a:pt x="3118" y="571"/>
                      </a:cubicBezTo>
                      <a:cubicBezTo>
                        <a:pt x="3111" y="606"/>
                        <a:pt x="3097" y="627"/>
                        <a:pt x="3081" y="652"/>
                      </a:cubicBezTo>
                      <a:cubicBezTo>
                        <a:pt x="3065" y="677"/>
                        <a:pt x="3041" y="706"/>
                        <a:pt x="3019" y="720"/>
                      </a:cubicBezTo>
                      <a:cubicBezTo>
                        <a:pt x="2997" y="734"/>
                        <a:pt x="2980" y="738"/>
                        <a:pt x="2951" y="738"/>
                      </a:cubicBezTo>
                      <a:cubicBezTo>
                        <a:pt x="2922" y="738"/>
                        <a:pt x="2875" y="737"/>
                        <a:pt x="2846" y="720"/>
                      </a:cubicBezTo>
                      <a:cubicBezTo>
                        <a:pt x="2817" y="703"/>
                        <a:pt x="2795" y="672"/>
                        <a:pt x="2778" y="633"/>
                      </a:cubicBezTo>
                      <a:cubicBezTo>
                        <a:pt x="2761" y="594"/>
                        <a:pt x="2740" y="539"/>
                        <a:pt x="2741" y="485"/>
                      </a:cubicBezTo>
                      <a:cubicBezTo>
                        <a:pt x="2742" y="431"/>
                        <a:pt x="2762" y="359"/>
                        <a:pt x="2784" y="311"/>
                      </a:cubicBezTo>
                      <a:cubicBezTo>
                        <a:pt x="2806" y="263"/>
                        <a:pt x="2840" y="233"/>
                        <a:pt x="2871" y="200"/>
                      </a:cubicBezTo>
                      <a:cubicBezTo>
                        <a:pt x="2902" y="167"/>
                        <a:pt x="2936" y="138"/>
                        <a:pt x="2970" y="113"/>
                      </a:cubicBezTo>
                      <a:cubicBezTo>
                        <a:pt x="3004" y="88"/>
                        <a:pt x="3036" y="67"/>
                        <a:pt x="3075" y="52"/>
                      </a:cubicBezTo>
                      <a:cubicBezTo>
                        <a:pt x="3114" y="37"/>
                        <a:pt x="3161" y="29"/>
                        <a:pt x="3205" y="21"/>
                      </a:cubicBezTo>
                      <a:cubicBezTo>
                        <a:pt x="3249" y="13"/>
                        <a:pt x="3292" y="0"/>
                        <a:pt x="3341" y="2"/>
                      </a:cubicBezTo>
                      <a:cubicBezTo>
                        <a:pt x="3390" y="4"/>
                        <a:pt x="3454" y="20"/>
                        <a:pt x="3502" y="33"/>
                      </a:cubicBezTo>
                      <a:cubicBezTo>
                        <a:pt x="3550" y="46"/>
                        <a:pt x="3591" y="64"/>
                        <a:pt x="3632" y="82"/>
                      </a:cubicBezTo>
                    </a:path>
                  </a:pathLst>
                </a:custGeom>
                <a:noFill/>
                <a:ln w="28440">
                  <a:solidFill>
                    <a:srgbClr val="008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368" name="CustomShape 59"/>
            <p:cNvSpPr/>
            <p:nvPr/>
          </p:nvSpPr>
          <p:spPr>
            <a:xfrm>
              <a:off x="2684520" y="2977920"/>
              <a:ext cx="32256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0" lang="en-GB" sz="20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369" name="Group 60"/>
            <p:cNvGrpSpPr/>
            <p:nvPr/>
          </p:nvGrpSpPr>
          <p:grpSpPr>
            <a:xfrm>
              <a:off x="6249600" y="2976480"/>
              <a:ext cx="322560" cy="398880"/>
              <a:chOff x="6249600" y="2976480"/>
              <a:chExt cx="322560" cy="398880"/>
            </a:xfrm>
          </p:grpSpPr>
          <p:sp>
            <p:nvSpPr>
              <p:cNvPr id="1370" name="Line 61"/>
              <p:cNvSpPr/>
              <p:nvPr/>
            </p:nvSpPr>
            <p:spPr>
              <a:xfrm>
                <a:off x="6355800" y="3087360"/>
                <a:ext cx="10656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1" name="CustomShape 62"/>
              <p:cNvSpPr/>
              <p:nvPr/>
            </p:nvSpPr>
            <p:spPr>
              <a:xfrm>
                <a:off x="6249600" y="2976480"/>
                <a:ext cx="32256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0" lang="en-GB" sz="20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</p:grpSp>
        <p:sp>
          <p:nvSpPr>
            <p:cNvPr id="1372" name="Line 63"/>
            <p:cNvSpPr/>
            <p:nvPr/>
          </p:nvSpPr>
          <p:spPr>
            <a:xfrm flipH="1">
              <a:off x="2397240" y="3481200"/>
              <a:ext cx="2872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Line 64"/>
            <p:cNvSpPr/>
            <p:nvPr/>
          </p:nvSpPr>
          <p:spPr>
            <a:xfrm>
              <a:off x="6575040" y="3517560"/>
              <a:ext cx="28728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4" name="Group 65"/>
          <p:cNvGrpSpPr/>
          <p:nvPr/>
        </p:nvGrpSpPr>
        <p:grpSpPr>
          <a:xfrm>
            <a:off x="406080" y="2565360"/>
            <a:ext cx="7534800" cy="398880"/>
            <a:chOff x="406080" y="2565360"/>
            <a:chExt cx="7534800" cy="398880"/>
          </a:xfrm>
        </p:grpSpPr>
        <p:sp>
          <p:nvSpPr>
            <p:cNvPr id="1375" name="CustomShape 66"/>
            <p:cNvSpPr/>
            <p:nvPr/>
          </p:nvSpPr>
          <p:spPr>
            <a:xfrm>
              <a:off x="406080" y="2595600"/>
              <a:ext cx="72399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What happens when try to separate two coloured objects  e.g.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376" name="Group 67"/>
            <p:cNvGrpSpPr/>
            <p:nvPr/>
          </p:nvGrpSpPr>
          <p:grpSpPr>
            <a:xfrm>
              <a:off x="7476840" y="2565360"/>
              <a:ext cx="464040" cy="398880"/>
              <a:chOff x="7476840" y="2565360"/>
              <a:chExt cx="464040" cy="398880"/>
            </a:xfrm>
          </p:grpSpPr>
          <p:sp>
            <p:nvSpPr>
              <p:cNvPr id="1377" name="Line 68"/>
              <p:cNvSpPr/>
              <p:nvPr/>
            </p:nvSpPr>
            <p:spPr>
              <a:xfrm>
                <a:off x="7724520" y="2676600"/>
                <a:ext cx="10584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8" name="CustomShape 69"/>
              <p:cNvSpPr/>
              <p:nvPr/>
            </p:nvSpPr>
            <p:spPr>
              <a:xfrm>
                <a:off x="7476840" y="2565360"/>
                <a:ext cx="46404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/>
                <a:r>
                  <a:rPr b="0" lang="en-GB" sz="2000" spc="-1" strike="noStrike">
                    <a:solidFill>
                      <a:srgbClr val="000000"/>
                    </a:solidFill>
                    <a:latin typeface="Arial"/>
                  </a:rPr>
                  <a:t>qq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</p:grpSp>
      </p:grpSp>
      <p:sp>
        <p:nvSpPr>
          <p:cNvPr id="1379" name="CustomShape 70"/>
          <p:cNvSpPr/>
          <p:nvPr/>
        </p:nvSpPr>
        <p:spPr>
          <a:xfrm>
            <a:off x="829800" y="4097160"/>
            <a:ext cx="73429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Form a flux tube of interacting gluons of approximately constant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energy density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380" name="Picture 96" descr="TP_tmp"/>
          <p:cNvPicPr/>
          <p:nvPr/>
        </p:nvPicPr>
        <p:blipFill>
          <a:blip r:embed="rId1"/>
          <a:stretch/>
        </p:blipFill>
        <p:spPr>
          <a:xfrm>
            <a:off x="2900520" y="4440240"/>
            <a:ext cx="1488960" cy="320760"/>
          </a:xfrm>
          <a:prstGeom prst="rect">
            <a:avLst/>
          </a:prstGeom>
          <a:ln>
            <a:noFill/>
          </a:ln>
        </p:spPr>
      </p:pic>
      <p:pic>
        <p:nvPicPr>
          <p:cNvPr id="1381" name="Picture 97" descr="TP_tmp"/>
          <p:cNvPicPr/>
          <p:nvPr/>
        </p:nvPicPr>
        <p:blipFill>
          <a:blip r:embed="rId2"/>
          <a:stretch/>
        </p:blipFill>
        <p:spPr>
          <a:xfrm>
            <a:off x="3728880" y="4908600"/>
            <a:ext cx="1227240" cy="320760"/>
          </a:xfrm>
          <a:prstGeom prst="rect">
            <a:avLst/>
          </a:prstGeom>
          <a:ln>
            <a:noFill/>
          </a:ln>
        </p:spPr>
      </p:pic>
      <p:sp>
        <p:nvSpPr>
          <p:cNvPr id="1382" name="CustomShape 71"/>
          <p:cNvSpPr/>
          <p:nvPr/>
        </p:nvSpPr>
        <p:spPr>
          <a:xfrm>
            <a:off x="3044880" y="4976640"/>
            <a:ext cx="323640" cy="142920"/>
          </a:xfrm>
          <a:custGeom>
            <a:avLst/>
            <a:gdLst/>
            <a:ahLst/>
            <a:rect l="0" t="0" r="r" b="b"/>
            <a:pathLst>
              <a:path w="901" h="399">
                <a:moveTo>
                  <a:pt x="0" y="99"/>
                </a:moveTo>
                <a:lnTo>
                  <a:pt x="675" y="99"/>
                </a:lnTo>
                <a:lnTo>
                  <a:pt x="675" y="0"/>
                </a:lnTo>
                <a:lnTo>
                  <a:pt x="900" y="199"/>
                </a:lnTo>
                <a:lnTo>
                  <a:pt x="675" y="398"/>
                </a:lnTo>
                <a:lnTo>
                  <a:pt x="675" y="298"/>
                </a:lnTo>
                <a:lnTo>
                  <a:pt x="0" y="298"/>
                </a:lnTo>
                <a:lnTo>
                  <a:pt x="0" y="99"/>
                </a:lnTo>
              </a:path>
            </a:pathLst>
          </a:custGeom>
          <a:solidFill>
            <a:srgbClr val="ff0000"/>
          </a:solidFill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72"/>
          <p:cNvSpPr/>
          <p:nvPr/>
        </p:nvSpPr>
        <p:spPr>
          <a:xfrm>
            <a:off x="846720" y="5300640"/>
            <a:ext cx="881280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Require infinite energy to separate coloured objects to infinity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Coloured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quarks and gluons are always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confined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within colourless states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this way QCD provides a plausible explanation of confinement – but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not yet proven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(although there has been recent progress with Lattice QCD)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2B31721C-863C-4BC5-9EBC-9780A44C71A1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85" name="TextShape 2"/>
          <p:cNvSpPr txBox="1"/>
          <p:nvPr/>
        </p:nvSpPr>
        <p:spPr>
          <a:xfrm>
            <a:off x="117288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Hadronisation and Jets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386" name="CustomShape 3"/>
          <p:cNvSpPr/>
          <p:nvPr/>
        </p:nvSpPr>
        <p:spPr>
          <a:xfrm>
            <a:off x="264240" y="692280"/>
            <a:ext cx="9484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Consider a quark and anti-quark produced in electron positron annihilation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87" name="CustomShape 4"/>
          <p:cNvSpPr/>
          <p:nvPr/>
        </p:nvSpPr>
        <p:spPr>
          <a:xfrm>
            <a:off x="493200" y="1108080"/>
            <a:ext cx="2939040" cy="58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i)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 Initially Quarks separate at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high velocity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88" name="CustomShape 5"/>
          <p:cNvSpPr/>
          <p:nvPr/>
        </p:nvSpPr>
        <p:spPr>
          <a:xfrm>
            <a:off x="445320" y="1654200"/>
            <a:ext cx="2587320" cy="58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ii)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 Colour flux tube forms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between quarks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389" name="Group 6"/>
          <p:cNvGrpSpPr/>
          <p:nvPr/>
        </p:nvGrpSpPr>
        <p:grpSpPr>
          <a:xfrm>
            <a:off x="418680" y="2268360"/>
            <a:ext cx="2564280" cy="824040"/>
            <a:chOff x="418680" y="2268360"/>
            <a:chExt cx="2564280" cy="824040"/>
          </a:xfrm>
        </p:grpSpPr>
        <p:sp>
          <p:nvSpPr>
            <p:cNvPr id="1390" name="CustomShape 7"/>
            <p:cNvSpPr/>
            <p:nvPr/>
          </p:nvSpPr>
          <p:spPr>
            <a:xfrm>
              <a:off x="418680" y="2268360"/>
              <a:ext cx="2564280" cy="82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600" spc="-1" strike="noStrike">
                  <a:solidFill>
                    <a:srgbClr val="000000"/>
                  </a:solidFill>
                  <a:latin typeface="Arial"/>
                </a:rPr>
                <a:t>iii)</a:t>
              </a:r>
              <a:r>
                <a:rPr b="1" lang="en-GB" sz="1600" spc="-1" strike="noStrike">
                  <a:solidFill>
                    <a:srgbClr val="333399"/>
                  </a:solidFill>
                  <a:latin typeface="Arial"/>
                </a:rPr>
                <a:t> Energy stored in the</a:t>
              </a:r>
              <a:endParaRPr b="1" lang="es-ES" sz="16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600" spc="-1" strike="noStrike">
                  <a:solidFill>
                    <a:srgbClr val="333399"/>
                  </a:solidFill>
                  <a:latin typeface="Arial"/>
                </a:rPr>
                <a:t>     </a:t>
              </a:r>
              <a:r>
                <a:rPr b="1" lang="en-GB" sz="1600" spc="-1" strike="noStrike">
                  <a:solidFill>
                    <a:srgbClr val="333399"/>
                  </a:solidFill>
                  <a:latin typeface="Arial"/>
                </a:rPr>
                <a:t>flux tube sufficient to </a:t>
              </a:r>
              <a:endParaRPr b="1" lang="es-ES" sz="16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600" spc="-1" strike="noStrike">
                  <a:solidFill>
                    <a:srgbClr val="333399"/>
                  </a:solidFill>
                  <a:latin typeface="Arial"/>
                </a:rPr>
                <a:t>     </a:t>
              </a:r>
              <a:r>
                <a:rPr b="1" lang="en-GB" sz="1600" spc="-1" strike="noStrike">
                  <a:solidFill>
                    <a:srgbClr val="333399"/>
                  </a:solidFill>
                  <a:latin typeface="Arial"/>
                </a:rPr>
                <a:t>produce </a:t>
              </a:r>
              <a:r>
                <a:rPr b="1" lang="en-GB" sz="1600" spc="-1" strike="noStrike">
                  <a:solidFill>
                    <a:srgbClr val="000000"/>
                  </a:solidFill>
                  <a:latin typeface="Arial"/>
                </a:rPr>
                <a:t>qq</a:t>
              </a:r>
              <a:r>
                <a:rPr b="1" lang="en-GB" sz="1600" spc="-1" strike="noStrike">
                  <a:solidFill>
                    <a:srgbClr val="333399"/>
                  </a:solidFill>
                  <a:latin typeface="Arial"/>
                </a:rPr>
                <a:t> pairs</a:t>
              </a:r>
              <a:endParaRPr b="1" lang="es-ES" sz="16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391" name="Line 8"/>
            <p:cNvSpPr/>
            <p:nvPr/>
          </p:nvSpPr>
          <p:spPr>
            <a:xfrm>
              <a:off x="1777680" y="2863800"/>
              <a:ext cx="10908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2" name="Group 9"/>
          <p:cNvGrpSpPr/>
          <p:nvPr/>
        </p:nvGrpSpPr>
        <p:grpSpPr>
          <a:xfrm>
            <a:off x="2847960" y="979560"/>
            <a:ext cx="6965640" cy="3301920"/>
            <a:chOff x="2847960" y="979560"/>
            <a:chExt cx="6965640" cy="3301920"/>
          </a:xfrm>
        </p:grpSpPr>
        <p:grpSp>
          <p:nvGrpSpPr>
            <p:cNvPr id="1393" name="Group 10"/>
            <p:cNvGrpSpPr/>
            <p:nvPr/>
          </p:nvGrpSpPr>
          <p:grpSpPr>
            <a:xfrm>
              <a:off x="5525640" y="979560"/>
              <a:ext cx="1220760" cy="568080"/>
              <a:chOff x="5525640" y="979560"/>
              <a:chExt cx="1220760" cy="568080"/>
            </a:xfrm>
          </p:grpSpPr>
          <p:grpSp>
            <p:nvGrpSpPr>
              <p:cNvPr id="1394" name="Group 11"/>
              <p:cNvGrpSpPr/>
              <p:nvPr/>
            </p:nvGrpSpPr>
            <p:grpSpPr>
              <a:xfrm>
                <a:off x="6171840" y="1404720"/>
                <a:ext cx="574560" cy="142920"/>
                <a:chOff x="6171840" y="1404720"/>
                <a:chExt cx="574560" cy="142920"/>
              </a:xfrm>
            </p:grpSpPr>
            <p:sp>
              <p:nvSpPr>
                <p:cNvPr id="1395" name="CustomShape 12"/>
                <p:cNvSpPr/>
                <p:nvPr/>
              </p:nvSpPr>
              <p:spPr>
                <a:xfrm>
                  <a:off x="6171840" y="1404720"/>
                  <a:ext cx="142920" cy="142920"/>
                </a:xfrm>
                <a:prstGeom prst="ellipse">
                  <a:avLst/>
                </a:prstGeom>
                <a:solidFill>
                  <a:srgbClr val="008000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6" name="Line 13"/>
                <p:cNvSpPr/>
                <p:nvPr/>
              </p:nvSpPr>
              <p:spPr>
                <a:xfrm>
                  <a:off x="6351120" y="1476000"/>
                  <a:ext cx="395280" cy="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97" name="Group 14"/>
              <p:cNvGrpSpPr/>
              <p:nvPr/>
            </p:nvGrpSpPr>
            <p:grpSpPr>
              <a:xfrm>
                <a:off x="5525640" y="1404720"/>
                <a:ext cx="572760" cy="142920"/>
                <a:chOff x="5525640" y="1404720"/>
                <a:chExt cx="572760" cy="142920"/>
              </a:xfrm>
            </p:grpSpPr>
            <p:sp>
              <p:nvSpPr>
                <p:cNvPr id="1398" name="CustomShape 15"/>
                <p:cNvSpPr/>
                <p:nvPr/>
              </p:nvSpPr>
              <p:spPr>
                <a:xfrm>
                  <a:off x="5955840" y="1404720"/>
                  <a:ext cx="142560" cy="142920"/>
                </a:xfrm>
                <a:prstGeom prst="ellipse">
                  <a:avLst/>
                </a:prstGeom>
                <a:solidFill>
                  <a:srgbClr val="ff0000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9" name="Line 16"/>
                <p:cNvSpPr/>
                <p:nvPr/>
              </p:nvSpPr>
              <p:spPr>
                <a:xfrm flipH="1">
                  <a:off x="5525640" y="1476000"/>
                  <a:ext cx="393480" cy="0"/>
                </a:xfrm>
                <a:prstGeom prst="line">
                  <a:avLst/>
                </a:prstGeom>
                <a:ln w="28440">
                  <a:solidFill>
                    <a:srgbClr val="000000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00" name="CustomShape 17"/>
              <p:cNvSpPr/>
              <p:nvPr/>
            </p:nvSpPr>
            <p:spPr>
              <a:xfrm>
                <a:off x="5833800" y="984240"/>
                <a:ext cx="32256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/>
                <a:r>
                  <a:rPr b="0" lang="en-GB" sz="20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1401" name="Group 18"/>
              <p:cNvGrpSpPr/>
              <p:nvPr/>
            </p:nvGrpSpPr>
            <p:grpSpPr>
              <a:xfrm>
                <a:off x="6078240" y="979560"/>
                <a:ext cx="322560" cy="398880"/>
                <a:chOff x="6078240" y="979560"/>
                <a:chExt cx="322560" cy="398880"/>
              </a:xfrm>
            </p:grpSpPr>
            <p:sp>
              <p:nvSpPr>
                <p:cNvPr id="1402" name="CustomShape 19"/>
                <p:cNvSpPr/>
                <p:nvPr/>
              </p:nvSpPr>
              <p:spPr>
                <a:xfrm>
                  <a:off x="6078240" y="979560"/>
                  <a:ext cx="322560" cy="398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 algn="ctr"/>
                  <a:r>
                    <a:rPr b="0" lang="en-GB" sz="2000" spc="-1" strike="noStrike">
                      <a:solidFill>
                        <a:srgbClr val="000000"/>
                      </a:solidFill>
                      <a:latin typeface="Arial"/>
                    </a:rPr>
                    <a:t>q</a:t>
                  </a:r>
                  <a:endParaRPr b="1" lang="es-ES" sz="20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403" name="Line 20"/>
                <p:cNvSpPr/>
                <p:nvPr/>
              </p:nvSpPr>
              <p:spPr>
                <a:xfrm>
                  <a:off x="6190920" y="1096920"/>
                  <a:ext cx="109440" cy="2520"/>
                </a:xfrm>
                <a:prstGeom prst="line">
                  <a:avLst/>
                </a:prstGeom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404" name="Group 21"/>
            <p:cNvGrpSpPr/>
            <p:nvPr/>
          </p:nvGrpSpPr>
          <p:grpSpPr>
            <a:xfrm>
              <a:off x="2847960" y="1490400"/>
              <a:ext cx="6965640" cy="2791080"/>
              <a:chOff x="2847960" y="1490400"/>
              <a:chExt cx="6965640" cy="2791080"/>
            </a:xfrm>
          </p:grpSpPr>
          <p:grpSp>
            <p:nvGrpSpPr>
              <p:cNvPr id="1405" name="Group 22"/>
              <p:cNvGrpSpPr/>
              <p:nvPr/>
            </p:nvGrpSpPr>
            <p:grpSpPr>
              <a:xfrm>
                <a:off x="5229000" y="1490400"/>
                <a:ext cx="1871640" cy="568440"/>
                <a:chOff x="5229000" y="1490400"/>
                <a:chExt cx="1871640" cy="568440"/>
              </a:xfrm>
            </p:grpSpPr>
            <p:grpSp>
              <p:nvGrpSpPr>
                <p:cNvPr id="1406" name="Group 23"/>
                <p:cNvGrpSpPr/>
                <p:nvPr/>
              </p:nvGrpSpPr>
              <p:grpSpPr>
                <a:xfrm>
                  <a:off x="5229000" y="1915920"/>
                  <a:ext cx="573120" cy="142920"/>
                  <a:chOff x="5229000" y="1915920"/>
                  <a:chExt cx="573120" cy="142920"/>
                </a:xfrm>
              </p:grpSpPr>
              <p:sp>
                <p:nvSpPr>
                  <p:cNvPr id="1407" name="CustomShape 24"/>
                  <p:cNvSpPr/>
                  <p:nvPr/>
                </p:nvSpPr>
                <p:spPr>
                  <a:xfrm>
                    <a:off x="5659200" y="1915920"/>
                    <a:ext cx="142920" cy="14292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60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08" name="Line 25"/>
                  <p:cNvSpPr/>
                  <p:nvPr/>
                </p:nvSpPr>
                <p:spPr>
                  <a:xfrm flipH="1">
                    <a:off x="5229000" y="1987200"/>
                    <a:ext cx="393840" cy="0"/>
                  </a:xfrm>
                  <a:prstGeom prst="line">
                    <a:avLst/>
                  </a:prstGeom>
                  <a:ln w="28440">
                    <a:solidFill>
                      <a:srgbClr val="000000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09" name="CustomShape 26"/>
                <p:cNvSpPr/>
                <p:nvPr/>
              </p:nvSpPr>
              <p:spPr>
                <a:xfrm>
                  <a:off x="5536800" y="1495080"/>
                  <a:ext cx="322560" cy="398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 algn="ctr"/>
                  <a:r>
                    <a:rPr b="0" lang="en-GB" sz="2000" spc="-1" strike="noStrike">
                      <a:solidFill>
                        <a:srgbClr val="000000"/>
                      </a:solidFill>
                      <a:latin typeface="Arial"/>
                    </a:rPr>
                    <a:t>q</a:t>
                  </a:r>
                  <a:endParaRPr b="1" lang="es-ES" sz="20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grpSp>
              <p:nvGrpSpPr>
                <p:cNvPr id="1410" name="Group 27"/>
                <p:cNvGrpSpPr/>
                <p:nvPr/>
              </p:nvGrpSpPr>
              <p:grpSpPr>
                <a:xfrm>
                  <a:off x="6456240" y="1490400"/>
                  <a:ext cx="322560" cy="398880"/>
                  <a:chOff x="6456240" y="1490400"/>
                  <a:chExt cx="322560" cy="398880"/>
                </a:xfrm>
              </p:grpSpPr>
              <p:sp>
                <p:nvSpPr>
                  <p:cNvPr id="1411" name="CustomShape 28"/>
                  <p:cNvSpPr/>
                  <p:nvPr/>
                </p:nvSpPr>
                <p:spPr>
                  <a:xfrm>
                    <a:off x="6456240" y="1490400"/>
                    <a:ext cx="322560" cy="39888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6800" bIns="46800">
                    <a:spAutoFit/>
                  </a:bodyPr>
                  <a:p>
                    <a:pPr algn="ctr"/>
                    <a:r>
                      <a:rPr b="0" lang="en-GB" sz="2000" spc="-1" strike="noStrike">
                        <a:solidFill>
                          <a:srgbClr val="000000"/>
                        </a:solidFill>
                        <a:latin typeface="Arial"/>
                      </a:rPr>
                      <a:t>q</a:t>
                    </a:r>
                    <a:endParaRPr b="1" lang="es-ES" sz="2000" spc="-1" strike="noStrike">
                      <a:solidFill>
                        <a:srgbClr val="333399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12" name="Line 29"/>
                  <p:cNvSpPr/>
                  <p:nvPr/>
                </p:nvSpPr>
                <p:spPr>
                  <a:xfrm>
                    <a:off x="6568920" y="1607760"/>
                    <a:ext cx="109440" cy="2520"/>
                  </a:xfrm>
                  <a:prstGeom prst="line">
                    <a:avLst/>
                  </a:prstGeom>
                  <a:ln w="1908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413" name="Group 30"/>
                <p:cNvGrpSpPr/>
                <p:nvPr/>
              </p:nvGrpSpPr>
              <p:grpSpPr>
                <a:xfrm>
                  <a:off x="5805360" y="1914120"/>
                  <a:ext cx="757080" cy="144000"/>
                  <a:chOff x="5805360" y="1914120"/>
                  <a:chExt cx="757080" cy="144000"/>
                </a:xfrm>
              </p:grpSpPr>
              <p:sp>
                <p:nvSpPr>
                  <p:cNvPr id="1414" name="Line 31"/>
                  <p:cNvSpPr/>
                  <p:nvPr/>
                </p:nvSpPr>
                <p:spPr>
                  <a:xfrm>
                    <a:off x="5806800" y="1985400"/>
                    <a:ext cx="755640" cy="0"/>
                  </a:xfrm>
                  <a:prstGeom prst="line">
                    <a:avLst/>
                  </a:prstGeom>
                  <a:ln w="15840">
                    <a:solidFill>
                      <a:srgbClr val="cc00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15" name="CustomShape 32"/>
                  <p:cNvSpPr/>
                  <p:nvPr/>
                </p:nvSpPr>
                <p:spPr>
                  <a:xfrm>
                    <a:off x="5805360" y="1914120"/>
                    <a:ext cx="720720" cy="36360"/>
                  </a:xfrm>
                  <a:custGeom>
                    <a:avLst/>
                    <a:gdLst/>
                    <a:ahLst/>
                    <a:rect l="l" t="t" r="r" b="b"/>
                    <a:pathLst>
                      <a:path w="454" h="23">
                        <a:moveTo>
                          <a:pt x="0" y="23"/>
                        </a:moveTo>
                        <a:cubicBezTo>
                          <a:pt x="87" y="11"/>
                          <a:pt x="174" y="0"/>
                          <a:pt x="250" y="0"/>
                        </a:cubicBezTo>
                        <a:cubicBezTo>
                          <a:pt x="326" y="0"/>
                          <a:pt x="390" y="11"/>
                          <a:pt x="454" y="23"/>
                        </a:cubicBezTo>
                      </a:path>
                    </a:pathLst>
                  </a:custGeom>
                  <a:noFill/>
                  <a:ln w="15840">
                    <a:solidFill>
                      <a:srgbClr val="cc00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16" name="CustomShape 33"/>
                  <p:cNvSpPr/>
                  <p:nvPr/>
                </p:nvSpPr>
                <p:spPr>
                  <a:xfrm rot="10800000">
                    <a:off x="5805360" y="2021760"/>
                    <a:ext cx="720720" cy="36360"/>
                  </a:xfrm>
                  <a:custGeom>
                    <a:avLst/>
                    <a:gdLst/>
                    <a:ahLst/>
                    <a:rect l="l" t="t" r="r" b="b"/>
                    <a:pathLst>
                      <a:path w="454" h="23">
                        <a:moveTo>
                          <a:pt x="0" y="23"/>
                        </a:moveTo>
                        <a:cubicBezTo>
                          <a:pt x="87" y="11"/>
                          <a:pt x="174" y="0"/>
                          <a:pt x="250" y="0"/>
                        </a:cubicBezTo>
                        <a:cubicBezTo>
                          <a:pt x="326" y="0"/>
                          <a:pt x="390" y="11"/>
                          <a:pt x="454" y="23"/>
                        </a:cubicBezTo>
                      </a:path>
                    </a:pathLst>
                  </a:custGeom>
                  <a:noFill/>
                  <a:ln w="15840">
                    <a:solidFill>
                      <a:srgbClr val="cc0099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417" name="Group 34"/>
                <p:cNvGrpSpPr/>
                <p:nvPr/>
              </p:nvGrpSpPr>
              <p:grpSpPr>
                <a:xfrm>
                  <a:off x="6526080" y="1915920"/>
                  <a:ext cx="574560" cy="142920"/>
                  <a:chOff x="6526080" y="1915920"/>
                  <a:chExt cx="574560" cy="142920"/>
                </a:xfrm>
              </p:grpSpPr>
              <p:sp>
                <p:nvSpPr>
                  <p:cNvPr id="1418" name="CustomShape 35"/>
                  <p:cNvSpPr/>
                  <p:nvPr/>
                </p:nvSpPr>
                <p:spPr>
                  <a:xfrm>
                    <a:off x="6526080" y="1915920"/>
                    <a:ext cx="142920" cy="142920"/>
                  </a:xfrm>
                  <a:prstGeom prst="ellipse">
                    <a:avLst/>
                  </a:prstGeom>
                  <a:solidFill>
                    <a:srgbClr val="008000"/>
                  </a:solidFill>
                  <a:ln w="1260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19" name="Line 36"/>
                  <p:cNvSpPr/>
                  <p:nvPr/>
                </p:nvSpPr>
                <p:spPr>
                  <a:xfrm>
                    <a:off x="6705360" y="1987200"/>
                    <a:ext cx="395280" cy="0"/>
                  </a:xfrm>
                  <a:prstGeom prst="line">
                    <a:avLst/>
                  </a:prstGeom>
                  <a:ln w="28440">
                    <a:solidFill>
                      <a:srgbClr val="000000"/>
                    </a:solidFill>
                    <a:miter/>
                    <a:tailEnd len="med" type="triangle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1420" name="CustomShape 37"/>
              <p:cNvSpPr/>
              <p:nvPr/>
            </p:nvSpPr>
            <p:spPr>
              <a:xfrm>
                <a:off x="5119560" y="2565360"/>
                <a:ext cx="142920" cy="142920"/>
              </a:xfrm>
              <a:prstGeom prst="ellipse">
                <a:avLst/>
              </a:prstGeom>
              <a:solidFill>
                <a:srgbClr val="ff0000"/>
              </a:solidFill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1" name="Line 38"/>
              <p:cNvSpPr/>
              <p:nvPr/>
            </p:nvSpPr>
            <p:spPr>
              <a:xfrm flipH="1">
                <a:off x="4689000" y="2636640"/>
                <a:ext cx="393480" cy="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2" name="CustomShape 39"/>
              <p:cNvSpPr/>
              <p:nvPr/>
            </p:nvSpPr>
            <p:spPr>
              <a:xfrm>
                <a:off x="5014440" y="2144520"/>
                <a:ext cx="32256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/>
                <a:r>
                  <a:rPr b="0" lang="en-GB" sz="20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1423" name="Group 40"/>
              <p:cNvGrpSpPr/>
              <p:nvPr/>
            </p:nvGrpSpPr>
            <p:grpSpPr>
              <a:xfrm>
                <a:off x="7102080" y="2139840"/>
                <a:ext cx="322560" cy="398880"/>
                <a:chOff x="7102080" y="2139840"/>
                <a:chExt cx="322560" cy="398880"/>
              </a:xfrm>
            </p:grpSpPr>
            <p:sp>
              <p:nvSpPr>
                <p:cNvPr id="1424" name="CustomShape 41"/>
                <p:cNvSpPr/>
                <p:nvPr/>
              </p:nvSpPr>
              <p:spPr>
                <a:xfrm>
                  <a:off x="7102080" y="2139840"/>
                  <a:ext cx="322560" cy="398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 algn="ctr"/>
                  <a:r>
                    <a:rPr b="0" lang="en-GB" sz="2000" spc="-1" strike="noStrike">
                      <a:solidFill>
                        <a:srgbClr val="000000"/>
                      </a:solidFill>
                      <a:latin typeface="Arial"/>
                    </a:rPr>
                    <a:t>q</a:t>
                  </a:r>
                  <a:endParaRPr b="1" lang="es-ES" sz="20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425" name="Line 42"/>
                <p:cNvSpPr/>
                <p:nvPr/>
              </p:nvSpPr>
              <p:spPr>
                <a:xfrm>
                  <a:off x="7215120" y="2257200"/>
                  <a:ext cx="109440" cy="3240"/>
                </a:xfrm>
                <a:prstGeom prst="line">
                  <a:avLst/>
                </a:prstGeom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26" name="Line 43"/>
              <p:cNvSpPr/>
              <p:nvPr/>
            </p:nvSpPr>
            <p:spPr>
              <a:xfrm>
                <a:off x="5265720" y="2635200"/>
                <a:ext cx="755640" cy="0"/>
              </a:xfrm>
              <a:prstGeom prst="line">
                <a:avLst/>
              </a:prstGeom>
              <a:ln w="15840">
                <a:solidFill>
                  <a:srgbClr val="cc00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7" name="CustomShape 44"/>
              <p:cNvSpPr/>
              <p:nvPr/>
            </p:nvSpPr>
            <p:spPr>
              <a:xfrm>
                <a:off x="5263920" y="2563560"/>
                <a:ext cx="720720" cy="36720"/>
              </a:xfrm>
              <a:custGeom>
                <a:avLst/>
                <a:gdLst/>
                <a:ahLst/>
                <a:rect l="l" t="t" r="r" b="b"/>
                <a:pathLst>
                  <a:path w="454" h="23">
                    <a:moveTo>
                      <a:pt x="0" y="23"/>
                    </a:moveTo>
                    <a:cubicBezTo>
                      <a:pt x="87" y="11"/>
                      <a:pt x="174" y="0"/>
                      <a:pt x="250" y="0"/>
                    </a:cubicBezTo>
                    <a:cubicBezTo>
                      <a:pt x="326" y="0"/>
                      <a:pt x="390" y="11"/>
                      <a:pt x="454" y="23"/>
                    </a:cubicBezTo>
                  </a:path>
                </a:pathLst>
              </a:custGeom>
              <a:noFill/>
              <a:ln w="15840">
                <a:solidFill>
                  <a:srgbClr val="cc0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8" name="CustomShape 45"/>
              <p:cNvSpPr/>
              <p:nvPr/>
            </p:nvSpPr>
            <p:spPr>
              <a:xfrm rot="10800000">
                <a:off x="5263920" y="2671560"/>
                <a:ext cx="720720" cy="36720"/>
              </a:xfrm>
              <a:custGeom>
                <a:avLst/>
                <a:gdLst/>
                <a:ahLst/>
                <a:rect l="l" t="t" r="r" b="b"/>
                <a:pathLst>
                  <a:path w="454" h="23">
                    <a:moveTo>
                      <a:pt x="0" y="23"/>
                    </a:moveTo>
                    <a:cubicBezTo>
                      <a:pt x="87" y="11"/>
                      <a:pt x="174" y="0"/>
                      <a:pt x="250" y="0"/>
                    </a:cubicBezTo>
                    <a:cubicBezTo>
                      <a:pt x="326" y="0"/>
                      <a:pt x="390" y="11"/>
                      <a:pt x="454" y="23"/>
                    </a:cubicBezTo>
                  </a:path>
                </a:pathLst>
              </a:custGeom>
              <a:noFill/>
              <a:ln w="15840">
                <a:solidFill>
                  <a:srgbClr val="cc0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9" name="CustomShape 46"/>
              <p:cNvSpPr/>
              <p:nvPr/>
            </p:nvSpPr>
            <p:spPr>
              <a:xfrm>
                <a:off x="7175160" y="2565360"/>
                <a:ext cx="142920" cy="142920"/>
              </a:xfrm>
              <a:prstGeom prst="ellipse">
                <a:avLst/>
              </a:prstGeom>
              <a:solidFill>
                <a:srgbClr val="008000"/>
              </a:solidFill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0" name="Line 47"/>
              <p:cNvSpPr/>
              <p:nvPr/>
            </p:nvSpPr>
            <p:spPr>
              <a:xfrm>
                <a:off x="7354800" y="2636640"/>
                <a:ext cx="395280" cy="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1" name="Line 48"/>
              <p:cNvSpPr/>
              <p:nvPr/>
            </p:nvSpPr>
            <p:spPr>
              <a:xfrm>
                <a:off x="6438600" y="2635200"/>
                <a:ext cx="755640" cy="0"/>
              </a:xfrm>
              <a:prstGeom prst="line">
                <a:avLst/>
              </a:prstGeom>
              <a:ln w="15840">
                <a:solidFill>
                  <a:srgbClr val="cc00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2" name="CustomShape 49"/>
              <p:cNvSpPr/>
              <p:nvPr/>
            </p:nvSpPr>
            <p:spPr>
              <a:xfrm>
                <a:off x="6454440" y="2563560"/>
                <a:ext cx="720720" cy="36720"/>
              </a:xfrm>
              <a:custGeom>
                <a:avLst/>
                <a:gdLst/>
                <a:ahLst/>
                <a:rect l="l" t="t" r="r" b="b"/>
                <a:pathLst>
                  <a:path w="454" h="23">
                    <a:moveTo>
                      <a:pt x="0" y="23"/>
                    </a:moveTo>
                    <a:cubicBezTo>
                      <a:pt x="87" y="11"/>
                      <a:pt x="174" y="0"/>
                      <a:pt x="250" y="0"/>
                    </a:cubicBezTo>
                    <a:cubicBezTo>
                      <a:pt x="326" y="0"/>
                      <a:pt x="390" y="11"/>
                      <a:pt x="454" y="23"/>
                    </a:cubicBezTo>
                  </a:path>
                </a:pathLst>
              </a:custGeom>
              <a:noFill/>
              <a:ln w="15840">
                <a:solidFill>
                  <a:srgbClr val="cc0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3" name="CustomShape 50"/>
              <p:cNvSpPr/>
              <p:nvPr/>
            </p:nvSpPr>
            <p:spPr>
              <a:xfrm rot="10800000">
                <a:off x="6473520" y="2671560"/>
                <a:ext cx="720720" cy="36720"/>
              </a:xfrm>
              <a:custGeom>
                <a:avLst/>
                <a:gdLst/>
                <a:ahLst/>
                <a:rect l="l" t="t" r="r" b="b"/>
                <a:pathLst>
                  <a:path w="454" h="23">
                    <a:moveTo>
                      <a:pt x="0" y="23"/>
                    </a:moveTo>
                    <a:cubicBezTo>
                      <a:pt x="87" y="11"/>
                      <a:pt x="174" y="0"/>
                      <a:pt x="250" y="0"/>
                    </a:cubicBezTo>
                    <a:cubicBezTo>
                      <a:pt x="326" y="0"/>
                      <a:pt x="390" y="11"/>
                      <a:pt x="454" y="23"/>
                    </a:cubicBezTo>
                  </a:path>
                </a:pathLst>
              </a:custGeom>
              <a:noFill/>
              <a:ln w="15840">
                <a:solidFill>
                  <a:srgbClr val="cc0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4" name="CustomShape 51"/>
              <p:cNvSpPr/>
              <p:nvPr/>
            </p:nvSpPr>
            <p:spPr>
              <a:xfrm>
                <a:off x="5949720" y="2563560"/>
                <a:ext cx="142920" cy="142920"/>
              </a:xfrm>
              <a:prstGeom prst="ellipse">
                <a:avLst/>
              </a:prstGeom>
              <a:solidFill>
                <a:srgbClr val="333399"/>
              </a:solidFill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5" name="CustomShape 52"/>
              <p:cNvSpPr/>
              <p:nvPr/>
            </p:nvSpPr>
            <p:spPr>
              <a:xfrm>
                <a:off x="6345000" y="2563560"/>
                <a:ext cx="142920" cy="142920"/>
              </a:xfrm>
              <a:prstGeom prst="ellipse">
                <a:avLst/>
              </a:prstGeom>
              <a:solidFill>
                <a:srgbClr val="333399"/>
              </a:solidFill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36" name="Group 53"/>
              <p:cNvGrpSpPr/>
              <p:nvPr/>
            </p:nvGrpSpPr>
            <p:grpSpPr>
              <a:xfrm>
                <a:off x="5841720" y="2131920"/>
                <a:ext cx="322560" cy="398880"/>
                <a:chOff x="5841720" y="2131920"/>
                <a:chExt cx="322560" cy="398880"/>
              </a:xfrm>
            </p:grpSpPr>
            <p:sp>
              <p:nvSpPr>
                <p:cNvPr id="1437" name="CustomShape 54"/>
                <p:cNvSpPr/>
                <p:nvPr/>
              </p:nvSpPr>
              <p:spPr>
                <a:xfrm>
                  <a:off x="5841720" y="2131920"/>
                  <a:ext cx="322560" cy="398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>
                  <a:spAutoFit/>
                </a:bodyPr>
                <a:p>
                  <a:pPr algn="ctr"/>
                  <a:r>
                    <a:rPr b="0" lang="en-GB" sz="2000" spc="-1" strike="noStrike">
                      <a:solidFill>
                        <a:srgbClr val="000000"/>
                      </a:solidFill>
                      <a:latin typeface="Arial"/>
                    </a:rPr>
                    <a:t>q</a:t>
                  </a:r>
                  <a:endParaRPr b="1" lang="es-ES" sz="20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438" name="Line 55"/>
                <p:cNvSpPr/>
                <p:nvPr/>
              </p:nvSpPr>
              <p:spPr>
                <a:xfrm>
                  <a:off x="5954760" y="2249280"/>
                  <a:ext cx="109440" cy="3240"/>
                </a:xfrm>
                <a:prstGeom prst="line">
                  <a:avLst/>
                </a:prstGeom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39" name="CustomShape 56"/>
              <p:cNvSpPr/>
              <p:nvPr/>
            </p:nvSpPr>
            <p:spPr>
              <a:xfrm>
                <a:off x="6273360" y="2131920"/>
                <a:ext cx="322560" cy="39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 algn="ctr"/>
                <a:r>
                  <a:rPr b="0" lang="en-GB" sz="20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1440" name="Group 57"/>
              <p:cNvGrpSpPr/>
              <p:nvPr/>
            </p:nvGrpSpPr>
            <p:grpSpPr>
              <a:xfrm>
                <a:off x="3629880" y="3448800"/>
                <a:ext cx="469080" cy="404640"/>
                <a:chOff x="3629880" y="3448800"/>
                <a:chExt cx="469080" cy="404640"/>
              </a:xfrm>
            </p:grpSpPr>
            <p:sp>
              <p:nvSpPr>
                <p:cNvPr id="1441" name="CustomShape 58"/>
                <p:cNvSpPr/>
                <p:nvPr/>
              </p:nvSpPr>
              <p:spPr>
                <a:xfrm rot="17375400">
                  <a:off x="3726360" y="355608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2" name="CustomShape 59"/>
                <p:cNvSpPr/>
                <p:nvPr/>
              </p:nvSpPr>
              <p:spPr>
                <a:xfrm rot="17375400">
                  <a:off x="3861000" y="360396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3" name="CustomShape 60"/>
                <p:cNvSpPr/>
                <p:nvPr/>
              </p:nvSpPr>
              <p:spPr>
                <a:xfrm rot="17375400">
                  <a:off x="3719880" y="3453480"/>
                  <a:ext cx="288720" cy="395280"/>
                </a:xfrm>
                <a:prstGeom prst="ellipse">
                  <a:avLst/>
                </a:prstGeom>
                <a:noFill/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44" name="Group 61"/>
              <p:cNvGrpSpPr/>
              <p:nvPr/>
            </p:nvGrpSpPr>
            <p:grpSpPr>
              <a:xfrm>
                <a:off x="3411720" y="3747240"/>
                <a:ext cx="464400" cy="395280"/>
                <a:chOff x="3411720" y="3747240"/>
                <a:chExt cx="464400" cy="395280"/>
              </a:xfrm>
            </p:grpSpPr>
            <p:sp>
              <p:nvSpPr>
                <p:cNvPr id="1445" name="CustomShape 62"/>
                <p:cNvSpPr/>
                <p:nvPr/>
              </p:nvSpPr>
              <p:spPr>
                <a:xfrm rot="15137400">
                  <a:off x="3504960" y="3895200"/>
                  <a:ext cx="142560" cy="142920"/>
                </a:xfrm>
                <a:prstGeom prst="ellipse">
                  <a:avLst/>
                </a:prstGeom>
                <a:solidFill>
                  <a:srgbClr val="ff0000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6" name="CustomShape 63"/>
                <p:cNvSpPr/>
                <p:nvPr/>
              </p:nvSpPr>
              <p:spPr>
                <a:xfrm rot="15137400">
                  <a:off x="3641040" y="385164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7" name="CustomShape 64"/>
                <p:cNvSpPr/>
                <p:nvPr/>
              </p:nvSpPr>
              <p:spPr>
                <a:xfrm rot="15137400">
                  <a:off x="3499200" y="3746880"/>
                  <a:ext cx="288720" cy="395280"/>
                </a:xfrm>
                <a:prstGeom prst="ellipse">
                  <a:avLst/>
                </a:prstGeom>
                <a:noFill/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48" name="Group 65"/>
              <p:cNvGrpSpPr/>
              <p:nvPr/>
            </p:nvGrpSpPr>
            <p:grpSpPr>
              <a:xfrm>
                <a:off x="8614800" y="3570480"/>
                <a:ext cx="462960" cy="393120"/>
                <a:chOff x="8614800" y="3570480"/>
                <a:chExt cx="462960" cy="393120"/>
              </a:xfrm>
            </p:grpSpPr>
            <p:sp>
              <p:nvSpPr>
                <p:cNvPr id="1449" name="CustomShape 66"/>
                <p:cNvSpPr/>
                <p:nvPr/>
              </p:nvSpPr>
              <p:spPr>
                <a:xfrm rot="4363800">
                  <a:off x="8842320" y="3674160"/>
                  <a:ext cx="142560" cy="142920"/>
                </a:xfrm>
                <a:prstGeom prst="ellipse">
                  <a:avLst/>
                </a:prstGeom>
                <a:solidFill>
                  <a:srgbClr val="008000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0" name="CustomShape 67"/>
                <p:cNvSpPr/>
                <p:nvPr/>
              </p:nvSpPr>
              <p:spPr>
                <a:xfrm rot="4363800">
                  <a:off x="8705880" y="371664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1" name="CustomShape 68"/>
                <p:cNvSpPr/>
                <p:nvPr/>
              </p:nvSpPr>
              <p:spPr>
                <a:xfrm rot="4363800">
                  <a:off x="8701560" y="3569040"/>
                  <a:ext cx="288720" cy="395280"/>
                </a:xfrm>
                <a:prstGeom prst="ellipse">
                  <a:avLst/>
                </a:prstGeom>
                <a:noFill/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52" name="Group 69"/>
              <p:cNvGrpSpPr/>
              <p:nvPr/>
            </p:nvGrpSpPr>
            <p:grpSpPr>
              <a:xfrm>
                <a:off x="8283600" y="3852360"/>
                <a:ext cx="455040" cy="378720"/>
                <a:chOff x="8283600" y="3852360"/>
                <a:chExt cx="455040" cy="378720"/>
              </a:xfrm>
            </p:grpSpPr>
            <p:sp>
              <p:nvSpPr>
                <p:cNvPr id="1453" name="CustomShape 70"/>
                <p:cNvSpPr/>
                <p:nvPr/>
              </p:nvSpPr>
              <p:spPr>
                <a:xfrm rot="6268800">
                  <a:off x="8508240" y="398736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4" name="CustomShape 71"/>
                <p:cNvSpPr/>
                <p:nvPr/>
              </p:nvSpPr>
              <p:spPr>
                <a:xfrm rot="6268800">
                  <a:off x="8370000" y="395172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5" name="CustomShape 72"/>
                <p:cNvSpPr/>
                <p:nvPr/>
              </p:nvSpPr>
              <p:spPr>
                <a:xfrm rot="6268800">
                  <a:off x="8366760" y="3843720"/>
                  <a:ext cx="288720" cy="395280"/>
                </a:xfrm>
                <a:prstGeom prst="ellipse">
                  <a:avLst/>
                </a:prstGeom>
                <a:noFill/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56" name="Group 73"/>
              <p:cNvGrpSpPr/>
              <p:nvPr/>
            </p:nvGrpSpPr>
            <p:grpSpPr>
              <a:xfrm>
                <a:off x="4228560" y="3562200"/>
                <a:ext cx="456480" cy="447120"/>
                <a:chOff x="4228560" y="3562200"/>
                <a:chExt cx="456480" cy="447120"/>
              </a:xfrm>
            </p:grpSpPr>
            <p:sp>
              <p:nvSpPr>
                <p:cNvPr id="1457" name="CustomShape 74"/>
                <p:cNvSpPr/>
                <p:nvPr/>
              </p:nvSpPr>
              <p:spPr>
                <a:xfrm rot="15137400">
                  <a:off x="4313160" y="3739680"/>
                  <a:ext cx="14292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8" name="CustomShape 75"/>
                <p:cNvSpPr/>
                <p:nvPr/>
              </p:nvSpPr>
              <p:spPr>
                <a:xfrm rot="15137400">
                  <a:off x="4419360" y="3649320"/>
                  <a:ext cx="14292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9" name="CustomShape 76"/>
                <p:cNvSpPr/>
                <p:nvPr/>
              </p:nvSpPr>
              <p:spPr>
                <a:xfrm rot="15137400">
                  <a:off x="4280400" y="3602160"/>
                  <a:ext cx="352440" cy="366480"/>
                </a:xfrm>
                <a:prstGeom prst="ellipse">
                  <a:avLst/>
                </a:prstGeom>
                <a:noFill/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0" name="CustomShape 77"/>
                <p:cNvSpPr/>
                <p:nvPr/>
              </p:nvSpPr>
              <p:spPr>
                <a:xfrm rot="15137400">
                  <a:off x="4427280" y="3771360"/>
                  <a:ext cx="14292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61" name="Group 78"/>
              <p:cNvGrpSpPr/>
              <p:nvPr/>
            </p:nvGrpSpPr>
            <p:grpSpPr>
              <a:xfrm>
                <a:off x="7741440" y="3745080"/>
                <a:ext cx="456480" cy="447120"/>
                <a:chOff x="7741440" y="3745080"/>
                <a:chExt cx="456480" cy="447120"/>
              </a:xfrm>
            </p:grpSpPr>
            <p:sp>
              <p:nvSpPr>
                <p:cNvPr id="1462" name="CustomShape 79"/>
                <p:cNvSpPr/>
                <p:nvPr/>
              </p:nvSpPr>
              <p:spPr>
                <a:xfrm rot="15137400">
                  <a:off x="7826040" y="3922560"/>
                  <a:ext cx="14292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3" name="CustomShape 80"/>
                <p:cNvSpPr/>
                <p:nvPr/>
              </p:nvSpPr>
              <p:spPr>
                <a:xfrm rot="15137400">
                  <a:off x="7932240" y="3832200"/>
                  <a:ext cx="14292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4" name="CustomShape 81"/>
                <p:cNvSpPr/>
                <p:nvPr/>
              </p:nvSpPr>
              <p:spPr>
                <a:xfrm rot="15137400">
                  <a:off x="7793280" y="3785040"/>
                  <a:ext cx="352440" cy="366480"/>
                </a:xfrm>
                <a:prstGeom prst="ellipse">
                  <a:avLst/>
                </a:prstGeom>
                <a:noFill/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5" name="CustomShape 82"/>
                <p:cNvSpPr/>
                <p:nvPr/>
              </p:nvSpPr>
              <p:spPr>
                <a:xfrm rot="15137400">
                  <a:off x="7940160" y="3954240"/>
                  <a:ext cx="14292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66" name="Group 83"/>
              <p:cNvGrpSpPr/>
              <p:nvPr/>
            </p:nvGrpSpPr>
            <p:grpSpPr>
              <a:xfrm>
                <a:off x="3904560" y="3809160"/>
                <a:ext cx="469080" cy="404640"/>
                <a:chOff x="3904560" y="3809160"/>
                <a:chExt cx="469080" cy="404640"/>
              </a:xfrm>
            </p:grpSpPr>
            <p:sp>
              <p:nvSpPr>
                <p:cNvPr id="1467" name="CustomShape 84"/>
                <p:cNvSpPr/>
                <p:nvPr/>
              </p:nvSpPr>
              <p:spPr>
                <a:xfrm rot="17375400">
                  <a:off x="4001040" y="391644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8" name="CustomShape 85"/>
                <p:cNvSpPr/>
                <p:nvPr/>
              </p:nvSpPr>
              <p:spPr>
                <a:xfrm rot="17375400">
                  <a:off x="4135680" y="396432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9" name="CustomShape 86"/>
                <p:cNvSpPr/>
                <p:nvPr/>
              </p:nvSpPr>
              <p:spPr>
                <a:xfrm rot="17375400">
                  <a:off x="3994560" y="3813840"/>
                  <a:ext cx="288720" cy="395280"/>
                </a:xfrm>
                <a:prstGeom prst="ellipse">
                  <a:avLst/>
                </a:prstGeom>
                <a:noFill/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70" name="Group 87"/>
              <p:cNvGrpSpPr/>
              <p:nvPr/>
            </p:nvGrpSpPr>
            <p:grpSpPr>
              <a:xfrm>
                <a:off x="8064720" y="3455640"/>
                <a:ext cx="489600" cy="463680"/>
                <a:chOff x="8064720" y="3455640"/>
                <a:chExt cx="489600" cy="463680"/>
              </a:xfrm>
            </p:grpSpPr>
            <p:sp>
              <p:nvSpPr>
                <p:cNvPr id="1471" name="CustomShape 88"/>
                <p:cNvSpPr/>
                <p:nvPr/>
              </p:nvSpPr>
              <p:spPr>
                <a:xfrm rot="3292800">
                  <a:off x="8295840" y="3575520"/>
                  <a:ext cx="14292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2" name="CustomShape 89"/>
                <p:cNvSpPr/>
                <p:nvPr/>
              </p:nvSpPr>
              <p:spPr>
                <a:xfrm rot="3292800">
                  <a:off x="8178840" y="3657600"/>
                  <a:ext cx="14292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3" name="CustomShape 90"/>
                <p:cNvSpPr/>
                <p:nvPr/>
              </p:nvSpPr>
              <p:spPr>
                <a:xfrm rot="3292800">
                  <a:off x="8164800" y="3489840"/>
                  <a:ext cx="289080" cy="395280"/>
                </a:xfrm>
                <a:prstGeom prst="ellipse">
                  <a:avLst/>
                </a:prstGeom>
                <a:noFill/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74" name="Group 91"/>
              <p:cNvGrpSpPr/>
              <p:nvPr/>
            </p:nvGrpSpPr>
            <p:grpSpPr>
              <a:xfrm>
                <a:off x="7310520" y="3841200"/>
                <a:ext cx="455040" cy="378720"/>
                <a:chOff x="7310520" y="3841200"/>
                <a:chExt cx="455040" cy="378720"/>
              </a:xfrm>
            </p:grpSpPr>
            <p:sp>
              <p:nvSpPr>
                <p:cNvPr id="1475" name="CustomShape 92"/>
                <p:cNvSpPr/>
                <p:nvPr/>
              </p:nvSpPr>
              <p:spPr>
                <a:xfrm rot="6268800">
                  <a:off x="7535160" y="397620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6" name="CustomShape 93"/>
                <p:cNvSpPr/>
                <p:nvPr/>
              </p:nvSpPr>
              <p:spPr>
                <a:xfrm rot="6268800">
                  <a:off x="7396920" y="394056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7" name="CustomShape 94"/>
                <p:cNvSpPr/>
                <p:nvPr/>
              </p:nvSpPr>
              <p:spPr>
                <a:xfrm rot="6268800">
                  <a:off x="7393680" y="3832560"/>
                  <a:ext cx="288720" cy="395280"/>
                </a:xfrm>
                <a:prstGeom prst="ellipse">
                  <a:avLst/>
                </a:prstGeom>
                <a:noFill/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78" name="Line 95"/>
              <p:cNvSpPr/>
              <p:nvPr/>
            </p:nvSpPr>
            <p:spPr>
              <a:xfrm flipH="1">
                <a:off x="2847960" y="3836880"/>
                <a:ext cx="534960" cy="93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9" name="Line 96"/>
              <p:cNvSpPr/>
              <p:nvPr/>
            </p:nvSpPr>
            <p:spPr>
              <a:xfrm flipH="1">
                <a:off x="2920320" y="4006800"/>
                <a:ext cx="460440" cy="11268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0" name="Line 97"/>
              <p:cNvSpPr/>
              <p:nvPr/>
            </p:nvSpPr>
            <p:spPr>
              <a:xfrm flipH="1" flipV="1">
                <a:off x="3119040" y="3463920"/>
                <a:ext cx="393480" cy="1029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1" name="Line 98"/>
              <p:cNvSpPr/>
              <p:nvPr/>
            </p:nvSpPr>
            <p:spPr>
              <a:xfrm flipH="1" flipV="1">
                <a:off x="2937960" y="3631680"/>
                <a:ext cx="439560" cy="5724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2" name="Line 99"/>
              <p:cNvSpPr/>
              <p:nvPr/>
            </p:nvSpPr>
            <p:spPr>
              <a:xfrm>
                <a:off x="9237600" y="3957480"/>
                <a:ext cx="539640" cy="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3" name="Line 100"/>
              <p:cNvSpPr/>
              <p:nvPr/>
            </p:nvSpPr>
            <p:spPr>
              <a:xfrm flipV="1">
                <a:off x="9237600" y="3705120"/>
                <a:ext cx="503280" cy="7128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4" name="Line 101"/>
              <p:cNvSpPr/>
              <p:nvPr/>
            </p:nvSpPr>
            <p:spPr>
              <a:xfrm>
                <a:off x="9237600" y="4100400"/>
                <a:ext cx="576000" cy="3636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5" name="Line 102"/>
              <p:cNvSpPr/>
              <p:nvPr/>
            </p:nvSpPr>
            <p:spPr>
              <a:xfrm>
                <a:off x="9202680" y="4244760"/>
                <a:ext cx="431640" cy="3672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6" name="Line 103"/>
              <p:cNvSpPr/>
              <p:nvPr/>
            </p:nvSpPr>
            <p:spPr>
              <a:xfrm flipV="1">
                <a:off x="9237600" y="3560400"/>
                <a:ext cx="323640" cy="7308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7" name="CustomShape 104"/>
              <p:cNvSpPr/>
              <p:nvPr/>
            </p:nvSpPr>
            <p:spPr>
              <a:xfrm>
                <a:off x="4313160" y="3105000"/>
                <a:ext cx="142920" cy="142920"/>
              </a:xfrm>
              <a:prstGeom prst="ellipse">
                <a:avLst/>
              </a:prstGeom>
              <a:solidFill>
                <a:srgbClr val="ff0000"/>
              </a:solidFill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Line 105"/>
              <p:cNvSpPr/>
              <p:nvPr/>
            </p:nvSpPr>
            <p:spPr>
              <a:xfrm flipH="1">
                <a:off x="3882600" y="3176640"/>
                <a:ext cx="393480" cy="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9" name="Line 106"/>
              <p:cNvSpPr/>
              <p:nvPr/>
            </p:nvSpPr>
            <p:spPr>
              <a:xfrm>
                <a:off x="4419360" y="3174840"/>
                <a:ext cx="506520" cy="1800"/>
              </a:xfrm>
              <a:prstGeom prst="line">
                <a:avLst/>
              </a:prstGeom>
              <a:ln w="15840">
                <a:solidFill>
                  <a:srgbClr val="cc00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0" name="CustomShape 107"/>
              <p:cNvSpPr/>
              <p:nvPr/>
            </p:nvSpPr>
            <p:spPr>
              <a:xfrm>
                <a:off x="4417920" y="3103560"/>
                <a:ext cx="507960" cy="36360"/>
              </a:xfrm>
              <a:custGeom>
                <a:avLst/>
                <a:gdLst/>
                <a:ahLst/>
                <a:rect l="l" t="t" r="r" b="b"/>
                <a:pathLst>
                  <a:path w="454" h="23">
                    <a:moveTo>
                      <a:pt x="0" y="23"/>
                    </a:moveTo>
                    <a:cubicBezTo>
                      <a:pt x="87" y="11"/>
                      <a:pt x="174" y="0"/>
                      <a:pt x="250" y="0"/>
                    </a:cubicBezTo>
                    <a:cubicBezTo>
                      <a:pt x="326" y="0"/>
                      <a:pt x="390" y="11"/>
                      <a:pt x="454" y="23"/>
                    </a:cubicBezTo>
                  </a:path>
                </a:pathLst>
              </a:custGeom>
              <a:noFill/>
              <a:ln w="15840">
                <a:solidFill>
                  <a:srgbClr val="cc0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1" name="CustomShape 108"/>
              <p:cNvSpPr/>
              <p:nvPr/>
            </p:nvSpPr>
            <p:spPr>
              <a:xfrm rot="10800000">
                <a:off x="4417560" y="3211200"/>
                <a:ext cx="507960" cy="36360"/>
              </a:xfrm>
              <a:custGeom>
                <a:avLst/>
                <a:gdLst/>
                <a:ahLst/>
                <a:rect l="l" t="t" r="r" b="b"/>
                <a:pathLst>
                  <a:path w="454" h="23">
                    <a:moveTo>
                      <a:pt x="0" y="23"/>
                    </a:moveTo>
                    <a:cubicBezTo>
                      <a:pt x="87" y="11"/>
                      <a:pt x="174" y="0"/>
                      <a:pt x="250" y="0"/>
                    </a:cubicBezTo>
                    <a:cubicBezTo>
                      <a:pt x="326" y="0"/>
                      <a:pt x="390" y="11"/>
                      <a:pt x="454" y="23"/>
                    </a:cubicBezTo>
                  </a:path>
                </a:pathLst>
              </a:custGeom>
              <a:noFill/>
              <a:ln w="15840">
                <a:solidFill>
                  <a:srgbClr val="cc0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2" name="Line 109"/>
              <p:cNvSpPr/>
              <p:nvPr/>
            </p:nvSpPr>
            <p:spPr>
              <a:xfrm>
                <a:off x="8169120" y="3165480"/>
                <a:ext cx="395280" cy="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3" name="CustomShape 110"/>
              <p:cNvSpPr/>
              <p:nvPr/>
            </p:nvSpPr>
            <p:spPr>
              <a:xfrm>
                <a:off x="4890960" y="3105000"/>
                <a:ext cx="142920" cy="142920"/>
              </a:xfrm>
              <a:prstGeom prst="ellipse">
                <a:avLst/>
              </a:prstGeom>
              <a:solidFill>
                <a:srgbClr val="333399"/>
              </a:solidFill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94" name="Group 111"/>
              <p:cNvGrpSpPr/>
              <p:nvPr/>
            </p:nvGrpSpPr>
            <p:grpSpPr>
              <a:xfrm>
                <a:off x="7410240" y="3103560"/>
                <a:ext cx="684360" cy="144360"/>
                <a:chOff x="7410240" y="3103560"/>
                <a:chExt cx="684360" cy="144360"/>
              </a:xfrm>
            </p:grpSpPr>
            <p:sp>
              <p:nvSpPr>
                <p:cNvPr id="1495" name="CustomShape 112"/>
                <p:cNvSpPr/>
                <p:nvPr/>
              </p:nvSpPr>
              <p:spPr>
                <a:xfrm>
                  <a:off x="7951680" y="3105000"/>
                  <a:ext cx="142920" cy="142920"/>
                </a:xfrm>
                <a:prstGeom prst="ellipse">
                  <a:avLst/>
                </a:prstGeom>
                <a:solidFill>
                  <a:srgbClr val="008000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6" name="Line 113"/>
                <p:cNvSpPr/>
                <p:nvPr/>
              </p:nvSpPr>
              <p:spPr>
                <a:xfrm flipV="1">
                  <a:off x="7483320" y="3174840"/>
                  <a:ext cx="504720" cy="1440"/>
                </a:xfrm>
                <a:prstGeom prst="line">
                  <a:avLst/>
                </a:prstGeom>
                <a:ln w="15840">
                  <a:solidFill>
                    <a:srgbClr val="cc00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7" name="CustomShape 114"/>
                <p:cNvSpPr/>
                <p:nvPr/>
              </p:nvSpPr>
              <p:spPr>
                <a:xfrm>
                  <a:off x="7518240" y="3103560"/>
                  <a:ext cx="433440" cy="36360"/>
                </a:xfrm>
                <a:custGeom>
                  <a:avLst/>
                  <a:gdLst/>
                  <a:ahLst/>
                  <a:rect l="l" t="t" r="r" b="b"/>
                  <a:pathLst>
                    <a:path w="454" h="23">
                      <a:moveTo>
                        <a:pt x="0" y="23"/>
                      </a:moveTo>
                      <a:cubicBezTo>
                        <a:pt x="87" y="11"/>
                        <a:pt x="174" y="0"/>
                        <a:pt x="250" y="0"/>
                      </a:cubicBezTo>
                      <a:cubicBezTo>
                        <a:pt x="326" y="0"/>
                        <a:pt x="390" y="11"/>
                        <a:pt x="454" y="23"/>
                      </a:cubicBezTo>
                    </a:path>
                  </a:pathLst>
                </a:custGeom>
                <a:noFill/>
                <a:ln w="15840">
                  <a:solidFill>
                    <a:srgbClr val="cc00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8" name="CustomShape 115"/>
                <p:cNvSpPr/>
                <p:nvPr/>
              </p:nvSpPr>
              <p:spPr>
                <a:xfrm rot="10800000">
                  <a:off x="7518240" y="3211200"/>
                  <a:ext cx="433440" cy="36720"/>
                </a:xfrm>
                <a:custGeom>
                  <a:avLst/>
                  <a:gdLst/>
                  <a:ahLst/>
                  <a:rect l="l" t="t" r="r" b="b"/>
                  <a:pathLst>
                    <a:path w="454" h="23">
                      <a:moveTo>
                        <a:pt x="0" y="23"/>
                      </a:moveTo>
                      <a:cubicBezTo>
                        <a:pt x="87" y="11"/>
                        <a:pt x="174" y="0"/>
                        <a:pt x="250" y="0"/>
                      </a:cubicBezTo>
                      <a:cubicBezTo>
                        <a:pt x="326" y="0"/>
                        <a:pt x="390" y="11"/>
                        <a:pt x="454" y="23"/>
                      </a:cubicBezTo>
                    </a:path>
                  </a:pathLst>
                </a:custGeom>
                <a:noFill/>
                <a:ln w="15840">
                  <a:solidFill>
                    <a:srgbClr val="cc00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9" name="CustomShape 116"/>
                <p:cNvSpPr/>
                <p:nvPr/>
              </p:nvSpPr>
              <p:spPr>
                <a:xfrm>
                  <a:off x="7410240" y="3103560"/>
                  <a:ext cx="142920" cy="14256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00" name="CustomShape 117"/>
              <p:cNvSpPr/>
              <p:nvPr/>
            </p:nvSpPr>
            <p:spPr>
              <a:xfrm>
                <a:off x="5214600" y="3105000"/>
                <a:ext cx="142920" cy="142920"/>
              </a:xfrm>
              <a:prstGeom prst="ellipse">
                <a:avLst/>
              </a:prstGeom>
              <a:solidFill>
                <a:srgbClr val="ff0000"/>
              </a:solidFill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1" name="Line 118"/>
              <p:cNvSpPr/>
              <p:nvPr/>
            </p:nvSpPr>
            <p:spPr>
              <a:xfrm>
                <a:off x="5321160" y="3174840"/>
                <a:ext cx="506520" cy="1800"/>
              </a:xfrm>
              <a:prstGeom prst="line">
                <a:avLst/>
              </a:prstGeom>
              <a:ln w="15840">
                <a:solidFill>
                  <a:srgbClr val="cc00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2" name="CustomShape 119"/>
              <p:cNvSpPr/>
              <p:nvPr/>
            </p:nvSpPr>
            <p:spPr>
              <a:xfrm>
                <a:off x="5319720" y="3103560"/>
                <a:ext cx="507960" cy="36360"/>
              </a:xfrm>
              <a:custGeom>
                <a:avLst/>
                <a:gdLst/>
                <a:ahLst/>
                <a:rect l="l" t="t" r="r" b="b"/>
                <a:pathLst>
                  <a:path w="454" h="23">
                    <a:moveTo>
                      <a:pt x="0" y="23"/>
                    </a:moveTo>
                    <a:cubicBezTo>
                      <a:pt x="87" y="11"/>
                      <a:pt x="174" y="0"/>
                      <a:pt x="250" y="0"/>
                    </a:cubicBezTo>
                    <a:cubicBezTo>
                      <a:pt x="326" y="0"/>
                      <a:pt x="390" y="11"/>
                      <a:pt x="454" y="23"/>
                    </a:cubicBezTo>
                  </a:path>
                </a:pathLst>
              </a:custGeom>
              <a:noFill/>
              <a:ln w="15840">
                <a:solidFill>
                  <a:srgbClr val="cc0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3" name="CustomShape 120"/>
              <p:cNvSpPr/>
              <p:nvPr/>
            </p:nvSpPr>
            <p:spPr>
              <a:xfrm rot="10800000">
                <a:off x="5319360" y="3211200"/>
                <a:ext cx="507960" cy="36360"/>
              </a:xfrm>
              <a:custGeom>
                <a:avLst/>
                <a:gdLst/>
                <a:ahLst/>
                <a:rect l="l" t="t" r="r" b="b"/>
                <a:pathLst>
                  <a:path w="454" h="23">
                    <a:moveTo>
                      <a:pt x="0" y="23"/>
                    </a:moveTo>
                    <a:cubicBezTo>
                      <a:pt x="87" y="11"/>
                      <a:pt x="174" y="0"/>
                      <a:pt x="250" y="0"/>
                    </a:cubicBezTo>
                    <a:cubicBezTo>
                      <a:pt x="326" y="0"/>
                      <a:pt x="390" y="11"/>
                      <a:pt x="454" y="23"/>
                    </a:cubicBezTo>
                  </a:path>
                </a:pathLst>
              </a:custGeom>
              <a:noFill/>
              <a:ln w="15840">
                <a:solidFill>
                  <a:srgbClr val="cc0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4" name="CustomShape 121"/>
              <p:cNvSpPr/>
              <p:nvPr/>
            </p:nvSpPr>
            <p:spPr>
              <a:xfrm>
                <a:off x="5792760" y="3105000"/>
                <a:ext cx="142920" cy="142920"/>
              </a:xfrm>
              <a:prstGeom prst="ellipse">
                <a:avLst/>
              </a:prstGeom>
              <a:solidFill>
                <a:srgbClr val="333399"/>
              </a:solidFill>
              <a:ln w="1260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05" name="Group 122"/>
              <p:cNvGrpSpPr/>
              <p:nvPr/>
            </p:nvGrpSpPr>
            <p:grpSpPr>
              <a:xfrm>
                <a:off x="6691320" y="3103560"/>
                <a:ext cx="683640" cy="144360"/>
                <a:chOff x="6691320" y="3103560"/>
                <a:chExt cx="683640" cy="144360"/>
              </a:xfrm>
            </p:grpSpPr>
            <p:sp>
              <p:nvSpPr>
                <p:cNvPr id="1506" name="CustomShape 123"/>
                <p:cNvSpPr/>
                <p:nvPr/>
              </p:nvSpPr>
              <p:spPr>
                <a:xfrm>
                  <a:off x="7232400" y="3105000"/>
                  <a:ext cx="142560" cy="14292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7" name="Line 124"/>
                <p:cNvSpPr/>
                <p:nvPr/>
              </p:nvSpPr>
              <p:spPr>
                <a:xfrm flipV="1">
                  <a:off x="6764040" y="3174840"/>
                  <a:ext cx="504360" cy="1440"/>
                </a:xfrm>
                <a:prstGeom prst="line">
                  <a:avLst/>
                </a:prstGeom>
                <a:ln w="15840">
                  <a:solidFill>
                    <a:srgbClr val="cc00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8" name="CustomShape 125"/>
                <p:cNvSpPr/>
                <p:nvPr/>
              </p:nvSpPr>
              <p:spPr>
                <a:xfrm>
                  <a:off x="6798960" y="3103560"/>
                  <a:ext cx="433080" cy="36360"/>
                </a:xfrm>
                <a:custGeom>
                  <a:avLst/>
                  <a:gdLst/>
                  <a:ahLst/>
                  <a:rect l="l" t="t" r="r" b="b"/>
                  <a:pathLst>
                    <a:path w="454" h="23">
                      <a:moveTo>
                        <a:pt x="0" y="23"/>
                      </a:moveTo>
                      <a:cubicBezTo>
                        <a:pt x="87" y="11"/>
                        <a:pt x="174" y="0"/>
                        <a:pt x="250" y="0"/>
                      </a:cubicBezTo>
                      <a:cubicBezTo>
                        <a:pt x="326" y="0"/>
                        <a:pt x="390" y="11"/>
                        <a:pt x="454" y="23"/>
                      </a:cubicBezTo>
                    </a:path>
                  </a:pathLst>
                </a:custGeom>
                <a:noFill/>
                <a:ln w="15840">
                  <a:solidFill>
                    <a:srgbClr val="cc00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9" name="CustomShape 126"/>
                <p:cNvSpPr/>
                <p:nvPr/>
              </p:nvSpPr>
              <p:spPr>
                <a:xfrm rot="10800000">
                  <a:off x="6798600" y="3211200"/>
                  <a:ext cx="433080" cy="36720"/>
                </a:xfrm>
                <a:custGeom>
                  <a:avLst/>
                  <a:gdLst/>
                  <a:ahLst/>
                  <a:rect l="l" t="t" r="r" b="b"/>
                  <a:pathLst>
                    <a:path w="454" h="23">
                      <a:moveTo>
                        <a:pt x="0" y="23"/>
                      </a:moveTo>
                      <a:cubicBezTo>
                        <a:pt x="87" y="11"/>
                        <a:pt x="174" y="0"/>
                        <a:pt x="250" y="0"/>
                      </a:cubicBezTo>
                      <a:cubicBezTo>
                        <a:pt x="326" y="0"/>
                        <a:pt x="390" y="11"/>
                        <a:pt x="454" y="23"/>
                      </a:cubicBezTo>
                    </a:path>
                  </a:pathLst>
                </a:custGeom>
                <a:noFill/>
                <a:ln w="15840">
                  <a:solidFill>
                    <a:srgbClr val="cc009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10" name="CustomShape 127"/>
                <p:cNvSpPr/>
                <p:nvPr/>
              </p:nvSpPr>
              <p:spPr>
                <a:xfrm>
                  <a:off x="6691320" y="3103560"/>
                  <a:ext cx="142560" cy="142560"/>
                </a:xfrm>
                <a:prstGeom prst="ellipse">
                  <a:avLst/>
                </a:prstGeom>
                <a:solidFill>
                  <a:srgbClr val="333399"/>
                </a:solidFill>
                <a:ln w="1260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511" name="CustomShape 128"/>
          <p:cNvSpPr/>
          <p:nvPr/>
        </p:nvSpPr>
        <p:spPr>
          <a:xfrm>
            <a:off x="365760" y="3211560"/>
            <a:ext cx="2387520" cy="10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iv)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 Process continues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until quarks pair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up into jets of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colourless hadrons 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12" name="CustomShape 129"/>
          <p:cNvSpPr/>
          <p:nvPr/>
        </p:nvSpPr>
        <p:spPr>
          <a:xfrm>
            <a:off x="338760" y="4292640"/>
            <a:ext cx="7253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This process is called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hadronisation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. It is not (yet) calculable.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13" name="CustomShape 130"/>
          <p:cNvSpPr/>
          <p:nvPr/>
        </p:nvSpPr>
        <p:spPr>
          <a:xfrm>
            <a:off x="340200" y="4616280"/>
            <a:ext cx="84319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main consequence is that at collider experiments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quarks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and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gluons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observed as jets of particles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514" name="Group 131"/>
          <p:cNvGrpSpPr/>
          <p:nvPr/>
        </p:nvGrpSpPr>
        <p:grpSpPr>
          <a:xfrm>
            <a:off x="920880" y="5159520"/>
            <a:ext cx="2583720" cy="1474560"/>
            <a:chOff x="920880" y="5159520"/>
            <a:chExt cx="2583720" cy="1474560"/>
          </a:xfrm>
        </p:grpSpPr>
        <p:sp>
          <p:nvSpPr>
            <p:cNvPr id="1515" name="CustomShape 132"/>
            <p:cNvSpPr/>
            <p:nvPr/>
          </p:nvSpPr>
          <p:spPr>
            <a:xfrm rot="21546000">
              <a:off x="1808280" y="5897520"/>
              <a:ext cx="907920" cy="15084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6" name="CustomShape 133"/>
            <p:cNvSpPr/>
            <p:nvPr/>
          </p:nvSpPr>
          <p:spPr>
            <a:xfrm>
              <a:off x="920880" y="615636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517" name="CustomShape 134"/>
            <p:cNvSpPr/>
            <p:nvPr/>
          </p:nvSpPr>
          <p:spPr>
            <a:xfrm>
              <a:off x="923760" y="523260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518" name="CustomShape 135"/>
            <p:cNvSpPr/>
            <p:nvPr/>
          </p:nvSpPr>
          <p:spPr>
            <a:xfrm>
              <a:off x="2108160" y="5356440"/>
              <a:ext cx="41292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519" name="Group 136"/>
            <p:cNvGrpSpPr/>
            <p:nvPr/>
          </p:nvGrpSpPr>
          <p:grpSpPr>
            <a:xfrm>
              <a:off x="1303920" y="5975280"/>
              <a:ext cx="494640" cy="456840"/>
              <a:chOff x="1303920" y="5975280"/>
              <a:chExt cx="494640" cy="456840"/>
            </a:xfrm>
          </p:grpSpPr>
          <p:sp>
            <p:nvSpPr>
              <p:cNvPr id="1520" name="Line 137"/>
              <p:cNvSpPr/>
              <p:nvPr/>
            </p:nvSpPr>
            <p:spPr>
              <a:xfrm flipH="1">
                <a:off x="1551240" y="5975280"/>
                <a:ext cx="247320" cy="2286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1" name="Line 138"/>
              <p:cNvSpPr/>
              <p:nvPr/>
            </p:nvSpPr>
            <p:spPr>
              <a:xfrm flipV="1">
                <a:off x="1303920" y="6127200"/>
                <a:ext cx="330120" cy="30492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2" name="Group 139"/>
            <p:cNvGrpSpPr/>
            <p:nvPr/>
          </p:nvGrpSpPr>
          <p:grpSpPr>
            <a:xfrm>
              <a:off x="1311120" y="5519880"/>
              <a:ext cx="494640" cy="454680"/>
              <a:chOff x="1311120" y="5519880"/>
              <a:chExt cx="494640" cy="454680"/>
            </a:xfrm>
          </p:grpSpPr>
          <p:sp>
            <p:nvSpPr>
              <p:cNvPr id="1523" name="Line 140"/>
              <p:cNvSpPr/>
              <p:nvPr/>
            </p:nvSpPr>
            <p:spPr>
              <a:xfrm>
                <a:off x="1311120" y="5519880"/>
                <a:ext cx="247320" cy="2275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4" name="Line 141"/>
              <p:cNvSpPr/>
              <p:nvPr/>
            </p:nvSpPr>
            <p:spPr>
              <a:xfrm flipH="1" flipV="1">
                <a:off x="1475640" y="5671080"/>
                <a:ext cx="330120" cy="3034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5" name="Group 142"/>
            <p:cNvGrpSpPr/>
            <p:nvPr/>
          </p:nvGrpSpPr>
          <p:grpSpPr>
            <a:xfrm>
              <a:off x="2716200" y="5528160"/>
              <a:ext cx="494640" cy="454680"/>
              <a:chOff x="2716200" y="5528160"/>
              <a:chExt cx="494640" cy="454680"/>
            </a:xfrm>
          </p:grpSpPr>
          <p:sp>
            <p:nvSpPr>
              <p:cNvPr id="1526" name="Line 143"/>
              <p:cNvSpPr/>
              <p:nvPr/>
            </p:nvSpPr>
            <p:spPr>
              <a:xfrm flipV="1">
                <a:off x="2716200" y="5755320"/>
                <a:ext cx="247320" cy="2275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7" name="Line 144"/>
              <p:cNvSpPr/>
              <p:nvPr/>
            </p:nvSpPr>
            <p:spPr>
              <a:xfrm flipH="1">
                <a:off x="2880720" y="5528160"/>
                <a:ext cx="330120" cy="3034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8" name="Group 145"/>
            <p:cNvGrpSpPr/>
            <p:nvPr/>
          </p:nvGrpSpPr>
          <p:grpSpPr>
            <a:xfrm>
              <a:off x="2716920" y="5958360"/>
              <a:ext cx="494640" cy="456840"/>
              <a:chOff x="2716920" y="5958360"/>
              <a:chExt cx="494640" cy="456840"/>
            </a:xfrm>
          </p:grpSpPr>
          <p:sp>
            <p:nvSpPr>
              <p:cNvPr id="1529" name="Line 146"/>
              <p:cNvSpPr/>
              <p:nvPr/>
            </p:nvSpPr>
            <p:spPr>
              <a:xfrm flipH="1" flipV="1">
                <a:off x="2964240" y="6186600"/>
                <a:ext cx="247320" cy="2286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0" name="Line 147"/>
              <p:cNvSpPr/>
              <p:nvPr/>
            </p:nvSpPr>
            <p:spPr>
              <a:xfrm>
                <a:off x="2716920" y="5958360"/>
                <a:ext cx="330120" cy="30492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31" name="CustomShape 148"/>
            <p:cNvSpPr/>
            <p:nvPr/>
          </p:nvSpPr>
          <p:spPr>
            <a:xfrm>
              <a:off x="3154680" y="5159520"/>
              <a:ext cx="349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en-GB" sz="24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532" name="CustomShape 149"/>
            <p:cNvSpPr/>
            <p:nvPr/>
          </p:nvSpPr>
          <p:spPr>
            <a:xfrm>
              <a:off x="3154680" y="6129360"/>
              <a:ext cx="349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 algn="ctr"/>
              <a:r>
                <a:rPr b="0" lang="en-GB" sz="24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533" name="Line 150"/>
            <p:cNvSpPr/>
            <p:nvPr/>
          </p:nvSpPr>
          <p:spPr>
            <a:xfrm>
              <a:off x="3260880" y="5300640"/>
              <a:ext cx="14436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4" name="Line 151"/>
          <p:cNvSpPr/>
          <p:nvPr/>
        </p:nvSpPr>
        <p:spPr>
          <a:xfrm>
            <a:off x="4089240" y="5886360"/>
            <a:ext cx="863640" cy="0"/>
          </a:xfrm>
          <a:prstGeom prst="line">
            <a:avLst/>
          </a:prstGeom>
          <a:ln w="2844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Line 152"/>
          <p:cNvSpPr/>
          <p:nvPr/>
        </p:nvSpPr>
        <p:spPr>
          <a:xfrm flipH="1">
            <a:off x="5060520" y="5886360"/>
            <a:ext cx="900360" cy="0"/>
          </a:xfrm>
          <a:prstGeom prst="line">
            <a:avLst/>
          </a:prstGeom>
          <a:ln w="2844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Line 153"/>
          <p:cNvSpPr/>
          <p:nvPr/>
        </p:nvSpPr>
        <p:spPr>
          <a:xfrm flipV="1">
            <a:off x="5025960" y="5418000"/>
            <a:ext cx="755640" cy="433440"/>
          </a:xfrm>
          <a:prstGeom prst="line">
            <a:avLst/>
          </a:prstGeom>
          <a:ln w="2844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Line 154"/>
          <p:cNvSpPr/>
          <p:nvPr/>
        </p:nvSpPr>
        <p:spPr>
          <a:xfrm flipH="1">
            <a:off x="4196880" y="5958000"/>
            <a:ext cx="684360" cy="396720"/>
          </a:xfrm>
          <a:prstGeom prst="line">
            <a:avLst/>
          </a:prstGeom>
          <a:ln w="2844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Line 155"/>
          <p:cNvSpPr/>
          <p:nvPr/>
        </p:nvSpPr>
        <p:spPr>
          <a:xfrm>
            <a:off x="6789600" y="5886360"/>
            <a:ext cx="863640" cy="0"/>
          </a:xfrm>
          <a:prstGeom prst="line">
            <a:avLst/>
          </a:prstGeom>
          <a:ln w="2844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Line 156"/>
          <p:cNvSpPr/>
          <p:nvPr/>
        </p:nvSpPr>
        <p:spPr>
          <a:xfrm flipH="1">
            <a:off x="7761240" y="5886360"/>
            <a:ext cx="900000" cy="0"/>
          </a:xfrm>
          <a:prstGeom prst="line">
            <a:avLst/>
          </a:prstGeom>
          <a:ln w="2844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40" name="Group 157"/>
          <p:cNvGrpSpPr/>
          <p:nvPr/>
        </p:nvGrpSpPr>
        <p:grpSpPr>
          <a:xfrm>
            <a:off x="7761240" y="5273640"/>
            <a:ext cx="649080" cy="576000"/>
            <a:chOff x="7761240" y="5273640"/>
            <a:chExt cx="649080" cy="576000"/>
          </a:xfrm>
        </p:grpSpPr>
        <p:sp>
          <p:nvSpPr>
            <p:cNvPr id="1541" name="Line 158"/>
            <p:cNvSpPr/>
            <p:nvPr/>
          </p:nvSpPr>
          <p:spPr>
            <a:xfrm flipV="1">
              <a:off x="7761240" y="5273640"/>
              <a:ext cx="541080" cy="57600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Line 159"/>
            <p:cNvSpPr/>
            <p:nvPr/>
          </p:nvSpPr>
          <p:spPr>
            <a:xfrm flipV="1">
              <a:off x="7761240" y="5308200"/>
              <a:ext cx="614160" cy="54108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Line 160"/>
            <p:cNvSpPr/>
            <p:nvPr/>
          </p:nvSpPr>
          <p:spPr>
            <a:xfrm flipV="1">
              <a:off x="7761240" y="5379480"/>
              <a:ext cx="649080" cy="46980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Line 161"/>
            <p:cNvSpPr/>
            <p:nvPr/>
          </p:nvSpPr>
          <p:spPr>
            <a:xfrm flipV="1">
              <a:off x="7761240" y="5488920"/>
              <a:ext cx="649080" cy="36036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5" name="Group 162"/>
          <p:cNvGrpSpPr/>
          <p:nvPr/>
        </p:nvGrpSpPr>
        <p:grpSpPr>
          <a:xfrm>
            <a:off x="7088040" y="5916960"/>
            <a:ext cx="603720" cy="561600"/>
            <a:chOff x="7088040" y="5916960"/>
            <a:chExt cx="603720" cy="561600"/>
          </a:xfrm>
        </p:grpSpPr>
        <p:sp>
          <p:nvSpPr>
            <p:cNvPr id="1546" name="Line 163"/>
            <p:cNvSpPr/>
            <p:nvPr/>
          </p:nvSpPr>
          <p:spPr>
            <a:xfrm flipH="1">
              <a:off x="7322040" y="5916960"/>
              <a:ext cx="361800" cy="56160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Line 164"/>
            <p:cNvSpPr/>
            <p:nvPr/>
          </p:nvSpPr>
          <p:spPr>
            <a:xfrm flipH="1">
              <a:off x="7246800" y="5916960"/>
              <a:ext cx="435960" cy="53136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Line 165"/>
            <p:cNvSpPr/>
            <p:nvPr/>
          </p:nvSpPr>
          <p:spPr>
            <a:xfrm flipH="1">
              <a:off x="7101720" y="5919840"/>
              <a:ext cx="582480" cy="54828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Line 166"/>
            <p:cNvSpPr/>
            <p:nvPr/>
          </p:nvSpPr>
          <p:spPr>
            <a:xfrm flipH="1">
              <a:off x="7088040" y="5917320"/>
              <a:ext cx="596520" cy="44028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Line 167"/>
            <p:cNvSpPr/>
            <p:nvPr/>
          </p:nvSpPr>
          <p:spPr>
            <a:xfrm flipH="1">
              <a:off x="7117920" y="5918040"/>
              <a:ext cx="573840" cy="32796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1" name="CustomShape 168"/>
          <p:cNvSpPr/>
          <p:nvPr/>
        </p:nvSpPr>
        <p:spPr>
          <a:xfrm>
            <a:off x="3584520" y="5778360"/>
            <a:ext cx="252360" cy="179640"/>
          </a:xfrm>
          <a:custGeom>
            <a:avLst/>
            <a:gdLst/>
            <a:ahLst/>
            <a:rect l="0" t="0" r="r" b="b"/>
            <a:pathLst>
              <a:path w="703" h="501">
                <a:moveTo>
                  <a:pt x="0" y="125"/>
                </a:moveTo>
                <a:lnTo>
                  <a:pt x="526" y="125"/>
                </a:lnTo>
                <a:lnTo>
                  <a:pt x="526" y="0"/>
                </a:lnTo>
                <a:lnTo>
                  <a:pt x="702" y="250"/>
                </a:lnTo>
                <a:lnTo>
                  <a:pt x="526" y="500"/>
                </a:lnTo>
                <a:lnTo>
                  <a:pt x="526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169"/>
          <p:cNvSpPr/>
          <p:nvPr/>
        </p:nvSpPr>
        <p:spPr>
          <a:xfrm>
            <a:off x="6284880" y="5778360"/>
            <a:ext cx="252360" cy="179640"/>
          </a:xfrm>
          <a:custGeom>
            <a:avLst/>
            <a:gdLst/>
            <a:ahLst/>
            <a:rect l="0" t="0" r="r" b="b"/>
            <a:pathLst>
              <a:path w="703" h="501">
                <a:moveTo>
                  <a:pt x="0" y="125"/>
                </a:moveTo>
                <a:lnTo>
                  <a:pt x="526" y="125"/>
                </a:lnTo>
                <a:lnTo>
                  <a:pt x="526" y="0"/>
                </a:lnTo>
                <a:lnTo>
                  <a:pt x="702" y="250"/>
                </a:lnTo>
                <a:lnTo>
                  <a:pt x="526" y="500"/>
                </a:lnTo>
                <a:lnTo>
                  <a:pt x="526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3FF42631-35CE-45EB-893F-96482387E7E5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54" name="TextShape 2"/>
          <p:cNvSpPr txBox="1"/>
          <p:nvPr/>
        </p:nvSpPr>
        <p:spPr>
          <a:xfrm>
            <a:off x="1285560" y="11556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QCD and Colour in e</a:t>
            </a:r>
            <a:r>
              <a:rPr b="1" lang="en-GB" sz="3000" spc="-1" strike="noStrike" baseline="30000">
                <a:solidFill>
                  <a:srgbClr val="ff3300"/>
                </a:solidFill>
                <a:latin typeface="Arial"/>
              </a:rPr>
              <a:t>+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</a:t>
            </a:r>
            <a:r>
              <a:rPr b="1" lang="en-GB" sz="3000" spc="-1" strike="noStrike" baseline="30000">
                <a:solidFill>
                  <a:srgbClr val="ff3300"/>
                </a:solidFill>
                <a:latin typeface="Arial"/>
              </a:rPr>
              <a:t>-</a:t>
            </a:r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 Collisions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555" name="CustomShape 3"/>
          <p:cNvSpPr/>
          <p:nvPr/>
        </p:nvSpPr>
        <p:spPr>
          <a:xfrm>
            <a:off x="463320" y="657360"/>
            <a:ext cx="59090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</a:rPr>
              <a:t>+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1800" spc="-1" strike="noStrike" baseline="4600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colliders are an excellent place to study QCD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556" name="Picture 64" descr="TP_tmp"/>
          <p:cNvPicPr/>
          <p:nvPr/>
        </p:nvPicPr>
        <p:blipFill>
          <a:blip r:embed="rId1"/>
          <a:stretch/>
        </p:blipFill>
        <p:spPr>
          <a:xfrm>
            <a:off x="3225960" y="2763720"/>
            <a:ext cx="2879640" cy="671760"/>
          </a:xfrm>
          <a:prstGeom prst="rect">
            <a:avLst/>
          </a:prstGeom>
          <a:ln>
            <a:noFill/>
          </a:ln>
        </p:spPr>
      </p:pic>
      <p:pic>
        <p:nvPicPr>
          <p:cNvPr id="1557" name="Picture 68" descr="TP_tmp"/>
          <p:cNvPicPr/>
          <p:nvPr/>
        </p:nvPicPr>
        <p:blipFill>
          <a:blip r:embed="rId2"/>
          <a:stretch/>
        </p:blipFill>
        <p:spPr>
          <a:xfrm>
            <a:off x="1496880" y="2809800"/>
            <a:ext cx="1189080" cy="662040"/>
          </a:xfrm>
          <a:prstGeom prst="rect">
            <a:avLst/>
          </a:prstGeom>
          <a:ln>
            <a:noFill/>
          </a:ln>
        </p:spPr>
      </p:pic>
      <p:grpSp>
        <p:nvGrpSpPr>
          <p:cNvPr id="1558" name="Group 4"/>
          <p:cNvGrpSpPr/>
          <p:nvPr/>
        </p:nvGrpSpPr>
        <p:grpSpPr>
          <a:xfrm>
            <a:off x="441360" y="2457360"/>
            <a:ext cx="8599320" cy="368280"/>
            <a:chOff x="441360" y="2457360"/>
            <a:chExt cx="8599320" cy="368280"/>
          </a:xfrm>
        </p:grpSpPr>
        <p:sp>
          <p:nvSpPr>
            <p:cNvPr id="1559" name="CustomShape 5"/>
            <p:cNvSpPr/>
            <p:nvPr/>
          </p:nvSpPr>
          <p:spPr>
            <a:xfrm>
              <a:off x="441360" y="2457360"/>
              <a:ext cx="85993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In handout 5 obtained expressions for the                                 cross-section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560" name="Picture 70" descr="TP_tmp"/>
            <p:cNvPicPr/>
            <p:nvPr/>
          </p:nvPicPr>
          <p:blipFill>
            <a:blip r:embed="rId3"/>
            <a:stretch/>
          </p:blipFill>
          <p:spPr>
            <a:xfrm>
              <a:off x="5458680" y="2467080"/>
              <a:ext cx="1811520" cy="320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61" name="CustomShape 6"/>
          <p:cNvSpPr/>
          <p:nvPr/>
        </p:nvSpPr>
        <p:spPr>
          <a:xfrm>
            <a:off x="636480" y="3429000"/>
            <a:ext cx="5235840" cy="6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 baseline="30000">
                <a:solidFill>
                  <a:srgbClr val="000000"/>
                </a:solidFill>
                <a:latin typeface="Arial"/>
              </a:rPr>
              <a:t>+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GB" sz="2000" spc="-1" strike="noStrike" baseline="30000">
                <a:solidFill>
                  <a:srgbClr val="000000"/>
                </a:solidFill>
                <a:latin typeface="Arial"/>
              </a:rPr>
              <a:t>–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collisions produce all quark flavours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which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562" name="Picture 78" descr="TP_tmp"/>
          <p:cNvPicPr/>
          <p:nvPr/>
        </p:nvPicPr>
        <p:blipFill>
          <a:blip r:embed="rId4"/>
          <a:stretch/>
        </p:blipFill>
        <p:spPr>
          <a:xfrm>
            <a:off x="2157480" y="3789360"/>
            <a:ext cx="1166760" cy="320760"/>
          </a:xfrm>
          <a:prstGeom prst="rect">
            <a:avLst/>
          </a:prstGeom>
          <a:ln>
            <a:noFill/>
          </a:ln>
        </p:spPr>
      </p:pic>
      <p:sp>
        <p:nvSpPr>
          <p:cNvPr id="1563" name="CustomShape 7"/>
          <p:cNvSpPr/>
          <p:nvPr/>
        </p:nvSpPr>
        <p:spPr>
          <a:xfrm>
            <a:off x="645840" y="4689360"/>
            <a:ext cx="323748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Usually can’t tell which jet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came from the quark and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came from anti-quark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564" name="Group 8"/>
          <p:cNvGrpSpPr/>
          <p:nvPr/>
        </p:nvGrpSpPr>
        <p:grpSpPr>
          <a:xfrm>
            <a:off x="3911760" y="4617720"/>
            <a:ext cx="2120040" cy="898920"/>
            <a:chOff x="3911760" y="4617720"/>
            <a:chExt cx="2120040" cy="898920"/>
          </a:xfrm>
        </p:grpSpPr>
        <p:sp>
          <p:nvSpPr>
            <p:cNvPr id="1565" name="Line 9"/>
            <p:cNvSpPr/>
            <p:nvPr/>
          </p:nvSpPr>
          <p:spPr>
            <a:xfrm>
              <a:off x="3911760" y="5048640"/>
              <a:ext cx="93420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Line 10"/>
            <p:cNvSpPr/>
            <p:nvPr/>
          </p:nvSpPr>
          <p:spPr>
            <a:xfrm flipH="1">
              <a:off x="5096160" y="5048640"/>
              <a:ext cx="93564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Line 11"/>
            <p:cNvSpPr/>
            <p:nvPr/>
          </p:nvSpPr>
          <p:spPr>
            <a:xfrm flipV="1">
              <a:off x="4953960" y="4689360"/>
              <a:ext cx="502920" cy="358920"/>
            </a:xfrm>
            <a:prstGeom prst="line">
              <a:avLst/>
            </a:prstGeom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Line 12"/>
            <p:cNvSpPr/>
            <p:nvPr/>
          </p:nvSpPr>
          <p:spPr>
            <a:xfrm flipV="1">
              <a:off x="4988520" y="4617720"/>
              <a:ext cx="468000" cy="395640"/>
            </a:xfrm>
            <a:prstGeom prst="line">
              <a:avLst/>
            </a:prstGeom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Line 13"/>
            <p:cNvSpPr/>
            <p:nvPr/>
          </p:nvSpPr>
          <p:spPr>
            <a:xfrm flipV="1">
              <a:off x="4955400" y="4689360"/>
              <a:ext cx="645480" cy="358920"/>
            </a:xfrm>
            <a:prstGeom prst="line">
              <a:avLst/>
            </a:prstGeom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Line 14"/>
            <p:cNvSpPr/>
            <p:nvPr/>
          </p:nvSpPr>
          <p:spPr>
            <a:xfrm flipV="1">
              <a:off x="4414680" y="5121360"/>
              <a:ext cx="467640" cy="395280"/>
            </a:xfrm>
            <a:prstGeom prst="line">
              <a:avLst/>
            </a:prstGeom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Line 15"/>
            <p:cNvSpPr/>
            <p:nvPr/>
          </p:nvSpPr>
          <p:spPr>
            <a:xfrm flipV="1">
              <a:off x="4521960" y="5085000"/>
              <a:ext cx="394920" cy="395280"/>
            </a:xfrm>
            <a:prstGeom prst="line">
              <a:avLst/>
            </a:prstGeom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Line 16"/>
            <p:cNvSpPr/>
            <p:nvPr/>
          </p:nvSpPr>
          <p:spPr>
            <a:xfrm flipV="1">
              <a:off x="4414680" y="5085000"/>
              <a:ext cx="502560" cy="324000"/>
            </a:xfrm>
            <a:prstGeom prst="line">
              <a:avLst/>
            </a:prstGeom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3" name="CustomShape 17"/>
          <p:cNvSpPr/>
          <p:nvPr/>
        </p:nvSpPr>
        <p:spPr>
          <a:xfrm>
            <a:off x="635040" y="4048200"/>
            <a:ext cx="59515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general, i.e. unless producing a        bound state,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produce jets of hadrons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574" name="Group 18"/>
          <p:cNvGrpSpPr/>
          <p:nvPr/>
        </p:nvGrpSpPr>
        <p:grpSpPr>
          <a:xfrm>
            <a:off x="6753240" y="2970360"/>
            <a:ext cx="2484000" cy="3375000"/>
            <a:chOff x="6753240" y="2970360"/>
            <a:chExt cx="2484000" cy="3375000"/>
          </a:xfrm>
        </p:grpSpPr>
        <p:pic>
          <p:nvPicPr>
            <p:cNvPr id="1575" name="Picture 91" descr="cello002"/>
            <p:cNvPicPr/>
            <p:nvPr/>
          </p:nvPicPr>
          <p:blipFill>
            <a:blip r:embed="rId5"/>
            <a:stretch/>
          </p:blipFill>
          <p:spPr>
            <a:xfrm>
              <a:off x="6753240" y="3141720"/>
              <a:ext cx="2187720" cy="320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6" name="CustomShape 19"/>
            <p:cNvSpPr/>
            <p:nvPr/>
          </p:nvSpPr>
          <p:spPr>
            <a:xfrm rot="5400000">
              <a:off x="7480440" y="4480560"/>
              <a:ext cx="3267000" cy="246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spcBef>
                  <a:spcPts val="624"/>
                </a:spcBef>
              </a:pPr>
              <a:r>
                <a:rPr b="1" lang="en-US" sz="1000" spc="-1" strike="noStrike">
                  <a:solidFill>
                    <a:srgbClr val="ff0000"/>
                  </a:solidFill>
                  <a:latin typeface="Arial"/>
                </a:rPr>
                <a:t>H.J.Behrend et al., Phys Lett 183B (1987) 400</a:t>
              </a:r>
              <a:endParaRPr b="1" lang="es-ES" sz="10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grpSp>
        <p:nvGrpSpPr>
          <p:cNvPr id="1577" name="Group 20"/>
          <p:cNvGrpSpPr/>
          <p:nvPr/>
        </p:nvGrpSpPr>
        <p:grpSpPr>
          <a:xfrm>
            <a:off x="644400" y="5626080"/>
            <a:ext cx="5460840" cy="398880"/>
            <a:chOff x="644400" y="5626080"/>
            <a:chExt cx="5460840" cy="398880"/>
          </a:xfrm>
        </p:grpSpPr>
        <p:sp>
          <p:nvSpPr>
            <p:cNvPr id="1578" name="CustomShape 21"/>
            <p:cNvSpPr/>
            <p:nvPr/>
          </p:nvSpPr>
          <p:spPr>
            <a:xfrm>
              <a:off x="644400" y="5626080"/>
              <a:ext cx="38012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Angular distribution of jets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579" name="Picture 97" descr="TP_tmp"/>
            <p:cNvPicPr/>
            <p:nvPr/>
          </p:nvPicPr>
          <p:blipFill>
            <a:blip r:embed="rId6"/>
            <a:stretch/>
          </p:blipFill>
          <p:spPr>
            <a:xfrm>
              <a:off x="4412160" y="5662440"/>
              <a:ext cx="1693080" cy="350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0" name="CustomShape 22"/>
          <p:cNvSpPr/>
          <p:nvPr/>
        </p:nvSpPr>
        <p:spPr>
          <a:xfrm>
            <a:off x="2000160" y="6202440"/>
            <a:ext cx="324000" cy="179280"/>
          </a:xfrm>
          <a:custGeom>
            <a:avLst/>
            <a:gdLst/>
            <a:ahLst/>
            <a:rect l="0" t="0" r="r" b="b"/>
            <a:pathLst>
              <a:path w="902" h="500">
                <a:moveTo>
                  <a:pt x="0" y="124"/>
                </a:moveTo>
                <a:lnTo>
                  <a:pt x="675" y="124"/>
                </a:lnTo>
                <a:lnTo>
                  <a:pt x="675" y="0"/>
                </a:lnTo>
                <a:lnTo>
                  <a:pt x="901" y="249"/>
                </a:lnTo>
                <a:lnTo>
                  <a:pt x="675" y="499"/>
                </a:lnTo>
                <a:lnTo>
                  <a:pt x="675" y="374"/>
                </a:lnTo>
                <a:lnTo>
                  <a:pt x="0" y="374"/>
                </a:lnTo>
                <a:lnTo>
                  <a:pt x="0" y="124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23"/>
          <p:cNvSpPr/>
          <p:nvPr/>
        </p:nvSpPr>
        <p:spPr>
          <a:xfrm>
            <a:off x="2455560" y="6087960"/>
            <a:ext cx="23860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Quarks are spin ½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2" name="Line 24"/>
          <p:cNvSpPr/>
          <p:nvPr/>
        </p:nvSpPr>
        <p:spPr>
          <a:xfrm flipV="1">
            <a:off x="6248520" y="5518080"/>
            <a:ext cx="576000" cy="324000"/>
          </a:xfrm>
          <a:prstGeom prst="line">
            <a:avLst/>
          </a:prstGeom>
          <a:ln w="2844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83" name="Group 25"/>
          <p:cNvGrpSpPr/>
          <p:nvPr/>
        </p:nvGrpSpPr>
        <p:grpSpPr>
          <a:xfrm>
            <a:off x="992160" y="1041480"/>
            <a:ext cx="8677080" cy="1309680"/>
            <a:chOff x="992160" y="1041480"/>
            <a:chExt cx="8677080" cy="1309680"/>
          </a:xfrm>
        </p:grpSpPr>
        <p:grpSp>
          <p:nvGrpSpPr>
            <p:cNvPr id="1584" name="Group 26"/>
            <p:cNvGrpSpPr/>
            <p:nvPr/>
          </p:nvGrpSpPr>
          <p:grpSpPr>
            <a:xfrm>
              <a:off x="992160" y="1041480"/>
              <a:ext cx="8614080" cy="1309680"/>
              <a:chOff x="992160" y="1041480"/>
              <a:chExt cx="8614080" cy="1309680"/>
            </a:xfrm>
          </p:grpSpPr>
          <p:grpSp>
            <p:nvGrpSpPr>
              <p:cNvPr id="1585" name="Group 27"/>
              <p:cNvGrpSpPr/>
              <p:nvPr/>
            </p:nvGrpSpPr>
            <p:grpSpPr>
              <a:xfrm>
                <a:off x="992160" y="1041480"/>
                <a:ext cx="2566440" cy="1309680"/>
                <a:chOff x="992160" y="1041480"/>
                <a:chExt cx="2566440" cy="1309680"/>
              </a:xfrm>
            </p:grpSpPr>
            <p:sp>
              <p:nvSpPr>
                <p:cNvPr id="1586" name="CustomShape 28"/>
                <p:cNvSpPr/>
                <p:nvPr/>
              </p:nvSpPr>
              <p:spPr>
                <a:xfrm rot="21546000">
                  <a:off x="1779120" y="1692360"/>
                  <a:ext cx="804240" cy="137880"/>
                </a:xfrm>
                <a:custGeom>
                  <a:avLst/>
                  <a:gdLst/>
                  <a:ahLst/>
                  <a:rect l="l" t="t" r="r" b="b"/>
                  <a:pathLst>
                    <a:path w="3378" h="682">
                      <a:moveTo>
                        <a:pt x="0" y="318"/>
                      </a:moveTo>
                      <a:cubicBezTo>
                        <a:pt x="25" y="260"/>
                        <a:pt x="50" y="203"/>
                        <a:pt x="69" y="163"/>
                      </a:cubicBezTo>
                      <a:cubicBezTo>
                        <a:pt x="88" y="123"/>
                        <a:pt x="99" y="98"/>
                        <a:pt x="112" y="76"/>
                      </a:cubicBezTo>
                      <a:cubicBezTo>
                        <a:pt x="125" y="54"/>
                        <a:pt x="133" y="44"/>
                        <a:pt x="149" y="33"/>
                      </a:cubicBezTo>
                      <a:cubicBezTo>
                        <a:pt x="165" y="22"/>
                        <a:pt x="189" y="9"/>
                        <a:pt x="205" y="8"/>
                      </a:cubicBezTo>
                      <a:cubicBezTo>
                        <a:pt x="221" y="7"/>
                        <a:pt x="230" y="13"/>
                        <a:pt x="248" y="27"/>
                      </a:cubicBezTo>
                      <a:cubicBezTo>
                        <a:pt x="266" y="41"/>
                        <a:pt x="297" y="66"/>
                        <a:pt x="316" y="95"/>
                      </a:cubicBezTo>
                      <a:cubicBezTo>
                        <a:pt x="335" y="124"/>
                        <a:pt x="352" y="167"/>
                        <a:pt x="365" y="200"/>
                      </a:cubicBezTo>
                      <a:cubicBezTo>
                        <a:pt x="378" y="233"/>
                        <a:pt x="382" y="256"/>
                        <a:pt x="396" y="293"/>
                      </a:cubicBezTo>
                      <a:cubicBezTo>
                        <a:pt x="410" y="330"/>
                        <a:pt x="432" y="378"/>
                        <a:pt x="452" y="423"/>
                      </a:cubicBezTo>
                      <a:cubicBezTo>
                        <a:pt x="472" y="468"/>
                        <a:pt x="494" y="528"/>
                        <a:pt x="514" y="565"/>
                      </a:cubicBezTo>
                      <a:cubicBezTo>
                        <a:pt x="534" y="602"/>
                        <a:pt x="552" y="628"/>
                        <a:pt x="570" y="646"/>
                      </a:cubicBezTo>
                      <a:cubicBezTo>
                        <a:pt x="588" y="664"/>
                        <a:pt x="607" y="677"/>
                        <a:pt x="625" y="676"/>
                      </a:cubicBezTo>
                      <a:cubicBezTo>
                        <a:pt x="643" y="675"/>
                        <a:pt x="662" y="655"/>
                        <a:pt x="681" y="639"/>
                      </a:cubicBezTo>
                      <a:cubicBezTo>
                        <a:pt x="700" y="623"/>
                        <a:pt x="718" y="610"/>
                        <a:pt x="737" y="577"/>
                      </a:cubicBezTo>
                      <a:cubicBezTo>
                        <a:pt x="756" y="544"/>
                        <a:pt x="778" y="487"/>
                        <a:pt x="798" y="441"/>
                      </a:cubicBezTo>
                      <a:cubicBezTo>
                        <a:pt x="818" y="395"/>
                        <a:pt x="836" y="342"/>
                        <a:pt x="854" y="299"/>
                      </a:cubicBezTo>
                      <a:cubicBezTo>
                        <a:pt x="872" y="256"/>
                        <a:pt x="887" y="221"/>
                        <a:pt x="904" y="182"/>
                      </a:cubicBezTo>
                      <a:cubicBezTo>
                        <a:pt x="921" y="143"/>
                        <a:pt x="941" y="92"/>
                        <a:pt x="959" y="64"/>
                      </a:cubicBezTo>
                      <a:cubicBezTo>
                        <a:pt x="977" y="36"/>
                        <a:pt x="998" y="24"/>
                        <a:pt x="1015" y="15"/>
                      </a:cubicBezTo>
                      <a:cubicBezTo>
                        <a:pt x="1032" y="6"/>
                        <a:pt x="1044" y="0"/>
                        <a:pt x="1064" y="8"/>
                      </a:cubicBezTo>
                      <a:cubicBezTo>
                        <a:pt x="1084" y="16"/>
                        <a:pt x="1114" y="40"/>
                        <a:pt x="1133" y="64"/>
                      </a:cubicBezTo>
                      <a:cubicBezTo>
                        <a:pt x="1152" y="88"/>
                        <a:pt x="1160" y="117"/>
                        <a:pt x="1176" y="151"/>
                      </a:cubicBezTo>
                      <a:cubicBezTo>
                        <a:pt x="1192" y="185"/>
                        <a:pt x="1214" y="226"/>
                        <a:pt x="1232" y="268"/>
                      </a:cubicBezTo>
                      <a:cubicBezTo>
                        <a:pt x="1250" y="310"/>
                        <a:pt x="1268" y="359"/>
                        <a:pt x="1287" y="404"/>
                      </a:cubicBezTo>
                      <a:cubicBezTo>
                        <a:pt x="1306" y="449"/>
                        <a:pt x="1330" y="500"/>
                        <a:pt x="1349" y="540"/>
                      </a:cubicBezTo>
                      <a:cubicBezTo>
                        <a:pt x="1368" y="580"/>
                        <a:pt x="1379" y="623"/>
                        <a:pt x="1399" y="646"/>
                      </a:cubicBezTo>
                      <a:cubicBezTo>
                        <a:pt x="1419" y="669"/>
                        <a:pt x="1443" y="678"/>
                        <a:pt x="1467" y="676"/>
                      </a:cubicBezTo>
                      <a:cubicBezTo>
                        <a:pt x="1491" y="674"/>
                        <a:pt x="1518" y="660"/>
                        <a:pt x="1541" y="633"/>
                      </a:cubicBezTo>
                      <a:cubicBezTo>
                        <a:pt x="1564" y="606"/>
                        <a:pt x="1584" y="557"/>
                        <a:pt x="1603" y="516"/>
                      </a:cubicBezTo>
                      <a:cubicBezTo>
                        <a:pt x="1622" y="475"/>
                        <a:pt x="1641" y="428"/>
                        <a:pt x="1658" y="386"/>
                      </a:cubicBezTo>
                      <a:cubicBezTo>
                        <a:pt x="1675" y="344"/>
                        <a:pt x="1689" y="303"/>
                        <a:pt x="1708" y="262"/>
                      </a:cubicBezTo>
                      <a:cubicBezTo>
                        <a:pt x="1727" y="221"/>
                        <a:pt x="1754" y="171"/>
                        <a:pt x="1770" y="138"/>
                      </a:cubicBezTo>
                      <a:cubicBezTo>
                        <a:pt x="1786" y="105"/>
                        <a:pt x="1788" y="87"/>
                        <a:pt x="1807" y="64"/>
                      </a:cubicBezTo>
                      <a:cubicBezTo>
                        <a:pt x="1826" y="41"/>
                        <a:pt x="1859" y="2"/>
                        <a:pt x="1887" y="2"/>
                      </a:cubicBezTo>
                      <a:cubicBezTo>
                        <a:pt x="1915" y="2"/>
                        <a:pt x="1949" y="34"/>
                        <a:pt x="1974" y="64"/>
                      </a:cubicBezTo>
                      <a:cubicBezTo>
                        <a:pt x="1999" y="94"/>
                        <a:pt x="2013" y="133"/>
                        <a:pt x="2036" y="182"/>
                      </a:cubicBezTo>
                      <a:cubicBezTo>
                        <a:pt x="2059" y="231"/>
                        <a:pt x="2086" y="303"/>
                        <a:pt x="2110" y="361"/>
                      </a:cubicBezTo>
                      <a:cubicBezTo>
                        <a:pt x="2134" y="419"/>
                        <a:pt x="2156" y="482"/>
                        <a:pt x="2178" y="528"/>
                      </a:cubicBezTo>
                      <a:cubicBezTo>
                        <a:pt x="2200" y="574"/>
                        <a:pt x="2218" y="614"/>
                        <a:pt x="2240" y="639"/>
                      </a:cubicBezTo>
                      <a:cubicBezTo>
                        <a:pt x="2262" y="664"/>
                        <a:pt x="2283" y="680"/>
                        <a:pt x="2308" y="676"/>
                      </a:cubicBezTo>
                      <a:cubicBezTo>
                        <a:pt x="2333" y="672"/>
                        <a:pt x="2362" y="646"/>
                        <a:pt x="2388" y="615"/>
                      </a:cubicBezTo>
                      <a:cubicBezTo>
                        <a:pt x="2414" y="584"/>
                        <a:pt x="2438" y="543"/>
                        <a:pt x="2463" y="491"/>
                      </a:cubicBezTo>
                      <a:cubicBezTo>
                        <a:pt x="2488" y="439"/>
                        <a:pt x="2514" y="361"/>
                        <a:pt x="2537" y="305"/>
                      </a:cubicBezTo>
                      <a:cubicBezTo>
                        <a:pt x="2560" y="249"/>
                        <a:pt x="2576" y="202"/>
                        <a:pt x="2599" y="157"/>
                      </a:cubicBezTo>
                      <a:cubicBezTo>
                        <a:pt x="2622" y="112"/>
                        <a:pt x="2650" y="58"/>
                        <a:pt x="2673" y="33"/>
                      </a:cubicBezTo>
                      <a:cubicBezTo>
                        <a:pt x="2696" y="8"/>
                        <a:pt x="2711" y="3"/>
                        <a:pt x="2735" y="8"/>
                      </a:cubicBezTo>
                      <a:cubicBezTo>
                        <a:pt x="2759" y="13"/>
                        <a:pt x="2791" y="34"/>
                        <a:pt x="2815" y="64"/>
                      </a:cubicBezTo>
                      <a:cubicBezTo>
                        <a:pt x="2839" y="94"/>
                        <a:pt x="2854" y="139"/>
                        <a:pt x="2877" y="188"/>
                      </a:cubicBezTo>
                      <a:cubicBezTo>
                        <a:pt x="2900" y="237"/>
                        <a:pt x="2927" y="306"/>
                        <a:pt x="2951" y="361"/>
                      </a:cubicBezTo>
                      <a:cubicBezTo>
                        <a:pt x="2975" y="416"/>
                        <a:pt x="2995" y="468"/>
                        <a:pt x="3019" y="516"/>
                      </a:cubicBezTo>
                      <a:cubicBezTo>
                        <a:pt x="3043" y="564"/>
                        <a:pt x="3070" y="625"/>
                        <a:pt x="3094" y="652"/>
                      </a:cubicBezTo>
                      <a:cubicBezTo>
                        <a:pt x="3118" y="679"/>
                        <a:pt x="3138" y="682"/>
                        <a:pt x="3162" y="676"/>
                      </a:cubicBezTo>
                      <a:cubicBezTo>
                        <a:pt x="3186" y="670"/>
                        <a:pt x="3210" y="652"/>
                        <a:pt x="3236" y="615"/>
                      </a:cubicBezTo>
                      <a:cubicBezTo>
                        <a:pt x="3262" y="578"/>
                        <a:pt x="3292" y="506"/>
                        <a:pt x="3316" y="454"/>
                      </a:cubicBezTo>
                      <a:cubicBezTo>
                        <a:pt x="3340" y="402"/>
                        <a:pt x="3368" y="330"/>
                        <a:pt x="3378" y="305"/>
                      </a:cubicBezTo>
                    </a:path>
                  </a:pathLst>
                </a:custGeom>
                <a:noFill/>
                <a:ln w="28440">
                  <a:solidFill>
                    <a:srgbClr val="ff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87" name="CustomShape 29"/>
                <p:cNvSpPr/>
                <p:nvPr/>
              </p:nvSpPr>
              <p:spPr>
                <a:xfrm>
                  <a:off x="992160" y="1928880"/>
                  <a:ext cx="58572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Arial"/>
                    </a:rPr>
                    <a:t>e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  <a:ea typeface="Arial"/>
                    </a:rPr>
                    <a:t>–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588" name="CustomShape 30"/>
                <p:cNvSpPr/>
                <p:nvPr/>
              </p:nvSpPr>
              <p:spPr>
                <a:xfrm>
                  <a:off x="996840" y="1084320"/>
                  <a:ext cx="583560" cy="4168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spcBef>
                      <a:spcPts val="1312"/>
                    </a:spcBef>
                  </a:pPr>
                  <a:r>
                    <a:rPr b="0" lang="en-US" sz="2100" spc="-1" strike="noStrike">
                      <a:solidFill>
                        <a:srgbClr val="000000"/>
                      </a:solidFill>
                      <a:latin typeface="Arial"/>
                    </a:rPr>
                    <a:t>e</a:t>
                  </a:r>
                  <a:r>
                    <a:rPr b="0" lang="en-US" sz="2100" spc="-1" strike="noStrike" baseline="30000">
                      <a:solidFill>
                        <a:srgbClr val="000000"/>
                      </a:solidFill>
                      <a:latin typeface="Arial"/>
                    </a:rPr>
                    <a:t>+</a:t>
                  </a:r>
                  <a:endParaRPr b="1" lang="es-ES" sz="21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589" name="CustomShape 31"/>
                <p:cNvSpPr/>
                <p:nvPr/>
              </p:nvSpPr>
              <p:spPr>
                <a:xfrm>
                  <a:off x="2973240" y="1041480"/>
                  <a:ext cx="585360" cy="4017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spcBef>
                      <a:spcPts val="1247"/>
                    </a:spcBef>
                  </a:pPr>
                  <a:r>
                    <a:rPr b="0" lang="en-US" sz="2000" spc="-1" strike="noStrike">
                      <a:solidFill>
                        <a:srgbClr val="000000"/>
                      </a:solidFill>
                      <a:latin typeface="Arial"/>
                    </a:rPr>
                    <a:t>q</a:t>
                  </a:r>
                  <a:endParaRPr b="1" lang="es-ES" sz="20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590" name="CustomShape 32"/>
                <p:cNvSpPr/>
                <p:nvPr/>
              </p:nvSpPr>
              <p:spPr>
                <a:xfrm>
                  <a:off x="2045880" y="1200240"/>
                  <a:ext cx="365040" cy="4777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562"/>
                    </a:spcBef>
                  </a:pPr>
                  <a:r>
                    <a:rPr b="1" lang="en-US" sz="2500" spc="-1" strike="noStrike">
                      <a:solidFill>
                        <a:srgbClr val="ff0000"/>
                      </a:solidFill>
                      <a:latin typeface="Symbol"/>
                      <a:ea typeface="Symbol"/>
                    </a:rPr>
                    <a:t></a:t>
                  </a:r>
                  <a:endParaRPr b="1" lang="es-ES" sz="25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grpSp>
              <p:nvGrpSpPr>
                <p:cNvPr id="1591" name="Group 33"/>
                <p:cNvGrpSpPr/>
                <p:nvPr/>
              </p:nvGrpSpPr>
              <p:grpSpPr>
                <a:xfrm>
                  <a:off x="1333440" y="1763640"/>
                  <a:ext cx="437400" cy="416880"/>
                  <a:chOff x="1333440" y="1763640"/>
                  <a:chExt cx="437400" cy="416880"/>
                </a:xfrm>
              </p:grpSpPr>
              <p:sp>
                <p:nvSpPr>
                  <p:cNvPr id="1592" name="Line 34"/>
                  <p:cNvSpPr/>
                  <p:nvPr/>
                </p:nvSpPr>
                <p:spPr>
                  <a:xfrm flipH="1">
                    <a:off x="1551960" y="1763640"/>
                    <a:ext cx="218880" cy="208800"/>
                  </a:xfrm>
                  <a:prstGeom prst="line">
                    <a:avLst/>
                  </a:prstGeom>
                  <a:ln w="28440">
                    <a:solidFill>
                      <a:srgbClr val="3333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3" name="Line 35"/>
                  <p:cNvSpPr/>
                  <p:nvPr/>
                </p:nvSpPr>
                <p:spPr>
                  <a:xfrm flipV="1">
                    <a:off x="1333440" y="1902240"/>
                    <a:ext cx="291960" cy="278280"/>
                  </a:xfrm>
                  <a:prstGeom prst="line">
                    <a:avLst/>
                  </a:prstGeom>
                  <a:ln w="28440">
                    <a:solidFill>
                      <a:srgbClr val="000080"/>
                    </a:solidFill>
                    <a:miter/>
                    <a:tailEnd len="med" type="arrow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594" name="Group 36"/>
                <p:cNvGrpSpPr/>
                <p:nvPr/>
              </p:nvGrpSpPr>
              <p:grpSpPr>
                <a:xfrm>
                  <a:off x="1339560" y="1347840"/>
                  <a:ext cx="437400" cy="415440"/>
                  <a:chOff x="1339560" y="1347840"/>
                  <a:chExt cx="437400" cy="415440"/>
                </a:xfrm>
              </p:grpSpPr>
              <p:sp>
                <p:nvSpPr>
                  <p:cNvPr id="1595" name="Line 37"/>
                  <p:cNvSpPr/>
                  <p:nvPr/>
                </p:nvSpPr>
                <p:spPr>
                  <a:xfrm>
                    <a:off x="1339560" y="1347840"/>
                    <a:ext cx="218880" cy="207720"/>
                  </a:xfrm>
                  <a:prstGeom prst="line">
                    <a:avLst/>
                  </a:prstGeom>
                  <a:ln w="28440">
                    <a:solidFill>
                      <a:srgbClr val="3333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6" name="Line 38"/>
                  <p:cNvSpPr/>
                  <p:nvPr/>
                </p:nvSpPr>
                <p:spPr>
                  <a:xfrm flipH="1" flipV="1">
                    <a:off x="1485000" y="1486080"/>
                    <a:ext cx="291960" cy="277200"/>
                  </a:xfrm>
                  <a:prstGeom prst="line">
                    <a:avLst/>
                  </a:prstGeom>
                  <a:ln w="28440">
                    <a:solidFill>
                      <a:srgbClr val="000080"/>
                    </a:solidFill>
                    <a:miter/>
                    <a:tailEnd len="med" type="arrow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597" name="Group 39"/>
                <p:cNvGrpSpPr/>
                <p:nvPr/>
              </p:nvGrpSpPr>
              <p:grpSpPr>
                <a:xfrm>
                  <a:off x="2584080" y="1354320"/>
                  <a:ext cx="439200" cy="415800"/>
                  <a:chOff x="2584080" y="1354320"/>
                  <a:chExt cx="439200" cy="415800"/>
                </a:xfrm>
              </p:grpSpPr>
              <p:sp>
                <p:nvSpPr>
                  <p:cNvPr id="1598" name="Line 40"/>
                  <p:cNvSpPr/>
                  <p:nvPr/>
                </p:nvSpPr>
                <p:spPr>
                  <a:xfrm flipV="1">
                    <a:off x="2584080" y="1562040"/>
                    <a:ext cx="219600" cy="208080"/>
                  </a:xfrm>
                  <a:prstGeom prst="line">
                    <a:avLst/>
                  </a:prstGeom>
                  <a:ln w="28440">
                    <a:solidFill>
                      <a:srgbClr val="3333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99" name="Line 41"/>
                  <p:cNvSpPr/>
                  <p:nvPr/>
                </p:nvSpPr>
                <p:spPr>
                  <a:xfrm flipH="1">
                    <a:off x="2730240" y="1354320"/>
                    <a:ext cx="293040" cy="277560"/>
                  </a:xfrm>
                  <a:prstGeom prst="line">
                    <a:avLst/>
                  </a:prstGeom>
                  <a:ln w="28440">
                    <a:solidFill>
                      <a:srgbClr val="000080"/>
                    </a:solidFill>
                    <a:miter/>
                    <a:tailEnd len="med" type="arrow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00" name="Group 42"/>
                <p:cNvGrpSpPr/>
                <p:nvPr/>
              </p:nvGrpSpPr>
              <p:grpSpPr>
                <a:xfrm>
                  <a:off x="2584080" y="1747800"/>
                  <a:ext cx="439200" cy="415440"/>
                  <a:chOff x="2584080" y="1747800"/>
                  <a:chExt cx="439200" cy="415440"/>
                </a:xfrm>
              </p:grpSpPr>
              <p:sp>
                <p:nvSpPr>
                  <p:cNvPr id="1601" name="Line 43"/>
                  <p:cNvSpPr/>
                  <p:nvPr/>
                </p:nvSpPr>
                <p:spPr>
                  <a:xfrm flipH="1" flipV="1">
                    <a:off x="2803680" y="1955520"/>
                    <a:ext cx="219600" cy="207720"/>
                  </a:xfrm>
                  <a:prstGeom prst="line">
                    <a:avLst/>
                  </a:prstGeom>
                  <a:ln w="28440">
                    <a:solidFill>
                      <a:srgbClr val="3333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02" name="Line 44"/>
                  <p:cNvSpPr/>
                  <p:nvPr/>
                </p:nvSpPr>
                <p:spPr>
                  <a:xfrm>
                    <a:off x="2584080" y="1747800"/>
                    <a:ext cx="293040" cy="277200"/>
                  </a:xfrm>
                  <a:prstGeom prst="line">
                    <a:avLst/>
                  </a:prstGeom>
                  <a:ln w="28440">
                    <a:solidFill>
                      <a:srgbClr val="000080"/>
                    </a:solidFill>
                    <a:miter/>
                    <a:tailEnd len="med" type="arrow" w="med"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03" name="CustomShape 45"/>
                <p:cNvSpPr/>
                <p:nvPr/>
              </p:nvSpPr>
              <p:spPr>
                <a:xfrm>
                  <a:off x="2568240" y="1712880"/>
                  <a:ext cx="90360" cy="84240"/>
                </a:xfrm>
                <a:prstGeom prst="ellipse">
                  <a:avLst/>
                </a:prstGeom>
                <a:solidFill>
                  <a:srgbClr val="cc00c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04" name="CustomShape 46"/>
                <p:cNvSpPr/>
                <p:nvPr/>
              </p:nvSpPr>
              <p:spPr>
                <a:xfrm>
                  <a:off x="1706400" y="1712880"/>
                  <a:ext cx="88560" cy="84240"/>
                </a:xfrm>
                <a:prstGeom prst="ellipse">
                  <a:avLst/>
                </a:prstGeom>
                <a:solidFill>
                  <a:srgbClr val="cc00c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05" name="CustomShape 47"/>
                <p:cNvSpPr/>
                <p:nvPr/>
              </p:nvSpPr>
              <p:spPr>
                <a:xfrm>
                  <a:off x="2973240" y="1949400"/>
                  <a:ext cx="585360" cy="4017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6840" rIns="96840" tIns="48240" bIns="48240">
                  <a:spAutoFit/>
                </a:bodyPr>
                <a:p>
                  <a:pPr>
                    <a:spcBef>
                      <a:spcPts val="1247"/>
                    </a:spcBef>
                  </a:pPr>
                  <a:r>
                    <a:rPr b="0" lang="en-US" sz="2000" spc="-1" strike="noStrike">
                      <a:solidFill>
                        <a:srgbClr val="000000"/>
                      </a:solidFill>
                      <a:latin typeface="Arial"/>
                    </a:rPr>
                    <a:t>q</a:t>
                  </a:r>
                  <a:endParaRPr b="1" lang="es-ES" sz="2000" spc="-1" strike="noStrike">
                    <a:solidFill>
                      <a:srgbClr val="333399"/>
                    </a:solidFill>
                    <a:latin typeface="Arial"/>
                  </a:endParaRPr>
                </a:p>
              </p:txBody>
            </p:sp>
            <p:sp>
              <p:nvSpPr>
                <p:cNvPr id="1606" name="Line 48"/>
                <p:cNvSpPr/>
                <p:nvPr/>
              </p:nvSpPr>
              <p:spPr>
                <a:xfrm>
                  <a:off x="3081240" y="1157400"/>
                  <a:ext cx="107280" cy="0"/>
                </a:xfrm>
                <a:prstGeom prst="line">
                  <a:avLst/>
                </a:prstGeom>
                <a:ln w="1908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07" name="CustomShape 49"/>
              <p:cNvSpPr/>
              <p:nvPr/>
            </p:nvSpPr>
            <p:spPr>
              <a:xfrm>
                <a:off x="3431880" y="1111320"/>
                <a:ext cx="6174360" cy="1191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>
                <a:spAutoFit/>
              </a:bodyPr>
              <a:p>
                <a:pPr>
                  <a:buClr>
                    <a:srgbClr val="ff0000"/>
                  </a:buClr>
                  <a:buFont typeface="Wingdings" charset="2"/>
                  <a:buChar char=""/>
                </a:pP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 </a:t>
                </a: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Well defined production of quarks</a:t>
                </a:r>
                <a:endParaRPr b="1" lang="es-ES" sz="1800" spc="-1" strike="noStrike">
                  <a:solidFill>
                    <a:srgbClr val="333399"/>
                  </a:solidFill>
                  <a:latin typeface="Arial"/>
                </a:endParaRPr>
              </a:p>
              <a:p>
                <a:pPr lvl="1" marL="457200">
                  <a:lnSpc>
                    <a:spcPct val="100000"/>
                  </a:lnSpc>
                  <a:buClr>
                    <a:srgbClr val="ff0000"/>
                  </a:buClr>
                  <a:buFont typeface="Arial"/>
                  <a:buChar char="•"/>
                </a:pP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 </a:t>
                </a: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QED process well-understood</a:t>
                </a:r>
                <a:endParaRPr b="1" lang="es-ES" sz="1800" spc="-1" strike="noStrike">
                  <a:solidFill>
                    <a:srgbClr val="333399"/>
                  </a:solidFill>
                  <a:latin typeface="Arial"/>
                </a:endParaRPr>
              </a:p>
              <a:p>
                <a:pPr lvl="1" marL="457200">
                  <a:lnSpc>
                    <a:spcPct val="100000"/>
                  </a:lnSpc>
                  <a:buClr>
                    <a:srgbClr val="ff0000"/>
                  </a:buClr>
                  <a:buFont typeface="Arial"/>
                  <a:buChar char="•"/>
                </a:pP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 </a:t>
                </a: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no need to know parton structure functions</a:t>
                </a:r>
                <a:endParaRPr b="1" lang="es-ES" sz="1800" spc="-1" strike="noStrike">
                  <a:solidFill>
                    <a:srgbClr val="333399"/>
                  </a:solidFill>
                  <a:latin typeface="Arial"/>
                </a:endParaRPr>
              </a:p>
              <a:p>
                <a:pPr lvl="1" marL="457200">
                  <a:lnSpc>
                    <a:spcPct val="100000"/>
                  </a:lnSpc>
                  <a:buClr>
                    <a:srgbClr val="ff0000"/>
                  </a:buClr>
                  <a:buFont typeface="Arial"/>
                  <a:buChar char="•"/>
                </a:pP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 </a:t>
                </a:r>
                <a:r>
                  <a:rPr b="1" lang="en-GB" sz="1800" spc="-1" strike="noStrike">
                    <a:solidFill>
                      <a:srgbClr val="333399"/>
                    </a:solidFill>
                    <a:latin typeface="Arial"/>
                  </a:rPr>
                  <a:t>+ experimentally very clean – no proton remnants</a:t>
                </a:r>
                <a:endParaRPr b="1" lang="es-ES" sz="18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</p:grpSp>
        <p:sp>
          <p:nvSpPr>
            <p:cNvPr id="1608" name="CustomShape 50"/>
            <p:cNvSpPr/>
            <p:nvPr/>
          </p:nvSpPr>
          <p:spPr>
            <a:xfrm>
              <a:off x="3440160" y="1125360"/>
              <a:ext cx="6229080" cy="1223640"/>
            </a:xfrm>
            <a:prstGeom prst="rect">
              <a:avLst/>
            </a:prstGeom>
            <a:noFill/>
            <a:ln w="1908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09" name="Picture 105" descr="TP_tmp"/>
          <p:cNvPicPr/>
          <p:nvPr/>
        </p:nvPicPr>
        <p:blipFill>
          <a:blip r:embed="rId7"/>
          <a:stretch/>
        </p:blipFill>
        <p:spPr>
          <a:xfrm>
            <a:off x="4668840" y="4103640"/>
            <a:ext cx="320760" cy="26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83FEC557-2FDA-4E26-973D-8646913D5EAB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11" name="CustomShape 2"/>
          <p:cNvSpPr/>
          <p:nvPr/>
        </p:nvSpPr>
        <p:spPr>
          <a:xfrm>
            <a:off x="0" y="549360"/>
            <a:ext cx="9906120" cy="1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2" name="Group 3"/>
          <p:cNvGrpSpPr/>
          <p:nvPr/>
        </p:nvGrpSpPr>
        <p:grpSpPr>
          <a:xfrm>
            <a:off x="217440" y="3933720"/>
            <a:ext cx="5887800" cy="2641680"/>
            <a:chOff x="217440" y="3933720"/>
            <a:chExt cx="5887800" cy="2641680"/>
          </a:xfrm>
        </p:grpSpPr>
        <p:pic>
          <p:nvPicPr>
            <p:cNvPr id="1613" name="Picture 5" descr="rmu_data"/>
            <p:cNvPicPr/>
            <p:nvPr/>
          </p:nvPicPr>
          <p:blipFill>
            <a:blip r:embed="rId1"/>
            <a:stretch/>
          </p:blipFill>
          <p:spPr>
            <a:xfrm>
              <a:off x="492840" y="3933720"/>
              <a:ext cx="5612400" cy="2641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14" name="CustomShape 4"/>
            <p:cNvSpPr/>
            <p:nvPr/>
          </p:nvSpPr>
          <p:spPr>
            <a:xfrm>
              <a:off x="3021840" y="6261840"/>
              <a:ext cx="389160" cy="1270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CustomShape 5"/>
            <p:cNvSpPr/>
            <p:nvPr/>
          </p:nvSpPr>
          <p:spPr>
            <a:xfrm>
              <a:off x="217440" y="4920120"/>
              <a:ext cx="389160" cy="1270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6" name="CustomShape 6"/>
          <p:cNvSpPr/>
          <p:nvPr/>
        </p:nvSpPr>
        <p:spPr>
          <a:xfrm>
            <a:off x="450360" y="225360"/>
            <a:ext cx="58240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Colour is conserved and quarks are produced as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a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single quark flavour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single colour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617" name="Picture 13" descr="TP_tmp"/>
          <p:cNvPicPr/>
          <p:nvPr/>
        </p:nvPicPr>
        <p:blipFill>
          <a:blip r:embed="rId2"/>
          <a:stretch/>
        </p:blipFill>
        <p:spPr>
          <a:xfrm>
            <a:off x="6203880" y="258840"/>
            <a:ext cx="1197000" cy="320760"/>
          </a:xfrm>
          <a:prstGeom prst="rect">
            <a:avLst/>
          </a:prstGeom>
          <a:ln>
            <a:noFill/>
          </a:ln>
        </p:spPr>
      </p:pic>
      <p:grpSp>
        <p:nvGrpSpPr>
          <p:cNvPr id="1618" name="Group 7"/>
          <p:cNvGrpSpPr/>
          <p:nvPr/>
        </p:nvGrpSpPr>
        <p:grpSpPr>
          <a:xfrm>
            <a:off x="649440" y="1441440"/>
            <a:ext cx="6608520" cy="1177920"/>
            <a:chOff x="649440" y="1441440"/>
            <a:chExt cx="6608520" cy="1177920"/>
          </a:xfrm>
        </p:grpSpPr>
        <p:pic>
          <p:nvPicPr>
            <p:cNvPr id="1619" name="Picture 17" descr="TP_tmp"/>
            <p:cNvPicPr/>
            <p:nvPr/>
          </p:nvPicPr>
          <p:blipFill>
            <a:blip r:embed="rId3"/>
            <a:stretch/>
          </p:blipFill>
          <p:spPr>
            <a:xfrm>
              <a:off x="2862360" y="1638360"/>
              <a:ext cx="4395600" cy="774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0" name="CustomShape 8"/>
            <p:cNvSpPr/>
            <p:nvPr/>
          </p:nvSpPr>
          <p:spPr>
            <a:xfrm>
              <a:off x="649440" y="1441440"/>
              <a:ext cx="46684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Experimentally observe jets of hadrons: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621" name="CustomShape 9"/>
            <p:cNvSpPr/>
            <p:nvPr/>
          </p:nvSpPr>
          <p:spPr>
            <a:xfrm>
              <a:off x="1200600" y="2251080"/>
              <a:ext cx="33170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ff0000"/>
                  </a:solidFill>
                  <a:latin typeface="Arial"/>
                </a:rPr>
                <a:t>Factor 3 comes from colours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622" name="Line 10"/>
            <p:cNvSpPr/>
            <p:nvPr/>
          </p:nvSpPr>
          <p:spPr>
            <a:xfrm flipV="1">
              <a:off x="4521240" y="2106720"/>
              <a:ext cx="936720" cy="324000"/>
            </a:xfrm>
            <a:prstGeom prst="line">
              <a:avLst/>
            </a:prstGeom>
            <a:ln w="19080">
              <a:solidFill>
                <a:srgbClr val="ff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3" name="Group 11"/>
          <p:cNvGrpSpPr/>
          <p:nvPr/>
        </p:nvGrpSpPr>
        <p:grpSpPr>
          <a:xfrm>
            <a:off x="667080" y="2673360"/>
            <a:ext cx="6829200" cy="387360"/>
            <a:chOff x="667080" y="2673360"/>
            <a:chExt cx="6829200" cy="387360"/>
          </a:xfrm>
        </p:grpSpPr>
        <p:sp>
          <p:nvSpPr>
            <p:cNvPr id="1624" name="CustomShape 12"/>
            <p:cNvSpPr/>
            <p:nvPr/>
          </p:nvSpPr>
          <p:spPr>
            <a:xfrm>
              <a:off x="667080" y="2673360"/>
              <a:ext cx="45284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Usual to express as ratio compared to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625" name="Picture 23" descr="TP_tmp"/>
            <p:cNvPicPr/>
            <p:nvPr/>
          </p:nvPicPr>
          <p:blipFill>
            <a:blip r:embed="rId4"/>
            <a:stretch/>
          </p:blipFill>
          <p:spPr>
            <a:xfrm>
              <a:off x="5276880" y="2709720"/>
              <a:ext cx="2219400" cy="351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626" name="Picture 25" descr="TP_tmp"/>
          <p:cNvPicPr/>
          <p:nvPr/>
        </p:nvPicPr>
        <p:blipFill>
          <a:blip r:embed="rId5"/>
          <a:stretch/>
        </p:blipFill>
        <p:spPr>
          <a:xfrm>
            <a:off x="2360520" y="3116160"/>
            <a:ext cx="4213440" cy="736560"/>
          </a:xfrm>
          <a:prstGeom prst="rect">
            <a:avLst/>
          </a:prstGeom>
          <a:ln>
            <a:noFill/>
          </a:ln>
        </p:spPr>
      </p:pic>
      <p:pic>
        <p:nvPicPr>
          <p:cNvPr id="1627" name="Picture 27" descr="TP_tmp"/>
          <p:cNvPicPr/>
          <p:nvPr/>
        </p:nvPicPr>
        <p:blipFill>
          <a:blip r:embed="rId6"/>
          <a:stretch/>
        </p:blipFill>
        <p:spPr>
          <a:xfrm>
            <a:off x="6659640" y="4056120"/>
            <a:ext cx="3038400" cy="409680"/>
          </a:xfrm>
          <a:prstGeom prst="rect">
            <a:avLst/>
          </a:prstGeom>
          <a:ln>
            <a:noFill/>
          </a:ln>
        </p:spPr>
      </p:pic>
      <p:sp>
        <p:nvSpPr>
          <p:cNvPr id="1628" name="CustomShape 13"/>
          <p:cNvSpPr/>
          <p:nvPr/>
        </p:nvSpPr>
        <p:spPr>
          <a:xfrm>
            <a:off x="5735520" y="5394240"/>
            <a:ext cx="40071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Data consistent with expectation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with factor 3 from colour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29" name="CustomShape 14"/>
          <p:cNvSpPr/>
          <p:nvPr/>
        </p:nvSpPr>
        <p:spPr>
          <a:xfrm>
            <a:off x="5744520" y="4014720"/>
            <a:ext cx="858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 u="sng">
                <a:solidFill>
                  <a:srgbClr val="000000"/>
                </a:solidFill>
                <a:uFillTx/>
                <a:latin typeface="Arial"/>
              </a:rPr>
              <a:t>u,d,s: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30" name="CustomShape 15"/>
          <p:cNvSpPr/>
          <p:nvPr/>
        </p:nvSpPr>
        <p:spPr>
          <a:xfrm>
            <a:off x="5736240" y="4473720"/>
            <a:ext cx="10706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 u="sng">
                <a:solidFill>
                  <a:srgbClr val="000000"/>
                </a:solidFill>
                <a:uFillTx/>
                <a:latin typeface="Arial"/>
              </a:rPr>
              <a:t>u,d,s,c: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631" name="Picture 38" descr="TP_tmp"/>
          <p:cNvPicPr/>
          <p:nvPr/>
        </p:nvPicPr>
        <p:blipFill>
          <a:blip r:embed="rId7"/>
          <a:stretch/>
        </p:blipFill>
        <p:spPr>
          <a:xfrm>
            <a:off x="6875640" y="4510080"/>
            <a:ext cx="993600" cy="409680"/>
          </a:xfrm>
          <a:prstGeom prst="rect">
            <a:avLst/>
          </a:prstGeom>
          <a:ln>
            <a:noFill/>
          </a:ln>
        </p:spPr>
      </p:pic>
      <p:sp>
        <p:nvSpPr>
          <p:cNvPr id="1632" name="CustomShape 16"/>
          <p:cNvSpPr/>
          <p:nvPr/>
        </p:nvSpPr>
        <p:spPr>
          <a:xfrm>
            <a:off x="5736240" y="4954680"/>
            <a:ext cx="12963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 u="sng">
                <a:solidFill>
                  <a:srgbClr val="000000"/>
                </a:solidFill>
                <a:uFillTx/>
                <a:latin typeface="Arial"/>
              </a:rPr>
              <a:t>u,d,s,c,b: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633" name="Picture 41" descr="TP_tmp"/>
          <p:cNvPicPr/>
          <p:nvPr/>
        </p:nvPicPr>
        <p:blipFill>
          <a:blip r:embed="rId8"/>
          <a:stretch/>
        </p:blipFill>
        <p:spPr>
          <a:xfrm>
            <a:off x="7091280" y="4978440"/>
            <a:ext cx="993960" cy="409680"/>
          </a:xfrm>
          <a:prstGeom prst="rect">
            <a:avLst/>
          </a:prstGeom>
          <a:ln>
            <a:noFill/>
          </a:ln>
        </p:spPr>
      </p:pic>
      <p:pic>
        <p:nvPicPr>
          <p:cNvPr id="1634" name="Picture 44" descr="TP_tmp"/>
          <p:cNvPicPr/>
          <p:nvPr/>
        </p:nvPicPr>
        <p:blipFill>
          <a:blip r:embed="rId9"/>
          <a:stretch/>
        </p:blipFill>
        <p:spPr>
          <a:xfrm>
            <a:off x="231840" y="4049640"/>
            <a:ext cx="291960" cy="351000"/>
          </a:xfrm>
          <a:prstGeom prst="rect">
            <a:avLst/>
          </a:prstGeom>
          <a:ln>
            <a:noFill/>
          </a:ln>
        </p:spPr>
      </p:pic>
      <p:pic>
        <p:nvPicPr>
          <p:cNvPr id="1635" name="Picture 46" descr="TP_tmp"/>
          <p:cNvPicPr/>
          <p:nvPr/>
        </p:nvPicPr>
        <p:blipFill>
          <a:blip r:embed="rId10"/>
          <a:stretch/>
        </p:blipFill>
        <p:spPr>
          <a:xfrm>
            <a:off x="4665600" y="6273720"/>
            <a:ext cx="1052640" cy="322200"/>
          </a:xfrm>
          <a:prstGeom prst="rect">
            <a:avLst/>
          </a:prstGeom>
          <a:ln>
            <a:noFill/>
          </a:ln>
        </p:spPr>
      </p:pic>
      <p:pic>
        <p:nvPicPr>
          <p:cNvPr id="1636" name="Picture 47" descr="TP_tmp"/>
          <p:cNvPicPr/>
          <p:nvPr/>
        </p:nvPicPr>
        <p:blipFill>
          <a:blip r:embed="rId11"/>
          <a:stretch/>
        </p:blipFill>
        <p:spPr>
          <a:xfrm>
            <a:off x="2701800" y="811080"/>
            <a:ext cx="3151440" cy="66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3C5C30FF-C61B-4786-9007-DAC5EAA9D123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638" name="Group 2"/>
          <p:cNvGrpSpPr/>
          <p:nvPr/>
        </p:nvGrpSpPr>
        <p:grpSpPr>
          <a:xfrm>
            <a:off x="410400" y="5337000"/>
            <a:ext cx="8546760" cy="1266480"/>
            <a:chOff x="410400" y="5337000"/>
            <a:chExt cx="8546760" cy="1266480"/>
          </a:xfrm>
        </p:grpSpPr>
        <p:sp>
          <p:nvSpPr>
            <p:cNvPr id="1639" name="CustomShape 3"/>
            <p:cNvSpPr/>
            <p:nvPr/>
          </p:nvSpPr>
          <p:spPr>
            <a:xfrm>
              <a:off x="471240" y="5686560"/>
              <a:ext cx="8485920" cy="91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Three jet rate         measurement of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Angular distributions       gluons are spin-1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Four-jet rate and distributions        QCD has an underlying SU(3) symmetry 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640" name="Picture 4304" descr="TP_tmp"/>
            <p:cNvPicPr/>
            <p:nvPr/>
          </p:nvPicPr>
          <p:blipFill>
            <a:blip r:embed="rId1"/>
            <a:stretch/>
          </p:blipFill>
          <p:spPr>
            <a:xfrm>
              <a:off x="4557600" y="5767560"/>
              <a:ext cx="263520" cy="234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41" name="CustomShape 4"/>
            <p:cNvSpPr/>
            <p:nvPr/>
          </p:nvSpPr>
          <p:spPr>
            <a:xfrm>
              <a:off x="2289240" y="5838840"/>
              <a:ext cx="288720" cy="108000"/>
            </a:xfrm>
            <a:custGeom>
              <a:avLst/>
              <a:gdLst/>
              <a:ahLst/>
              <a:rect l="0" t="0" r="r" b="b"/>
              <a:pathLst>
                <a:path w="804" h="302">
                  <a:moveTo>
                    <a:pt x="0" y="75"/>
                  </a:moveTo>
                  <a:lnTo>
                    <a:pt x="602" y="75"/>
                  </a:lnTo>
                  <a:lnTo>
                    <a:pt x="602" y="0"/>
                  </a:lnTo>
                  <a:lnTo>
                    <a:pt x="803" y="150"/>
                  </a:lnTo>
                  <a:lnTo>
                    <a:pt x="602" y="301"/>
                  </a:lnTo>
                  <a:lnTo>
                    <a:pt x="602" y="225"/>
                  </a:lnTo>
                  <a:lnTo>
                    <a:pt x="0" y="225"/>
                  </a:lnTo>
                  <a:lnTo>
                    <a:pt x="0" y="75"/>
                  </a:lnTo>
                </a:path>
              </a:pathLst>
            </a:custGeom>
            <a:solidFill>
              <a:srgbClr val="ff0000"/>
            </a:solidFill>
            <a:ln w="2844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CustomShape 5"/>
            <p:cNvSpPr/>
            <p:nvPr/>
          </p:nvSpPr>
          <p:spPr>
            <a:xfrm>
              <a:off x="3044880" y="6127920"/>
              <a:ext cx="250920" cy="107640"/>
            </a:xfrm>
            <a:custGeom>
              <a:avLst/>
              <a:gdLst/>
              <a:ahLst/>
              <a:rect l="0" t="0" r="r" b="b"/>
              <a:pathLst>
                <a:path w="699" h="301">
                  <a:moveTo>
                    <a:pt x="0" y="75"/>
                  </a:moveTo>
                  <a:lnTo>
                    <a:pt x="523" y="75"/>
                  </a:lnTo>
                  <a:lnTo>
                    <a:pt x="523" y="0"/>
                  </a:lnTo>
                  <a:lnTo>
                    <a:pt x="698" y="150"/>
                  </a:lnTo>
                  <a:lnTo>
                    <a:pt x="523" y="300"/>
                  </a:lnTo>
                  <a:lnTo>
                    <a:pt x="523" y="225"/>
                  </a:lnTo>
                  <a:lnTo>
                    <a:pt x="0" y="225"/>
                  </a:lnTo>
                  <a:lnTo>
                    <a:pt x="0" y="75"/>
                  </a:lnTo>
                </a:path>
              </a:pathLst>
            </a:custGeom>
            <a:solidFill>
              <a:srgbClr val="ff0000"/>
            </a:solidFill>
            <a:ln w="2844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CustomShape 6"/>
            <p:cNvSpPr/>
            <p:nvPr/>
          </p:nvSpPr>
          <p:spPr>
            <a:xfrm>
              <a:off x="4016520" y="6378480"/>
              <a:ext cx="288720" cy="109800"/>
            </a:xfrm>
            <a:custGeom>
              <a:avLst/>
              <a:gdLst/>
              <a:ahLst/>
              <a:rect l="0" t="0" r="r" b="b"/>
              <a:pathLst>
                <a:path w="804" h="307">
                  <a:moveTo>
                    <a:pt x="0" y="76"/>
                  </a:moveTo>
                  <a:lnTo>
                    <a:pt x="602" y="76"/>
                  </a:lnTo>
                  <a:lnTo>
                    <a:pt x="602" y="0"/>
                  </a:lnTo>
                  <a:lnTo>
                    <a:pt x="803" y="153"/>
                  </a:lnTo>
                  <a:lnTo>
                    <a:pt x="602" y="306"/>
                  </a:lnTo>
                  <a:lnTo>
                    <a:pt x="602" y="229"/>
                  </a:lnTo>
                  <a:lnTo>
                    <a:pt x="0" y="229"/>
                  </a:lnTo>
                  <a:lnTo>
                    <a:pt x="0" y="76"/>
                  </a:lnTo>
                </a:path>
              </a:pathLst>
            </a:custGeom>
            <a:solidFill>
              <a:srgbClr val="ff0000"/>
            </a:solidFill>
            <a:ln w="2844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CustomShape 7"/>
            <p:cNvSpPr/>
            <p:nvPr/>
          </p:nvSpPr>
          <p:spPr>
            <a:xfrm>
              <a:off x="410400" y="5337000"/>
              <a:ext cx="20750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 u="sng">
                  <a:solidFill>
                    <a:srgbClr val="000000"/>
                  </a:solidFill>
                  <a:uFillTx/>
                  <a:latin typeface="Arial"/>
                </a:rPr>
                <a:t>Experimentally: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grpSp>
        <p:nvGrpSpPr>
          <p:cNvPr id="1645" name="Group 8"/>
          <p:cNvGrpSpPr/>
          <p:nvPr/>
        </p:nvGrpSpPr>
        <p:grpSpPr>
          <a:xfrm>
            <a:off x="128520" y="620640"/>
            <a:ext cx="9647280" cy="4800600"/>
            <a:chOff x="128520" y="620640"/>
            <a:chExt cx="9647280" cy="4800600"/>
          </a:xfrm>
        </p:grpSpPr>
        <p:sp>
          <p:nvSpPr>
            <p:cNvPr id="1646" name="CustomShape 9"/>
            <p:cNvSpPr/>
            <p:nvPr/>
          </p:nvSpPr>
          <p:spPr>
            <a:xfrm>
              <a:off x="506520" y="901800"/>
              <a:ext cx="180720" cy="39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CustomShape 10"/>
            <p:cNvSpPr/>
            <p:nvPr/>
          </p:nvSpPr>
          <p:spPr>
            <a:xfrm>
              <a:off x="460440" y="620640"/>
              <a:ext cx="61178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0" lang="en-GB" sz="20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GB" sz="20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r>
                <a:rPr b="0" lang="en-GB" sz="20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1" lang="en-GB" sz="1800" spc="-1" strike="noStrike" baseline="46000">
                  <a:solidFill>
                    <a:srgbClr val="000000"/>
                  </a:solidFill>
                  <a:latin typeface="Arial"/>
                  <a:ea typeface="Arial"/>
                </a:rPr>
                <a:t>–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colliders are also a good place to study gluons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648" name="Picture 11" descr="opaqqgzoom"/>
            <p:cNvPicPr/>
            <p:nvPr/>
          </p:nvPicPr>
          <p:blipFill>
            <a:blip r:embed="rId2"/>
            <a:stretch/>
          </p:blipFill>
          <p:spPr>
            <a:xfrm>
              <a:off x="3621240" y="1452600"/>
              <a:ext cx="2681280" cy="2803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49" name="Picture 4241" descr="opalqq"/>
            <p:cNvPicPr/>
            <p:nvPr/>
          </p:nvPicPr>
          <p:blipFill>
            <a:blip r:embed="rId3"/>
            <a:stretch/>
          </p:blipFill>
          <p:spPr>
            <a:xfrm>
              <a:off x="560520" y="1436760"/>
              <a:ext cx="2673360" cy="279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50" name="Picture 4245" descr="TP_tmp"/>
            <p:cNvPicPr/>
            <p:nvPr/>
          </p:nvPicPr>
          <p:blipFill>
            <a:blip r:embed="rId4"/>
            <a:stretch/>
          </p:blipFill>
          <p:spPr>
            <a:xfrm>
              <a:off x="704880" y="1044720"/>
              <a:ext cx="2336760" cy="320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51" name="Picture 4247" descr="TP_tmp"/>
            <p:cNvPicPr/>
            <p:nvPr/>
          </p:nvPicPr>
          <p:blipFill>
            <a:blip r:embed="rId5"/>
            <a:stretch/>
          </p:blipFill>
          <p:spPr>
            <a:xfrm>
              <a:off x="3693960" y="1044720"/>
              <a:ext cx="2482920" cy="32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52" name="Group 11"/>
            <p:cNvGrpSpPr/>
            <p:nvPr/>
          </p:nvGrpSpPr>
          <p:grpSpPr>
            <a:xfrm>
              <a:off x="631800" y="4111560"/>
              <a:ext cx="2566800" cy="1309680"/>
              <a:chOff x="631800" y="4111560"/>
              <a:chExt cx="2566800" cy="1309680"/>
            </a:xfrm>
          </p:grpSpPr>
          <p:sp>
            <p:nvSpPr>
              <p:cNvPr id="1653" name="CustomShape 12"/>
              <p:cNvSpPr/>
              <p:nvPr/>
            </p:nvSpPr>
            <p:spPr>
              <a:xfrm rot="21546000">
                <a:off x="1418760" y="4762440"/>
                <a:ext cx="804960" cy="13824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4" name="CustomShape 13"/>
              <p:cNvSpPr/>
              <p:nvPr/>
            </p:nvSpPr>
            <p:spPr>
              <a:xfrm>
                <a:off x="631800" y="4998960"/>
                <a:ext cx="5857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655" name="CustomShape 14"/>
              <p:cNvSpPr/>
              <p:nvPr/>
            </p:nvSpPr>
            <p:spPr>
              <a:xfrm>
                <a:off x="636480" y="4154400"/>
                <a:ext cx="5842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656" name="CustomShape 15"/>
              <p:cNvSpPr/>
              <p:nvPr/>
            </p:nvSpPr>
            <p:spPr>
              <a:xfrm>
                <a:off x="2612880" y="4111560"/>
                <a:ext cx="585720" cy="401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247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657" name="CustomShape 16"/>
              <p:cNvSpPr/>
              <p:nvPr/>
            </p:nvSpPr>
            <p:spPr>
              <a:xfrm>
                <a:off x="1566720" y="4270320"/>
                <a:ext cx="68436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1" lang="en-US" sz="2500" spc="-1" strike="noStrike">
                    <a:solidFill>
                      <a:srgbClr val="ff0000"/>
                    </a:solidFill>
                    <a:latin typeface="Symbol"/>
                    <a:ea typeface="Symbol"/>
                  </a:rPr>
                  <a:t></a:t>
                </a:r>
                <a:r>
                  <a:rPr b="0" lang="en-US" sz="2500" spc="-1" strike="noStrike">
                    <a:solidFill>
                      <a:srgbClr val="ff0000"/>
                    </a:solidFill>
                    <a:latin typeface="Palatino"/>
                  </a:rPr>
                  <a:t>Z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1658" name="Group 17"/>
              <p:cNvGrpSpPr/>
              <p:nvPr/>
            </p:nvGrpSpPr>
            <p:grpSpPr>
              <a:xfrm>
                <a:off x="973440" y="4833720"/>
                <a:ext cx="437400" cy="416880"/>
                <a:chOff x="973440" y="4833720"/>
                <a:chExt cx="437400" cy="416880"/>
              </a:xfrm>
            </p:grpSpPr>
            <p:sp>
              <p:nvSpPr>
                <p:cNvPr id="1659" name="Line 18"/>
                <p:cNvSpPr/>
                <p:nvPr/>
              </p:nvSpPr>
              <p:spPr>
                <a:xfrm flipH="1">
                  <a:off x="1191960" y="4833720"/>
                  <a:ext cx="218880" cy="20880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0" name="Line 19"/>
                <p:cNvSpPr/>
                <p:nvPr/>
              </p:nvSpPr>
              <p:spPr>
                <a:xfrm flipV="1">
                  <a:off x="973440" y="4972320"/>
                  <a:ext cx="291960" cy="27828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61" name="Group 20"/>
              <p:cNvGrpSpPr/>
              <p:nvPr/>
            </p:nvGrpSpPr>
            <p:grpSpPr>
              <a:xfrm>
                <a:off x="979560" y="4417920"/>
                <a:ext cx="437400" cy="415440"/>
                <a:chOff x="979560" y="4417920"/>
                <a:chExt cx="437400" cy="415440"/>
              </a:xfrm>
            </p:grpSpPr>
            <p:sp>
              <p:nvSpPr>
                <p:cNvPr id="1662" name="Line 21"/>
                <p:cNvSpPr/>
                <p:nvPr/>
              </p:nvSpPr>
              <p:spPr>
                <a:xfrm>
                  <a:off x="979560" y="4417920"/>
                  <a:ext cx="218880" cy="20772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3" name="Line 22"/>
                <p:cNvSpPr/>
                <p:nvPr/>
              </p:nvSpPr>
              <p:spPr>
                <a:xfrm flipH="1" flipV="1">
                  <a:off x="1125000" y="4556160"/>
                  <a:ext cx="291960" cy="27720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64" name="Group 23"/>
              <p:cNvGrpSpPr/>
              <p:nvPr/>
            </p:nvGrpSpPr>
            <p:grpSpPr>
              <a:xfrm>
                <a:off x="2224080" y="4424400"/>
                <a:ext cx="439200" cy="415440"/>
                <a:chOff x="2224080" y="4424400"/>
                <a:chExt cx="439200" cy="415440"/>
              </a:xfrm>
            </p:grpSpPr>
            <p:sp>
              <p:nvSpPr>
                <p:cNvPr id="1665" name="Line 24"/>
                <p:cNvSpPr/>
                <p:nvPr/>
              </p:nvSpPr>
              <p:spPr>
                <a:xfrm flipV="1">
                  <a:off x="2224080" y="4632120"/>
                  <a:ext cx="219600" cy="20772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6" name="Line 25"/>
                <p:cNvSpPr/>
                <p:nvPr/>
              </p:nvSpPr>
              <p:spPr>
                <a:xfrm flipH="1">
                  <a:off x="2370240" y="4424400"/>
                  <a:ext cx="293040" cy="27720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67" name="Group 26"/>
              <p:cNvGrpSpPr/>
              <p:nvPr/>
            </p:nvGrpSpPr>
            <p:grpSpPr>
              <a:xfrm>
                <a:off x="2224080" y="4818240"/>
                <a:ext cx="439200" cy="415800"/>
                <a:chOff x="2224080" y="4818240"/>
                <a:chExt cx="439200" cy="415800"/>
              </a:xfrm>
            </p:grpSpPr>
            <p:sp>
              <p:nvSpPr>
                <p:cNvPr id="1668" name="Line 27"/>
                <p:cNvSpPr/>
                <p:nvPr/>
              </p:nvSpPr>
              <p:spPr>
                <a:xfrm flipH="1" flipV="1">
                  <a:off x="2443680" y="5025960"/>
                  <a:ext cx="219600" cy="20808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9" name="Line 28"/>
                <p:cNvSpPr/>
                <p:nvPr/>
              </p:nvSpPr>
              <p:spPr>
                <a:xfrm>
                  <a:off x="2224080" y="4818240"/>
                  <a:ext cx="293040" cy="27756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70" name="CustomShape 29"/>
              <p:cNvSpPr/>
              <p:nvPr/>
            </p:nvSpPr>
            <p:spPr>
              <a:xfrm>
                <a:off x="2208240" y="4782960"/>
                <a:ext cx="90360" cy="8424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1" name="CustomShape 30"/>
              <p:cNvSpPr/>
              <p:nvPr/>
            </p:nvSpPr>
            <p:spPr>
              <a:xfrm>
                <a:off x="1346040" y="4782960"/>
                <a:ext cx="88920" cy="8424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2" name="CustomShape 31"/>
              <p:cNvSpPr/>
              <p:nvPr/>
            </p:nvSpPr>
            <p:spPr>
              <a:xfrm>
                <a:off x="2612880" y="5019480"/>
                <a:ext cx="585720" cy="401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247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673" name="Line 32"/>
              <p:cNvSpPr/>
              <p:nvPr/>
            </p:nvSpPr>
            <p:spPr>
              <a:xfrm>
                <a:off x="2720880" y="4227480"/>
                <a:ext cx="10800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74" name="Group 33"/>
            <p:cNvGrpSpPr/>
            <p:nvPr/>
          </p:nvGrpSpPr>
          <p:grpSpPr>
            <a:xfrm>
              <a:off x="3765600" y="4111560"/>
              <a:ext cx="2566440" cy="1309680"/>
              <a:chOff x="3765600" y="4111560"/>
              <a:chExt cx="2566440" cy="1309680"/>
            </a:xfrm>
          </p:grpSpPr>
          <p:sp>
            <p:nvSpPr>
              <p:cNvPr id="1675" name="CustomShape 34"/>
              <p:cNvSpPr/>
              <p:nvPr/>
            </p:nvSpPr>
            <p:spPr>
              <a:xfrm rot="21546000">
                <a:off x="4552200" y="4762440"/>
                <a:ext cx="804600" cy="138240"/>
              </a:xfrm>
              <a:custGeom>
                <a:avLst/>
                <a:gdLst/>
                <a:ahLst/>
                <a:rect l="l" t="t" r="r" b="b"/>
                <a:pathLst>
                  <a:path w="3378" h="682">
                    <a:moveTo>
                      <a:pt x="0" y="318"/>
                    </a:moveTo>
                    <a:cubicBezTo>
                      <a:pt x="25" y="260"/>
                      <a:pt x="50" y="203"/>
                      <a:pt x="69" y="163"/>
                    </a:cubicBezTo>
                    <a:cubicBezTo>
                      <a:pt x="88" y="123"/>
                      <a:pt x="99" y="98"/>
                      <a:pt x="112" y="76"/>
                    </a:cubicBezTo>
                    <a:cubicBezTo>
                      <a:pt x="125" y="54"/>
                      <a:pt x="133" y="44"/>
                      <a:pt x="149" y="33"/>
                    </a:cubicBezTo>
                    <a:cubicBezTo>
                      <a:pt x="165" y="22"/>
                      <a:pt x="189" y="9"/>
                      <a:pt x="205" y="8"/>
                    </a:cubicBezTo>
                    <a:cubicBezTo>
                      <a:pt x="221" y="7"/>
                      <a:pt x="230" y="13"/>
                      <a:pt x="248" y="27"/>
                    </a:cubicBezTo>
                    <a:cubicBezTo>
                      <a:pt x="266" y="41"/>
                      <a:pt x="297" y="66"/>
                      <a:pt x="316" y="95"/>
                    </a:cubicBezTo>
                    <a:cubicBezTo>
                      <a:pt x="335" y="124"/>
                      <a:pt x="352" y="167"/>
                      <a:pt x="365" y="200"/>
                    </a:cubicBezTo>
                    <a:cubicBezTo>
                      <a:pt x="378" y="233"/>
                      <a:pt x="382" y="256"/>
                      <a:pt x="396" y="293"/>
                    </a:cubicBezTo>
                    <a:cubicBezTo>
                      <a:pt x="410" y="330"/>
                      <a:pt x="432" y="378"/>
                      <a:pt x="452" y="423"/>
                    </a:cubicBezTo>
                    <a:cubicBezTo>
                      <a:pt x="472" y="468"/>
                      <a:pt x="494" y="528"/>
                      <a:pt x="514" y="565"/>
                    </a:cubicBezTo>
                    <a:cubicBezTo>
                      <a:pt x="534" y="602"/>
                      <a:pt x="552" y="628"/>
                      <a:pt x="570" y="646"/>
                    </a:cubicBezTo>
                    <a:cubicBezTo>
                      <a:pt x="588" y="664"/>
                      <a:pt x="607" y="677"/>
                      <a:pt x="625" y="676"/>
                    </a:cubicBezTo>
                    <a:cubicBezTo>
                      <a:pt x="643" y="675"/>
                      <a:pt x="662" y="655"/>
                      <a:pt x="681" y="639"/>
                    </a:cubicBezTo>
                    <a:cubicBezTo>
                      <a:pt x="700" y="623"/>
                      <a:pt x="718" y="610"/>
                      <a:pt x="737" y="577"/>
                    </a:cubicBezTo>
                    <a:cubicBezTo>
                      <a:pt x="756" y="544"/>
                      <a:pt x="778" y="487"/>
                      <a:pt x="798" y="441"/>
                    </a:cubicBezTo>
                    <a:cubicBezTo>
                      <a:pt x="818" y="395"/>
                      <a:pt x="836" y="342"/>
                      <a:pt x="854" y="299"/>
                    </a:cubicBezTo>
                    <a:cubicBezTo>
                      <a:pt x="872" y="256"/>
                      <a:pt x="887" y="221"/>
                      <a:pt x="904" y="182"/>
                    </a:cubicBezTo>
                    <a:cubicBezTo>
                      <a:pt x="921" y="143"/>
                      <a:pt x="941" y="92"/>
                      <a:pt x="959" y="64"/>
                    </a:cubicBezTo>
                    <a:cubicBezTo>
                      <a:pt x="977" y="36"/>
                      <a:pt x="998" y="24"/>
                      <a:pt x="1015" y="15"/>
                    </a:cubicBezTo>
                    <a:cubicBezTo>
                      <a:pt x="1032" y="6"/>
                      <a:pt x="1044" y="0"/>
                      <a:pt x="1064" y="8"/>
                    </a:cubicBezTo>
                    <a:cubicBezTo>
                      <a:pt x="1084" y="16"/>
                      <a:pt x="1114" y="40"/>
                      <a:pt x="1133" y="64"/>
                    </a:cubicBezTo>
                    <a:cubicBezTo>
                      <a:pt x="1152" y="88"/>
                      <a:pt x="1160" y="117"/>
                      <a:pt x="1176" y="151"/>
                    </a:cubicBezTo>
                    <a:cubicBezTo>
                      <a:pt x="1192" y="185"/>
                      <a:pt x="1214" y="226"/>
                      <a:pt x="1232" y="268"/>
                    </a:cubicBezTo>
                    <a:cubicBezTo>
                      <a:pt x="1250" y="310"/>
                      <a:pt x="1268" y="359"/>
                      <a:pt x="1287" y="404"/>
                    </a:cubicBezTo>
                    <a:cubicBezTo>
                      <a:pt x="1306" y="449"/>
                      <a:pt x="1330" y="500"/>
                      <a:pt x="1349" y="540"/>
                    </a:cubicBezTo>
                    <a:cubicBezTo>
                      <a:pt x="1368" y="580"/>
                      <a:pt x="1379" y="623"/>
                      <a:pt x="1399" y="646"/>
                    </a:cubicBezTo>
                    <a:cubicBezTo>
                      <a:pt x="1419" y="669"/>
                      <a:pt x="1443" y="678"/>
                      <a:pt x="1467" y="676"/>
                    </a:cubicBezTo>
                    <a:cubicBezTo>
                      <a:pt x="1491" y="674"/>
                      <a:pt x="1518" y="660"/>
                      <a:pt x="1541" y="633"/>
                    </a:cubicBezTo>
                    <a:cubicBezTo>
                      <a:pt x="1564" y="606"/>
                      <a:pt x="1584" y="557"/>
                      <a:pt x="1603" y="516"/>
                    </a:cubicBezTo>
                    <a:cubicBezTo>
                      <a:pt x="1622" y="475"/>
                      <a:pt x="1641" y="428"/>
                      <a:pt x="1658" y="386"/>
                    </a:cubicBezTo>
                    <a:cubicBezTo>
                      <a:pt x="1675" y="344"/>
                      <a:pt x="1689" y="303"/>
                      <a:pt x="1708" y="262"/>
                    </a:cubicBezTo>
                    <a:cubicBezTo>
                      <a:pt x="1727" y="221"/>
                      <a:pt x="1754" y="171"/>
                      <a:pt x="1770" y="138"/>
                    </a:cubicBezTo>
                    <a:cubicBezTo>
                      <a:pt x="1786" y="105"/>
                      <a:pt x="1788" y="87"/>
                      <a:pt x="1807" y="64"/>
                    </a:cubicBezTo>
                    <a:cubicBezTo>
                      <a:pt x="1826" y="41"/>
                      <a:pt x="1859" y="2"/>
                      <a:pt x="1887" y="2"/>
                    </a:cubicBezTo>
                    <a:cubicBezTo>
                      <a:pt x="1915" y="2"/>
                      <a:pt x="1949" y="34"/>
                      <a:pt x="1974" y="64"/>
                    </a:cubicBezTo>
                    <a:cubicBezTo>
                      <a:pt x="1999" y="94"/>
                      <a:pt x="2013" y="133"/>
                      <a:pt x="2036" y="182"/>
                    </a:cubicBezTo>
                    <a:cubicBezTo>
                      <a:pt x="2059" y="231"/>
                      <a:pt x="2086" y="303"/>
                      <a:pt x="2110" y="361"/>
                    </a:cubicBezTo>
                    <a:cubicBezTo>
                      <a:pt x="2134" y="419"/>
                      <a:pt x="2156" y="482"/>
                      <a:pt x="2178" y="528"/>
                    </a:cubicBezTo>
                    <a:cubicBezTo>
                      <a:pt x="2200" y="574"/>
                      <a:pt x="2218" y="614"/>
                      <a:pt x="2240" y="639"/>
                    </a:cubicBezTo>
                    <a:cubicBezTo>
                      <a:pt x="2262" y="664"/>
                      <a:pt x="2283" y="680"/>
                      <a:pt x="2308" y="676"/>
                    </a:cubicBezTo>
                    <a:cubicBezTo>
                      <a:pt x="2333" y="672"/>
                      <a:pt x="2362" y="646"/>
                      <a:pt x="2388" y="615"/>
                    </a:cubicBezTo>
                    <a:cubicBezTo>
                      <a:pt x="2414" y="584"/>
                      <a:pt x="2438" y="543"/>
                      <a:pt x="2463" y="491"/>
                    </a:cubicBezTo>
                    <a:cubicBezTo>
                      <a:pt x="2488" y="439"/>
                      <a:pt x="2514" y="361"/>
                      <a:pt x="2537" y="305"/>
                    </a:cubicBezTo>
                    <a:cubicBezTo>
                      <a:pt x="2560" y="249"/>
                      <a:pt x="2576" y="202"/>
                      <a:pt x="2599" y="157"/>
                    </a:cubicBezTo>
                    <a:cubicBezTo>
                      <a:pt x="2622" y="112"/>
                      <a:pt x="2650" y="58"/>
                      <a:pt x="2673" y="33"/>
                    </a:cubicBezTo>
                    <a:cubicBezTo>
                      <a:pt x="2696" y="8"/>
                      <a:pt x="2711" y="3"/>
                      <a:pt x="2735" y="8"/>
                    </a:cubicBezTo>
                    <a:cubicBezTo>
                      <a:pt x="2759" y="13"/>
                      <a:pt x="2791" y="34"/>
                      <a:pt x="2815" y="64"/>
                    </a:cubicBezTo>
                    <a:cubicBezTo>
                      <a:pt x="2839" y="94"/>
                      <a:pt x="2854" y="139"/>
                      <a:pt x="2877" y="188"/>
                    </a:cubicBezTo>
                    <a:cubicBezTo>
                      <a:pt x="2900" y="237"/>
                      <a:pt x="2927" y="306"/>
                      <a:pt x="2951" y="361"/>
                    </a:cubicBezTo>
                    <a:cubicBezTo>
                      <a:pt x="2975" y="416"/>
                      <a:pt x="2995" y="468"/>
                      <a:pt x="3019" y="516"/>
                    </a:cubicBezTo>
                    <a:cubicBezTo>
                      <a:pt x="3043" y="564"/>
                      <a:pt x="3070" y="625"/>
                      <a:pt x="3094" y="652"/>
                    </a:cubicBezTo>
                    <a:cubicBezTo>
                      <a:pt x="3118" y="679"/>
                      <a:pt x="3138" y="682"/>
                      <a:pt x="3162" y="676"/>
                    </a:cubicBezTo>
                    <a:cubicBezTo>
                      <a:pt x="3186" y="670"/>
                      <a:pt x="3210" y="652"/>
                      <a:pt x="3236" y="615"/>
                    </a:cubicBezTo>
                    <a:cubicBezTo>
                      <a:pt x="3262" y="578"/>
                      <a:pt x="3292" y="506"/>
                      <a:pt x="3316" y="454"/>
                    </a:cubicBezTo>
                    <a:cubicBezTo>
                      <a:pt x="3340" y="402"/>
                      <a:pt x="3368" y="330"/>
                      <a:pt x="3378" y="305"/>
                    </a:cubicBezTo>
                  </a:path>
                </a:pathLst>
              </a:custGeom>
              <a:noFill/>
              <a:ln w="2844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6" name="CustomShape 35"/>
              <p:cNvSpPr/>
              <p:nvPr/>
            </p:nvSpPr>
            <p:spPr>
              <a:xfrm>
                <a:off x="3765600" y="4998960"/>
                <a:ext cx="58536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  <a:ea typeface="Arial"/>
                  </a:rPr>
                  <a:t>–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677" name="CustomShape 36"/>
              <p:cNvSpPr/>
              <p:nvPr/>
            </p:nvSpPr>
            <p:spPr>
              <a:xfrm>
                <a:off x="3769920" y="4154400"/>
                <a:ext cx="58392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e</a:t>
                </a:r>
                <a:r>
                  <a:rPr b="0" lang="en-US" sz="2100" spc="-1" strike="noStrike" baseline="30000">
                    <a:solidFill>
                      <a:srgbClr val="000000"/>
                    </a:solidFill>
                    <a:latin typeface="Arial"/>
                  </a:rPr>
                  <a:t>+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678" name="CustomShape 37"/>
              <p:cNvSpPr/>
              <p:nvPr/>
            </p:nvSpPr>
            <p:spPr>
              <a:xfrm>
                <a:off x="5746680" y="4111560"/>
                <a:ext cx="585360" cy="401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247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679" name="CustomShape 38"/>
              <p:cNvSpPr/>
              <p:nvPr/>
            </p:nvSpPr>
            <p:spPr>
              <a:xfrm>
                <a:off x="4748040" y="4295880"/>
                <a:ext cx="85356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lnSpc>
                    <a:spcPct val="100000"/>
                  </a:lnSpc>
                  <a:spcBef>
                    <a:spcPts val="1562"/>
                  </a:spcBef>
                </a:pPr>
                <a:r>
                  <a:rPr b="1" lang="en-US" sz="2500" spc="-1" strike="noStrike">
                    <a:solidFill>
                      <a:srgbClr val="ff0000"/>
                    </a:solidFill>
                    <a:latin typeface="Symbol"/>
                    <a:ea typeface="Symbol"/>
                  </a:rPr>
                  <a:t></a:t>
                </a:r>
                <a:r>
                  <a:rPr b="0" lang="en-US" sz="2500" spc="-1" strike="noStrike">
                    <a:solidFill>
                      <a:srgbClr val="ff0000"/>
                    </a:solidFill>
                    <a:latin typeface="Symbol"/>
                    <a:ea typeface="Symbol"/>
                  </a:rPr>
                  <a:t>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1680" name="Group 39"/>
              <p:cNvGrpSpPr/>
              <p:nvPr/>
            </p:nvGrpSpPr>
            <p:grpSpPr>
              <a:xfrm>
                <a:off x="4106880" y="4833720"/>
                <a:ext cx="437400" cy="416880"/>
                <a:chOff x="4106880" y="4833720"/>
                <a:chExt cx="437400" cy="416880"/>
              </a:xfrm>
            </p:grpSpPr>
            <p:sp>
              <p:nvSpPr>
                <p:cNvPr id="1681" name="Line 40"/>
                <p:cNvSpPr/>
                <p:nvPr/>
              </p:nvSpPr>
              <p:spPr>
                <a:xfrm flipH="1">
                  <a:off x="4325400" y="4833720"/>
                  <a:ext cx="218880" cy="20880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2" name="Line 41"/>
                <p:cNvSpPr/>
                <p:nvPr/>
              </p:nvSpPr>
              <p:spPr>
                <a:xfrm flipV="1">
                  <a:off x="4106880" y="4972320"/>
                  <a:ext cx="291960" cy="27828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83" name="Group 42"/>
              <p:cNvGrpSpPr/>
              <p:nvPr/>
            </p:nvGrpSpPr>
            <p:grpSpPr>
              <a:xfrm>
                <a:off x="4113000" y="4417920"/>
                <a:ext cx="437400" cy="415440"/>
                <a:chOff x="4113000" y="4417920"/>
                <a:chExt cx="437400" cy="415440"/>
              </a:xfrm>
            </p:grpSpPr>
            <p:sp>
              <p:nvSpPr>
                <p:cNvPr id="1684" name="Line 43"/>
                <p:cNvSpPr/>
                <p:nvPr/>
              </p:nvSpPr>
              <p:spPr>
                <a:xfrm>
                  <a:off x="4113000" y="4417920"/>
                  <a:ext cx="218880" cy="20772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5" name="Line 44"/>
                <p:cNvSpPr/>
                <p:nvPr/>
              </p:nvSpPr>
              <p:spPr>
                <a:xfrm flipH="1" flipV="1">
                  <a:off x="4258440" y="4556160"/>
                  <a:ext cx="291960" cy="27720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86" name="Group 45"/>
              <p:cNvGrpSpPr/>
              <p:nvPr/>
            </p:nvGrpSpPr>
            <p:grpSpPr>
              <a:xfrm>
                <a:off x="5357520" y="4424400"/>
                <a:ext cx="439200" cy="415440"/>
                <a:chOff x="5357520" y="4424400"/>
                <a:chExt cx="439200" cy="415440"/>
              </a:xfrm>
            </p:grpSpPr>
            <p:sp>
              <p:nvSpPr>
                <p:cNvPr id="1687" name="Line 46"/>
                <p:cNvSpPr/>
                <p:nvPr/>
              </p:nvSpPr>
              <p:spPr>
                <a:xfrm flipV="1">
                  <a:off x="5357520" y="4632120"/>
                  <a:ext cx="219600" cy="20772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8" name="Line 47"/>
                <p:cNvSpPr/>
                <p:nvPr/>
              </p:nvSpPr>
              <p:spPr>
                <a:xfrm flipH="1">
                  <a:off x="5503680" y="4424400"/>
                  <a:ext cx="293040" cy="27720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89" name="Group 48"/>
              <p:cNvGrpSpPr/>
              <p:nvPr/>
            </p:nvGrpSpPr>
            <p:grpSpPr>
              <a:xfrm>
                <a:off x="5357520" y="4818240"/>
                <a:ext cx="439200" cy="415800"/>
                <a:chOff x="5357520" y="4818240"/>
                <a:chExt cx="439200" cy="415800"/>
              </a:xfrm>
            </p:grpSpPr>
            <p:sp>
              <p:nvSpPr>
                <p:cNvPr id="1690" name="Line 49"/>
                <p:cNvSpPr/>
                <p:nvPr/>
              </p:nvSpPr>
              <p:spPr>
                <a:xfrm flipH="1" flipV="1">
                  <a:off x="5577120" y="5025960"/>
                  <a:ext cx="219600" cy="20808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91" name="Line 50"/>
                <p:cNvSpPr/>
                <p:nvPr/>
              </p:nvSpPr>
              <p:spPr>
                <a:xfrm>
                  <a:off x="5357520" y="4818240"/>
                  <a:ext cx="293040" cy="27756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92" name="CustomShape 51"/>
              <p:cNvSpPr/>
              <p:nvPr/>
            </p:nvSpPr>
            <p:spPr>
              <a:xfrm>
                <a:off x="5341680" y="4782960"/>
                <a:ext cx="90000" cy="8424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3" name="CustomShape 52"/>
              <p:cNvSpPr/>
              <p:nvPr/>
            </p:nvSpPr>
            <p:spPr>
              <a:xfrm>
                <a:off x="4479840" y="4782960"/>
                <a:ext cx="88560" cy="8424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4" name="CustomShape 53"/>
              <p:cNvSpPr/>
              <p:nvPr/>
            </p:nvSpPr>
            <p:spPr>
              <a:xfrm>
                <a:off x="5746680" y="5019480"/>
                <a:ext cx="585360" cy="401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247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0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695" name="Line 54"/>
              <p:cNvSpPr/>
              <p:nvPr/>
            </p:nvSpPr>
            <p:spPr>
              <a:xfrm>
                <a:off x="5854320" y="4227480"/>
                <a:ext cx="10764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6" name="CustomShape 55"/>
              <p:cNvSpPr/>
              <p:nvPr/>
            </p:nvSpPr>
            <p:spPr>
              <a:xfrm rot="10800000">
                <a:off x="5468400" y="4795560"/>
                <a:ext cx="621720" cy="144360"/>
              </a:xfrm>
              <a:custGeom>
                <a:avLst/>
                <a:gdLst/>
                <a:ahLst/>
                <a:rect l="l" t="t" r="r" b="b"/>
                <a:pathLst>
                  <a:path w="3632" h="743">
                    <a:moveTo>
                      <a:pt x="0" y="64"/>
                    </a:moveTo>
                    <a:cubicBezTo>
                      <a:pt x="40" y="47"/>
                      <a:pt x="81" y="30"/>
                      <a:pt x="124" y="21"/>
                    </a:cubicBezTo>
                    <a:cubicBezTo>
                      <a:pt x="167" y="12"/>
                      <a:pt x="214" y="8"/>
                      <a:pt x="260" y="8"/>
                    </a:cubicBezTo>
                    <a:cubicBezTo>
                      <a:pt x="306" y="8"/>
                      <a:pt x="360" y="12"/>
                      <a:pt x="403" y="21"/>
                    </a:cubicBezTo>
                    <a:cubicBezTo>
                      <a:pt x="446" y="30"/>
                      <a:pt x="484" y="47"/>
                      <a:pt x="520" y="64"/>
                    </a:cubicBezTo>
                    <a:cubicBezTo>
                      <a:pt x="556" y="81"/>
                      <a:pt x="584" y="94"/>
                      <a:pt x="619" y="120"/>
                    </a:cubicBezTo>
                    <a:cubicBezTo>
                      <a:pt x="654" y="146"/>
                      <a:pt x="700" y="183"/>
                      <a:pt x="730" y="219"/>
                    </a:cubicBezTo>
                    <a:cubicBezTo>
                      <a:pt x="760" y="255"/>
                      <a:pt x="783" y="301"/>
                      <a:pt x="799" y="336"/>
                    </a:cubicBezTo>
                    <a:cubicBezTo>
                      <a:pt x="815" y="371"/>
                      <a:pt x="823" y="396"/>
                      <a:pt x="829" y="429"/>
                    </a:cubicBezTo>
                    <a:cubicBezTo>
                      <a:pt x="835" y="462"/>
                      <a:pt x="837" y="505"/>
                      <a:pt x="836" y="534"/>
                    </a:cubicBezTo>
                    <a:cubicBezTo>
                      <a:pt x="835" y="563"/>
                      <a:pt x="831" y="581"/>
                      <a:pt x="823" y="602"/>
                    </a:cubicBezTo>
                    <a:cubicBezTo>
                      <a:pt x="815" y="623"/>
                      <a:pt x="801" y="640"/>
                      <a:pt x="786" y="658"/>
                    </a:cubicBezTo>
                    <a:cubicBezTo>
                      <a:pt x="771" y="676"/>
                      <a:pt x="754" y="701"/>
                      <a:pt x="730" y="713"/>
                    </a:cubicBezTo>
                    <a:cubicBezTo>
                      <a:pt x="706" y="725"/>
                      <a:pt x="672" y="731"/>
                      <a:pt x="644" y="732"/>
                    </a:cubicBezTo>
                    <a:cubicBezTo>
                      <a:pt x="616" y="733"/>
                      <a:pt x="587" y="731"/>
                      <a:pt x="563" y="720"/>
                    </a:cubicBezTo>
                    <a:cubicBezTo>
                      <a:pt x="539" y="709"/>
                      <a:pt x="518" y="685"/>
                      <a:pt x="502" y="664"/>
                    </a:cubicBezTo>
                    <a:cubicBezTo>
                      <a:pt x="486" y="643"/>
                      <a:pt x="473" y="625"/>
                      <a:pt x="464" y="596"/>
                    </a:cubicBezTo>
                    <a:cubicBezTo>
                      <a:pt x="455" y="567"/>
                      <a:pt x="446" y="525"/>
                      <a:pt x="446" y="491"/>
                    </a:cubicBezTo>
                    <a:cubicBezTo>
                      <a:pt x="446" y="457"/>
                      <a:pt x="453" y="428"/>
                      <a:pt x="464" y="392"/>
                    </a:cubicBezTo>
                    <a:cubicBezTo>
                      <a:pt x="475" y="356"/>
                      <a:pt x="496" y="305"/>
                      <a:pt x="514" y="274"/>
                    </a:cubicBezTo>
                    <a:cubicBezTo>
                      <a:pt x="532" y="243"/>
                      <a:pt x="552" y="225"/>
                      <a:pt x="570" y="206"/>
                    </a:cubicBezTo>
                    <a:cubicBezTo>
                      <a:pt x="588" y="187"/>
                      <a:pt x="603" y="175"/>
                      <a:pt x="625" y="157"/>
                    </a:cubicBezTo>
                    <a:cubicBezTo>
                      <a:pt x="647" y="139"/>
                      <a:pt x="670" y="113"/>
                      <a:pt x="700" y="95"/>
                    </a:cubicBezTo>
                    <a:cubicBezTo>
                      <a:pt x="730" y="77"/>
                      <a:pt x="771" y="64"/>
                      <a:pt x="805" y="52"/>
                    </a:cubicBezTo>
                    <a:cubicBezTo>
                      <a:pt x="839" y="40"/>
                      <a:pt x="871" y="29"/>
                      <a:pt x="904" y="21"/>
                    </a:cubicBezTo>
                    <a:cubicBezTo>
                      <a:pt x="937" y="13"/>
                      <a:pt x="961" y="2"/>
                      <a:pt x="1003" y="2"/>
                    </a:cubicBezTo>
                    <a:cubicBezTo>
                      <a:pt x="1045" y="2"/>
                      <a:pt x="1107" y="10"/>
                      <a:pt x="1157" y="21"/>
                    </a:cubicBezTo>
                    <a:cubicBezTo>
                      <a:pt x="1207" y="32"/>
                      <a:pt x="1266" y="52"/>
                      <a:pt x="1306" y="70"/>
                    </a:cubicBezTo>
                    <a:cubicBezTo>
                      <a:pt x="1346" y="88"/>
                      <a:pt x="1367" y="107"/>
                      <a:pt x="1399" y="132"/>
                    </a:cubicBezTo>
                    <a:cubicBezTo>
                      <a:pt x="1431" y="157"/>
                      <a:pt x="1473" y="191"/>
                      <a:pt x="1498" y="219"/>
                    </a:cubicBezTo>
                    <a:cubicBezTo>
                      <a:pt x="1523" y="247"/>
                      <a:pt x="1534" y="272"/>
                      <a:pt x="1547" y="299"/>
                    </a:cubicBezTo>
                    <a:cubicBezTo>
                      <a:pt x="1560" y="326"/>
                      <a:pt x="1570" y="352"/>
                      <a:pt x="1578" y="379"/>
                    </a:cubicBezTo>
                    <a:cubicBezTo>
                      <a:pt x="1586" y="406"/>
                      <a:pt x="1596" y="425"/>
                      <a:pt x="1597" y="460"/>
                    </a:cubicBezTo>
                    <a:cubicBezTo>
                      <a:pt x="1598" y="495"/>
                      <a:pt x="1592" y="556"/>
                      <a:pt x="1584" y="590"/>
                    </a:cubicBezTo>
                    <a:cubicBezTo>
                      <a:pt x="1576" y="624"/>
                      <a:pt x="1560" y="645"/>
                      <a:pt x="1547" y="664"/>
                    </a:cubicBezTo>
                    <a:cubicBezTo>
                      <a:pt x="1534" y="683"/>
                      <a:pt x="1526" y="696"/>
                      <a:pt x="1504" y="707"/>
                    </a:cubicBezTo>
                    <a:cubicBezTo>
                      <a:pt x="1482" y="718"/>
                      <a:pt x="1447" y="730"/>
                      <a:pt x="1417" y="732"/>
                    </a:cubicBezTo>
                    <a:cubicBezTo>
                      <a:pt x="1387" y="734"/>
                      <a:pt x="1349" y="732"/>
                      <a:pt x="1324" y="720"/>
                    </a:cubicBezTo>
                    <a:cubicBezTo>
                      <a:pt x="1299" y="708"/>
                      <a:pt x="1285" y="684"/>
                      <a:pt x="1269" y="658"/>
                    </a:cubicBezTo>
                    <a:cubicBezTo>
                      <a:pt x="1253" y="632"/>
                      <a:pt x="1233" y="594"/>
                      <a:pt x="1225" y="565"/>
                    </a:cubicBezTo>
                    <a:cubicBezTo>
                      <a:pt x="1217" y="536"/>
                      <a:pt x="1217" y="518"/>
                      <a:pt x="1219" y="485"/>
                    </a:cubicBezTo>
                    <a:cubicBezTo>
                      <a:pt x="1221" y="452"/>
                      <a:pt x="1227" y="402"/>
                      <a:pt x="1238" y="367"/>
                    </a:cubicBezTo>
                    <a:cubicBezTo>
                      <a:pt x="1249" y="332"/>
                      <a:pt x="1267" y="306"/>
                      <a:pt x="1287" y="274"/>
                    </a:cubicBezTo>
                    <a:cubicBezTo>
                      <a:pt x="1307" y="242"/>
                      <a:pt x="1330" y="204"/>
                      <a:pt x="1361" y="175"/>
                    </a:cubicBezTo>
                    <a:cubicBezTo>
                      <a:pt x="1392" y="146"/>
                      <a:pt x="1433" y="125"/>
                      <a:pt x="1473" y="101"/>
                    </a:cubicBezTo>
                    <a:cubicBezTo>
                      <a:pt x="1513" y="77"/>
                      <a:pt x="1562" y="47"/>
                      <a:pt x="1603" y="33"/>
                    </a:cubicBezTo>
                    <a:cubicBezTo>
                      <a:pt x="1644" y="19"/>
                      <a:pt x="1680" y="18"/>
                      <a:pt x="1720" y="14"/>
                    </a:cubicBezTo>
                    <a:cubicBezTo>
                      <a:pt x="1760" y="10"/>
                      <a:pt x="1801" y="5"/>
                      <a:pt x="1844" y="8"/>
                    </a:cubicBezTo>
                    <a:cubicBezTo>
                      <a:pt x="1887" y="11"/>
                      <a:pt x="1935" y="19"/>
                      <a:pt x="1980" y="33"/>
                    </a:cubicBezTo>
                    <a:cubicBezTo>
                      <a:pt x="2025" y="47"/>
                      <a:pt x="2076" y="69"/>
                      <a:pt x="2116" y="95"/>
                    </a:cubicBezTo>
                    <a:cubicBezTo>
                      <a:pt x="2156" y="121"/>
                      <a:pt x="2190" y="156"/>
                      <a:pt x="2221" y="188"/>
                    </a:cubicBezTo>
                    <a:cubicBezTo>
                      <a:pt x="2252" y="220"/>
                      <a:pt x="2280" y="253"/>
                      <a:pt x="2302" y="287"/>
                    </a:cubicBezTo>
                    <a:cubicBezTo>
                      <a:pt x="2324" y="321"/>
                      <a:pt x="2341" y="363"/>
                      <a:pt x="2351" y="392"/>
                    </a:cubicBezTo>
                    <a:cubicBezTo>
                      <a:pt x="2361" y="421"/>
                      <a:pt x="2365" y="426"/>
                      <a:pt x="2364" y="460"/>
                    </a:cubicBezTo>
                    <a:cubicBezTo>
                      <a:pt x="2363" y="494"/>
                      <a:pt x="2356" y="559"/>
                      <a:pt x="2345" y="596"/>
                    </a:cubicBezTo>
                    <a:cubicBezTo>
                      <a:pt x="2334" y="633"/>
                      <a:pt x="2315" y="659"/>
                      <a:pt x="2296" y="682"/>
                    </a:cubicBezTo>
                    <a:cubicBezTo>
                      <a:pt x="2277" y="705"/>
                      <a:pt x="2248" y="723"/>
                      <a:pt x="2228" y="732"/>
                    </a:cubicBezTo>
                    <a:cubicBezTo>
                      <a:pt x="2208" y="741"/>
                      <a:pt x="2204" y="743"/>
                      <a:pt x="2178" y="738"/>
                    </a:cubicBezTo>
                    <a:cubicBezTo>
                      <a:pt x="2152" y="733"/>
                      <a:pt x="2102" y="720"/>
                      <a:pt x="2073" y="701"/>
                    </a:cubicBezTo>
                    <a:cubicBezTo>
                      <a:pt x="2044" y="682"/>
                      <a:pt x="2019" y="657"/>
                      <a:pt x="2005" y="621"/>
                    </a:cubicBezTo>
                    <a:cubicBezTo>
                      <a:pt x="1991" y="585"/>
                      <a:pt x="1986" y="526"/>
                      <a:pt x="1986" y="485"/>
                    </a:cubicBezTo>
                    <a:cubicBezTo>
                      <a:pt x="1986" y="444"/>
                      <a:pt x="1995" y="409"/>
                      <a:pt x="2005" y="373"/>
                    </a:cubicBezTo>
                    <a:cubicBezTo>
                      <a:pt x="2015" y="337"/>
                      <a:pt x="2029" y="299"/>
                      <a:pt x="2048" y="268"/>
                    </a:cubicBezTo>
                    <a:cubicBezTo>
                      <a:pt x="2067" y="237"/>
                      <a:pt x="2092" y="217"/>
                      <a:pt x="2122" y="188"/>
                    </a:cubicBezTo>
                    <a:cubicBezTo>
                      <a:pt x="2152" y="159"/>
                      <a:pt x="2189" y="121"/>
                      <a:pt x="2228" y="95"/>
                    </a:cubicBezTo>
                    <a:cubicBezTo>
                      <a:pt x="2267" y="69"/>
                      <a:pt x="2316" y="47"/>
                      <a:pt x="2357" y="33"/>
                    </a:cubicBezTo>
                    <a:cubicBezTo>
                      <a:pt x="2398" y="19"/>
                      <a:pt x="2441" y="12"/>
                      <a:pt x="2475" y="8"/>
                    </a:cubicBezTo>
                    <a:cubicBezTo>
                      <a:pt x="2509" y="4"/>
                      <a:pt x="2523" y="6"/>
                      <a:pt x="2562" y="8"/>
                    </a:cubicBezTo>
                    <a:cubicBezTo>
                      <a:pt x="2601" y="10"/>
                      <a:pt x="2658" y="7"/>
                      <a:pt x="2710" y="21"/>
                    </a:cubicBezTo>
                    <a:cubicBezTo>
                      <a:pt x="2762" y="35"/>
                      <a:pt x="2829" y="67"/>
                      <a:pt x="2877" y="95"/>
                    </a:cubicBezTo>
                    <a:cubicBezTo>
                      <a:pt x="2925" y="123"/>
                      <a:pt x="2961" y="152"/>
                      <a:pt x="2995" y="188"/>
                    </a:cubicBezTo>
                    <a:cubicBezTo>
                      <a:pt x="3029" y="224"/>
                      <a:pt x="3059" y="269"/>
                      <a:pt x="3081" y="311"/>
                    </a:cubicBezTo>
                    <a:cubicBezTo>
                      <a:pt x="3103" y="353"/>
                      <a:pt x="3119" y="398"/>
                      <a:pt x="3125" y="441"/>
                    </a:cubicBezTo>
                    <a:cubicBezTo>
                      <a:pt x="3131" y="484"/>
                      <a:pt x="3125" y="536"/>
                      <a:pt x="3118" y="571"/>
                    </a:cubicBezTo>
                    <a:cubicBezTo>
                      <a:pt x="3111" y="606"/>
                      <a:pt x="3097" y="627"/>
                      <a:pt x="3081" y="652"/>
                    </a:cubicBezTo>
                    <a:cubicBezTo>
                      <a:pt x="3065" y="677"/>
                      <a:pt x="3041" y="706"/>
                      <a:pt x="3019" y="720"/>
                    </a:cubicBezTo>
                    <a:cubicBezTo>
                      <a:pt x="2997" y="734"/>
                      <a:pt x="2980" y="738"/>
                      <a:pt x="2951" y="738"/>
                    </a:cubicBezTo>
                    <a:cubicBezTo>
                      <a:pt x="2922" y="738"/>
                      <a:pt x="2875" y="737"/>
                      <a:pt x="2846" y="720"/>
                    </a:cubicBezTo>
                    <a:cubicBezTo>
                      <a:pt x="2817" y="703"/>
                      <a:pt x="2795" y="672"/>
                      <a:pt x="2778" y="633"/>
                    </a:cubicBezTo>
                    <a:cubicBezTo>
                      <a:pt x="2761" y="594"/>
                      <a:pt x="2740" y="539"/>
                      <a:pt x="2741" y="485"/>
                    </a:cubicBezTo>
                    <a:cubicBezTo>
                      <a:pt x="2742" y="431"/>
                      <a:pt x="2762" y="359"/>
                      <a:pt x="2784" y="311"/>
                    </a:cubicBezTo>
                    <a:cubicBezTo>
                      <a:pt x="2806" y="263"/>
                      <a:pt x="2840" y="233"/>
                      <a:pt x="2871" y="200"/>
                    </a:cubicBezTo>
                    <a:cubicBezTo>
                      <a:pt x="2902" y="167"/>
                      <a:pt x="2936" y="138"/>
                      <a:pt x="2970" y="113"/>
                    </a:cubicBezTo>
                    <a:cubicBezTo>
                      <a:pt x="3004" y="88"/>
                      <a:pt x="3036" y="67"/>
                      <a:pt x="3075" y="52"/>
                    </a:cubicBezTo>
                    <a:cubicBezTo>
                      <a:pt x="3114" y="37"/>
                      <a:pt x="3161" y="29"/>
                      <a:pt x="3205" y="21"/>
                    </a:cubicBezTo>
                    <a:cubicBezTo>
                      <a:pt x="3249" y="13"/>
                      <a:pt x="3292" y="0"/>
                      <a:pt x="3341" y="2"/>
                    </a:cubicBezTo>
                    <a:cubicBezTo>
                      <a:pt x="3390" y="4"/>
                      <a:pt x="3454" y="20"/>
                      <a:pt x="3502" y="33"/>
                    </a:cubicBezTo>
                    <a:cubicBezTo>
                      <a:pt x="3550" y="46"/>
                      <a:pt x="3591" y="64"/>
                      <a:pt x="3632" y="82"/>
                    </a:cubicBezTo>
                  </a:path>
                </a:pathLst>
              </a:custGeom>
              <a:noFill/>
              <a:ln w="2844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97" name="Picture 4299" descr="TP_tmp"/>
              <p:cNvPicPr/>
              <p:nvPr/>
            </p:nvPicPr>
            <p:blipFill>
              <a:blip r:embed="rId6"/>
              <a:stretch/>
            </p:blipFill>
            <p:spPr>
              <a:xfrm>
                <a:off x="5216400" y="5011560"/>
                <a:ext cx="263160" cy="2350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698" name="CustomShape 56"/>
            <p:cNvSpPr/>
            <p:nvPr/>
          </p:nvSpPr>
          <p:spPr>
            <a:xfrm rot="16200000">
              <a:off x="-867960" y="2606760"/>
              <a:ext cx="2300760" cy="30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400" spc="-1" strike="noStrike">
                  <a:solidFill>
                    <a:srgbClr val="009999"/>
                  </a:solidFill>
                  <a:latin typeface="Arial"/>
                </a:rPr>
                <a:t>OPAL at LEP (1989-2000)</a:t>
              </a:r>
              <a:endParaRPr b="1" lang="es-ES" sz="1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699" name="Picture 4314" descr="opal4jet"/>
            <p:cNvPicPr/>
            <p:nvPr/>
          </p:nvPicPr>
          <p:blipFill>
            <a:blip r:embed="rId7"/>
            <a:stretch/>
          </p:blipFill>
          <p:spPr>
            <a:xfrm>
              <a:off x="6500880" y="1447920"/>
              <a:ext cx="3274920" cy="2806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00" name="Picture 4316" descr="TP_tmp"/>
            <p:cNvPicPr/>
            <p:nvPr/>
          </p:nvPicPr>
          <p:blipFill>
            <a:blip r:embed="rId8"/>
            <a:stretch/>
          </p:blipFill>
          <p:spPr>
            <a:xfrm>
              <a:off x="6861240" y="1052640"/>
              <a:ext cx="2628720" cy="320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01" name="Group 57"/>
          <p:cNvGrpSpPr/>
          <p:nvPr/>
        </p:nvGrpSpPr>
        <p:grpSpPr>
          <a:xfrm>
            <a:off x="7120080" y="4208400"/>
            <a:ext cx="2591280" cy="1309680"/>
            <a:chOff x="7120080" y="4208400"/>
            <a:chExt cx="2591280" cy="1309680"/>
          </a:xfrm>
        </p:grpSpPr>
        <p:sp>
          <p:nvSpPr>
            <p:cNvPr id="1702" name="CustomShape 58"/>
            <p:cNvSpPr/>
            <p:nvPr/>
          </p:nvSpPr>
          <p:spPr>
            <a:xfrm rot="21546000">
              <a:off x="7907040" y="4859280"/>
              <a:ext cx="804960" cy="13788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CustomShape 59"/>
            <p:cNvSpPr/>
            <p:nvPr/>
          </p:nvSpPr>
          <p:spPr>
            <a:xfrm>
              <a:off x="7120080" y="5095800"/>
              <a:ext cx="5857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04" name="CustomShape 60"/>
            <p:cNvSpPr/>
            <p:nvPr/>
          </p:nvSpPr>
          <p:spPr>
            <a:xfrm>
              <a:off x="7124760" y="4251240"/>
              <a:ext cx="5842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100" spc="-1" strike="noStrike" baseline="30000">
                  <a:solidFill>
                    <a:srgbClr val="000000"/>
                  </a:solidFill>
                  <a:latin typeface="Arial"/>
                </a:rPr>
                <a:t>+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05" name="CustomShape 61"/>
            <p:cNvSpPr/>
            <p:nvPr/>
          </p:nvSpPr>
          <p:spPr>
            <a:xfrm>
              <a:off x="9101160" y="4208400"/>
              <a:ext cx="585720" cy="401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247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06" name="CustomShape 62"/>
            <p:cNvSpPr/>
            <p:nvPr/>
          </p:nvSpPr>
          <p:spPr>
            <a:xfrm>
              <a:off x="8102520" y="4392360"/>
              <a:ext cx="85428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</a:t>
              </a:r>
              <a:r>
                <a:rPr b="0" lang="en-US" sz="2500" spc="-1" strike="noStrike">
                  <a:solidFill>
                    <a:srgbClr val="ff0000"/>
                  </a:solidFill>
                  <a:latin typeface="Symbol"/>
                  <a:ea typeface="Symbol"/>
                </a:rPr>
                <a:t>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707" name="Group 63"/>
            <p:cNvGrpSpPr/>
            <p:nvPr/>
          </p:nvGrpSpPr>
          <p:grpSpPr>
            <a:xfrm>
              <a:off x="7461720" y="4930560"/>
              <a:ext cx="437400" cy="416880"/>
              <a:chOff x="7461720" y="4930560"/>
              <a:chExt cx="437400" cy="416880"/>
            </a:xfrm>
          </p:grpSpPr>
          <p:sp>
            <p:nvSpPr>
              <p:cNvPr id="1708" name="Line 64"/>
              <p:cNvSpPr/>
              <p:nvPr/>
            </p:nvSpPr>
            <p:spPr>
              <a:xfrm flipH="1">
                <a:off x="7680240" y="4930560"/>
                <a:ext cx="218880" cy="2088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9" name="Line 65"/>
              <p:cNvSpPr/>
              <p:nvPr/>
            </p:nvSpPr>
            <p:spPr>
              <a:xfrm flipV="1">
                <a:off x="7461720" y="5069160"/>
                <a:ext cx="291960" cy="2782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0" name="Group 66"/>
            <p:cNvGrpSpPr/>
            <p:nvPr/>
          </p:nvGrpSpPr>
          <p:grpSpPr>
            <a:xfrm>
              <a:off x="7467480" y="4514760"/>
              <a:ext cx="437400" cy="415440"/>
              <a:chOff x="7467480" y="4514760"/>
              <a:chExt cx="437400" cy="415440"/>
            </a:xfrm>
          </p:grpSpPr>
          <p:sp>
            <p:nvSpPr>
              <p:cNvPr id="1711" name="Line 67"/>
              <p:cNvSpPr/>
              <p:nvPr/>
            </p:nvSpPr>
            <p:spPr>
              <a:xfrm>
                <a:off x="7467480" y="4514760"/>
                <a:ext cx="21888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2" name="Line 68"/>
              <p:cNvSpPr/>
              <p:nvPr/>
            </p:nvSpPr>
            <p:spPr>
              <a:xfrm flipH="1" flipV="1">
                <a:off x="7612920" y="4653000"/>
                <a:ext cx="29196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3" name="Group 69"/>
            <p:cNvGrpSpPr/>
            <p:nvPr/>
          </p:nvGrpSpPr>
          <p:grpSpPr>
            <a:xfrm>
              <a:off x="8712360" y="4521240"/>
              <a:ext cx="439200" cy="415800"/>
              <a:chOff x="8712360" y="4521240"/>
              <a:chExt cx="439200" cy="415800"/>
            </a:xfrm>
          </p:grpSpPr>
          <p:sp>
            <p:nvSpPr>
              <p:cNvPr id="1714" name="Line 70"/>
              <p:cNvSpPr/>
              <p:nvPr/>
            </p:nvSpPr>
            <p:spPr>
              <a:xfrm flipV="1">
                <a:off x="8712360" y="4728960"/>
                <a:ext cx="219600" cy="2080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5" name="Line 71"/>
              <p:cNvSpPr/>
              <p:nvPr/>
            </p:nvSpPr>
            <p:spPr>
              <a:xfrm flipH="1">
                <a:off x="8858520" y="4521240"/>
                <a:ext cx="293040" cy="2775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6" name="Group 72"/>
            <p:cNvGrpSpPr/>
            <p:nvPr/>
          </p:nvGrpSpPr>
          <p:grpSpPr>
            <a:xfrm>
              <a:off x="8712360" y="4914720"/>
              <a:ext cx="439200" cy="415440"/>
              <a:chOff x="8712360" y="4914720"/>
              <a:chExt cx="439200" cy="415440"/>
            </a:xfrm>
          </p:grpSpPr>
          <p:sp>
            <p:nvSpPr>
              <p:cNvPr id="1717" name="Line 73"/>
              <p:cNvSpPr/>
              <p:nvPr/>
            </p:nvSpPr>
            <p:spPr>
              <a:xfrm flipH="1" flipV="1">
                <a:off x="8931960" y="5122440"/>
                <a:ext cx="219600" cy="2077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8" name="Line 74"/>
              <p:cNvSpPr/>
              <p:nvPr/>
            </p:nvSpPr>
            <p:spPr>
              <a:xfrm>
                <a:off x="8712360" y="4914720"/>
                <a:ext cx="293040" cy="27720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19" name="CustomShape 75"/>
            <p:cNvSpPr/>
            <p:nvPr/>
          </p:nvSpPr>
          <p:spPr>
            <a:xfrm>
              <a:off x="8696160" y="4879800"/>
              <a:ext cx="90720" cy="842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CustomShape 76"/>
            <p:cNvSpPr/>
            <p:nvPr/>
          </p:nvSpPr>
          <p:spPr>
            <a:xfrm>
              <a:off x="7834320" y="4879800"/>
              <a:ext cx="88920" cy="842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CustomShape 77"/>
            <p:cNvSpPr/>
            <p:nvPr/>
          </p:nvSpPr>
          <p:spPr>
            <a:xfrm>
              <a:off x="9101160" y="5116320"/>
              <a:ext cx="585720" cy="401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247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22" name="Line 78"/>
            <p:cNvSpPr/>
            <p:nvPr/>
          </p:nvSpPr>
          <p:spPr>
            <a:xfrm>
              <a:off x="9209160" y="4324320"/>
              <a:ext cx="10800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CustomShape 79"/>
            <p:cNvSpPr/>
            <p:nvPr/>
          </p:nvSpPr>
          <p:spPr>
            <a:xfrm rot="10800000">
              <a:off x="8811720" y="4921200"/>
              <a:ext cx="497160" cy="11592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24" name="Picture 4340" descr="TP_tmp"/>
            <p:cNvPicPr/>
            <p:nvPr/>
          </p:nvPicPr>
          <p:blipFill>
            <a:blip r:embed="rId9"/>
            <a:stretch/>
          </p:blipFill>
          <p:spPr>
            <a:xfrm>
              <a:off x="8570880" y="5108400"/>
              <a:ext cx="263520" cy="235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25" name="CustomShape 80"/>
            <p:cNvSpPr/>
            <p:nvPr/>
          </p:nvSpPr>
          <p:spPr>
            <a:xfrm rot="7658400">
              <a:off x="9162720" y="4730400"/>
              <a:ext cx="497160" cy="11592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CustomShape 81"/>
            <p:cNvSpPr/>
            <p:nvPr/>
          </p:nvSpPr>
          <p:spPr>
            <a:xfrm rot="13445400">
              <a:off x="9244080" y="5073480"/>
              <a:ext cx="496800" cy="11592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7" name="TextShape 8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Jet production in e+e- Collisions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728" name="Line 83"/>
          <p:cNvSpPr/>
          <p:nvPr/>
        </p:nvSpPr>
        <p:spPr>
          <a:xfrm flipV="1">
            <a:off x="4016520" y="4941720"/>
            <a:ext cx="1260360" cy="827280"/>
          </a:xfrm>
          <a:prstGeom prst="line">
            <a:avLst/>
          </a:prstGeom>
          <a:ln w="19080">
            <a:solidFill>
              <a:srgbClr val="ff9900"/>
            </a:solidFill>
            <a:custDash>
              <a:ds d="0" sp="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Line 84"/>
          <p:cNvSpPr/>
          <p:nvPr/>
        </p:nvSpPr>
        <p:spPr>
          <a:xfrm flipV="1">
            <a:off x="8805960" y="5121360"/>
            <a:ext cx="468360" cy="1295280"/>
          </a:xfrm>
          <a:prstGeom prst="line">
            <a:avLst/>
          </a:prstGeom>
          <a:ln w="19080">
            <a:solidFill>
              <a:srgbClr val="ff9900"/>
            </a:solidFill>
            <a:custDash>
              <a:ds d="0" sp="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A36A9C4B-0651-479C-A2C3-D9D4D8475028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5" name="TextShape 2"/>
          <p:cNvSpPr txBox="1"/>
          <p:nvPr/>
        </p:nvSpPr>
        <p:spPr>
          <a:xfrm>
            <a:off x="120780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The Local Gauge Principle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20040" y="890640"/>
            <a:ext cx="9208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All the interactions between fermions and spin-1 bosons in the SM are specified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by the principle of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LOCAL GAUGE INVARIANCE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7" name="CustomShape 4"/>
          <p:cNvSpPr/>
          <p:nvPr/>
        </p:nvSpPr>
        <p:spPr>
          <a:xfrm>
            <a:off x="303120" y="1628640"/>
            <a:ext cx="81010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arrive at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QED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require physics to be invariant under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local phase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transformation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of  particle wave-functions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08" name="Picture 5" descr="TP_tmp"/>
          <p:cNvPicPr/>
          <p:nvPr/>
        </p:nvPicPr>
        <p:blipFill>
          <a:blip r:embed="rId1"/>
          <a:stretch/>
        </p:blipFill>
        <p:spPr>
          <a:xfrm>
            <a:off x="3762360" y="2232000"/>
            <a:ext cx="2220840" cy="351000"/>
          </a:xfrm>
          <a:prstGeom prst="rect">
            <a:avLst/>
          </a:prstGeom>
          <a:ln>
            <a:noFill/>
          </a:ln>
        </p:spPr>
      </p:pic>
      <p:sp>
        <p:nvSpPr>
          <p:cNvPr id="609" name="CustomShape 5"/>
          <p:cNvSpPr/>
          <p:nvPr/>
        </p:nvSpPr>
        <p:spPr>
          <a:xfrm>
            <a:off x="303480" y="2668680"/>
            <a:ext cx="8037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Note that the change of phase depends on the space-time coordinate: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10" name="Picture 7" descr="TP_tmp"/>
          <p:cNvPicPr/>
          <p:nvPr/>
        </p:nvPicPr>
        <p:blipFill>
          <a:blip r:embed="rId2"/>
          <a:stretch/>
        </p:blipFill>
        <p:spPr>
          <a:xfrm>
            <a:off x="8361360" y="2697120"/>
            <a:ext cx="758880" cy="320760"/>
          </a:xfrm>
          <a:prstGeom prst="rect">
            <a:avLst/>
          </a:prstGeom>
          <a:ln>
            <a:noFill/>
          </a:ln>
        </p:spPr>
      </p:pic>
      <p:sp>
        <p:nvSpPr>
          <p:cNvPr id="611" name="CustomShape 6"/>
          <p:cNvSpPr/>
          <p:nvPr/>
        </p:nvSpPr>
        <p:spPr>
          <a:xfrm>
            <a:off x="600120" y="3021120"/>
            <a:ext cx="6725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Under this transformation the Dirac Equation transforms as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612" name="Group 7"/>
          <p:cNvGrpSpPr/>
          <p:nvPr/>
        </p:nvGrpSpPr>
        <p:grpSpPr>
          <a:xfrm>
            <a:off x="1711440" y="3424320"/>
            <a:ext cx="2338200" cy="431640"/>
            <a:chOff x="1711440" y="3424320"/>
            <a:chExt cx="2338200" cy="431640"/>
          </a:xfrm>
        </p:grpSpPr>
        <p:pic>
          <p:nvPicPr>
            <p:cNvPr id="613" name="Picture 10" descr="TP_tmp"/>
            <p:cNvPicPr/>
            <p:nvPr/>
          </p:nvPicPr>
          <p:blipFill>
            <a:blip r:embed="rId3"/>
            <a:stretch/>
          </p:blipFill>
          <p:spPr>
            <a:xfrm>
              <a:off x="1783800" y="3498840"/>
              <a:ext cx="2160720" cy="320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4" name="CustomShape 8"/>
            <p:cNvSpPr/>
            <p:nvPr/>
          </p:nvSpPr>
          <p:spPr>
            <a:xfrm>
              <a:off x="1711440" y="3424320"/>
              <a:ext cx="2338200" cy="431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5" name="CustomShape 9"/>
          <p:cNvSpPr/>
          <p:nvPr/>
        </p:nvSpPr>
        <p:spPr>
          <a:xfrm>
            <a:off x="4157640" y="3900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6" name="Group 10"/>
          <p:cNvGrpSpPr/>
          <p:nvPr/>
        </p:nvGrpSpPr>
        <p:grpSpPr>
          <a:xfrm>
            <a:off x="5095800" y="3424320"/>
            <a:ext cx="3562560" cy="431640"/>
            <a:chOff x="5095800" y="3424320"/>
            <a:chExt cx="3562560" cy="431640"/>
          </a:xfrm>
        </p:grpSpPr>
        <p:pic>
          <p:nvPicPr>
            <p:cNvPr id="617" name="Picture 14" descr="TP_tmp"/>
            <p:cNvPicPr/>
            <p:nvPr/>
          </p:nvPicPr>
          <p:blipFill>
            <a:blip r:embed="rId4"/>
            <a:stretch/>
          </p:blipFill>
          <p:spPr>
            <a:xfrm>
              <a:off x="5168520" y="3495600"/>
              <a:ext cx="3417840" cy="322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8" name="CustomShape 11"/>
            <p:cNvSpPr/>
            <p:nvPr/>
          </p:nvSpPr>
          <p:spPr>
            <a:xfrm>
              <a:off x="5095800" y="3424320"/>
              <a:ext cx="3562560" cy="431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9" name="CustomShape 12"/>
          <p:cNvSpPr/>
          <p:nvPr/>
        </p:nvSpPr>
        <p:spPr>
          <a:xfrm>
            <a:off x="4336920" y="3505320"/>
            <a:ext cx="505080" cy="215640"/>
          </a:xfrm>
          <a:custGeom>
            <a:avLst/>
            <a:gdLst/>
            <a:ahLst/>
            <a:rect l="0" t="0" r="r" b="b"/>
            <a:pathLst>
              <a:path w="1405" h="601">
                <a:moveTo>
                  <a:pt x="0" y="150"/>
                </a:moveTo>
                <a:lnTo>
                  <a:pt x="1053" y="150"/>
                </a:lnTo>
                <a:lnTo>
                  <a:pt x="1053" y="0"/>
                </a:lnTo>
                <a:lnTo>
                  <a:pt x="1404" y="300"/>
                </a:lnTo>
                <a:lnTo>
                  <a:pt x="1053" y="600"/>
                </a:lnTo>
                <a:lnTo>
                  <a:pt x="1053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3"/>
          <p:cNvSpPr/>
          <p:nvPr/>
        </p:nvSpPr>
        <p:spPr>
          <a:xfrm>
            <a:off x="5070600" y="584280"/>
            <a:ext cx="487296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9999"/>
                </a:solidFill>
                <a:latin typeface="Arial"/>
              </a:rPr>
              <a:t>(see the Appendices A, B and C for more details)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1" name="CustomShape 14"/>
          <p:cNvSpPr/>
          <p:nvPr/>
        </p:nvSpPr>
        <p:spPr>
          <a:xfrm>
            <a:off x="614160" y="3992400"/>
            <a:ext cx="866196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make “physics”, i.e. the Dirac equation, invariant under this local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phase transformation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FORCED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to introduce a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massless gauge boson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       .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+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Dirac  equation has to be modified to include this new field: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22" name="Picture 19" descr="TP_tmp"/>
          <p:cNvPicPr/>
          <p:nvPr/>
        </p:nvPicPr>
        <p:blipFill>
          <a:blip r:embed="rId5"/>
          <a:stretch/>
        </p:blipFill>
        <p:spPr>
          <a:xfrm>
            <a:off x="8636040" y="4349880"/>
            <a:ext cx="350640" cy="291960"/>
          </a:xfrm>
          <a:prstGeom prst="rect">
            <a:avLst/>
          </a:prstGeom>
          <a:ln>
            <a:noFill/>
          </a:ln>
        </p:spPr>
      </p:pic>
      <p:sp>
        <p:nvSpPr>
          <p:cNvPr id="623" name="CustomShape 15"/>
          <p:cNvSpPr/>
          <p:nvPr/>
        </p:nvSpPr>
        <p:spPr>
          <a:xfrm>
            <a:off x="2722680" y="4981680"/>
            <a:ext cx="3564000" cy="466560"/>
          </a:xfrm>
          <a:prstGeom prst="rect">
            <a:avLst/>
          </a:pr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6"/>
          <p:cNvSpPr/>
          <p:nvPr/>
        </p:nvSpPr>
        <p:spPr>
          <a:xfrm>
            <a:off x="650880" y="5651640"/>
            <a:ext cx="87008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modified Dirac equation is invariant under local phase transformations if: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625" name="Group 17"/>
          <p:cNvGrpSpPr/>
          <p:nvPr/>
        </p:nvGrpSpPr>
        <p:grpSpPr>
          <a:xfrm>
            <a:off x="3222720" y="6076800"/>
            <a:ext cx="2808000" cy="395280"/>
            <a:chOff x="3222720" y="6076800"/>
            <a:chExt cx="2808000" cy="395280"/>
          </a:xfrm>
        </p:grpSpPr>
        <p:pic>
          <p:nvPicPr>
            <p:cNvPr id="626" name="Picture 23" descr="TP_tmp"/>
            <p:cNvPicPr/>
            <p:nvPr/>
          </p:nvPicPr>
          <p:blipFill>
            <a:blip r:embed="rId6"/>
            <a:stretch/>
          </p:blipFill>
          <p:spPr>
            <a:xfrm>
              <a:off x="3294000" y="6113160"/>
              <a:ext cx="2629080" cy="350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627" name="CustomShape 18"/>
            <p:cNvSpPr/>
            <p:nvPr/>
          </p:nvSpPr>
          <p:spPr>
            <a:xfrm>
              <a:off x="3222720" y="6076800"/>
              <a:ext cx="2808000" cy="395280"/>
            </a:xfrm>
            <a:prstGeom prst="rect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8" name="Group 19"/>
          <p:cNvGrpSpPr/>
          <p:nvPr/>
        </p:nvGrpSpPr>
        <p:grpSpPr>
          <a:xfrm>
            <a:off x="2862360" y="4981680"/>
            <a:ext cx="3276360" cy="431640"/>
            <a:chOff x="2862360" y="4981680"/>
            <a:chExt cx="3276360" cy="431640"/>
          </a:xfrm>
        </p:grpSpPr>
        <p:sp>
          <p:nvSpPr>
            <p:cNvPr id="629" name="CustomShape 20"/>
            <p:cNvSpPr/>
            <p:nvPr/>
          </p:nvSpPr>
          <p:spPr>
            <a:xfrm>
              <a:off x="2862360" y="4981680"/>
              <a:ext cx="3276360" cy="43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30" name="Picture 27" descr="TP_tmp"/>
            <p:cNvPicPr/>
            <p:nvPr/>
          </p:nvPicPr>
          <p:blipFill>
            <a:blip r:embed="rId7"/>
            <a:stretch/>
          </p:blipFill>
          <p:spPr>
            <a:xfrm>
              <a:off x="2919240" y="5052960"/>
              <a:ext cx="3184200" cy="320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1" name="CustomShape 21"/>
          <p:cNvSpPr/>
          <p:nvPr/>
        </p:nvSpPr>
        <p:spPr>
          <a:xfrm>
            <a:off x="6525360" y="6070680"/>
            <a:ext cx="2302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Gauge Invariance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E32853FA-2F73-4F40-9ECC-15492A425A08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31" name="TextShape 2"/>
          <p:cNvSpPr txBox="1"/>
          <p:nvPr/>
        </p:nvSpPr>
        <p:spPr>
          <a:xfrm>
            <a:off x="120780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The Quark – Gluon Interaction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1732" name="Group 3"/>
          <p:cNvGrpSpPr/>
          <p:nvPr/>
        </p:nvGrpSpPr>
        <p:grpSpPr>
          <a:xfrm>
            <a:off x="1857240" y="1052640"/>
            <a:ext cx="5135400" cy="960120"/>
            <a:chOff x="1857240" y="1052640"/>
            <a:chExt cx="5135400" cy="960120"/>
          </a:xfrm>
        </p:grpSpPr>
        <p:pic>
          <p:nvPicPr>
            <p:cNvPr id="1733" name="Picture 20" descr="TP_tmp"/>
            <p:cNvPicPr/>
            <p:nvPr/>
          </p:nvPicPr>
          <p:blipFill>
            <a:blip r:embed="rId1"/>
            <a:stretch/>
          </p:blipFill>
          <p:spPr>
            <a:xfrm>
              <a:off x="1857240" y="1083960"/>
              <a:ext cx="1432080" cy="928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34" name="Picture 21" descr="TP_tmp"/>
            <p:cNvPicPr/>
            <p:nvPr/>
          </p:nvPicPr>
          <p:blipFill>
            <a:blip r:embed="rId2"/>
            <a:stretch/>
          </p:blipFill>
          <p:spPr>
            <a:xfrm>
              <a:off x="3656520" y="1052640"/>
              <a:ext cx="1482480" cy="928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35" name="Picture 22" descr="TP_tmp"/>
            <p:cNvPicPr/>
            <p:nvPr/>
          </p:nvPicPr>
          <p:blipFill>
            <a:blip r:embed="rId3"/>
            <a:stretch/>
          </p:blipFill>
          <p:spPr>
            <a:xfrm>
              <a:off x="5510160" y="1052640"/>
              <a:ext cx="1482480" cy="92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36" name="CustomShape 4"/>
          <p:cNvSpPr/>
          <p:nvPr/>
        </p:nvSpPr>
        <p:spPr>
          <a:xfrm>
            <a:off x="448560" y="692280"/>
            <a:ext cx="7175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Representing the colour part of the fermion wave-functions by: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37" name="CustomShape 5"/>
          <p:cNvSpPr/>
          <p:nvPr/>
        </p:nvSpPr>
        <p:spPr>
          <a:xfrm>
            <a:off x="423360" y="2421000"/>
            <a:ext cx="36079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QCD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qqg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vertex is written: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738" name="Picture 26" descr="TP_tmp"/>
          <p:cNvPicPr/>
          <p:nvPr/>
        </p:nvPicPr>
        <p:blipFill>
          <a:blip r:embed="rId4"/>
          <a:stretch/>
        </p:blipFill>
        <p:spPr>
          <a:xfrm>
            <a:off x="1517760" y="2852640"/>
            <a:ext cx="3417840" cy="438120"/>
          </a:xfrm>
          <a:prstGeom prst="rect">
            <a:avLst/>
          </a:prstGeom>
          <a:ln>
            <a:noFill/>
          </a:ln>
        </p:spPr>
      </p:pic>
      <p:grpSp>
        <p:nvGrpSpPr>
          <p:cNvPr id="1739" name="Group 6"/>
          <p:cNvGrpSpPr/>
          <p:nvPr/>
        </p:nvGrpSpPr>
        <p:grpSpPr>
          <a:xfrm>
            <a:off x="460800" y="5257800"/>
            <a:ext cx="7760520" cy="835200"/>
            <a:chOff x="460800" y="5257800"/>
            <a:chExt cx="7760520" cy="835200"/>
          </a:xfrm>
        </p:grpSpPr>
        <p:sp>
          <p:nvSpPr>
            <p:cNvPr id="1740" name="CustomShape 7"/>
            <p:cNvSpPr/>
            <p:nvPr/>
          </p:nvSpPr>
          <p:spPr>
            <a:xfrm>
              <a:off x="460800" y="5257800"/>
              <a:ext cx="77605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Hence the fundamental quark - gluon QCD interaction can be written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741" name="Picture 29" descr="TP_tmp"/>
            <p:cNvPicPr/>
            <p:nvPr/>
          </p:nvPicPr>
          <p:blipFill>
            <a:blip r:embed="rId5"/>
            <a:stretch/>
          </p:blipFill>
          <p:spPr>
            <a:xfrm>
              <a:off x="4735800" y="5654520"/>
              <a:ext cx="3241080" cy="409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42" name="Picture 30" descr="TP_tmp"/>
            <p:cNvPicPr/>
            <p:nvPr/>
          </p:nvPicPr>
          <p:blipFill>
            <a:blip r:embed="rId6"/>
            <a:stretch/>
          </p:blipFill>
          <p:spPr>
            <a:xfrm>
              <a:off x="1244160" y="5654520"/>
              <a:ext cx="3417120" cy="4384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43" name="Picture 31" descr="TP_tmp"/>
          <p:cNvPicPr/>
          <p:nvPr/>
        </p:nvPicPr>
        <p:blipFill>
          <a:blip r:embed="rId7"/>
          <a:stretch/>
        </p:blipFill>
        <p:spPr>
          <a:xfrm>
            <a:off x="3089160" y="4148280"/>
            <a:ext cx="2979720" cy="1081080"/>
          </a:xfrm>
          <a:prstGeom prst="rect">
            <a:avLst/>
          </a:prstGeom>
          <a:ln>
            <a:noFill/>
          </a:ln>
        </p:spPr>
      </p:pic>
      <p:sp>
        <p:nvSpPr>
          <p:cNvPr id="1744" name="CustomShape 8"/>
          <p:cNvSpPr/>
          <p:nvPr/>
        </p:nvSpPr>
        <p:spPr>
          <a:xfrm>
            <a:off x="424440" y="2090880"/>
            <a:ext cx="2813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Particle wave-functions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745" name="Picture 34" descr="TP_tmp"/>
          <p:cNvPicPr/>
          <p:nvPr/>
        </p:nvPicPr>
        <p:blipFill>
          <a:blip r:embed="rId8"/>
          <a:stretch/>
        </p:blipFill>
        <p:spPr>
          <a:xfrm>
            <a:off x="3368520" y="2133720"/>
            <a:ext cx="1870200" cy="320400"/>
          </a:xfrm>
          <a:prstGeom prst="rect">
            <a:avLst/>
          </a:prstGeom>
          <a:ln>
            <a:noFill/>
          </a:ln>
        </p:spPr>
      </p:pic>
      <p:sp>
        <p:nvSpPr>
          <p:cNvPr id="1746" name="CustomShape 9"/>
          <p:cNvSpPr/>
          <p:nvPr/>
        </p:nvSpPr>
        <p:spPr>
          <a:xfrm>
            <a:off x="441360" y="3327480"/>
            <a:ext cx="59698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Only difference w.r.t. QED is the insertion of the 3x3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SU(3) Gell-Mann matrices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747" name="Group 10"/>
          <p:cNvGrpSpPr/>
          <p:nvPr/>
        </p:nvGrpSpPr>
        <p:grpSpPr>
          <a:xfrm>
            <a:off x="6548400" y="2384280"/>
            <a:ext cx="2941560" cy="1743120"/>
            <a:chOff x="6548400" y="2384280"/>
            <a:chExt cx="2941560" cy="1743120"/>
          </a:xfrm>
        </p:grpSpPr>
        <p:sp>
          <p:nvSpPr>
            <p:cNvPr id="1748" name="CustomShape 11"/>
            <p:cNvSpPr/>
            <p:nvPr/>
          </p:nvSpPr>
          <p:spPr>
            <a:xfrm rot="16200000">
              <a:off x="7447680" y="3453480"/>
              <a:ext cx="1131840" cy="21600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CustomShape 12"/>
            <p:cNvSpPr/>
            <p:nvPr/>
          </p:nvSpPr>
          <p:spPr>
            <a:xfrm>
              <a:off x="8829720" y="245592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750" name="Group 13"/>
            <p:cNvGrpSpPr/>
            <p:nvPr/>
          </p:nvGrpSpPr>
          <p:grpSpPr>
            <a:xfrm>
              <a:off x="6907320" y="2702880"/>
              <a:ext cx="934200" cy="278640"/>
              <a:chOff x="6907320" y="2702880"/>
              <a:chExt cx="934200" cy="278640"/>
            </a:xfrm>
          </p:grpSpPr>
          <p:sp>
            <p:nvSpPr>
              <p:cNvPr id="1751" name="Line 14"/>
              <p:cNvSpPr/>
              <p:nvPr/>
            </p:nvSpPr>
            <p:spPr>
              <a:xfrm flipH="1" flipV="1">
                <a:off x="7374240" y="2842200"/>
                <a:ext cx="467280" cy="1393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2" name="Line 15"/>
              <p:cNvSpPr/>
              <p:nvPr/>
            </p:nvSpPr>
            <p:spPr>
              <a:xfrm>
                <a:off x="6907320" y="2702880"/>
                <a:ext cx="623160" cy="1857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53" name="Group 16"/>
            <p:cNvGrpSpPr/>
            <p:nvPr/>
          </p:nvGrpSpPr>
          <p:grpSpPr>
            <a:xfrm>
              <a:off x="7880040" y="2754360"/>
              <a:ext cx="924480" cy="234360"/>
              <a:chOff x="7880040" y="2754360"/>
              <a:chExt cx="924480" cy="234360"/>
            </a:xfrm>
          </p:grpSpPr>
          <p:sp>
            <p:nvSpPr>
              <p:cNvPr id="1754" name="Line 17"/>
              <p:cNvSpPr/>
              <p:nvPr/>
            </p:nvSpPr>
            <p:spPr>
              <a:xfrm flipH="1">
                <a:off x="8341920" y="2754360"/>
                <a:ext cx="462600" cy="117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5" name="Line 18"/>
              <p:cNvSpPr/>
              <p:nvPr/>
            </p:nvSpPr>
            <p:spPr>
              <a:xfrm flipV="1">
                <a:off x="7880040" y="2832480"/>
                <a:ext cx="617040" cy="1562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56" name="CustomShape 19"/>
            <p:cNvSpPr/>
            <p:nvPr/>
          </p:nvSpPr>
          <p:spPr>
            <a:xfrm>
              <a:off x="6548400" y="238428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757" name="Picture 13" descr="TP_tmp"/>
            <p:cNvPicPr/>
            <p:nvPr/>
          </p:nvPicPr>
          <p:blipFill>
            <a:blip r:embed="rId9"/>
            <a:stretch/>
          </p:blipFill>
          <p:spPr>
            <a:xfrm>
              <a:off x="7132680" y="239688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58" name="Picture 14" descr="TP_tmp"/>
            <p:cNvPicPr/>
            <p:nvPr/>
          </p:nvPicPr>
          <p:blipFill>
            <a:blip r:embed="rId10"/>
            <a:stretch/>
          </p:blipFill>
          <p:spPr>
            <a:xfrm>
              <a:off x="8361360" y="2396880"/>
              <a:ext cx="291960" cy="20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59" name="CustomShape 20"/>
            <p:cNvSpPr/>
            <p:nvPr/>
          </p:nvSpPr>
          <p:spPr>
            <a:xfrm>
              <a:off x="7834320" y="292572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60" name="Picture 16" descr="TP_tmp"/>
            <p:cNvPicPr/>
            <p:nvPr/>
          </p:nvPicPr>
          <p:blipFill>
            <a:blip r:embed="rId11"/>
            <a:stretch/>
          </p:blipFill>
          <p:spPr>
            <a:xfrm>
              <a:off x="7149960" y="2936880"/>
              <a:ext cx="87480" cy="20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61" name="Picture 17" descr="TP_tmp"/>
            <p:cNvPicPr/>
            <p:nvPr/>
          </p:nvPicPr>
          <p:blipFill>
            <a:blip r:embed="rId12"/>
            <a:stretch/>
          </p:blipFill>
          <p:spPr>
            <a:xfrm>
              <a:off x="8502480" y="2887560"/>
              <a:ext cx="14616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62" name="Picture 18" descr="TP_tmp"/>
            <p:cNvPicPr/>
            <p:nvPr/>
          </p:nvPicPr>
          <p:blipFill>
            <a:blip r:embed="rId13"/>
            <a:stretch/>
          </p:blipFill>
          <p:spPr>
            <a:xfrm>
              <a:off x="7693200" y="2619360"/>
              <a:ext cx="465120" cy="233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63" name="CustomShape 21"/>
            <p:cNvSpPr/>
            <p:nvPr/>
          </p:nvSpPr>
          <p:spPr>
            <a:xfrm>
              <a:off x="7005600" y="2851200"/>
              <a:ext cx="360360" cy="360360"/>
            </a:xfrm>
            <a:prstGeom prst="ellipse">
              <a:avLst/>
            </a:prstGeom>
            <a:noFill/>
            <a:ln w="1908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CustomShape 22"/>
            <p:cNvSpPr/>
            <p:nvPr/>
          </p:nvSpPr>
          <p:spPr>
            <a:xfrm>
              <a:off x="8408880" y="2852640"/>
              <a:ext cx="360360" cy="360360"/>
            </a:xfrm>
            <a:prstGeom prst="ellipse">
              <a:avLst/>
            </a:prstGeom>
            <a:noFill/>
            <a:ln w="1908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5" name="CustomShape 23"/>
          <p:cNvSpPr/>
          <p:nvPr/>
        </p:nvSpPr>
        <p:spPr>
          <a:xfrm>
            <a:off x="8311320" y="3314880"/>
            <a:ext cx="12906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colour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 </a:t>
            </a:r>
            <a:r>
              <a:rPr b="1" lang="en-GB" sz="1800" spc="-1" strike="noStrike">
                <a:solidFill>
                  <a:srgbClr val="000000"/>
                </a:solidFill>
                <a:latin typeface="Wingdings 3"/>
                <a:ea typeface="Wingdings 3"/>
              </a:rPr>
              <a:t>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j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66" name="CustomShape 24"/>
          <p:cNvSpPr/>
          <p:nvPr/>
        </p:nvSpPr>
        <p:spPr>
          <a:xfrm>
            <a:off x="407880" y="3997440"/>
            <a:ext cx="3008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Isolating the colour part: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67" name="CustomShape 25"/>
          <p:cNvSpPr/>
          <p:nvPr/>
        </p:nvSpPr>
        <p:spPr>
          <a:xfrm>
            <a:off x="6728760" y="3325680"/>
            <a:ext cx="9334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333399"/>
                </a:solidFill>
                <a:latin typeface="Arial"/>
              </a:rPr>
              <a:t>Gluon </a:t>
            </a:r>
            <a:r>
              <a:rPr b="1" lang="en-GB" sz="1600" spc="-1" strike="noStrike">
                <a:solidFill>
                  <a:srgbClr val="cc00cc"/>
                </a:solidFill>
                <a:latin typeface="Arial"/>
              </a:rPr>
              <a:t>a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082CF511-1827-43C8-A25D-26F7821CDC0D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69" name="CustomShape 2"/>
          <p:cNvSpPr/>
          <p:nvPr/>
        </p:nvSpPr>
        <p:spPr>
          <a:xfrm>
            <a:off x="1208160" y="44280"/>
            <a:ext cx="748980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Feynman Rules for QCD</a:t>
            </a:r>
            <a:endParaRPr b="1" lang="es-ES" sz="3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70" name="CustomShape 3"/>
          <p:cNvSpPr/>
          <p:nvPr/>
        </p:nvSpPr>
        <p:spPr>
          <a:xfrm>
            <a:off x="382680" y="6164280"/>
            <a:ext cx="71625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  <a:buSzPct val="102974"/>
              <a:buBlip>
                <a:blip r:embed="rId1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Matrix Element    -</a:t>
            </a:r>
            <a:r>
              <a:rPr b="1" i="1" lang="en-GB" sz="2400" spc="-1" strike="noStrike">
                <a:solidFill>
                  <a:srgbClr val="000000"/>
                </a:solidFill>
                <a:latin typeface="Palatino"/>
              </a:rPr>
              <a:t>iM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=  product of all factors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71" name="CustomShape 4"/>
          <p:cNvSpPr/>
          <p:nvPr/>
        </p:nvSpPr>
        <p:spPr>
          <a:xfrm>
            <a:off x="423720" y="560520"/>
            <a:ext cx="45817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  <a:buSzPct val="102974"/>
              <a:buBlip>
                <a:blip r:embed="rId2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External Lines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772" name="Group 5"/>
          <p:cNvGrpSpPr/>
          <p:nvPr/>
        </p:nvGrpSpPr>
        <p:grpSpPr>
          <a:xfrm>
            <a:off x="1386000" y="596880"/>
            <a:ext cx="6806520" cy="2089080"/>
            <a:chOff x="1386000" y="596880"/>
            <a:chExt cx="6806520" cy="2089080"/>
          </a:xfrm>
        </p:grpSpPr>
        <p:sp>
          <p:nvSpPr>
            <p:cNvPr id="1773" name="CustomShape 6"/>
            <p:cNvSpPr/>
            <p:nvPr/>
          </p:nvSpPr>
          <p:spPr>
            <a:xfrm>
              <a:off x="2933640" y="949320"/>
              <a:ext cx="26668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outgoing quark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74" name="CustomShape 7"/>
            <p:cNvSpPr/>
            <p:nvPr/>
          </p:nvSpPr>
          <p:spPr>
            <a:xfrm>
              <a:off x="2909880" y="1598400"/>
              <a:ext cx="31939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outgoing anti-quark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75" name="CustomShape 8"/>
            <p:cNvSpPr/>
            <p:nvPr/>
          </p:nvSpPr>
          <p:spPr>
            <a:xfrm>
              <a:off x="2909880" y="1272960"/>
              <a:ext cx="31939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incoming anti-quark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76" name="CustomShape 9"/>
            <p:cNvSpPr/>
            <p:nvPr/>
          </p:nvSpPr>
          <p:spPr>
            <a:xfrm>
              <a:off x="2604960" y="704880"/>
              <a:ext cx="258840" cy="1187280"/>
            </a:xfrm>
            <a:custGeom>
              <a:avLst/>
              <a:gdLst/>
              <a:ahLst/>
              <a:rect l="0" t="0" r="r" b="b"/>
              <a:pathLst>
                <a:path w="721" h="3299">
                  <a:moveTo>
                    <a:pt x="720" y="0"/>
                  </a:moveTo>
                  <a:cubicBezTo>
                    <a:pt x="540" y="0"/>
                    <a:pt x="360" y="137"/>
                    <a:pt x="360" y="274"/>
                  </a:cubicBezTo>
                  <a:lnTo>
                    <a:pt x="360" y="1374"/>
                  </a:lnTo>
                  <a:cubicBezTo>
                    <a:pt x="360" y="1512"/>
                    <a:pt x="180" y="1649"/>
                    <a:pt x="0" y="1649"/>
                  </a:cubicBezTo>
                  <a:cubicBezTo>
                    <a:pt x="180" y="1649"/>
                    <a:pt x="360" y="1786"/>
                    <a:pt x="360" y="1924"/>
                  </a:cubicBezTo>
                  <a:lnTo>
                    <a:pt x="360" y="3024"/>
                  </a:lnTo>
                  <a:cubicBezTo>
                    <a:pt x="360" y="3161"/>
                    <a:pt x="540" y="3298"/>
                    <a:pt x="720" y="3298"/>
                  </a:cubicBezTo>
                </a:path>
              </a:pathLst>
            </a:custGeom>
            <a:noFill/>
            <a:ln w="1908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CustomShape 10"/>
            <p:cNvSpPr/>
            <p:nvPr/>
          </p:nvSpPr>
          <p:spPr>
            <a:xfrm>
              <a:off x="2909880" y="596880"/>
              <a:ext cx="26668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incoming quark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778" name="Group 11"/>
            <p:cNvGrpSpPr/>
            <p:nvPr/>
          </p:nvGrpSpPr>
          <p:grpSpPr>
            <a:xfrm>
              <a:off x="7223040" y="776160"/>
              <a:ext cx="933480" cy="106560"/>
              <a:chOff x="7223040" y="776160"/>
              <a:chExt cx="933480" cy="106560"/>
            </a:xfrm>
          </p:grpSpPr>
          <p:sp>
            <p:nvSpPr>
              <p:cNvPr id="1779" name="Line 12"/>
              <p:cNvSpPr/>
              <p:nvPr/>
            </p:nvSpPr>
            <p:spPr>
              <a:xfrm>
                <a:off x="7223040" y="833400"/>
                <a:ext cx="838080" cy="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0" name="Line 13"/>
              <p:cNvSpPr/>
              <p:nvPr/>
            </p:nvSpPr>
            <p:spPr>
              <a:xfrm>
                <a:off x="7603920" y="833400"/>
                <a:ext cx="152640" cy="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1" name="CustomShape 14"/>
              <p:cNvSpPr/>
              <p:nvPr/>
            </p:nvSpPr>
            <p:spPr>
              <a:xfrm>
                <a:off x="8061120" y="776160"/>
                <a:ext cx="95400" cy="106560"/>
              </a:xfrm>
              <a:prstGeom prst="ellipse">
                <a:avLst/>
              </a:prstGeom>
              <a:solidFill>
                <a:srgbClr val="0000ff"/>
              </a:solidFill>
              <a:ln w="936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82" name="Group 15"/>
            <p:cNvGrpSpPr/>
            <p:nvPr/>
          </p:nvGrpSpPr>
          <p:grpSpPr>
            <a:xfrm>
              <a:off x="7223040" y="1065240"/>
              <a:ext cx="933480" cy="106200"/>
              <a:chOff x="7223040" y="1065240"/>
              <a:chExt cx="933480" cy="106200"/>
            </a:xfrm>
          </p:grpSpPr>
          <p:sp>
            <p:nvSpPr>
              <p:cNvPr id="1783" name="Line 16"/>
              <p:cNvSpPr/>
              <p:nvPr/>
            </p:nvSpPr>
            <p:spPr>
              <a:xfrm>
                <a:off x="7242120" y="1112760"/>
                <a:ext cx="914400" cy="1584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4" name="Line 17"/>
              <p:cNvSpPr/>
              <p:nvPr/>
            </p:nvSpPr>
            <p:spPr>
              <a:xfrm>
                <a:off x="7623000" y="1122120"/>
                <a:ext cx="152640" cy="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5" name="CustomShape 18"/>
              <p:cNvSpPr/>
              <p:nvPr/>
            </p:nvSpPr>
            <p:spPr>
              <a:xfrm>
                <a:off x="7223040" y="1065240"/>
                <a:ext cx="95400" cy="106200"/>
              </a:xfrm>
              <a:prstGeom prst="ellipse">
                <a:avLst/>
              </a:prstGeom>
              <a:solidFill>
                <a:srgbClr val="0000ff"/>
              </a:solidFill>
              <a:ln w="936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86" name="Line 19"/>
            <p:cNvSpPr/>
            <p:nvPr/>
          </p:nvSpPr>
          <p:spPr>
            <a:xfrm>
              <a:off x="7576920" y="1452600"/>
              <a:ext cx="152640" cy="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  <a:headEnd len="lg" type="arrow" w="lg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87" name="Group 20"/>
            <p:cNvGrpSpPr/>
            <p:nvPr/>
          </p:nvGrpSpPr>
          <p:grpSpPr>
            <a:xfrm>
              <a:off x="7259760" y="1390680"/>
              <a:ext cx="932760" cy="106200"/>
              <a:chOff x="7259760" y="1390680"/>
              <a:chExt cx="932760" cy="106200"/>
            </a:xfrm>
          </p:grpSpPr>
          <p:sp>
            <p:nvSpPr>
              <p:cNvPr id="1788" name="Line 21"/>
              <p:cNvSpPr/>
              <p:nvPr/>
            </p:nvSpPr>
            <p:spPr>
              <a:xfrm>
                <a:off x="7259760" y="1447920"/>
                <a:ext cx="837720" cy="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9" name="CustomShape 22"/>
              <p:cNvSpPr/>
              <p:nvPr/>
            </p:nvSpPr>
            <p:spPr>
              <a:xfrm>
                <a:off x="8097480" y="1390680"/>
                <a:ext cx="95040" cy="106200"/>
              </a:xfrm>
              <a:prstGeom prst="ellipse">
                <a:avLst/>
              </a:prstGeom>
              <a:solidFill>
                <a:srgbClr val="0000ff"/>
              </a:solidFill>
              <a:ln w="936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90" name="Group 23"/>
            <p:cNvGrpSpPr/>
            <p:nvPr/>
          </p:nvGrpSpPr>
          <p:grpSpPr>
            <a:xfrm>
              <a:off x="7243560" y="1725480"/>
              <a:ext cx="914400" cy="106200"/>
              <a:chOff x="7243560" y="1725480"/>
              <a:chExt cx="914400" cy="106200"/>
            </a:xfrm>
          </p:grpSpPr>
          <p:sp>
            <p:nvSpPr>
              <p:cNvPr id="1791" name="Line 24"/>
              <p:cNvSpPr/>
              <p:nvPr/>
            </p:nvSpPr>
            <p:spPr>
              <a:xfrm>
                <a:off x="7243560" y="1774440"/>
                <a:ext cx="914400" cy="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2" name="Line 25"/>
              <p:cNvSpPr/>
              <p:nvPr/>
            </p:nvSpPr>
            <p:spPr>
              <a:xfrm>
                <a:off x="7624440" y="1774440"/>
                <a:ext cx="152640" cy="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headEnd len="lg" type="arrow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3" name="CustomShape 26"/>
              <p:cNvSpPr/>
              <p:nvPr/>
            </p:nvSpPr>
            <p:spPr>
              <a:xfrm>
                <a:off x="7243560" y="1725480"/>
                <a:ext cx="95400" cy="106200"/>
              </a:xfrm>
              <a:prstGeom prst="ellipse">
                <a:avLst/>
              </a:prstGeom>
              <a:solidFill>
                <a:srgbClr val="0000ff"/>
              </a:solidFill>
              <a:ln w="936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94" name="CustomShape 27"/>
            <p:cNvSpPr/>
            <p:nvPr/>
          </p:nvSpPr>
          <p:spPr>
            <a:xfrm>
              <a:off x="1386000" y="1162080"/>
              <a:ext cx="11430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spin 1/2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95" name="CustomShape 28"/>
            <p:cNvSpPr/>
            <p:nvPr/>
          </p:nvSpPr>
          <p:spPr>
            <a:xfrm>
              <a:off x="2635200" y="2000160"/>
              <a:ext cx="228600" cy="685800"/>
            </a:xfrm>
            <a:custGeom>
              <a:avLst/>
              <a:gdLst/>
              <a:ahLst/>
              <a:rect l="0" t="0" r="r" b="b"/>
              <a:pathLst>
                <a:path w="637" h="1907">
                  <a:moveTo>
                    <a:pt x="636" y="0"/>
                  </a:moveTo>
                  <a:cubicBezTo>
                    <a:pt x="477" y="0"/>
                    <a:pt x="318" y="79"/>
                    <a:pt x="318" y="158"/>
                  </a:cubicBezTo>
                  <a:lnTo>
                    <a:pt x="318" y="794"/>
                  </a:lnTo>
                  <a:cubicBezTo>
                    <a:pt x="318" y="873"/>
                    <a:pt x="159" y="953"/>
                    <a:pt x="0" y="953"/>
                  </a:cubicBezTo>
                  <a:cubicBezTo>
                    <a:pt x="159" y="953"/>
                    <a:pt x="318" y="1032"/>
                    <a:pt x="318" y="1111"/>
                  </a:cubicBezTo>
                  <a:lnTo>
                    <a:pt x="318" y="1747"/>
                  </a:lnTo>
                  <a:cubicBezTo>
                    <a:pt x="318" y="1826"/>
                    <a:pt x="477" y="1906"/>
                    <a:pt x="636" y="1906"/>
                  </a:cubicBezTo>
                </a:path>
              </a:pathLst>
            </a:custGeom>
            <a:noFill/>
            <a:ln w="1908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CustomShape 29"/>
            <p:cNvSpPr/>
            <p:nvPr/>
          </p:nvSpPr>
          <p:spPr>
            <a:xfrm>
              <a:off x="1415880" y="2152440"/>
              <a:ext cx="11430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spin 1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97" name="CustomShape 30"/>
            <p:cNvSpPr/>
            <p:nvPr/>
          </p:nvSpPr>
          <p:spPr>
            <a:xfrm>
              <a:off x="2909880" y="2289240"/>
              <a:ext cx="26668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outgoing gluon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798" name="CustomShape 31"/>
            <p:cNvSpPr/>
            <p:nvPr/>
          </p:nvSpPr>
          <p:spPr>
            <a:xfrm>
              <a:off x="2909880" y="1957320"/>
              <a:ext cx="26668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>
                <a:spcBef>
                  <a:spcPts val="1123"/>
                </a:spcBef>
              </a:pPr>
              <a:r>
                <a:rPr b="1" lang="en-US" sz="1800" spc="-1" strike="noStrike">
                  <a:solidFill>
                    <a:srgbClr val="333399"/>
                  </a:solidFill>
                  <a:latin typeface="Arial"/>
                </a:rPr>
                <a:t>incoming gluon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799" name="Picture 84" descr="TP_tmp"/>
            <p:cNvPicPr/>
            <p:nvPr/>
          </p:nvPicPr>
          <p:blipFill>
            <a:blip r:embed="rId3"/>
            <a:stretch/>
          </p:blipFill>
          <p:spPr>
            <a:xfrm>
              <a:off x="5796000" y="668160"/>
              <a:ext cx="488880" cy="29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00" name="Picture 86" descr="TP_tmp"/>
            <p:cNvPicPr/>
            <p:nvPr/>
          </p:nvPicPr>
          <p:blipFill>
            <a:blip r:embed="rId4"/>
            <a:stretch/>
          </p:blipFill>
          <p:spPr>
            <a:xfrm>
              <a:off x="5769000" y="982440"/>
              <a:ext cx="515880" cy="298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01" name="Picture 89" descr="TP_tmp"/>
            <p:cNvPicPr/>
            <p:nvPr/>
          </p:nvPicPr>
          <p:blipFill>
            <a:blip r:embed="rId5"/>
            <a:stretch/>
          </p:blipFill>
          <p:spPr>
            <a:xfrm>
              <a:off x="5796000" y="1630440"/>
              <a:ext cx="488880" cy="29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02" name="Picture 90" descr="TP_tmp"/>
            <p:cNvPicPr/>
            <p:nvPr/>
          </p:nvPicPr>
          <p:blipFill>
            <a:blip r:embed="rId6"/>
            <a:stretch/>
          </p:blipFill>
          <p:spPr>
            <a:xfrm>
              <a:off x="5796000" y="1306440"/>
              <a:ext cx="488880" cy="29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03" name="Picture 95" descr="TP_tmp"/>
            <p:cNvPicPr/>
            <p:nvPr/>
          </p:nvPicPr>
          <p:blipFill>
            <a:blip r:embed="rId7"/>
            <a:stretch/>
          </p:blipFill>
          <p:spPr>
            <a:xfrm>
              <a:off x="5613480" y="1968480"/>
              <a:ext cx="671400" cy="320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04" name="Picture 97" descr="TP_tmp"/>
            <p:cNvPicPr/>
            <p:nvPr/>
          </p:nvPicPr>
          <p:blipFill>
            <a:blip r:embed="rId8"/>
            <a:stretch/>
          </p:blipFill>
          <p:spPr>
            <a:xfrm>
              <a:off x="5613480" y="2327400"/>
              <a:ext cx="817560" cy="32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805" name="Group 32"/>
            <p:cNvGrpSpPr/>
            <p:nvPr/>
          </p:nvGrpSpPr>
          <p:grpSpPr>
            <a:xfrm>
              <a:off x="7224120" y="2028240"/>
              <a:ext cx="922680" cy="181080"/>
              <a:chOff x="7224120" y="2028240"/>
              <a:chExt cx="922680" cy="181080"/>
            </a:xfrm>
          </p:grpSpPr>
          <p:sp>
            <p:nvSpPr>
              <p:cNvPr id="1806" name="CustomShape 33"/>
              <p:cNvSpPr/>
              <p:nvPr/>
            </p:nvSpPr>
            <p:spPr>
              <a:xfrm>
                <a:off x="8051760" y="2103120"/>
                <a:ext cx="95040" cy="106200"/>
              </a:xfrm>
              <a:prstGeom prst="ellipse">
                <a:avLst/>
              </a:prstGeom>
              <a:solidFill>
                <a:srgbClr val="00cc66"/>
              </a:solidFill>
              <a:ln w="9360">
                <a:solidFill>
                  <a:srgbClr val="00cc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7" name="CustomShape 34"/>
              <p:cNvSpPr/>
              <p:nvPr/>
            </p:nvSpPr>
            <p:spPr>
              <a:xfrm rot="10800000">
                <a:off x="7224120" y="2028240"/>
                <a:ext cx="879480" cy="144360"/>
              </a:xfrm>
              <a:custGeom>
                <a:avLst/>
                <a:gdLst/>
                <a:ahLst/>
                <a:rect l="l" t="t" r="r" b="b"/>
                <a:pathLst>
                  <a:path w="3632" h="743">
                    <a:moveTo>
                      <a:pt x="0" y="64"/>
                    </a:moveTo>
                    <a:cubicBezTo>
                      <a:pt x="40" y="47"/>
                      <a:pt x="81" y="30"/>
                      <a:pt x="124" y="21"/>
                    </a:cubicBezTo>
                    <a:cubicBezTo>
                      <a:pt x="167" y="12"/>
                      <a:pt x="214" y="8"/>
                      <a:pt x="260" y="8"/>
                    </a:cubicBezTo>
                    <a:cubicBezTo>
                      <a:pt x="306" y="8"/>
                      <a:pt x="360" y="12"/>
                      <a:pt x="403" y="21"/>
                    </a:cubicBezTo>
                    <a:cubicBezTo>
                      <a:pt x="446" y="30"/>
                      <a:pt x="484" y="47"/>
                      <a:pt x="520" y="64"/>
                    </a:cubicBezTo>
                    <a:cubicBezTo>
                      <a:pt x="556" y="81"/>
                      <a:pt x="584" y="94"/>
                      <a:pt x="619" y="120"/>
                    </a:cubicBezTo>
                    <a:cubicBezTo>
                      <a:pt x="654" y="146"/>
                      <a:pt x="700" y="183"/>
                      <a:pt x="730" y="219"/>
                    </a:cubicBezTo>
                    <a:cubicBezTo>
                      <a:pt x="760" y="255"/>
                      <a:pt x="783" y="301"/>
                      <a:pt x="799" y="336"/>
                    </a:cubicBezTo>
                    <a:cubicBezTo>
                      <a:pt x="815" y="371"/>
                      <a:pt x="823" y="396"/>
                      <a:pt x="829" y="429"/>
                    </a:cubicBezTo>
                    <a:cubicBezTo>
                      <a:pt x="835" y="462"/>
                      <a:pt x="837" y="505"/>
                      <a:pt x="836" y="534"/>
                    </a:cubicBezTo>
                    <a:cubicBezTo>
                      <a:pt x="835" y="563"/>
                      <a:pt x="831" y="581"/>
                      <a:pt x="823" y="602"/>
                    </a:cubicBezTo>
                    <a:cubicBezTo>
                      <a:pt x="815" y="623"/>
                      <a:pt x="801" y="640"/>
                      <a:pt x="786" y="658"/>
                    </a:cubicBezTo>
                    <a:cubicBezTo>
                      <a:pt x="771" y="676"/>
                      <a:pt x="754" y="701"/>
                      <a:pt x="730" y="713"/>
                    </a:cubicBezTo>
                    <a:cubicBezTo>
                      <a:pt x="706" y="725"/>
                      <a:pt x="672" y="731"/>
                      <a:pt x="644" y="732"/>
                    </a:cubicBezTo>
                    <a:cubicBezTo>
                      <a:pt x="616" y="733"/>
                      <a:pt x="587" y="731"/>
                      <a:pt x="563" y="720"/>
                    </a:cubicBezTo>
                    <a:cubicBezTo>
                      <a:pt x="539" y="709"/>
                      <a:pt x="518" y="685"/>
                      <a:pt x="502" y="664"/>
                    </a:cubicBezTo>
                    <a:cubicBezTo>
                      <a:pt x="486" y="643"/>
                      <a:pt x="473" y="625"/>
                      <a:pt x="464" y="596"/>
                    </a:cubicBezTo>
                    <a:cubicBezTo>
                      <a:pt x="455" y="567"/>
                      <a:pt x="446" y="525"/>
                      <a:pt x="446" y="491"/>
                    </a:cubicBezTo>
                    <a:cubicBezTo>
                      <a:pt x="446" y="457"/>
                      <a:pt x="453" y="428"/>
                      <a:pt x="464" y="392"/>
                    </a:cubicBezTo>
                    <a:cubicBezTo>
                      <a:pt x="475" y="356"/>
                      <a:pt x="496" y="305"/>
                      <a:pt x="514" y="274"/>
                    </a:cubicBezTo>
                    <a:cubicBezTo>
                      <a:pt x="532" y="243"/>
                      <a:pt x="552" y="225"/>
                      <a:pt x="570" y="206"/>
                    </a:cubicBezTo>
                    <a:cubicBezTo>
                      <a:pt x="588" y="187"/>
                      <a:pt x="603" y="175"/>
                      <a:pt x="625" y="157"/>
                    </a:cubicBezTo>
                    <a:cubicBezTo>
                      <a:pt x="647" y="139"/>
                      <a:pt x="670" y="113"/>
                      <a:pt x="700" y="95"/>
                    </a:cubicBezTo>
                    <a:cubicBezTo>
                      <a:pt x="730" y="77"/>
                      <a:pt x="771" y="64"/>
                      <a:pt x="805" y="52"/>
                    </a:cubicBezTo>
                    <a:cubicBezTo>
                      <a:pt x="839" y="40"/>
                      <a:pt x="871" y="29"/>
                      <a:pt x="904" y="21"/>
                    </a:cubicBezTo>
                    <a:cubicBezTo>
                      <a:pt x="937" y="13"/>
                      <a:pt x="961" y="2"/>
                      <a:pt x="1003" y="2"/>
                    </a:cubicBezTo>
                    <a:cubicBezTo>
                      <a:pt x="1045" y="2"/>
                      <a:pt x="1107" y="10"/>
                      <a:pt x="1157" y="21"/>
                    </a:cubicBezTo>
                    <a:cubicBezTo>
                      <a:pt x="1207" y="32"/>
                      <a:pt x="1266" y="52"/>
                      <a:pt x="1306" y="70"/>
                    </a:cubicBezTo>
                    <a:cubicBezTo>
                      <a:pt x="1346" y="88"/>
                      <a:pt x="1367" y="107"/>
                      <a:pt x="1399" y="132"/>
                    </a:cubicBezTo>
                    <a:cubicBezTo>
                      <a:pt x="1431" y="157"/>
                      <a:pt x="1473" y="191"/>
                      <a:pt x="1498" y="219"/>
                    </a:cubicBezTo>
                    <a:cubicBezTo>
                      <a:pt x="1523" y="247"/>
                      <a:pt x="1534" y="272"/>
                      <a:pt x="1547" y="299"/>
                    </a:cubicBezTo>
                    <a:cubicBezTo>
                      <a:pt x="1560" y="326"/>
                      <a:pt x="1570" y="352"/>
                      <a:pt x="1578" y="379"/>
                    </a:cubicBezTo>
                    <a:cubicBezTo>
                      <a:pt x="1586" y="406"/>
                      <a:pt x="1596" y="425"/>
                      <a:pt x="1597" y="460"/>
                    </a:cubicBezTo>
                    <a:cubicBezTo>
                      <a:pt x="1598" y="495"/>
                      <a:pt x="1592" y="556"/>
                      <a:pt x="1584" y="590"/>
                    </a:cubicBezTo>
                    <a:cubicBezTo>
                      <a:pt x="1576" y="624"/>
                      <a:pt x="1560" y="645"/>
                      <a:pt x="1547" y="664"/>
                    </a:cubicBezTo>
                    <a:cubicBezTo>
                      <a:pt x="1534" y="683"/>
                      <a:pt x="1526" y="696"/>
                      <a:pt x="1504" y="707"/>
                    </a:cubicBezTo>
                    <a:cubicBezTo>
                      <a:pt x="1482" y="718"/>
                      <a:pt x="1447" y="730"/>
                      <a:pt x="1417" y="732"/>
                    </a:cubicBezTo>
                    <a:cubicBezTo>
                      <a:pt x="1387" y="734"/>
                      <a:pt x="1349" y="732"/>
                      <a:pt x="1324" y="720"/>
                    </a:cubicBezTo>
                    <a:cubicBezTo>
                      <a:pt x="1299" y="708"/>
                      <a:pt x="1285" y="684"/>
                      <a:pt x="1269" y="658"/>
                    </a:cubicBezTo>
                    <a:cubicBezTo>
                      <a:pt x="1253" y="632"/>
                      <a:pt x="1233" y="594"/>
                      <a:pt x="1225" y="565"/>
                    </a:cubicBezTo>
                    <a:cubicBezTo>
                      <a:pt x="1217" y="536"/>
                      <a:pt x="1217" y="518"/>
                      <a:pt x="1219" y="485"/>
                    </a:cubicBezTo>
                    <a:cubicBezTo>
                      <a:pt x="1221" y="452"/>
                      <a:pt x="1227" y="402"/>
                      <a:pt x="1238" y="367"/>
                    </a:cubicBezTo>
                    <a:cubicBezTo>
                      <a:pt x="1249" y="332"/>
                      <a:pt x="1267" y="306"/>
                      <a:pt x="1287" y="274"/>
                    </a:cubicBezTo>
                    <a:cubicBezTo>
                      <a:pt x="1307" y="242"/>
                      <a:pt x="1330" y="204"/>
                      <a:pt x="1361" y="175"/>
                    </a:cubicBezTo>
                    <a:cubicBezTo>
                      <a:pt x="1392" y="146"/>
                      <a:pt x="1433" y="125"/>
                      <a:pt x="1473" y="101"/>
                    </a:cubicBezTo>
                    <a:cubicBezTo>
                      <a:pt x="1513" y="77"/>
                      <a:pt x="1562" y="47"/>
                      <a:pt x="1603" y="33"/>
                    </a:cubicBezTo>
                    <a:cubicBezTo>
                      <a:pt x="1644" y="19"/>
                      <a:pt x="1680" y="18"/>
                      <a:pt x="1720" y="14"/>
                    </a:cubicBezTo>
                    <a:cubicBezTo>
                      <a:pt x="1760" y="10"/>
                      <a:pt x="1801" y="5"/>
                      <a:pt x="1844" y="8"/>
                    </a:cubicBezTo>
                    <a:cubicBezTo>
                      <a:pt x="1887" y="11"/>
                      <a:pt x="1935" y="19"/>
                      <a:pt x="1980" y="33"/>
                    </a:cubicBezTo>
                    <a:cubicBezTo>
                      <a:pt x="2025" y="47"/>
                      <a:pt x="2076" y="69"/>
                      <a:pt x="2116" y="95"/>
                    </a:cubicBezTo>
                    <a:cubicBezTo>
                      <a:pt x="2156" y="121"/>
                      <a:pt x="2190" y="156"/>
                      <a:pt x="2221" y="188"/>
                    </a:cubicBezTo>
                    <a:cubicBezTo>
                      <a:pt x="2252" y="220"/>
                      <a:pt x="2280" y="253"/>
                      <a:pt x="2302" y="287"/>
                    </a:cubicBezTo>
                    <a:cubicBezTo>
                      <a:pt x="2324" y="321"/>
                      <a:pt x="2341" y="363"/>
                      <a:pt x="2351" y="392"/>
                    </a:cubicBezTo>
                    <a:cubicBezTo>
                      <a:pt x="2361" y="421"/>
                      <a:pt x="2365" y="426"/>
                      <a:pt x="2364" y="460"/>
                    </a:cubicBezTo>
                    <a:cubicBezTo>
                      <a:pt x="2363" y="494"/>
                      <a:pt x="2356" y="559"/>
                      <a:pt x="2345" y="596"/>
                    </a:cubicBezTo>
                    <a:cubicBezTo>
                      <a:pt x="2334" y="633"/>
                      <a:pt x="2315" y="659"/>
                      <a:pt x="2296" y="682"/>
                    </a:cubicBezTo>
                    <a:cubicBezTo>
                      <a:pt x="2277" y="705"/>
                      <a:pt x="2248" y="723"/>
                      <a:pt x="2228" y="732"/>
                    </a:cubicBezTo>
                    <a:cubicBezTo>
                      <a:pt x="2208" y="741"/>
                      <a:pt x="2204" y="743"/>
                      <a:pt x="2178" y="738"/>
                    </a:cubicBezTo>
                    <a:cubicBezTo>
                      <a:pt x="2152" y="733"/>
                      <a:pt x="2102" y="720"/>
                      <a:pt x="2073" y="701"/>
                    </a:cubicBezTo>
                    <a:cubicBezTo>
                      <a:pt x="2044" y="682"/>
                      <a:pt x="2019" y="657"/>
                      <a:pt x="2005" y="621"/>
                    </a:cubicBezTo>
                    <a:cubicBezTo>
                      <a:pt x="1991" y="585"/>
                      <a:pt x="1986" y="526"/>
                      <a:pt x="1986" y="485"/>
                    </a:cubicBezTo>
                    <a:cubicBezTo>
                      <a:pt x="1986" y="444"/>
                      <a:pt x="1995" y="409"/>
                      <a:pt x="2005" y="373"/>
                    </a:cubicBezTo>
                    <a:cubicBezTo>
                      <a:pt x="2015" y="337"/>
                      <a:pt x="2029" y="299"/>
                      <a:pt x="2048" y="268"/>
                    </a:cubicBezTo>
                    <a:cubicBezTo>
                      <a:pt x="2067" y="237"/>
                      <a:pt x="2092" y="217"/>
                      <a:pt x="2122" y="188"/>
                    </a:cubicBezTo>
                    <a:cubicBezTo>
                      <a:pt x="2152" y="159"/>
                      <a:pt x="2189" y="121"/>
                      <a:pt x="2228" y="95"/>
                    </a:cubicBezTo>
                    <a:cubicBezTo>
                      <a:pt x="2267" y="69"/>
                      <a:pt x="2316" y="47"/>
                      <a:pt x="2357" y="33"/>
                    </a:cubicBezTo>
                    <a:cubicBezTo>
                      <a:pt x="2398" y="19"/>
                      <a:pt x="2441" y="12"/>
                      <a:pt x="2475" y="8"/>
                    </a:cubicBezTo>
                    <a:cubicBezTo>
                      <a:pt x="2509" y="4"/>
                      <a:pt x="2523" y="6"/>
                      <a:pt x="2562" y="8"/>
                    </a:cubicBezTo>
                    <a:cubicBezTo>
                      <a:pt x="2601" y="10"/>
                      <a:pt x="2658" y="7"/>
                      <a:pt x="2710" y="21"/>
                    </a:cubicBezTo>
                    <a:cubicBezTo>
                      <a:pt x="2762" y="35"/>
                      <a:pt x="2829" y="67"/>
                      <a:pt x="2877" y="95"/>
                    </a:cubicBezTo>
                    <a:cubicBezTo>
                      <a:pt x="2925" y="123"/>
                      <a:pt x="2961" y="152"/>
                      <a:pt x="2995" y="188"/>
                    </a:cubicBezTo>
                    <a:cubicBezTo>
                      <a:pt x="3029" y="224"/>
                      <a:pt x="3059" y="269"/>
                      <a:pt x="3081" y="311"/>
                    </a:cubicBezTo>
                    <a:cubicBezTo>
                      <a:pt x="3103" y="353"/>
                      <a:pt x="3119" y="398"/>
                      <a:pt x="3125" y="441"/>
                    </a:cubicBezTo>
                    <a:cubicBezTo>
                      <a:pt x="3131" y="484"/>
                      <a:pt x="3125" y="536"/>
                      <a:pt x="3118" y="571"/>
                    </a:cubicBezTo>
                    <a:cubicBezTo>
                      <a:pt x="3111" y="606"/>
                      <a:pt x="3097" y="627"/>
                      <a:pt x="3081" y="652"/>
                    </a:cubicBezTo>
                    <a:cubicBezTo>
                      <a:pt x="3065" y="677"/>
                      <a:pt x="3041" y="706"/>
                      <a:pt x="3019" y="720"/>
                    </a:cubicBezTo>
                    <a:cubicBezTo>
                      <a:pt x="2997" y="734"/>
                      <a:pt x="2980" y="738"/>
                      <a:pt x="2951" y="738"/>
                    </a:cubicBezTo>
                    <a:cubicBezTo>
                      <a:pt x="2922" y="738"/>
                      <a:pt x="2875" y="737"/>
                      <a:pt x="2846" y="720"/>
                    </a:cubicBezTo>
                    <a:cubicBezTo>
                      <a:pt x="2817" y="703"/>
                      <a:pt x="2795" y="672"/>
                      <a:pt x="2778" y="633"/>
                    </a:cubicBezTo>
                    <a:cubicBezTo>
                      <a:pt x="2761" y="594"/>
                      <a:pt x="2740" y="539"/>
                      <a:pt x="2741" y="485"/>
                    </a:cubicBezTo>
                    <a:cubicBezTo>
                      <a:pt x="2742" y="431"/>
                      <a:pt x="2762" y="359"/>
                      <a:pt x="2784" y="311"/>
                    </a:cubicBezTo>
                    <a:cubicBezTo>
                      <a:pt x="2806" y="263"/>
                      <a:pt x="2840" y="233"/>
                      <a:pt x="2871" y="200"/>
                    </a:cubicBezTo>
                    <a:cubicBezTo>
                      <a:pt x="2902" y="167"/>
                      <a:pt x="2936" y="138"/>
                      <a:pt x="2970" y="113"/>
                    </a:cubicBezTo>
                    <a:cubicBezTo>
                      <a:pt x="3004" y="88"/>
                      <a:pt x="3036" y="67"/>
                      <a:pt x="3075" y="52"/>
                    </a:cubicBezTo>
                    <a:cubicBezTo>
                      <a:pt x="3114" y="37"/>
                      <a:pt x="3161" y="29"/>
                      <a:pt x="3205" y="21"/>
                    </a:cubicBezTo>
                    <a:cubicBezTo>
                      <a:pt x="3249" y="13"/>
                      <a:pt x="3292" y="0"/>
                      <a:pt x="3341" y="2"/>
                    </a:cubicBezTo>
                    <a:cubicBezTo>
                      <a:pt x="3390" y="4"/>
                      <a:pt x="3454" y="20"/>
                      <a:pt x="3502" y="33"/>
                    </a:cubicBezTo>
                    <a:cubicBezTo>
                      <a:pt x="3550" y="46"/>
                      <a:pt x="3591" y="64"/>
                      <a:pt x="3632" y="82"/>
                    </a:cubicBezTo>
                  </a:path>
                </a:pathLst>
              </a:custGeom>
              <a:noFill/>
              <a:ln w="28440">
                <a:solidFill>
                  <a:srgbClr val="33cc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08" name="Group 35"/>
            <p:cNvGrpSpPr/>
            <p:nvPr/>
          </p:nvGrpSpPr>
          <p:grpSpPr>
            <a:xfrm>
              <a:off x="7246800" y="2352240"/>
              <a:ext cx="909360" cy="187560"/>
              <a:chOff x="7246800" y="2352240"/>
              <a:chExt cx="909360" cy="187560"/>
            </a:xfrm>
          </p:grpSpPr>
          <p:sp>
            <p:nvSpPr>
              <p:cNvPr id="1809" name="CustomShape 36"/>
              <p:cNvSpPr/>
              <p:nvPr/>
            </p:nvSpPr>
            <p:spPr>
              <a:xfrm>
                <a:off x="7246800" y="2433240"/>
                <a:ext cx="95040" cy="106560"/>
              </a:xfrm>
              <a:prstGeom prst="ellipse">
                <a:avLst/>
              </a:prstGeom>
              <a:solidFill>
                <a:srgbClr val="00cc66"/>
              </a:solidFill>
              <a:ln w="9360">
                <a:solidFill>
                  <a:srgbClr val="00cc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0" name="CustomShape 37"/>
              <p:cNvSpPr/>
              <p:nvPr/>
            </p:nvSpPr>
            <p:spPr>
              <a:xfrm rot="10800000">
                <a:off x="7276680" y="2352240"/>
                <a:ext cx="879480" cy="144360"/>
              </a:xfrm>
              <a:custGeom>
                <a:avLst/>
                <a:gdLst/>
                <a:ahLst/>
                <a:rect l="l" t="t" r="r" b="b"/>
                <a:pathLst>
                  <a:path w="3632" h="743">
                    <a:moveTo>
                      <a:pt x="0" y="64"/>
                    </a:moveTo>
                    <a:cubicBezTo>
                      <a:pt x="40" y="47"/>
                      <a:pt x="81" y="30"/>
                      <a:pt x="124" y="21"/>
                    </a:cubicBezTo>
                    <a:cubicBezTo>
                      <a:pt x="167" y="12"/>
                      <a:pt x="214" y="8"/>
                      <a:pt x="260" y="8"/>
                    </a:cubicBezTo>
                    <a:cubicBezTo>
                      <a:pt x="306" y="8"/>
                      <a:pt x="360" y="12"/>
                      <a:pt x="403" y="21"/>
                    </a:cubicBezTo>
                    <a:cubicBezTo>
                      <a:pt x="446" y="30"/>
                      <a:pt x="484" y="47"/>
                      <a:pt x="520" y="64"/>
                    </a:cubicBezTo>
                    <a:cubicBezTo>
                      <a:pt x="556" y="81"/>
                      <a:pt x="584" y="94"/>
                      <a:pt x="619" y="120"/>
                    </a:cubicBezTo>
                    <a:cubicBezTo>
                      <a:pt x="654" y="146"/>
                      <a:pt x="700" y="183"/>
                      <a:pt x="730" y="219"/>
                    </a:cubicBezTo>
                    <a:cubicBezTo>
                      <a:pt x="760" y="255"/>
                      <a:pt x="783" y="301"/>
                      <a:pt x="799" y="336"/>
                    </a:cubicBezTo>
                    <a:cubicBezTo>
                      <a:pt x="815" y="371"/>
                      <a:pt x="823" y="396"/>
                      <a:pt x="829" y="429"/>
                    </a:cubicBezTo>
                    <a:cubicBezTo>
                      <a:pt x="835" y="462"/>
                      <a:pt x="837" y="505"/>
                      <a:pt x="836" y="534"/>
                    </a:cubicBezTo>
                    <a:cubicBezTo>
                      <a:pt x="835" y="563"/>
                      <a:pt x="831" y="581"/>
                      <a:pt x="823" y="602"/>
                    </a:cubicBezTo>
                    <a:cubicBezTo>
                      <a:pt x="815" y="623"/>
                      <a:pt x="801" y="640"/>
                      <a:pt x="786" y="658"/>
                    </a:cubicBezTo>
                    <a:cubicBezTo>
                      <a:pt x="771" y="676"/>
                      <a:pt x="754" y="701"/>
                      <a:pt x="730" y="713"/>
                    </a:cubicBezTo>
                    <a:cubicBezTo>
                      <a:pt x="706" y="725"/>
                      <a:pt x="672" y="731"/>
                      <a:pt x="644" y="732"/>
                    </a:cubicBezTo>
                    <a:cubicBezTo>
                      <a:pt x="616" y="733"/>
                      <a:pt x="587" y="731"/>
                      <a:pt x="563" y="720"/>
                    </a:cubicBezTo>
                    <a:cubicBezTo>
                      <a:pt x="539" y="709"/>
                      <a:pt x="518" y="685"/>
                      <a:pt x="502" y="664"/>
                    </a:cubicBezTo>
                    <a:cubicBezTo>
                      <a:pt x="486" y="643"/>
                      <a:pt x="473" y="625"/>
                      <a:pt x="464" y="596"/>
                    </a:cubicBezTo>
                    <a:cubicBezTo>
                      <a:pt x="455" y="567"/>
                      <a:pt x="446" y="525"/>
                      <a:pt x="446" y="491"/>
                    </a:cubicBezTo>
                    <a:cubicBezTo>
                      <a:pt x="446" y="457"/>
                      <a:pt x="453" y="428"/>
                      <a:pt x="464" y="392"/>
                    </a:cubicBezTo>
                    <a:cubicBezTo>
                      <a:pt x="475" y="356"/>
                      <a:pt x="496" y="305"/>
                      <a:pt x="514" y="274"/>
                    </a:cubicBezTo>
                    <a:cubicBezTo>
                      <a:pt x="532" y="243"/>
                      <a:pt x="552" y="225"/>
                      <a:pt x="570" y="206"/>
                    </a:cubicBezTo>
                    <a:cubicBezTo>
                      <a:pt x="588" y="187"/>
                      <a:pt x="603" y="175"/>
                      <a:pt x="625" y="157"/>
                    </a:cubicBezTo>
                    <a:cubicBezTo>
                      <a:pt x="647" y="139"/>
                      <a:pt x="670" y="113"/>
                      <a:pt x="700" y="95"/>
                    </a:cubicBezTo>
                    <a:cubicBezTo>
                      <a:pt x="730" y="77"/>
                      <a:pt x="771" y="64"/>
                      <a:pt x="805" y="52"/>
                    </a:cubicBezTo>
                    <a:cubicBezTo>
                      <a:pt x="839" y="40"/>
                      <a:pt x="871" y="29"/>
                      <a:pt x="904" y="21"/>
                    </a:cubicBezTo>
                    <a:cubicBezTo>
                      <a:pt x="937" y="13"/>
                      <a:pt x="961" y="2"/>
                      <a:pt x="1003" y="2"/>
                    </a:cubicBezTo>
                    <a:cubicBezTo>
                      <a:pt x="1045" y="2"/>
                      <a:pt x="1107" y="10"/>
                      <a:pt x="1157" y="21"/>
                    </a:cubicBezTo>
                    <a:cubicBezTo>
                      <a:pt x="1207" y="32"/>
                      <a:pt x="1266" y="52"/>
                      <a:pt x="1306" y="70"/>
                    </a:cubicBezTo>
                    <a:cubicBezTo>
                      <a:pt x="1346" y="88"/>
                      <a:pt x="1367" y="107"/>
                      <a:pt x="1399" y="132"/>
                    </a:cubicBezTo>
                    <a:cubicBezTo>
                      <a:pt x="1431" y="157"/>
                      <a:pt x="1473" y="191"/>
                      <a:pt x="1498" y="219"/>
                    </a:cubicBezTo>
                    <a:cubicBezTo>
                      <a:pt x="1523" y="247"/>
                      <a:pt x="1534" y="272"/>
                      <a:pt x="1547" y="299"/>
                    </a:cubicBezTo>
                    <a:cubicBezTo>
                      <a:pt x="1560" y="326"/>
                      <a:pt x="1570" y="352"/>
                      <a:pt x="1578" y="379"/>
                    </a:cubicBezTo>
                    <a:cubicBezTo>
                      <a:pt x="1586" y="406"/>
                      <a:pt x="1596" y="425"/>
                      <a:pt x="1597" y="460"/>
                    </a:cubicBezTo>
                    <a:cubicBezTo>
                      <a:pt x="1598" y="495"/>
                      <a:pt x="1592" y="556"/>
                      <a:pt x="1584" y="590"/>
                    </a:cubicBezTo>
                    <a:cubicBezTo>
                      <a:pt x="1576" y="624"/>
                      <a:pt x="1560" y="645"/>
                      <a:pt x="1547" y="664"/>
                    </a:cubicBezTo>
                    <a:cubicBezTo>
                      <a:pt x="1534" y="683"/>
                      <a:pt x="1526" y="696"/>
                      <a:pt x="1504" y="707"/>
                    </a:cubicBezTo>
                    <a:cubicBezTo>
                      <a:pt x="1482" y="718"/>
                      <a:pt x="1447" y="730"/>
                      <a:pt x="1417" y="732"/>
                    </a:cubicBezTo>
                    <a:cubicBezTo>
                      <a:pt x="1387" y="734"/>
                      <a:pt x="1349" y="732"/>
                      <a:pt x="1324" y="720"/>
                    </a:cubicBezTo>
                    <a:cubicBezTo>
                      <a:pt x="1299" y="708"/>
                      <a:pt x="1285" y="684"/>
                      <a:pt x="1269" y="658"/>
                    </a:cubicBezTo>
                    <a:cubicBezTo>
                      <a:pt x="1253" y="632"/>
                      <a:pt x="1233" y="594"/>
                      <a:pt x="1225" y="565"/>
                    </a:cubicBezTo>
                    <a:cubicBezTo>
                      <a:pt x="1217" y="536"/>
                      <a:pt x="1217" y="518"/>
                      <a:pt x="1219" y="485"/>
                    </a:cubicBezTo>
                    <a:cubicBezTo>
                      <a:pt x="1221" y="452"/>
                      <a:pt x="1227" y="402"/>
                      <a:pt x="1238" y="367"/>
                    </a:cubicBezTo>
                    <a:cubicBezTo>
                      <a:pt x="1249" y="332"/>
                      <a:pt x="1267" y="306"/>
                      <a:pt x="1287" y="274"/>
                    </a:cubicBezTo>
                    <a:cubicBezTo>
                      <a:pt x="1307" y="242"/>
                      <a:pt x="1330" y="204"/>
                      <a:pt x="1361" y="175"/>
                    </a:cubicBezTo>
                    <a:cubicBezTo>
                      <a:pt x="1392" y="146"/>
                      <a:pt x="1433" y="125"/>
                      <a:pt x="1473" y="101"/>
                    </a:cubicBezTo>
                    <a:cubicBezTo>
                      <a:pt x="1513" y="77"/>
                      <a:pt x="1562" y="47"/>
                      <a:pt x="1603" y="33"/>
                    </a:cubicBezTo>
                    <a:cubicBezTo>
                      <a:pt x="1644" y="19"/>
                      <a:pt x="1680" y="18"/>
                      <a:pt x="1720" y="14"/>
                    </a:cubicBezTo>
                    <a:cubicBezTo>
                      <a:pt x="1760" y="10"/>
                      <a:pt x="1801" y="5"/>
                      <a:pt x="1844" y="8"/>
                    </a:cubicBezTo>
                    <a:cubicBezTo>
                      <a:pt x="1887" y="11"/>
                      <a:pt x="1935" y="19"/>
                      <a:pt x="1980" y="33"/>
                    </a:cubicBezTo>
                    <a:cubicBezTo>
                      <a:pt x="2025" y="47"/>
                      <a:pt x="2076" y="69"/>
                      <a:pt x="2116" y="95"/>
                    </a:cubicBezTo>
                    <a:cubicBezTo>
                      <a:pt x="2156" y="121"/>
                      <a:pt x="2190" y="156"/>
                      <a:pt x="2221" y="188"/>
                    </a:cubicBezTo>
                    <a:cubicBezTo>
                      <a:pt x="2252" y="220"/>
                      <a:pt x="2280" y="253"/>
                      <a:pt x="2302" y="287"/>
                    </a:cubicBezTo>
                    <a:cubicBezTo>
                      <a:pt x="2324" y="321"/>
                      <a:pt x="2341" y="363"/>
                      <a:pt x="2351" y="392"/>
                    </a:cubicBezTo>
                    <a:cubicBezTo>
                      <a:pt x="2361" y="421"/>
                      <a:pt x="2365" y="426"/>
                      <a:pt x="2364" y="460"/>
                    </a:cubicBezTo>
                    <a:cubicBezTo>
                      <a:pt x="2363" y="494"/>
                      <a:pt x="2356" y="559"/>
                      <a:pt x="2345" y="596"/>
                    </a:cubicBezTo>
                    <a:cubicBezTo>
                      <a:pt x="2334" y="633"/>
                      <a:pt x="2315" y="659"/>
                      <a:pt x="2296" y="682"/>
                    </a:cubicBezTo>
                    <a:cubicBezTo>
                      <a:pt x="2277" y="705"/>
                      <a:pt x="2248" y="723"/>
                      <a:pt x="2228" y="732"/>
                    </a:cubicBezTo>
                    <a:cubicBezTo>
                      <a:pt x="2208" y="741"/>
                      <a:pt x="2204" y="743"/>
                      <a:pt x="2178" y="738"/>
                    </a:cubicBezTo>
                    <a:cubicBezTo>
                      <a:pt x="2152" y="733"/>
                      <a:pt x="2102" y="720"/>
                      <a:pt x="2073" y="701"/>
                    </a:cubicBezTo>
                    <a:cubicBezTo>
                      <a:pt x="2044" y="682"/>
                      <a:pt x="2019" y="657"/>
                      <a:pt x="2005" y="621"/>
                    </a:cubicBezTo>
                    <a:cubicBezTo>
                      <a:pt x="1991" y="585"/>
                      <a:pt x="1986" y="526"/>
                      <a:pt x="1986" y="485"/>
                    </a:cubicBezTo>
                    <a:cubicBezTo>
                      <a:pt x="1986" y="444"/>
                      <a:pt x="1995" y="409"/>
                      <a:pt x="2005" y="373"/>
                    </a:cubicBezTo>
                    <a:cubicBezTo>
                      <a:pt x="2015" y="337"/>
                      <a:pt x="2029" y="299"/>
                      <a:pt x="2048" y="268"/>
                    </a:cubicBezTo>
                    <a:cubicBezTo>
                      <a:pt x="2067" y="237"/>
                      <a:pt x="2092" y="217"/>
                      <a:pt x="2122" y="188"/>
                    </a:cubicBezTo>
                    <a:cubicBezTo>
                      <a:pt x="2152" y="159"/>
                      <a:pt x="2189" y="121"/>
                      <a:pt x="2228" y="95"/>
                    </a:cubicBezTo>
                    <a:cubicBezTo>
                      <a:pt x="2267" y="69"/>
                      <a:pt x="2316" y="47"/>
                      <a:pt x="2357" y="33"/>
                    </a:cubicBezTo>
                    <a:cubicBezTo>
                      <a:pt x="2398" y="19"/>
                      <a:pt x="2441" y="12"/>
                      <a:pt x="2475" y="8"/>
                    </a:cubicBezTo>
                    <a:cubicBezTo>
                      <a:pt x="2509" y="4"/>
                      <a:pt x="2523" y="6"/>
                      <a:pt x="2562" y="8"/>
                    </a:cubicBezTo>
                    <a:cubicBezTo>
                      <a:pt x="2601" y="10"/>
                      <a:pt x="2658" y="7"/>
                      <a:pt x="2710" y="21"/>
                    </a:cubicBezTo>
                    <a:cubicBezTo>
                      <a:pt x="2762" y="35"/>
                      <a:pt x="2829" y="67"/>
                      <a:pt x="2877" y="95"/>
                    </a:cubicBezTo>
                    <a:cubicBezTo>
                      <a:pt x="2925" y="123"/>
                      <a:pt x="2961" y="152"/>
                      <a:pt x="2995" y="188"/>
                    </a:cubicBezTo>
                    <a:cubicBezTo>
                      <a:pt x="3029" y="224"/>
                      <a:pt x="3059" y="269"/>
                      <a:pt x="3081" y="311"/>
                    </a:cubicBezTo>
                    <a:cubicBezTo>
                      <a:pt x="3103" y="353"/>
                      <a:pt x="3119" y="398"/>
                      <a:pt x="3125" y="441"/>
                    </a:cubicBezTo>
                    <a:cubicBezTo>
                      <a:pt x="3131" y="484"/>
                      <a:pt x="3125" y="536"/>
                      <a:pt x="3118" y="571"/>
                    </a:cubicBezTo>
                    <a:cubicBezTo>
                      <a:pt x="3111" y="606"/>
                      <a:pt x="3097" y="627"/>
                      <a:pt x="3081" y="652"/>
                    </a:cubicBezTo>
                    <a:cubicBezTo>
                      <a:pt x="3065" y="677"/>
                      <a:pt x="3041" y="706"/>
                      <a:pt x="3019" y="720"/>
                    </a:cubicBezTo>
                    <a:cubicBezTo>
                      <a:pt x="2997" y="734"/>
                      <a:pt x="2980" y="738"/>
                      <a:pt x="2951" y="738"/>
                    </a:cubicBezTo>
                    <a:cubicBezTo>
                      <a:pt x="2922" y="738"/>
                      <a:pt x="2875" y="737"/>
                      <a:pt x="2846" y="720"/>
                    </a:cubicBezTo>
                    <a:cubicBezTo>
                      <a:pt x="2817" y="703"/>
                      <a:pt x="2795" y="672"/>
                      <a:pt x="2778" y="633"/>
                    </a:cubicBezTo>
                    <a:cubicBezTo>
                      <a:pt x="2761" y="594"/>
                      <a:pt x="2740" y="539"/>
                      <a:pt x="2741" y="485"/>
                    </a:cubicBezTo>
                    <a:cubicBezTo>
                      <a:pt x="2742" y="431"/>
                      <a:pt x="2762" y="359"/>
                      <a:pt x="2784" y="311"/>
                    </a:cubicBezTo>
                    <a:cubicBezTo>
                      <a:pt x="2806" y="263"/>
                      <a:pt x="2840" y="233"/>
                      <a:pt x="2871" y="200"/>
                    </a:cubicBezTo>
                    <a:cubicBezTo>
                      <a:pt x="2902" y="167"/>
                      <a:pt x="2936" y="138"/>
                      <a:pt x="2970" y="113"/>
                    </a:cubicBezTo>
                    <a:cubicBezTo>
                      <a:pt x="3004" y="88"/>
                      <a:pt x="3036" y="67"/>
                      <a:pt x="3075" y="52"/>
                    </a:cubicBezTo>
                    <a:cubicBezTo>
                      <a:pt x="3114" y="37"/>
                      <a:pt x="3161" y="29"/>
                      <a:pt x="3205" y="21"/>
                    </a:cubicBezTo>
                    <a:cubicBezTo>
                      <a:pt x="3249" y="13"/>
                      <a:pt x="3292" y="0"/>
                      <a:pt x="3341" y="2"/>
                    </a:cubicBezTo>
                    <a:cubicBezTo>
                      <a:pt x="3390" y="4"/>
                      <a:pt x="3454" y="20"/>
                      <a:pt x="3502" y="33"/>
                    </a:cubicBezTo>
                    <a:cubicBezTo>
                      <a:pt x="3550" y="46"/>
                      <a:pt x="3591" y="64"/>
                      <a:pt x="3632" y="82"/>
                    </a:cubicBezTo>
                  </a:path>
                </a:pathLst>
              </a:custGeom>
              <a:noFill/>
              <a:ln w="28440">
                <a:solidFill>
                  <a:srgbClr val="33cc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11" name="CustomShape 38"/>
          <p:cNvSpPr/>
          <p:nvPr/>
        </p:nvSpPr>
        <p:spPr>
          <a:xfrm>
            <a:off x="419040" y="2647800"/>
            <a:ext cx="5902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  <a:buSzPct val="102974"/>
              <a:buBlip>
                <a:blip r:embed="rId9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Internal Lines (propagators)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12" name="CustomShape 39"/>
          <p:cNvSpPr/>
          <p:nvPr/>
        </p:nvSpPr>
        <p:spPr>
          <a:xfrm>
            <a:off x="1136520" y="3114720"/>
            <a:ext cx="25750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spin 1  gluon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13" name="CustomShape 40"/>
          <p:cNvSpPr/>
          <p:nvPr/>
        </p:nvSpPr>
        <p:spPr>
          <a:xfrm>
            <a:off x="5492880" y="3249720"/>
            <a:ext cx="66348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CustomShape 41"/>
          <p:cNvSpPr/>
          <p:nvPr/>
        </p:nvSpPr>
        <p:spPr>
          <a:xfrm>
            <a:off x="4916520" y="2971800"/>
            <a:ext cx="1260360" cy="82872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15" name="Group 42"/>
          <p:cNvGrpSpPr/>
          <p:nvPr/>
        </p:nvGrpSpPr>
        <p:grpSpPr>
          <a:xfrm>
            <a:off x="6718320" y="3043080"/>
            <a:ext cx="1647360" cy="666720"/>
            <a:chOff x="6718320" y="3043080"/>
            <a:chExt cx="1647360" cy="666720"/>
          </a:xfrm>
        </p:grpSpPr>
        <p:pic>
          <p:nvPicPr>
            <p:cNvPr id="1816" name="Picture 121" descr="TP_tmp"/>
            <p:cNvPicPr/>
            <p:nvPr/>
          </p:nvPicPr>
          <p:blipFill>
            <a:blip r:embed="rId10"/>
            <a:stretch/>
          </p:blipFill>
          <p:spPr>
            <a:xfrm>
              <a:off x="6718320" y="3547800"/>
              <a:ext cx="174240" cy="146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17" name="Picture 123" descr="TP_tmp"/>
            <p:cNvPicPr/>
            <p:nvPr/>
          </p:nvPicPr>
          <p:blipFill>
            <a:blip r:embed="rId11"/>
            <a:stretch/>
          </p:blipFill>
          <p:spPr>
            <a:xfrm>
              <a:off x="8156520" y="3476520"/>
              <a:ext cx="174240" cy="233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18" name="CustomShape 43"/>
            <p:cNvSpPr/>
            <p:nvPr/>
          </p:nvSpPr>
          <p:spPr>
            <a:xfrm>
              <a:off x="6754320" y="3343320"/>
              <a:ext cx="107640" cy="96840"/>
            </a:xfrm>
            <a:prstGeom prst="ellipse">
              <a:avLst/>
            </a:prstGeom>
            <a:solidFill>
              <a:srgbClr val="00cc66"/>
            </a:solidFill>
            <a:ln w="9360">
              <a:solidFill>
                <a:srgbClr val="00cc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CustomShape 44"/>
            <p:cNvSpPr/>
            <p:nvPr/>
          </p:nvSpPr>
          <p:spPr>
            <a:xfrm rot="10800000">
              <a:off x="6768720" y="3181320"/>
              <a:ext cx="1496880" cy="22680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33cc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CustomShape 45"/>
            <p:cNvSpPr/>
            <p:nvPr/>
          </p:nvSpPr>
          <p:spPr>
            <a:xfrm>
              <a:off x="8193240" y="3343320"/>
              <a:ext cx="107280" cy="96840"/>
            </a:xfrm>
            <a:prstGeom prst="ellipse">
              <a:avLst/>
            </a:prstGeom>
            <a:solidFill>
              <a:srgbClr val="00cc66"/>
            </a:solidFill>
            <a:ln w="9360">
              <a:solidFill>
                <a:srgbClr val="00cc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21" name="Picture 133" descr="TP_tmp"/>
            <p:cNvPicPr/>
            <p:nvPr/>
          </p:nvPicPr>
          <p:blipFill>
            <a:blip r:embed="rId12"/>
            <a:stretch/>
          </p:blipFill>
          <p:spPr>
            <a:xfrm>
              <a:off x="6718320" y="3043080"/>
              <a:ext cx="17424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22" name="Picture 134" descr="TP_tmp"/>
            <p:cNvPicPr/>
            <p:nvPr/>
          </p:nvPicPr>
          <p:blipFill>
            <a:blip r:embed="rId13"/>
            <a:stretch/>
          </p:blipFill>
          <p:spPr>
            <a:xfrm>
              <a:off x="8191440" y="3044880"/>
              <a:ext cx="174240" cy="174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23" name="CustomShape 46"/>
          <p:cNvSpPr/>
          <p:nvPr/>
        </p:nvSpPr>
        <p:spPr>
          <a:xfrm>
            <a:off x="3981600" y="3843360"/>
            <a:ext cx="4930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spcBef>
                <a:spcPts val="1123"/>
              </a:spcBef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a, b = 1,2,…,8 are gluon colour indices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24" name="CustomShape 47"/>
          <p:cNvSpPr/>
          <p:nvPr/>
        </p:nvSpPr>
        <p:spPr>
          <a:xfrm>
            <a:off x="455760" y="4160880"/>
            <a:ext cx="59022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  <a:buSzPct val="102974"/>
              <a:buBlip>
                <a:blip r:embed="rId14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Vertex Factors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25" name="CustomShape 48"/>
          <p:cNvSpPr/>
          <p:nvPr/>
        </p:nvSpPr>
        <p:spPr>
          <a:xfrm>
            <a:off x="1136520" y="4473720"/>
            <a:ext cx="24861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</a:rPr>
              <a:t>spin 1/2   quark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26" name="CustomShape 49"/>
          <p:cNvSpPr/>
          <p:nvPr/>
        </p:nvSpPr>
        <p:spPr>
          <a:xfrm>
            <a:off x="4881600" y="4437000"/>
            <a:ext cx="1476360" cy="52704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CustomShape 50"/>
          <p:cNvSpPr/>
          <p:nvPr/>
        </p:nvSpPr>
        <p:spPr>
          <a:xfrm>
            <a:off x="3908520" y="5227560"/>
            <a:ext cx="3814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spcBef>
                <a:spcPts val="1123"/>
              </a:spcBef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i, j = 1,2,3 are quark colours,    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28" name="CustomShape 51"/>
          <p:cNvSpPr/>
          <p:nvPr/>
        </p:nvSpPr>
        <p:spPr>
          <a:xfrm>
            <a:off x="382680" y="5875200"/>
            <a:ext cx="71625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247"/>
              </a:spcBef>
              <a:buSzPct val="102974"/>
              <a:buBlip>
                <a:blip r:embed="rId15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+ 3 gluon and 4 gluon interaction vertices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829" name="Picture 166" descr="TP_tmp"/>
          <p:cNvPicPr/>
          <p:nvPr/>
        </p:nvPicPr>
        <p:blipFill>
          <a:blip r:embed="rId16"/>
          <a:stretch/>
        </p:blipFill>
        <p:spPr>
          <a:xfrm>
            <a:off x="4092480" y="5624640"/>
            <a:ext cx="320760" cy="233280"/>
          </a:xfrm>
          <a:prstGeom prst="rect">
            <a:avLst/>
          </a:prstGeom>
          <a:ln>
            <a:noFill/>
          </a:ln>
        </p:spPr>
      </p:pic>
      <p:sp>
        <p:nvSpPr>
          <p:cNvPr id="1830" name="CustomShape 52"/>
          <p:cNvSpPr/>
          <p:nvPr/>
        </p:nvSpPr>
        <p:spPr>
          <a:xfrm>
            <a:off x="4307040" y="5581800"/>
            <a:ext cx="51829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spcBef>
                <a:spcPts val="1123"/>
              </a:spcBef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 = 1,2,..8  are the Gell-Mann SU(3) matrices    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831" name="Picture 170" descr="TP_tmp"/>
          <p:cNvPicPr/>
          <p:nvPr/>
        </p:nvPicPr>
        <p:blipFill>
          <a:blip r:embed="rId17"/>
          <a:stretch/>
        </p:blipFill>
        <p:spPr>
          <a:xfrm>
            <a:off x="4943520" y="3029040"/>
            <a:ext cx="1197000" cy="699840"/>
          </a:xfrm>
          <a:prstGeom prst="rect">
            <a:avLst/>
          </a:prstGeom>
          <a:ln>
            <a:noFill/>
          </a:ln>
        </p:spPr>
      </p:pic>
      <p:grpSp>
        <p:nvGrpSpPr>
          <p:cNvPr id="1832" name="Group 53"/>
          <p:cNvGrpSpPr/>
          <p:nvPr/>
        </p:nvGrpSpPr>
        <p:grpSpPr>
          <a:xfrm>
            <a:off x="7214760" y="4232520"/>
            <a:ext cx="1519200" cy="1152360"/>
            <a:chOff x="7214760" y="4232520"/>
            <a:chExt cx="1519200" cy="1152360"/>
          </a:xfrm>
        </p:grpSpPr>
        <p:sp>
          <p:nvSpPr>
            <p:cNvPr id="1833" name="CustomShape 54"/>
            <p:cNvSpPr/>
            <p:nvPr/>
          </p:nvSpPr>
          <p:spPr>
            <a:xfrm rot="16200000">
              <a:off x="7684560" y="4909320"/>
              <a:ext cx="798480" cy="15228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34" name="Group 55"/>
            <p:cNvGrpSpPr/>
            <p:nvPr/>
          </p:nvGrpSpPr>
          <p:grpSpPr>
            <a:xfrm>
              <a:off x="7214760" y="4232520"/>
              <a:ext cx="1519200" cy="576000"/>
              <a:chOff x="7214760" y="4232520"/>
              <a:chExt cx="1519200" cy="576000"/>
            </a:xfrm>
          </p:grpSpPr>
          <p:grpSp>
            <p:nvGrpSpPr>
              <p:cNvPr id="1835" name="Group 56"/>
              <p:cNvGrpSpPr/>
              <p:nvPr/>
            </p:nvGrpSpPr>
            <p:grpSpPr>
              <a:xfrm>
                <a:off x="7214760" y="4350240"/>
                <a:ext cx="748080" cy="225000"/>
                <a:chOff x="7214760" y="4350240"/>
                <a:chExt cx="748080" cy="225000"/>
              </a:xfrm>
            </p:grpSpPr>
            <p:sp>
              <p:nvSpPr>
                <p:cNvPr id="1836" name="Line 57"/>
                <p:cNvSpPr/>
                <p:nvPr/>
              </p:nvSpPr>
              <p:spPr>
                <a:xfrm flipH="1" flipV="1">
                  <a:off x="7588800" y="4462560"/>
                  <a:ext cx="374040" cy="11268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37" name="Line 58"/>
                <p:cNvSpPr/>
                <p:nvPr/>
              </p:nvSpPr>
              <p:spPr>
                <a:xfrm>
                  <a:off x="7214760" y="4350240"/>
                  <a:ext cx="499320" cy="15012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838" name="Group 59"/>
              <p:cNvGrpSpPr/>
              <p:nvPr/>
            </p:nvGrpSpPr>
            <p:grpSpPr>
              <a:xfrm>
                <a:off x="7993080" y="4393080"/>
                <a:ext cx="740880" cy="188280"/>
                <a:chOff x="7993080" y="4393080"/>
                <a:chExt cx="740880" cy="188280"/>
              </a:xfrm>
            </p:grpSpPr>
            <p:sp>
              <p:nvSpPr>
                <p:cNvPr id="1839" name="Line 60"/>
                <p:cNvSpPr/>
                <p:nvPr/>
              </p:nvSpPr>
              <p:spPr>
                <a:xfrm flipH="1">
                  <a:off x="8363520" y="4393080"/>
                  <a:ext cx="370440" cy="9396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0" name="Line 61"/>
                <p:cNvSpPr/>
                <p:nvPr/>
              </p:nvSpPr>
              <p:spPr>
                <a:xfrm flipV="1">
                  <a:off x="7993080" y="4456080"/>
                  <a:ext cx="494280" cy="12528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41" name="CustomShape 62"/>
              <p:cNvSpPr/>
              <p:nvPr/>
            </p:nvSpPr>
            <p:spPr>
              <a:xfrm>
                <a:off x="7957080" y="4529160"/>
                <a:ext cx="87120" cy="8748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42" name="Picture 200" descr="TP_tmp"/>
              <p:cNvPicPr/>
              <p:nvPr/>
            </p:nvPicPr>
            <p:blipFill>
              <a:blip r:embed="rId18"/>
              <a:stretch/>
            </p:blipFill>
            <p:spPr>
              <a:xfrm>
                <a:off x="7360560" y="4506840"/>
                <a:ext cx="114120" cy="265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43" name="Picture 201" descr="TP_tmp"/>
              <p:cNvPicPr/>
              <p:nvPr/>
            </p:nvPicPr>
            <p:blipFill>
              <a:blip r:embed="rId19"/>
              <a:stretch/>
            </p:blipFill>
            <p:spPr>
              <a:xfrm>
                <a:off x="8475480" y="4535640"/>
                <a:ext cx="149040" cy="2728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44" name="Picture 202" descr="TP_tmp"/>
              <p:cNvPicPr/>
              <p:nvPr/>
            </p:nvPicPr>
            <p:blipFill>
              <a:blip r:embed="rId20"/>
              <a:stretch/>
            </p:blipFill>
            <p:spPr>
              <a:xfrm>
                <a:off x="7808040" y="4232520"/>
                <a:ext cx="450000" cy="22356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1845" name="Picture 205" descr="TP_tmp"/>
          <p:cNvPicPr/>
          <p:nvPr/>
        </p:nvPicPr>
        <p:blipFill>
          <a:blip r:embed="rId21"/>
          <a:stretch/>
        </p:blipFill>
        <p:spPr>
          <a:xfrm>
            <a:off x="4941720" y="4491000"/>
            <a:ext cx="1343160" cy="43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3D041C0D-8900-4F12-9394-2710605B931C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47" name="TextShape 2"/>
          <p:cNvSpPr txBox="1"/>
          <p:nvPr/>
        </p:nvSpPr>
        <p:spPr>
          <a:xfrm>
            <a:off x="957240" y="43920"/>
            <a:ext cx="79884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Matrix Element for quark-quark scattering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1848" name="Group 3"/>
          <p:cNvGrpSpPr/>
          <p:nvPr/>
        </p:nvGrpSpPr>
        <p:grpSpPr>
          <a:xfrm>
            <a:off x="1065240" y="1055520"/>
            <a:ext cx="2976480" cy="2266920"/>
            <a:chOff x="1065240" y="1055520"/>
            <a:chExt cx="2976480" cy="2266920"/>
          </a:xfrm>
        </p:grpSpPr>
        <p:sp>
          <p:nvSpPr>
            <p:cNvPr id="1849" name="CustomShape 4"/>
            <p:cNvSpPr/>
            <p:nvPr/>
          </p:nvSpPr>
          <p:spPr>
            <a:xfrm rot="16200000">
              <a:off x="1928160" y="2124720"/>
              <a:ext cx="1131840" cy="21600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CustomShape 5"/>
            <p:cNvSpPr/>
            <p:nvPr/>
          </p:nvSpPr>
          <p:spPr>
            <a:xfrm>
              <a:off x="3309840" y="112680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u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851" name="Group 6"/>
            <p:cNvGrpSpPr/>
            <p:nvPr/>
          </p:nvGrpSpPr>
          <p:grpSpPr>
            <a:xfrm>
              <a:off x="1424160" y="1374120"/>
              <a:ext cx="934200" cy="278640"/>
              <a:chOff x="1424160" y="1374120"/>
              <a:chExt cx="934200" cy="278640"/>
            </a:xfrm>
          </p:grpSpPr>
          <p:sp>
            <p:nvSpPr>
              <p:cNvPr id="1852" name="Line 7"/>
              <p:cNvSpPr/>
              <p:nvPr/>
            </p:nvSpPr>
            <p:spPr>
              <a:xfrm flipH="1" flipV="1">
                <a:off x="1891080" y="1513440"/>
                <a:ext cx="467280" cy="1393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3" name="Line 8"/>
              <p:cNvSpPr/>
              <p:nvPr/>
            </p:nvSpPr>
            <p:spPr>
              <a:xfrm>
                <a:off x="1424160" y="1374120"/>
                <a:ext cx="623160" cy="1857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54" name="Group 9"/>
            <p:cNvGrpSpPr/>
            <p:nvPr/>
          </p:nvGrpSpPr>
          <p:grpSpPr>
            <a:xfrm>
              <a:off x="2360160" y="1425600"/>
              <a:ext cx="924480" cy="234360"/>
              <a:chOff x="2360160" y="1425600"/>
              <a:chExt cx="924480" cy="234360"/>
            </a:xfrm>
          </p:grpSpPr>
          <p:sp>
            <p:nvSpPr>
              <p:cNvPr id="1855" name="Line 10"/>
              <p:cNvSpPr/>
              <p:nvPr/>
            </p:nvSpPr>
            <p:spPr>
              <a:xfrm flipH="1">
                <a:off x="2822040" y="1425600"/>
                <a:ext cx="462600" cy="117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6" name="Line 11"/>
              <p:cNvSpPr/>
              <p:nvPr/>
            </p:nvSpPr>
            <p:spPr>
              <a:xfrm flipV="1">
                <a:off x="2360160" y="1503720"/>
                <a:ext cx="617040" cy="1562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57" name="Group 12"/>
            <p:cNvGrpSpPr/>
            <p:nvPr/>
          </p:nvGrpSpPr>
          <p:grpSpPr>
            <a:xfrm>
              <a:off x="1476000" y="2801880"/>
              <a:ext cx="924480" cy="234360"/>
              <a:chOff x="1476000" y="2801880"/>
              <a:chExt cx="924480" cy="234360"/>
            </a:xfrm>
          </p:grpSpPr>
          <p:sp>
            <p:nvSpPr>
              <p:cNvPr id="1858" name="Line 13"/>
              <p:cNvSpPr/>
              <p:nvPr/>
            </p:nvSpPr>
            <p:spPr>
              <a:xfrm flipH="1">
                <a:off x="1937880" y="2801880"/>
                <a:ext cx="462600" cy="117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9" name="Line 14"/>
              <p:cNvSpPr/>
              <p:nvPr/>
            </p:nvSpPr>
            <p:spPr>
              <a:xfrm flipV="1">
                <a:off x="1476000" y="2880000"/>
                <a:ext cx="617040" cy="1562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60" name="Group 15"/>
            <p:cNvGrpSpPr/>
            <p:nvPr/>
          </p:nvGrpSpPr>
          <p:grpSpPr>
            <a:xfrm>
              <a:off x="2379240" y="2790360"/>
              <a:ext cx="934200" cy="278280"/>
              <a:chOff x="2379240" y="2790360"/>
              <a:chExt cx="934200" cy="278280"/>
            </a:xfrm>
          </p:grpSpPr>
          <p:sp>
            <p:nvSpPr>
              <p:cNvPr id="1861" name="Line 16"/>
              <p:cNvSpPr/>
              <p:nvPr/>
            </p:nvSpPr>
            <p:spPr>
              <a:xfrm flipH="1" flipV="1">
                <a:off x="2846160" y="2929320"/>
                <a:ext cx="467280" cy="1393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2" name="Line 17"/>
              <p:cNvSpPr/>
              <p:nvPr/>
            </p:nvSpPr>
            <p:spPr>
              <a:xfrm>
                <a:off x="2379240" y="2790360"/>
                <a:ext cx="623160" cy="1857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63" name="CustomShape 18"/>
            <p:cNvSpPr/>
            <p:nvPr/>
          </p:nvSpPr>
          <p:spPr>
            <a:xfrm>
              <a:off x="1065240" y="105552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u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864" name="Picture 21" descr="TP_tmp"/>
            <p:cNvPicPr/>
            <p:nvPr/>
          </p:nvPicPr>
          <p:blipFill>
            <a:blip r:embed="rId1"/>
            <a:stretch/>
          </p:blipFill>
          <p:spPr>
            <a:xfrm>
              <a:off x="1649520" y="106812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65" name="Picture 22" descr="TP_tmp"/>
            <p:cNvPicPr/>
            <p:nvPr/>
          </p:nvPicPr>
          <p:blipFill>
            <a:blip r:embed="rId2"/>
            <a:stretch/>
          </p:blipFill>
          <p:spPr>
            <a:xfrm>
              <a:off x="2841840" y="106812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66" name="Picture 23" descr="TP_tmp"/>
            <p:cNvPicPr/>
            <p:nvPr/>
          </p:nvPicPr>
          <p:blipFill>
            <a:blip r:embed="rId3"/>
            <a:stretch/>
          </p:blipFill>
          <p:spPr>
            <a:xfrm>
              <a:off x="1656000" y="260496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67" name="Picture 24" descr="TP_tmp"/>
            <p:cNvPicPr/>
            <p:nvPr/>
          </p:nvPicPr>
          <p:blipFill>
            <a:blip r:embed="rId4"/>
            <a:stretch/>
          </p:blipFill>
          <p:spPr>
            <a:xfrm>
              <a:off x="2874960" y="2597040"/>
              <a:ext cx="292320" cy="20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68" name="CustomShape 19"/>
            <p:cNvSpPr/>
            <p:nvPr/>
          </p:nvSpPr>
          <p:spPr>
            <a:xfrm>
              <a:off x="2351160" y="159696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CustomShape 20"/>
            <p:cNvSpPr/>
            <p:nvPr/>
          </p:nvSpPr>
          <p:spPr>
            <a:xfrm>
              <a:off x="2340000" y="273816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CustomShape 21"/>
            <p:cNvSpPr/>
            <p:nvPr/>
          </p:nvSpPr>
          <p:spPr>
            <a:xfrm>
              <a:off x="3381480" y="280188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d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871" name="CustomShape 22"/>
            <p:cNvSpPr/>
            <p:nvPr/>
          </p:nvSpPr>
          <p:spPr>
            <a:xfrm>
              <a:off x="1138320" y="280980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d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872" name="Picture 33" descr="TP_tmp"/>
            <p:cNvPicPr/>
            <p:nvPr/>
          </p:nvPicPr>
          <p:blipFill>
            <a:blip r:embed="rId5"/>
            <a:stretch/>
          </p:blipFill>
          <p:spPr>
            <a:xfrm>
              <a:off x="2710080" y="2062080"/>
              <a:ext cx="174600" cy="20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3" name="Picture 35" descr="TP_tmp"/>
            <p:cNvPicPr/>
            <p:nvPr/>
          </p:nvPicPr>
          <p:blipFill>
            <a:blip r:embed="rId6"/>
            <a:stretch/>
          </p:blipFill>
          <p:spPr>
            <a:xfrm>
              <a:off x="1665360" y="1522440"/>
              <a:ext cx="87480" cy="20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4" name="Picture 37" descr="TP_tmp"/>
            <p:cNvPicPr/>
            <p:nvPr/>
          </p:nvPicPr>
          <p:blipFill>
            <a:blip r:embed="rId7"/>
            <a:stretch/>
          </p:blipFill>
          <p:spPr>
            <a:xfrm>
              <a:off x="2982960" y="1558800"/>
              <a:ext cx="14616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5" name="Picture 39" descr="TP_tmp"/>
            <p:cNvPicPr/>
            <p:nvPr/>
          </p:nvPicPr>
          <p:blipFill>
            <a:blip r:embed="rId8"/>
            <a:stretch/>
          </p:blipFill>
          <p:spPr>
            <a:xfrm>
              <a:off x="1738440" y="3082680"/>
              <a:ext cx="174600" cy="23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6" name="Picture 41" descr="TP_tmp"/>
            <p:cNvPicPr/>
            <p:nvPr/>
          </p:nvPicPr>
          <p:blipFill>
            <a:blip r:embed="rId9"/>
            <a:stretch/>
          </p:blipFill>
          <p:spPr>
            <a:xfrm>
              <a:off x="2930760" y="3089160"/>
              <a:ext cx="8712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7" name="Picture 48" descr="TP_tmp"/>
            <p:cNvPicPr/>
            <p:nvPr/>
          </p:nvPicPr>
          <p:blipFill>
            <a:blip r:embed="rId10"/>
            <a:stretch/>
          </p:blipFill>
          <p:spPr>
            <a:xfrm>
              <a:off x="2173320" y="1290600"/>
              <a:ext cx="46512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8" name="Picture 49" descr="TP_tmp"/>
            <p:cNvPicPr/>
            <p:nvPr/>
          </p:nvPicPr>
          <p:blipFill>
            <a:blip r:embed="rId11"/>
            <a:stretch/>
          </p:blipFill>
          <p:spPr>
            <a:xfrm>
              <a:off x="2205000" y="2925720"/>
              <a:ext cx="436680" cy="290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79" name="CustomShape 23"/>
          <p:cNvSpPr/>
          <p:nvPr/>
        </p:nvSpPr>
        <p:spPr>
          <a:xfrm>
            <a:off x="357480" y="657360"/>
            <a:ext cx="6197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Consider QCD scattering of an up and a down quark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80" name="CustomShape 24"/>
          <p:cNvSpPr/>
          <p:nvPr/>
        </p:nvSpPr>
        <p:spPr>
          <a:xfrm>
            <a:off x="4933800" y="801720"/>
            <a:ext cx="181080" cy="39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1" name="CustomShape 25"/>
          <p:cNvSpPr/>
          <p:nvPr/>
        </p:nvSpPr>
        <p:spPr>
          <a:xfrm>
            <a:off x="3957480" y="1023840"/>
            <a:ext cx="53236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incoming and out-going quark colours are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labelled by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882" name="Group 26"/>
          <p:cNvGrpSpPr/>
          <p:nvPr/>
        </p:nvGrpSpPr>
        <p:grpSpPr>
          <a:xfrm>
            <a:off x="3961080" y="1630440"/>
            <a:ext cx="4138200" cy="596880"/>
            <a:chOff x="3961080" y="1630440"/>
            <a:chExt cx="4138200" cy="596880"/>
          </a:xfrm>
        </p:grpSpPr>
        <p:sp>
          <p:nvSpPr>
            <p:cNvPr id="1883" name="CustomShape 27"/>
            <p:cNvSpPr/>
            <p:nvPr/>
          </p:nvSpPr>
          <p:spPr>
            <a:xfrm>
              <a:off x="3961080" y="1630440"/>
              <a:ext cx="41382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In terms of colour this scattering is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884" name="Picture 58" descr="TP_tmp"/>
            <p:cNvPicPr/>
            <p:nvPr/>
          </p:nvPicPr>
          <p:blipFill>
            <a:blip r:embed="rId12"/>
            <a:stretch/>
          </p:blipFill>
          <p:spPr>
            <a:xfrm>
              <a:off x="6229440" y="1935360"/>
              <a:ext cx="847800" cy="291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85" name="Group 28"/>
          <p:cNvGrpSpPr/>
          <p:nvPr/>
        </p:nvGrpSpPr>
        <p:grpSpPr>
          <a:xfrm>
            <a:off x="3971880" y="2170080"/>
            <a:ext cx="5028120" cy="642600"/>
            <a:chOff x="3971880" y="2170080"/>
            <a:chExt cx="5028120" cy="642600"/>
          </a:xfrm>
        </p:grpSpPr>
        <p:sp>
          <p:nvSpPr>
            <p:cNvPr id="1886" name="CustomShape 29"/>
            <p:cNvSpPr/>
            <p:nvPr/>
          </p:nvSpPr>
          <p:spPr>
            <a:xfrm>
              <a:off x="3971880" y="2170080"/>
              <a:ext cx="5028120" cy="64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8 different gluons are accounted for by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  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colour indices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887" name="Picture 60" descr="TP_tmp"/>
            <p:cNvPicPr/>
            <p:nvPr/>
          </p:nvPicPr>
          <p:blipFill>
            <a:blip r:embed="rId13"/>
            <a:stretch/>
          </p:blipFill>
          <p:spPr>
            <a:xfrm>
              <a:off x="6386400" y="2494080"/>
              <a:ext cx="1781280" cy="29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88" name="CustomShape 30"/>
          <p:cNvSpPr/>
          <p:nvPr/>
        </p:nvSpPr>
        <p:spPr>
          <a:xfrm>
            <a:off x="4013280" y="2793960"/>
            <a:ext cx="5458320" cy="88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NOTE: the </a:t>
            </a:r>
            <a:r>
              <a:rPr b="1" lang="en-GB" sz="1800" spc="-1" strike="noStrike">
                <a:solidFill>
                  <a:srgbClr val="000000"/>
                </a:solidFill>
                <a:latin typeface="Symbol"/>
                <a:ea typeface="Symbol"/>
              </a:rPr>
              <a:t>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-function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in the propagator ensures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        </a:t>
            </a:r>
            <a:r>
              <a:rPr b="1" i="1" lang="en-GB" sz="2000" spc="-1" strike="noStrike">
                <a:solidFill>
                  <a:srgbClr val="ff0000"/>
                </a:solidFill>
                <a:latin typeface="Palatino"/>
              </a:rPr>
              <a:t>a</a:t>
            </a:r>
            <a:r>
              <a:rPr b="1" i="1" lang="en-GB" sz="2000" spc="-1" strike="noStrike">
                <a:solidFill>
                  <a:srgbClr val="333399"/>
                </a:solidFill>
                <a:latin typeface="Palatino"/>
              </a:rPr>
              <a:t> = </a:t>
            </a:r>
            <a:r>
              <a:rPr b="1" i="1" lang="en-GB" sz="2000" spc="-1" strike="noStrike">
                <a:solidFill>
                  <a:srgbClr val="ff0000"/>
                </a:solidFill>
                <a:latin typeface="Palatino"/>
              </a:rPr>
              <a:t>b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, i.e. the gluon “emitted” at </a:t>
            </a:r>
            <a:r>
              <a:rPr b="1" i="1" lang="en-GB" sz="2000" spc="-1" strike="noStrike">
                <a:solidFill>
                  <a:srgbClr val="ff0000"/>
                </a:solidFill>
                <a:latin typeface="Palatino"/>
              </a:rPr>
              <a:t>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is the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  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same as that “absorbed” at </a:t>
            </a:r>
            <a:r>
              <a:rPr b="1" i="1" lang="en-GB" sz="2000" spc="-1" strike="noStrike">
                <a:solidFill>
                  <a:srgbClr val="ff0000"/>
                </a:solidFill>
                <a:latin typeface="Palatino"/>
              </a:rPr>
              <a:t>b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89" name="CustomShape 31"/>
          <p:cNvSpPr/>
          <p:nvPr/>
        </p:nvSpPr>
        <p:spPr>
          <a:xfrm>
            <a:off x="358560" y="3701880"/>
            <a:ext cx="3589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Applying the Feynman rules: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90" name="CustomShape 32"/>
          <p:cNvSpPr/>
          <p:nvPr/>
        </p:nvSpPr>
        <p:spPr>
          <a:xfrm>
            <a:off x="543960" y="4618080"/>
            <a:ext cx="62326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where summation over </a:t>
            </a:r>
            <a:r>
              <a:rPr b="1" i="1" lang="en-GB" sz="2000" spc="-1" strike="noStrike">
                <a:solidFill>
                  <a:srgbClr val="ff0000"/>
                </a:solidFill>
                <a:latin typeface="Palatino"/>
              </a:rPr>
              <a:t>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i="1" lang="en-GB" sz="2000" spc="-1" strike="noStrike">
                <a:solidFill>
                  <a:srgbClr val="ff0000"/>
                </a:solidFill>
                <a:latin typeface="Palatino"/>
              </a:rPr>
              <a:t>b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(and </a:t>
            </a:r>
            <a:r>
              <a:rPr b="1" lang="en-GB" sz="2000" spc="-1" strike="noStrike">
                <a:solidFill>
                  <a:srgbClr val="ff0000"/>
                </a:solidFill>
                <a:latin typeface="Symbol"/>
                <a:ea typeface="Symbol"/>
              </a:rPr>
              <a:t>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lang="en-GB" sz="2000" spc="-1" strike="noStrike">
                <a:solidFill>
                  <a:srgbClr val="ff0000"/>
                </a:solidFill>
                <a:latin typeface="Symbol"/>
                <a:ea typeface="Symbol"/>
              </a:rPr>
              <a:t>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) is implied.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91" name="CustomShape 33"/>
          <p:cNvSpPr/>
          <p:nvPr/>
        </p:nvSpPr>
        <p:spPr>
          <a:xfrm>
            <a:off x="355320" y="4941720"/>
            <a:ext cx="5943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Summing over </a:t>
            </a:r>
            <a:r>
              <a:rPr b="1" i="1" lang="en-GB" sz="1800" spc="-1" strike="noStrike">
                <a:solidFill>
                  <a:srgbClr val="ff0000"/>
                </a:solidFill>
                <a:latin typeface="Arial"/>
              </a:rPr>
              <a:t>a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and </a:t>
            </a:r>
            <a:r>
              <a:rPr b="1" i="1" lang="en-GB" sz="1800" spc="-1" strike="noStrike">
                <a:solidFill>
                  <a:srgbClr val="ff0000"/>
                </a:solidFill>
                <a:latin typeface="Arial"/>
              </a:rPr>
              <a:t>b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using the </a:t>
            </a:r>
            <a:r>
              <a:rPr b="1" lang="en-GB" sz="2000" spc="-1" strike="noStrike">
                <a:solidFill>
                  <a:srgbClr val="333399"/>
                </a:solidFill>
                <a:latin typeface="Symbol"/>
                <a:ea typeface="Symbol"/>
              </a:rPr>
              <a:t>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-function gives: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92" name="CustomShape 34"/>
          <p:cNvSpPr/>
          <p:nvPr/>
        </p:nvSpPr>
        <p:spPr>
          <a:xfrm>
            <a:off x="1316160" y="5337000"/>
            <a:ext cx="6984720" cy="79236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93" name="Picture 73" descr="TP_tmp"/>
          <p:cNvPicPr/>
          <p:nvPr/>
        </p:nvPicPr>
        <p:blipFill>
          <a:blip r:embed="rId14"/>
          <a:stretch/>
        </p:blipFill>
        <p:spPr>
          <a:xfrm>
            <a:off x="542880" y="4024440"/>
            <a:ext cx="9055080" cy="701640"/>
          </a:xfrm>
          <a:prstGeom prst="rect">
            <a:avLst/>
          </a:prstGeom>
          <a:ln>
            <a:noFill/>
          </a:ln>
        </p:spPr>
      </p:pic>
      <p:pic>
        <p:nvPicPr>
          <p:cNvPr id="1894" name="Picture 74" descr="TP_tmp"/>
          <p:cNvPicPr/>
          <p:nvPr/>
        </p:nvPicPr>
        <p:blipFill>
          <a:blip r:embed="rId15"/>
          <a:stretch/>
        </p:blipFill>
        <p:spPr>
          <a:xfrm>
            <a:off x="1438200" y="5362560"/>
            <a:ext cx="6718320" cy="730440"/>
          </a:xfrm>
          <a:prstGeom prst="rect">
            <a:avLst/>
          </a:prstGeom>
          <a:ln>
            <a:noFill/>
          </a:ln>
        </p:spPr>
      </p:pic>
      <p:sp>
        <p:nvSpPr>
          <p:cNvPr id="1895" name="CustomShape 35"/>
          <p:cNvSpPr/>
          <p:nvPr/>
        </p:nvSpPr>
        <p:spPr>
          <a:xfrm>
            <a:off x="2612880" y="5518080"/>
            <a:ext cx="720720" cy="466920"/>
          </a:xfrm>
          <a:prstGeom prst="rect">
            <a:avLst/>
          </a:prstGeom>
          <a:noFill/>
          <a:ln w="28440">
            <a:solidFill>
              <a:srgbClr val="ff99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96" name="Picture 78" descr="TP_tmp"/>
          <p:cNvPicPr/>
          <p:nvPr/>
        </p:nvPicPr>
        <p:blipFill>
          <a:blip r:embed="rId16"/>
          <a:stretch/>
        </p:blipFill>
        <p:spPr>
          <a:xfrm>
            <a:off x="5646600" y="1346040"/>
            <a:ext cx="3562560" cy="320760"/>
          </a:xfrm>
          <a:prstGeom prst="rect">
            <a:avLst/>
          </a:prstGeom>
          <a:ln>
            <a:noFill/>
          </a:ln>
        </p:spPr>
      </p:pic>
      <p:sp>
        <p:nvSpPr>
          <p:cNvPr id="1897" name="CustomShape 36"/>
          <p:cNvSpPr/>
          <p:nvPr/>
        </p:nvSpPr>
        <p:spPr>
          <a:xfrm>
            <a:off x="3299400" y="6237360"/>
            <a:ext cx="360072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400" spc="-1" strike="noStrike">
                <a:solidFill>
                  <a:srgbClr val="333399"/>
                </a:solidFill>
                <a:latin typeface="Arial"/>
              </a:rPr>
              <a:t>Sum over all 8 gluons (repeated indices)</a:t>
            </a:r>
            <a:endParaRPr b="1" lang="es-ES" sz="1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98" name="Line 37"/>
          <p:cNvSpPr/>
          <p:nvPr/>
        </p:nvSpPr>
        <p:spPr>
          <a:xfrm flipH="1" flipV="1">
            <a:off x="3044520" y="6021360"/>
            <a:ext cx="252360" cy="324000"/>
          </a:xfrm>
          <a:prstGeom prst="line">
            <a:avLst/>
          </a:prstGeom>
          <a:ln w="19080">
            <a:solidFill>
              <a:srgbClr val="ff9900"/>
            </a:solidFill>
            <a:custDash>
              <a:ds d="0" sp="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AAD92153-36C5-47E4-BD9F-852C53AB53CF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900" name="Picture 4" descr="TP_tmp"/>
          <p:cNvPicPr/>
          <p:nvPr/>
        </p:nvPicPr>
        <p:blipFill>
          <a:blip r:embed="rId1"/>
          <a:stretch/>
        </p:blipFill>
        <p:spPr>
          <a:xfrm>
            <a:off x="668160" y="1108080"/>
            <a:ext cx="5696280" cy="701640"/>
          </a:xfrm>
          <a:prstGeom prst="rect">
            <a:avLst/>
          </a:prstGeom>
          <a:ln>
            <a:noFill/>
          </a:ln>
        </p:spPr>
      </p:pic>
      <p:sp>
        <p:nvSpPr>
          <p:cNvPr id="1901" name="CustomShape 2"/>
          <p:cNvSpPr/>
          <p:nvPr/>
        </p:nvSpPr>
        <p:spPr>
          <a:xfrm>
            <a:off x="668160" y="3321000"/>
            <a:ext cx="5905800" cy="68436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2" name="Group 3"/>
          <p:cNvGrpSpPr/>
          <p:nvPr/>
        </p:nvGrpSpPr>
        <p:grpSpPr>
          <a:xfrm>
            <a:off x="776160" y="1881360"/>
            <a:ext cx="5580360" cy="755640"/>
            <a:chOff x="776160" y="1881360"/>
            <a:chExt cx="5580360" cy="755640"/>
          </a:xfrm>
        </p:grpSpPr>
        <p:sp>
          <p:nvSpPr>
            <p:cNvPr id="1903" name="CustomShape 4"/>
            <p:cNvSpPr/>
            <p:nvPr/>
          </p:nvSpPr>
          <p:spPr>
            <a:xfrm>
              <a:off x="776160" y="1881360"/>
              <a:ext cx="5580360" cy="755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04" name="Picture 72" descr="TP_tmp"/>
            <p:cNvPicPr/>
            <p:nvPr/>
          </p:nvPicPr>
          <p:blipFill>
            <a:blip r:embed="rId2"/>
            <a:stretch/>
          </p:blipFill>
          <p:spPr>
            <a:xfrm>
              <a:off x="849240" y="1918080"/>
              <a:ext cx="5432400" cy="701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05" name="TextShape 5"/>
          <p:cNvSpPr txBox="1"/>
          <p:nvPr/>
        </p:nvSpPr>
        <p:spPr>
          <a:xfrm>
            <a:off x="957240" y="42480"/>
            <a:ext cx="79884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QCD vs QED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1906" name="CustomShape 6"/>
          <p:cNvSpPr/>
          <p:nvPr/>
        </p:nvSpPr>
        <p:spPr>
          <a:xfrm>
            <a:off x="481320" y="728640"/>
            <a:ext cx="840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400" spc="-1" strike="noStrike">
                <a:solidFill>
                  <a:srgbClr val="ff0000"/>
                </a:solidFill>
                <a:latin typeface="Arial"/>
              </a:rPr>
              <a:t>QED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907" name="Group 7"/>
          <p:cNvGrpSpPr/>
          <p:nvPr/>
        </p:nvGrpSpPr>
        <p:grpSpPr>
          <a:xfrm>
            <a:off x="6862680" y="512640"/>
            <a:ext cx="2914560" cy="2160720"/>
            <a:chOff x="6862680" y="512640"/>
            <a:chExt cx="2914560" cy="2160720"/>
          </a:xfrm>
        </p:grpSpPr>
        <p:sp>
          <p:nvSpPr>
            <p:cNvPr id="1908" name="CustomShape 8"/>
            <p:cNvSpPr/>
            <p:nvPr/>
          </p:nvSpPr>
          <p:spPr>
            <a:xfrm>
              <a:off x="6937200" y="217656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0" lang="en-US" sz="2500" spc="-1" strike="noStrike" baseline="4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909" name="CustomShape 9"/>
            <p:cNvSpPr/>
            <p:nvPr/>
          </p:nvSpPr>
          <p:spPr>
            <a:xfrm>
              <a:off x="9117000" y="80640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910" name="CustomShape 10"/>
            <p:cNvSpPr/>
            <p:nvPr/>
          </p:nvSpPr>
          <p:spPr>
            <a:xfrm>
              <a:off x="9094680" y="216864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lnSpc>
                  <a:spcPct val="100000"/>
                </a:lnSpc>
                <a:spcBef>
                  <a:spcPts val="1562"/>
                </a:spcBef>
              </a:pPr>
              <a:r>
                <a:rPr b="1" lang="en-US" sz="2500" spc="-1" strike="noStrike">
                  <a:solidFill>
                    <a:srgbClr val="000000"/>
                  </a:solidFill>
                  <a:latin typeface="Symbol"/>
                  <a:ea typeface="Symbol"/>
                </a:rPr>
                <a:t></a:t>
              </a:r>
              <a:r>
                <a:rPr b="0" lang="en-US" sz="2500" spc="-1" strike="noStrike" baseline="4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911" name="Group 11"/>
            <p:cNvGrpSpPr/>
            <p:nvPr/>
          </p:nvGrpSpPr>
          <p:grpSpPr>
            <a:xfrm>
              <a:off x="7305840" y="1053720"/>
              <a:ext cx="934200" cy="278640"/>
              <a:chOff x="7305840" y="1053720"/>
              <a:chExt cx="934200" cy="278640"/>
            </a:xfrm>
          </p:grpSpPr>
          <p:sp>
            <p:nvSpPr>
              <p:cNvPr id="1912" name="Line 12"/>
              <p:cNvSpPr/>
              <p:nvPr/>
            </p:nvSpPr>
            <p:spPr>
              <a:xfrm flipH="1" flipV="1">
                <a:off x="7772760" y="1193040"/>
                <a:ext cx="467280" cy="13932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3" name="Line 13"/>
              <p:cNvSpPr/>
              <p:nvPr/>
            </p:nvSpPr>
            <p:spPr>
              <a:xfrm>
                <a:off x="7305840" y="1053720"/>
                <a:ext cx="623160" cy="18576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14" name="Group 14"/>
            <p:cNvGrpSpPr/>
            <p:nvPr/>
          </p:nvGrpSpPr>
          <p:grpSpPr>
            <a:xfrm>
              <a:off x="8241480" y="1104840"/>
              <a:ext cx="923400" cy="234000"/>
              <a:chOff x="8241480" y="1104840"/>
              <a:chExt cx="923400" cy="234000"/>
            </a:xfrm>
          </p:grpSpPr>
          <p:sp>
            <p:nvSpPr>
              <p:cNvPr id="1915" name="Line 15"/>
              <p:cNvSpPr/>
              <p:nvPr/>
            </p:nvSpPr>
            <p:spPr>
              <a:xfrm flipH="1">
                <a:off x="8703000" y="1104840"/>
                <a:ext cx="461880" cy="117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6" name="Line 16"/>
              <p:cNvSpPr/>
              <p:nvPr/>
            </p:nvSpPr>
            <p:spPr>
              <a:xfrm flipV="1">
                <a:off x="8241480" y="1182960"/>
                <a:ext cx="615960" cy="1558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17" name="Group 17"/>
            <p:cNvGrpSpPr/>
            <p:nvPr/>
          </p:nvGrpSpPr>
          <p:grpSpPr>
            <a:xfrm>
              <a:off x="7296480" y="2202120"/>
              <a:ext cx="925200" cy="234720"/>
              <a:chOff x="7296480" y="2202120"/>
              <a:chExt cx="925200" cy="234720"/>
            </a:xfrm>
          </p:grpSpPr>
          <p:sp>
            <p:nvSpPr>
              <p:cNvPr id="1918" name="Line 18"/>
              <p:cNvSpPr/>
              <p:nvPr/>
            </p:nvSpPr>
            <p:spPr>
              <a:xfrm flipH="1">
                <a:off x="7759080" y="2202120"/>
                <a:ext cx="462600" cy="11736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9" name="Line 19"/>
              <p:cNvSpPr/>
              <p:nvPr/>
            </p:nvSpPr>
            <p:spPr>
              <a:xfrm flipV="1">
                <a:off x="7296480" y="2280600"/>
                <a:ext cx="617040" cy="1562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20" name="CustomShape 20"/>
            <p:cNvSpPr/>
            <p:nvPr/>
          </p:nvSpPr>
          <p:spPr>
            <a:xfrm rot="16200000">
              <a:off x="7838280" y="1692720"/>
              <a:ext cx="847800" cy="157320"/>
            </a:xfrm>
            <a:custGeom>
              <a:avLst/>
              <a:gdLst/>
              <a:ahLst/>
              <a:rect l="l" t="t" r="r" b="b"/>
              <a:pathLst>
                <a:path w="3378" h="682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14" y="361"/>
                    <a:pt x="2537" y="305"/>
                  </a:cubicBezTo>
                  <a:cubicBezTo>
                    <a:pt x="2560" y="249"/>
                    <a:pt x="2576" y="202"/>
                    <a:pt x="2599" y="157"/>
                  </a:cubicBezTo>
                  <a:cubicBezTo>
                    <a:pt x="2622" y="112"/>
                    <a:pt x="2650" y="58"/>
                    <a:pt x="2673" y="33"/>
                  </a:cubicBezTo>
                  <a:cubicBezTo>
                    <a:pt x="2696" y="8"/>
                    <a:pt x="2711" y="3"/>
                    <a:pt x="2735" y="8"/>
                  </a:cubicBezTo>
                  <a:cubicBezTo>
                    <a:pt x="2759" y="13"/>
                    <a:pt x="2791" y="34"/>
                    <a:pt x="2815" y="64"/>
                  </a:cubicBezTo>
                  <a:cubicBezTo>
                    <a:pt x="2839" y="94"/>
                    <a:pt x="2854" y="139"/>
                    <a:pt x="2877" y="188"/>
                  </a:cubicBezTo>
                  <a:cubicBezTo>
                    <a:pt x="2900" y="237"/>
                    <a:pt x="2927" y="306"/>
                    <a:pt x="2951" y="361"/>
                  </a:cubicBezTo>
                  <a:cubicBezTo>
                    <a:pt x="2975" y="416"/>
                    <a:pt x="2995" y="468"/>
                    <a:pt x="3019" y="516"/>
                  </a:cubicBezTo>
                  <a:cubicBezTo>
                    <a:pt x="3043" y="564"/>
                    <a:pt x="3070" y="625"/>
                    <a:pt x="3094" y="652"/>
                  </a:cubicBezTo>
                  <a:cubicBezTo>
                    <a:pt x="3118" y="679"/>
                    <a:pt x="3138" y="682"/>
                    <a:pt x="3162" y="676"/>
                  </a:cubicBezTo>
                  <a:cubicBezTo>
                    <a:pt x="3186" y="670"/>
                    <a:pt x="3210" y="652"/>
                    <a:pt x="3236" y="615"/>
                  </a:cubicBezTo>
                  <a:cubicBezTo>
                    <a:pt x="3262" y="578"/>
                    <a:pt x="3292" y="506"/>
                    <a:pt x="3316" y="454"/>
                  </a:cubicBezTo>
                  <a:cubicBezTo>
                    <a:pt x="3340" y="402"/>
                    <a:pt x="3368" y="330"/>
                    <a:pt x="3378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21" name="Group 21"/>
            <p:cNvGrpSpPr/>
            <p:nvPr/>
          </p:nvGrpSpPr>
          <p:grpSpPr>
            <a:xfrm>
              <a:off x="8200440" y="2189880"/>
              <a:ext cx="932760" cy="279360"/>
              <a:chOff x="8200440" y="2189880"/>
              <a:chExt cx="932760" cy="279360"/>
            </a:xfrm>
          </p:grpSpPr>
          <p:sp>
            <p:nvSpPr>
              <p:cNvPr id="1922" name="Line 22"/>
              <p:cNvSpPr/>
              <p:nvPr/>
            </p:nvSpPr>
            <p:spPr>
              <a:xfrm flipH="1" flipV="1">
                <a:off x="8666640" y="2329560"/>
                <a:ext cx="466560" cy="1396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3" name="Line 23"/>
              <p:cNvSpPr/>
              <p:nvPr/>
            </p:nvSpPr>
            <p:spPr>
              <a:xfrm>
                <a:off x="8200440" y="2189880"/>
                <a:ext cx="622440" cy="1864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24" name="CustomShape 24"/>
            <p:cNvSpPr/>
            <p:nvPr/>
          </p:nvSpPr>
          <p:spPr>
            <a:xfrm>
              <a:off x="6946920" y="73512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2500" spc="-1" strike="noStrike" baseline="30000">
                  <a:solidFill>
                    <a:srgbClr val="000000"/>
                  </a:solidFill>
                  <a:latin typeface="Arial"/>
                  <a:ea typeface="Arial"/>
                </a:rPr>
                <a:t>–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1925" name="Picture 23" descr="TP_tmp"/>
            <p:cNvPicPr/>
            <p:nvPr/>
          </p:nvPicPr>
          <p:blipFill>
            <a:blip r:embed="rId3"/>
            <a:stretch/>
          </p:blipFill>
          <p:spPr>
            <a:xfrm>
              <a:off x="7531200" y="74772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26" name="Picture 24" descr="TP_tmp"/>
            <p:cNvPicPr/>
            <p:nvPr/>
          </p:nvPicPr>
          <p:blipFill>
            <a:blip r:embed="rId4"/>
            <a:stretch/>
          </p:blipFill>
          <p:spPr>
            <a:xfrm>
              <a:off x="8721720" y="74772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27" name="Picture 25" descr="TP_tmp"/>
            <p:cNvPicPr/>
            <p:nvPr/>
          </p:nvPicPr>
          <p:blipFill>
            <a:blip r:embed="rId5"/>
            <a:stretch/>
          </p:blipFill>
          <p:spPr>
            <a:xfrm>
              <a:off x="7477200" y="196056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28" name="Picture 26" descr="TP_tmp"/>
            <p:cNvPicPr/>
            <p:nvPr/>
          </p:nvPicPr>
          <p:blipFill>
            <a:blip r:embed="rId6"/>
            <a:stretch/>
          </p:blipFill>
          <p:spPr>
            <a:xfrm>
              <a:off x="8694720" y="199692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29" name="Picture 27" descr="TP_tmp"/>
            <p:cNvPicPr/>
            <p:nvPr/>
          </p:nvPicPr>
          <p:blipFill>
            <a:blip r:embed="rId7"/>
            <a:stretch/>
          </p:blipFill>
          <p:spPr>
            <a:xfrm>
              <a:off x="8202600" y="969840"/>
              <a:ext cx="173160" cy="23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30" name="Picture 28" descr="TP_tmp"/>
            <p:cNvPicPr/>
            <p:nvPr/>
          </p:nvPicPr>
          <p:blipFill>
            <a:blip r:embed="rId8"/>
            <a:stretch/>
          </p:blipFill>
          <p:spPr>
            <a:xfrm>
              <a:off x="8124840" y="2360520"/>
              <a:ext cx="174600" cy="174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31" name="CustomShape 25"/>
            <p:cNvSpPr/>
            <p:nvPr/>
          </p:nvSpPr>
          <p:spPr>
            <a:xfrm>
              <a:off x="8232840" y="127620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CustomShape 26"/>
            <p:cNvSpPr/>
            <p:nvPr/>
          </p:nvSpPr>
          <p:spPr>
            <a:xfrm>
              <a:off x="8161200" y="213840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CustomShape 27"/>
            <p:cNvSpPr/>
            <p:nvPr/>
          </p:nvSpPr>
          <p:spPr>
            <a:xfrm>
              <a:off x="8894880" y="512640"/>
              <a:ext cx="180720" cy="39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CustomShape 28"/>
            <p:cNvSpPr/>
            <p:nvPr/>
          </p:nvSpPr>
          <p:spPr>
            <a:xfrm>
              <a:off x="6862680" y="692280"/>
              <a:ext cx="2770200" cy="198108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5" name="CustomShape 29"/>
          <p:cNvSpPr/>
          <p:nvPr/>
        </p:nvSpPr>
        <p:spPr>
          <a:xfrm>
            <a:off x="500760" y="2781360"/>
            <a:ext cx="8575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400" spc="-1" strike="noStrike">
                <a:solidFill>
                  <a:srgbClr val="ff0000"/>
                </a:solidFill>
                <a:latin typeface="Arial"/>
              </a:rPr>
              <a:t>QCD</a:t>
            </a:r>
            <a:endParaRPr b="1" lang="es-ES" sz="24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1936" name="Group 30"/>
          <p:cNvGrpSpPr/>
          <p:nvPr/>
        </p:nvGrpSpPr>
        <p:grpSpPr>
          <a:xfrm>
            <a:off x="6862680" y="2816280"/>
            <a:ext cx="3058920" cy="2374920"/>
            <a:chOff x="6862680" y="2816280"/>
            <a:chExt cx="3058920" cy="2374920"/>
          </a:xfrm>
        </p:grpSpPr>
        <p:grpSp>
          <p:nvGrpSpPr>
            <p:cNvPr id="1937" name="Group 31"/>
            <p:cNvGrpSpPr/>
            <p:nvPr/>
          </p:nvGrpSpPr>
          <p:grpSpPr>
            <a:xfrm>
              <a:off x="6946920" y="2889360"/>
              <a:ext cx="2974680" cy="2266920"/>
              <a:chOff x="6946920" y="2889360"/>
              <a:chExt cx="2974680" cy="2266920"/>
            </a:xfrm>
          </p:grpSpPr>
          <p:sp>
            <p:nvSpPr>
              <p:cNvPr id="1938" name="CustomShape 32"/>
              <p:cNvSpPr/>
              <p:nvPr/>
            </p:nvSpPr>
            <p:spPr>
              <a:xfrm rot="16200000">
                <a:off x="7808760" y="3958560"/>
                <a:ext cx="1131840" cy="215640"/>
              </a:xfrm>
              <a:custGeom>
                <a:avLst/>
                <a:gdLst/>
                <a:ahLst/>
                <a:rect l="l" t="t" r="r" b="b"/>
                <a:pathLst>
                  <a:path w="3632" h="743">
                    <a:moveTo>
                      <a:pt x="0" y="64"/>
                    </a:moveTo>
                    <a:cubicBezTo>
                      <a:pt x="40" y="47"/>
                      <a:pt x="81" y="30"/>
                      <a:pt x="124" y="21"/>
                    </a:cubicBezTo>
                    <a:cubicBezTo>
                      <a:pt x="167" y="12"/>
                      <a:pt x="214" y="8"/>
                      <a:pt x="260" y="8"/>
                    </a:cubicBezTo>
                    <a:cubicBezTo>
                      <a:pt x="306" y="8"/>
                      <a:pt x="360" y="12"/>
                      <a:pt x="403" y="21"/>
                    </a:cubicBezTo>
                    <a:cubicBezTo>
                      <a:pt x="446" y="30"/>
                      <a:pt x="484" y="47"/>
                      <a:pt x="520" y="64"/>
                    </a:cubicBezTo>
                    <a:cubicBezTo>
                      <a:pt x="556" y="81"/>
                      <a:pt x="584" y="94"/>
                      <a:pt x="619" y="120"/>
                    </a:cubicBezTo>
                    <a:cubicBezTo>
                      <a:pt x="654" y="146"/>
                      <a:pt x="700" y="183"/>
                      <a:pt x="730" y="219"/>
                    </a:cubicBezTo>
                    <a:cubicBezTo>
                      <a:pt x="760" y="255"/>
                      <a:pt x="783" y="301"/>
                      <a:pt x="799" y="336"/>
                    </a:cubicBezTo>
                    <a:cubicBezTo>
                      <a:pt x="815" y="371"/>
                      <a:pt x="823" y="396"/>
                      <a:pt x="829" y="429"/>
                    </a:cubicBezTo>
                    <a:cubicBezTo>
                      <a:pt x="835" y="462"/>
                      <a:pt x="837" y="505"/>
                      <a:pt x="836" y="534"/>
                    </a:cubicBezTo>
                    <a:cubicBezTo>
                      <a:pt x="835" y="563"/>
                      <a:pt x="831" y="581"/>
                      <a:pt x="823" y="602"/>
                    </a:cubicBezTo>
                    <a:cubicBezTo>
                      <a:pt x="815" y="623"/>
                      <a:pt x="801" y="640"/>
                      <a:pt x="786" y="658"/>
                    </a:cubicBezTo>
                    <a:cubicBezTo>
                      <a:pt x="771" y="676"/>
                      <a:pt x="754" y="701"/>
                      <a:pt x="730" y="713"/>
                    </a:cubicBezTo>
                    <a:cubicBezTo>
                      <a:pt x="706" y="725"/>
                      <a:pt x="672" y="731"/>
                      <a:pt x="644" y="732"/>
                    </a:cubicBezTo>
                    <a:cubicBezTo>
                      <a:pt x="616" y="733"/>
                      <a:pt x="587" y="731"/>
                      <a:pt x="563" y="720"/>
                    </a:cubicBezTo>
                    <a:cubicBezTo>
                      <a:pt x="539" y="709"/>
                      <a:pt x="518" y="685"/>
                      <a:pt x="502" y="664"/>
                    </a:cubicBezTo>
                    <a:cubicBezTo>
                      <a:pt x="486" y="643"/>
                      <a:pt x="473" y="625"/>
                      <a:pt x="464" y="596"/>
                    </a:cubicBezTo>
                    <a:cubicBezTo>
                      <a:pt x="455" y="567"/>
                      <a:pt x="446" y="525"/>
                      <a:pt x="446" y="491"/>
                    </a:cubicBezTo>
                    <a:cubicBezTo>
                      <a:pt x="446" y="457"/>
                      <a:pt x="453" y="428"/>
                      <a:pt x="464" y="392"/>
                    </a:cubicBezTo>
                    <a:cubicBezTo>
                      <a:pt x="475" y="356"/>
                      <a:pt x="496" y="305"/>
                      <a:pt x="514" y="274"/>
                    </a:cubicBezTo>
                    <a:cubicBezTo>
                      <a:pt x="532" y="243"/>
                      <a:pt x="552" y="225"/>
                      <a:pt x="570" y="206"/>
                    </a:cubicBezTo>
                    <a:cubicBezTo>
                      <a:pt x="588" y="187"/>
                      <a:pt x="603" y="175"/>
                      <a:pt x="625" y="157"/>
                    </a:cubicBezTo>
                    <a:cubicBezTo>
                      <a:pt x="647" y="139"/>
                      <a:pt x="670" y="113"/>
                      <a:pt x="700" y="95"/>
                    </a:cubicBezTo>
                    <a:cubicBezTo>
                      <a:pt x="730" y="77"/>
                      <a:pt x="771" y="64"/>
                      <a:pt x="805" y="52"/>
                    </a:cubicBezTo>
                    <a:cubicBezTo>
                      <a:pt x="839" y="40"/>
                      <a:pt x="871" y="29"/>
                      <a:pt x="904" y="21"/>
                    </a:cubicBezTo>
                    <a:cubicBezTo>
                      <a:pt x="937" y="13"/>
                      <a:pt x="961" y="2"/>
                      <a:pt x="1003" y="2"/>
                    </a:cubicBezTo>
                    <a:cubicBezTo>
                      <a:pt x="1045" y="2"/>
                      <a:pt x="1107" y="10"/>
                      <a:pt x="1157" y="21"/>
                    </a:cubicBezTo>
                    <a:cubicBezTo>
                      <a:pt x="1207" y="32"/>
                      <a:pt x="1266" y="52"/>
                      <a:pt x="1306" y="70"/>
                    </a:cubicBezTo>
                    <a:cubicBezTo>
                      <a:pt x="1346" y="88"/>
                      <a:pt x="1367" y="107"/>
                      <a:pt x="1399" y="132"/>
                    </a:cubicBezTo>
                    <a:cubicBezTo>
                      <a:pt x="1431" y="157"/>
                      <a:pt x="1473" y="191"/>
                      <a:pt x="1498" y="219"/>
                    </a:cubicBezTo>
                    <a:cubicBezTo>
                      <a:pt x="1523" y="247"/>
                      <a:pt x="1534" y="272"/>
                      <a:pt x="1547" y="299"/>
                    </a:cubicBezTo>
                    <a:cubicBezTo>
                      <a:pt x="1560" y="326"/>
                      <a:pt x="1570" y="352"/>
                      <a:pt x="1578" y="379"/>
                    </a:cubicBezTo>
                    <a:cubicBezTo>
                      <a:pt x="1586" y="406"/>
                      <a:pt x="1596" y="425"/>
                      <a:pt x="1597" y="460"/>
                    </a:cubicBezTo>
                    <a:cubicBezTo>
                      <a:pt x="1598" y="495"/>
                      <a:pt x="1592" y="556"/>
                      <a:pt x="1584" y="590"/>
                    </a:cubicBezTo>
                    <a:cubicBezTo>
                      <a:pt x="1576" y="624"/>
                      <a:pt x="1560" y="645"/>
                      <a:pt x="1547" y="664"/>
                    </a:cubicBezTo>
                    <a:cubicBezTo>
                      <a:pt x="1534" y="683"/>
                      <a:pt x="1526" y="696"/>
                      <a:pt x="1504" y="707"/>
                    </a:cubicBezTo>
                    <a:cubicBezTo>
                      <a:pt x="1482" y="718"/>
                      <a:pt x="1447" y="730"/>
                      <a:pt x="1417" y="732"/>
                    </a:cubicBezTo>
                    <a:cubicBezTo>
                      <a:pt x="1387" y="734"/>
                      <a:pt x="1349" y="732"/>
                      <a:pt x="1324" y="720"/>
                    </a:cubicBezTo>
                    <a:cubicBezTo>
                      <a:pt x="1299" y="708"/>
                      <a:pt x="1285" y="684"/>
                      <a:pt x="1269" y="658"/>
                    </a:cubicBezTo>
                    <a:cubicBezTo>
                      <a:pt x="1253" y="632"/>
                      <a:pt x="1233" y="594"/>
                      <a:pt x="1225" y="565"/>
                    </a:cubicBezTo>
                    <a:cubicBezTo>
                      <a:pt x="1217" y="536"/>
                      <a:pt x="1217" y="518"/>
                      <a:pt x="1219" y="485"/>
                    </a:cubicBezTo>
                    <a:cubicBezTo>
                      <a:pt x="1221" y="452"/>
                      <a:pt x="1227" y="402"/>
                      <a:pt x="1238" y="367"/>
                    </a:cubicBezTo>
                    <a:cubicBezTo>
                      <a:pt x="1249" y="332"/>
                      <a:pt x="1267" y="306"/>
                      <a:pt x="1287" y="274"/>
                    </a:cubicBezTo>
                    <a:cubicBezTo>
                      <a:pt x="1307" y="242"/>
                      <a:pt x="1330" y="204"/>
                      <a:pt x="1361" y="175"/>
                    </a:cubicBezTo>
                    <a:cubicBezTo>
                      <a:pt x="1392" y="146"/>
                      <a:pt x="1433" y="125"/>
                      <a:pt x="1473" y="101"/>
                    </a:cubicBezTo>
                    <a:cubicBezTo>
                      <a:pt x="1513" y="77"/>
                      <a:pt x="1562" y="47"/>
                      <a:pt x="1603" y="33"/>
                    </a:cubicBezTo>
                    <a:cubicBezTo>
                      <a:pt x="1644" y="19"/>
                      <a:pt x="1680" y="18"/>
                      <a:pt x="1720" y="14"/>
                    </a:cubicBezTo>
                    <a:cubicBezTo>
                      <a:pt x="1760" y="10"/>
                      <a:pt x="1801" y="5"/>
                      <a:pt x="1844" y="8"/>
                    </a:cubicBezTo>
                    <a:cubicBezTo>
                      <a:pt x="1887" y="11"/>
                      <a:pt x="1935" y="19"/>
                      <a:pt x="1980" y="33"/>
                    </a:cubicBezTo>
                    <a:cubicBezTo>
                      <a:pt x="2025" y="47"/>
                      <a:pt x="2076" y="69"/>
                      <a:pt x="2116" y="95"/>
                    </a:cubicBezTo>
                    <a:cubicBezTo>
                      <a:pt x="2156" y="121"/>
                      <a:pt x="2190" y="156"/>
                      <a:pt x="2221" y="188"/>
                    </a:cubicBezTo>
                    <a:cubicBezTo>
                      <a:pt x="2252" y="220"/>
                      <a:pt x="2280" y="253"/>
                      <a:pt x="2302" y="287"/>
                    </a:cubicBezTo>
                    <a:cubicBezTo>
                      <a:pt x="2324" y="321"/>
                      <a:pt x="2341" y="363"/>
                      <a:pt x="2351" y="392"/>
                    </a:cubicBezTo>
                    <a:cubicBezTo>
                      <a:pt x="2361" y="421"/>
                      <a:pt x="2365" y="426"/>
                      <a:pt x="2364" y="460"/>
                    </a:cubicBezTo>
                    <a:cubicBezTo>
                      <a:pt x="2363" y="494"/>
                      <a:pt x="2356" y="559"/>
                      <a:pt x="2345" y="596"/>
                    </a:cubicBezTo>
                    <a:cubicBezTo>
                      <a:pt x="2334" y="633"/>
                      <a:pt x="2315" y="659"/>
                      <a:pt x="2296" y="682"/>
                    </a:cubicBezTo>
                    <a:cubicBezTo>
                      <a:pt x="2277" y="705"/>
                      <a:pt x="2248" y="723"/>
                      <a:pt x="2228" y="732"/>
                    </a:cubicBezTo>
                    <a:cubicBezTo>
                      <a:pt x="2208" y="741"/>
                      <a:pt x="2204" y="743"/>
                      <a:pt x="2178" y="738"/>
                    </a:cubicBezTo>
                    <a:cubicBezTo>
                      <a:pt x="2152" y="733"/>
                      <a:pt x="2102" y="720"/>
                      <a:pt x="2073" y="701"/>
                    </a:cubicBezTo>
                    <a:cubicBezTo>
                      <a:pt x="2044" y="682"/>
                      <a:pt x="2019" y="657"/>
                      <a:pt x="2005" y="621"/>
                    </a:cubicBezTo>
                    <a:cubicBezTo>
                      <a:pt x="1991" y="585"/>
                      <a:pt x="1986" y="526"/>
                      <a:pt x="1986" y="485"/>
                    </a:cubicBezTo>
                    <a:cubicBezTo>
                      <a:pt x="1986" y="444"/>
                      <a:pt x="1995" y="409"/>
                      <a:pt x="2005" y="373"/>
                    </a:cubicBezTo>
                    <a:cubicBezTo>
                      <a:pt x="2015" y="337"/>
                      <a:pt x="2029" y="299"/>
                      <a:pt x="2048" y="268"/>
                    </a:cubicBezTo>
                    <a:cubicBezTo>
                      <a:pt x="2067" y="237"/>
                      <a:pt x="2092" y="217"/>
                      <a:pt x="2122" y="188"/>
                    </a:cubicBezTo>
                    <a:cubicBezTo>
                      <a:pt x="2152" y="159"/>
                      <a:pt x="2189" y="121"/>
                      <a:pt x="2228" y="95"/>
                    </a:cubicBezTo>
                    <a:cubicBezTo>
                      <a:pt x="2267" y="69"/>
                      <a:pt x="2316" y="47"/>
                      <a:pt x="2357" y="33"/>
                    </a:cubicBezTo>
                    <a:cubicBezTo>
                      <a:pt x="2398" y="19"/>
                      <a:pt x="2441" y="12"/>
                      <a:pt x="2475" y="8"/>
                    </a:cubicBezTo>
                    <a:cubicBezTo>
                      <a:pt x="2509" y="4"/>
                      <a:pt x="2523" y="6"/>
                      <a:pt x="2562" y="8"/>
                    </a:cubicBezTo>
                    <a:cubicBezTo>
                      <a:pt x="2601" y="10"/>
                      <a:pt x="2658" y="7"/>
                      <a:pt x="2710" y="21"/>
                    </a:cubicBezTo>
                    <a:cubicBezTo>
                      <a:pt x="2762" y="35"/>
                      <a:pt x="2829" y="67"/>
                      <a:pt x="2877" y="95"/>
                    </a:cubicBezTo>
                    <a:cubicBezTo>
                      <a:pt x="2925" y="123"/>
                      <a:pt x="2961" y="152"/>
                      <a:pt x="2995" y="188"/>
                    </a:cubicBezTo>
                    <a:cubicBezTo>
                      <a:pt x="3029" y="224"/>
                      <a:pt x="3059" y="269"/>
                      <a:pt x="3081" y="311"/>
                    </a:cubicBezTo>
                    <a:cubicBezTo>
                      <a:pt x="3103" y="353"/>
                      <a:pt x="3119" y="398"/>
                      <a:pt x="3125" y="441"/>
                    </a:cubicBezTo>
                    <a:cubicBezTo>
                      <a:pt x="3131" y="484"/>
                      <a:pt x="3125" y="536"/>
                      <a:pt x="3118" y="571"/>
                    </a:cubicBezTo>
                    <a:cubicBezTo>
                      <a:pt x="3111" y="606"/>
                      <a:pt x="3097" y="627"/>
                      <a:pt x="3081" y="652"/>
                    </a:cubicBezTo>
                    <a:cubicBezTo>
                      <a:pt x="3065" y="677"/>
                      <a:pt x="3041" y="706"/>
                      <a:pt x="3019" y="720"/>
                    </a:cubicBezTo>
                    <a:cubicBezTo>
                      <a:pt x="2997" y="734"/>
                      <a:pt x="2980" y="738"/>
                      <a:pt x="2951" y="738"/>
                    </a:cubicBezTo>
                    <a:cubicBezTo>
                      <a:pt x="2922" y="738"/>
                      <a:pt x="2875" y="737"/>
                      <a:pt x="2846" y="720"/>
                    </a:cubicBezTo>
                    <a:cubicBezTo>
                      <a:pt x="2817" y="703"/>
                      <a:pt x="2795" y="672"/>
                      <a:pt x="2778" y="633"/>
                    </a:cubicBezTo>
                    <a:cubicBezTo>
                      <a:pt x="2761" y="594"/>
                      <a:pt x="2740" y="539"/>
                      <a:pt x="2741" y="485"/>
                    </a:cubicBezTo>
                    <a:cubicBezTo>
                      <a:pt x="2742" y="431"/>
                      <a:pt x="2762" y="359"/>
                      <a:pt x="2784" y="311"/>
                    </a:cubicBezTo>
                    <a:cubicBezTo>
                      <a:pt x="2806" y="263"/>
                      <a:pt x="2840" y="233"/>
                      <a:pt x="2871" y="200"/>
                    </a:cubicBezTo>
                    <a:cubicBezTo>
                      <a:pt x="2902" y="167"/>
                      <a:pt x="2936" y="138"/>
                      <a:pt x="2970" y="113"/>
                    </a:cubicBezTo>
                    <a:cubicBezTo>
                      <a:pt x="3004" y="88"/>
                      <a:pt x="3036" y="67"/>
                      <a:pt x="3075" y="52"/>
                    </a:cubicBezTo>
                    <a:cubicBezTo>
                      <a:pt x="3114" y="37"/>
                      <a:pt x="3161" y="29"/>
                      <a:pt x="3205" y="21"/>
                    </a:cubicBezTo>
                    <a:cubicBezTo>
                      <a:pt x="3249" y="13"/>
                      <a:pt x="3292" y="0"/>
                      <a:pt x="3341" y="2"/>
                    </a:cubicBezTo>
                    <a:cubicBezTo>
                      <a:pt x="3390" y="4"/>
                      <a:pt x="3454" y="20"/>
                      <a:pt x="3502" y="33"/>
                    </a:cubicBezTo>
                    <a:cubicBezTo>
                      <a:pt x="3550" y="46"/>
                      <a:pt x="3591" y="64"/>
                      <a:pt x="3632" y="82"/>
                    </a:cubicBezTo>
                  </a:path>
                </a:pathLst>
              </a:custGeom>
              <a:noFill/>
              <a:ln w="2844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9" name="CustomShape 33"/>
              <p:cNvSpPr/>
              <p:nvPr/>
            </p:nvSpPr>
            <p:spPr>
              <a:xfrm>
                <a:off x="9190080" y="2960640"/>
                <a:ext cx="66024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u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grpSp>
            <p:nvGrpSpPr>
              <p:cNvPr id="1940" name="Group 34"/>
              <p:cNvGrpSpPr/>
              <p:nvPr/>
            </p:nvGrpSpPr>
            <p:grpSpPr>
              <a:xfrm>
                <a:off x="7304760" y="3208320"/>
                <a:ext cx="934200" cy="278280"/>
                <a:chOff x="7304760" y="3208320"/>
                <a:chExt cx="934200" cy="278280"/>
              </a:xfrm>
            </p:grpSpPr>
            <p:sp>
              <p:nvSpPr>
                <p:cNvPr id="1941" name="Line 35"/>
                <p:cNvSpPr/>
                <p:nvPr/>
              </p:nvSpPr>
              <p:spPr>
                <a:xfrm flipH="1" flipV="1">
                  <a:off x="7771680" y="3347280"/>
                  <a:ext cx="467280" cy="13932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2" name="Line 36"/>
                <p:cNvSpPr/>
                <p:nvPr/>
              </p:nvSpPr>
              <p:spPr>
                <a:xfrm>
                  <a:off x="7304760" y="3208320"/>
                  <a:ext cx="623160" cy="18576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43" name="Group 37"/>
              <p:cNvGrpSpPr/>
              <p:nvPr/>
            </p:nvGrpSpPr>
            <p:grpSpPr>
              <a:xfrm>
                <a:off x="8240400" y="3259800"/>
                <a:ext cx="924480" cy="234000"/>
                <a:chOff x="8240400" y="3259800"/>
                <a:chExt cx="924480" cy="234000"/>
              </a:xfrm>
            </p:grpSpPr>
            <p:sp>
              <p:nvSpPr>
                <p:cNvPr id="1944" name="Line 38"/>
                <p:cNvSpPr/>
                <p:nvPr/>
              </p:nvSpPr>
              <p:spPr>
                <a:xfrm flipH="1">
                  <a:off x="8702640" y="3259800"/>
                  <a:ext cx="462240" cy="11700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5" name="Line 39"/>
                <p:cNvSpPr/>
                <p:nvPr/>
              </p:nvSpPr>
              <p:spPr>
                <a:xfrm flipV="1">
                  <a:off x="8240400" y="3337920"/>
                  <a:ext cx="616680" cy="15588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46" name="Group 40"/>
              <p:cNvGrpSpPr/>
              <p:nvPr/>
            </p:nvGrpSpPr>
            <p:grpSpPr>
              <a:xfrm>
                <a:off x="7356600" y="4636080"/>
                <a:ext cx="924480" cy="234000"/>
                <a:chOff x="7356600" y="4636080"/>
                <a:chExt cx="924480" cy="234000"/>
              </a:xfrm>
            </p:grpSpPr>
            <p:sp>
              <p:nvSpPr>
                <p:cNvPr id="1947" name="Line 41"/>
                <p:cNvSpPr/>
                <p:nvPr/>
              </p:nvSpPr>
              <p:spPr>
                <a:xfrm flipH="1">
                  <a:off x="7818840" y="4636080"/>
                  <a:ext cx="462240" cy="11700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48" name="Line 42"/>
                <p:cNvSpPr/>
                <p:nvPr/>
              </p:nvSpPr>
              <p:spPr>
                <a:xfrm flipV="1">
                  <a:off x="7356600" y="4714200"/>
                  <a:ext cx="616680" cy="15588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49" name="Group 43"/>
              <p:cNvGrpSpPr/>
              <p:nvPr/>
            </p:nvGrpSpPr>
            <p:grpSpPr>
              <a:xfrm>
                <a:off x="8260920" y="4623840"/>
                <a:ext cx="933480" cy="278640"/>
                <a:chOff x="8260920" y="4623840"/>
                <a:chExt cx="933480" cy="278640"/>
              </a:xfrm>
            </p:grpSpPr>
            <p:sp>
              <p:nvSpPr>
                <p:cNvPr id="1950" name="Line 44"/>
                <p:cNvSpPr/>
                <p:nvPr/>
              </p:nvSpPr>
              <p:spPr>
                <a:xfrm flipH="1" flipV="1">
                  <a:off x="8727480" y="4763160"/>
                  <a:ext cx="466920" cy="139320"/>
                </a:xfrm>
                <a:prstGeom prst="line">
                  <a:avLst/>
                </a:prstGeom>
                <a:ln w="28440">
                  <a:solidFill>
                    <a:srgbClr val="3333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1" name="Line 45"/>
                <p:cNvSpPr/>
                <p:nvPr/>
              </p:nvSpPr>
              <p:spPr>
                <a:xfrm>
                  <a:off x="8260920" y="4623840"/>
                  <a:ext cx="622800" cy="185760"/>
                </a:xfrm>
                <a:prstGeom prst="line">
                  <a:avLst/>
                </a:prstGeom>
                <a:ln w="28440">
                  <a:solidFill>
                    <a:srgbClr val="000080"/>
                  </a:solidFill>
                  <a:miter/>
                  <a:tailEnd len="med" type="arrow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952" name="CustomShape 46"/>
              <p:cNvSpPr/>
              <p:nvPr/>
            </p:nvSpPr>
            <p:spPr>
              <a:xfrm>
                <a:off x="6946920" y="2889360"/>
                <a:ext cx="66024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u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1953" name="Picture 51" descr="TP_tmp"/>
              <p:cNvPicPr/>
              <p:nvPr/>
            </p:nvPicPr>
            <p:blipFill>
              <a:blip r:embed="rId9"/>
              <a:stretch/>
            </p:blipFill>
            <p:spPr>
              <a:xfrm>
                <a:off x="7530840" y="2901960"/>
                <a:ext cx="291600" cy="204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54" name="Picture 52" descr="TP_tmp"/>
              <p:cNvPicPr/>
              <p:nvPr/>
            </p:nvPicPr>
            <p:blipFill>
              <a:blip r:embed="rId10"/>
              <a:stretch/>
            </p:blipFill>
            <p:spPr>
              <a:xfrm>
                <a:off x="8722440" y="2901960"/>
                <a:ext cx="291600" cy="204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55" name="Picture 53" descr="TP_tmp"/>
              <p:cNvPicPr/>
              <p:nvPr/>
            </p:nvPicPr>
            <p:blipFill>
              <a:blip r:embed="rId11"/>
              <a:stretch/>
            </p:blipFill>
            <p:spPr>
              <a:xfrm>
                <a:off x="7537320" y="4438800"/>
                <a:ext cx="291600" cy="204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56" name="Picture 54" descr="TP_tmp"/>
              <p:cNvPicPr/>
              <p:nvPr/>
            </p:nvPicPr>
            <p:blipFill>
              <a:blip r:embed="rId12"/>
              <a:stretch/>
            </p:blipFill>
            <p:spPr>
              <a:xfrm>
                <a:off x="8755560" y="4430880"/>
                <a:ext cx="291960" cy="2048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57" name="CustomShape 47"/>
              <p:cNvSpPr/>
              <p:nvPr/>
            </p:nvSpPr>
            <p:spPr>
              <a:xfrm>
                <a:off x="8232120" y="3430800"/>
                <a:ext cx="107640" cy="10800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8" name="CustomShape 48"/>
              <p:cNvSpPr/>
              <p:nvPr/>
            </p:nvSpPr>
            <p:spPr>
              <a:xfrm>
                <a:off x="8220960" y="4572000"/>
                <a:ext cx="107640" cy="10800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9" name="CustomShape 49"/>
              <p:cNvSpPr/>
              <p:nvPr/>
            </p:nvSpPr>
            <p:spPr>
              <a:xfrm>
                <a:off x="9261720" y="4635720"/>
                <a:ext cx="65988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d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1960" name="CustomShape 50"/>
              <p:cNvSpPr/>
              <p:nvPr/>
            </p:nvSpPr>
            <p:spPr>
              <a:xfrm>
                <a:off x="7019640" y="4643640"/>
                <a:ext cx="659880" cy="477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562"/>
                  </a:spcBef>
                </a:pPr>
                <a:r>
                  <a:rPr b="0" lang="en-US" sz="2500" spc="-1" strike="noStrike">
                    <a:solidFill>
                      <a:srgbClr val="000000"/>
                    </a:solidFill>
                    <a:latin typeface="Arial"/>
                  </a:rPr>
                  <a:t>d</a:t>
                </a:r>
                <a:endParaRPr b="1" lang="es-ES" sz="25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pic>
            <p:nvPicPr>
              <p:cNvPr id="1961" name="Picture 59" descr="TP_tmp"/>
              <p:cNvPicPr/>
              <p:nvPr/>
            </p:nvPicPr>
            <p:blipFill>
              <a:blip r:embed="rId13"/>
              <a:stretch/>
            </p:blipFill>
            <p:spPr>
              <a:xfrm>
                <a:off x="8590680" y="3895920"/>
                <a:ext cx="174240" cy="203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62" name="Picture 60" descr="TP_tmp"/>
              <p:cNvPicPr/>
              <p:nvPr/>
            </p:nvPicPr>
            <p:blipFill>
              <a:blip r:embed="rId14"/>
              <a:stretch/>
            </p:blipFill>
            <p:spPr>
              <a:xfrm>
                <a:off x="7546680" y="3356280"/>
                <a:ext cx="87120" cy="203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63" name="Picture 61" descr="TP_tmp"/>
              <p:cNvPicPr/>
              <p:nvPr/>
            </p:nvPicPr>
            <p:blipFill>
              <a:blip r:embed="rId15"/>
              <a:stretch/>
            </p:blipFill>
            <p:spPr>
              <a:xfrm>
                <a:off x="8863560" y="3392640"/>
                <a:ext cx="145800" cy="263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64" name="Picture 62" descr="TP_tmp"/>
              <p:cNvPicPr/>
              <p:nvPr/>
            </p:nvPicPr>
            <p:blipFill>
              <a:blip r:embed="rId16"/>
              <a:stretch/>
            </p:blipFill>
            <p:spPr>
              <a:xfrm>
                <a:off x="7619760" y="4916520"/>
                <a:ext cx="174240" cy="233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65" name="Picture 63" descr="TP_tmp"/>
              <p:cNvPicPr/>
              <p:nvPr/>
            </p:nvPicPr>
            <p:blipFill>
              <a:blip r:embed="rId17"/>
              <a:stretch/>
            </p:blipFill>
            <p:spPr>
              <a:xfrm>
                <a:off x="8811360" y="4923000"/>
                <a:ext cx="86760" cy="2332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66" name="Picture 64" descr="TP_tmp"/>
              <p:cNvPicPr/>
              <p:nvPr/>
            </p:nvPicPr>
            <p:blipFill>
              <a:blip r:embed="rId18"/>
              <a:stretch/>
            </p:blipFill>
            <p:spPr>
              <a:xfrm>
                <a:off x="8054280" y="3124440"/>
                <a:ext cx="464760" cy="2332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67" name="Picture 65" descr="TP_tmp"/>
              <p:cNvPicPr/>
              <p:nvPr/>
            </p:nvPicPr>
            <p:blipFill>
              <a:blip r:embed="rId19"/>
              <a:stretch/>
            </p:blipFill>
            <p:spPr>
              <a:xfrm>
                <a:off x="8085960" y="4759560"/>
                <a:ext cx="436320" cy="29052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968" name="CustomShape 51"/>
            <p:cNvSpPr/>
            <p:nvPr/>
          </p:nvSpPr>
          <p:spPr>
            <a:xfrm>
              <a:off x="6862680" y="2816280"/>
              <a:ext cx="2770200" cy="2374920"/>
            </a:xfrm>
            <a:prstGeom prst="rect">
              <a:avLst/>
            </a:prstGeom>
            <a:noFill/>
            <a:ln w="2232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69" name="CustomShape 52"/>
          <p:cNvSpPr/>
          <p:nvPr/>
        </p:nvSpPr>
        <p:spPr>
          <a:xfrm>
            <a:off x="451080" y="4113360"/>
            <a:ext cx="56912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QCD Matrix Element = QED Matrix Element with: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70" name="Line 53"/>
          <p:cNvSpPr/>
          <p:nvPr/>
        </p:nvSpPr>
        <p:spPr>
          <a:xfrm>
            <a:off x="272880" y="2708280"/>
            <a:ext cx="9433080" cy="36360"/>
          </a:xfrm>
          <a:prstGeom prst="line">
            <a:avLst/>
          </a:prstGeom>
          <a:ln w="2232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71" name="Group 54"/>
          <p:cNvGrpSpPr/>
          <p:nvPr/>
        </p:nvGrpSpPr>
        <p:grpSpPr>
          <a:xfrm>
            <a:off x="752760" y="4508640"/>
            <a:ext cx="5892120" cy="755640"/>
            <a:chOff x="752760" y="4508640"/>
            <a:chExt cx="5892120" cy="755640"/>
          </a:xfrm>
        </p:grpSpPr>
        <p:pic>
          <p:nvPicPr>
            <p:cNvPr id="1972" name="Picture 88" descr="TP_tmp"/>
            <p:cNvPicPr/>
            <p:nvPr/>
          </p:nvPicPr>
          <p:blipFill>
            <a:blip r:embed="rId20"/>
            <a:stretch/>
          </p:blipFill>
          <p:spPr>
            <a:xfrm>
              <a:off x="4179960" y="4521240"/>
              <a:ext cx="2393280" cy="671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73" name="CustomShape 55"/>
            <p:cNvSpPr/>
            <p:nvPr/>
          </p:nvSpPr>
          <p:spPr>
            <a:xfrm>
              <a:off x="2295000" y="4724640"/>
              <a:ext cx="17946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or equivalently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974" name="Group 56"/>
            <p:cNvGrpSpPr/>
            <p:nvPr/>
          </p:nvGrpSpPr>
          <p:grpSpPr>
            <a:xfrm>
              <a:off x="1065240" y="4616640"/>
              <a:ext cx="1223640" cy="539640"/>
              <a:chOff x="1065240" y="4616640"/>
              <a:chExt cx="1223640" cy="539640"/>
            </a:xfrm>
          </p:grpSpPr>
          <p:pic>
            <p:nvPicPr>
              <p:cNvPr id="1975" name="Picture 84" descr="TP_tmp"/>
              <p:cNvPicPr/>
              <p:nvPr/>
            </p:nvPicPr>
            <p:blipFill>
              <a:blip r:embed="rId21"/>
              <a:stretch/>
            </p:blipFill>
            <p:spPr>
              <a:xfrm>
                <a:off x="1172880" y="4687920"/>
                <a:ext cx="963360" cy="350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76" name="CustomShape 57"/>
              <p:cNvSpPr/>
              <p:nvPr/>
            </p:nvSpPr>
            <p:spPr>
              <a:xfrm>
                <a:off x="1065240" y="4616640"/>
                <a:ext cx="1223640" cy="539640"/>
              </a:xfrm>
              <a:prstGeom prst="rect">
                <a:avLst/>
              </a:prstGeom>
              <a:noFill/>
              <a:ln w="2232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77" name="CustomShape 58"/>
            <p:cNvSpPr/>
            <p:nvPr/>
          </p:nvSpPr>
          <p:spPr>
            <a:xfrm>
              <a:off x="752760" y="4724640"/>
              <a:ext cx="32508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978" name="CustomShape 59"/>
            <p:cNvSpPr/>
            <p:nvPr/>
          </p:nvSpPr>
          <p:spPr>
            <a:xfrm>
              <a:off x="4125960" y="4508640"/>
              <a:ext cx="2518920" cy="755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9" name="Group 60"/>
          <p:cNvGrpSpPr/>
          <p:nvPr/>
        </p:nvGrpSpPr>
        <p:grpSpPr>
          <a:xfrm>
            <a:off x="415800" y="5264280"/>
            <a:ext cx="6786000" cy="459720"/>
            <a:chOff x="415800" y="5264280"/>
            <a:chExt cx="6786000" cy="459720"/>
          </a:xfrm>
        </p:grpSpPr>
        <p:sp>
          <p:nvSpPr>
            <p:cNvPr id="1980" name="CustomShape 61"/>
            <p:cNvSpPr/>
            <p:nvPr/>
          </p:nvSpPr>
          <p:spPr>
            <a:xfrm>
              <a:off x="415800" y="5264280"/>
              <a:ext cx="3589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400" spc="-1" strike="noStrike">
                  <a:solidFill>
                    <a:srgbClr val="ff0000"/>
                  </a:solidFill>
                  <a:latin typeface="Arial"/>
                </a:rPr>
                <a:t>+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1981" name="CustomShape 62"/>
            <p:cNvSpPr/>
            <p:nvPr/>
          </p:nvSpPr>
          <p:spPr>
            <a:xfrm>
              <a:off x="666000" y="5316480"/>
              <a:ext cx="65358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QCD Matrix Element includes an additional </a:t>
              </a:r>
              <a:r>
                <a:rPr b="1" lang="en-GB" sz="1800" spc="-1" strike="noStrike">
                  <a:solidFill>
                    <a:srgbClr val="ff0000"/>
                  </a:solidFill>
                  <a:latin typeface="Arial"/>
                </a:rPr>
                <a:t>“colour factor”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1982" name="CustomShape 63"/>
          <p:cNvSpPr/>
          <p:nvPr/>
        </p:nvSpPr>
        <p:spPr>
          <a:xfrm>
            <a:off x="3333600" y="5695920"/>
            <a:ext cx="3203640" cy="86364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83" name="Picture 105" descr="TP_tmp"/>
          <p:cNvPicPr/>
          <p:nvPr/>
        </p:nvPicPr>
        <p:blipFill>
          <a:blip r:embed="rId22"/>
          <a:stretch/>
        </p:blipFill>
        <p:spPr>
          <a:xfrm>
            <a:off x="790560" y="3357720"/>
            <a:ext cx="5710320" cy="620640"/>
          </a:xfrm>
          <a:prstGeom prst="rect">
            <a:avLst/>
          </a:prstGeom>
          <a:ln>
            <a:noFill/>
          </a:ln>
        </p:spPr>
      </p:pic>
      <p:pic>
        <p:nvPicPr>
          <p:cNvPr id="1984" name="Picture 106" descr="TP_tmp"/>
          <p:cNvPicPr/>
          <p:nvPr/>
        </p:nvPicPr>
        <p:blipFill>
          <a:blip r:embed="rId23"/>
          <a:stretch/>
        </p:blipFill>
        <p:spPr>
          <a:xfrm>
            <a:off x="3376440" y="5730840"/>
            <a:ext cx="2980080" cy="7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A4B261E6-DB62-46F3-A25E-1BAE630C2BAD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86" name="TextShape 2"/>
          <p:cNvSpPr txBox="1"/>
          <p:nvPr/>
        </p:nvSpPr>
        <p:spPr>
          <a:xfrm>
            <a:off x="117108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Evaluation of QCD Colour Factors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1987" name="Group 3"/>
          <p:cNvGrpSpPr/>
          <p:nvPr/>
        </p:nvGrpSpPr>
        <p:grpSpPr>
          <a:xfrm>
            <a:off x="558720" y="3765600"/>
            <a:ext cx="2084400" cy="1668240"/>
            <a:chOff x="558720" y="3765600"/>
            <a:chExt cx="2084400" cy="1668240"/>
          </a:xfrm>
        </p:grpSpPr>
        <p:sp>
          <p:nvSpPr>
            <p:cNvPr id="1988" name="CustomShape 4"/>
            <p:cNvSpPr/>
            <p:nvPr/>
          </p:nvSpPr>
          <p:spPr>
            <a:xfrm rot="16200000">
              <a:off x="1195200" y="4561920"/>
              <a:ext cx="792360" cy="15084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CustomShape 5"/>
            <p:cNvSpPr/>
            <p:nvPr/>
          </p:nvSpPr>
          <p:spPr>
            <a:xfrm>
              <a:off x="2103480" y="377820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1990" name="Group 6"/>
            <p:cNvGrpSpPr/>
            <p:nvPr/>
          </p:nvGrpSpPr>
          <p:grpSpPr>
            <a:xfrm>
              <a:off x="841320" y="4037400"/>
              <a:ext cx="653760" cy="193320"/>
              <a:chOff x="841320" y="4037400"/>
              <a:chExt cx="653760" cy="193320"/>
            </a:xfrm>
          </p:grpSpPr>
          <p:sp>
            <p:nvSpPr>
              <p:cNvPr id="1991" name="Line 7"/>
              <p:cNvSpPr/>
              <p:nvPr/>
            </p:nvSpPr>
            <p:spPr>
              <a:xfrm flipH="1" flipV="1">
                <a:off x="1168200" y="4134240"/>
                <a:ext cx="326880" cy="9648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2" name="Line 8"/>
              <p:cNvSpPr/>
              <p:nvPr/>
            </p:nvSpPr>
            <p:spPr>
              <a:xfrm>
                <a:off x="841320" y="4037400"/>
                <a:ext cx="436320" cy="12924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93" name="Group 9"/>
            <p:cNvGrpSpPr/>
            <p:nvPr/>
          </p:nvGrpSpPr>
          <p:grpSpPr>
            <a:xfrm>
              <a:off x="1495800" y="4072320"/>
              <a:ext cx="648360" cy="163800"/>
              <a:chOff x="1495800" y="4072320"/>
              <a:chExt cx="648360" cy="163800"/>
            </a:xfrm>
          </p:grpSpPr>
          <p:sp>
            <p:nvSpPr>
              <p:cNvPr id="1994" name="Line 10"/>
              <p:cNvSpPr/>
              <p:nvPr/>
            </p:nvSpPr>
            <p:spPr>
              <a:xfrm flipH="1">
                <a:off x="1819800" y="4072320"/>
                <a:ext cx="324360" cy="8172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5" name="Line 11"/>
              <p:cNvSpPr/>
              <p:nvPr/>
            </p:nvSpPr>
            <p:spPr>
              <a:xfrm flipV="1">
                <a:off x="1495800" y="4127040"/>
                <a:ext cx="432720" cy="10908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96" name="Group 12"/>
            <p:cNvGrpSpPr/>
            <p:nvPr/>
          </p:nvGrpSpPr>
          <p:grpSpPr>
            <a:xfrm>
              <a:off x="876960" y="5036040"/>
              <a:ext cx="648360" cy="163800"/>
              <a:chOff x="876960" y="5036040"/>
              <a:chExt cx="648360" cy="163800"/>
            </a:xfrm>
          </p:grpSpPr>
          <p:sp>
            <p:nvSpPr>
              <p:cNvPr id="1997" name="Line 13"/>
              <p:cNvSpPr/>
              <p:nvPr/>
            </p:nvSpPr>
            <p:spPr>
              <a:xfrm flipH="1">
                <a:off x="1201320" y="5036040"/>
                <a:ext cx="324000" cy="8172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8" name="Line 14"/>
              <p:cNvSpPr/>
              <p:nvPr/>
            </p:nvSpPr>
            <p:spPr>
              <a:xfrm flipV="1">
                <a:off x="876960" y="5090760"/>
                <a:ext cx="432720" cy="10908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99" name="Group 15"/>
            <p:cNvGrpSpPr/>
            <p:nvPr/>
          </p:nvGrpSpPr>
          <p:grpSpPr>
            <a:xfrm>
              <a:off x="1510920" y="5027760"/>
              <a:ext cx="654480" cy="194760"/>
              <a:chOff x="1510920" y="5027760"/>
              <a:chExt cx="654480" cy="194760"/>
            </a:xfrm>
          </p:grpSpPr>
          <p:sp>
            <p:nvSpPr>
              <p:cNvPr id="2000" name="Line 16"/>
              <p:cNvSpPr/>
              <p:nvPr/>
            </p:nvSpPr>
            <p:spPr>
              <a:xfrm flipH="1" flipV="1">
                <a:off x="1838160" y="5124960"/>
                <a:ext cx="327240" cy="9756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1" name="Line 17"/>
              <p:cNvSpPr/>
              <p:nvPr/>
            </p:nvSpPr>
            <p:spPr>
              <a:xfrm>
                <a:off x="1510920" y="5027760"/>
                <a:ext cx="436680" cy="12996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02" name="CustomShape 18"/>
            <p:cNvSpPr/>
            <p:nvPr/>
          </p:nvSpPr>
          <p:spPr>
            <a:xfrm>
              <a:off x="565200" y="376560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003" name="CustomShape 19"/>
            <p:cNvSpPr/>
            <p:nvPr/>
          </p:nvSpPr>
          <p:spPr>
            <a:xfrm>
              <a:off x="1490760" y="4192560"/>
              <a:ext cx="75960" cy="74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CustomShape 20"/>
            <p:cNvSpPr/>
            <p:nvPr/>
          </p:nvSpPr>
          <p:spPr>
            <a:xfrm>
              <a:off x="1482840" y="4991040"/>
              <a:ext cx="75960" cy="763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CustomShape 21"/>
            <p:cNvSpPr/>
            <p:nvPr/>
          </p:nvSpPr>
          <p:spPr>
            <a:xfrm>
              <a:off x="558720" y="4965480"/>
              <a:ext cx="4636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006" name="Picture 127" descr="TP_tmp"/>
            <p:cNvPicPr/>
            <p:nvPr/>
          </p:nvPicPr>
          <p:blipFill>
            <a:blip r:embed="rId1"/>
            <a:stretch/>
          </p:blipFill>
          <p:spPr>
            <a:xfrm>
              <a:off x="1468440" y="4012920"/>
              <a:ext cx="122400" cy="101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07" name="Picture 129" descr="TP_tmp"/>
            <p:cNvPicPr/>
            <p:nvPr/>
          </p:nvPicPr>
          <p:blipFill>
            <a:blip r:embed="rId2"/>
            <a:stretch/>
          </p:blipFill>
          <p:spPr>
            <a:xfrm>
              <a:off x="1442880" y="5122800"/>
              <a:ext cx="122400" cy="101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08" name="CustomShape 22"/>
            <p:cNvSpPr/>
            <p:nvPr/>
          </p:nvSpPr>
          <p:spPr>
            <a:xfrm>
              <a:off x="2179800" y="4965480"/>
              <a:ext cx="4633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009" name="Picture 132" descr="TP_tmp"/>
            <p:cNvPicPr/>
            <p:nvPr/>
          </p:nvPicPr>
          <p:blipFill>
            <a:blip r:embed="rId3"/>
            <a:stretch/>
          </p:blipFill>
          <p:spPr>
            <a:xfrm>
              <a:off x="879480" y="4248000"/>
              <a:ext cx="431640" cy="158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10" name="Picture 133" descr="TP_tmp"/>
            <p:cNvPicPr/>
            <p:nvPr/>
          </p:nvPicPr>
          <p:blipFill>
            <a:blip r:embed="rId4"/>
            <a:stretch/>
          </p:blipFill>
          <p:spPr>
            <a:xfrm>
              <a:off x="1814400" y="4243320"/>
              <a:ext cx="44784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11" name="Picture 134" descr="TP_tmp"/>
            <p:cNvPicPr/>
            <p:nvPr/>
          </p:nvPicPr>
          <p:blipFill>
            <a:blip r:embed="rId5"/>
            <a:stretch/>
          </p:blipFill>
          <p:spPr>
            <a:xfrm>
              <a:off x="914400" y="5234040"/>
              <a:ext cx="44784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12" name="Picture 135" descr="TP_tmp"/>
            <p:cNvPicPr/>
            <p:nvPr/>
          </p:nvPicPr>
          <p:blipFill>
            <a:blip r:embed="rId6"/>
            <a:stretch/>
          </p:blipFill>
          <p:spPr>
            <a:xfrm>
              <a:off x="1736640" y="5273640"/>
              <a:ext cx="401760" cy="1602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013" name="Picture 142" descr="TP_tmp"/>
          <p:cNvPicPr/>
          <p:nvPr/>
        </p:nvPicPr>
        <p:blipFill>
          <a:blip r:embed="rId7"/>
          <a:stretch/>
        </p:blipFill>
        <p:spPr>
          <a:xfrm>
            <a:off x="3446640" y="4197240"/>
            <a:ext cx="5429160" cy="1427400"/>
          </a:xfrm>
          <a:prstGeom prst="rect">
            <a:avLst/>
          </a:prstGeom>
          <a:ln>
            <a:noFill/>
          </a:ln>
        </p:spPr>
      </p:pic>
      <p:sp>
        <p:nvSpPr>
          <p:cNvPr id="2014" name="CustomShape 23"/>
          <p:cNvSpPr/>
          <p:nvPr/>
        </p:nvSpPr>
        <p:spPr>
          <a:xfrm>
            <a:off x="342360" y="782640"/>
            <a:ext cx="68036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QCD colour factors reflect the gluon states that are involved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15" name="CustomShape 24"/>
          <p:cNvSpPr/>
          <p:nvPr/>
        </p:nvSpPr>
        <p:spPr>
          <a:xfrm>
            <a:off x="445320" y="3359160"/>
            <a:ext cx="48988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 u="sng">
                <a:solidFill>
                  <a:srgbClr val="000000"/>
                </a:solidFill>
                <a:uFillTx/>
                <a:latin typeface="Wingdings"/>
                <a:ea typeface="Wingdings"/>
              </a:rPr>
              <a:t>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Configurations involving a single colour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016" name="Group 25"/>
          <p:cNvGrpSpPr/>
          <p:nvPr/>
        </p:nvGrpSpPr>
        <p:grpSpPr>
          <a:xfrm>
            <a:off x="1099080" y="5769000"/>
            <a:ext cx="6698880" cy="647640"/>
            <a:chOff x="1099080" y="5769000"/>
            <a:chExt cx="6698880" cy="647640"/>
          </a:xfrm>
        </p:grpSpPr>
        <p:sp>
          <p:nvSpPr>
            <p:cNvPr id="2017" name="CustomShape 26"/>
            <p:cNvSpPr/>
            <p:nvPr/>
          </p:nvSpPr>
          <p:spPr>
            <a:xfrm>
              <a:off x="1099080" y="5906880"/>
              <a:ext cx="16819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Similarly find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018" name="Picture 191" descr="TP_tmp"/>
            <p:cNvPicPr/>
            <p:nvPr/>
          </p:nvPicPr>
          <p:blipFill>
            <a:blip r:embed="rId8"/>
            <a:stretch/>
          </p:blipFill>
          <p:spPr>
            <a:xfrm>
              <a:off x="3016080" y="5805360"/>
              <a:ext cx="4673880" cy="5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19" name="CustomShape 27"/>
            <p:cNvSpPr/>
            <p:nvPr/>
          </p:nvSpPr>
          <p:spPr>
            <a:xfrm>
              <a:off x="2936880" y="5769000"/>
              <a:ext cx="4861080" cy="64764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0" name="CustomShape 28"/>
          <p:cNvSpPr/>
          <p:nvPr/>
        </p:nvSpPr>
        <p:spPr>
          <a:xfrm>
            <a:off x="2503800" y="3873600"/>
            <a:ext cx="7074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Only matrices with non-zero entries in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11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position are involved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021" name="Group 29"/>
          <p:cNvGrpSpPr/>
          <p:nvPr/>
        </p:nvGrpSpPr>
        <p:grpSpPr>
          <a:xfrm>
            <a:off x="812880" y="1168560"/>
            <a:ext cx="8640720" cy="2116080"/>
            <a:chOff x="812880" y="1168560"/>
            <a:chExt cx="8640720" cy="2116080"/>
          </a:xfrm>
        </p:grpSpPr>
        <p:grpSp>
          <p:nvGrpSpPr>
            <p:cNvPr id="2022" name="Group 30"/>
            <p:cNvGrpSpPr/>
            <p:nvPr/>
          </p:nvGrpSpPr>
          <p:grpSpPr>
            <a:xfrm>
              <a:off x="1316160" y="1168560"/>
              <a:ext cx="7441920" cy="1720800"/>
              <a:chOff x="1316160" y="1168560"/>
              <a:chExt cx="7441920" cy="1720800"/>
            </a:xfrm>
          </p:grpSpPr>
          <p:sp>
            <p:nvSpPr>
              <p:cNvPr id="2023" name="CustomShape 31"/>
              <p:cNvSpPr/>
              <p:nvPr/>
            </p:nvSpPr>
            <p:spPr>
              <a:xfrm>
                <a:off x="1316160" y="1168560"/>
                <a:ext cx="7441920" cy="1720800"/>
              </a:xfrm>
              <a:prstGeom prst="rect">
                <a:avLst/>
              </a:prstGeom>
              <a:noFill/>
              <a:ln w="2232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4" name="Line 32"/>
              <p:cNvSpPr/>
              <p:nvPr/>
            </p:nvSpPr>
            <p:spPr>
              <a:xfrm>
                <a:off x="3065760" y="1168560"/>
                <a:ext cx="0" cy="1720800"/>
              </a:xfrm>
              <a:prstGeom prst="line">
                <a:avLst/>
              </a:prstGeom>
              <a:ln w="2232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5" name="Line 33"/>
              <p:cNvSpPr/>
              <p:nvPr/>
            </p:nvSpPr>
            <p:spPr>
              <a:xfrm>
                <a:off x="4933800" y="1168560"/>
                <a:ext cx="0" cy="1720800"/>
              </a:xfrm>
              <a:prstGeom prst="line">
                <a:avLst/>
              </a:prstGeom>
              <a:ln w="2232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6" name="Line 34"/>
              <p:cNvSpPr/>
              <p:nvPr/>
            </p:nvSpPr>
            <p:spPr>
              <a:xfrm>
                <a:off x="6771960" y="1168560"/>
                <a:ext cx="0" cy="1720800"/>
              </a:xfrm>
              <a:prstGeom prst="line">
                <a:avLst/>
              </a:prstGeom>
              <a:ln w="22320">
                <a:solidFill>
                  <a:srgbClr val="ff99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7" name="CustomShape 35"/>
              <p:cNvSpPr/>
              <p:nvPr/>
            </p:nvSpPr>
            <p:spPr>
              <a:xfrm>
                <a:off x="1482120" y="1688760"/>
                <a:ext cx="181440" cy="367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28" name="Picture 144" descr="TP_tmp"/>
              <p:cNvPicPr/>
              <p:nvPr/>
            </p:nvPicPr>
            <p:blipFill>
              <a:blip r:embed="rId9"/>
              <a:stretch/>
            </p:blipFill>
            <p:spPr>
              <a:xfrm>
                <a:off x="1449360" y="1219320"/>
                <a:ext cx="1410480" cy="779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29" name="Picture 145" descr="TP_tmp"/>
              <p:cNvPicPr/>
              <p:nvPr/>
            </p:nvPicPr>
            <p:blipFill>
              <a:blip r:embed="rId10"/>
              <a:stretch/>
            </p:blipFill>
            <p:spPr>
              <a:xfrm>
                <a:off x="1453320" y="2049840"/>
                <a:ext cx="1514160" cy="777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30" name="Picture 146" descr="TP_tmp"/>
              <p:cNvPicPr/>
              <p:nvPr/>
            </p:nvPicPr>
            <p:blipFill>
              <a:blip r:embed="rId11"/>
              <a:stretch/>
            </p:blipFill>
            <p:spPr>
              <a:xfrm>
                <a:off x="3273480" y="1219320"/>
                <a:ext cx="1410480" cy="779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31" name="Picture 147" descr="TP_tmp"/>
              <p:cNvPicPr/>
              <p:nvPr/>
            </p:nvPicPr>
            <p:blipFill>
              <a:blip r:embed="rId12"/>
              <a:stretch/>
            </p:blipFill>
            <p:spPr>
              <a:xfrm>
                <a:off x="3278520" y="2049840"/>
                <a:ext cx="1514160" cy="777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32" name="Picture 148" descr="TP_tmp"/>
              <p:cNvPicPr/>
              <p:nvPr/>
            </p:nvPicPr>
            <p:blipFill>
              <a:blip r:embed="rId13"/>
              <a:stretch/>
            </p:blipFill>
            <p:spPr>
              <a:xfrm>
                <a:off x="5124600" y="1219320"/>
                <a:ext cx="1410480" cy="779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33" name="Picture 149" descr="TP_tmp"/>
              <p:cNvPicPr/>
              <p:nvPr/>
            </p:nvPicPr>
            <p:blipFill>
              <a:blip r:embed="rId14"/>
              <a:stretch/>
            </p:blipFill>
            <p:spPr>
              <a:xfrm>
                <a:off x="5129640" y="2049840"/>
                <a:ext cx="1514160" cy="7779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34" name="Picture 150" descr="TP_tmp"/>
              <p:cNvPicPr/>
              <p:nvPr/>
            </p:nvPicPr>
            <p:blipFill>
              <a:blip r:embed="rId15"/>
              <a:stretch/>
            </p:blipFill>
            <p:spPr>
              <a:xfrm>
                <a:off x="6919560" y="1228680"/>
                <a:ext cx="1557000" cy="779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35" name="Picture 151" descr="TP_tmp"/>
              <p:cNvPicPr/>
              <p:nvPr/>
            </p:nvPicPr>
            <p:blipFill>
              <a:blip r:embed="rId16"/>
              <a:stretch/>
            </p:blipFill>
            <p:spPr>
              <a:xfrm>
                <a:off x="6889680" y="2051280"/>
                <a:ext cx="1851120" cy="7776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036" name="Picture 196" descr="TP_tmp"/>
            <p:cNvPicPr/>
            <p:nvPr/>
          </p:nvPicPr>
          <p:blipFill>
            <a:blip r:embed="rId17"/>
            <a:stretch/>
          </p:blipFill>
          <p:spPr>
            <a:xfrm>
              <a:off x="7896240" y="2967120"/>
              <a:ext cx="1449360" cy="317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37" name="Picture 197" descr="TP_tmp"/>
            <p:cNvPicPr/>
            <p:nvPr/>
          </p:nvPicPr>
          <p:blipFill>
            <a:blip r:embed="rId18"/>
            <a:stretch/>
          </p:blipFill>
          <p:spPr>
            <a:xfrm>
              <a:off x="6824520" y="2967120"/>
              <a:ext cx="936720" cy="312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38" name="Picture 200" descr="TP_tmp"/>
            <p:cNvPicPr/>
            <p:nvPr/>
          </p:nvPicPr>
          <p:blipFill>
            <a:blip r:embed="rId19"/>
            <a:stretch/>
          </p:blipFill>
          <p:spPr>
            <a:xfrm>
              <a:off x="1892160" y="3005280"/>
              <a:ext cx="468360" cy="176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39" name="Picture 202" descr="TP_tmp"/>
            <p:cNvPicPr/>
            <p:nvPr/>
          </p:nvPicPr>
          <p:blipFill>
            <a:blip r:embed="rId20"/>
            <a:stretch/>
          </p:blipFill>
          <p:spPr>
            <a:xfrm>
              <a:off x="3763800" y="3008160"/>
              <a:ext cx="468360" cy="214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40" name="Picture 204" descr="TP_tmp"/>
            <p:cNvPicPr/>
            <p:nvPr/>
          </p:nvPicPr>
          <p:blipFill>
            <a:blip r:embed="rId21"/>
            <a:stretch/>
          </p:blipFill>
          <p:spPr>
            <a:xfrm>
              <a:off x="5686560" y="3003480"/>
              <a:ext cx="527040" cy="214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41" name="CustomShape 36"/>
            <p:cNvSpPr/>
            <p:nvPr/>
          </p:nvSpPr>
          <p:spPr>
            <a:xfrm>
              <a:off x="812880" y="2924280"/>
              <a:ext cx="8640720" cy="360360"/>
            </a:xfrm>
            <a:prstGeom prst="rect">
              <a:avLst/>
            </a:prstGeom>
            <a:noFill/>
            <a:ln w="1908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CustomShape 37"/>
            <p:cNvSpPr/>
            <p:nvPr/>
          </p:nvSpPr>
          <p:spPr>
            <a:xfrm>
              <a:off x="828360" y="2924280"/>
              <a:ext cx="852840" cy="30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400" spc="-1" strike="noStrike">
                  <a:solidFill>
                    <a:srgbClr val="333399"/>
                  </a:solidFill>
                  <a:latin typeface="Arial"/>
                </a:rPr>
                <a:t>Gluons:</a:t>
              </a:r>
              <a:endParaRPr b="1" lang="es-ES" sz="1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043" name="Line 38"/>
            <p:cNvSpPr/>
            <p:nvPr/>
          </p:nvSpPr>
          <p:spPr>
            <a:xfrm>
              <a:off x="3062160" y="2924280"/>
              <a:ext cx="0" cy="360360"/>
            </a:xfrm>
            <a:prstGeom prst="line">
              <a:avLst/>
            </a:prstGeom>
            <a:ln w="1908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4" name="Line 39"/>
            <p:cNvSpPr/>
            <p:nvPr/>
          </p:nvSpPr>
          <p:spPr>
            <a:xfrm>
              <a:off x="4933800" y="2924280"/>
              <a:ext cx="0" cy="360360"/>
            </a:xfrm>
            <a:prstGeom prst="line">
              <a:avLst/>
            </a:prstGeom>
            <a:ln w="1908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Line 40"/>
            <p:cNvSpPr/>
            <p:nvPr/>
          </p:nvSpPr>
          <p:spPr>
            <a:xfrm>
              <a:off x="6770520" y="2924280"/>
              <a:ext cx="0" cy="360360"/>
            </a:xfrm>
            <a:prstGeom prst="line">
              <a:avLst/>
            </a:prstGeom>
            <a:ln w="1908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007DD129-FB34-4724-8EFB-A16E4407BBAD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47" name="CustomShape 2"/>
          <p:cNvSpPr/>
          <p:nvPr/>
        </p:nvSpPr>
        <p:spPr>
          <a:xfrm>
            <a:off x="0" y="549360"/>
            <a:ext cx="9906120" cy="14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CustomShape 3"/>
          <p:cNvSpPr/>
          <p:nvPr/>
        </p:nvSpPr>
        <p:spPr>
          <a:xfrm>
            <a:off x="530280" y="333360"/>
            <a:ext cx="461880" cy="41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spAutoFit/>
          </a:bodyPr>
          <a:p>
            <a:pPr>
              <a:spcBef>
                <a:spcPts val="1312"/>
              </a:spcBef>
            </a:pPr>
            <a:r>
              <a:rPr b="1" lang="en-US" sz="2100" spc="-1" strike="noStrike">
                <a:solidFill>
                  <a:srgbClr val="ff0000"/>
                </a:solidFill>
                <a:latin typeface="Arial"/>
              </a:rPr>
              <a:t>r</a:t>
            </a:r>
            <a:endParaRPr b="1" lang="es-ES" sz="21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049" name="Group 4"/>
          <p:cNvGrpSpPr/>
          <p:nvPr/>
        </p:nvGrpSpPr>
        <p:grpSpPr>
          <a:xfrm>
            <a:off x="523800" y="374760"/>
            <a:ext cx="2084400" cy="1613880"/>
            <a:chOff x="523800" y="374760"/>
            <a:chExt cx="2084400" cy="1613880"/>
          </a:xfrm>
        </p:grpSpPr>
        <p:sp>
          <p:nvSpPr>
            <p:cNvPr id="2050" name="CustomShape 5"/>
            <p:cNvSpPr/>
            <p:nvPr/>
          </p:nvSpPr>
          <p:spPr>
            <a:xfrm rot="16200000">
              <a:off x="1160640" y="1158120"/>
              <a:ext cx="791640" cy="15084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CustomShape 6"/>
            <p:cNvSpPr/>
            <p:nvPr/>
          </p:nvSpPr>
          <p:spPr>
            <a:xfrm>
              <a:off x="2068560" y="37476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052" name="Line 7"/>
            <p:cNvSpPr/>
            <p:nvPr/>
          </p:nvSpPr>
          <p:spPr>
            <a:xfrm flipH="1" flipV="1">
              <a:off x="1133280" y="729360"/>
              <a:ext cx="326880" cy="96840"/>
            </a:xfrm>
            <a:prstGeom prst="line">
              <a:avLst/>
            </a:prstGeom>
            <a:ln w="2844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3" name="Line 8"/>
            <p:cNvSpPr/>
            <p:nvPr/>
          </p:nvSpPr>
          <p:spPr>
            <a:xfrm>
              <a:off x="803880" y="630720"/>
              <a:ext cx="435960" cy="128520"/>
            </a:xfrm>
            <a:prstGeom prst="line">
              <a:avLst/>
            </a:prstGeom>
            <a:ln w="28440">
              <a:solidFill>
                <a:srgbClr val="ff000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Line 9"/>
            <p:cNvSpPr/>
            <p:nvPr/>
          </p:nvSpPr>
          <p:spPr>
            <a:xfrm flipH="1">
              <a:off x="1785240" y="665280"/>
              <a:ext cx="325080" cy="82440"/>
            </a:xfrm>
            <a:prstGeom prst="line">
              <a:avLst/>
            </a:prstGeom>
            <a:ln w="2844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5" name="Line 10"/>
            <p:cNvSpPr/>
            <p:nvPr/>
          </p:nvSpPr>
          <p:spPr>
            <a:xfrm flipV="1">
              <a:off x="1459080" y="720360"/>
              <a:ext cx="431640" cy="109440"/>
            </a:xfrm>
            <a:prstGeom prst="line">
              <a:avLst/>
            </a:prstGeom>
            <a:ln w="28440">
              <a:solidFill>
                <a:srgbClr val="ff000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Line 11"/>
            <p:cNvSpPr/>
            <p:nvPr/>
          </p:nvSpPr>
          <p:spPr>
            <a:xfrm flipH="1">
              <a:off x="1166040" y="1629000"/>
              <a:ext cx="325080" cy="8244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Line 12"/>
            <p:cNvSpPr/>
            <p:nvPr/>
          </p:nvSpPr>
          <p:spPr>
            <a:xfrm flipV="1">
              <a:off x="839880" y="1683720"/>
              <a:ext cx="431640" cy="10980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8" name="Line 13"/>
            <p:cNvSpPr/>
            <p:nvPr/>
          </p:nvSpPr>
          <p:spPr>
            <a:xfrm flipH="1" flipV="1">
              <a:off x="1802880" y="1720080"/>
              <a:ext cx="327600" cy="9792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9" name="Line 14"/>
            <p:cNvSpPr/>
            <p:nvPr/>
          </p:nvSpPr>
          <p:spPr>
            <a:xfrm>
              <a:off x="1475280" y="1623600"/>
              <a:ext cx="437040" cy="13032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0" name="CustomShape 15"/>
            <p:cNvSpPr/>
            <p:nvPr/>
          </p:nvSpPr>
          <p:spPr>
            <a:xfrm>
              <a:off x="1455840" y="788760"/>
              <a:ext cx="75960" cy="74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1" name="CustomShape 16"/>
            <p:cNvSpPr/>
            <p:nvPr/>
          </p:nvSpPr>
          <p:spPr>
            <a:xfrm>
              <a:off x="1447920" y="1587240"/>
              <a:ext cx="75960" cy="7596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2" name="CustomShape 17"/>
            <p:cNvSpPr/>
            <p:nvPr/>
          </p:nvSpPr>
          <p:spPr>
            <a:xfrm>
              <a:off x="523800" y="1562040"/>
              <a:ext cx="4636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ff"/>
                  </a:solidFill>
                  <a:latin typeface="Arial"/>
                </a:rPr>
                <a:t>b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063" name="Picture 24" descr="TP_tmp"/>
            <p:cNvPicPr/>
            <p:nvPr/>
          </p:nvPicPr>
          <p:blipFill>
            <a:blip r:embed="rId1"/>
            <a:stretch/>
          </p:blipFill>
          <p:spPr>
            <a:xfrm>
              <a:off x="1433520" y="609480"/>
              <a:ext cx="122400" cy="101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64" name="Picture 25" descr="TP_tmp"/>
            <p:cNvPicPr/>
            <p:nvPr/>
          </p:nvPicPr>
          <p:blipFill>
            <a:blip r:embed="rId2"/>
            <a:stretch/>
          </p:blipFill>
          <p:spPr>
            <a:xfrm>
              <a:off x="1407960" y="1719000"/>
              <a:ext cx="122400" cy="101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65" name="CustomShape 18"/>
            <p:cNvSpPr/>
            <p:nvPr/>
          </p:nvSpPr>
          <p:spPr>
            <a:xfrm>
              <a:off x="2144880" y="1562040"/>
              <a:ext cx="4633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ff"/>
                  </a:solidFill>
                  <a:latin typeface="Arial"/>
                </a:rPr>
                <a:t>b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066" name="Picture 27" descr="TP_tmp"/>
            <p:cNvPicPr/>
            <p:nvPr/>
          </p:nvPicPr>
          <p:blipFill>
            <a:blip r:embed="rId3"/>
            <a:stretch/>
          </p:blipFill>
          <p:spPr>
            <a:xfrm>
              <a:off x="844560" y="844560"/>
              <a:ext cx="431640" cy="158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67" name="Picture 28" descr="TP_tmp"/>
            <p:cNvPicPr/>
            <p:nvPr/>
          </p:nvPicPr>
          <p:blipFill>
            <a:blip r:embed="rId4"/>
            <a:stretch/>
          </p:blipFill>
          <p:spPr>
            <a:xfrm>
              <a:off x="1779480" y="839520"/>
              <a:ext cx="44784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68" name="Picture 29" descr="TP_tmp"/>
            <p:cNvPicPr/>
            <p:nvPr/>
          </p:nvPicPr>
          <p:blipFill>
            <a:blip r:embed="rId5"/>
            <a:stretch/>
          </p:blipFill>
          <p:spPr>
            <a:xfrm>
              <a:off x="879480" y="1809720"/>
              <a:ext cx="447840" cy="16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69" name="Picture 30" descr="TP_tmp"/>
            <p:cNvPicPr/>
            <p:nvPr/>
          </p:nvPicPr>
          <p:blipFill>
            <a:blip r:embed="rId6"/>
            <a:stretch/>
          </p:blipFill>
          <p:spPr>
            <a:xfrm>
              <a:off x="1701720" y="1828800"/>
              <a:ext cx="401760" cy="159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70" name="CustomShape 19"/>
          <p:cNvSpPr/>
          <p:nvPr/>
        </p:nvSpPr>
        <p:spPr>
          <a:xfrm>
            <a:off x="453240" y="7920"/>
            <a:ext cx="66560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 u="sng">
                <a:solidFill>
                  <a:srgbClr val="000000"/>
                </a:solidFill>
                <a:uFillTx/>
                <a:latin typeface="Wingdings"/>
                <a:ea typeface="Wingdings"/>
              </a:rPr>
              <a:t></a:t>
            </a:r>
            <a:r>
              <a:rPr b="1" lang="en-GB" sz="2400" spc="-1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Other configurations where quarks don’t change colour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71" name="CustomShape 20"/>
          <p:cNvSpPr/>
          <p:nvPr/>
        </p:nvSpPr>
        <p:spPr>
          <a:xfrm>
            <a:off x="2538360" y="441360"/>
            <a:ext cx="65293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Only matrices with non-zero entries in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11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and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33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position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are involved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72" name="CustomShape 21"/>
          <p:cNvSpPr/>
          <p:nvPr/>
        </p:nvSpPr>
        <p:spPr>
          <a:xfrm>
            <a:off x="7257240" y="81000"/>
            <a:ext cx="703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e.g.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073" name="Picture 35" descr="TP_tmp"/>
          <p:cNvPicPr/>
          <p:nvPr/>
        </p:nvPicPr>
        <p:blipFill>
          <a:blip r:embed="rId7"/>
          <a:stretch/>
        </p:blipFill>
        <p:spPr>
          <a:xfrm>
            <a:off x="7931160" y="135000"/>
            <a:ext cx="963720" cy="233280"/>
          </a:xfrm>
          <a:prstGeom prst="rect">
            <a:avLst/>
          </a:prstGeom>
          <a:ln>
            <a:noFill/>
          </a:ln>
        </p:spPr>
      </p:pic>
      <p:sp>
        <p:nvSpPr>
          <p:cNvPr id="2074" name="CustomShape 22"/>
          <p:cNvSpPr/>
          <p:nvPr/>
        </p:nvSpPr>
        <p:spPr>
          <a:xfrm>
            <a:off x="444600" y="2023920"/>
            <a:ext cx="1197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Similarly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075" name="Group 23"/>
          <p:cNvGrpSpPr/>
          <p:nvPr/>
        </p:nvGrpSpPr>
        <p:grpSpPr>
          <a:xfrm>
            <a:off x="1749600" y="1951200"/>
            <a:ext cx="7632360" cy="537840"/>
            <a:chOff x="1749600" y="1951200"/>
            <a:chExt cx="7632360" cy="537840"/>
          </a:xfrm>
        </p:grpSpPr>
        <p:sp>
          <p:nvSpPr>
            <p:cNvPr id="2076" name="CustomShape 24"/>
            <p:cNvSpPr/>
            <p:nvPr/>
          </p:nvSpPr>
          <p:spPr>
            <a:xfrm>
              <a:off x="1749600" y="1951200"/>
              <a:ext cx="7632360" cy="53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77" name="Picture 40" descr="TP_tmp"/>
            <p:cNvPicPr/>
            <p:nvPr/>
          </p:nvPicPr>
          <p:blipFill>
            <a:blip r:embed="rId8"/>
            <a:stretch/>
          </p:blipFill>
          <p:spPr>
            <a:xfrm>
              <a:off x="1857240" y="1985760"/>
              <a:ext cx="7451280" cy="458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78" name="CustomShape 25"/>
          <p:cNvSpPr/>
          <p:nvPr/>
        </p:nvSpPr>
        <p:spPr>
          <a:xfrm>
            <a:off x="463320" y="2311560"/>
            <a:ext cx="52966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 u="sng">
                <a:solidFill>
                  <a:srgbClr val="000000"/>
                </a:solidFill>
                <a:uFillTx/>
                <a:latin typeface="Wingdings"/>
                <a:ea typeface="Wingdings"/>
              </a:rPr>
              <a:t></a:t>
            </a:r>
            <a:r>
              <a:rPr b="1" lang="en-GB" sz="2400" spc="-1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Configurations where quarks swap colours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79" name="CustomShape 26"/>
          <p:cNvSpPr/>
          <p:nvPr/>
        </p:nvSpPr>
        <p:spPr>
          <a:xfrm>
            <a:off x="5852520" y="2367000"/>
            <a:ext cx="703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e.g.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080" name="Picture 45" descr="TP_tmp"/>
          <p:cNvPicPr/>
          <p:nvPr/>
        </p:nvPicPr>
        <p:blipFill>
          <a:blip r:embed="rId9"/>
          <a:stretch/>
        </p:blipFill>
        <p:spPr>
          <a:xfrm>
            <a:off x="6526080" y="2492280"/>
            <a:ext cx="935280" cy="204840"/>
          </a:xfrm>
          <a:prstGeom prst="rect">
            <a:avLst/>
          </a:prstGeom>
          <a:ln>
            <a:noFill/>
          </a:ln>
        </p:spPr>
      </p:pic>
      <p:grpSp>
        <p:nvGrpSpPr>
          <p:cNvPr id="2081" name="Group 27"/>
          <p:cNvGrpSpPr/>
          <p:nvPr/>
        </p:nvGrpSpPr>
        <p:grpSpPr>
          <a:xfrm>
            <a:off x="596880" y="2635200"/>
            <a:ext cx="2084400" cy="1665360"/>
            <a:chOff x="596880" y="2635200"/>
            <a:chExt cx="2084400" cy="1665360"/>
          </a:xfrm>
        </p:grpSpPr>
        <p:sp>
          <p:nvSpPr>
            <p:cNvPr id="2082" name="CustomShape 28"/>
            <p:cNvSpPr/>
            <p:nvPr/>
          </p:nvSpPr>
          <p:spPr>
            <a:xfrm>
              <a:off x="2141640" y="264636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cc00"/>
                  </a:solidFill>
                  <a:latin typeface="Arial"/>
                </a:rPr>
                <a:t>g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083" name="CustomShape 29"/>
            <p:cNvSpPr/>
            <p:nvPr/>
          </p:nvSpPr>
          <p:spPr>
            <a:xfrm>
              <a:off x="603360" y="263520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084" name="CustomShape 30"/>
            <p:cNvSpPr/>
            <p:nvPr/>
          </p:nvSpPr>
          <p:spPr>
            <a:xfrm rot="16200000">
              <a:off x="1233360" y="3465360"/>
              <a:ext cx="792000" cy="15084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85" name="Group 31"/>
            <p:cNvGrpSpPr/>
            <p:nvPr/>
          </p:nvGrpSpPr>
          <p:grpSpPr>
            <a:xfrm>
              <a:off x="879480" y="2940480"/>
              <a:ext cx="653760" cy="193320"/>
              <a:chOff x="879480" y="2940480"/>
              <a:chExt cx="653760" cy="193320"/>
            </a:xfrm>
          </p:grpSpPr>
          <p:sp>
            <p:nvSpPr>
              <p:cNvPr id="2086" name="Line 32"/>
              <p:cNvSpPr/>
              <p:nvPr/>
            </p:nvSpPr>
            <p:spPr>
              <a:xfrm flipH="1" flipV="1">
                <a:off x="1206360" y="3037320"/>
                <a:ext cx="326880" cy="9648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7" name="Line 33"/>
              <p:cNvSpPr/>
              <p:nvPr/>
            </p:nvSpPr>
            <p:spPr>
              <a:xfrm>
                <a:off x="879480" y="2940480"/>
                <a:ext cx="436320" cy="12924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88" name="Group 34"/>
            <p:cNvGrpSpPr/>
            <p:nvPr/>
          </p:nvGrpSpPr>
          <p:grpSpPr>
            <a:xfrm>
              <a:off x="1533960" y="2975760"/>
              <a:ext cx="648360" cy="163800"/>
              <a:chOff x="1533960" y="2975760"/>
              <a:chExt cx="648360" cy="163800"/>
            </a:xfrm>
          </p:grpSpPr>
          <p:sp>
            <p:nvSpPr>
              <p:cNvPr id="2089" name="Line 35"/>
              <p:cNvSpPr/>
              <p:nvPr/>
            </p:nvSpPr>
            <p:spPr>
              <a:xfrm flipH="1">
                <a:off x="1857960" y="2975760"/>
                <a:ext cx="324360" cy="81720"/>
              </a:xfrm>
              <a:prstGeom prst="line">
                <a:avLst/>
              </a:prstGeom>
              <a:ln w="28440">
                <a:solidFill>
                  <a:srgbClr val="00cc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0" name="Line 36"/>
              <p:cNvSpPr/>
              <p:nvPr/>
            </p:nvSpPr>
            <p:spPr>
              <a:xfrm flipV="1">
                <a:off x="1533960" y="3030480"/>
                <a:ext cx="432720" cy="109080"/>
              </a:xfrm>
              <a:prstGeom prst="line">
                <a:avLst/>
              </a:prstGeom>
              <a:ln w="28440">
                <a:solidFill>
                  <a:srgbClr val="00cc0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91" name="Group 37"/>
            <p:cNvGrpSpPr/>
            <p:nvPr/>
          </p:nvGrpSpPr>
          <p:grpSpPr>
            <a:xfrm>
              <a:off x="914760" y="3939120"/>
              <a:ext cx="648360" cy="163800"/>
              <a:chOff x="914760" y="3939120"/>
              <a:chExt cx="648360" cy="163800"/>
            </a:xfrm>
          </p:grpSpPr>
          <p:sp>
            <p:nvSpPr>
              <p:cNvPr id="2092" name="Line 38"/>
              <p:cNvSpPr/>
              <p:nvPr/>
            </p:nvSpPr>
            <p:spPr>
              <a:xfrm flipH="1">
                <a:off x="1238760" y="3939120"/>
                <a:ext cx="324360" cy="81720"/>
              </a:xfrm>
              <a:prstGeom prst="line">
                <a:avLst/>
              </a:prstGeom>
              <a:ln w="28440">
                <a:solidFill>
                  <a:srgbClr val="00cc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3" name="Line 39"/>
              <p:cNvSpPr/>
              <p:nvPr/>
            </p:nvSpPr>
            <p:spPr>
              <a:xfrm flipV="1">
                <a:off x="914760" y="3993840"/>
                <a:ext cx="432720" cy="109080"/>
              </a:xfrm>
              <a:prstGeom prst="line">
                <a:avLst/>
              </a:prstGeom>
              <a:ln w="28440">
                <a:solidFill>
                  <a:srgbClr val="00cc0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94" name="Group 40"/>
            <p:cNvGrpSpPr/>
            <p:nvPr/>
          </p:nvGrpSpPr>
          <p:grpSpPr>
            <a:xfrm>
              <a:off x="1549080" y="3930840"/>
              <a:ext cx="654480" cy="194760"/>
              <a:chOff x="1549080" y="3930840"/>
              <a:chExt cx="654480" cy="194760"/>
            </a:xfrm>
          </p:grpSpPr>
          <p:sp>
            <p:nvSpPr>
              <p:cNvPr id="2095" name="Line 41"/>
              <p:cNvSpPr/>
              <p:nvPr/>
            </p:nvSpPr>
            <p:spPr>
              <a:xfrm flipH="1" flipV="1">
                <a:off x="1876320" y="4028040"/>
                <a:ext cx="327240" cy="9756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6" name="Line 42"/>
              <p:cNvSpPr/>
              <p:nvPr/>
            </p:nvSpPr>
            <p:spPr>
              <a:xfrm>
                <a:off x="1549080" y="3930840"/>
                <a:ext cx="436680" cy="129960"/>
              </a:xfrm>
              <a:prstGeom prst="line">
                <a:avLst/>
              </a:prstGeom>
              <a:ln w="28440">
                <a:solidFill>
                  <a:srgbClr val="ff000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97" name="CustomShape 43"/>
            <p:cNvSpPr/>
            <p:nvPr/>
          </p:nvSpPr>
          <p:spPr>
            <a:xfrm>
              <a:off x="1528920" y="3095640"/>
              <a:ext cx="75960" cy="74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8" name="CustomShape 44"/>
            <p:cNvSpPr/>
            <p:nvPr/>
          </p:nvSpPr>
          <p:spPr>
            <a:xfrm>
              <a:off x="1521000" y="3894120"/>
              <a:ext cx="75960" cy="763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9" name="CustomShape 45"/>
            <p:cNvSpPr/>
            <p:nvPr/>
          </p:nvSpPr>
          <p:spPr>
            <a:xfrm>
              <a:off x="596880" y="3868560"/>
              <a:ext cx="4636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cc00"/>
                  </a:solidFill>
                  <a:latin typeface="Arial"/>
                </a:rPr>
                <a:t>g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100" name="Picture 65" descr="TP_tmp"/>
            <p:cNvPicPr/>
            <p:nvPr/>
          </p:nvPicPr>
          <p:blipFill>
            <a:blip r:embed="rId10"/>
            <a:stretch/>
          </p:blipFill>
          <p:spPr>
            <a:xfrm>
              <a:off x="1506600" y="2916360"/>
              <a:ext cx="122040" cy="101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01" name="Picture 66" descr="TP_tmp"/>
            <p:cNvPicPr/>
            <p:nvPr/>
          </p:nvPicPr>
          <p:blipFill>
            <a:blip r:embed="rId11"/>
            <a:stretch/>
          </p:blipFill>
          <p:spPr>
            <a:xfrm>
              <a:off x="1481040" y="4025880"/>
              <a:ext cx="122400" cy="101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02" name="CustomShape 46"/>
            <p:cNvSpPr/>
            <p:nvPr/>
          </p:nvSpPr>
          <p:spPr>
            <a:xfrm>
              <a:off x="2217600" y="3868560"/>
              <a:ext cx="4636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103" name="Picture 68" descr="TP_tmp"/>
            <p:cNvPicPr/>
            <p:nvPr/>
          </p:nvPicPr>
          <p:blipFill>
            <a:blip r:embed="rId12"/>
            <a:stretch/>
          </p:blipFill>
          <p:spPr>
            <a:xfrm>
              <a:off x="917640" y="3151080"/>
              <a:ext cx="431640" cy="158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04" name="Picture 72" descr="TP_tmp"/>
            <p:cNvPicPr/>
            <p:nvPr/>
          </p:nvPicPr>
          <p:blipFill>
            <a:blip r:embed="rId13"/>
            <a:stretch/>
          </p:blipFill>
          <p:spPr>
            <a:xfrm>
              <a:off x="1852560" y="3146400"/>
              <a:ext cx="4683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05" name="Picture 73" descr="TP_tmp"/>
            <p:cNvPicPr/>
            <p:nvPr/>
          </p:nvPicPr>
          <p:blipFill>
            <a:blip r:embed="rId14"/>
            <a:stretch/>
          </p:blipFill>
          <p:spPr>
            <a:xfrm>
              <a:off x="952560" y="4137120"/>
              <a:ext cx="46836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06" name="Picture 74" descr="TP_tmp"/>
            <p:cNvPicPr/>
            <p:nvPr/>
          </p:nvPicPr>
          <p:blipFill>
            <a:blip r:embed="rId15"/>
            <a:stretch/>
          </p:blipFill>
          <p:spPr>
            <a:xfrm>
              <a:off x="1784520" y="4130640"/>
              <a:ext cx="401400" cy="160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07" name="CustomShape 47"/>
          <p:cNvSpPr/>
          <p:nvPr/>
        </p:nvSpPr>
        <p:spPr>
          <a:xfrm>
            <a:off x="2544840" y="2751120"/>
            <a:ext cx="65293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Only matrices with non-zero entries in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12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and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21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position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are involved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108" name="Group 48"/>
          <p:cNvGrpSpPr/>
          <p:nvPr/>
        </p:nvGrpSpPr>
        <p:grpSpPr>
          <a:xfrm>
            <a:off x="739800" y="4255920"/>
            <a:ext cx="8496360" cy="574920"/>
            <a:chOff x="739800" y="4255920"/>
            <a:chExt cx="8496360" cy="574920"/>
          </a:xfrm>
        </p:grpSpPr>
        <p:pic>
          <p:nvPicPr>
            <p:cNvPr id="2109" name="Picture 83" descr="TP_tmp"/>
            <p:cNvPicPr/>
            <p:nvPr/>
          </p:nvPicPr>
          <p:blipFill>
            <a:blip r:embed="rId16"/>
            <a:stretch/>
          </p:blipFill>
          <p:spPr>
            <a:xfrm>
              <a:off x="884160" y="4290840"/>
              <a:ext cx="8129520" cy="487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10" name="CustomShape 49"/>
            <p:cNvSpPr/>
            <p:nvPr/>
          </p:nvSpPr>
          <p:spPr>
            <a:xfrm>
              <a:off x="739800" y="4255920"/>
              <a:ext cx="849636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111" name="Picture 119" descr="TP_tmp"/>
          <p:cNvPicPr/>
          <p:nvPr/>
        </p:nvPicPr>
        <p:blipFill>
          <a:blip r:embed="rId17"/>
          <a:stretch/>
        </p:blipFill>
        <p:spPr>
          <a:xfrm>
            <a:off x="4354560" y="3089160"/>
            <a:ext cx="4919760" cy="1195560"/>
          </a:xfrm>
          <a:prstGeom prst="rect">
            <a:avLst/>
          </a:prstGeom>
          <a:ln>
            <a:noFill/>
          </a:ln>
        </p:spPr>
      </p:pic>
      <p:sp>
        <p:nvSpPr>
          <p:cNvPr id="2112" name="CustomShape 50"/>
          <p:cNvSpPr/>
          <p:nvPr/>
        </p:nvSpPr>
        <p:spPr>
          <a:xfrm>
            <a:off x="519480" y="4651200"/>
            <a:ext cx="43808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 u="sng">
                <a:solidFill>
                  <a:srgbClr val="000000"/>
                </a:solidFill>
                <a:uFillTx/>
                <a:latin typeface="Wingdings"/>
                <a:ea typeface="Wingdings"/>
              </a:rPr>
              <a:t></a:t>
            </a:r>
            <a:r>
              <a:rPr b="1" lang="en-GB" sz="2400" spc="-1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Configurations involving 3 colours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113" name="Group 51"/>
          <p:cNvGrpSpPr/>
          <p:nvPr/>
        </p:nvGrpSpPr>
        <p:grpSpPr>
          <a:xfrm>
            <a:off x="4971240" y="4718160"/>
            <a:ext cx="1637640" cy="368280"/>
            <a:chOff x="4971240" y="4718160"/>
            <a:chExt cx="1637640" cy="368280"/>
          </a:xfrm>
        </p:grpSpPr>
        <p:sp>
          <p:nvSpPr>
            <p:cNvPr id="2114" name="CustomShape 52"/>
            <p:cNvSpPr/>
            <p:nvPr/>
          </p:nvSpPr>
          <p:spPr>
            <a:xfrm>
              <a:off x="4971240" y="4718160"/>
              <a:ext cx="7034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e.g. 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115" name="Picture 122" descr="TP_tmp"/>
            <p:cNvPicPr/>
            <p:nvPr/>
          </p:nvPicPr>
          <p:blipFill>
            <a:blip r:embed="rId18"/>
            <a:stretch/>
          </p:blipFill>
          <p:spPr>
            <a:xfrm>
              <a:off x="5645160" y="4771800"/>
              <a:ext cx="963720" cy="292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16" name="Group 53"/>
          <p:cNvGrpSpPr/>
          <p:nvPr/>
        </p:nvGrpSpPr>
        <p:grpSpPr>
          <a:xfrm>
            <a:off x="579600" y="4956120"/>
            <a:ext cx="2047680" cy="1639800"/>
            <a:chOff x="579600" y="4956120"/>
            <a:chExt cx="2047680" cy="1639800"/>
          </a:xfrm>
        </p:grpSpPr>
        <p:sp>
          <p:nvSpPr>
            <p:cNvPr id="2117" name="CustomShape 54"/>
            <p:cNvSpPr/>
            <p:nvPr/>
          </p:nvSpPr>
          <p:spPr>
            <a:xfrm rot="16200000">
              <a:off x="1216080" y="5760720"/>
              <a:ext cx="792000" cy="15084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8" name="CustomShape 55"/>
            <p:cNvSpPr/>
            <p:nvPr/>
          </p:nvSpPr>
          <p:spPr>
            <a:xfrm>
              <a:off x="2124000" y="497664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ff"/>
                  </a:solidFill>
                  <a:latin typeface="Arial"/>
                  <a:ea typeface="Arial"/>
                </a:rPr>
                <a:t>b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119" name="Line 56"/>
            <p:cNvSpPr/>
            <p:nvPr/>
          </p:nvSpPr>
          <p:spPr>
            <a:xfrm flipH="1" flipV="1">
              <a:off x="1188720" y="5331240"/>
              <a:ext cx="327600" cy="97200"/>
            </a:xfrm>
            <a:prstGeom prst="line">
              <a:avLst/>
            </a:prstGeom>
            <a:ln w="2844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Line 57"/>
            <p:cNvSpPr/>
            <p:nvPr/>
          </p:nvSpPr>
          <p:spPr>
            <a:xfrm>
              <a:off x="859680" y="5233680"/>
              <a:ext cx="436320" cy="128880"/>
            </a:xfrm>
            <a:prstGeom prst="line">
              <a:avLst/>
            </a:prstGeom>
            <a:ln w="28440">
              <a:solidFill>
                <a:srgbClr val="ff000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Line 58"/>
            <p:cNvSpPr/>
            <p:nvPr/>
          </p:nvSpPr>
          <p:spPr>
            <a:xfrm flipH="1">
              <a:off x="1840680" y="5267880"/>
              <a:ext cx="325440" cy="8172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Line 59"/>
            <p:cNvSpPr/>
            <p:nvPr/>
          </p:nvSpPr>
          <p:spPr>
            <a:xfrm flipV="1">
              <a:off x="1514880" y="5322600"/>
              <a:ext cx="432000" cy="10908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Line 60"/>
            <p:cNvSpPr/>
            <p:nvPr/>
          </p:nvSpPr>
          <p:spPr>
            <a:xfrm flipH="1">
              <a:off x="1221480" y="6231600"/>
              <a:ext cx="325440" cy="8172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Line 61"/>
            <p:cNvSpPr/>
            <p:nvPr/>
          </p:nvSpPr>
          <p:spPr>
            <a:xfrm flipV="1">
              <a:off x="896040" y="6286320"/>
              <a:ext cx="432000" cy="10944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5" name="Line 62"/>
            <p:cNvSpPr/>
            <p:nvPr/>
          </p:nvSpPr>
          <p:spPr>
            <a:xfrm flipH="1" flipV="1">
              <a:off x="1858320" y="6321960"/>
              <a:ext cx="328320" cy="98640"/>
            </a:xfrm>
            <a:prstGeom prst="line">
              <a:avLst/>
            </a:prstGeom>
            <a:ln w="28440">
              <a:solidFill>
                <a:srgbClr val="00cc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Line 63"/>
            <p:cNvSpPr/>
            <p:nvPr/>
          </p:nvSpPr>
          <p:spPr>
            <a:xfrm>
              <a:off x="1530360" y="6225840"/>
              <a:ext cx="436680" cy="130320"/>
            </a:xfrm>
            <a:prstGeom prst="line">
              <a:avLst/>
            </a:prstGeom>
            <a:ln w="28440">
              <a:solidFill>
                <a:srgbClr val="00cc0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CustomShape 64"/>
            <p:cNvSpPr/>
            <p:nvPr/>
          </p:nvSpPr>
          <p:spPr>
            <a:xfrm>
              <a:off x="585720" y="495612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ff0000"/>
                  </a:solidFill>
                  <a:latin typeface="Arial"/>
                </a:rPr>
                <a:t>r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128" name="CustomShape 65"/>
            <p:cNvSpPr/>
            <p:nvPr/>
          </p:nvSpPr>
          <p:spPr>
            <a:xfrm>
              <a:off x="1511280" y="5391000"/>
              <a:ext cx="76320" cy="745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CustomShape 66"/>
            <p:cNvSpPr/>
            <p:nvPr/>
          </p:nvSpPr>
          <p:spPr>
            <a:xfrm>
              <a:off x="1503360" y="6189480"/>
              <a:ext cx="76320" cy="763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CustomShape 67"/>
            <p:cNvSpPr/>
            <p:nvPr/>
          </p:nvSpPr>
          <p:spPr>
            <a:xfrm>
              <a:off x="579600" y="6163920"/>
              <a:ext cx="46332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00ff"/>
                  </a:solidFill>
                  <a:latin typeface="Arial"/>
                </a:rPr>
                <a:t>b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131" name="Picture 137" descr="TP_tmp"/>
            <p:cNvPicPr/>
            <p:nvPr/>
          </p:nvPicPr>
          <p:blipFill>
            <a:blip r:embed="rId19"/>
            <a:stretch/>
          </p:blipFill>
          <p:spPr>
            <a:xfrm>
              <a:off x="1488960" y="5211720"/>
              <a:ext cx="122400" cy="101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32" name="Picture 138" descr="TP_tmp"/>
            <p:cNvPicPr/>
            <p:nvPr/>
          </p:nvPicPr>
          <p:blipFill>
            <a:blip r:embed="rId20"/>
            <a:stretch/>
          </p:blipFill>
          <p:spPr>
            <a:xfrm>
              <a:off x="1463760" y="6321240"/>
              <a:ext cx="122040" cy="101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33" name="CustomShape 68"/>
            <p:cNvSpPr/>
            <p:nvPr/>
          </p:nvSpPr>
          <p:spPr>
            <a:xfrm>
              <a:off x="2163600" y="6163920"/>
              <a:ext cx="4636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1" lang="en-US" sz="2100" spc="-1" strike="noStrike">
                  <a:solidFill>
                    <a:srgbClr val="00cc00"/>
                  </a:solidFill>
                  <a:latin typeface="Arial"/>
                </a:rPr>
                <a:t>g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134" name="Picture 140" descr="TP_tmp"/>
            <p:cNvPicPr/>
            <p:nvPr/>
          </p:nvPicPr>
          <p:blipFill>
            <a:blip r:embed="rId21"/>
            <a:stretch/>
          </p:blipFill>
          <p:spPr>
            <a:xfrm>
              <a:off x="900000" y="5446440"/>
              <a:ext cx="432000" cy="158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35" name="Picture 141" descr="TP_tmp"/>
            <p:cNvPicPr/>
            <p:nvPr/>
          </p:nvPicPr>
          <p:blipFill>
            <a:blip r:embed="rId22"/>
            <a:stretch/>
          </p:blipFill>
          <p:spPr>
            <a:xfrm>
              <a:off x="934920" y="6432480"/>
              <a:ext cx="44784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36" name="Picture 142" descr="TP_tmp"/>
            <p:cNvPicPr/>
            <p:nvPr/>
          </p:nvPicPr>
          <p:blipFill>
            <a:blip r:embed="rId23"/>
            <a:stretch/>
          </p:blipFill>
          <p:spPr>
            <a:xfrm>
              <a:off x="1835280" y="5441760"/>
              <a:ext cx="44748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37" name="Picture 143" descr="TP_tmp"/>
            <p:cNvPicPr/>
            <p:nvPr/>
          </p:nvPicPr>
          <p:blipFill>
            <a:blip r:embed="rId24"/>
            <a:stretch/>
          </p:blipFill>
          <p:spPr>
            <a:xfrm>
              <a:off x="1757520" y="6435360"/>
              <a:ext cx="401400" cy="160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38" name="CustomShape 69"/>
          <p:cNvSpPr/>
          <p:nvPr/>
        </p:nvSpPr>
        <p:spPr>
          <a:xfrm>
            <a:off x="2709720" y="5113440"/>
            <a:ext cx="6936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Only matrices with non-zero entries in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and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32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position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39" name="CustomShape 70"/>
          <p:cNvSpPr/>
          <p:nvPr/>
        </p:nvSpPr>
        <p:spPr>
          <a:xfrm>
            <a:off x="2701080" y="5384880"/>
            <a:ext cx="6439320" cy="6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But none of the  </a:t>
            </a:r>
            <a:r>
              <a:rPr b="1" lang="en-GB" sz="2000" spc="-1" strike="noStrike">
                <a:solidFill>
                  <a:srgbClr val="000000"/>
                </a:solidFill>
                <a:latin typeface="Symbol"/>
                <a:ea typeface="Symbol"/>
              </a:rPr>
              <a:t>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matrices have non-zero entries in  the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13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and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32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positions.  Hence the colour factor is zero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40" name="CustomShape 71"/>
          <p:cNvSpPr/>
          <p:nvPr/>
        </p:nvSpPr>
        <p:spPr>
          <a:xfrm>
            <a:off x="3826080" y="6105600"/>
            <a:ext cx="2883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colour is conserved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141" name="Group 72"/>
          <p:cNvGrpSpPr/>
          <p:nvPr/>
        </p:nvGrpSpPr>
        <p:grpSpPr>
          <a:xfrm>
            <a:off x="2467800" y="3537000"/>
            <a:ext cx="1656360" cy="368280"/>
            <a:chOff x="2467800" y="3537000"/>
            <a:chExt cx="1656360" cy="368280"/>
          </a:xfrm>
        </p:grpSpPr>
        <p:pic>
          <p:nvPicPr>
            <p:cNvPr id="2142" name="Picture 152" descr="TP_tmp"/>
            <p:cNvPicPr/>
            <p:nvPr/>
          </p:nvPicPr>
          <p:blipFill>
            <a:blip r:embed="rId25"/>
            <a:stretch/>
          </p:blipFill>
          <p:spPr>
            <a:xfrm>
              <a:off x="3476520" y="3613320"/>
              <a:ext cx="647640" cy="242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43" name="CustomShape 73"/>
            <p:cNvSpPr/>
            <p:nvPr/>
          </p:nvSpPr>
          <p:spPr>
            <a:xfrm>
              <a:off x="2467800" y="3537000"/>
              <a:ext cx="9702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Gluons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sp>
        <p:nvSpPr>
          <p:cNvPr id="2144" name="CustomShape 74"/>
          <p:cNvSpPr/>
          <p:nvPr/>
        </p:nvSpPr>
        <p:spPr>
          <a:xfrm>
            <a:off x="2505240" y="3537000"/>
            <a:ext cx="1692000" cy="360360"/>
          </a:xfrm>
          <a:prstGeom prst="rect">
            <a:avLst/>
          </a:prstGeom>
          <a:noFill/>
          <a:ln w="1908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45" name="Group 75"/>
          <p:cNvGrpSpPr/>
          <p:nvPr/>
        </p:nvGrpSpPr>
        <p:grpSpPr>
          <a:xfrm>
            <a:off x="8516880" y="3681360"/>
            <a:ext cx="1044720" cy="503280"/>
            <a:chOff x="8516880" y="3681360"/>
            <a:chExt cx="1044720" cy="503280"/>
          </a:xfrm>
        </p:grpSpPr>
        <p:pic>
          <p:nvPicPr>
            <p:cNvPr id="2146" name="Picture 159" descr="TP_tmp"/>
            <p:cNvPicPr/>
            <p:nvPr/>
          </p:nvPicPr>
          <p:blipFill>
            <a:blip r:embed="rId26"/>
            <a:stretch/>
          </p:blipFill>
          <p:spPr>
            <a:xfrm>
              <a:off x="8555040" y="3745080"/>
              <a:ext cx="969840" cy="404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47" name="CustomShape 76"/>
            <p:cNvSpPr/>
            <p:nvPr/>
          </p:nvSpPr>
          <p:spPr>
            <a:xfrm>
              <a:off x="8516880" y="3681360"/>
              <a:ext cx="1044720" cy="503280"/>
            </a:xfrm>
            <a:prstGeom prst="rect">
              <a:avLst/>
            </a:prstGeom>
            <a:noFill/>
            <a:ln w="19080">
              <a:solidFill>
                <a:srgbClr val="ff99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8" name="Line 77"/>
          <p:cNvSpPr/>
          <p:nvPr/>
        </p:nvSpPr>
        <p:spPr>
          <a:xfrm flipH="1" flipV="1">
            <a:off x="9381600" y="3465360"/>
            <a:ext cx="179640" cy="216000"/>
          </a:xfrm>
          <a:prstGeom prst="line">
            <a:avLst/>
          </a:prstGeom>
          <a:ln w="19080">
            <a:solidFill>
              <a:srgbClr val="ff9900"/>
            </a:solidFill>
            <a:custDash>
              <a:ds d="0" sp="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149" name="Picture 163" descr="TP_tmp"/>
          <p:cNvPicPr/>
          <p:nvPr/>
        </p:nvPicPr>
        <p:blipFill>
          <a:blip r:embed="rId27"/>
          <a:stretch/>
        </p:blipFill>
        <p:spPr>
          <a:xfrm>
            <a:off x="4340160" y="800280"/>
            <a:ext cx="3960720" cy="124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52910203-A493-4B9C-94A0-2145CA5419DF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51" name="TextShape 2"/>
          <p:cNvSpPr txBox="1"/>
          <p:nvPr/>
        </p:nvSpPr>
        <p:spPr>
          <a:xfrm>
            <a:off x="1207800" y="8064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2600" spc="-1" strike="noStrike">
                <a:solidFill>
                  <a:srgbClr val="ff3300"/>
                </a:solidFill>
                <a:latin typeface="Arial"/>
              </a:rPr>
              <a:t>Colour Factors : Quarks vs Anti-Quarks</a:t>
            </a:r>
            <a:endParaRPr b="1" lang="es-ES" sz="2600" spc="-1" strike="noStrike">
              <a:solidFill>
                <a:srgbClr val="ff3300"/>
              </a:solidFill>
              <a:latin typeface="Arial"/>
            </a:endParaRPr>
          </a:p>
        </p:txBody>
      </p:sp>
      <p:grpSp>
        <p:nvGrpSpPr>
          <p:cNvPr id="2152" name="Group 3"/>
          <p:cNvGrpSpPr/>
          <p:nvPr/>
        </p:nvGrpSpPr>
        <p:grpSpPr>
          <a:xfrm>
            <a:off x="5423040" y="689040"/>
            <a:ext cx="4066560" cy="759960"/>
            <a:chOff x="5423040" y="689040"/>
            <a:chExt cx="4066560" cy="759960"/>
          </a:xfrm>
        </p:grpSpPr>
        <p:pic>
          <p:nvPicPr>
            <p:cNvPr id="2153" name="Picture 43" descr="TP_tmp"/>
            <p:cNvPicPr/>
            <p:nvPr/>
          </p:nvPicPr>
          <p:blipFill>
            <a:blip r:embed="rId1"/>
            <a:stretch/>
          </p:blipFill>
          <p:spPr>
            <a:xfrm>
              <a:off x="5423040" y="713880"/>
              <a:ext cx="1134000" cy="735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54" name="Picture 46" descr="TP_tmp"/>
            <p:cNvPicPr/>
            <p:nvPr/>
          </p:nvPicPr>
          <p:blipFill>
            <a:blip r:embed="rId2"/>
            <a:stretch/>
          </p:blipFill>
          <p:spPr>
            <a:xfrm>
              <a:off x="6847920" y="689040"/>
              <a:ext cx="1173960" cy="735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55" name="Picture 48" descr="TP_tmp"/>
            <p:cNvPicPr/>
            <p:nvPr/>
          </p:nvPicPr>
          <p:blipFill>
            <a:blip r:embed="rId3"/>
            <a:stretch/>
          </p:blipFill>
          <p:spPr>
            <a:xfrm>
              <a:off x="8315640" y="689040"/>
              <a:ext cx="1173960" cy="735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56" name="CustomShape 4"/>
          <p:cNvSpPr/>
          <p:nvPr/>
        </p:nvSpPr>
        <p:spPr>
          <a:xfrm>
            <a:off x="448920" y="866880"/>
            <a:ext cx="4685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Recall the colour part of wave-function: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57" name="CustomShape 5"/>
          <p:cNvSpPr/>
          <p:nvPr/>
        </p:nvSpPr>
        <p:spPr>
          <a:xfrm>
            <a:off x="447120" y="1197000"/>
            <a:ext cx="3912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QCD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qqg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vertex was written: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158" name="Picture 65" descr="TP_tmp"/>
          <p:cNvPicPr/>
          <p:nvPr/>
        </p:nvPicPr>
        <p:blipFill>
          <a:blip r:embed="rId4"/>
          <a:stretch/>
        </p:blipFill>
        <p:spPr>
          <a:xfrm>
            <a:off x="1541520" y="1695600"/>
            <a:ext cx="3417840" cy="438120"/>
          </a:xfrm>
          <a:prstGeom prst="rect">
            <a:avLst/>
          </a:prstGeom>
          <a:ln>
            <a:noFill/>
          </a:ln>
        </p:spPr>
      </p:pic>
      <p:sp>
        <p:nvSpPr>
          <p:cNvPr id="2159" name="CustomShape 6"/>
          <p:cNvSpPr/>
          <p:nvPr/>
        </p:nvSpPr>
        <p:spPr>
          <a:xfrm>
            <a:off x="451440" y="2084400"/>
            <a:ext cx="4196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Now consider the anti-quark vertex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160" name="Group 7"/>
          <p:cNvGrpSpPr/>
          <p:nvPr/>
        </p:nvGrpSpPr>
        <p:grpSpPr>
          <a:xfrm>
            <a:off x="6296040" y="1484280"/>
            <a:ext cx="2941560" cy="1742760"/>
            <a:chOff x="6296040" y="1484280"/>
            <a:chExt cx="2941560" cy="1742760"/>
          </a:xfrm>
        </p:grpSpPr>
        <p:sp>
          <p:nvSpPr>
            <p:cNvPr id="2161" name="CustomShape 8"/>
            <p:cNvSpPr/>
            <p:nvPr/>
          </p:nvSpPr>
          <p:spPr>
            <a:xfrm rot="16200000">
              <a:off x="7160040" y="2552760"/>
              <a:ext cx="1132200" cy="21600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2" name="CustomShape 9"/>
            <p:cNvSpPr/>
            <p:nvPr/>
          </p:nvSpPr>
          <p:spPr>
            <a:xfrm>
              <a:off x="8577000" y="155556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grpSp>
          <p:nvGrpSpPr>
            <p:cNvPr id="2163" name="Group 10"/>
            <p:cNvGrpSpPr/>
            <p:nvPr/>
          </p:nvGrpSpPr>
          <p:grpSpPr>
            <a:xfrm>
              <a:off x="6661440" y="1822320"/>
              <a:ext cx="944640" cy="239760"/>
              <a:chOff x="6661440" y="1822320"/>
              <a:chExt cx="944640" cy="239760"/>
            </a:xfrm>
          </p:grpSpPr>
          <p:sp>
            <p:nvSpPr>
              <p:cNvPr id="2164" name="Line 11"/>
              <p:cNvSpPr/>
              <p:nvPr/>
            </p:nvSpPr>
            <p:spPr>
              <a:xfrm>
                <a:off x="6661440" y="1822320"/>
                <a:ext cx="472320" cy="1198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5" name="Line 12"/>
              <p:cNvSpPr/>
              <p:nvPr/>
            </p:nvSpPr>
            <p:spPr>
              <a:xfrm flipH="1" flipV="1">
                <a:off x="6976080" y="1902240"/>
                <a:ext cx="630000" cy="15984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66" name="Group 13"/>
            <p:cNvGrpSpPr/>
            <p:nvPr/>
          </p:nvGrpSpPr>
          <p:grpSpPr>
            <a:xfrm>
              <a:off x="7624800" y="1860480"/>
              <a:ext cx="927000" cy="222480"/>
              <a:chOff x="7624800" y="1860480"/>
              <a:chExt cx="927000" cy="222480"/>
            </a:xfrm>
          </p:grpSpPr>
          <p:sp>
            <p:nvSpPr>
              <p:cNvPr id="2167" name="Line 14"/>
              <p:cNvSpPr/>
              <p:nvPr/>
            </p:nvSpPr>
            <p:spPr>
              <a:xfrm flipV="1">
                <a:off x="7624800" y="1971360"/>
                <a:ext cx="463680" cy="11160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8" name="Line 15"/>
              <p:cNvSpPr/>
              <p:nvPr/>
            </p:nvSpPr>
            <p:spPr>
              <a:xfrm flipH="1">
                <a:off x="7932960" y="1860480"/>
                <a:ext cx="618840" cy="14832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69" name="CustomShape 16"/>
            <p:cNvSpPr/>
            <p:nvPr/>
          </p:nvSpPr>
          <p:spPr>
            <a:xfrm>
              <a:off x="6296040" y="148428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170" name="Picture 84" descr="TP_tmp"/>
            <p:cNvPicPr/>
            <p:nvPr/>
          </p:nvPicPr>
          <p:blipFill>
            <a:blip r:embed="rId5"/>
            <a:stretch/>
          </p:blipFill>
          <p:spPr>
            <a:xfrm>
              <a:off x="6879960" y="1496880"/>
              <a:ext cx="29232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71" name="Picture 85" descr="TP_tmp"/>
            <p:cNvPicPr/>
            <p:nvPr/>
          </p:nvPicPr>
          <p:blipFill>
            <a:blip r:embed="rId6"/>
            <a:stretch/>
          </p:blipFill>
          <p:spPr>
            <a:xfrm>
              <a:off x="8109000" y="1496880"/>
              <a:ext cx="291960" cy="20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2" name="CustomShape 17"/>
            <p:cNvSpPr/>
            <p:nvPr/>
          </p:nvSpPr>
          <p:spPr>
            <a:xfrm>
              <a:off x="7581960" y="2025360"/>
              <a:ext cx="10764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73" name="Picture 87" descr="TP_tmp"/>
            <p:cNvPicPr/>
            <p:nvPr/>
          </p:nvPicPr>
          <p:blipFill>
            <a:blip r:embed="rId7"/>
            <a:stretch/>
          </p:blipFill>
          <p:spPr>
            <a:xfrm>
              <a:off x="7440480" y="1719000"/>
              <a:ext cx="465120" cy="23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4" name="Line 18"/>
            <p:cNvSpPr/>
            <p:nvPr/>
          </p:nvSpPr>
          <p:spPr>
            <a:xfrm>
              <a:off x="6392880" y="1643040"/>
              <a:ext cx="14436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5" name="Line 19"/>
            <p:cNvSpPr/>
            <p:nvPr/>
          </p:nvSpPr>
          <p:spPr>
            <a:xfrm>
              <a:off x="8697960" y="1715760"/>
              <a:ext cx="14436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76" name="Picture 90" descr="TP_tmp"/>
            <p:cNvPicPr/>
            <p:nvPr/>
          </p:nvPicPr>
          <p:blipFill>
            <a:blip r:embed="rId8"/>
            <a:stretch/>
          </p:blipFill>
          <p:spPr>
            <a:xfrm>
              <a:off x="6896160" y="2124000"/>
              <a:ext cx="115560" cy="26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77" name="Picture 91" descr="TP_tmp"/>
            <p:cNvPicPr/>
            <p:nvPr/>
          </p:nvPicPr>
          <p:blipFill>
            <a:blip r:embed="rId9"/>
            <a:stretch/>
          </p:blipFill>
          <p:spPr>
            <a:xfrm>
              <a:off x="8250120" y="2111400"/>
              <a:ext cx="174600" cy="320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78" name="CustomShape 20"/>
          <p:cNvSpPr/>
          <p:nvPr/>
        </p:nvSpPr>
        <p:spPr>
          <a:xfrm>
            <a:off x="678240" y="3309840"/>
            <a:ext cx="8584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Note that the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incoming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anti-particle now enters on the LHS of the expression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179" name="Picture 93" descr="TP_tmp"/>
          <p:cNvPicPr/>
          <p:nvPr/>
        </p:nvPicPr>
        <p:blipFill>
          <a:blip r:embed="rId10"/>
          <a:stretch/>
        </p:blipFill>
        <p:spPr>
          <a:xfrm>
            <a:off x="1996920" y="2803680"/>
            <a:ext cx="3418200" cy="409320"/>
          </a:xfrm>
          <a:prstGeom prst="rect">
            <a:avLst/>
          </a:prstGeom>
          <a:ln>
            <a:noFill/>
          </a:ln>
        </p:spPr>
      </p:pic>
      <p:grpSp>
        <p:nvGrpSpPr>
          <p:cNvPr id="2180" name="Group 21"/>
          <p:cNvGrpSpPr/>
          <p:nvPr/>
        </p:nvGrpSpPr>
        <p:grpSpPr>
          <a:xfrm>
            <a:off x="666360" y="2384280"/>
            <a:ext cx="2858040" cy="398880"/>
            <a:chOff x="666360" y="2384280"/>
            <a:chExt cx="2858040" cy="398880"/>
          </a:xfrm>
        </p:grpSpPr>
        <p:sp>
          <p:nvSpPr>
            <p:cNvPr id="2181" name="CustomShape 22"/>
            <p:cNvSpPr/>
            <p:nvPr/>
          </p:nvSpPr>
          <p:spPr>
            <a:xfrm>
              <a:off x="666360" y="2384280"/>
              <a:ext cx="285804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The QCD </a:t>
              </a:r>
              <a:r>
                <a:rPr b="0" lang="en-GB" sz="2000" spc="-1" strike="noStrike">
                  <a:solidFill>
                    <a:srgbClr val="000000"/>
                  </a:solidFill>
                  <a:latin typeface="Arial"/>
                </a:rPr>
                <a:t>qqg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vertex is: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182" name="Line 23"/>
            <p:cNvSpPr/>
            <p:nvPr/>
          </p:nvSpPr>
          <p:spPr>
            <a:xfrm>
              <a:off x="1965240" y="2492280"/>
              <a:ext cx="10800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3" name="Line 24"/>
            <p:cNvSpPr/>
            <p:nvPr/>
          </p:nvSpPr>
          <p:spPr>
            <a:xfrm>
              <a:off x="2109600" y="2492280"/>
              <a:ext cx="10800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4" name="CustomShape 25"/>
          <p:cNvSpPr/>
          <p:nvPr/>
        </p:nvSpPr>
        <p:spPr>
          <a:xfrm>
            <a:off x="485280" y="3890880"/>
            <a:ext cx="3327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which the colour part is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85" name="CustomShape 26"/>
          <p:cNvSpPr/>
          <p:nvPr/>
        </p:nvSpPr>
        <p:spPr>
          <a:xfrm>
            <a:off x="7127280" y="4005360"/>
            <a:ext cx="255672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ff99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i.e indices </a:t>
            </a:r>
            <a:r>
              <a:rPr b="1" i="1" lang="en-GB" sz="1800" spc="-1" strike="noStrike">
                <a:solidFill>
                  <a:srgbClr val="ff0000"/>
                </a:solidFill>
                <a:latin typeface="Arial"/>
              </a:rPr>
              <a:t>ij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are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swapped with respect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the quark case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186" name="Picture 100" descr="TP_tmp"/>
          <p:cNvPicPr/>
          <p:nvPr/>
        </p:nvPicPr>
        <p:blipFill>
          <a:blip r:embed="rId11"/>
          <a:stretch/>
        </p:blipFill>
        <p:spPr>
          <a:xfrm>
            <a:off x="3692520" y="3897360"/>
            <a:ext cx="3038400" cy="1139760"/>
          </a:xfrm>
          <a:prstGeom prst="rect">
            <a:avLst/>
          </a:prstGeom>
          <a:ln>
            <a:noFill/>
          </a:ln>
        </p:spPr>
      </p:pic>
      <p:grpSp>
        <p:nvGrpSpPr>
          <p:cNvPr id="2187" name="Group 27"/>
          <p:cNvGrpSpPr/>
          <p:nvPr/>
        </p:nvGrpSpPr>
        <p:grpSpPr>
          <a:xfrm>
            <a:off x="630360" y="5143680"/>
            <a:ext cx="8210520" cy="409320"/>
            <a:chOff x="630360" y="5143680"/>
            <a:chExt cx="8210520" cy="409320"/>
          </a:xfrm>
        </p:grpSpPr>
        <p:sp>
          <p:nvSpPr>
            <p:cNvPr id="2188" name="CustomShape 28"/>
            <p:cNvSpPr/>
            <p:nvPr/>
          </p:nvSpPr>
          <p:spPr>
            <a:xfrm>
              <a:off x="630360" y="5143680"/>
              <a:ext cx="117432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Arial"/>
                <a:buChar char="•"/>
              </a:pPr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2000" spc="-1" strike="noStrike">
                  <a:solidFill>
                    <a:srgbClr val="333399"/>
                  </a:solidFill>
                  <a:latin typeface="Arial"/>
                </a:rPr>
                <a:t>Hence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189" name="Picture 103" descr="TP_tmp"/>
            <p:cNvPicPr/>
            <p:nvPr/>
          </p:nvPicPr>
          <p:blipFill>
            <a:blip r:embed="rId12"/>
            <a:stretch/>
          </p:blipFill>
          <p:spPr>
            <a:xfrm>
              <a:off x="5599080" y="5143680"/>
              <a:ext cx="3241800" cy="409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90" name="Picture 104" descr="TP_tmp"/>
            <p:cNvPicPr/>
            <p:nvPr/>
          </p:nvPicPr>
          <p:blipFill>
            <a:blip r:embed="rId13"/>
            <a:stretch/>
          </p:blipFill>
          <p:spPr>
            <a:xfrm>
              <a:off x="2108160" y="5143680"/>
              <a:ext cx="3417840" cy="409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91" name="CustomShape 29"/>
          <p:cNvSpPr/>
          <p:nvPr/>
        </p:nvSpPr>
        <p:spPr>
          <a:xfrm>
            <a:off x="640080" y="5689440"/>
            <a:ext cx="4446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c.f. the quark - gluon QCD interaction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192" name="Picture 107" descr="TP_tmp"/>
          <p:cNvPicPr/>
          <p:nvPr/>
        </p:nvPicPr>
        <p:blipFill>
          <a:blip r:embed="rId14"/>
          <a:stretch/>
        </p:blipFill>
        <p:spPr>
          <a:xfrm>
            <a:off x="5599080" y="6086520"/>
            <a:ext cx="3241800" cy="409680"/>
          </a:xfrm>
          <a:prstGeom prst="rect">
            <a:avLst/>
          </a:prstGeom>
          <a:ln>
            <a:noFill/>
          </a:ln>
        </p:spPr>
      </p:pic>
      <p:pic>
        <p:nvPicPr>
          <p:cNvPr id="2193" name="Picture 108" descr="TP_tmp"/>
          <p:cNvPicPr/>
          <p:nvPr/>
        </p:nvPicPr>
        <p:blipFill>
          <a:blip r:embed="rId15"/>
          <a:stretch/>
        </p:blipFill>
        <p:spPr>
          <a:xfrm>
            <a:off x="2108160" y="6086520"/>
            <a:ext cx="3416400" cy="438120"/>
          </a:xfrm>
          <a:prstGeom prst="rect">
            <a:avLst/>
          </a:prstGeom>
          <a:ln>
            <a:noFill/>
          </a:ln>
        </p:spPr>
      </p:pic>
      <p:sp>
        <p:nvSpPr>
          <p:cNvPr id="2194" name="CustomShape 30"/>
          <p:cNvSpPr/>
          <p:nvPr/>
        </p:nvSpPr>
        <p:spPr>
          <a:xfrm>
            <a:off x="2000160" y="5084640"/>
            <a:ext cx="6948720" cy="503280"/>
          </a:xfrm>
          <a:prstGeom prst="rect">
            <a:avLst/>
          </a:prstGeom>
          <a:noFill/>
          <a:ln w="1908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5" name="CustomShape 31"/>
          <p:cNvSpPr/>
          <p:nvPr/>
        </p:nvSpPr>
        <p:spPr>
          <a:xfrm>
            <a:off x="596880" y="5697360"/>
            <a:ext cx="8317080" cy="863640"/>
          </a:xfrm>
          <a:prstGeom prst="rect">
            <a:avLst/>
          </a:prstGeom>
          <a:noFill/>
          <a:ln w="19080">
            <a:solidFill>
              <a:srgbClr val="ff99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80F6910C-20B9-4F36-8147-BC618E0628F7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97" name="CustomShape 2"/>
          <p:cNvSpPr/>
          <p:nvPr/>
        </p:nvSpPr>
        <p:spPr>
          <a:xfrm>
            <a:off x="297000" y="728640"/>
            <a:ext cx="6756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Finally we can consider the quark – anti-quark annihilation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198" name="Group 3"/>
          <p:cNvGrpSpPr/>
          <p:nvPr/>
        </p:nvGrpSpPr>
        <p:grpSpPr>
          <a:xfrm>
            <a:off x="739800" y="1147680"/>
            <a:ext cx="2224080" cy="1889280"/>
            <a:chOff x="739800" y="1147680"/>
            <a:chExt cx="2224080" cy="1889280"/>
          </a:xfrm>
        </p:grpSpPr>
        <p:sp>
          <p:nvSpPr>
            <p:cNvPr id="2199" name="CustomShape 4"/>
            <p:cNvSpPr/>
            <p:nvPr/>
          </p:nvSpPr>
          <p:spPr>
            <a:xfrm>
              <a:off x="752400" y="1147680"/>
              <a:ext cx="66060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200" name="CustomShape 5"/>
            <p:cNvSpPr/>
            <p:nvPr/>
          </p:nvSpPr>
          <p:spPr>
            <a:xfrm>
              <a:off x="739800" y="2559240"/>
              <a:ext cx="660240" cy="4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562"/>
                </a:spcBef>
              </a:pPr>
              <a:r>
                <a:rPr b="0" lang="en-US" sz="25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5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201" name="Picture 43" descr="TP_tmp"/>
            <p:cNvPicPr/>
            <p:nvPr/>
          </p:nvPicPr>
          <p:blipFill>
            <a:blip r:embed="rId1"/>
            <a:stretch/>
          </p:blipFill>
          <p:spPr>
            <a:xfrm>
              <a:off x="1544760" y="1335240"/>
              <a:ext cx="291960" cy="20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02" name="CustomShape 6"/>
            <p:cNvSpPr/>
            <p:nvPr/>
          </p:nvSpPr>
          <p:spPr>
            <a:xfrm rot="10800000">
              <a:off x="1832040" y="2022480"/>
              <a:ext cx="1131840" cy="21600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3" name="Group 7"/>
            <p:cNvGrpSpPr/>
            <p:nvPr/>
          </p:nvGrpSpPr>
          <p:grpSpPr>
            <a:xfrm>
              <a:off x="1131840" y="2203560"/>
              <a:ext cx="699480" cy="678960"/>
              <a:chOff x="1131840" y="2203560"/>
              <a:chExt cx="699480" cy="678960"/>
            </a:xfrm>
          </p:grpSpPr>
          <p:sp>
            <p:nvSpPr>
              <p:cNvPr id="2204" name="Line 8"/>
              <p:cNvSpPr/>
              <p:nvPr/>
            </p:nvSpPr>
            <p:spPr>
              <a:xfrm flipV="1">
                <a:off x="1131840" y="2543040"/>
                <a:ext cx="349920" cy="3394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5" name="Line 9"/>
              <p:cNvSpPr/>
              <p:nvPr/>
            </p:nvSpPr>
            <p:spPr>
              <a:xfrm flipH="1">
                <a:off x="1364760" y="2203560"/>
                <a:ext cx="466560" cy="4528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06" name="Group 10"/>
            <p:cNvGrpSpPr/>
            <p:nvPr/>
          </p:nvGrpSpPr>
          <p:grpSpPr>
            <a:xfrm>
              <a:off x="1148760" y="1469160"/>
              <a:ext cx="635400" cy="711000"/>
              <a:chOff x="1148760" y="1469160"/>
              <a:chExt cx="635400" cy="711000"/>
            </a:xfrm>
          </p:grpSpPr>
          <p:sp>
            <p:nvSpPr>
              <p:cNvPr id="2207" name="Line 11"/>
              <p:cNvSpPr/>
              <p:nvPr/>
            </p:nvSpPr>
            <p:spPr>
              <a:xfrm flipH="1" flipV="1">
                <a:off x="1466280" y="1824480"/>
                <a:ext cx="317880" cy="355680"/>
              </a:xfrm>
              <a:prstGeom prst="line">
                <a:avLst/>
              </a:prstGeom>
              <a:ln w="28440">
                <a:solidFill>
                  <a:srgbClr val="3333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8" name="Line 12"/>
              <p:cNvSpPr/>
              <p:nvPr/>
            </p:nvSpPr>
            <p:spPr>
              <a:xfrm>
                <a:off x="1148760" y="1469160"/>
                <a:ext cx="423720" cy="474480"/>
              </a:xfrm>
              <a:prstGeom prst="line">
                <a:avLst/>
              </a:prstGeom>
              <a:ln w="28440">
                <a:solidFill>
                  <a:srgbClr val="000080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09" name="CustomShape 13"/>
            <p:cNvSpPr/>
            <p:nvPr/>
          </p:nvSpPr>
          <p:spPr>
            <a:xfrm rot="16200000">
              <a:off x="1762200" y="2166840"/>
              <a:ext cx="108000" cy="10800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10" name="Picture 52" descr="TP_tmp"/>
            <p:cNvPicPr/>
            <p:nvPr/>
          </p:nvPicPr>
          <p:blipFill>
            <a:blip r:embed="rId2"/>
            <a:stretch/>
          </p:blipFill>
          <p:spPr>
            <a:xfrm>
              <a:off x="1905120" y="1731960"/>
              <a:ext cx="465120" cy="233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11" name="Line 14"/>
            <p:cNvSpPr/>
            <p:nvPr/>
          </p:nvSpPr>
          <p:spPr>
            <a:xfrm>
              <a:off x="836640" y="2718000"/>
              <a:ext cx="14436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12" name="Picture 54" descr="TP_tmp"/>
            <p:cNvPicPr/>
            <p:nvPr/>
          </p:nvPicPr>
          <p:blipFill>
            <a:blip r:embed="rId3"/>
            <a:stretch/>
          </p:blipFill>
          <p:spPr>
            <a:xfrm>
              <a:off x="1544760" y="2666880"/>
              <a:ext cx="291960" cy="20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13" name="Picture 55" descr="TP_tmp"/>
            <p:cNvPicPr/>
            <p:nvPr/>
          </p:nvPicPr>
          <p:blipFill>
            <a:blip r:embed="rId4"/>
            <a:stretch/>
          </p:blipFill>
          <p:spPr>
            <a:xfrm>
              <a:off x="1176480" y="1695600"/>
              <a:ext cx="87120" cy="20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14" name="Picture 56" descr="TP_tmp"/>
            <p:cNvPicPr/>
            <p:nvPr/>
          </p:nvPicPr>
          <p:blipFill>
            <a:blip r:embed="rId5"/>
            <a:stretch/>
          </p:blipFill>
          <p:spPr>
            <a:xfrm>
              <a:off x="1147680" y="2274840"/>
              <a:ext cx="174600" cy="262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15" name="CustomShape 15"/>
          <p:cNvSpPr/>
          <p:nvPr/>
        </p:nvSpPr>
        <p:spPr>
          <a:xfrm>
            <a:off x="3261960" y="1255680"/>
            <a:ext cx="1499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QCD vertex: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16" name="CustomShape 16"/>
          <p:cNvSpPr/>
          <p:nvPr/>
        </p:nvSpPr>
        <p:spPr>
          <a:xfrm>
            <a:off x="4350960" y="1860480"/>
            <a:ext cx="639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with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217" name="Picture 80" descr="TP_tmp"/>
          <p:cNvPicPr/>
          <p:nvPr/>
        </p:nvPicPr>
        <p:blipFill>
          <a:blip r:embed="rId6"/>
          <a:stretch/>
        </p:blipFill>
        <p:spPr>
          <a:xfrm>
            <a:off x="5384880" y="1243080"/>
            <a:ext cx="3387600" cy="409680"/>
          </a:xfrm>
          <a:prstGeom prst="rect">
            <a:avLst/>
          </a:prstGeom>
          <a:ln>
            <a:noFill/>
          </a:ln>
        </p:spPr>
      </p:pic>
      <p:pic>
        <p:nvPicPr>
          <p:cNvPr id="2218" name="Picture 81" descr="TP_tmp"/>
          <p:cNvPicPr/>
          <p:nvPr/>
        </p:nvPicPr>
        <p:blipFill>
          <a:blip r:embed="rId7"/>
          <a:stretch/>
        </p:blipFill>
        <p:spPr>
          <a:xfrm>
            <a:off x="5315040" y="1832040"/>
            <a:ext cx="1487520" cy="407880"/>
          </a:xfrm>
          <a:prstGeom prst="rect">
            <a:avLst/>
          </a:prstGeom>
          <a:ln>
            <a:noFill/>
          </a:ln>
        </p:spPr>
      </p:pic>
      <p:grpSp>
        <p:nvGrpSpPr>
          <p:cNvPr id="2219" name="Group 17"/>
          <p:cNvGrpSpPr/>
          <p:nvPr/>
        </p:nvGrpSpPr>
        <p:grpSpPr>
          <a:xfrm>
            <a:off x="2649600" y="2637000"/>
            <a:ext cx="6983280" cy="539640"/>
            <a:chOff x="2649600" y="2637000"/>
            <a:chExt cx="6983280" cy="539640"/>
          </a:xfrm>
        </p:grpSpPr>
        <p:grpSp>
          <p:nvGrpSpPr>
            <p:cNvPr id="2220" name="Group 18"/>
            <p:cNvGrpSpPr/>
            <p:nvPr/>
          </p:nvGrpSpPr>
          <p:grpSpPr>
            <a:xfrm>
              <a:off x="2757600" y="2695680"/>
              <a:ext cx="6805440" cy="409320"/>
              <a:chOff x="2757600" y="2695680"/>
              <a:chExt cx="6805440" cy="409320"/>
            </a:xfrm>
          </p:grpSpPr>
          <p:pic>
            <p:nvPicPr>
              <p:cNvPr id="2221" name="Picture 82" descr="TP_tmp"/>
              <p:cNvPicPr/>
              <p:nvPr/>
            </p:nvPicPr>
            <p:blipFill>
              <a:blip r:embed="rId8"/>
              <a:stretch/>
            </p:blipFill>
            <p:spPr>
              <a:xfrm>
                <a:off x="2757600" y="2695680"/>
                <a:ext cx="3387600" cy="4093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222" name="Picture 85" descr="TP_tmp"/>
              <p:cNvPicPr/>
              <p:nvPr/>
            </p:nvPicPr>
            <p:blipFill>
              <a:blip r:embed="rId9"/>
              <a:stretch/>
            </p:blipFill>
            <p:spPr>
              <a:xfrm>
                <a:off x="6321600" y="2695680"/>
                <a:ext cx="3241440" cy="40932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223" name="CustomShape 19"/>
            <p:cNvSpPr/>
            <p:nvPr/>
          </p:nvSpPr>
          <p:spPr>
            <a:xfrm>
              <a:off x="2649600" y="2637000"/>
              <a:ext cx="6983280" cy="539640"/>
            </a:xfrm>
            <a:prstGeom prst="rect">
              <a:avLst/>
            </a:prstGeom>
            <a:noFill/>
            <a:ln w="190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E8CD05C7-9A54-4B40-A377-EB446E31AC2E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25" name="CustomShape 2"/>
          <p:cNvSpPr/>
          <p:nvPr/>
        </p:nvSpPr>
        <p:spPr>
          <a:xfrm>
            <a:off x="0" y="512640"/>
            <a:ext cx="9906120" cy="14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26" name="Group 3"/>
          <p:cNvGrpSpPr/>
          <p:nvPr/>
        </p:nvGrpSpPr>
        <p:grpSpPr>
          <a:xfrm>
            <a:off x="797040" y="698400"/>
            <a:ext cx="2016000" cy="1728720"/>
            <a:chOff x="797040" y="698400"/>
            <a:chExt cx="2016000" cy="1728720"/>
          </a:xfrm>
        </p:grpSpPr>
        <p:grpSp>
          <p:nvGrpSpPr>
            <p:cNvPr id="2227" name="Group 4"/>
            <p:cNvGrpSpPr/>
            <p:nvPr/>
          </p:nvGrpSpPr>
          <p:grpSpPr>
            <a:xfrm>
              <a:off x="797040" y="698400"/>
              <a:ext cx="2016000" cy="1653840"/>
              <a:chOff x="797040" y="698400"/>
              <a:chExt cx="2016000" cy="1653840"/>
            </a:xfrm>
          </p:grpSpPr>
          <p:sp>
            <p:nvSpPr>
              <p:cNvPr id="2228" name="CustomShape 5"/>
              <p:cNvSpPr/>
              <p:nvPr/>
            </p:nvSpPr>
            <p:spPr>
              <a:xfrm rot="16200000">
                <a:off x="1436760" y="1495080"/>
                <a:ext cx="792360" cy="150840"/>
              </a:xfrm>
              <a:custGeom>
                <a:avLst/>
                <a:gdLst/>
                <a:ahLst/>
                <a:rect l="l" t="t" r="r" b="b"/>
                <a:pathLst>
                  <a:path w="3632" h="743">
                    <a:moveTo>
                      <a:pt x="0" y="64"/>
                    </a:moveTo>
                    <a:cubicBezTo>
                      <a:pt x="40" y="47"/>
                      <a:pt x="81" y="30"/>
                      <a:pt x="124" y="21"/>
                    </a:cubicBezTo>
                    <a:cubicBezTo>
                      <a:pt x="167" y="12"/>
                      <a:pt x="214" y="8"/>
                      <a:pt x="260" y="8"/>
                    </a:cubicBezTo>
                    <a:cubicBezTo>
                      <a:pt x="306" y="8"/>
                      <a:pt x="360" y="12"/>
                      <a:pt x="403" y="21"/>
                    </a:cubicBezTo>
                    <a:cubicBezTo>
                      <a:pt x="446" y="30"/>
                      <a:pt x="484" y="47"/>
                      <a:pt x="520" y="64"/>
                    </a:cubicBezTo>
                    <a:cubicBezTo>
                      <a:pt x="556" y="81"/>
                      <a:pt x="584" y="94"/>
                      <a:pt x="619" y="120"/>
                    </a:cubicBezTo>
                    <a:cubicBezTo>
                      <a:pt x="654" y="146"/>
                      <a:pt x="700" y="183"/>
                      <a:pt x="730" y="219"/>
                    </a:cubicBezTo>
                    <a:cubicBezTo>
                      <a:pt x="760" y="255"/>
                      <a:pt x="783" y="301"/>
                      <a:pt x="799" y="336"/>
                    </a:cubicBezTo>
                    <a:cubicBezTo>
                      <a:pt x="815" y="371"/>
                      <a:pt x="823" y="396"/>
                      <a:pt x="829" y="429"/>
                    </a:cubicBezTo>
                    <a:cubicBezTo>
                      <a:pt x="835" y="462"/>
                      <a:pt x="837" y="505"/>
                      <a:pt x="836" y="534"/>
                    </a:cubicBezTo>
                    <a:cubicBezTo>
                      <a:pt x="835" y="563"/>
                      <a:pt x="831" y="581"/>
                      <a:pt x="823" y="602"/>
                    </a:cubicBezTo>
                    <a:cubicBezTo>
                      <a:pt x="815" y="623"/>
                      <a:pt x="801" y="640"/>
                      <a:pt x="786" y="658"/>
                    </a:cubicBezTo>
                    <a:cubicBezTo>
                      <a:pt x="771" y="676"/>
                      <a:pt x="754" y="701"/>
                      <a:pt x="730" y="713"/>
                    </a:cubicBezTo>
                    <a:cubicBezTo>
                      <a:pt x="706" y="725"/>
                      <a:pt x="672" y="731"/>
                      <a:pt x="644" y="732"/>
                    </a:cubicBezTo>
                    <a:cubicBezTo>
                      <a:pt x="616" y="733"/>
                      <a:pt x="587" y="731"/>
                      <a:pt x="563" y="720"/>
                    </a:cubicBezTo>
                    <a:cubicBezTo>
                      <a:pt x="539" y="709"/>
                      <a:pt x="518" y="685"/>
                      <a:pt x="502" y="664"/>
                    </a:cubicBezTo>
                    <a:cubicBezTo>
                      <a:pt x="486" y="643"/>
                      <a:pt x="473" y="625"/>
                      <a:pt x="464" y="596"/>
                    </a:cubicBezTo>
                    <a:cubicBezTo>
                      <a:pt x="455" y="567"/>
                      <a:pt x="446" y="525"/>
                      <a:pt x="446" y="491"/>
                    </a:cubicBezTo>
                    <a:cubicBezTo>
                      <a:pt x="446" y="457"/>
                      <a:pt x="453" y="428"/>
                      <a:pt x="464" y="392"/>
                    </a:cubicBezTo>
                    <a:cubicBezTo>
                      <a:pt x="475" y="356"/>
                      <a:pt x="496" y="305"/>
                      <a:pt x="514" y="274"/>
                    </a:cubicBezTo>
                    <a:cubicBezTo>
                      <a:pt x="532" y="243"/>
                      <a:pt x="552" y="225"/>
                      <a:pt x="570" y="206"/>
                    </a:cubicBezTo>
                    <a:cubicBezTo>
                      <a:pt x="588" y="187"/>
                      <a:pt x="603" y="175"/>
                      <a:pt x="625" y="157"/>
                    </a:cubicBezTo>
                    <a:cubicBezTo>
                      <a:pt x="647" y="139"/>
                      <a:pt x="670" y="113"/>
                      <a:pt x="700" y="95"/>
                    </a:cubicBezTo>
                    <a:cubicBezTo>
                      <a:pt x="730" y="77"/>
                      <a:pt x="771" y="64"/>
                      <a:pt x="805" y="52"/>
                    </a:cubicBezTo>
                    <a:cubicBezTo>
                      <a:pt x="839" y="40"/>
                      <a:pt x="871" y="29"/>
                      <a:pt x="904" y="21"/>
                    </a:cubicBezTo>
                    <a:cubicBezTo>
                      <a:pt x="937" y="13"/>
                      <a:pt x="961" y="2"/>
                      <a:pt x="1003" y="2"/>
                    </a:cubicBezTo>
                    <a:cubicBezTo>
                      <a:pt x="1045" y="2"/>
                      <a:pt x="1107" y="10"/>
                      <a:pt x="1157" y="21"/>
                    </a:cubicBezTo>
                    <a:cubicBezTo>
                      <a:pt x="1207" y="32"/>
                      <a:pt x="1266" y="52"/>
                      <a:pt x="1306" y="70"/>
                    </a:cubicBezTo>
                    <a:cubicBezTo>
                      <a:pt x="1346" y="88"/>
                      <a:pt x="1367" y="107"/>
                      <a:pt x="1399" y="132"/>
                    </a:cubicBezTo>
                    <a:cubicBezTo>
                      <a:pt x="1431" y="157"/>
                      <a:pt x="1473" y="191"/>
                      <a:pt x="1498" y="219"/>
                    </a:cubicBezTo>
                    <a:cubicBezTo>
                      <a:pt x="1523" y="247"/>
                      <a:pt x="1534" y="272"/>
                      <a:pt x="1547" y="299"/>
                    </a:cubicBezTo>
                    <a:cubicBezTo>
                      <a:pt x="1560" y="326"/>
                      <a:pt x="1570" y="352"/>
                      <a:pt x="1578" y="379"/>
                    </a:cubicBezTo>
                    <a:cubicBezTo>
                      <a:pt x="1586" y="406"/>
                      <a:pt x="1596" y="425"/>
                      <a:pt x="1597" y="460"/>
                    </a:cubicBezTo>
                    <a:cubicBezTo>
                      <a:pt x="1598" y="495"/>
                      <a:pt x="1592" y="556"/>
                      <a:pt x="1584" y="590"/>
                    </a:cubicBezTo>
                    <a:cubicBezTo>
                      <a:pt x="1576" y="624"/>
                      <a:pt x="1560" y="645"/>
                      <a:pt x="1547" y="664"/>
                    </a:cubicBezTo>
                    <a:cubicBezTo>
                      <a:pt x="1534" y="683"/>
                      <a:pt x="1526" y="696"/>
                      <a:pt x="1504" y="707"/>
                    </a:cubicBezTo>
                    <a:cubicBezTo>
                      <a:pt x="1482" y="718"/>
                      <a:pt x="1447" y="730"/>
                      <a:pt x="1417" y="732"/>
                    </a:cubicBezTo>
                    <a:cubicBezTo>
                      <a:pt x="1387" y="734"/>
                      <a:pt x="1349" y="732"/>
                      <a:pt x="1324" y="720"/>
                    </a:cubicBezTo>
                    <a:cubicBezTo>
                      <a:pt x="1299" y="708"/>
                      <a:pt x="1285" y="684"/>
                      <a:pt x="1269" y="658"/>
                    </a:cubicBezTo>
                    <a:cubicBezTo>
                      <a:pt x="1253" y="632"/>
                      <a:pt x="1233" y="594"/>
                      <a:pt x="1225" y="565"/>
                    </a:cubicBezTo>
                    <a:cubicBezTo>
                      <a:pt x="1217" y="536"/>
                      <a:pt x="1217" y="518"/>
                      <a:pt x="1219" y="485"/>
                    </a:cubicBezTo>
                    <a:cubicBezTo>
                      <a:pt x="1221" y="452"/>
                      <a:pt x="1227" y="402"/>
                      <a:pt x="1238" y="367"/>
                    </a:cubicBezTo>
                    <a:cubicBezTo>
                      <a:pt x="1249" y="332"/>
                      <a:pt x="1267" y="306"/>
                      <a:pt x="1287" y="274"/>
                    </a:cubicBezTo>
                    <a:cubicBezTo>
                      <a:pt x="1307" y="242"/>
                      <a:pt x="1330" y="204"/>
                      <a:pt x="1361" y="175"/>
                    </a:cubicBezTo>
                    <a:cubicBezTo>
                      <a:pt x="1392" y="146"/>
                      <a:pt x="1433" y="125"/>
                      <a:pt x="1473" y="101"/>
                    </a:cubicBezTo>
                    <a:cubicBezTo>
                      <a:pt x="1513" y="77"/>
                      <a:pt x="1562" y="47"/>
                      <a:pt x="1603" y="33"/>
                    </a:cubicBezTo>
                    <a:cubicBezTo>
                      <a:pt x="1644" y="19"/>
                      <a:pt x="1680" y="18"/>
                      <a:pt x="1720" y="14"/>
                    </a:cubicBezTo>
                    <a:cubicBezTo>
                      <a:pt x="1760" y="10"/>
                      <a:pt x="1801" y="5"/>
                      <a:pt x="1844" y="8"/>
                    </a:cubicBezTo>
                    <a:cubicBezTo>
                      <a:pt x="1887" y="11"/>
                      <a:pt x="1935" y="19"/>
                      <a:pt x="1980" y="33"/>
                    </a:cubicBezTo>
                    <a:cubicBezTo>
                      <a:pt x="2025" y="47"/>
                      <a:pt x="2076" y="69"/>
                      <a:pt x="2116" y="95"/>
                    </a:cubicBezTo>
                    <a:cubicBezTo>
                      <a:pt x="2156" y="121"/>
                      <a:pt x="2190" y="156"/>
                      <a:pt x="2221" y="188"/>
                    </a:cubicBezTo>
                    <a:cubicBezTo>
                      <a:pt x="2252" y="220"/>
                      <a:pt x="2280" y="253"/>
                      <a:pt x="2302" y="287"/>
                    </a:cubicBezTo>
                    <a:cubicBezTo>
                      <a:pt x="2324" y="321"/>
                      <a:pt x="2341" y="363"/>
                      <a:pt x="2351" y="392"/>
                    </a:cubicBezTo>
                    <a:cubicBezTo>
                      <a:pt x="2361" y="421"/>
                      <a:pt x="2365" y="426"/>
                      <a:pt x="2364" y="460"/>
                    </a:cubicBezTo>
                    <a:cubicBezTo>
                      <a:pt x="2363" y="494"/>
                      <a:pt x="2356" y="559"/>
                      <a:pt x="2345" y="596"/>
                    </a:cubicBezTo>
                    <a:cubicBezTo>
                      <a:pt x="2334" y="633"/>
                      <a:pt x="2315" y="659"/>
                      <a:pt x="2296" y="682"/>
                    </a:cubicBezTo>
                    <a:cubicBezTo>
                      <a:pt x="2277" y="705"/>
                      <a:pt x="2248" y="723"/>
                      <a:pt x="2228" y="732"/>
                    </a:cubicBezTo>
                    <a:cubicBezTo>
                      <a:pt x="2208" y="741"/>
                      <a:pt x="2204" y="743"/>
                      <a:pt x="2178" y="738"/>
                    </a:cubicBezTo>
                    <a:cubicBezTo>
                      <a:pt x="2152" y="733"/>
                      <a:pt x="2102" y="720"/>
                      <a:pt x="2073" y="701"/>
                    </a:cubicBezTo>
                    <a:cubicBezTo>
                      <a:pt x="2044" y="682"/>
                      <a:pt x="2019" y="657"/>
                      <a:pt x="2005" y="621"/>
                    </a:cubicBezTo>
                    <a:cubicBezTo>
                      <a:pt x="1991" y="585"/>
                      <a:pt x="1986" y="526"/>
                      <a:pt x="1986" y="485"/>
                    </a:cubicBezTo>
                    <a:cubicBezTo>
                      <a:pt x="1986" y="444"/>
                      <a:pt x="1995" y="409"/>
                      <a:pt x="2005" y="373"/>
                    </a:cubicBezTo>
                    <a:cubicBezTo>
                      <a:pt x="2015" y="337"/>
                      <a:pt x="2029" y="299"/>
                      <a:pt x="2048" y="268"/>
                    </a:cubicBezTo>
                    <a:cubicBezTo>
                      <a:pt x="2067" y="237"/>
                      <a:pt x="2092" y="217"/>
                      <a:pt x="2122" y="188"/>
                    </a:cubicBezTo>
                    <a:cubicBezTo>
                      <a:pt x="2152" y="159"/>
                      <a:pt x="2189" y="121"/>
                      <a:pt x="2228" y="95"/>
                    </a:cubicBezTo>
                    <a:cubicBezTo>
                      <a:pt x="2267" y="69"/>
                      <a:pt x="2316" y="47"/>
                      <a:pt x="2357" y="33"/>
                    </a:cubicBezTo>
                    <a:cubicBezTo>
                      <a:pt x="2398" y="19"/>
                      <a:pt x="2441" y="12"/>
                      <a:pt x="2475" y="8"/>
                    </a:cubicBezTo>
                    <a:cubicBezTo>
                      <a:pt x="2509" y="4"/>
                      <a:pt x="2523" y="6"/>
                      <a:pt x="2562" y="8"/>
                    </a:cubicBezTo>
                    <a:cubicBezTo>
                      <a:pt x="2601" y="10"/>
                      <a:pt x="2658" y="7"/>
                      <a:pt x="2710" y="21"/>
                    </a:cubicBezTo>
                    <a:cubicBezTo>
                      <a:pt x="2762" y="35"/>
                      <a:pt x="2829" y="67"/>
                      <a:pt x="2877" y="95"/>
                    </a:cubicBezTo>
                    <a:cubicBezTo>
                      <a:pt x="2925" y="123"/>
                      <a:pt x="2961" y="152"/>
                      <a:pt x="2995" y="188"/>
                    </a:cubicBezTo>
                    <a:cubicBezTo>
                      <a:pt x="3029" y="224"/>
                      <a:pt x="3059" y="269"/>
                      <a:pt x="3081" y="311"/>
                    </a:cubicBezTo>
                    <a:cubicBezTo>
                      <a:pt x="3103" y="353"/>
                      <a:pt x="3119" y="398"/>
                      <a:pt x="3125" y="441"/>
                    </a:cubicBezTo>
                    <a:cubicBezTo>
                      <a:pt x="3131" y="484"/>
                      <a:pt x="3125" y="536"/>
                      <a:pt x="3118" y="571"/>
                    </a:cubicBezTo>
                    <a:cubicBezTo>
                      <a:pt x="3111" y="606"/>
                      <a:pt x="3097" y="627"/>
                      <a:pt x="3081" y="652"/>
                    </a:cubicBezTo>
                    <a:cubicBezTo>
                      <a:pt x="3065" y="677"/>
                      <a:pt x="3041" y="706"/>
                      <a:pt x="3019" y="720"/>
                    </a:cubicBezTo>
                    <a:cubicBezTo>
                      <a:pt x="2997" y="734"/>
                      <a:pt x="2980" y="738"/>
                      <a:pt x="2951" y="738"/>
                    </a:cubicBezTo>
                    <a:cubicBezTo>
                      <a:pt x="2922" y="738"/>
                      <a:pt x="2875" y="737"/>
                      <a:pt x="2846" y="720"/>
                    </a:cubicBezTo>
                    <a:cubicBezTo>
                      <a:pt x="2817" y="703"/>
                      <a:pt x="2795" y="672"/>
                      <a:pt x="2778" y="633"/>
                    </a:cubicBezTo>
                    <a:cubicBezTo>
                      <a:pt x="2761" y="594"/>
                      <a:pt x="2740" y="539"/>
                      <a:pt x="2741" y="485"/>
                    </a:cubicBezTo>
                    <a:cubicBezTo>
                      <a:pt x="2742" y="431"/>
                      <a:pt x="2762" y="359"/>
                      <a:pt x="2784" y="311"/>
                    </a:cubicBezTo>
                    <a:cubicBezTo>
                      <a:pt x="2806" y="263"/>
                      <a:pt x="2840" y="233"/>
                      <a:pt x="2871" y="200"/>
                    </a:cubicBezTo>
                    <a:cubicBezTo>
                      <a:pt x="2902" y="167"/>
                      <a:pt x="2936" y="138"/>
                      <a:pt x="2970" y="113"/>
                    </a:cubicBezTo>
                    <a:cubicBezTo>
                      <a:pt x="3004" y="88"/>
                      <a:pt x="3036" y="67"/>
                      <a:pt x="3075" y="52"/>
                    </a:cubicBezTo>
                    <a:cubicBezTo>
                      <a:pt x="3114" y="37"/>
                      <a:pt x="3161" y="29"/>
                      <a:pt x="3205" y="21"/>
                    </a:cubicBezTo>
                    <a:cubicBezTo>
                      <a:pt x="3249" y="13"/>
                      <a:pt x="3292" y="0"/>
                      <a:pt x="3341" y="2"/>
                    </a:cubicBezTo>
                    <a:cubicBezTo>
                      <a:pt x="3390" y="4"/>
                      <a:pt x="3454" y="20"/>
                      <a:pt x="3502" y="33"/>
                    </a:cubicBezTo>
                    <a:cubicBezTo>
                      <a:pt x="3550" y="46"/>
                      <a:pt x="3591" y="64"/>
                      <a:pt x="3632" y="82"/>
                    </a:cubicBezTo>
                  </a:path>
                </a:pathLst>
              </a:custGeom>
              <a:noFill/>
              <a:ln w="2844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9" name="Line 6"/>
              <p:cNvSpPr/>
              <p:nvPr/>
            </p:nvSpPr>
            <p:spPr>
              <a:xfrm flipH="1" flipV="1">
                <a:off x="1409400" y="1065600"/>
                <a:ext cx="327240" cy="9684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0" name="Line 7"/>
              <p:cNvSpPr/>
              <p:nvPr/>
            </p:nvSpPr>
            <p:spPr>
              <a:xfrm>
                <a:off x="1080360" y="968400"/>
                <a:ext cx="436320" cy="12888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1" name="Line 8"/>
              <p:cNvSpPr/>
              <p:nvPr/>
            </p:nvSpPr>
            <p:spPr>
              <a:xfrm flipH="1">
                <a:off x="2061360" y="1002600"/>
                <a:ext cx="325440" cy="817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2" name="Line 9"/>
              <p:cNvSpPr/>
              <p:nvPr/>
            </p:nvSpPr>
            <p:spPr>
              <a:xfrm flipV="1">
                <a:off x="1735560" y="1057320"/>
                <a:ext cx="432000" cy="10908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3" name="Line 10"/>
              <p:cNvSpPr/>
              <p:nvPr/>
            </p:nvSpPr>
            <p:spPr>
              <a:xfrm flipH="1">
                <a:off x="1442160" y="1966320"/>
                <a:ext cx="325080" cy="817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4" name="Line 11"/>
              <p:cNvSpPr/>
              <p:nvPr/>
            </p:nvSpPr>
            <p:spPr>
              <a:xfrm flipV="1">
                <a:off x="1116720" y="2021040"/>
                <a:ext cx="432000" cy="10908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5" name="Line 12"/>
              <p:cNvSpPr/>
              <p:nvPr/>
            </p:nvSpPr>
            <p:spPr>
              <a:xfrm flipH="1" flipV="1">
                <a:off x="2079000" y="2056320"/>
                <a:ext cx="327960" cy="9828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6" name="Line 13"/>
              <p:cNvSpPr/>
              <p:nvPr/>
            </p:nvSpPr>
            <p:spPr>
              <a:xfrm>
                <a:off x="1751760" y="1960560"/>
                <a:ext cx="437040" cy="1303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7" name="CustomShape 14"/>
              <p:cNvSpPr/>
              <p:nvPr/>
            </p:nvSpPr>
            <p:spPr>
              <a:xfrm>
                <a:off x="797040" y="698400"/>
                <a:ext cx="461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2238" name="CustomShape 15"/>
              <p:cNvSpPr/>
              <p:nvPr/>
            </p:nvSpPr>
            <p:spPr>
              <a:xfrm>
                <a:off x="1731960" y="1125720"/>
                <a:ext cx="76320" cy="7452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9" name="CustomShape 16"/>
              <p:cNvSpPr/>
              <p:nvPr/>
            </p:nvSpPr>
            <p:spPr>
              <a:xfrm>
                <a:off x="1724040" y="1924200"/>
                <a:ext cx="76320" cy="7596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0" name="CustomShape 17"/>
              <p:cNvSpPr/>
              <p:nvPr/>
            </p:nvSpPr>
            <p:spPr>
              <a:xfrm>
                <a:off x="2351160" y="746280"/>
                <a:ext cx="461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2241" name="CustomShape 18"/>
              <p:cNvSpPr/>
              <p:nvPr/>
            </p:nvSpPr>
            <p:spPr>
              <a:xfrm>
                <a:off x="2344680" y="1935360"/>
                <a:ext cx="461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2242" name="CustomShape 19"/>
              <p:cNvSpPr/>
              <p:nvPr/>
            </p:nvSpPr>
            <p:spPr>
              <a:xfrm>
                <a:off x="797040" y="1935360"/>
                <a:ext cx="461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</p:grpSp>
        <p:pic>
          <p:nvPicPr>
            <p:cNvPr id="2243" name="Picture 25" descr="TP_tmp"/>
            <p:cNvPicPr/>
            <p:nvPr/>
          </p:nvPicPr>
          <p:blipFill>
            <a:blip r:embed="rId1"/>
            <a:stretch/>
          </p:blipFill>
          <p:spPr>
            <a:xfrm>
              <a:off x="1336680" y="698400"/>
              <a:ext cx="87480" cy="20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4" name="Picture 28" descr="TP_tmp"/>
            <p:cNvPicPr/>
            <p:nvPr/>
          </p:nvPicPr>
          <p:blipFill>
            <a:blip r:embed="rId2"/>
            <a:stretch/>
          </p:blipFill>
          <p:spPr>
            <a:xfrm>
              <a:off x="2041560" y="698400"/>
              <a:ext cx="14616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5" name="Picture 30" descr="TP_tmp"/>
            <p:cNvPicPr/>
            <p:nvPr/>
          </p:nvPicPr>
          <p:blipFill>
            <a:blip r:embed="rId3"/>
            <a:stretch/>
          </p:blipFill>
          <p:spPr>
            <a:xfrm>
              <a:off x="1336680" y="2152800"/>
              <a:ext cx="17460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6" name="Picture 32" descr="TP_tmp"/>
            <p:cNvPicPr/>
            <p:nvPr/>
          </p:nvPicPr>
          <p:blipFill>
            <a:blip r:embed="rId4"/>
            <a:stretch/>
          </p:blipFill>
          <p:spPr>
            <a:xfrm>
              <a:off x="2041560" y="2193840"/>
              <a:ext cx="87480" cy="233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47" name="CustomShape 20"/>
          <p:cNvSpPr/>
          <p:nvPr/>
        </p:nvSpPr>
        <p:spPr>
          <a:xfrm>
            <a:off x="3705120" y="1170000"/>
            <a:ext cx="3205440" cy="86364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48" name="Group 21"/>
          <p:cNvGrpSpPr/>
          <p:nvPr/>
        </p:nvGrpSpPr>
        <p:grpSpPr>
          <a:xfrm>
            <a:off x="797040" y="2600280"/>
            <a:ext cx="2016000" cy="1758960"/>
            <a:chOff x="797040" y="2600280"/>
            <a:chExt cx="2016000" cy="1758960"/>
          </a:xfrm>
        </p:grpSpPr>
        <p:sp>
          <p:nvSpPr>
            <p:cNvPr id="2249" name="CustomShape 22"/>
            <p:cNvSpPr/>
            <p:nvPr/>
          </p:nvSpPr>
          <p:spPr>
            <a:xfrm rot="16200000">
              <a:off x="1436760" y="3396960"/>
              <a:ext cx="792360" cy="150840"/>
            </a:xfrm>
            <a:custGeom>
              <a:avLst/>
              <a:gdLst/>
              <a:ahLst/>
              <a:rect l="l" t="t" r="r" b="b"/>
              <a:pathLst>
                <a:path w="3632" h="743">
                  <a:moveTo>
                    <a:pt x="0" y="64"/>
                  </a:moveTo>
                  <a:cubicBezTo>
                    <a:pt x="40" y="47"/>
                    <a:pt x="81" y="30"/>
                    <a:pt x="124" y="21"/>
                  </a:cubicBezTo>
                  <a:cubicBezTo>
                    <a:pt x="167" y="12"/>
                    <a:pt x="214" y="8"/>
                    <a:pt x="260" y="8"/>
                  </a:cubicBezTo>
                  <a:cubicBezTo>
                    <a:pt x="306" y="8"/>
                    <a:pt x="360" y="12"/>
                    <a:pt x="403" y="21"/>
                  </a:cubicBezTo>
                  <a:cubicBezTo>
                    <a:pt x="446" y="30"/>
                    <a:pt x="484" y="47"/>
                    <a:pt x="520" y="64"/>
                  </a:cubicBezTo>
                  <a:cubicBezTo>
                    <a:pt x="556" y="81"/>
                    <a:pt x="584" y="94"/>
                    <a:pt x="619" y="120"/>
                  </a:cubicBezTo>
                  <a:cubicBezTo>
                    <a:pt x="654" y="146"/>
                    <a:pt x="700" y="183"/>
                    <a:pt x="730" y="219"/>
                  </a:cubicBezTo>
                  <a:cubicBezTo>
                    <a:pt x="760" y="255"/>
                    <a:pt x="783" y="301"/>
                    <a:pt x="799" y="336"/>
                  </a:cubicBezTo>
                  <a:cubicBezTo>
                    <a:pt x="815" y="371"/>
                    <a:pt x="823" y="396"/>
                    <a:pt x="829" y="429"/>
                  </a:cubicBezTo>
                  <a:cubicBezTo>
                    <a:pt x="835" y="462"/>
                    <a:pt x="837" y="505"/>
                    <a:pt x="836" y="534"/>
                  </a:cubicBezTo>
                  <a:cubicBezTo>
                    <a:pt x="835" y="563"/>
                    <a:pt x="831" y="581"/>
                    <a:pt x="823" y="602"/>
                  </a:cubicBezTo>
                  <a:cubicBezTo>
                    <a:pt x="815" y="623"/>
                    <a:pt x="801" y="640"/>
                    <a:pt x="786" y="658"/>
                  </a:cubicBezTo>
                  <a:cubicBezTo>
                    <a:pt x="771" y="676"/>
                    <a:pt x="754" y="701"/>
                    <a:pt x="730" y="713"/>
                  </a:cubicBezTo>
                  <a:cubicBezTo>
                    <a:pt x="706" y="725"/>
                    <a:pt x="672" y="731"/>
                    <a:pt x="644" y="732"/>
                  </a:cubicBezTo>
                  <a:cubicBezTo>
                    <a:pt x="616" y="733"/>
                    <a:pt x="587" y="731"/>
                    <a:pt x="563" y="720"/>
                  </a:cubicBezTo>
                  <a:cubicBezTo>
                    <a:pt x="539" y="709"/>
                    <a:pt x="518" y="685"/>
                    <a:pt x="502" y="664"/>
                  </a:cubicBezTo>
                  <a:cubicBezTo>
                    <a:pt x="486" y="643"/>
                    <a:pt x="473" y="625"/>
                    <a:pt x="464" y="596"/>
                  </a:cubicBezTo>
                  <a:cubicBezTo>
                    <a:pt x="455" y="567"/>
                    <a:pt x="446" y="525"/>
                    <a:pt x="446" y="491"/>
                  </a:cubicBezTo>
                  <a:cubicBezTo>
                    <a:pt x="446" y="457"/>
                    <a:pt x="453" y="428"/>
                    <a:pt x="464" y="392"/>
                  </a:cubicBezTo>
                  <a:cubicBezTo>
                    <a:pt x="475" y="356"/>
                    <a:pt x="496" y="305"/>
                    <a:pt x="514" y="274"/>
                  </a:cubicBezTo>
                  <a:cubicBezTo>
                    <a:pt x="532" y="243"/>
                    <a:pt x="552" y="225"/>
                    <a:pt x="570" y="206"/>
                  </a:cubicBezTo>
                  <a:cubicBezTo>
                    <a:pt x="588" y="187"/>
                    <a:pt x="603" y="175"/>
                    <a:pt x="625" y="157"/>
                  </a:cubicBezTo>
                  <a:cubicBezTo>
                    <a:pt x="647" y="139"/>
                    <a:pt x="670" y="113"/>
                    <a:pt x="700" y="95"/>
                  </a:cubicBezTo>
                  <a:cubicBezTo>
                    <a:pt x="730" y="77"/>
                    <a:pt x="771" y="64"/>
                    <a:pt x="805" y="52"/>
                  </a:cubicBezTo>
                  <a:cubicBezTo>
                    <a:pt x="839" y="40"/>
                    <a:pt x="871" y="29"/>
                    <a:pt x="904" y="21"/>
                  </a:cubicBezTo>
                  <a:cubicBezTo>
                    <a:pt x="937" y="13"/>
                    <a:pt x="961" y="2"/>
                    <a:pt x="1003" y="2"/>
                  </a:cubicBezTo>
                  <a:cubicBezTo>
                    <a:pt x="1045" y="2"/>
                    <a:pt x="1107" y="10"/>
                    <a:pt x="1157" y="21"/>
                  </a:cubicBezTo>
                  <a:cubicBezTo>
                    <a:pt x="1207" y="32"/>
                    <a:pt x="1266" y="52"/>
                    <a:pt x="1306" y="70"/>
                  </a:cubicBezTo>
                  <a:cubicBezTo>
                    <a:pt x="1346" y="88"/>
                    <a:pt x="1367" y="107"/>
                    <a:pt x="1399" y="132"/>
                  </a:cubicBezTo>
                  <a:cubicBezTo>
                    <a:pt x="1431" y="157"/>
                    <a:pt x="1473" y="191"/>
                    <a:pt x="1498" y="219"/>
                  </a:cubicBezTo>
                  <a:cubicBezTo>
                    <a:pt x="1523" y="247"/>
                    <a:pt x="1534" y="272"/>
                    <a:pt x="1547" y="299"/>
                  </a:cubicBezTo>
                  <a:cubicBezTo>
                    <a:pt x="1560" y="326"/>
                    <a:pt x="1570" y="352"/>
                    <a:pt x="1578" y="379"/>
                  </a:cubicBezTo>
                  <a:cubicBezTo>
                    <a:pt x="1586" y="406"/>
                    <a:pt x="1596" y="425"/>
                    <a:pt x="1597" y="460"/>
                  </a:cubicBezTo>
                  <a:cubicBezTo>
                    <a:pt x="1598" y="495"/>
                    <a:pt x="1592" y="556"/>
                    <a:pt x="1584" y="590"/>
                  </a:cubicBezTo>
                  <a:cubicBezTo>
                    <a:pt x="1576" y="624"/>
                    <a:pt x="1560" y="645"/>
                    <a:pt x="1547" y="664"/>
                  </a:cubicBezTo>
                  <a:cubicBezTo>
                    <a:pt x="1534" y="683"/>
                    <a:pt x="1526" y="696"/>
                    <a:pt x="1504" y="707"/>
                  </a:cubicBezTo>
                  <a:cubicBezTo>
                    <a:pt x="1482" y="718"/>
                    <a:pt x="1447" y="730"/>
                    <a:pt x="1417" y="732"/>
                  </a:cubicBezTo>
                  <a:cubicBezTo>
                    <a:pt x="1387" y="734"/>
                    <a:pt x="1349" y="732"/>
                    <a:pt x="1324" y="720"/>
                  </a:cubicBezTo>
                  <a:cubicBezTo>
                    <a:pt x="1299" y="708"/>
                    <a:pt x="1285" y="684"/>
                    <a:pt x="1269" y="658"/>
                  </a:cubicBezTo>
                  <a:cubicBezTo>
                    <a:pt x="1253" y="632"/>
                    <a:pt x="1233" y="594"/>
                    <a:pt x="1225" y="565"/>
                  </a:cubicBezTo>
                  <a:cubicBezTo>
                    <a:pt x="1217" y="536"/>
                    <a:pt x="1217" y="518"/>
                    <a:pt x="1219" y="485"/>
                  </a:cubicBezTo>
                  <a:cubicBezTo>
                    <a:pt x="1221" y="452"/>
                    <a:pt x="1227" y="402"/>
                    <a:pt x="1238" y="367"/>
                  </a:cubicBezTo>
                  <a:cubicBezTo>
                    <a:pt x="1249" y="332"/>
                    <a:pt x="1267" y="306"/>
                    <a:pt x="1287" y="274"/>
                  </a:cubicBezTo>
                  <a:cubicBezTo>
                    <a:pt x="1307" y="242"/>
                    <a:pt x="1330" y="204"/>
                    <a:pt x="1361" y="175"/>
                  </a:cubicBezTo>
                  <a:cubicBezTo>
                    <a:pt x="1392" y="146"/>
                    <a:pt x="1433" y="125"/>
                    <a:pt x="1473" y="101"/>
                  </a:cubicBezTo>
                  <a:cubicBezTo>
                    <a:pt x="1513" y="77"/>
                    <a:pt x="1562" y="47"/>
                    <a:pt x="1603" y="33"/>
                  </a:cubicBezTo>
                  <a:cubicBezTo>
                    <a:pt x="1644" y="19"/>
                    <a:pt x="1680" y="18"/>
                    <a:pt x="1720" y="14"/>
                  </a:cubicBezTo>
                  <a:cubicBezTo>
                    <a:pt x="1760" y="10"/>
                    <a:pt x="1801" y="5"/>
                    <a:pt x="1844" y="8"/>
                  </a:cubicBezTo>
                  <a:cubicBezTo>
                    <a:pt x="1887" y="11"/>
                    <a:pt x="1935" y="19"/>
                    <a:pt x="1980" y="33"/>
                  </a:cubicBezTo>
                  <a:cubicBezTo>
                    <a:pt x="2025" y="47"/>
                    <a:pt x="2076" y="69"/>
                    <a:pt x="2116" y="95"/>
                  </a:cubicBezTo>
                  <a:cubicBezTo>
                    <a:pt x="2156" y="121"/>
                    <a:pt x="2190" y="156"/>
                    <a:pt x="2221" y="188"/>
                  </a:cubicBezTo>
                  <a:cubicBezTo>
                    <a:pt x="2252" y="220"/>
                    <a:pt x="2280" y="253"/>
                    <a:pt x="2302" y="287"/>
                  </a:cubicBezTo>
                  <a:cubicBezTo>
                    <a:pt x="2324" y="321"/>
                    <a:pt x="2341" y="363"/>
                    <a:pt x="2351" y="392"/>
                  </a:cubicBezTo>
                  <a:cubicBezTo>
                    <a:pt x="2361" y="421"/>
                    <a:pt x="2365" y="426"/>
                    <a:pt x="2364" y="460"/>
                  </a:cubicBezTo>
                  <a:cubicBezTo>
                    <a:pt x="2363" y="494"/>
                    <a:pt x="2356" y="559"/>
                    <a:pt x="2345" y="596"/>
                  </a:cubicBezTo>
                  <a:cubicBezTo>
                    <a:pt x="2334" y="633"/>
                    <a:pt x="2315" y="659"/>
                    <a:pt x="2296" y="682"/>
                  </a:cubicBezTo>
                  <a:cubicBezTo>
                    <a:pt x="2277" y="705"/>
                    <a:pt x="2248" y="723"/>
                    <a:pt x="2228" y="732"/>
                  </a:cubicBezTo>
                  <a:cubicBezTo>
                    <a:pt x="2208" y="741"/>
                    <a:pt x="2204" y="743"/>
                    <a:pt x="2178" y="738"/>
                  </a:cubicBezTo>
                  <a:cubicBezTo>
                    <a:pt x="2152" y="733"/>
                    <a:pt x="2102" y="720"/>
                    <a:pt x="2073" y="701"/>
                  </a:cubicBezTo>
                  <a:cubicBezTo>
                    <a:pt x="2044" y="682"/>
                    <a:pt x="2019" y="657"/>
                    <a:pt x="2005" y="621"/>
                  </a:cubicBezTo>
                  <a:cubicBezTo>
                    <a:pt x="1991" y="585"/>
                    <a:pt x="1986" y="526"/>
                    <a:pt x="1986" y="485"/>
                  </a:cubicBezTo>
                  <a:cubicBezTo>
                    <a:pt x="1986" y="444"/>
                    <a:pt x="1995" y="409"/>
                    <a:pt x="2005" y="373"/>
                  </a:cubicBezTo>
                  <a:cubicBezTo>
                    <a:pt x="2015" y="337"/>
                    <a:pt x="2029" y="299"/>
                    <a:pt x="2048" y="268"/>
                  </a:cubicBezTo>
                  <a:cubicBezTo>
                    <a:pt x="2067" y="237"/>
                    <a:pt x="2092" y="217"/>
                    <a:pt x="2122" y="188"/>
                  </a:cubicBezTo>
                  <a:cubicBezTo>
                    <a:pt x="2152" y="159"/>
                    <a:pt x="2189" y="121"/>
                    <a:pt x="2228" y="95"/>
                  </a:cubicBezTo>
                  <a:cubicBezTo>
                    <a:pt x="2267" y="69"/>
                    <a:pt x="2316" y="47"/>
                    <a:pt x="2357" y="33"/>
                  </a:cubicBezTo>
                  <a:cubicBezTo>
                    <a:pt x="2398" y="19"/>
                    <a:pt x="2441" y="12"/>
                    <a:pt x="2475" y="8"/>
                  </a:cubicBezTo>
                  <a:cubicBezTo>
                    <a:pt x="2509" y="4"/>
                    <a:pt x="2523" y="6"/>
                    <a:pt x="2562" y="8"/>
                  </a:cubicBezTo>
                  <a:cubicBezTo>
                    <a:pt x="2601" y="10"/>
                    <a:pt x="2658" y="7"/>
                    <a:pt x="2710" y="21"/>
                  </a:cubicBezTo>
                  <a:cubicBezTo>
                    <a:pt x="2762" y="35"/>
                    <a:pt x="2829" y="67"/>
                    <a:pt x="2877" y="95"/>
                  </a:cubicBezTo>
                  <a:cubicBezTo>
                    <a:pt x="2925" y="123"/>
                    <a:pt x="2961" y="152"/>
                    <a:pt x="2995" y="188"/>
                  </a:cubicBezTo>
                  <a:cubicBezTo>
                    <a:pt x="3029" y="224"/>
                    <a:pt x="3059" y="269"/>
                    <a:pt x="3081" y="311"/>
                  </a:cubicBezTo>
                  <a:cubicBezTo>
                    <a:pt x="3103" y="353"/>
                    <a:pt x="3119" y="398"/>
                    <a:pt x="3125" y="441"/>
                  </a:cubicBezTo>
                  <a:cubicBezTo>
                    <a:pt x="3131" y="484"/>
                    <a:pt x="3125" y="536"/>
                    <a:pt x="3118" y="571"/>
                  </a:cubicBezTo>
                  <a:cubicBezTo>
                    <a:pt x="3111" y="606"/>
                    <a:pt x="3097" y="627"/>
                    <a:pt x="3081" y="652"/>
                  </a:cubicBezTo>
                  <a:cubicBezTo>
                    <a:pt x="3065" y="677"/>
                    <a:pt x="3041" y="706"/>
                    <a:pt x="3019" y="720"/>
                  </a:cubicBezTo>
                  <a:cubicBezTo>
                    <a:pt x="2997" y="734"/>
                    <a:pt x="2980" y="738"/>
                    <a:pt x="2951" y="738"/>
                  </a:cubicBezTo>
                  <a:cubicBezTo>
                    <a:pt x="2922" y="738"/>
                    <a:pt x="2875" y="737"/>
                    <a:pt x="2846" y="720"/>
                  </a:cubicBezTo>
                  <a:cubicBezTo>
                    <a:pt x="2817" y="703"/>
                    <a:pt x="2795" y="672"/>
                    <a:pt x="2778" y="633"/>
                  </a:cubicBezTo>
                  <a:cubicBezTo>
                    <a:pt x="2761" y="594"/>
                    <a:pt x="2740" y="539"/>
                    <a:pt x="2741" y="485"/>
                  </a:cubicBezTo>
                  <a:cubicBezTo>
                    <a:pt x="2742" y="431"/>
                    <a:pt x="2762" y="359"/>
                    <a:pt x="2784" y="311"/>
                  </a:cubicBezTo>
                  <a:cubicBezTo>
                    <a:pt x="2806" y="263"/>
                    <a:pt x="2840" y="233"/>
                    <a:pt x="2871" y="200"/>
                  </a:cubicBezTo>
                  <a:cubicBezTo>
                    <a:pt x="2902" y="167"/>
                    <a:pt x="2936" y="138"/>
                    <a:pt x="2970" y="113"/>
                  </a:cubicBezTo>
                  <a:cubicBezTo>
                    <a:pt x="3004" y="88"/>
                    <a:pt x="3036" y="67"/>
                    <a:pt x="3075" y="52"/>
                  </a:cubicBezTo>
                  <a:cubicBezTo>
                    <a:pt x="3114" y="37"/>
                    <a:pt x="3161" y="29"/>
                    <a:pt x="3205" y="21"/>
                  </a:cubicBezTo>
                  <a:cubicBezTo>
                    <a:pt x="3249" y="13"/>
                    <a:pt x="3292" y="0"/>
                    <a:pt x="3341" y="2"/>
                  </a:cubicBezTo>
                  <a:cubicBezTo>
                    <a:pt x="3390" y="4"/>
                    <a:pt x="3454" y="20"/>
                    <a:pt x="3502" y="33"/>
                  </a:cubicBezTo>
                  <a:cubicBezTo>
                    <a:pt x="3550" y="46"/>
                    <a:pt x="3591" y="64"/>
                    <a:pt x="3632" y="82"/>
                  </a:cubicBezTo>
                </a:path>
              </a:pathLst>
            </a:custGeom>
            <a:noFill/>
            <a:ln w="2844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0" name="Line 23"/>
            <p:cNvSpPr/>
            <p:nvPr/>
          </p:nvSpPr>
          <p:spPr>
            <a:xfrm flipH="1" flipV="1">
              <a:off x="1409400" y="2967480"/>
              <a:ext cx="327240" cy="9684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1" name="Line 24"/>
            <p:cNvSpPr/>
            <p:nvPr/>
          </p:nvSpPr>
          <p:spPr>
            <a:xfrm>
              <a:off x="1080360" y="2870280"/>
              <a:ext cx="436320" cy="12888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2" name="Line 25"/>
            <p:cNvSpPr/>
            <p:nvPr/>
          </p:nvSpPr>
          <p:spPr>
            <a:xfrm flipH="1">
              <a:off x="2061360" y="2904480"/>
              <a:ext cx="325440" cy="8172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3" name="Line 26"/>
            <p:cNvSpPr/>
            <p:nvPr/>
          </p:nvSpPr>
          <p:spPr>
            <a:xfrm flipV="1">
              <a:off x="1735560" y="2959200"/>
              <a:ext cx="432000" cy="10908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54" name="Group 27"/>
            <p:cNvGrpSpPr/>
            <p:nvPr/>
          </p:nvGrpSpPr>
          <p:grpSpPr>
            <a:xfrm>
              <a:off x="1766880" y="3863520"/>
              <a:ext cx="655200" cy="194040"/>
              <a:chOff x="1766880" y="3863520"/>
              <a:chExt cx="655200" cy="194040"/>
            </a:xfrm>
          </p:grpSpPr>
          <p:sp>
            <p:nvSpPr>
              <p:cNvPr id="2255" name="Line 28"/>
              <p:cNvSpPr/>
              <p:nvPr/>
            </p:nvSpPr>
            <p:spPr>
              <a:xfrm>
                <a:off x="1766880" y="3863520"/>
                <a:ext cx="327960" cy="9828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6" name="Line 29"/>
              <p:cNvSpPr/>
              <p:nvPr/>
            </p:nvSpPr>
            <p:spPr>
              <a:xfrm flipH="1" flipV="1">
                <a:off x="1985040" y="3927240"/>
                <a:ext cx="437040" cy="1303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57" name="CustomShape 30"/>
            <p:cNvSpPr/>
            <p:nvPr/>
          </p:nvSpPr>
          <p:spPr>
            <a:xfrm>
              <a:off x="797040" y="260028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258" name="CustomShape 31"/>
            <p:cNvSpPr/>
            <p:nvPr/>
          </p:nvSpPr>
          <p:spPr>
            <a:xfrm>
              <a:off x="1731960" y="3027240"/>
              <a:ext cx="76320" cy="7488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9" name="Line 32"/>
            <p:cNvSpPr/>
            <p:nvPr/>
          </p:nvSpPr>
          <p:spPr>
            <a:xfrm flipV="1">
              <a:off x="1148760" y="3951000"/>
              <a:ext cx="325080" cy="8172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0" name="Line 33"/>
            <p:cNvSpPr/>
            <p:nvPr/>
          </p:nvSpPr>
          <p:spPr>
            <a:xfrm flipH="1">
              <a:off x="1365840" y="3868560"/>
              <a:ext cx="432000" cy="10908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1" name="CustomShape 34"/>
            <p:cNvSpPr/>
            <p:nvPr/>
          </p:nvSpPr>
          <p:spPr>
            <a:xfrm rot="10800000">
              <a:off x="1731960" y="3855960"/>
              <a:ext cx="76320" cy="7632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2" name="CustomShape 35"/>
            <p:cNvSpPr/>
            <p:nvPr/>
          </p:nvSpPr>
          <p:spPr>
            <a:xfrm>
              <a:off x="2351160" y="264816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263" name="CustomShape 36"/>
            <p:cNvSpPr/>
            <p:nvPr/>
          </p:nvSpPr>
          <p:spPr>
            <a:xfrm>
              <a:off x="2344680" y="382428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264" name="Picture 54" descr="TP_tmp"/>
            <p:cNvPicPr/>
            <p:nvPr/>
          </p:nvPicPr>
          <p:blipFill>
            <a:blip r:embed="rId5"/>
            <a:stretch/>
          </p:blipFill>
          <p:spPr>
            <a:xfrm>
              <a:off x="1336680" y="2600280"/>
              <a:ext cx="87480" cy="20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65" name="Picture 55" descr="TP_tmp"/>
            <p:cNvPicPr/>
            <p:nvPr/>
          </p:nvPicPr>
          <p:blipFill>
            <a:blip r:embed="rId6"/>
            <a:stretch/>
          </p:blipFill>
          <p:spPr>
            <a:xfrm>
              <a:off x="2041560" y="2600280"/>
              <a:ext cx="146160" cy="263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66" name="Picture 58" descr="TP_tmp"/>
            <p:cNvPicPr/>
            <p:nvPr/>
          </p:nvPicPr>
          <p:blipFill>
            <a:blip r:embed="rId7"/>
            <a:stretch/>
          </p:blipFill>
          <p:spPr>
            <a:xfrm>
              <a:off x="1336680" y="4054680"/>
              <a:ext cx="174600" cy="261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67" name="Picture 60" descr="TP_tmp"/>
            <p:cNvPicPr/>
            <p:nvPr/>
          </p:nvPicPr>
          <p:blipFill>
            <a:blip r:embed="rId8"/>
            <a:stretch/>
          </p:blipFill>
          <p:spPr>
            <a:xfrm>
              <a:off x="2041560" y="4095720"/>
              <a:ext cx="146160" cy="2635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68" name="Group 37"/>
            <p:cNvGrpSpPr/>
            <p:nvPr/>
          </p:nvGrpSpPr>
          <p:grpSpPr>
            <a:xfrm>
              <a:off x="797040" y="3836880"/>
              <a:ext cx="461880" cy="416880"/>
              <a:chOff x="797040" y="3836880"/>
              <a:chExt cx="461880" cy="416880"/>
            </a:xfrm>
          </p:grpSpPr>
          <p:sp>
            <p:nvSpPr>
              <p:cNvPr id="2269" name="CustomShape 38"/>
              <p:cNvSpPr/>
              <p:nvPr/>
            </p:nvSpPr>
            <p:spPr>
              <a:xfrm>
                <a:off x="797040" y="3836880"/>
                <a:ext cx="461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2270" name="Line 39"/>
              <p:cNvSpPr/>
              <p:nvPr/>
            </p:nvSpPr>
            <p:spPr>
              <a:xfrm>
                <a:off x="905040" y="3932280"/>
                <a:ext cx="142920" cy="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71" name="Line 40"/>
            <p:cNvSpPr/>
            <p:nvPr/>
          </p:nvSpPr>
          <p:spPr>
            <a:xfrm>
              <a:off x="2454480" y="3932280"/>
              <a:ext cx="142560" cy="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72" name="Picture 69" descr="TP_tmp"/>
          <p:cNvPicPr/>
          <p:nvPr/>
        </p:nvPicPr>
        <p:blipFill>
          <a:blip r:embed="rId9"/>
          <a:stretch/>
        </p:blipFill>
        <p:spPr>
          <a:xfrm>
            <a:off x="3749760" y="1204920"/>
            <a:ext cx="2979720" cy="789120"/>
          </a:xfrm>
          <a:prstGeom prst="rect">
            <a:avLst/>
          </a:prstGeom>
          <a:ln>
            <a:noFill/>
          </a:ln>
        </p:spPr>
      </p:pic>
      <p:sp>
        <p:nvSpPr>
          <p:cNvPr id="2273" name="CustomShape 41"/>
          <p:cNvSpPr/>
          <p:nvPr/>
        </p:nvSpPr>
        <p:spPr>
          <a:xfrm>
            <a:off x="3705120" y="3071880"/>
            <a:ext cx="3205440" cy="863640"/>
          </a:xfrm>
          <a:prstGeom prst="rect">
            <a:avLst/>
          </a:prstGeom>
          <a:noFill/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274" name="Picture 72" descr="TP_tmp"/>
          <p:cNvPicPr/>
          <p:nvPr/>
        </p:nvPicPr>
        <p:blipFill>
          <a:blip r:embed="rId10"/>
          <a:stretch/>
        </p:blipFill>
        <p:spPr>
          <a:xfrm>
            <a:off x="3749760" y="3106800"/>
            <a:ext cx="2979720" cy="788760"/>
          </a:xfrm>
          <a:prstGeom prst="rect">
            <a:avLst/>
          </a:prstGeom>
          <a:ln>
            <a:noFill/>
          </a:ln>
        </p:spPr>
      </p:pic>
      <p:grpSp>
        <p:nvGrpSpPr>
          <p:cNvPr id="2275" name="Group 42"/>
          <p:cNvGrpSpPr/>
          <p:nvPr/>
        </p:nvGrpSpPr>
        <p:grpSpPr>
          <a:xfrm>
            <a:off x="689040" y="4400640"/>
            <a:ext cx="2303280" cy="1659960"/>
            <a:chOff x="689040" y="4400640"/>
            <a:chExt cx="2303280" cy="1659960"/>
          </a:xfrm>
        </p:grpSpPr>
        <p:sp>
          <p:nvSpPr>
            <p:cNvPr id="2276" name="CustomShape 43"/>
            <p:cNvSpPr/>
            <p:nvPr/>
          </p:nvSpPr>
          <p:spPr>
            <a:xfrm>
              <a:off x="689040" y="440064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2277" name="CustomShape 44"/>
            <p:cNvSpPr/>
            <p:nvPr/>
          </p:nvSpPr>
          <p:spPr>
            <a:xfrm>
              <a:off x="2530440" y="4456080"/>
              <a:ext cx="461880" cy="41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6840" rIns="96840" tIns="48240" bIns="48240">
              <a:spAutoFit/>
            </a:bodyPr>
            <a:p>
              <a:pPr>
                <a:spcBef>
                  <a:spcPts val="1312"/>
                </a:spcBef>
              </a:pPr>
              <a:r>
                <a:rPr b="0" lang="en-US" sz="2100" spc="-1" strike="noStrike">
                  <a:solidFill>
                    <a:srgbClr val="000000"/>
                  </a:solidFill>
                  <a:latin typeface="Arial"/>
                </a:rPr>
                <a:t>q</a:t>
              </a:r>
              <a:endParaRPr b="1" lang="es-ES" sz="21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278" name="Picture 90" descr="TP_tmp"/>
            <p:cNvPicPr/>
            <p:nvPr/>
          </p:nvPicPr>
          <p:blipFill>
            <a:blip r:embed="rId11"/>
            <a:stretch/>
          </p:blipFill>
          <p:spPr>
            <a:xfrm>
              <a:off x="1300320" y="4653000"/>
              <a:ext cx="87120" cy="20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79" name="Picture 91" descr="TP_tmp"/>
            <p:cNvPicPr/>
            <p:nvPr/>
          </p:nvPicPr>
          <p:blipFill>
            <a:blip r:embed="rId12"/>
            <a:stretch/>
          </p:blipFill>
          <p:spPr>
            <a:xfrm>
              <a:off x="2162160" y="4624560"/>
              <a:ext cx="146160" cy="2635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80" name="Group 45"/>
            <p:cNvGrpSpPr/>
            <p:nvPr/>
          </p:nvGrpSpPr>
          <p:grpSpPr>
            <a:xfrm>
              <a:off x="2163960" y="4708440"/>
              <a:ext cx="396720" cy="576360"/>
              <a:chOff x="2163960" y="4708440"/>
              <a:chExt cx="396720" cy="576360"/>
            </a:xfrm>
          </p:grpSpPr>
          <p:sp>
            <p:nvSpPr>
              <p:cNvPr id="2281" name="Line 46"/>
              <p:cNvSpPr/>
              <p:nvPr/>
            </p:nvSpPr>
            <p:spPr>
              <a:xfrm flipH="1">
                <a:off x="2163960" y="4708440"/>
                <a:ext cx="396720" cy="57636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2" name="Line 47"/>
              <p:cNvSpPr/>
              <p:nvPr/>
            </p:nvSpPr>
            <p:spPr>
              <a:xfrm flipV="1">
                <a:off x="2163960" y="4960800"/>
                <a:ext cx="215640" cy="32400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3" name="Group 48"/>
            <p:cNvGrpSpPr/>
            <p:nvPr/>
          </p:nvGrpSpPr>
          <p:grpSpPr>
            <a:xfrm>
              <a:off x="2157480" y="5293440"/>
              <a:ext cx="372960" cy="591840"/>
              <a:chOff x="2157480" y="5293440"/>
              <a:chExt cx="372960" cy="591840"/>
            </a:xfrm>
          </p:grpSpPr>
          <p:sp>
            <p:nvSpPr>
              <p:cNvPr id="2284" name="Line 49"/>
              <p:cNvSpPr/>
              <p:nvPr/>
            </p:nvSpPr>
            <p:spPr>
              <a:xfrm>
                <a:off x="2157480" y="5293440"/>
                <a:ext cx="372960" cy="59184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5" name="Line 50"/>
              <p:cNvSpPr/>
              <p:nvPr/>
            </p:nvSpPr>
            <p:spPr>
              <a:xfrm flipH="1" flipV="1">
                <a:off x="2317320" y="5559120"/>
                <a:ext cx="212760" cy="32580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6" name="Group 51"/>
            <p:cNvGrpSpPr/>
            <p:nvPr/>
          </p:nvGrpSpPr>
          <p:grpSpPr>
            <a:xfrm>
              <a:off x="990000" y="4681080"/>
              <a:ext cx="367920" cy="594720"/>
              <a:chOff x="990000" y="4681080"/>
              <a:chExt cx="367920" cy="594720"/>
            </a:xfrm>
          </p:grpSpPr>
          <p:sp>
            <p:nvSpPr>
              <p:cNvPr id="2287" name="Line 52"/>
              <p:cNvSpPr/>
              <p:nvPr/>
            </p:nvSpPr>
            <p:spPr>
              <a:xfrm flipH="1" flipV="1">
                <a:off x="990000" y="4681080"/>
                <a:ext cx="367920" cy="59472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8" name="Line 53"/>
              <p:cNvSpPr/>
              <p:nvPr/>
            </p:nvSpPr>
            <p:spPr>
              <a:xfrm>
                <a:off x="990720" y="4681080"/>
                <a:ext cx="209520" cy="32796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9" name="Group 54"/>
            <p:cNvGrpSpPr/>
            <p:nvPr/>
          </p:nvGrpSpPr>
          <p:grpSpPr>
            <a:xfrm>
              <a:off x="1037520" y="5267160"/>
              <a:ext cx="344160" cy="608400"/>
              <a:chOff x="1037520" y="5267160"/>
              <a:chExt cx="344160" cy="608400"/>
            </a:xfrm>
          </p:grpSpPr>
          <p:sp>
            <p:nvSpPr>
              <p:cNvPr id="2290" name="Line 55"/>
              <p:cNvSpPr/>
              <p:nvPr/>
            </p:nvSpPr>
            <p:spPr>
              <a:xfrm flipV="1">
                <a:off x="1037520" y="5267160"/>
                <a:ext cx="344160" cy="60840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1" name="Line 56"/>
              <p:cNvSpPr/>
              <p:nvPr/>
            </p:nvSpPr>
            <p:spPr>
              <a:xfrm flipH="1">
                <a:off x="1195560" y="5267880"/>
                <a:ext cx="186120" cy="341280"/>
              </a:xfrm>
              <a:prstGeom prst="line">
                <a:avLst/>
              </a:prstGeom>
              <a:ln w="28440">
                <a:solidFill>
                  <a:srgbClr val="0000ff"/>
                </a:solidFill>
                <a:miter/>
                <a:tailEnd len="med" type="arrow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92" name="Group 57"/>
            <p:cNvGrpSpPr/>
            <p:nvPr/>
          </p:nvGrpSpPr>
          <p:grpSpPr>
            <a:xfrm>
              <a:off x="1328760" y="5141520"/>
              <a:ext cx="874800" cy="185760"/>
              <a:chOff x="1328760" y="5141520"/>
              <a:chExt cx="874800" cy="185760"/>
            </a:xfrm>
          </p:grpSpPr>
          <p:sp>
            <p:nvSpPr>
              <p:cNvPr id="2293" name="CustomShape 58"/>
              <p:cNvSpPr/>
              <p:nvPr/>
            </p:nvSpPr>
            <p:spPr>
              <a:xfrm rot="10800000">
                <a:off x="1378080" y="5141520"/>
                <a:ext cx="792000" cy="150840"/>
              </a:xfrm>
              <a:custGeom>
                <a:avLst/>
                <a:gdLst/>
                <a:ahLst/>
                <a:rect l="l" t="t" r="r" b="b"/>
                <a:pathLst>
                  <a:path w="3632" h="743">
                    <a:moveTo>
                      <a:pt x="0" y="64"/>
                    </a:moveTo>
                    <a:cubicBezTo>
                      <a:pt x="40" y="47"/>
                      <a:pt x="81" y="30"/>
                      <a:pt x="124" y="21"/>
                    </a:cubicBezTo>
                    <a:cubicBezTo>
                      <a:pt x="167" y="12"/>
                      <a:pt x="214" y="8"/>
                      <a:pt x="260" y="8"/>
                    </a:cubicBezTo>
                    <a:cubicBezTo>
                      <a:pt x="306" y="8"/>
                      <a:pt x="360" y="12"/>
                      <a:pt x="403" y="21"/>
                    </a:cubicBezTo>
                    <a:cubicBezTo>
                      <a:pt x="446" y="30"/>
                      <a:pt x="484" y="47"/>
                      <a:pt x="520" y="64"/>
                    </a:cubicBezTo>
                    <a:cubicBezTo>
                      <a:pt x="556" y="81"/>
                      <a:pt x="584" y="94"/>
                      <a:pt x="619" y="120"/>
                    </a:cubicBezTo>
                    <a:cubicBezTo>
                      <a:pt x="654" y="146"/>
                      <a:pt x="700" y="183"/>
                      <a:pt x="730" y="219"/>
                    </a:cubicBezTo>
                    <a:cubicBezTo>
                      <a:pt x="760" y="255"/>
                      <a:pt x="783" y="301"/>
                      <a:pt x="799" y="336"/>
                    </a:cubicBezTo>
                    <a:cubicBezTo>
                      <a:pt x="815" y="371"/>
                      <a:pt x="823" y="396"/>
                      <a:pt x="829" y="429"/>
                    </a:cubicBezTo>
                    <a:cubicBezTo>
                      <a:pt x="835" y="462"/>
                      <a:pt x="837" y="505"/>
                      <a:pt x="836" y="534"/>
                    </a:cubicBezTo>
                    <a:cubicBezTo>
                      <a:pt x="835" y="563"/>
                      <a:pt x="831" y="581"/>
                      <a:pt x="823" y="602"/>
                    </a:cubicBezTo>
                    <a:cubicBezTo>
                      <a:pt x="815" y="623"/>
                      <a:pt x="801" y="640"/>
                      <a:pt x="786" y="658"/>
                    </a:cubicBezTo>
                    <a:cubicBezTo>
                      <a:pt x="771" y="676"/>
                      <a:pt x="754" y="701"/>
                      <a:pt x="730" y="713"/>
                    </a:cubicBezTo>
                    <a:cubicBezTo>
                      <a:pt x="706" y="725"/>
                      <a:pt x="672" y="731"/>
                      <a:pt x="644" y="732"/>
                    </a:cubicBezTo>
                    <a:cubicBezTo>
                      <a:pt x="616" y="733"/>
                      <a:pt x="587" y="731"/>
                      <a:pt x="563" y="720"/>
                    </a:cubicBezTo>
                    <a:cubicBezTo>
                      <a:pt x="539" y="709"/>
                      <a:pt x="518" y="685"/>
                      <a:pt x="502" y="664"/>
                    </a:cubicBezTo>
                    <a:cubicBezTo>
                      <a:pt x="486" y="643"/>
                      <a:pt x="473" y="625"/>
                      <a:pt x="464" y="596"/>
                    </a:cubicBezTo>
                    <a:cubicBezTo>
                      <a:pt x="455" y="567"/>
                      <a:pt x="446" y="525"/>
                      <a:pt x="446" y="491"/>
                    </a:cubicBezTo>
                    <a:cubicBezTo>
                      <a:pt x="446" y="457"/>
                      <a:pt x="453" y="428"/>
                      <a:pt x="464" y="392"/>
                    </a:cubicBezTo>
                    <a:cubicBezTo>
                      <a:pt x="475" y="356"/>
                      <a:pt x="496" y="305"/>
                      <a:pt x="514" y="274"/>
                    </a:cubicBezTo>
                    <a:cubicBezTo>
                      <a:pt x="532" y="243"/>
                      <a:pt x="552" y="225"/>
                      <a:pt x="570" y="206"/>
                    </a:cubicBezTo>
                    <a:cubicBezTo>
                      <a:pt x="588" y="187"/>
                      <a:pt x="603" y="175"/>
                      <a:pt x="625" y="157"/>
                    </a:cubicBezTo>
                    <a:cubicBezTo>
                      <a:pt x="647" y="139"/>
                      <a:pt x="670" y="113"/>
                      <a:pt x="700" y="95"/>
                    </a:cubicBezTo>
                    <a:cubicBezTo>
                      <a:pt x="730" y="77"/>
                      <a:pt x="771" y="64"/>
                      <a:pt x="805" y="52"/>
                    </a:cubicBezTo>
                    <a:cubicBezTo>
                      <a:pt x="839" y="40"/>
                      <a:pt x="871" y="29"/>
                      <a:pt x="904" y="21"/>
                    </a:cubicBezTo>
                    <a:cubicBezTo>
                      <a:pt x="937" y="13"/>
                      <a:pt x="961" y="2"/>
                      <a:pt x="1003" y="2"/>
                    </a:cubicBezTo>
                    <a:cubicBezTo>
                      <a:pt x="1045" y="2"/>
                      <a:pt x="1107" y="10"/>
                      <a:pt x="1157" y="21"/>
                    </a:cubicBezTo>
                    <a:cubicBezTo>
                      <a:pt x="1207" y="32"/>
                      <a:pt x="1266" y="52"/>
                      <a:pt x="1306" y="70"/>
                    </a:cubicBezTo>
                    <a:cubicBezTo>
                      <a:pt x="1346" y="88"/>
                      <a:pt x="1367" y="107"/>
                      <a:pt x="1399" y="132"/>
                    </a:cubicBezTo>
                    <a:cubicBezTo>
                      <a:pt x="1431" y="157"/>
                      <a:pt x="1473" y="191"/>
                      <a:pt x="1498" y="219"/>
                    </a:cubicBezTo>
                    <a:cubicBezTo>
                      <a:pt x="1523" y="247"/>
                      <a:pt x="1534" y="272"/>
                      <a:pt x="1547" y="299"/>
                    </a:cubicBezTo>
                    <a:cubicBezTo>
                      <a:pt x="1560" y="326"/>
                      <a:pt x="1570" y="352"/>
                      <a:pt x="1578" y="379"/>
                    </a:cubicBezTo>
                    <a:cubicBezTo>
                      <a:pt x="1586" y="406"/>
                      <a:pt x="1596" y="425"/>
                      <a:pt x="1597" y="460"/>
                    </a:cubicBezTo>
                    <a:cubicBezTo>
                      <a:pt x="1598" y="495"/>
                      <a:pt x="1592" y="556"/>
                      <a:pt x="1584" y="590"/>
                    </a:cubicBezTo>
                    <a:cubicBezTo>
                      <a:pt x="1576" y="624"/>
                      <a:pt x="1560" y="645"/>
                      <a:pt x="1547" y="664"/>
                    </a:cubicBezTo>
                    <a:cubicBezTo>
                      <a:pt x="1534" y="683"/>
                      <a:pt x="1526" y="696"/>
                      <a:pt x="1504" y="707"/>
                    </a:cubicBezTo>
                    <a:cubicBezTo>
                      <a:pt x="1482" y="718"/>
                      <a:pt x="1447" y="730"/>
                      <a:pt x="1417" y="732"/>
                    </a:cubicBezTo>
                    <a:cubicBezTo>
                      <a:pt x="1387" y="734"/>
                      <a:pt x="1349" y="732"/>
                      <a:pt x="1324" y="720"/>
                    </a:cubicBezTo>
                    <a:cubicBezTo>
                      <a:pt x="1299" y="708"/>
                      <a:pt x="1285" y="684"/>
                      <a:pt x="1269" y="658"/>
                    </a:cubicBezTo>
                    <a:cubicBezTo>
                      <a:pt x="1253" y="632"/>
                      <a:pt x="1233" y="594"/>
                      <a:pt x="1225" y="565"/>
                    </a:cubicBezTo>
                    <a:cubicBezTo>
                      <a:pt x="1217" y="536"/>
                      <a:pt x="1217" y="518"/>
                      <a:pt x="1219" y="485"/>
                    </a:cubicBezTo>
                    <a:cubicBezTo>
                      <a:pt x="1221" y="452"/>
                      <a:pt x="1227" y="402"/>
                      <a:pt x="1238" y="367"/>
                    </a:cubicBezTo>
                    <a:cubicBezTo>
                      <a:pt x="1249" y="332"/>
                      <a:pt x="1267" y="306"/>
                      <a:pt x="1287" y="274"/>
                    </a:cubicBezTo>
                    <a:cubicBezTo>
                      <a:pt x="1307" y="242"/>
                      <a:pt x="1330" y="204"/>
                      <a:pt x="1361" y="175"/>
                    </a:cubicBezTo>
                    <a:cubicBezTo>
                      <a:pt x="1392" y="146"/>
                      <a:pt x="1433" y="125"/>
                      <a:pt x="1473" y="101"/>
                    </a:cubicBezTo>
                    <a:cubicBezTo>
                      <a:pt x="1513" y="77"/>
                      <a:pt x="1562" y="47"/>
                      <a:pt x="1603" y="33"/>
                    </a:cubicBezTo>
                    <a:cubicBezTo>
                      <a:pt x="1644" y="19"/>
                      <a:pt x="1680" y="18"/>
                      <a:pt x="1720" y="14"/>
                    </a:cubicBezTo>
                    <a:cubicBezTo>
                      <a:pt x="1760" y="10"/>
                      <a:pt x="1801" y="5"/>
                      <a:pt x="1844" y="8"/>
                    </a:cubicBezTo>
                    <a:cubicBezTo>
                      <a:pt x="1887" y="11"/>
                      <a:pt x="1935" y="19"/>
                      <a:pt x="1980" y="33"/>
                    </a:cubicBezTo>
                    <a:cubicBezTo>
                      <a:pt x="2025" y="47"/>
                      <a:pt x="2076" y="69"/>
                      <a:pt x="2116" y="95"/>
                    </a:cubicBezTo>
                    <a:cubicBezTo>
                      <a:pt x="2156" y="121"/>
                      <a:pt x="2190" y="156"/>
                      <a:pt x="2221" y="188"/>
                    </a:cubicBezTo>
                    <a:cubicBezTo>
                      <a:pt x="2252" y="220"/>
                      <a:pt x="2280" y="253"/>
                      <a:pt x="2302" y="287"/>
                    </a:cubicBezTo>
                    <a:cubicBezTo>
                      <a:pt x="2324" y="321"/>
                      <a:pt x="2341" y="363"/>
                      <a:pt x="2351" y="392"/>
                    </a:cubicBezTo>
                    <a:cubicBezTo>
                      <a:pt x="2361" y="421"/>
                      <a:pt x="2365" y="426"/>
                      <a:pt x="2364" y="460"/>
                    </a:cubicBezTo>
                    <a:cubicBezTo>
                      <a:pt x="2363" y="494"/>
                      <a:pt x="2356" y="559"/>
                      <a:pt x="2345" y="596"/>
                    </a:cubicBezTo>
                    <a:cubicBezTo>
                      <a:pt x="2334" y="633"/>
                      <a:pt x="2315" y="659"/>
                      <a:pt x="2296" y="682"/>
                    </a:cubicBezTo>
                    <a:cubicBezTo>
                      <a:pt x="2277" y="705"/>
                      <a:pt x="2248" y="723"/>
                      <a:pt x="2228" y="732"/>
                    </a:cubicBezTo>
                    <a:cubicBezTo>
                      <a:pt x="2208" y="741"/>
                      <a:pt x="2204" y="743"/>
                      <a:pt x="2178" y="738"/>
                    </a:cubicBezTo>
                    <a:cubicBezTo>
                      <a:pt x="2152" y="733"/>
                      <a:pt x="2102" y="720"/>
                      <a:pt x="2073" y="701"/>
                    </a:cubicBezTo>
                    <a:cubicBezTo>
                      <a:pt x="2044" y="682"/>
                      <a:pt x="2019" y="657"/>
                      <a:pt x="2005" y="621"/>
                    </a:cubicBezTo>
                    <a:cubicBezTo>
                      <a:pt x="1991" y="585"/>
                      <a:pt x="1986" y="526"/>
                      <a:pt x="1986" y="485"/>
                    </a:cubicBezTo>
                    <a:cubicBezTo>
                      <a:pt x="1986" y="444"/>
                      <a:pt x="1995" y="409"/>
                      <a:pt x="2005" y="373"/>
                    </a:cubicBezTo>
                    <a:cubicBezTo>
                      <a:pt x="2015" y="337"/>
                      <a:pt x="2029" y="299"/>
                      <a:pt x="2048" y="268"/>
                    </a:cubicBezTo>
                    <a:cubicBezTo>
                      <a:pt x="2067" y="237"/>
                      <a:pt x="2092" y="217"/>
                      <a:pt x="2122" y="188"/>
                    </a:cubicBezTo>
                    <a:cubicBezTo>
                      <a:pt x="2152" y="159"/>
                      <a:pt x="2189" y="121"/>
                      <a:pt x="2228" y="95"/>
                    </a:cubicBezTo>
                    <a:cubicBezTo>
                      <a:pt x="2267" y="69"/>
                      <a:pt x="2316" y="47"/>
                      <a:pt x="2357" y="33"/>
                    </a:cubicBezTo>
                    <a:cubicBezTo>
                      <a:pt x="2398" y="19"/>
                      <a:pt x="2441" y="12"/>
                      <a:pt x="2475" y="8"/>
                    </a:cubicBezTo>
                    <a:cubicBezTo>
                      <a:pt x="2509" y="4"/>
                      <a:pt x="2523" y="6"/>
                      <a:pt x="2562" y="8"/>
                    </a:cubicBezTo>
                    <a:cubicBezTo>
                      <a:pt x="2601" y="10"/>
                      <a:pt x="2658" y="7"/>
                      <a:pt x="2710" y="21"/>
                    </a:cubicBezTo>
                    <a:cubicBezTo>
                      <a:pt x="2762" y="35"/>
                      <a:pt x="2829" y="67"/>
                      <a:pt x="2877" y="95"/>
                    </a:cubicBezTo>
                    <a:cubicBezTo>
                      <a:pt x="2925" y="123"/>
                      <a:pt x="2961" y="152"/>
                      <a:pt x="2995" y="188"/>
                    </a:cubicBezTo>
                    <a:cubicBezTo>
                      <a:pt x="3029" y="224"/>
                      <a:pt x="3059" y="269"/>
                      <a:pt x="3081" y="311"/>
                    </a:cubicBezTo>
                    <a:cubicBezTo>
                      <a:pt x="3103" y="353"/>
                      <a:pt x="3119" y="398"/>
                      <a:pt x="3125" y="441"/>
                    </a:cubicBezTo>
                    <a:cubicBezTo>
                      <a:pt x="3131" y="484"/>
                      <a:pt x="3125" y="536"/>
                      <a:pt x="3118" y="571"/>
                    </a:cubicBezTo>
                    <a:cubicBezTo>
                      <a:pt x="3111" y="606"/>
                      <a:pt x="3097" y="627"/>
                      <a:pt x="3081" y="652"/>
                    </a:cubicBezTo>
                    <a:cubicBezTo>
                      <a:pt x="3065" y="677"/>
                      <a:pt x="3041" y="706"/>
                      <a:pt x="3019" y="720"/>
                    </a:cubicBezTo>
                    <a:cubicBezTo>
                      <a:pt x="2997" y="734"/>
                      <a:pt x="2980" y="738"/>
                      <a:pt x="2951" y="738"/>
                    </a:cubicBezTo>
                    <a:cubicBezTo>
                      <a:pt x="2922" y="738"/>
                      <a:pt x="2875" y="737"/>
                      <a:pt x="2846" y="720"/>
                    </a:cubicBezTo>
                    <a:cubicBezTo>
                      <a:pt x="2817" y="703"/>
                      <a:pt x="2795" y="672"/>
                      <a:pt x="2778" y="633"/>
                    </a:cubicBezTo>
                    <a:cubicBezTo>
                      <a:pt x="2761" y="594"/>
                      <a:pt x="2740" y="539"/>
                      <a:pt x="2741" y="485"/>
                    </a:cubicBezTo>
                    <a:cubicBezTo>
                      <a:pt x="2742" y="431"/>
                      <a:pt x="2762" y="359"/>
                      <a:pt x="2784" y="311"/>
                    </a:cubicBezTo>
                    <a:cubicBezTo>
                      <a:pt x="2806" y="263"/>
                      <a:pt x="2840" y="233"/>
                      <a:pt x="2871" y="200"/>
                    </a:cubicBezTo>
                    <a:cubicBezTo>
                      <a:pt x="2902" y="167"/>
                      <a:pt x="2936" y="138"/>
                      <a:pt x="2970" y="113"/>
                    </a:cubicBezTo>
                    <a:cubicBezTo>
                      <a:pt x="3004" y="88"/>
                      <a:pt x="3036" y="67"/>
                      <a:pt x="3075" y="52"/>
                    </a:cubicBezTo>
                    <a:cubicBezTo>
                      <a:pt x="3114" y="37"/>
                      <a:pt x="3161" y="29"/>
                      <a:pt x="3205" y="21"/>
                    </a:cubicBezTo>
                    <a:cubicBezTo>
                      <a:pt x="3249" y="13"/>
                      <a:pt x="3292" y="0"/>
                      <a:pt x="3341" y="2"/>
                    </a:cubicBezTo>
                    <a:cubicBezTo>
                      <a:pt x="3390" y="4"/>
                      <a:pt x="3454" y="20"/>
                      <a:pt x="3502" y="33"/>
                    </a:cubicBezTo>
                    <a:cubicBezTo>
                      <a:pt x="3550" y="46"/>
                      <a:pt x="3591" y="64"/>
                      <a:pt x="3632" y="82"/>
                    </a:cubicBezTo>
                  </a:path>
                </a:pathLst>
              </a:custGeom>
              <a:noFill/>
              <a:ln w="2844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4" name="CustomShape 59"/>
              <p:cNvSpPr/>
              <p:nvPr/>
            </p:nvSpPr>
            <p:spPr>
              <a:xfrm rot="16200000">
                <a:off x="1330560" y="5241600"/>
                <a:ext cx="75960" cy="7956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5" name="CustomShape 60"/>
              <p:cNvSpPr/>
              <p:nvPr/>
            </p:nvSpPr>
            <p:spPr>
              <a:xfrm rot="16200000">
                <a:off x="2127240" y="5250960"/>
                <a:ext cx="75960" cy="76320"/>
              </a:xfrm>
              <a:prstGeom prst="ellipse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96" name="Group 61"/>
            <p:cNvGrpSpPr/>
            <p:nvPr/>
          </p:nvGrpSpPr>
          <p:grpSpPr>
            <a:xfrm>
              <a:off x="689040" y="5643720"/>
              <a:ext cx="461880" cy="416880"/>
              <a:chOff x="689040" y="5643720"/>
              <a:chExt cx="461880" cy="416880"/>
            </a:xfrm>
          </p:grpSpPr>
          <p:sp>
            <p:nvSpPr>
              <p:cNvPr id="2297" name="CustomShape 62"/>
              <p:cNvSpPr/>
              <p:nvPr/>
            </p:nvSpPr>
            <p:spPr>
              <a:xfrm>
                <a:off x="689040" y="5643720"/>
                <a:ext cx="461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2298" name="Line 63"/>
              <p:cNvSpPr/>
              <p:nvPr/>
            </p:nvSpPr>
            <p:spPr>
              <a:xfrm>
                <a:off x="797040" y="5738760"/>
                <a:ext cx="142920" cy="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99" name="Group 64"/>
            <p:cNvGrpSpPr/>
            <p:nvPr/>
          </p:nvGrpSpPr>
          <p:grpSpPr>
            <a:xfrm>
              <a:off x="2489400" y="5624640"/>
              <a:ext cx="461880" cy="416880"/>
              <a:chOff x="2489400" y="5624640"/>
              <a:chExt cx="461880" cy="416880"/>
            </a:xfrm>
          </p:grpSpPr>
          <p:sp>
            <p:nvSpPr>
              <p:cNvPr id="2300" name="CustomShape 65"/>
              <p:cNvSpPr/>
              <p:nvPr/>
            </p:nvSpPr>
            <p:spPr>
              <a:xfrm>
                <a:off x="2489400" y="5624640"/>
                <a:ext cx="461880" cy="416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6840" rIns="96840" tIns="48240" bIns="48240">
                <a:spAutoFit/>
              </a:bodyPr>
              <a:p>
                <a:pPr>
                  <a:spcBef>
                    <a:spcPts val="1312"/>
                  </a:spcBef>
                </a:pPr>
                <a:r>
                  <a:rPr b="0" lang="en-US" sz="2100" spc="-1" strike="noStrike">
                    <a:solidFill>
                      <a:srgbClr val="000000"/>
                    </a:solidFill>
                    <a:latin typeface="Arial"/>
                  </a:rPr>
                  <a:t>q</a:t>
                </a:r>
                <a:endParaRPr b="1" lang="es-ES" sz="2100" spc="-1" strike="noStrike">
                  <a:solidFill>
                    <a:srgbClr val="333399"/>
                  </a:solidFill>
                  <a:latin typeface="Arial"/>
                </a:endParaRPr>
              </a:p>
            </p:txBody>
          </p:sp>
          <p:sp>
            <p:nvSpPr>
              <p:cNvPr id="2301" name="Line 66"/>
              <p:cNvSpPr/>
              <p:nvPr/>
            </p:nvSpPr>
            <p:spPr>
              <a:xfrm>
                <a:off x="2597400" y="5719680"/>
                <a:ext cx="142920" cy="0"/>
              </a:xfrm>
              <a:prstGeom prst="line">
                <a:avLst/>
              </a:prstGeom>
              <a:ln w="284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302" name="Picture 122" descr="TP_tmp"/>
            <p:cNvPicPr/>
            <p:nvPr/>
          </p:nvPicPr>
          <p:blipFill>
            <a:blip r:embed="rId13"/>
            <a:stretch/>
          </p:blipFill>
          <p:spPr>
            <a:xfrm>
              <a:off x="1263600" y="5651640"/>
              <a:ext cx="174600" cy="261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03" name="Picture 123" descr="TP_tmp"/>
            <p:cNvPicPr/>
            <p:nvPr/>
          </p:nvPicPr>
          <p:blipFill>
            <a:blip r:embed="rId14"/>
            <a:stretch/>
          </p:blipFill>
          <p:spPr>
            <a:xfrm>
              <a:off x="2129040" y="5661000"/>
              <a:ext cx="145800" cy="263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04" name="CustomShape 67"/>
          <p:cNvSpPr/>
          <p:nvPr/>
        </p:nvSpPr>
        <p:spPr>
          <a:xfrm>
            <a:off x="3713040" y="4836960"/>
            <a:ext cx="3276720" cy="900360"/>
          </a:xfrm>
          <a:prstGeom prst="rect">
            <a:avLst/>
          </a:prstGeom>
          <a:noFill/>
          <a:ln w="1908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05" name="Group 68"/>
          <p:cNvGrpSpPr/>
          <p:nvPr/>
        </p:nvGrpSpPr>
        <p:grpSpPr>
          <a:xfrm>
            <a:off x="7537320" y="2927520"/>
            <a:ext cx="2131920" cy="1260360"/>
            <a:chOff x="7537320" y="2927520"/>
            <a:chExt cx="2131920" cy="1260360"/>
          </a:xfrm>
        </p:grpSpPr>
        <p:pic>
          <p:nvPicPr>
            <p:cNvPr id="2306" name="Picture 141" descr="TP_tmp"/>
            <p:cNvPicPr/>
            <p:nvPr/>
          </p:nvPicPr>
          <p:blipFill>
            <a:blip r:embed="rId15"/>
            <a:stretch/>
          </p:blipFill>
          <p:spPr>
            <a:xfrm>
              <a:off x="7570440" y="2927520"/>
              <a:ext cx="1839960" cy="409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07" name="Picture 144" descr="TP_tmp"/>
            <p:cNvPicPr/>
            <p:nvPr/>
          </p:nvPicPr>
          <p:blipFill>
            <a:blip r:embed="rId16"/>
            <a:stretch/>
          </p:blipFill>
          <p:spPr>
            <a:xfrm>
              <a:off x="7537320" y="3360960"/>
              <a:ext cx="2131920" cy="409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08" name="Picture 146" descr="TP_tmp"/>
            <p:cNvPicPr/>
            <p:nvPr/>
          </p:nvPicPr>
          <p:blipFill>
            <a:blip r:embed="rId17"/>
            <a:stretch/>
          </p:blipFill>
          <p:spPr>
            <a:xfrm>
              <a:off x="7537320" y="3778200"/>
              <a:ext cx="1898640" cy="409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09" name="Group 69"/>
          <p:cNvGrpSpPr/>
          <p:nvPr/>
        </p:nvGrpSpPr>
        <p:grpSpPr>
          <a:xfrm>
            <a:off x="7529400" y="4714920"/>
            <a:ext cx="2131920" cy="1251000"/>
            <a:chOff x="7529400" y="4714920"/>
            <a:chExt cx="2131920" cy="1251000"/>
          </a:xfrm>
        </p:grpSpPr>
        <p:pic>
          <p:nvPicPr>
            <p:cNvPr id="2310" name="Picture 147" descr="TP_tmp"/>
            <p:cNvPicPr/>
            <p:nvPr/>
          </p:nvPicPr>
          <p:blipFill>
            <a:blip r:embed="rId18"/>
            <a:stretch/>
          </p:blipFill>
          <p:spPr>
            <a:xfrm>
              <a:off x="7573680" y="4714920"/>
              <a:ext cx="1839960" cy="409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11" name="Picture 149" descr="TP_tmp"/>
            <p:cNvPicPr/>
            <p:nvPr/>
          </p:nvPicPr>
          <p:blipFill>
            <a:blip r:embed="rId19"/>
            <a:stretch/>
          </p:blipFill>
          <p:spPr>
            <a:xfrm>
              <a:off x="7537320" y="5124600"/>
              <a:ext cx="1898640" cy="409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12" name="Picture 151" descr="TP_tmp"/>
            <p:cNvPicPr/>
            <p:nvPr/>
          </p:nvPicPr>
          <p:blipFill>
            <a:blip r:embed="rId20"/>
            <a:stretch/>
          </p:blipFill>
          <p:spPr>
            <a:xfrm>
              <a:off x="7529400" y="5556240"/>
              <a:ext cx="2131920" cy="409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13" name="CustomShape 70"/>
          <p:cNvSpPr/>
          <p:nvPr/>
        </p:nvSpPr>
        <p:spPr>
          <a:xfrm>
            <a:off x="306000" y="225360"/>
            <a:ext cx="7146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Consequently the colour factors for the different diagrams are: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314" name="Group 71"/>
          <p:cNvGrpSpPr/>
          <p:nvPr/>
        </p:nvGrpSpPr>
        <p:grpSpPr>
          <a:xfrm>
            <a:off x="3747960" y="4836960"/>
            <a:ext cx="3276720" cy="900000"/>
            <a:chOff x="3747960" y="4836960"/>
            <a:chExt cx="3276720" cy="900000"/>
          </a:xfrm>
        </p:grpSpPr>
        <p:sp>
          <p:nvSpPr>
            <p:cNvPr id="2315" name="CustomShape 72"/>
            <p:cNvSpPr/>
            <p:nvPr/>
          </p:nvSpPr>
          <p:spPr>
            <a:xfrm>
              <a:off x="3747960" y="4836960"/>
              <a:ext cx="327672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16" name="Picture 162" descr="TP_tmp"/>
            <p:cNvPicPr/>
            <p:nvPr/>
          </p:nvPicPr>
          <p:blipFill>
            <a:blip r:embed="rId21"/>
            <a:stretch/>
          </p:blipFill>
          <p:spPr>
            <a:xfrm>
              <a:off x="3792600" y="4876560"/>
              <a:ext cx="2979720" cy="789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17" name="CustomShape 73"/>
          <p:cNvSpPr/>
          <p:nvPr/>
        </p:nvSpPr>
        <p:spPr>
          <a:xfrm>
            <a:off x="2587680" y="6165720"/>
            <a:ext cx="47206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Colour index of adjoint spinor comes first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2318" name="Group 74"/>
          <p:cNvGrpSpPr/>
          <p:nvPr/>
        </p:nvGrpSpPr>
        <p:grpSpPr>
          <a:xfrm>
            <a:off x="7553160" y="549360"/>
            <a:ext cx="2103480" cy="1773000"/>
            <a:chOff x="7553160" y="549360"/>
            <a:chExt cx="2103480" cy="1773000"/>
          </a:xfrm>
        </p:grpSpPr>
        <p:pic>
          <p:nvPicPr>
            <p:cNvPr id="2319" name="Picture 135" descr="TP_tmp"/>
            <p:cNvPicPr/>
            <p:nvPr/>
          </p:nvPicPr>
          <p:blipFill>
            <a:blip r:embed="rId22"/>
            <a:stretch/>
          </p:blipFill>
          <p:spPr>
            <a:xfrm>
              <a:off x="7566120" y="990720"/>
              <a:ext cx="1839960" cy="409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20" name="Picture 137" descr="TP_tmp"/>
            <p:cNvPicPr/>
            <p:nvPr/>
          </p:nvPicPr>
          <p:blipFill>
            <a:blip r:embed="rId23"/>
            <a:stretch/>
          </p:blipFill>
          <p:spPr>
            <a:xfrm>
              <a:off x="7553160" y="1444680"/>
              <a:ext cx="2103480" cy="409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21" name="CustomShape 75"/>
            <p:cNvSpPr/>
            <p:nvPr/>
          </p:nvSpPr>
          <p:spPr>
            <a:xfrm>
              <a:off x="7691040" y="549360"/>
              <a:ext cx="61812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000000"/>
                  </a:solidFill>
                  <a:latin typeface="Arial"/>
                </a:rPr>
                <a:t>e.g.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2322" name="Picture 166" descr="TP_tmp"/>
            <p:cNvPicPr/>
            <p:nvPr/>
          </p:nvPicPr>
          <p:blipFill>
            <a:blip r:embed="rId24"/>
            <a:stretch/>
          </p:blipFill>
          <p:spPr>
            <a:xfrm>
              <a:off x="7569360" y="1913040"/>
              <a:ext cx="1900080" cy="4093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B4AEA1A6-6F76-43A4-82CF-4910E348D4CC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24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Summary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2325" name="CustomShape 3"/>
          <p:cNvSpPr/>
          <p:nvPr/>
        </p:nvSpPr>
        <p:spPr>
          <a:xfrm>
            <a:off x="407880" y="692280"/>
            <a:ext cx="50450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Superficially QCD very similar to QED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26" name="CustomShape 4"/>
          <p:cNvSpPr/>
          <p:nvPr/>
        </p:nvSpPr>
        <p:spPr>
          <a:xfrm>
            <a:off x="402480" y="1015920"/>
            <a:ext cx="904716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But gluon self-interactions are believed to result in colour confinement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All hadrons are colour singlets which explains why only observe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27" name="CustomShape 5"/>
          <p:cNvSpPr/>
          <p:nvPr/>
        </p:nvSpPr>
        <p:spPr>
          <a:xfrm>
            <a:off x="3558240" y="1808280"/>
            <a:ext cx="11286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ff"/>
                </a:solidFill>
                <a:latin typeface="Arial"/>
              </a:rPr>
              <a:t>Mesons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28" name="CustomShape 6"/>
          <p:cNvSpPr/>
          <p:nvPr/>
        </p:nvSpPr>
        <p:spPr>
          <a:xfrm>
            <a:off x="5215680" y="1808280"/>
            <a:ext cx="1200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ff"/>
                </a:solidFill>
                <a:latin typeface="Arial"/>
              </a:rPr>
              <a:t>Baryons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29" name="CustomShape 7"/>
          <p:cNvSpPr/>
          <p:nvPr/>
        </p:nvSpPr>
        <p:spPr>
          <a:xfrm>
            <a:off x="412920" y="2313000"/>
            <a:ext cx="23461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A low energies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330" name="Picture 9" descr="TP_tmp"/>
          <p:cNvPicPr/>
          <p:nvPr/>
        </p:nvPicPr>
        <p:blipFill>
          <a:blip r:embed="rId1"/>
          <a:stretch/>
        </p:blipFill>
        <p:spPr>
          <a:xfrm>
            <a:off x="2792520" y="2386080"/>
            <a:ext cx="788760" cy="263520"/>
          </a:xfrm>
          <a:prstGeom prst="rect">
            <a:avLst/>
          </a:prstGeom>
          <a:ln>
            <a:noFill/>
          </a:ln>
        </p:spPr>
      </p:pic>
      <p:sp>
        <p:nvSpPr>
          <p:cNvPr id="2331" name="CustomShape 8"/>
          <p:cNvSpPr/>
          <p:nvPr/>
        </p:nvSpPr>
        <p:spPr>
          <a:xfrm>
            <a:off x="2763360" y="2673360"/>
            <a:ext cx="3900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Can’t use perturbation theory !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32" name="CustomShape 9"/>
          <p:cNvSpPr/>
          <p:nvPr/>
        </p:nvSpPr>
        <p:spPr>
          <a:xfrm>
            <a:off x="2287440" y="2782800"/>
            <a:ext cx="289080" cy="144720"/>
          </a:xfrm>
          <a:custGeom>
            <a:avLst/>
            <a:gdLst/>
            <a:ahLst/>
            <a:rect l="0" t="0" r="r" b="b"/>
            <a:pathLst>
              <a:path w="804" h="404">
                <a:moveTo>
                  <a:pt x="0" y="100"/>
                </a:moveTo>
                <a:lnTo>
                  <a:pt x="603" y="100"/>
                </a:lnTo>
                <a:lnTo>
                  <a:pt x="603" y="0"/>
                </a:lnTo>
                <a:lnTo>
                  <a:pt x="803" y="201"/>
                </a:lnTo>
                <a:lnTo>
                  <a:pt x="603" y="403"/>
                </a:lnTo>
                <a:lnTo>
                  <a:pt x="603" y="302"/>
                </a:lnTo>
                <a:lnTo>
                  <a:pt x="0" y="302"/>
                </a:lnTo>
                <a:lnTo>
                  <a:pt x="0" y="100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3" name="CustomShape 10"/>
          <p:cNvSpPr/>
          <p:nvPr/>
        </p:nvSpPr>
        <p:spPr>
          <a:xfrm>
            <a:off x="3412440" y="3105000"/>
            <a:ext cx="31510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0000ff"/>
                </a:solidFill>
                <a:latin typeface="Arial"/>
              </a:rPr>
              <a:t>Non-Perturbative regime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34" name="CustomShape 11"/>
          <p:cNvSpPr/>
          <p:nvPr/>
        </p:nvSpPr>
        <p:spPr>
          <a:xfrm>
            <a:off x="404640" y="5553000"/>
            <a:ext cx="91886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Where calculations can be performed, QCD provides a good description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     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of relevant experimental data 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F061D82B-7AB4-4EBF-B95E-29CB5330B823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633" name="Group 2"/>
          <p:cNvGrpSpPr/>
          <p:nvPr/>
        </p:nvGrpSpPr>
        <p:grpSpPr>
          <a:xfrm>
            <a:off x="3164040" y="2095560"/>
            <a:ext cx="3444840" cy="431640"/>
            <a:chOff x="3164040" y="2095560"/>
            <a:chExt cx="3444840" cy="431640"/>
          </a:xfrm>
        </p:grpSpPr>
        <p:sp>
          <p:nvSpPr>
            <p:cNvPr id="634" name="CustomShape 3"/>
            <p:cNvSpPr/>
            <p:nvPr/>
          </p:nvSpPr>
          <p:spPr>
            <a:xfrm>
              <a:off x="3164040" y="2095560"/>
              <a:ext cx="3276720" cy="43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35" name="Picture 4" descr="TP_tmp"/>
            <p:cNvPicPr/>
            <p:nvPr/>
          </p:nvPicPr>
          <p:blipFill>
            <a:blip r:embed="rId1"/>
            <a:stretch/>
          </p:blipFill>
          <p:spPr>
            <a:xfrm>
              <a:off x="3221280" y="2166840"/>
              <a:ext cx="3387600" cy="320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6" name="CustomShape 4"/>
          <p:cNvSpPr/>
          <p:nvPr/>
        </p:nvSpPr>
        <p:spPr>
          <a:xfrm>
            <a:off x="408960" y="1468440"/>
            <a:ext cx="9135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Hence the principle of invariance under local phase transformations completely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specifies the interaction between a fermion and the gauge boson (i.e. photon):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37" name="CustomShape 5"/>
          <p:cNvSpPr/>
          <p:nvPr/>
        </p:nvSpPr>
        <p:spPr>
          <a:xfrm>
            <a:off x="1444680" y="2744640"/>
            <a:ext cx="396720" cy="209520"/>
          </a:xfrm>
          <a:custGeom>
            <a:avLst/>
            <a:gdLst/>
            <a:ahLst/>
            <a:rect l="0" t="0" r="r" b="b"/>
            <a:pathLst>
              <a:path w="1104" h="584">
                <a:moveTo>
                  <a:pt x="0" y="145"/>
                </a:moveTo>
                <a:lnTo>
                  <a:pt x="827" y="145"/>
                </a:lnTo>
                <a:lnTo>
                  <a:pt x="827" y="0"/>
                </a:lnTo>
                <a:lnTo>
                  <a:pt x="1103" y="291"/>
                </a:lnTo>
                <a:lnTo>
                  <a:pt x="827" y="583"/>
                </a:lnTo>
                <a:lnTo>
                  <a:pt x="827" y="437"/>
                </a:lnTo>
                <a:lnTo>
                  <a:pt x="0" y="437"/>
                </a:lnTo>
                <a:lnTo>
                  <a:pt x="0" y="145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6"/>
          <p:cNvSpPr/>
          <p:nvPr/>
        </p:nvSpPr>
        <p:spPr>
          <a:xfrm>
            <a:off x="1967760" y="2665440"/>
            <a:ext cx="2160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interaction vertex: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39" name="Picture 8" descr="TP_tmp"/>
          <p:cNvPicPr/>
          <p:nvPr/>
        </p:nvPicPr>
        <p:blipFill>
          <a:blip r:embed="rId2"/>
          <a:stretch/>
        </p:blipFill>
        <p:spPr>
          <a:xfrm>
            <a:off x="4486320" y="2708280"/>
            <a:ext cx="849240" cy="322200"/>
          </a:xfrm>
          <a:prstGeom prst="rect">
            <a:avLst/>
          </a:prstGeom>
          <a:ln>
            <a:noFill/>
          </a:ln>
        </p:spPr>
      </p:pic>
      <p:sp>
        <p:nvSpPr>
          <p:cNvPr id="640" name="CustomShape 7"/>
          <p:cNvSpPr/>
          <p:nvPr/>
        </p:nvSpPr>
        <p:spPr>
          <a:xfrm>
            <a:off x="4521240" y="2131920"/>
            <a:ext cx="504720" cy="398520"/>
          </a:xfrm>
          <a:prstGeom prst="rect">
            <a:avLst/>
          </a:prstGeom>
          <a:noFill/>
          <a:ln w="22320">
            <a:solidFill>
              <a:srgbClr val="ff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8"/>
          <p:cNvSpPr/>
          <p:nvPr/>
        </p:nvSpPr>
        <p:spPr>
          <a:xfrm>
            <a:off x="4737240" y="2529000"/>
            <a:ext cx="36360" cy="142920"/>
          </a:xfrm>
          <a:prstGeom prst="line">
            <a:avLst/>
          </a:prstGeom>
          <a:ln w="223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9"/>
          <p:cNvSpPr/>
          <p:nvPr/>
        </p:nvSpPr>
        <p:spPr>
          <a:xfrm>
            <a:off x="7468920" y="2732040"/>
            <a:ext cx="12276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(see p.111)</a:t>
            </a:r>
            <a:endParaRPr b="1" lang="es-ES" sz="1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3" name="CustomShape 10"/>
          <p:cNvSpPr/>
          <p:nvPr/>
        </p:nvSpPr>
        <p:spPr>
          <a:xfrm>
            <a:off x="3151080" y="3321000"/>
            <a:ext cx="397080" cy="209520"/>
          </a:xfrm>
          <a:custGeom>
            <a:avLst/>
            <a:gdLst/>
            <a:ahLst/>
            <a:rect l="0" t="0" r="r" b="b"/>
            <a:pathLst>
              <a:path w="1105" h="584">
                <a:moveTo>
                  <a:pt x="0" y="145"/>
                </a:moveTo>
                <a:lnTo>
                  <a:pt x="828" y="145"/>
                </a:lnTo>
                <a:lnTo>
                  <a:pt x="828" y="0"/>
                </a:lnTo>
                <a:lnTo>
                  <a:pt x="1104" y="291"/>
                </a:lnTo>
                <a:lnTo>
                  <a:pt x="828" y="583"/>
                </a:lnTo>
                <a:lnTo>
                  <a:pt x="828" y="437"/>
                </a:lnTo>
                <a:lnTo>
                  <a:pt x="0" y="437"/>
                </a:lnTo>
                <a:lnTo>
                  <a:pt x="0" y="145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1"/>
          <p:cNvSpPr/>
          <p:nvPr/>
        </p:nvSpPr>
        <p:spPr>
          <a:xfrm>
            <a:off x="4018680" y="3206880"/>
            <a:ext cx="8877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QED !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5" name="CustomShape 12"/>
          <p:cNvSpPr/>
          <p:nvPr/>
        </p:nvSpPr>
        <p:spPr>
          <a:xfrm>
            <a:off x="449280" y="3830760"/>
            <a:ext cx="8137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local phase transformation of QED is a unitary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U(1)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transformation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646" name="Group 13"/>
          <p:cNvGrpSpPr/>
          <p:nvPr/>
        </p:nvGrpSpPr>
        <p:grpSpPr>
          <a:xfrm>
            <a:off x="1166760" y="4184640"/>
            <a:ext cx="7388280" cy="398160"/>
            <a:chOff x="1166760" y="4184640"/>
            <a:chExt cx="7388280" cy="398160"/>
          </a:xfrm>
        </p:grpSpPr>
        <p:pic>
          <p:nvPicPr>
            <p:cNvPr id="647" name="Picture 16" descr="TP_tmp"/>
            <p:cNvPicPr/>
            <p:nvPr/>
          </p:nvPicPr>
          <p:blipFill>
            <a:blip r:embed="rId3"/>
            <a:stretch/>
          </p:blipFill>
          <p:spPr>
            <a:xfrm>
              <a:off x="3987720" y="4184640"/>
              <a:ext cx="2219400" cy="350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8" name="Picture 17" descr="TP_tmp"/>
            <p:cNvPicPr/>
            <p:nvPr/>
          </p:nvPicPr>
          <p:blipFill>
            <a:blip r:embed="rId4"/>
            <a:stretch/>
          </p:blipFill>
          <p:spPr>
            <a:xfrm>
              <a:off x="1166760" y="4224240"/>
              <a:ext cx="1752840" cy="320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9" name="CustomShape 14"/>
            <p:cNvSpPr/>
            <p:nvPr/>
          </p:nvSpPr>
          <p:spPr>
            <a:xfrm>
              <a:off x="3200040" y="4214520"/>
              <a:ext cx="49932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i.e.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650" name="CustomShape 15"/>
            <p:cNvSpPr/>
            <p:nvPr/>
          </p:nvSpPr>
          <p:spPr>
            <a:xfrm>
              <a:off x="6512760" y="4205160"/>
              <a:ext cx="70344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with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651" name="Picture 20" descr="TP_tmp"/>
            <p:cNvPicPr/>
            <p:nvPr/>
          </p:nvPicPr>
          <p:blipFill>
            <a:blip r:embed="rId5"/>
            <a:stretch/>
          </p:blipFill>
          <p:spPr>
            <a:xfrm>
              <a:off x="7504200" y="4221000"/>
              <a:ext cx="1050840" cy="263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52" name="CustomShape 16"/>
          <p:cNvSpPr/>
          <p:nvPr/>
        </p:nvSpPr>
        <p:spPr>
          <a:xfrm>
            <a:off x="406080" y="663480"/>
            <a:ext cx="91418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For physics to remain unchanged – must have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GAUGE INVARIANCE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of the new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field, i.e. physical predictions unchanged for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53" name="Picture 22" descr="TP_tmp"/>
          <p:cNvPicPr/>
          <p:nvPr/>
        </p:nvPicPr>
        <p:blipFill>
          <a:blip r:embed="rId6"/>
          <a:stretch/>
        </p:blipFill>
        <p:spPr>
          <a:xfrm>
            <a:off x="5818320" y="981000"/>
            <a:ext cx="2411280" cy="322200"/>
          </a:xfrm>
          <a:prstGeom prst="rect">
            <a:avLst/>
          </a:prstGeom>
          <a:ln>
            <a:noFill/>
          </a:ln>
        </p:spPr>
      </p:pic>
      <p:sp>
        <p:nvSpPr>
          <p:cNvPr id="654" name="CustomShape 17"/>
          <p:cNvSpPr/>
          <p:nvPr/>
        </p:nvSpPr>
        <p:spPr>
          <a:xfrm>
            <a:off x="3601440" y="5078520"/>
            <a:ext cx="2684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Now extend this idea…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1585D581-9795-465D-8039-E4B864D82B3C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494280" y="655560"/>
            <a:ext cx="7956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Suppose there is another fundamental symmetry of the universe, say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1350000" y="979560"/>
            <a:ext cx="6672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“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invariance under SU(3) local phase transformations”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58" name="CustomShape 4"/>
          <p:cNvSpPr/>
          <p:nvPr/>
        </p:nvSpPr>
        <p:spPr>
          <a:xfrm>
            <a:off x="712080" y="1449360"/>
            <a:ext cx="3438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i.e. require invariance under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59" name="CustomShape 5"/>
          <p:cNvSpPr/>
          <p:nvPr/>
        </p:nvSpPr>
        <p:spPr>
          <a:xfrm>
            <a:off x="952560" y="1809720"/>
            <a:ext cx="7404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are the eight 3x3 Gell-Mann matrices introduced in handout 7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0" name="CustomShape 6"/>
          <p:cNvSpPr/>
          <p:nvPr/>
        </p:nvSpPr>
        <p:spPr>
          <a:xfrm>
            <a:off x="6842520" y="1440000"/>
            <a:ext cx="840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where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61" name="Picture 7" descr="TP_tmp"/>
          <p:cNvPicPr/>
          <p:nvPr/>
        </p:nvPicPr>
        <p:blipFill>
          <a:blip r:embed="rId1"/>
          <a:stretch/>
        </p:blipFill>
        <p:spPr>
          <a:xfrm>
            <a:off x="1244520" y="2247840"/>
            <a:ext cx="527040" cy="381240"/>
          </a:xfrm>
          <a:prstGeom prst="rect">
            <a:avLst/>
          </a:prstGeom>
          <a:ln>
            <a:noFill/>
          </a:ln>
        </p:spPr>
      </p:pic>
      <p:pic>
        <p:nvPicPr>
          <p:cNvPr id="662" name="Picture 8" descr="TP_tmp"/>
          <p:cNvPicPr/>
          <p:nvPr/>
        </p:nvPicPr>
        <p:blipFill>
          <a:blip r:embed="rId2"/>
          <a:stretch/>
        </p:blipFill>
        <p:spPr>
          <a:xfrm>
            <a:off x="1244520" y="1816200"/>
            <a:ext cx="204840" cy="350640"/>
          </a:xfrm>
          <a:prstGeom prst="rect">
            <a:avLst/>
          </a:prstGeom>
          <a:ln>
            <a:noFill/>
          </a:ln>
        </p:spPr>
      </p:pic>
      <p:sp>
        <p:nvSpPr>
          <p:cNvPr id="663" name="CustomShape 7"/>
          <p:cNvSpPr/>
          <p:nvPr/>
        </p:nvSpPr>
        <p:spPr>
          <a:xfrm>
            <a:off x="1829880" y="2241720"/>
            <a:ext cx="7424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are 8 functions taking different values at each point in space-time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64" name="Picture 10" descr="TP_tmp"/>
          <p:cNvPicPr/>
          <p:nvPr/>
        </p:nvPicPr>
        <p:blipFill>
          <a:blip r:embed="rId3"/>
          <a:stretch/>
        </p:blipFill>
        <p:spPr>
          <a:xfrm>
            <a:off x="1219320" y="2852640"/>
            <a:ext cx="1285920" cy="730440"/>
          </a:xfrm>
          <a:prstGeom prst="rect">
            <a:avLst/>
          </a:prstGeom>
          <a:ln>
            <a:noFill/>
          </a:ln>
        </p:spPr>
      </p:pic>
      <p:sp>
        <p:nvSpPr>
          <p:cNvPr id="665" name="TextShape 8"/>
          <p:cNvSpPr txBox="1"/>
          <p:nvPr/>
        </p:nvSpPr>
        <p:spPr>
          <a:xfrm>
            <a:off x="1207800" y="4248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From QED to QCD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66" name="CustomShape 9"/>
          <p:cNvSpPr/>
          <p:nvPr/>
        </p:nvSpPr>
        <p:spPr>
          <a:xfrm>
            <a:off x="2880720" y="2949480"/>
            <a:ext cx="5595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wave function is now a vector in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COLOUR SPACE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7" name="CustomShape 10"/>
          <p:cNvSpPr/>
          <p:nvPr/>
        </p:nvSpPr>
        <p:spPr>
          <a:xfrm>
            <a:off x="488520" y="3789360"/>
            <a:ext cx="78969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QCD is fully specified by require invariance under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SU(3)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local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phase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transformations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8" name="CustomShape 11"/>
          <p:cNvSpPr/>
          <p:nvPr/>
        </p:nvSpPr>
        <p:spPr>
          <a:xfrm>
            <a:off x="4401360" y="3357720"/>
            <a:ext cx="903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QCD !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9" name="CustomShape 12"/>
          <p:cNvSpPr/>
          <p:nvPr/>
        </p:nvSpPr>
        <p:spPr>
          <a:xfrm>
            <a:off x="3584520" y="3422520"/>
            <a:ext cx="397080" cy="209520"/>
          </a:xfrm>
          <a:custGeom>
            <a:avLst/>
            <a:gdLst/>
            <a:ahLst/>
            <a:rect l="0" t="0" r="r" b="b"/>
            <a:pathLst>
              <a:path w="1105" h="584">
                <a:moveTo>
                  <a:pt x="0" y="145"/>
                </a:moveTo>
                <a:lnTo>
                  <a:pt x="828" y="145"/>
                </a:lnTo>
                <a:lnTo>
                  <a:pt x="828" y="0"/>
                </a:lnTo>
                <a:lnTo>
                  <a:pt x="1104" y="291"/>
                </a:lnTo>
                <a:lnTo>
                  <a:pt x="828" y="583"/>
                </a:lnTo>
                <a:lnTo>
                  <a:pt x="828" y="437"/>
                </a:lnTo>
                <a:lnTo>
                  <a:pt x="0" y="437"/>
                </a:lnTo>
                <a:lnTo>
                  <a:pt x="0" y="145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13"/>
          <p:cNvSpPr/>
          <p:nvPr/>
        </p:nvSpPr>
        <p:spPr>
          <a:xfrm>
            <a:off x="1496880" y="4476600"/>
            <a:ext cx="69087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440">
            <a:solidFill>
              <a:srgbClr val="cc00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1" lang="en-US" sz="1800" spc="-1" strike="noStrike">
                <a:solidFill>
                  <a:srgbClr val="cc0099"/>
                </a:solidFill>
                <a:latin typeface="Arial"/>
              </a:rPr>
              <a:t>Corresponds to rotating states in colour space about an axis whose direction is different at every space-time point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1" name="CustomShape 14"/>
          <p:cNvSpPr/>
          <p:nvPr/>
        </p:nvSpPr>
        <p:spPr>
          <a:xfrm>
            <a:off x="507600" y="5673600"/>
            <a:ext cx="78112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Predicts 8 massless gauge bosons – the gluons (one for each        )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72" name="Picture 18" descr="TP_tmp"/>
          <p:cNvPicPr/>
          <p:nvPr/>
        </p:nvPicPr>
        <p:blipFill>
          <a:blip r:embed="rId4"/>
          <a:stretch/>
        </p:blipFill>
        <p:spPr>
          <a:xfrm>
            <a:off x="7689960" y="5734080"/>
            <a:ext cx="204840" cy="233280"/>
          </a:xfrm>
          <a:prstGeom prst="rect">
            <a:avLst/>
          </a:prstGeom>
          <a:ln>
            <a:noFill/>
          </a:ln>
        </p:spPr>
      </p:pic>
      <p:sp>
        <p:nvSpPr>
          <p:cNvPr id="673" name="CustomShape 15"/>
          <p:cNvSpPr/>
          <p:nvPr/>
        </p:nvSpPr>
        <p:spPr>
          <a:xfrm>
            <a:off x="517320" y="5991120"/>
            <a:ext cx="91602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Also predicts exact form for interactions between gluons, i.e. the  3 and 4 gluon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vertices – the details are beyond the level of this course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4" name="CustomShape 16"/>
          <p:cNvSpPr/>
          <p:nvPr/>
        </p:nvSpPr>
        <p:spPr>
          <a:xfrm>
            <a:off x="3548160" y="2678040"/>
            <a:ext cx="396720" cy="181080"/>
          </a:xfrm>
          <a:custGeom>
            <a:avLst/>
            <a:gdLst/>
            <a:ahLst/>
            <a:rect l="0" t="0" r="r" b="b"/>
            <a:pathLst>
              <a:path w="1104" h="505">
                <a:moveTo>
                  <a:pt x="0" y="126"/>
                </a:moveTo>
                <a:lnTo>
                  <a:pt x="827" y="126"/>
                </a:lnTo>
                <a:lnTo>
                  <a:pt x="827" y="0"/>
                </a:lnTo>
                <a:lnTo>
                  <a:pt x="1103" y="252"/>
                </a:lnTo>
                <a:lnTo>
                  <a:pt x="827" y="504"/>
                </a:lnTo>
                <a:lnTo>
                  <a:pt x="827" y="378"/>
                </a:lnTo>
                <a:lnTo>
                  <a:pt x="0" y="378"/>
                </a:lnTo>
                <a:lnTo>
                  <a:pt x="0" y="126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7"/>
          <p:cNvSpPr/>
          <p:nvPr/>
        </p:nvSpPr>
        <p:spPr>
          <a:xfrm>
            <a:off x="4177800" y="2565360"/>
            <a:ext cx="2660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8 spin-1 gauge bosons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6" name="CustomShape 18"/>
          <p:cNvSpPr/>
          <p:nvPr/>
        </p:nvSpPr>
        <p:spPr>
          <a:xfrm>
            <a:off x="1444680" y="5302080"/>
            <a:ext cx="396720" cy="209880"/>
          </a:xfrm>
          <a:custGeom>
            <a:avLst/>
            <a:gdLst/>
            <a:ahLst/>
            <a:rect l="0" t="0" r="r" b="b"/>
            <a:pathLst>
              <a:path w="1104" h="585">
                <a:moveTo>
                  <a:pt x="0" y="146"/>
                </a:moveTo>
                <a:lnTo>
                  <a:pt x="827" y="146"/>
                </a:lnTo>
                <a:lnTo>
                  <a:pt x="827" y="0"/>
                </a:lnTo>
                <a:lnTo>
                  <a:pt x="1103" y="292"/>
                </a:lnTo>
                <a:lnTo>
                  <a:pt x="827" y="584"/>
                </a:lnTo>
                <a:lnTo>
                  <a:pt x="827" y="438"/>
                </a:lnTo>
                <a:lnTo>
                  <a:pt x="0" y="438"/>
                </a:lnTo>
                <a:lnTo>
                  <a:pt x="0" y="146"/>
                </a:lnTo>
              </a:path>
            </a:pathLst>
          </a:custGeom>
          <a:solidFill>
            <a:srgbClr val="ffff00"/>
          </a:solidFill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9"/>
          <p:cNvSpPr/>
          <p:nvPr/>
        </p:nvSpPr>
        <p:spPr>
          <a:xfrm>
            <a:off x="1967760" y="5222880"/>
            <a:ext cx="2160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interaction vertex: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78" name="Picture 26" descr="TP_tmp"/>
          <p:cNvPicPr/>
          <p:nvPr/>
        </p:nvPicPr>
        <p:blipFill>
          <a:blip r:embed="rId5"/>
          <a:stretch/>
        </p:blipFill>
        <p:spPr>
          <a:xfrm>
            <a:off x="4232160" y="1347840"/>
            <a:ext cx="2394000" cy="438120"/>
          </a:xfrm>
          <a:prstGeom prst="rect">
            <a:avLst/>
          </a:prstGeom>
          <a:ln>
            <a:noFill/>
          </a:ln>
        </p:spPr>
      </p:pic>
      <p:pic>
        <p:nvPicPr>
          <p:cNvPr id="679" name="Picture 28" descr="TP_tmp"/>
          <p:cNvPicPr/>
          <p:nvPr/>
        </p:nvPicPr>
        <p:blipFill>
          <a:blip r:embed="rId6"/>
          <a:stretch/>
        </p:blipFill>
        <p:spPr>
          <a:xfrm>
            <a:off x="4484520" y="5253120"/>
            <a:ext cx="1312920" cy="40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C4932F7D-4C7C-4F3C-AFBF-F53D871994D2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1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400" spc="-1" strike="noStrike">
                <a:solidFill>
                  <a:srgbClr val="ff3300"/>
                </a:solidFill>
                <a:latin typeface="Arial"/>
              </a:rPr>
              <a:t>Colour in QCD</a:t>
            </a:r>
            <a:endParaRPr b="1" lang="es-ES" sz="34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340560" y="692280"/>
            <a:ext cx="8164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theory of the strong interaction, Quantum Chromodynamics (QCD),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is very similar to QED but with 3 conserved “colour” charges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3" name="CustomShape 4"/>
          <p:cNvSpPr/>
          <p:nvPr/>
        </p:nvSpPr>
        <p:spPr>
          <a:xfrm>
            <a:off x="629280" y="1305000"/>
            <a:ext cx="5902920" cy="169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spcBef>
                <a:spcPts val="448"/>
              </a:spcBef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In QED: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448"/>
              </a:spcBef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electron carries one unit of charge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448"/>
              </a:spcBef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anti-electron carries one unit of anti-charge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448"/>
              </a:spcBef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force is mediated by a massless “gauge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448"/>
              </a:spcBef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boson” – the photon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84" name="Picture 7" descr="TP_tmp"/>
          <p:cNvPicPr/>
          <p:nvPr/>
        </p:nvPicPr>
        <p:blipFill>
          <a:blip r:embed="rId1"/>
          <a:stretch/>
        </p:blipFill>
        <p:spPr>
          <a:xfrm>
            <a:off x="5637240" y="1736640"/>
            <a:ext cx="433440" cy="179640"/>
          </a:xfrm>
          <a:prstGeom prst="rect">
            <a:avLst/>
          </a:prstGeom>
          <a:ln>
            <a:noFill/>
          </a:ln>
        </p:spPr>
      </p:pic>
      <p:pic>
        <p:nvPicPr>
          <p:cNvPr id="685" name="Picture 11" descr="TP_tmp"/>
          <p:cNvPicPr/>
          <p:nvPr/>
        </p:nvPicPr>
        <p:blipFill>
          <a:blip r:embed="rId2"/>
          <a:stretch/>
        </p:blipFill>
        <p:spPr>
          <a:xfrm>
            <a:off x="6537240" y="1989000"/>
            <a:ext cx="433440" cy="289080"/>
          </a:xfrm>
          <a:prstGeom prst="rect">
            <a:avLst/>
          </a:prstGeom>
          <a:ln>
            <a:noFill/>
          </a:ln>
        </p:spPr>
      </p:pic>
      <p:sp>
        <p:nvSpPr>
          <p:cNvPr id="686" name="CustomShape 5"/>
          <p:cNvSpPr/>
          <p:nvPr/>
        </p:nvSpPr>
        <p:spPr>
          <a:xfrm>
            <a:off x="558720" y="2960640"/>
            <a:ext cx="5367960" cy="136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spcBef>
                <a:spcPts val="448"/>
              </a:spcBef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Arial"/>
              </a:rPr>
              <a:t>In QCD: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448"/>
              </a:spcBef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quarks carry colour charge: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448"/>
              </a:spcBef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anti-quarks carry anti-charge: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448"/>
              </a:spcBef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force is mediated by massless gluons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687" name="Picture 19" descr="TP_tmp"/>
          <p:cNvPicPr/>
          <p:nvPr/>
        </p:nvPicPr>
        <p:blipFill>
          <a:blip r:embed="rId3"/>
          <a:stretch/>
        </p:blipFill>
        <p:spPr>
          <a:xfrm>
            <a:off x="4413240" y="3295800"/>
            <a:ext cx="612720" cy="291960"/>
          </a:xfrm>
          <a:prstGeom prst="rect">
            <a:avLst/>
          </a:prstGeom>
          <a:ln>
            <a:noFill/>
          </a:ln>
        </p:spPr>
      </p:pic>
      <p:pic>
        <p:nvPicPr>
          <p:cNvPr id="688" name="Picture 21" descr="TP_tmp"/>
          <p:cNvPicPr/>
          <p:nvPr/>
        </p:nvPicPr>
        <p:blipFill>
          <a:blip r:embed="rId4"/>
          <a:stretch/>
        </p:blipFill>
        <p:spPr>
          <a:xfrm>
            <a:off x="4629240" y="3622680"/>
            <a:ext cx="671400" cy="320760"/>
          </a:xfrm>
          <a:prstGeom prst="rect">
            <a:avLst/>
          </a:prstGeom>
          <a:ln>
            <a:noFill/>
          </a:ln>
        </p:spPr>
      </p:pic>
      <p:grpSp>
        <p:nvGrpSpPr>
          <p:cNvPr id="689" name="Group 6"/>
          <p:cNvGrpSpPr/>
          <p:nvPr/>
        </p:nvGrpSpPr>
        <p:grpSpPr>
          <a:xfrm>
            <a:off x="7729560" y="1889280"/>
            <a:ext cx="1147320" cy="730440"/>
            <a:chOff x="7729560" y="1889280"/>
            <a:chExt cx="1147320" cy="730440"/>
          </a:xfrm>
        </p:grpSpPr>
        <p:sp>
          <p:nvSpPr>
            <p:cNvPr id="690" name="CustomShape 7"/>
            <p:cNvSpPr/>
            <p:nvPr/>
          </p:nvSpPr>
          <p:spPr>
            <a:xfrm rot="13575000">
              <a:off x="8160120" y="2288160"/>
              <a:ext cx="531720" cy="164880"/>
            </a:xfrm>
            <a:custGeom>
              <a:avLst/>
              <a:gdLst/>
              <a:ahLst/>
              <a:rect l="l" t="t" r="r" b="b"/>
              <a:pathLst>
                <a:path w="2537" h="680">
                  <a:moveTo>
                    <a:pt x="0" y="318"/>
                  </a:moveTo>
                  <a:cubicBezTo>
                    <a:pt x="25" y="260"/>
                    <a:pt x="50" y="203"/>
                    <a:pt x="69" y="163"/>
                  </a:cubicBezTo>
                  <a:cubicBezTo>
                    <a:pt x="88" y="123"/>
                    <a:pt x="99" y="98"/>
                    <a:pt x="112" y="76"/>
                  </a:cubicBezTo>
                  <a:cubicBezTo>
                    <a:pt x="125" y="54"/>
                    <a:pt x="133" y="44"/>
                    <a:pt x="149" y="33"/>
                  </a:cubicBezTo>
                  <a:cubicBezTo>
                    <a:pt x="165" y="22"/>
                    <a:pt x="189" y="9"/>
                    <a:pt x="205" y="8"/>
                  </a:cubicBezTo>
                  <a:cubicBezTo>
                    <a:pt x="221" y="7"/>
                    <a:pt x="230" y="13"/>
                    <a:pt x="248" y="27"/>
                  </a:cubicBezTo>
                  <a:cubicBezTo>
                    <a:pt x="266" y="41"/>
                    <a:pt x="297" y="66"/>
                    <a:pt x="316" y="95"/>
                  </a:cubicBezTo>
                  <a:cubicBezTo>
                    <a:pt x="335" y="124"/>
                    <a:pt x="352" y="167"/>
                    <a:pt x="365" y="200"/>
                  </a:cubicBezTo>
                  <a:cubicBezTo>
                    <a:pt x="378" y="233"/>
                    <a:pt x="382" y="256"/>
                    <a:pt x="396" y="293"/>
                  </a:cubicBezTo>
                  <a:cubicBezTo>
                    <a:pt x="410" y="330"/>
                    <a:pt x="432" y="378"/>
                    <a:pt x="452" y="423"/>
                  </a:cubicBezTo>
                  <a:cubicBezTo>
                    <a:pt x="472" y="468"/>
                    <a:pt x="494" y="528"/>
                    <a:pt x="514" y="565"/>
                  </a:cubicBezTo>
                  <a:cubicBezTo>
                    <a:pt x="534" y="602"/>
                    <a:pt x="552" y="628"/>
                    <a:pt x="570" y="646"/>
                  </a:cubicBezTo>
                  <a:cubicBezTo>
                    <a:pt x="588" y="664"/>
                    <a:pt x="607" y="677"/>
                    <a:pt x="625" y="676"/>
                  </a:cubicBezTo>
                  <a:cubicBezTo>
                    <a:pt x="643" y="675"/>
                    <a:pt x="662" y="655"/>
                    <a:pt x="681" y="639"/>
                  </a:cubicBezTo>
                  <a:cubicBezTo>
                    <a:pt x="700" y="623"/>
                    <a:pt x="718" y="610"/>
                    <a:pt x="737" y="577"/>
                  </a:cubicBezTo>
                  <a:cubicBezTo>
                    <a:pt x="756" y="544"/>
                    <a:pt x="778" y="487"/>
                    <a:pt x="798" y="441"/>
                  </a:cubicBezTo>
                  <a:cubicBezTo>
                    <a:pt x="818" y="395"/>
                    <a:pt x="836" y="342"/>
                    <a:pt x="854" y="299"/>
                  </a:cubicBezTo>
                  <a:cubicBezTo>
                    <a:pt x="872" y="256"/>
                    <a:pt x="887" y="221"/>
                    <a:pt x="904" y="182"/>
                  </a:cubicBezTo>
                  <a:cubicBezTo>
                    <a:pt x="921" y="143"/>
                    <a:pt x="941" y="92"/>
                    <a:pt x="959" y="64"/>
                  </a:cubicBezTo>
                  <a:cubicBezTo>
                    <a:pt x="977" y="36"/>
                    <a:pt x="998" y="24"/>
                    <a:pt x="1015" y="15"/>
                  </a:cubicBezTo>
                  <a:cubicBezTo>
                    <a:pt x="1032" y="6"/>
                    <a:pt x="1044" y="0"/>
                    <a:pt x="1064" y="8"/>
                  </a:cubicBezTo>
                  <a:cubicBezTo>
                    <a:pt x="1084" y="16"/>
                    <a:pt x="1114" y="40"/>
                    <a:pt x="1133" y="64"/>
                  </a:cubicBezTo>
                  <a:cubicBezTo>
                    <a:pt x="1152" y="88"/>
                    <a:pt x="1160" y="117"/>
                    <a:pt x="1176" y="151"/>
                  </a:cubicBezTo>
                  <a:cubicBezTo>
                    <a:pt x="1192" y="185"/>
                    <a:pt x="1214" y="226"/>
                    <a:pt x="1232" y="268"/>
                  </a:cubicBezTo>
                  <a:cubicBezTo>
                    <a:pt x="1250" y="310"/>
                    <a:pt x="1268" y="359"/>
                    <a:pt x="1287" y="404"/>
                  </a:cubicBezTo>
                  <a:cubicBezTo>
                    <a:pt x="1306" y="449"/>
                    <a:pt x="1330" y="500"/>
                    <a:pt x="1349" y="540"/>
                  </a:cubicBezTo>
                  <a:cubicBezTo>
                    <a:pt x="1368" y="580"/>
                    <a:pt x="1379" y="623"/>
                    <a:pt x="1399" y="646"/>
                  </a:cubicBezTo>
                  <a:cubicBezTo>
                    <a:pt x="1419" y="669"/>
                    <a:pt x="1443" y="678"/>
                    <a:pt x="1467" y="676"/>
                  </a:cubicBezTo>
                  <a:cubicBezTo>
                    <a:pt x="1491" y="674"/>
                    <a:pt x="1518" y="660"/>
                    <a:pt x="1541" y="633"/>
                  </a:cubicBezTo>
                  <a:cubicBezTo>
                    <a:pt x="1564" y="606"/>
                    <a:pt x="1584" y="557"/>
                    <a:pt x="1603" y="516"/>
                  </a:cubicBezTo>
                  <a:cubicBezTo>
                    <a:pt x="1622" y="475"/>
                    <a:pt x="1641" y="428"/>
                    <a:pt x="1658" y="386"/>
                  </a:cubicBezTo>
                  <a:cubicBezTo>
                    <a:pt x="1675" y="344"/>
                    <a:pt x="1689" y="303"/>
                    <a:pt x="1708" y="262"/>
                  </a:cubicBezTo>
                  <a:cubicBezTo>
                    <a:pt x="1727" y="221"/>
                    <a:pt x="1754" y="171"/>
                    <a:pt x="1770" y="138"/>
                  </a:cubicBezTo>
                  <a:cubicBezTo>
                    <a:pt x="1786" y="105"/>
                    <a:pt x="1788" y="87"/>
                    <a:pt x="1807" y="64"/>
                  </a:cubicBezTo>
                  <a:cubicBezTo>
                    <a:pt x="1826" y="41"/>
                    <a:pt x="1859" y="2"/>
                    <a:pt x="1887" y="2"/>
                  </a:cubicBezTo>
                  <a:cubicBezTo>
                    <a:pt x="1915" y="2"/>
                    <a:pt x="1949" y="34"/>
                    <a:pt x="1974" y="64"/>
                  </a:cubicBezTo>
                  <a:cubicBezTo>
                    <a:pt x="1999" y="94"/>
                    <a:pt x="2013" y="133"/>
                    <a:pt x="2036" y="182"/>
                  </a:cubicBezTo>
                  <a:cubicBezTo>
                    <a:pt x="2059" y="231"/>
                    <a:pt x="2086" y="303"/>
                    <a:pt x="2110" y="361"/>
                  </a:cubicBezTo>
                  <a:cubicBezTo>
                    <a:pt x="2134" y="419"/>
                    <a:pt x="2156" y="482"/>
                    <a:pt x="2178" y="528"/>
                  </a:cubicBezTo>
                  <a:cubicBezTo>
                    <a:pt x="2200" y="574"/>
                    <a:pt x="2218" y="614"/>
                    <a:pt x="2240" y="639"/>
                  </a:cubicBezTo>
                  <a:cubicBezTo>
                    <a:pt x="2262" y="664"/>
                    <a:pt x="2283" y="680"/>
                    <a:pt x="2308" y="676"/>
                  </a:cubicBezTo>
                  <a:cubicBezTo>
                    <a:pt x="2333" y="672"/>
                    <a:pt x="2362" y="646"/>
                    <a:pt x="2388" y="615"/>
                  </a:cubicBezTo>
                  <a:cubicBezTo>
                    <a:pt x="2414" y="584"/>
                    <a:pt x="2438" y="543"/>
                    <a:pt x="2463" y="491"/>
                  </a:cubicBezTo>
                  <a:cubicBezTo>
                    <a:pt x="2488" y="439"/>
                    <a:pt x="2525" y="336"/>
                    <a:pt x="2537" y="305"/>
                  </a:cubicBezTo>
                </a:path>
              </a:pathLst>
            </a:custGeom>
            <a:noFill/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Line 8"/>
            <p:cNvSpPr/>
            <p:nvPr/>
          </p:nvSpPr>
          <p:spPr>
            <a:xfrm>
              <a:off x="7729560" y="1889280"/>
              <a:ext cx="541080" cy="26532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Line 9"/>
            <p:cNvSpPr/>
            <p:nvPr/>
          </p:nvSpPr>
          <p:spPr>
            <a:xfrm flipV="1">
              <a:off x="8269200" y="1902240"/>
              <a:ext cx="540720" cy="239760"/>
            </a:xfrm>
            <a:prstGeom prst="line">
              <a:avLst/>
            </a:prstGeom>
            <a:ln w="2844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10"/>
            <p:cNvSpPr/>
            <p:nvPr/>
          </p:nvSpPr>
          <p:spPr>
            <a:xfrm>
              <a:off x="8211960" y="2082960"/>
              <a:ext cx="95040" cy="106560"/>
            </a:xfrm>
            <a:prstGeom prst="ellipse">
              <a:avLst/>
            </a:prstGeom>
            <a:solidFill>
              <a:srgbClr val="008000"/>
            </a:solidFill>
            <a:ln w="936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94" name="Picture 28" descr="TP_tmp"/>
            <p:cNvPicPr/>
            <p:nvPr/>
          </p:nvPicPr>
          <p:blipFill>
            <a:blip r:embed="rId5"/>
            <a:stretch/>
          </p:blipFill>
          <p:spPr>
            <a:xfrm>
              <a:off x="8702640" y="2205360"/>
              <a:ext cx="174240" cy="233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5" name="CustomShape 11"/>
          <p:cNvSpPr/>
          <p:nvPr/>
        </p:nvSpPr>
        <p:spPr>
          <a:xfrm rot="13060200">
            <a:off x="8229600" y="3897000"/>
            <a:ext cx="828720" cy="181080"/>
          </a:xfrm>
          <a:custGeom>
            <a:avLst/>
            <a:gdLst/>
            <a:ahLst/>
            <a:rect l="l" t="t" r="r" b="b"/>
            <a:pathLst>
              <a:path w="3632" h="743">
                <a:moveTo>
                  <a:pt x="0" y="64"/>
                </a:moveTo>
                <a:cubicBezTo>
                  <a:pt x="40" y="47"/>
                  <a:pt x="81" y="30"/>
                  <a:pt x="124" y="21"/>
                </a:cubicBezTo>
                <a:cubicBezTo>
                  <a:pt x="167" y="12"/>
                  <a:pt x="214" y="8"/>
                  <a:pt x="260" y="8"/>
                </a:cubicBezTo>
                <a:cubicBezTo>
                  <a:pt x="306" y="8"/>
                  <a:pt x="360" y="12"/>
                  <a:pt x="403" y="21"/>
                </a:cubicBezTo>
                <a:cubicBezTo>
                  <a:pt x="446" y="30"/>
                  <a:pt x="484" y="47"/>
                  <a:pt x="520" y="64"/>
                </a:cubicBezTo>
                <a:cubicBezTo>
                  <a:pt x="556" y="81"/>
                  <a:pt x="584" y="94"/>
                  <a:pt x="619" y="120"/>
                </a:cubicBezTo>
                <a:cubicBezTo>
                  <a:pt x="654" y="146"/>
                  <a:pt x="700" y="183"/>
                  <a:pt x="730" y="219"/>
                </a:cubicBezTo>
                <a:cubicBezTo>
                  <a:pt x="760" y="255"/>
                  <a:pt x="783" y="301"/>
                  <a:pt x="799" y="336"/>
                </a:cubicBezTo>
                <a:cubicBezTo>
                  <a:pt x="815" y="371"/>
                  <a:pt x="823" y="396"/>
                  <a:pt x="829" y="429"/>
                </a:cubicBezTo>
                <a:cubicBezTo>
                  <a:pt x="835" y="462"/>
                  <a:pt x="837" y="505"/>
                  <a:pt x="836" y="534"/>
                </a:cubicBezTo>
                <a:cubicBezTo>
                  <a:pt x="835" y="563"/>
                  <a:pt x="831" y="581"/>
                  <a:pt x="823" y="602"/>
                </a:cubicBezTo>
                <a:cubicBezTo>
                  <a:pt x="815" y="623"/>
                  <a:pt x="801" y="640"/>
                  <a:pt x="786" y="658"/>
                </a:cubicBezTo>
                <a:cubicBezTo>
                  <a:pt x="771" y="676"/>
                  <a:pt x="754" y="701"/>
                  <a:pt x="730" y="713"/>
                </a:cubicBezTo>
                <a:cubicBezTo>
                  <a:pt x="706" y="725"/>
                  <a:pt x="672" y="731"/>
                  <a:pt x="644" y="732"/>
                </a:cubicBezTo>
                <a:cubicBezTo>
                  <a:pt x="616" y="733"/>
                  <a:pt x="587" y="731"/>
                  <a:pt x="563" y="720"/>
                </a:cubicBezTo>
                <a:cubicBezTo>
                  <a:pt x="539" y="709"/>
                  <a:pt x="518" y="685"/>
                  <a:pt x="502" y="664"/>
                </a:cubicBezTo>
                <a:cubicBezTo>
                  <a:pt x="486" y="643"/>
                  <a:pt x="473" y="625"/>
                  <a:pt x="464" y="596"/>
                </a:cubicBezTo>
                <a:cubicBezTo>
                  <a:pt x="455" y="567"/>
                  <a:pt x="446" y="525"/>
                  <a:pt x="446" y="491"/>
                </a:cubicBezTo>
                <a:cubicBezTo>
                  <a:pt x="446" y="457"/>
                  <a:pt x="453" y="428"/>
                  <a:pt x="464" y="392"/>
                </a:cubicBezTo>
                <a:cubicBezTo>
                  <a:pt x="475" y="356"/>
                  <a:pt x="496" y="305"/>
                  <a:pt x="514" y="274"/>
                </a:cubicBezTo>
                <a:cubicBezTo>
                  <a:pt x="532" y="243"/>
                  <a:pt x="552" y="225"/>
                  <a:pt x="570" y="206"/>
                </a:cubicBezTo>
                <a:cubicBezTo>
                  <a:pt x="588" y="187"/>
                  <a:pt x="603" y="175"/>
                  <a:pt x="625" y="157"/>
                </a:cubicBezTo>
                <a:cubicBezTo>
                  <a:pt x="647" y="139"/>
                  <a:pt x="670" y="113"/>
                  <a:pt x="700" y="95"/>
                </a:cubicBezTo>
                <a:cubicBezTo>
                  <a:pt x="730" y="77"/>
                  <a:pt x="771" y="64"/>
                  <a:pt x="805" y="52"/>
                </a:cubicBezTo>
                <a:cubicBezTo>
                  <a:pt x="839" y="40"/>
                  <a:pt x="871" y="29"/>
                  <a:pt x="904" y="21"/>
                </a:cubicBezTo>
                <a:cubicBezTo>
                  <a:pt x="937" y="13"/>
                  <a:pt x="961" y="2"/>
                  <a:pt x="1003" y="2"/>
                </a:cubicBezTo>
                <a:cubicBezTo>
                  <a:pt x="1045" y="2"/>
                  <a:pt x="1107" y="10"/>
                  <a:pt x="1157" y="21"/>
                </a:cubicBezTo>
                <a:cubicBezTo>
                  <a:pt x="1207" y="32"/>
                  <a:pt x="1266" y="52"/>
                  <a:pt x="1306" y="70"/>
                </a:cubicBezTo>
                <a:cubicBezTo>
                  <a:pt x="1346" y="88"/>
                  <a:pt x="1367" y="107"/>
                  <a:pt x="1399" y="132"/>
                </a:cubicBezTo>
                <a:cubicBezTo>
                  <a:pt x="1431" y="157"/>
                  <a:pt x="1473" y="191"/>
                  <a:pt x="1498" y="219"/>
                </a:cubicBezTo>
                <a:cubicBezTo>
                  <a:pt x="1523" y="247"/>
                  <a:pt x="1534" y="272"/>
                  <a:pt x="1547" y="299"/>
                </a:cubicBezTo>
                <a:cubicBezTo>
                  <a:pt x="1560" y="326"/>
                  <a:pt x="1570" y="352"/>
                  <a:pt x="1578" y="379"/>
                </a:cubicBezTo>
                <a:cubicBezTo>
                  <a:pt x="1586" y="406"/>
                  <a:pt x="1596" y="425"/>
                  <a:pt x="1597" y="460"/>
                </a:cubicBezTo>
                <a:cubicBezTo>
                  <a:pt x="1598" y="495"/>
                  <a:pt x="1592" y="556"/>
                  <a:pt x="1584" y="590"/>
                </a:cubicBezTo>
                <a:cubicBezTo>
                  <a:pt x="1576" y="624"/>
                  <a:pt x="1560" y="645"/>
                  <a:pt x="1547" y="664"/>
                </a:cubicBezTo>
                <a:cubicBezTo>
                  <a:pt x="1534" y="683"/>
                  <a:pt x="1526" y="696"/>
                  <a:pt x="1504" y="707"/>
                </a:cubicBezTo>
                <a:cubicBezTo>
                  <a:pt x="1482" y="718"/>
                  <a:pt x="1447" y="730"/>
                  <a:pt x="1417" y="732"/>
                </a:cubicBezTo>
                <a:cubicBezTo>
                  <a:pt x="1387" y="734"/>
                  <a:pt x="1349" y="732"/>
                  <a:pt x="1324" y="720"/>
                </a:cubicBezTo>
                <a:cubicBezTo>
                  <a:pt x="1299" y="708"/>
                  <a:pt x="1285" y="684"/>
                  <a:pt x="1269" y="658"/>
                </a:cubicBezTo>
                <a:cubicBezTo>
                  <a:pt x="1253" y="632"/>
                  <a:pt x="1233" y="594"/>
                  <a:pt x="1225" y="565"/>
                </a:cubicBezTo>
                <a:cubicBezTo>
                  <a:pt x="1217" y="536"/>
                  <a:pt x="1217" y="518"/>
                  <a:pt x="1219" y="485"/>
                </a:cubicBezTo>
                <a:cubicBezTo>
                  <a:pt x="1221" y="452"/>
                  <a:pt x="1227" y="402"/>
                  <a:pt x="1238" y="367"/>
                </a:cubicBezTo>
                <a:cubicBezTo>
                  <a:pt x="1249" y="332"/>
                  <a:pt x="1267" y="306"/>
                  <a:pt x="1287" y="274"/>
                </a:cubicBezTo>
                <a:cubicBezTo>
                  <a:pt x="1307" y="242"/>
                  <a:pt x="1330" y="204"/>
                  <a:pt x="1361" y="175"/>
                </a:cubicBezTo>
                <a:cubicBezTo>
                  <a:pt x="1392" y="146"/>
                  <a:pt x="1433" y="125"/>
                  <a:pt x="1473" y="101"/>
                </a:cubicBezTo>
                <a:cubicBezTo>
                  <a:pt x="1513" y="77"/>
                  <a:pt x="1562" y="47"/>
                  <a:pt x="1603" y="33"/>
                </a:cubicBezTo>
                <a:cubicBezTo>
                  <a:pt x="1644" y="19"/>
                  <a:pt x="1680" y="18"/>
                  <a:pt x="1720" y="14"/>
                </a:cubicBezTo>
                <a:cubicBezTo>
                  <a:pt x="1760" y="10"/>
                  <a:pt x="1801" y="5"/>
                  <a:pt x="1844" y="8"/>
                </a:cubicBezTo>
                <a:cubicBezTo>
                  <a:pt x="1887" y="11"/>
                  <a:pt x="1935" y="19"/>
                  <a:pt x="1980" y="33"/>
                </a:cubicBezTo>
                <a:cubicBezTo>
                  <a:pt x="2025" y="47"/>
                  <a:pt x="2076" y="69"/>
                  <a:pt x="2116" y="95"/>
                </a:cubicBezTo>
                <a:cubicBezTo>
                  <a:pt x="2156" y="121"/>
                  <a:pt x="2190" y="156"/>
                  <a:pt x="2221" y="188"/>
                </a:cubicBezTo>
                <a:cubicBezTo>
                  <a:pt x="2252" y="220"/>
                  <a:pt x="2280" y="253"/>
                  <a:pt x="2302" y="287"/>
                </a:cubicBezTo>
                <a:cubicBezTo>
                  <a:pt x="2324" y="321"/>
                  <a:pt x="2341" y="363"/>
                  <a:pt x="2351" y="392"/>
                </a:cubicBezTo>
                <a:cubicBezTo>
                  <a:pt x="2361" y="421"/>
                  <a:pt x="2365" y="426"/>
                  <a:pt x="2364" y="460"/>
                </a:cubicBezTo>
                <a:cubicBezTo>
                  <a:pt x="2363" y="494"/>
                  <a:pt x="2356" y="559"/>
                  <a:pt x="2345" y="596"/>
                </a:cubicBezTo>
                <a:cubicBezTo>
                  <a:pt x="2334" y="633"/>
                  <a:pt x="2315" y="659"/>
                  <a:pt x="2296" y="682"/>
                </a:cubicBezTo>
                <a:cubicBezTo>
                  <a:pt x="2277" y="705"/>
                  <a:pt x="2248" y="723"/>
                  <a:pt x="2228" y="732"/>
                </a:cubicBezTo>
                <a:cubicBezTo>
                  <a:pt x="2208" y="741"/>
                  <a:pt x="2204" y="743"/>
                  <a:pt x="2178" y="738"/>
                </a:cubicBezTo>
                <a:cubicBezTo>
                  <a:pt x="2152" y="733"/>
                  <a:pt x="2102" y="720"/>
                  <a:pt x="2073" y="701"/>
                </a:cubicBezTo>
                <a:cubicBezTo>
                  <a:pt x="2044" y="682"/>
                  <a:pt x="2019" y="657"/>
                  <a:pt x="2005" y="621"/>
                </a:cubicBezTo>
                <a:cubicBezTo>
                  <a:pt x="1991" y="585"/>
                  <a:pt x="1986" y="526"/>
                  <a:pt x="1986" y="485"/>
                </a:cubicBezTo>
                <a:cubicBezTo>
                  <a:pt x="1986" y="444"/>
                  <a:pt x="1995" y="409"/>
                  <a:pt x="2005" y="373"/>
                </a:cubicBezTo>
                <a:cubicBezTo>
                  <a:pt x="2015" y="337"/>
                  <a:pt x="2029" y="299"/>
                  <a:pt x="2048" y="268"/>
                </a:cubicBezTo>
                <a:cubicBezTo>
                  <a:pt x="2067" y="237"/>
                  <a:pt x="2092" y="217"/>
                  <a:pt x="2122" y="188"/>
                </a:cubicBezTo>
                <a:cubicBezTo>
                  <a:pt x="2152" y="159"/>
                  <a:pt x="2189" y="121"/>
                  <a:pt x="2228" y="95"/>
                </a:cubicBezTo>
                <a:cubicBezTo>
                  <a:pt x="2267" y="69"/>
                  <a:pt x="2316" y="47"/>
                  <a:pt x="2357" y="33"/>
                </a:cubicBezTo>
                <a:cubicBezTo>
                  <a:pt x="2398" y="19"/>
                  <a:pt x="2441" y="12"/>
                  <a:pt x="2475" y="8"/>
                </a:cubicBezTo>
                <a:cubicBezTo>
                  <a:pt x="2509" y="4"/>
                  <a:pt x="2523" y="6"/>
                  <a:pt x="2562" y="8"/>
                </a:cubicBezTo>
                <a:cubicBezTo>
                  <a:pt x="2601" y="10"/>
                  <a:pt x="2658" y="7"/>
                  <a:pt x="2710" y="21"/>
                </a:cubicBezTo>
                <a:cubicBezTo>
                  <a:pt x="2762" y="35"/>
                  <a:pt x="2829" y="67"/>
                  <a:pt x="2877" y="95"/>
                </a:cubicBezTo>
                <a:cubicBezTo>
                  <a:pt x="2925" y="123"/>
                  <a:pt x="2961" y="152"/>
                  <a:pt x="2995" y="188"/>
                </a:cubicBezTo>
                <a:cubicBezTo>
                  <a:pt x="3029" y="224"/>
                  <a:pt x="3059" y="269"/>
                  <a:pt x="3081" y="311"/>
                </a:cubicBezTo>
                <a:cubicBezTo>
                  <a:pt x="3103" y="353"/>
                  <a:pt x="3119" y="398"/>
                  <a:pt x="3125" y="441"/>
                </a:cubicBezTo>
                <a:cubicBezTo>
                  <a:pt x="3131" y="484"/>
                  <a:pt x="3125" y="536"/>
                  <a:pt x="3118" y="571"/>
                </a:cubicBezTo>
                <a:cubicBezTo>
                  <a:pt x="3111" y="606"/>
                  <a:pt x="3097" y="627"/>
                  <a:pt x="3081" y="652"/>
                </a:cubicBezTo>
                <a:cubicBezTo>
                  <a:pt x="3065" y="677"/>
                  <a:pt x="3041" y="706"/>
                  <a:pt x="3019" y="720"/>
                </a:cubicBezTo>
                <a:cubicBezTo>
                  <a:pt x="2997" y="734"/>
                  <a:pt x="2980" y="738"/>
                  <a:pt x="2951" y="738"/>
                </a:cubicBezTo>
                <a:cubicBezTo>
                  <a:pt x="2922" y="738"/>
                  <a:pt x="2875" y="737"/>
                  <a:pt x="2846" y="720"/>
                </a:cubicBezTo>
                <a:cubicBezTo>
                  <a:pt x="2817" y="703"/>
                  <a:pt x="2795" y="672"/>
                  <a:pt x="2778" y="633"/>
                </a:cubicBezTo>
                <a:cubicBezTo>
                  <a:pt x="2761" y="594"/>
                  <a:pt x="2740" y="539"/>
                  <a:pt x="2741" y="485"/>
                </a:cubicBezTo>
                <a:cubicBezTo>
                  <a:pt x="2742" y="431"/>
                  <a:pt x="2762" y="359"/>
                  <a:pt x="2784" y="311"/>
                </a:cubicBezTo>
                <a:cubicBezTo>
                  <a:pt x="2806" y="263"/>
                  <a:pt x="2840" y="233"/>
                  <a:pt x="2871" y="200"/>
                </a:cubicBezTo>
                <a:cubicBezTo>
                  <a:pt x="2902" y="167"/>
                  <a:pt x="2936" y="138"/>
                  <a:pt x="2970" y="113"/>
                </a:cubicBezTo>
                <a:cubicBezTo>
                  <a:pt x="3004" y="88"/>
                  <a:pt x="3036" y="67"/>
                  <a:pt x="3075" y="52"/>
                </a:cubicBezTo>
                <a:cubicBezTo>
                  <a:pt x="3114" y="37"/>
                  <a:pt x="3161" y="29"/>
                  <a:pt x="3205" y="21"/>
                </a:cubicBezTo>
                <a:cubicBezTo>
                  <a:pt x="3249" y="13"/>
                  <a:pt x="3292" y="0"/>
                  <a:pt x="3341" y="2"/>
                </a:cubicBezTo>
                <a:cubicBezTo>
                  <a:pt x="3390" y="4"/>
                  <a:pt x="3454" y="20"/>
                  <a:pt x="3502" y="33"/>
                </a:cubicBezTo>
                <a:cubicBezTo>
                  <a:pt x="3550" y="46"/>
                  <a:pt x="3591" y="64"/>
                  <a:pt x="3632" y="82"/>
                </a:cubicBezTo>
              </a:path>
            </a:pathLst>
          </a:custGeom>
          <a:noFill/>
          <a:ln w="28440">
            <a:solidFill>
              <a:srgbClr val="33cc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Line 12"/>
          <p:cNvSpPr/>
          <p:nvPr/>
        </p:nvSpPr>
        <p:spPr>
          <a:xfrm>
            <a:off x="7724880" y="3510000"/>
            <a:ext cx="541080" cy="264960"/>
          </a:xfrm>
          <a:prstGeom prst="line">
            <a:avLst/>
          </a:prstGeom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Line 13"/>
          <p:cNvSpPr/>
          <p:nvPr/>
        </p:nvSpPr>
        <p:spPr>
          <a:xfrm flipV="1">
            <a:off x="8265960" y="3522600"/>
            <a:ext cx="540000" cy="239760"/>
          </a:xfrm>
          <a:prstGeom prst="line">
            <a:avLst/>
          </a:prstGeom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4"/>
          <p:cNvSpPr/>
          <p:nvPr/>
        </p:nvSpPr>
        <p:spPr>
          <a:xfrm>
            <a:off x="8207280" y="3703680"/>
            <a:ext cx="95400" cy="106200"/>
          </a:xfrm>
          <a:prstGeom prst="ellipse">
            <a:avLst/>
          </a:prstGeom>
          <a:solidFill>
            <a:srgbClr val="008000"/>
          </a:solidFill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699" name="Picture 36" descr="TP_tmp"/>
          <p:cNvPicPr/>
          <p:nvPr/>
        </p:nvPicPr>
        <p:blipFill>
          <a:blip r:embed="rId6"/>
          <a:stretch/>
        </p:blipFill>
        <p:spPr>
          <a:xfrm>
            <a:off x="8805960" y="3753000"/>
            <a:ext cx="174600" cy="203040"/>
          </a:xfrm>
          <a:prstGeom prst="rect">
            <a:avLst/>
          </a:prstGeom>
          <a:ln>
            <a:noFill/>
          </a:ln>
        </p:spPr>
      </p:pic>
      <p:sp>
        <p:nvSpPr>
          <p:cNvPr id="700" name="CustomShape 15"/>
          <p:cNvSpPr/>
          <p:nvPr/>
        </p:nvSpPr>
        <p:spPr>
          <a:xfrm>
            <a:off x="8804160" y="4040280"/>
            <a:ext cx="181080" cy="39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1" name="Picture 44" descr="TP_tmp"/>
          <p:cNvPicPr/>
          <p:nvPr/>
        </p:nvPicPr>
        <p:blipFill>
          <a:blip r:embed="rId7"/>
          <a:stretch/>
        </p:blipFill>
        <p:spPr>
          <a:xfrm>
            <a:off x="3076560" y="4724280"/>
            <a:ext cx="2452680" cy="292320"/>
          </a:xfrm>
          <a:prstGeom prst="rect">
            <a:avLst/>
          </a:prstGeom>
          <a:ln>
            <a:noFill/>
          </a:ln>
        </p:spPr>
      </p:pic>
      <p:sp>
        <p:nvSpPr>
          <p:cNvPr id="702" name="CustomShape 16"/>
          <p:cNvSpPr/>
          <p:nvPr/>
        </p:nvSpPr>
        <p:spPr>
          <a:xfrm>
            <a:off x="2422440" y="5445000"/>
            <a:ext cx="540000" cy="325440"/>
          </a:xfrm>
          <a:custGeom>
            <a:avLst/>
            <a:gdLst/>
            <a:ahLst/>
            <a:rect l="0" t="0" r="r" b="b"/>
            <a:pathLst>
              <a:path w="1502" h="906">
                <a:moveTo>
                  <a:pt x="0" y="226"/>
                </a:moveTo>
                <a:lnTo>
                  <a:pt x="1125" y="226"/>
                </a:lnTo>
                <a:lnTo>
                  <a:pt x="1125" y="0"/>
                </a:lnTo>
                <a:lnTo>
                  <a:pt x="1501" y="452"/>
                </a:lnTo>
                <a:lnTo>
                  <a:pt x="1125" y="905"/>
                </a:lnTo>
                <a:lnTo>
                  <a:pt x="1125" y="678"/>
                </a:lnTo>
                <a:lnTo>
                  <a:pt x="0" y="678"/>
                </a:lnTo>
                <a:lnTo>
                  <a:pt x="0" y="226"/>
                </a:lnTo>
              </a:path>
            </a:pathLst>
          </a:custGeom>
          <a:gradFill rotWithShape="0">
            <a:gsLst>
              <a:gs pos="0">
                <a:srgbClr val="3399ff"/>
              </a:gs>
              <a:gs pos="100000">
                <a:srgbClr val="006699"/>
              </a:gs>
            </a:gsLst>
            <a:lin ang="10800000"/>
          </a:gradFill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7"/>
          <p:cNvSpPr/>
          <p:nvPr/>
        </p:nvSpPr>
        <p:spPr>
          <a:xfrm>
            <a:off x="3239280" y="5408640"/>
            <a:ext cx="29667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232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2000" spc="-1" strike="noStrike">
                <a:solidFill>
                  <a:srgbClr val="333399"/>
                </a:solidFill>
                <a:latin typeface="Arial"/>
              </a:rPr>
              <a:t>SU(3) colour symmetry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4" name="CustomShape 18"/>
          <p:cNvSpPr/>
          <p:nvPr/>
        </p:nvSpPr>
        <p:spPr>
          <a:xfrm>
            <a:off x="523440" y="5973840"/>
            <a:ext cx="82864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This is an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exact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symmetry, unlike the approximate uds flavour  symmetry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discussed previously.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05" name="Picture 50" descr="TP_tmp"/>
          <p:cNvPicPr/>
          <p:nvPr/>
        </p:nvPicPr>
        <p:blipFill>
          <a:blip r:embed="rId8"/>
          <a:stretch/>
        </p:blipFill>
        <p:spPr>
          <a:xfrm>
            <a:off x="8156520" y="1773360"/>
            <a:ext cx="204840" cy="176040"/>
          </a:xfrm>
          <a:prstGeom prst="rect">
            <a:avLst/>
          </a:prstGeom>
          <a:ln>
            <a:noFill/>
          </a:ln>
        </p:spPr>
      </p:pic>
      <p:pic>
        <p:nvPicPr>
          <p:cNvPr id="706" name="Picture 52" descr="TP_tmp"/>
          <p:cNvPicPr/>
          <p:nvPr/>
        </p:nvPicPr>
        <p:blipFill>
          <a:blip r:embed="rId9"/>
          <a:stretch/>
        </p:blipFill>
        <p:spPr>
          <a:xfrm>
            <a:off x="8121600" y="3321000"/>
            <a:ext cx="292320" cy="233280"/>
          </a:xfrm>
          <a:prstGeom prst="rect">
            <a:avLst/>
          </a:prstGeom>
          <a:ln>
            <a:noFill/>
          </a:ln>
        </p:spPr>
      </p:pic>
      <p:sp>
        <p:nvSpPr>
          <p:cNvPr id="707" name="CustomShape 19"/>
          <p:cNvSpPr/>
          <p:nvPr/>
        </p:nvSpPr>
        <p:spPr>
          <a:xfrm>
            <a:off x="482760" y="4400640"/>
            <a:ext cx="8588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QCD, the strong interaction is invariant under rotations in colour space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8" name="CustomShape 20"/>
          <p:cNvSpPr/>
          <p:nvPr/>
        </p:nvSpPr>
        <p:spPr>
          <a:xfrm>
            <a:off x="666360" y="4968720"/>
            <a:ext cx="4007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i.e. the same for all three colours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8AE657C0-E781-43A4-8EFF-58A694E25242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233280" y="692280"/>
            <a:ext cx="5014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Represent  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    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SU(3)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colour states by: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11" name="Picture 5" descr="TP_tmp"/>
          <p:cNvPicPr/>
          <p:nvPr/>
        </p:nvPicPr>
        <p:blipFill>
          <a:blip r:embed="rId1"/>
          <a:stretch/>
        </p:blipFill>
        <p:spPr>
          <a:xfrm>
            <a:off x="2684520" y="1057320"/>
            <a:ext cx="4118040" cy="904680"/>
          </a:xfrm>
          <a:prstGeom prst="rect">
            <a:avLst/>
          </a:prstGeom>
          <a:ln>
            <a:noFill/>
          </a:ln>
        </p:spPr>
      </p:pic>
      <p:sp>
        <p:nvSpPr>
          <p:cNvPr id="712" name="CustomShape 3"/>
          <p:cNvSpPr/>
          <p:nvPr/>
        </p:nvSpPr>
        <p:spPr>
          <a:xfrm>
            <a:off x="233640" y="2062080"/>
            <a:ext cx="6538680" cy="9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Colour states can be labelled by two quantum numbers: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Aft>
                <a:spcPts val="448"/>
              </a:spcAft>
              <a:buClr>
                <a:srgbClr val="cc0099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colour isospin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Aft>
                <a:spcPts val="448"/>
              </a:spcAft>
              <a:buClr>
                <a:srgbClr val="cc0099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colour hypercharge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13" name="Picture 7" descr="TP_tmp"/>
          <p:cNvPicPr/>
          <p:nvPr/>
        </p:nvPicPr>
        <p:blipFill>
          <a:blip r:embed="rId2"/>
          <a:stretch/>
        </p:blipFill>
        <p:spPr>
          <a:xfrm>
            <a:off x="957240" y="2362320"/>
            <a:ext cx="233280" cy="320400"/>
          </a:xfrm>
          <a:prstGeom prst="rect">
            <a:avLst/>
          </a:prstGeom>
          <a:ln>
            <a:noFill/>
          </a:ln>
        </p:spPr>
      </p:pic>
      <p:pic>
        <p:nvPicPr>
          <p:cNvPr id="714" name="Picture 8" descr="TP_tmp"/>
          <p:cNvPicPr/>
          <p:nvPr/>
        </p:nvPicPr>
        <p:blipFill>
          <a:blip r:embed="rId3"/>
          <a:stretch/>
        </p:blipFill>
        <p:spPr>
          <a:xfrm>
            <a:off x="988920" y="2722680"/>
            <a:ext cx="292320" cy="233280"/>
          </a:xfrm>
          <a:prstGeom prst="rect">
            <a:avLst/>
          </a:prstGeom>
          <a:ln>
            <a:noFill/>
          </a:ln>
        </p:spPr>
      </p:pic>
      <p:sp>
        <p:nvSpPr>
          <p:cNvPr id="715" name="CustomShape 4"/>
          <p:cNvSpPr/>
          <p:nvPr/>
        </p:nvSpPr>
        <p:spPr>
          <a:xfrm>
            <a:off x="534240" y="2954160"/>
            <a:ext cx="6922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Exactly analogous to labelling u,d,s flavour states by       and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16" name="Picture 10" descr="TP_tmp"/>
          <p:cNvPicPr/>
          <p:nvPr/>
        </p:nvPicPr>
        <p:blipFill>
          <a:blip r:embed="rId4"/>
          <a:stretch/>
        </p:blipFill>
        <p:spPr>
          <a:xfrm>
            <a:off x="6537240" y="3025800"/>
            <a:ext cx="204840" cy="263520"/>
          </a:xfrm>
          <a:prstGeom prst="rect">
            <a:avLst/>
          </a:prstGeom>
          <a:ln>
            <a:noFill/>
          </a:ln>
        </p:spPr>
      </p:pic>
      <p:pic>
        <p:nvPicPr>
          <p:cNvPr id="717" name="Picture 11" descr="TP_tmp"/>
          <p:cNvPicPr/>
          <p:nvPr/>
        </p:nvPicPr>
        <p:blipFill>
          <a:blip r:embed="rId5"/>
          <a:stretch/>
        </p:blipFill>
        <p:spPr>
          <a:xfrm>
            <a:off x="7437600" y="3036960"/>
            <a:ext cx="174600" cy="203040"/>
          </a:xfrm>
          <a:prstGeom prst="rect">
            <a:avLst/>
          </a:prstGeom>
          <a:ln>
            <a:noFill/>
          </a:ln>
        </p:spPr>
      </p:pic>
      <p:sp>
        <p:nvSpPr>
          <p:cNvPr id="718" name="CustomShape 5"/>
          <p:cNvSpPr/>
          <p:nvPr/>
        </p:nvSpPr>
        <p:spPr>
          <a:xfrm>
            <a:off x="302760" y="3300480"/>
            <a:ext cx="8420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Each quark (anti-quark) can have the following colour quantum numbers: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719" name="Picture 191" descr="TP_tmp"/>
          <p:cNvPicPr/>
          <p:nvPr/>
        </p:nvPicPr>
        <p:blipFill>
          <a:blip r:embed="rId6"/>
          <a:stretch/>
        </p:blipFill>
        <p:spPr>
          <a:xfrm>
            <a:off x="1892160" y="703440"/>
            <a:ext cx="613080" cy="291960"/>
          </a:xfrm>
          <a:prstGeom prst="rect">
            <a:avLst/>
          </a:prstGeom>
          <a:ln>
            <a:noFill/>
          </a:ln>
        </p:spPr>
      </p:pic>
      <p:grpSp>
        <p:nvGrpSpPr>
          <p:cNvPr id="720" name="Group 6"/>
          <p:cNvGrpSpPr/>
          <p:nvPr/>
        </p:nvGrpSpPr>
        <p:grpSpPr>
          <a:xfrm>
            <a:off x="1405800" y="3754440"/>
            <a:ext cx="7273080" cy="2843280"/>
            <a:chOff x="1405800" y="3754440"/>
            <a:chExt cx="7273080" cy="2843280"/>
          </a:xfrm>
        </p:grpSpPr>
        <p:pic>
          <p:nvPicPr>
            <p:cNvPr id="721" name="Picture 61" descr="TP_tmp"/>
            <p:cNvPicPr/>
            <p:nvPr/>
          </p:nvPicPr>
          <p:blipFill>
            <a:blip r:embed="rId7"/>
            <a:stretch/>
          </p:blipFill>
          <p:spPr>
            <a:xfrm>
              <a:off x="2763720" y="3770280"/>
              <a:ext cx="352440" cy="28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22" name="Line 7"/>
            <p:cNvSpPr/>
            <p:nvPr/>
          </p:nvSpPr>
          <p:spPr>
            <a:xfrm flipV="1">
              <a:off x="3003480" y="4873320"/>
              <a:ext cx="828720" cy="1435680"/>
            </a:xfrm>
            <a:prstGeom prst="line">
              <a:avLst/>
            </a:prstGeom>
            <a:ln w="12600">
              <a:solidFill>
                <a:srgbClr val="ff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Line 8"/>
            <p:cNvSpPr/>
            <p:nvPr/>
          </p:nvSpPr>
          <p:spPr>
            <a:xfrm>
              <a:off x="2166840" y="4874760"/>
              <a:ext cx="828720" cy="1435680"/>
            </a:xfrm>
            <a:prstGeom prst="line">
              <a:avLst/>
            </a:prstGeom>
            <a:ln w="12600">
              <a:solidFill>
                <a:srgbClr val="ff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Line 9"/>
            <p:cNvSpPr/>
            <p:nvPr/>
          </p:nvSpPr>
          <p:spPr>
            <a:xfrm>
              <a:off x="2173320" y="4870440"/>
              <a:ext cx="1657440" cy="0"/>
            </a:xfrm>
            <a:prstGeom prst="line">
              <a:avLst/>
            </a:prstGeom>
            <a:ln w="12600">
              <a:solidFill>
                <a:srgbClr val="ff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Line 10"/>
            <p:cNvSpPr/>
            <p:nvPr/>
          </p:nvSpPr>
          <p:spPr>
            <a:xfrm>
              <a:off x="1886040" y="5297400"/>
              <a:ext cx="229212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1"/>
            <p:cNvSpPr/>
            <p:nvPr/>
          </p:nvSpPr>
          <p:spPr>
            <a:xfrm>
              <a:off x="2066760" y="4773600"/>
              <a:ext cx="179640" cy="17928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2"/>
            <p:cNvSpPr/>
            <p:nvPr/>
          </p:nvSpPr>
          <p:spPr>
            <a:xfrm>
              <a:off x="3724200" y="4773600"/>
              <a:ext cx="181080" cy="1792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Line 13"/>
            <p:cNvSpPr/>
            <p:nvPr/>
          </p:nvSpPr>
          <p:spPr>
            <a:xfrm flipV="1">
              <a:off x="3002040" y="3933720"/>
              <a:ext cx="0" cy="266400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14"/>
            <p:cNvSpPr/>
            <p:nvPr/>
          </p:nvSpPr>
          <p:spPr>
            <a:xfrm>
              <a:off x="2919240" y="6210360"/>
              <a:ext cx="179640" cy="1807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30" name="Picture 43" descr="TP_tmp"/>
            <p:cNvPicPr/>
            <p:nvPr/>
          </p:nvPicPr>
          <p:blipFill>
            <a:blip r:embed="rId8"/>
            <a:stretch/>
          </p:blipFill>
          <p:spPr>
            <a:xfrm>
              <a:off x="2611440" y="4514760"/>
              <a:ext cx="304920" cy="327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1" name="Picture 44" descr="TP_tmp"/>
            <p:cNvPicPr/>
            <p:nvPr/>
          </p:nvPicPr>
          <p:blipFill>
            <a:blip r:embed="rId9"/>
            <a:stretch/>
          </p:blipFill>
          <p:spPr>
            <a:xfrm>
              <a:off x="2435400" y="6054840"/>
              <a:ext cx="303120" cy="32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732" name="Line 15"/>
            <p:cNvSpPr/>
            <p:nvPr/>
          </p:nvSpPr>
          <p:spPr>
            <a:xfrm flipV="1">
              <a:off x="2151000" y="5207040"/>
              <a:ext cx="0" cy="8712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Line 16"/>
            <p:cNvSpPr/>
            <p:nvPr/>
          </p:nvSpPr>
          <p:spPr>
            <a:xfrm flipV="1">
              <a:off x="3822840" y="5207040"/>
              <a:ext cx="0" cy="8712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Line 17"/>
            <p:cNvSpPr/>
            <p:nvPr/>
          </p:nvSpPr>
          <p:spPr>
            <a:xfrm>
              <a:off x="2948040" y="4870440"/>
              <a:ext cx="11592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35" name="Picture 50" descr="TP_tmp"/>
            <p:cNvPicPr/>
            <p:nvPr/>
          </p:nvPicPr>
          <p:blipFill>
            <a:blip r:embed="rId10"/>
            <a:stretch/>
          </p:blipFill>
          <p:spPr>
            <a:xfrm>
              <a:off x="1962000" y="5379840"/>
              <a:ext cx="303480" cy="327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6" name="Picture 51" descr="TP_tmp"/>
            <p:cNvPicPr/>
            <p:nvPr/>
          </p:nvPicPr>
          <p:blipFill>
            <a:blip r:embed="rId11"/>
            <a:stretch/>
          </p:blipFill>
          <p:spPr>
            <a:xfrm>
              <a:off x="3591000" y="5379840"/>
              <a:ext cx="304560" cy="327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7" name="Picture 62" descr="TP_tmp"/>
            <p:cNvPicPr/>
            <p:nvPr/>
          </p:nvPicPr>
          <p:blipFill>
            <a:blip r:embed="rId12"/>
            <a:stretch/>
          </p:blipFill>
          <p:spPr>
            <a:xfrm>
              <a:off x="4259160" y="5122800"/>
              <a:ext cx="297000" cy="40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8" name="Picture 111" descr="TP_tmp"/>
            <p:cNvPicPr/>
            <p:nvPr/>
          </p:nvPicPr>
          <p:blipFill>
            <a:blip r:embed="rId13"/>
            <a:stretch/>
          </p:blipFill>
          <p:spPr>
            <a:xfrm>
              <a:off x="6912000" y="3754440"/>
              <a:ext cx="352440" cy="282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39" name="Line 18"/>
            <p:cNvSpPr/>
            <p:nvPr/>
          </p:nvSpPr>
          <p:spPr>
            <a:xfrm>
              <a:off x="6008760" y="5295960"/>
              <a:ext cx="2292120" cy="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Line 19"/>
            <p:cNvSpPr/>
            <p:nvPr/>
          </p:nvSpPr>
          <p:spPr>
            <a:xfrm flipV="1">
              <a:off x="7124760" y="3931920"/>
              <a:ext cx="0" cy="2663640"/>
            </a:xfrm>
            <a:prstGeom prst="line">
              <a:avLst/>
            </a:prstGeom>
            <a:ln w="19080">
              <a:solidFill>
                <a:srgbClr val="000000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41" name="Group 20"/>
            <p:cNvGrpSpPr/>
            <p:nvPr/>
          </p:nvGrpSpPr>
          <p:grpSpPr>
            <a:xfrm>
              <a:off x="6227640" y="4210200"/>
              <a:ext cx="1838160" cy="1617840"/>
              <a:chOff x="6227640" y="4210200"/>
              <a:chExt cx="1838160" cy="1617840"/>
            </a:xfrm>
          </p:grpSpPr>
          <p:sp>
            <p:nvSpPr>
              <p:cNvPr id="742" name="Line 21"/>
              <p:cNvSpPr/>
              <p:nvPr/>
            </p:nvSpPr>
            <p:spPr>
              <a:xfrm flipH="1">
                <a:off x="6300720" y="4293000"/>
                <a:ext cx="828720" cy="1435320"/>
              </a:xfrm>
              <a:prstGeom prst="line">
                <a:avLst/>
              </a:prstGeom>
              <a:ln w="12600">
                <a:solidFill>
                  <a:srgbClr val="ff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Line 22"/>
              <p:cNvSpPr/>
              <p:nvPr/>
            </p:nvSpPr>
            <p:spPr>
              <a:xfrm flipH="1" flipV="1">
                <a:off x="7137360" y="4290840"/>
                <a:ext cx="828720" cy="1435680"/>
              </a:xfrm>
              <a:prstGeom prst="line">
                <a:avLst/>
              </a:prstGeom>
              <a:ln w="12600">
                <a:solidFill>
                  <a:srgbClr val="ff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Line 23"/>
              <p:cNvSpPr/>
              <p:nvPr/>
            </p:nvSpPr>
            <p:spPr>
              <a:xfrm flipH="1">
                <a:off x="6302160" y="5731200"/>
                <a:ext cx="1657440" cy="0"/>
              </a:xfrm>
              <a:prstGeom prst="line">
                <a:avLst/>
              </a:prstGeom>
              <a:ln w="12600">
                <a:solidFill>
                  <a:srgbClr val="ff0000"/>
                </a:solidFill>
                <a:custDash>
                  <a:ds d="100000" sp="100000"/>
                </a:custDash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CustomShape 24"/>
              <p:cNvSpPr/>
              <p:nvPr/>
            </p:nvSpPr>
            <p:spPr>
              <a:xfrm rot="10800000">
                <a:off x="7886520" y="5648400"/>
                <a:ext cx="179280" cy="179640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CustomShape 25"/>
              <p:cNvSpPr/>
              <p:nvPr/>
            </p:nvSpPr>
            <p:spPr>
              <a:xfrm rot="10800000">
                <a:off x="6227640" y="5648400"/>
                <a:ext cx="181080" cy="1796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CustomShape 26"/>
              <p:cNvSpPr/>
              <p:nvPr/>
            </p:nvSpPr>
            <p:spPr>
              <a:xfrm rot="10800000">
                <a:off x="7034040" y="4210200"/>
                <a:ext cx="179280" cy="1810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Line 27"/>
              <p:cNvSpPr/>
              <p:nvPr/>
            </p:nvSpPr>
            <p:spPr>
              <a:xfrm>
                <a:off x="7981920" y="5307480"/>
                <a:ext cx="0" cy="8748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9" name="Line 28"/>
              <p:cNvSpPr/>
              <p:nvPr/>
            </p:nvSpPr>
            <p:spPr>
              <a:xfrm>
                <a:off x="6310080" y="5307480"/>
                <a:ext cx="0" cy="8748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Line 29"/>
              <p:cNvSpPr/>
              <p:nvPr/>
            </p:nvSpPr>
            <p:spPr>
              <a:xfrm flipH="1">
                <a:off x="7068960" y="5731200"/>
                <a:ext cx="115920" cy="0"/>
              </a:xfrm>
              <a:prstGeom prst="line">
                <a:avLst/>
              </a:prstGeom>
              <a:ln w="1908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51" name="Picture 106" descr="TP_tmp"/>
            <p:cNvPicPr/>
            <p:nvPr/>
          </p:nvPicPr>
          <p:blipFill>
            <a:blip r:embed="rId14"/>
            <a:stretch/>
          </p:blipFill>
          <p:spPr>
            <a:xfrm>
              <a:off x="6089760" y="4946760"/>
              <a:ext cx="303120" cy="32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2" name="Picture 107" descr="TP_tmp"/>
            <p:cNvPicPr/>
            <p:nvPr/>
          </p:nvPicPr>
          <p:blipFill>
            <a:blip r:embed="rId15"/>
            <a:stretch/>
          </p:blipFill>
          <p:spPr>
            <a:xfrm>
              <a:off x="7864560" y="4902120"/>
              <a:ext cx="304560" cy="32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753" name="CustomShape 30"/>
            <p:cNvSpPr/>
            <p:nvPr/>
          </p:nvSpPr>
          <p:spPr>
            <a:xfrm>
              <a:off x="5376960" y="3967200"/>
              <a:ext cx="180720" cy="39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54" name="Picture 112" descr="TP_tmp"/>
            <p:cNvPicPr/>
            <p:nvPr/>
          </p:nvPicPr>
          <p:blipFill>
            <a:blip r:embed="rId16"/>
            <a:stretch/>
          </p:blipFill>
          <p:spPr>
            <a:xfrm>
              <a:off x="8381880" y="5121360"/>
              <a:ext cx="297000" cy="407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5" name="Picture 115" descr="TP_tmp"/>
            <p:cNvPicPr/>
            <p:nvPr/>
          </p:nvPicPr>
          <p:blipFill>
            <a:blip r:embed="rId17"/>
            <a:stretch/>
          </p:blipFill>
          <p:spPr>
            <a:xfrm>
              <a:off x="6648480" y="4133880"/>
              <a:ext cx="304920" cy="328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6" name="Picture 116" descr="TP_tmp"/>
            <p:cNvPicPr/>
            <p:nvPr/>
          </p:nvPicPr>
          <p:blipFill>
            <a:blip r:embed="rId18"/>
            <a:stretch/>
          </p:blipFill>
          <p:spPr>
            <a:xfrm>
              <a:off x="6769080" y="5784840"/>
              <a:ext cx="303120" cy="32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757" name="CustomShape 31"/>
            <p:cNvSpPr/>
            <p:nvPr/>
          </p:nvSpPr>
          <p:spPr>
            <a:xfrm>
              <a:off x="1405800" y="3797280"/>
              <a:ext cx="101592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quarks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758" name="CustomShape 32"/>
            <p:cNvSpPr/>
            <p:nvPr/>
          </p:nvSpPr>
          <p:spPr>
            <a:xfrm>
              <a:off x="4853880" y="3778200"/>
              <a:ext cx="1553760" cy="39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anti-quarks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759" name="Picture 192" descr="TP_tmp"/>
            <p:cNvPicPr/>
            <p:nvPr/>
          </p:nvPicPr>
          <p:blipFill>
            <a:blip r:embed="rId19"/>
            <a:stretch/>
          </p:blipFill>
          <p:spPr>
            <a:xfrm>
              <a:off x="1898640" y="4486320"/>
              <a:ext cx="185760" cy="21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0" name="Picture 194" descr="TP_tmp"/>
            <p:cNvPicPr/>
            <p:nvPr/>
          </p:nvPicPr>
          <p:blipFill>
            <a:blip r:embed="rId20"/>
            <a:stretch/>
          </p:blipFill>
          <p:spPr>
            <a:xfrm>
              <a:off x="3795840" y="4510080"/>
              <a:ext cx="123840" cy="155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1" name="Picture 196" descr="TP_tmp"/>
            <p:cNvPicPr/>
            <p:nvPr/>
          </p:nvPicPr>
          <p:blipFill>
            <a:blip r:embed="rId21"/>
            <a:stretch/>
          </p:blipFill>
          <p:spPr>
            <a:xfrm>
              <a:off x="3189240" y="6249960"/>
              <a:ext cx="185760" cy="247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2" name="Picture 198" descr="TP_tmp"/>
            <p:cNvPicPr/>
            <p:nvPr/>
          </p:nvPicPr>
          <p:blipFill>
            <a:blip r:embed="rId22"/>
            <a:stretch/>
          </p:blipFill>
          <p:spPr>
            <a:xfrm>
              <a:off x="7329600" y="4125960"/>
              <a:ext cx="185760" cy="279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3" name="Picture 200" descr="TP_tmp"/>
            <p:cNvPicPr/>
            <p:nvPr/>
          </p:nvPicPr>
          <p:blipFill>
            <a:blip r:embed="rId23"/>
            <a:stretch/>
          </p:blipFill>
          <p:spPr>
            <a:xfrm>
              <a:off x="8193240" y="5745240"/>
              <a:ext cx="185760" cy="279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4" name="Picture 202" descr="TP_tmp"/>
            <p:cNvPicPr/>
            <p:nvPr/>
          </p:nvPicPr>
          <p:blipFill>
            <a:blip r:embed="rId24"/>
            <a:stretch/>
          </p:blipFill>
          <p:spPr>
            <a:xfrm>
              <a:off x="6032520" y="5817960"/>
              <a:ext cx="155520" cy="2178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F32E220D-12C9-48E6-A53F-189A57EC765C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66" name="TextShape 2"/>
          <p:cNvSpPr txBox="1"/>
          <p:nvPr/>
        </p:nvSpPr>
        <p:spPr>
          <a:xfrm>
            <a:off x="117288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Colour Confinement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411840" y="681120"/>
            <a:ext cx="84819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It is believed (although not yet proven) that all observed free particles are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 “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colourless”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68" name="CustomShape 4"/>
          <p:cNvSpPr/>
          <p:nvPr/>
        </p:nvSpPr>
        <p:spPr>
          <a:xfrm>
            <a:off x="953640" y="1233360"/>
            <a:ext cx="83944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i.e. never observe a free quark (which would carry colour charge)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consequently quarks are always found in bound states colourless hadrons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69" name="CustomShape 5"/>
          <p:cNvSpPr/>
          <p:nvPr/>
        </p:nvSpPr>
        <p:spPr>
          <a:xfrm>
            <a:off x="2900520" y="2457360"/>
            <a:ext cx="403200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spcBef>
                <a:spcPts val="1247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only </a:t>
            </a:r>
            <a:r>
              <a:rPr b="1" lang="en-US" sz="2000" spc="-1" strike="noStrike" u="sng">
                <a:solidFill>
                  <a:srgbClr val="ff0000"/>
                </a:solidFill>
                <a:uFillTx/>
                <a:latin typeface="Arial"/>
              </a:rPr>
              <a:t>colour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000" spc="-1" strike="noStrike" u="sng">
                <a:solidFill>
                  <a:srgbClr val="ff0000"/>
                </a:solidFill>
                <a:uFillTx/>
                <a:latin typeface="Arial"/>
              </a:rPr>
              <a:t>singlet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 states can exist as free particles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0" name="CustomShape 6"/>
          <p:cNvSpPr/>
          <p:nvPr/>
        </p:nvSpPr>
        <p:spPr>
          <a:xfrm>
            <a:off x="446760" y="1952640"/>
            <a:ext cx="43851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2000" spc="-1" strike="noStrike" u="sng">
                <a:solidFill>
                  <a:srgbClr val="000000"/>
                </a:solidFill>
                <a:uFillTx/>
                <a:latin typeface="Arial"/>
              </a:rPr>
              <a:t>Colour Confinement Hypothesis:</a:t>
            </a:r>
            <a:endParaRPr b="1" lang="es-ES" sz="20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1" name="CustomShape 7"/>
          <p:cNvSpPr/>
          <p:nvPr/>
        </p:nvSpPr>
        <p:spPr>
          <a:xfrm>
            <a:off x="447840" y="3287880"/>
            <a:ext cx="61592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All hadrons must be “colourless” i.e. colour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singlets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772" name="Group 8"/>
          <p:cNvGrpSpPr/>
          <p:nvPr/>
        </p:nvGrpSpPr>
        <p:grpSpPr>
          <a:xfrm>
            <a:off x="6500880" y="3863880"/>
            <a:ext cx="3276000" cy="2691720"/>
            <a:chOff x="6500880" y="3863880"/>
            <a:chExt cx="3276000" cy="2691720"/>
          </a:xfrm>
        </p:grpSpPr>
        <p:sp>
          <p:nvSpPr>
            <p:cNvPr id="773" name="Line 9"/>
            <p:cNvSpPr/>
            <p:nvPr/>
          </p:nvSpPr>
          <p:spPr>
            <a:xfrm flipV="1">
              <a:off x="8188200" y="4750920"/>
              <a:ext cx="828720" cy="1435680"/>
            </a:xfrm>
            <a:prstGeom prst="line">
              <a:avLst/>
            </a:prstGeom>
            <a:ln w="12600">
              <a:solidFill>
                <a:srgbClr val="ff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Line 10"/>
            <p:cNvSpPr/>
            <p:nvPr/>
          </p:nvSpPr>
          <p:spPr>
            <a:xfrm>
              <a:off x="7351560" y="4752360"/>
              <a:ext cx="828720" cy="1435680"/>
            </a:xfrm>
            <a:prstGeom prst="line">
              <a:avLst/>
            </a:prstGeom>
            <a:ln w="12600">
              <a:solidFill>
                <a:srgbClr val="ff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Line 11"/>
            <p:cNvSpPr/>
            <p:nvPr/>
          </p:nvSpPr>
          <p:spPr>
            <a:xfrm>
              <a:off x="7358040" y="4748040"/>
              <a:ext cx="1656720" cy="0"/>
            </a:xfrm>
            <a:prstGeom prst="line">
              <a:avLst/>
            </a:prstGeom>
            <a:ln w="12600">
              <a:solidFill>
                <a:srgbClr val="ff0000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2"/>
            <p:cNvSpPr/>
            <p:nvPr/>
          </p:nvSpPr>
          <p:spPr>
            <a:xfrm>
              <a:off x="7251480" y="4651200"/>
              <a:ext cx="178920" cy="17928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13"/>
            <p:cNvSpPr/>
            <p:nvPr/>
          </p:nvSpPr>
          <p:spPr>
            <a:xfrm>
              <a:off x="8908920" y="4651200"/>
              <a:ext cx="180720" cy="1792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14"/>
            <p:cNvSpPr/>
            <p:nvPr/>
          </p:nvSpPr>
          <p:spPr>
            <a:xfrm>
              <a:off x="7003800" y="4269960"/>
              <a:ext cx="33300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n-GB" sz="2400" spc="-1" strike="noStrike">
                  <a:solidFill>
                    <a:srgbClr val="000000"/>
                  </a:solidFill>
                  <a:latin typeface="Palatino"/>
                </a:rPr>
                <a:t>g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779" name="CustomShape 15"/>
            <p:cNvSpPr/>
            <p:nvPr/>
          </p:nvSpPr>
          <p:spPr>
            <a:xfrm>
              <a:off x="9009000" y="4243320"/>
              <a:ext cx="29952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n-GB" sz="2400" spc="-1" strike="noStrike">
                  <a:solidFill>
                    <a:srgbClr val="000000"/>
                  </a:solidFill>
                  <a:latin typeface="Palatino"/>
                </a:rPr>
                <a:t>r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780" name="CustomShape 16"/>
            <p:cNvSpPr/>
            <p:nvPr/>
          </p:nvSpPr>
          <p:spPr>
            <a:xfrm>
              <a:off x="8103960" y="6087960"/>
              <a:ext cx="178920" cy="1807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7"/>
            <p:cNvSpPr/>
            <p:nvPr/>
          </p:nvSpPr>
          <p:spPr>
            <a:xfrm>
              <a:off x="7508880" y="4547880"/>
              <a:ext cx="1368000" cy="108000"/>
            </a:xfrm>
            <a:custGeom>
              <a:avLst/>
              <a:gdLst/>
              <a:ahLst/>
              <a:rect l="0" t="0" r="r" b="b"/>
              <a:pathLst>
                <a:path w="3802" h="302">
                  <a:moveTo>
                    <a:pt x="0" y="150"/>
                  </a:moveTo>
                  <a:lnTo>
                    <a:pt x="756" y="0"/>
                  </a:lnTo>
                  <a:lnTo>
                    <a:pt x="756" y="75"/>
                  </a:lnTo>
                  <a:lnTo>
                    <a:pt x="3044" y="75"/>
                  </a:lnTo>
                  <a:lnTo>
                    <a:pt x="3044" y="0"/>
                  </a:lnTo>
                  <a:lnTo>
                    <a:pt x="3801" y="150"/>
                  </a:lnTo>
                  <a:lnTo>
                    <a:pt x="3044" y="301"/>
                  </a:lnTo>
                  <a:lnTo>
                    <a:pt x="3044" y="225"/>
                  </a:lnTo>
                  <a:lnTo>
                    <a:pt x="756" y="225"/>
                  </a:lnTo>
                  <a:lnTo>
                    <a:pt x="756" y="301"/>
                  </a:lnTo>
                  <a:lnTo>
                    <a:pt x="0" y="150"/>
                  </a:lnTo>
                </a:path>
              </a:pathLst>
            </a:custGeom>
            <a:solidFill>
              <a:srgbClr val="99ffcc"/>
            </a:solidFill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18"/>
            <p:cNvSpPr/>
            <p:nvPr/>
          </p:nvSpPr>
          <p:spPr>
            <a:xfrm>
              <a:off x="8330400" y="6095880"/>
              <a:ext cx="34380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1" i="1" lang="en-GB" sz="2400" spc="-1" strike="noStrike">
                  <a:solidFill>
                    <a:srgbClr val="000000"/>
                  </a:solidFill>
                  <a:latin typeface="Palatino"/>
                </a:rPr>
                <a:t>b</a:t>
              </a:r>
              <a:endParaRPr b="1" lang="es-ES" sz="2400" spc="-1" strike="noStrike">
                <a:solidFill>
                  <a:srgbClr val="333399"/>
                </a:solidFill>
                <a:latin typeface="Arial"/>
              </a:endParaRPr>
            </a:p>
          </p:txBody>
        </p:sp>
        <p:sp>
          <p:nvSpPr>
            <p:cNvPr id="783" name="CustomShape 19"/>
            <p:cNvSpPr/>
            <p:nvPr/>
          </p:nvSpPr>
          <p:spPr>
            <a:xfrm rot="3600000">
              <a:off x="6949440" y="5465520"/>
              <a:ext cx="1368720" cy="107640"/>
            </a:xfrm>
            <a:custGeom>
              <a:avLst/>
              <a:gdLst/>
              <a:ahLst/>
              <a:rect l="0" t="0" r="r" b="b"/>
              <a:pathLst>
                <a:path w="3803" h="301">
                  <a:moveTo>
                    <a:pt x="0" y="150"/>
                  </a:moveTo>
                  <a:lnTo>
                    <a:pt x="756" y="0"/>
                  </a:lnTo>
                  <a:lnTo>
                    <a:pt x="757" y="75"/>
                  </a:lnTo>
                  <a:lnTo>
                    <a:pt x="3044" y="75"/>
                  </a:lnTo>
                  <a:lnTo>
                    <a:pt x="3045" y="0"/>
                  </a:lnTo>
                  <a:lnTo>
                    <a:pt x="3802" y="150"/>
                  </a:lnTo>
                  <a:lnTo>
                    <a:pt x="3045" y="300"/>
                  </a:lnTo>
                  <a:lnTo>
                    <a:pt x="3044" y="225"/>
                  </a:lnTo>
                  <a:lnTo>
                    <a:pt x="757" y="225"/>
                  </a:lnTo>
                  <a:lnTo>
                    <a:pt x="756" y="300"/>
                  </a:lnTo>
                  <a:lnTo>
                    <a:pt x="0" y="150"/>
                  </a:lnTo>
                </a:path>
              </a:pathLst>
            </a:custGeom>
            <a:solidFill>
              <a:srgbClr val="99ffcc"/>
            </a:solidFill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20"/>
            <p:cNvSpPr/>
            <p:nvPr/>
          </p:nvSpPr>
          <p:spPr>
            <a:xfrm rot="18000000">
              <a:off x="8030160" y="5465520"/>
              <a:ext cx="1368720" cy="107640"/>
            </a:xfrm>
            <a:custGeom>
              <a:avLst/>
              <a:gdLst/>
              <a:ahLst/>
              <a:rect l="0" t="0" r="r" b="b"/>
              <a:pathLst>
                <a:path w="3803" h="301">
                  <a:moveTo>
                    <a:pt x="0" y="150"/>
                  </a:moveTo>
                  <a:lnTo>
                    <a:pt x="756" y="0"/>
                  </a:lnTo>
                  <a:lnTo>
                    <a:pt x="756" y="75"/>
                  </a:lnTo>
                  <a:lnTo>
                    <a:pt x="3044" y="75"/>
                  </a:lnTo>
                  <a:lnTo>
                    <a:pt x="3044" y="0"/>
                  </a:lnTo>
                  <a:lnTo>
                    <a:pt x="3802" y="150"/>
                  </a:lnTo>
                  <a:lnTo>
                    <a:pt x="3044" y="300"/>
                  </a:lnTo>
                  <a:lnTo>
                    <a:pt x="3044" y="225"/>
                  </a:lnTo>
                  <a:lnTo>
                    <a:pt x="756" y="225"/>
                  </a:lnTo>
                  <a:lnTo>
                    <a:pt x="756" y="300"/>
                  </a:lnTo>
                  <a:lnTo>
                    <a:pt x="0" y="150"/>
                  </a:lnTo>
                </a:path>
              </a:pathLst>
            </a:custGeom>
            <a:solidFill>
              <a:srgbClr val="99ffcc"/>
            </a:solidFill>
            <a:ln w="1908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85" name="Picture 136" descr="TP_tmp"/>
            <p:cNvPicPr/>
            <p:nvPr/>
          </p:nvPicPr>
          <p:blipFill>
            <a:blip r:embed="rId1"/>
            <a:stretch/>
          </p:blipFill>
          <p:spPr>
            <a:xfrm>
              <a:off x="7761240" y="3863880"/>
              <a:ext cx="863280" cy="29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6" name="Picture 138" descr="TP_tmp"/>
            <p:cNvPicPr/>
            <p:nvPr/>
          </p:nvPicPr>
          <p:blipFill>
            <a:blip r:embed="rId2"/>
            <a:stretch/>
          </p:blipFill>
          <p:spPr>
            <a:xfrm>
              <a:off x="7796160" y="4187520"/>
              <a:ext cx="863280" cy="27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7" name="Picture 140" descr="TP_tmp"/>
            <p:cNvPicPr/>
            <p:nvPr/>
          </p:nvPicPr>
          <p:blipFill>
            <a:blip r:embed="rId3"/>
            <a:stretch/>
          </p:blipFill>
          <p:spPr>
            <a:xfrm>
              <a:off x="8886600" y="5709960"/>
              <a:ext cx="863280" cy="243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8" name="Picture 142" descr="TP_tmp"/>
            <p:cNvPicPr/>
            <p:nvPr/>
          </p:nvPicPr>
          <p:blipFill>
            <a:blip r:embed="rId4"/>
            <a:stretch/>
          </p:blipFill>
          <p:spPr>
            <a:xfrm>
              <a:off x="8886600" y="5376600"/>
              <a:ext cx="890280" cy="297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9" name="Picture 145" descr="TP_tmp"/>
            <p:cNvPicPr/>
            <p:nvPr/>
          </p:nvPicPr>
          <p:blipFill>
            <a:blip r:embed="rId5"/>
            <a:stretch/>
          </p:blipFill>
          <p:spPr>
            <a:xfrm>
              <a:off x="6500880" y="5376600"/>
              <a:ext cx="944280" cy="297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0" name="Picture 146" descr="TP_tmp"/>
            <p:cNvPicPr/>
            <p:nvPr/>
          </p:nvPicPr>
          <p:blipFill>
            <a:blip r:embed="rId6"/>
            <a:stretch/>
          </p:blipFill>
          <p:spPr>
            <a:xfrm>
              <a:off x="6537240" y="5700600"/>
              <a:ext cx="944280" cy="269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91" name="CustomShape 21"/>
          <p:cNvSpPr/>
          <p:nvPr/>
        </p:nvSpPr>
        <p:spPr>
          <a:xfrm>
            <a:off x="452520" y="3575160"/>
            <a:ext cx="527508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construct colour wave-functions for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hadrons can apply results for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SU(3)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flavour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symmetry to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SU(3)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colour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with replacement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grpSp>
        <p:nvGrpSpPr>
          <p:cNvPr id="792" name="Group 22"/>
          <p:cNvGrpSpPr/>
          <p:nvPr/>
        </p:nvGrpSpPr>
        <p:grpSpPr>
          <a:xfrm>
            <a:off x="2720880" y="4511520"/>
            <a:ext cx="1152720" cy="1152720"/>
            <a:chOff x="2720880" y="4511520"/>
            <a:chExt cx="1152720" cy="1152720"/>
          </a:xfrm>
        </p:grpSpPr>
        <p:pic>
          <p:nvPicPr>
            <p:cNvPr id="793" name="Picture 149" descr="TP_tmp"/>
            <p:cNvPicPr/>
            <p:nvPr/>
          </p:nvPicPr>
          <p:blipFill>
            <a:blip r:embed="rId7"/>
            <a:stretch/>
          </p:blipFill>
          <p:spPr>
            <a:xfrm>
              <a:off x="2835360" y="4619520"/>
              <a:ext cx="936720" cy="195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4" name="Picture 151" descr="TP_tmp"/>
            <p:cNvPicPr/>
            <p:nvPr/>
          </p:nvPicPr>
          <p:blipFill>
            <a:blip r:embed="rId8"/>
            <a:stretch/>
          </p:blipFill>
          <p:spPr>
            <a:xfrm>
              <a:off x="2757600" y="4871880"/>
              <a:ext cx="1014480" cy="390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5" name="Picture 153" descr="TP_tmp"/>
            <p:cNvPicPr/>
            <p:nvPr/>
          </p:nvPicPr>
          <p:blipFill>
            <a:blip r:embed="rId9"/>
            <a:stretch/>
          </p:blipFill>
          <p:spPr>
            <a:xfrm>
              <a:off x="2835360" y="5267160"/>
              <a:ext cx="936720" cy="312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96" name="CustomShape 23"/>
            <p:cNvSpPr/>
            <p:nvPr/>
          </p:nvSpPr>
          <p:spPr>
            <a:xfrm>
              <a:off x="2720880" y="4511520"/>
              <a:ext cx="1152720" cy="11527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7" name="CustomShape 24"/>
          <p:cNvSpPr/>
          <p:nvPr/>
        </p:nvSpPr>
        <p:spPr>
          <a:xfrm>
            <a:off x="487800" y="5735520"/>
            <a:ext cx="45010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just as for uds flavour symmetry can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define colour ladder operators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98" name="Line 25"/>
          <p:cNvSpPr/>
          <p:nvPr/>
        </p:nvSpPr>
        <p:spPr>
          <a:xfrm flipV="1">
            <a:off x="4952880" y="5726160"/>
            <a:ext cx="1043280" cy="395280"/>
          </a:xfrm>
          <a:prstGeom prst="line">
            <a:avLst/>
          </a:prstGeom>
          <a:ln w="2844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63FEF6C8-214D-47BF-9C5F-A0C0E489478D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00" name="TextShape 2"/>
          <p:cNvSpPr txBox="1"/>
          <p:nvPr/>
        </p:nvSpPr>
        <p:spPr>
          <a:xfrm>
            <a:off x="120780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Colour Singlets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01" name="CustomShape 3"/>
          <p:cNvSpPr/>
          <p:nvPr/>
        </p:nvSpPr>
        <p:spPr>
          <a:xfrm>
            <a:off x="381600" y="733320"/>
            <a:ext cx="7047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It is important to understand what is meant by a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singlet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state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02" name="CustomShape 4"/>
          <p:cNvSpPr/>
          <p:nvPr/>
        </p:nvSpPr>
        <p:spPr>
          <a:xfrm>
            <a:off x="375840" y="1020600"/>
            <a:ext cx="6729120" cy="103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Consider spin states obtained from two spin 1/2 particles.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448"/>
              </a:spcBef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Four spin combinations: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448"/>
              </a:spcBef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Gives four  eigenstates of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803" name="Picture 7" descr="TP_tmp"/>
          <p:cNvPicPr/>
          <p:nvPr/>
        </p:nvPicPr>
        <p:blipFill>
          <a:blip r:embed="rId1"/>
          <a:stretch/>
        </p:blipFill>
        <p:spPr>
          <a:xfrm>
            <a:off x="4087800" y="1353960"/>
            <a:ext cx="1693800" cy="292320"/>
          </a:xfrm>
          <a:prstGeom prst="rect">
            <a:avLst/>
          </a:prstGeom>
          <a:ln>
            <a:noFill/>
          </a:ln>
        </p:spPr>
      </p:pic>
      <p:pic>
        <p:nvPicPr>
          <p:cNvPr id="804" name="Picture 9" descr="TP_tmp"/>
          <p:cNvPicPr/>
          <p:nvPr/>
        </p:nvPicPr>
        <p:blipFill>
          <a:blip r:embed="rId2"/>
          <a:stretch/>
        </p:blipFill>
        <p:spPr>
          <a:xfrm>
            <a:off x="4195800" y="1677960"/>
            <a:ext cx="730080" cy="351000"/>
          </a:xfrm>
          <a:prstGeom prst="rect">
            <a:avLst/>
          </a:prstGeom>
          <a:ln>
            <a:noFill/>
          </a:ln>
        </p:spPr>
      </p:pic>
      <p:grpSp>
        <p:nvGrpSpPr>
          <p:cNvPr id="805" name="Group 5"/>
          <p:cNvGrpSpPr/>
          <p:nvPr/>
        </p:nvGrpSpPr>
        <p:grpSpPr>
          <a:xfrm>
            <a:off x="1136520" y="2151000"/>
            <a:ext cx="7886160" cy="1147680"/>
            <a:chOff x="1136520" y="2151000"/>
            <a:chExt cx="7886160" cy="1147680"/>
          </a:xfrm>
        </p:grpSpPr>
        <p:grpSp>
          <p:nvGrpSpPr>
            <p:cNvPr id="806" name="Group 6"/>
            <p:cNvGrpSpPr/>
            <p:nvPr/>
          </p:nvGrpSpPr>
          <p:grpSpPr>
            <a:xfrm>
              <a:off x="1136520" y="2151000"/>
              <a:ext cx="2452680" cy="1147680"/>
              <a:chOff x="1136520" y="2151000"/>
              <a:chExt cx="2452680" cy="1147680"/>
            </a:xfrm>
          </p:grpSpPr>
          <p:pic>
            <p:nvPicPr>
              <p:cNvPr id="807" name="Picture 10" descr="TP_tmp"/>
              <p:cNvPicPr/>
              <p:nvPr/>
            </p:nvPicPr>
            <p:blipFill>
              <a:blip r:embed="rId3"/>
              <a:stretch/>
            </p:blipFill>
            <p:spPr>
              <a:xfrm>
                <a:off x="1136520" y="2151000"/>
                <a:ext cx="1401840" cy="3207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08" name="Picture 13" descr="TP_tmp"/>
              <p:cNvPicPr/>
              <p:nvPr/>
            </p:nvPicPr>
            <p:blipFill>
              <a:blip r:embed="rId4"/>
              <a:stretch/>
            </p:blipFill>
            <p:spPr>
              <a:xfrm>
                <a:off x="1136520" y="2978280"/>
                <a:ext cx="1401840" cy="320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09" name="Picture 15" descr="TP_tmp"/>
              <p:cNvPicPr/>
              <p:nvPr/>
            </p:nvPicPr>
            <p:blipFill>
              <a:blip r:embed="rId5"/>
              <a:stretch/>
            </p:blipFill>
            <p:spPr>
              <a:xfrm>
                <a:off x="1136520" y="2475000"/>
                <a:ext cx="2452680" cy="46656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810" name="Picture 17" descr="TP_tmp"/>
            <p:cNvPicPr/>
            <p:nvPr/>
          </p:nvPicPr>
          <p:blipFill>
            <a:blip r:embed="rId6"/>
            <a:stretch/>
          </p:blipFill>
          <p:spPr>
            <a:xfrm>
              <a:off x="5384520" y="2471400"/>
              <a:ext cx="2452680" cy="466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11" name="CustomShape 7"/>
            <p:cNvSpPr/>
            <p:nvPr/>
          </p:nvSpPr>
          <p:spPr>
            <a:xfrm>
              <a:off x="3773520" y="2327040"/>
              <a:ext cx="1000800" cy="70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spin-1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triplet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812" name="Picture 22" descr="TP_tmp"/>
            <p:cNvPicPr/>
            <p:nvPr/>
          </p:nvPicPr>
          <p:blipFill>
            <a:blip r:embed="rId7"/>
            <a:stretch/>
          </p:blipFill>
          <p:spPr>
            <a:xfrm>
              <a:off x="5024160" y="2543040"/>
              <a:ext cx="204840" cy="23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13" name="CustomShape 8"/>
            <p:cNvSpPr/>
            <p:nvPr/>
          </p:nvSpPr>
          <p:spPr>
            <a:xfrm>
              <a:off x="8021880" y="2327040"/>
              <a:ext cx="1000800" cy="70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spin-0 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  <a:p>
              <a:pPr/>
              <a:r>
                <a:rPr b="1" lang="en-GB" sz="2000" spc="-1" strike="noStrike">
                  <a:solidFill>
                    <a:srgbClr val="ff0000"/>
                  </a:solidFill>
                  <a:latin typeface="Arial"/>
                </a:rPr>
                <a:t>singlet</a:t>
              </a:r>
              <a:endParaRPr b="1" lang="es-ES" sz="2000" spc="-1" strike="noStrike">
                <a:solidFill>
                  <a:srgbClr val="333399"/>
                </a:solidFill>
                <a:latin typeface="Arial"/>
              </a:endParaRPr>
            </a:p>
          </p:txBody>
        </p:sp>
      </p:grpSp>
      <p:pic>
        <p:nvPicPr>
          <p:cNvPr id="814" name="Picture 24" descr="TP_tmp"/>
          <p:cNvPicPr/>
          <p:nvPr/>
        </p:nvPicPr>
        <p:blipFill>
          <a:blip r:embed="rId8"/>
          <a:stretch/>
        </p:blipFill>
        <p:spPr>
          <a:xfrm>
            <a:off x="6789600" y="1682640"/>
            <a:ext cx="1752840" cy="320760"/>
          </a:xfrm>
          <a:prstGeom prst="rect">
            <a:avLst/>
          </a:prstGeom>
          <a:ln>
            <a:noFill/>
          </a:ln>
        </p:spPr>
      </p:pic>
      <p:sp>
        <p:nvSpPr>
          <p:cNvPr id="815" name="CustomShape 9"/>
          <p:cNvSpPr/>
          <p:nvPr/>
        </p:nvSpPr>
        <p:spPr>
          <a:xfrm>
            <a:off x="381600" y="3360600"/>
            <a:ext cx="85716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singlet state is “spinless”: it has zero angular momentum, is invariant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under SU(2) spin transformations and spin ladder operators yield zero   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816" name="Picture 26" descr="TP_tmp"/>
          <p:cNvPicPr/>
          <p:nvPr/>
        </p:nvPicPr>
        <p:blipFill>
          <a:blip r:embed="rId9"/>
          <a:stretch/>
        </p:blipFill>
        <p:spPr>
          <a:xfrm>
            <a:off x="3743280" y="4024440"/>
            <a:ext cx="1460520" cy="320400"/>
          </a:xfrm>
          <a:prstGeom prst="rect">
            <a:avLst/>
          </a:prstGeom>
          <a:ln>
            <a:noFill/>
          </a:ln>
        </p:spPr>
      </p:pic>
      <p:sp>
        <p:nvSpPr>
          <p:cNvPr id="817" name="CustomShape 10"/>
          <p:cNvSpPr/>
          <p:nvPr/>
        </p:nvSpPr>
        <p:spPr>
          <a:xfrm>
            <a:off x="383400" y="4405320"/>
            <a:ext cx="637128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 the same way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COLOUR SINGLETS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are “colourless”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combinations: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cc0099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they have zero colour quantum numbers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cc0099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invariant under SU(3) colour transformations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 lvl="1" marL="457200">
              <a:lnSpc>
                <a:spcPct val="100000"/>
              </a:lnSpc>
              <a:buClr>
                <a:srgbClr val="cc0099"/>
              </a:buClr>
              <a:buFont typeface="Wingdings" charset="2"/>
              <a:buChar char="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ladder operators                            all yield zero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818" name="Picture 28" descr="TP_tmp"/>
          <p:cNvPicPr/>
          <p:nvPr/>
        </p:nvPicPr>
        <p:blipFill>
          <a:blip r:embed="rId10"/>
          <a:stretch/>
        </p:blipFill>
        <p:spPr>
          <a:xfrm>
            <a:off x="5676840" y="4994280"/>
            <a:ext cx="1724040" cy="320760"/>
          </a:xfrm>
          <a:prstGeom prst="rect">
            <a:avLst/>
          </a:prstGeom>
          <a:ln>
            <a:noFill/>
          </a:ln>
        </p:spPr>
      </p:pic>
      <p:grpSp>
        <p:nvGrpSpPr>
          <p:cNvPr id="819" name="Group 11"/>
          <p:cNvGrpSpPr/>
          <p:nvPr/>
        </p:nvGrpSpPr>
        <p:grpSpPr>
          <a:xfrm>
            <a:off x="7640640" y="4559400"/>
            <a:ext cx="1568520" cy="1387440"/>
            <a:chOff x="7640640" y="4559400"/>
            <a:chExt cx="1568520" cy="1387440"/>
          </a:xfrm>
        </p:grpSpPr>
        <p:sp>
          <p:nvSpPr>
            <p:cNvPr id="820" name="Line 12"/>
            <p:cNvSpPr/>
            <p:nvPr/>
          </p:nvSpPr>
          <p:spPr>
            <a:xfrm>
              <a:off x="7640640" y="5313240"/>
              <a:ext cx="136692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Line 13"/>
            <p:cNvSpPr/>
            <p:nvPr/>
          </p:nvSpPr>
          <p:spPr>
            <a:xfrm flipV="1">
              <a:off x="8253360" y="4583160"/>
              <a:ext cx="0" cy="136368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14"/>
            <p:cNvSpPr/>
            <p:nvPr/>
          </p:nvSpPr>
          <p:spPr>
            <a:xfrm>
              <a:off x="8199720" y="5267520"/>
              <a:ext cx="98280" cy="982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23" name="Picture 34" descr="TP_tmp"/>
            <p:cNvPicPr/>
            <p:nvPr/>
          </p:nvPicPr>
          <p:blipFill>
            <a:blip r:embed="rId11"/>
            <a:stretch/>
          </p:blipFill>
          <p:spPr>
            <a:xfrm>
              <a:off x="8409240" y="4559400"/>
              <a:ext cx="250560" cy="199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4" name="Picture 35" descr="TP_tmp"/>
            <p:cNvPicPr/>
            <p:nvPr/>
          </p:nvPicPr>
          <p:blipFill>
            <a:blip r:embed="rId12"/>
            <a:stretch/>
          </p:blipFill>
          <p:spPr>
            <a:xfrm>
              <a:off x="9009000" y="5370480"/>
              <a:ext cx="200160" cy="274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25" name="Group 15"/>
          <p:cNvGrpSpPr/>
          <p:nvPr/>
        </p:nvGrpSpPr>
        <p:grpSpPr>
          <a:xfrm>
            <a:off x="332280" y="5570640"/>
            <a:ext cx="9070200" cy="811080"/>
            <a:chOff x="332280" y="5570640"/>
            <a:chExt cx="9070200" cy="811080"/>
          </a:xfrm>
        </p:grpSpPr>
        <p:pic>
          <p:nvPicPr>
            <p:cNvPr id="826" name="Picture 29" descr="TP_tmp"/>
            <p:cNvPicPr/>
            <p:nvPr/>
          </p:nvPicPr>
          <p:blipFill>
            <a:blip r:embed="rId13"/>
            <a:stretch/>
          </p:blipFill>
          <p:spPr>
            <a:xfrm>
              <a:off x="3116520" y="5570640"/>
              <a:ext cx="1373040" cy="2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27" name="CustomShape 16"/>
            <p:cNvSpPr/>
            <p:nvPr/>
          </p:nvSpPr>
          <p:spPr>
            <a:xfrm>
              <a:off x="332280" y="5989680"/>
              <a:ext cx="907020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buClr>
                  <a:srgbClr val="ff0000"/>
                </a:buClr>
                <a:buFont typeface="Wingdings" charset="2"/>
                <a:buChar char=""/>
              </a:pP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 </a:t>
              </a:r>
              <a:r>
                <a:rPr b="1" lang="en-GB" sz="1800" spc="-1" strike="noStrike">
                  <a:solidFill>
                    <a:srgbClr val="333399"/>
                  </a:solidFill>
                  <a:latin typeface="Arial"/>
                </a:rPr>
                <a:t>NOT sufficient to have                               : does not mean that state is a singlet  </a:t>
              </a:r>
              <a:endParaRPr b="1" lang="es-ES" sz="1800" spc="-1" strike="noStrike">
                <a:solidFill>
                  <a:srgbClr val="333399"/>
                </a:solidFill>
                <a:latin typeface="Arial"/>
              </a:endParaRPr>
            </a:p>
          </p:txBody>
        </p:sp>
        <p:pic>
          <p:nvPicPr>
            <p:cNvPr id="828" name="Picture 44" descr="TP_tmp"/>
            <p:cNvPicPr/>
            <p:nvPr/>
          </p:nvPicPr>
          <p:blipFill>
            <a:blip r:embed="rId14"/>
            <a:stretch/>
          </p:blipFill>
          <p:spPr>
            <a:xfrm>
              <a:off x="3260880" y="6061320"/>
              <a:ext cx="1724040" cy="3204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CustomShape 1"/>
          <p:cNvSpPr/>
          <p:nvPr/>
        </p:nvSpPr>
        <p:spPr>
          <a:xfrm>
            <a:off x="7581960" y="6597720"/>
            <a:ext cx="230976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/>
            <a:fld id="{1AB1E8D8-5D6A-4F7D-8117-25D9EF6E32BF}" type="slidenum">
              <a:rPr b="0" lang="en-GB" sz="13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1" lang="es-ES" sz="13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0" name="Line 2"/>
          <p:cNvSpPr/>
          <p:nvPr/>
        </p:nvSpPr>
        <p:spPr>
          <a:xfrm>
            <a:off x="584280" y="2903400"/>
            <a:ext cx="1253880" cy="0"/>
          </a:xfrm>
          <a:prstGeom prst="line">
            <a:avLst/>
          </a:prstGeom>
          <a:ln w="19080">
            <a:solidFill>
              <a:srgbClr val="0000ff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3"/>
          <p:cNvSpPr/>
          <p:nvPr/>
        </p:nvSpPr>
        <p:spPr>
          <a:xfrm>
            <a:off x="698400" y="2570040"/>
            <a:ext cx="98640" cy="10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4"/>
          <p:cNvSpPr/>
          <p:nvPr/>
        </p:nvSpPr>
        <p:spPr>
          <a:xfrm>
            <a:off x="1590840" y="2570040"/>
            <a:ext cx="98280" cy="10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Line 5"/>
          <p:cNvSpPr/>
          <p:nvPr/>
        </p:nvSpPr>
        <p:spPr>
          <a:xfrm flipV="1">
            <a:off x="1200240" y="2409840"/>
            <a:ext cx="0" cy="1163520"/>
          </a:xfrm>
          <a:prstGeom prst="line">
            <a:avLst/>
          </a:prstGeom>
          <a:ln w="19080">
            <a:solidFill>
              <a:srgbClr val="0000ff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6"/>
          <p:cNvSpPr/>
          <p:nvPr/>
        </p:nvSpPr>
        <p:spPr>
          <a:xfrm>
            <a:off x="1149480" y="3346560"/>
            <a:ext cx="99720" cy="98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Line 7"/>
          <p:cNvSpPr/>
          <p:nvPr/>
        </p:nvSpPr>
        <p:spPr>
          <a:xfrm>
            <a:off x="2446200" y="2905200"/>
            <a:ext cx="1252800" cy="0"/>
          </a:xfrm>
          <a:prstGeom prst="line">
            <a:avLst/>
          </a:prstGeom>
          <a:ln w="19080">
            <a:solidFill>
              <a:srgbClr val="0000ff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Line 8"/>
          <p:cNvSpPr/>
          <p:nvPr/>
        </p:nvSpPr>
        <p:spPr>
          <a:xfrm flipV="1">
            <a:off x="3060720" y="2180880"/>
            <a:ext cx="0" cy="1165320"/>
          </a:xfrm>
          <a:prstGeom prst="line">
            <a:avLst/>
          </a:prstGeom>
          <a:ln w="19080">
            <a:solidFill>
              <a:srgbClr val="0000ff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9"/>
          <p:cNvSpPr/>
          <p:nvPr/>
        </p:nvSpPr>
        <p:spPr>
          <a:xfrm rot="10800000">
            <a:off x="3569760" y="3222720"/>
            <a:ext cx="99720" cy="986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10"/>
          <p:cNvSpPr/>
          <p:nvPr/>
        </p:nvSpPr>
        <p:spPr>
          <a:xfrm rot="10800000">
            <a:off x="2669760" y="3238560"/>
            <a:ext cx="98280" cy="10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11"/>
          <p:cNvSpPr/>
          <p:nvPr/>
        </p:nvSpPr>
        <p:spPr>
          <a:xfrm rot="10800000">
            <a:off x="3103200" y="2460240"/>
            <a:ext cx="98280" cy="98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0" name="Picture 15" descr="TP_tmp"/>
          <p:cNvPicPr/>
          <p:nvPr/>
        </p:nvPicPr>
        <p:blipFill>
          <a:blip r:embed="rId1"/>
          <a:stretch/>
        </p:blipFill>
        <p:spPr>
          <a:xfrm>
            <a:off x="2025720" y="2781360"/>
            <a:ext cx="220680" cy="252360"/>
          </a:xfrm>
          <a:prstGeom prst="rect">
            <a:avLst/>
          </a:prstGeom>
          <a:ln>
            <a:noFill/>
          </a:ln>
        </p:spPr>
      </p:pic>
      <p:pic>
        <p:nvPicPr>
          <p:cNvPr id="841" name="Picture 16" descr="TP_tmp"/>
          <p:cNvPicPr/>
          <p:nvPr/>
        </p:nvPicPr>
        <p:blipFill>
          <a:blip r:embed="rId2"/>
          <a:stretch/>
        </p:blipFill>
        <p:spPr>
          <a:xfrm>
            <a:off x="4056120" y="2873520"/>
            <a:ext cx="236520" cy="101520"/>
          </a:xfrm>
          <a:prstGeom prst="rect">
            <a:avLst/>
          </a:prstGeom>
          <a:ln>
            <a:noFill/>
          </a:ln>
        </p:spPr>
      </p:pic>
      <p:sp>
        <p:nvSpPr>
          <p:cNvPr id="842" name="Line 12"/>
          <p:cNvSpPr/>
          <p:nvPr/>
        </p:nvSpPr>
        <p:spPr>
          <a:xfrm flipV="1">
            <a:off x="2610360" y="2407320"/>
            <a:ext cx="446760" cy="774360"/>
          </a:xfrm>
          <a:prstGeom prst="line">
            <a:avLst/>
          </a:prstGeom>
          <a:ln w="22320">
            <a:solidFill>
              <a:srgbClr val="ff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Line 13"/>
          <p:cNvSpPr/>
          <p:nvPr/>
        </p:nvSpPr>
        <p:spPr>
          <a:xfrm flipV="1">
            <a:off x="1199160" y="2620080"/>
            <a:ext cx="446760" cy="774360"/>
          </a:xfrm>
          <a:prstGeom prst="line">
            <a:avLst/>
          </a:prstGeom>
          <a:ln w="22320">
            <a:solidFill>
              <a:srgbClr val="ff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Line 14"/>
          <p:cNvSpPr/>
          <p:nvPr/>
        </p:nvSpPr>
        <p:spPr>
          <a:xfrm>
            <a:off x="754560" y="2618640"/>
            <a:ext cx="446760" cy="774360"/>
          </a:xfrm>
          <a:prstGeom prst="line">
            <a:avLst/>
          </a:prstGeom>
          <a:ln w="22320">
            <a:solidFill>
              <a:srgbClr val="ff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Line 15"/>
          <p:cNvSpPr/>
          <p:nvPr/>
        </p:nvSpPr>
        <p:spPr>
          <a:xfrm>
            <a:off x="750960" y="2624040"/>
            <a:ext cx="893520" cy="0"/>
          </a:xfrm>
          <a:prstGeom prst="line">
            <a:avLst/>
          </a:prstGeom>
          <a:ln w="22320">
            <a:solidFill>
              <a:srgbClr val="ff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Line 16"/>
          <p:cNvSpPr/>
          <p:nvPr/>
        </p:nvSpPr>
        <p:spPr>
          <a:xfrm>
            <a:off x="2625840" y="3179880"/>
            <a:ext cx="893520" cy="0"/>
          </a:xfrm>
          <a:prstGeom prst="line">
            <a:avLst/>
          </a:prstGeom>
          <a:ln w="22320">
            <a:solidFill>
              <a:srgbClr val="ff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Line 17"/>
          <p:cNvSpPr/>
          <p:nvPr/>
        </p:nvSpPr>
        <p:spPr>
          <a:xfrm>
            <a:off x="3064680" y="2410920"/>
            <a:ext cx="446760" cy="774000"/>
          </a:xfrm>
          <a:prstGeom prst="line">
            <a:avLst/>
          </a:prstGeom>
          <a:ln w="22320">
            <a:solidFill>
              <a:srgbClr val="ff0000"/>
            </a:solidFill>
            <a:custDash>
              <a:ds d="0" sp="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Line 18"/>
          <p:cNvSpPr/>
          <p:nvPr/>
        </p:nvSpPr>
        <p:spPr>
          <a:xfrm>
            <a:off x="7750080" y="2903400"/>
            <a:ext cx="1365480" cy="0"/>
          </a:xfrm>
          <a:prstGeom prst="line">
            <a:avLst/>
          </a:prstGeom>
          <a:ln w="19080">
            <a:solidFill>
              <a:srgbClr val="0000ff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Line 19"/>
          <p:cNvSpPr/>
          <p:nvPr/>
        </p:nvSpPr>
        <p:spPr>
          <a:xfrm flipV="1">
            <a:off x="8361360" y="2173320"/>
            <a:ext cx="0" cy="1363680"/>
          </a:xfrm>
          <a:prstGeom prst="line">
            <a:avLst/>
          </a:prstGeom>
          <a:ln w="19080">
            <a:solidFill>
              <a:srgbClr val="0000ff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20"/>
          <p:cNvSpPr/>
          <p:nvPr/>
        </p:nvSpPr>
        <p:spPr>
          <a:xfrm>
            <a:off x="8307360" y="2857680"/>
            <a:ext cx="98280" cy="98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1" name="Picture 45" descr="TP_tmp"/>
          <p:cNvPicPr/>
          <p:nvPr/>
        </p:nvPicPr>
        <p:blipFill>
          <a:blip r:embed="rId3"/>
          <a:stretch/>
        </p:blipFill>
        <p:spPr>
          <a:xfrm>
            <a:off x="646200" y="2354400"/>
            <a:ext cx="139680" cy="163440"/>
          </a:xfrm>
          <a:prstGeom prst="rect">
            <a:avLst/>
          </a:prstGeom>
          <a:ln>
            <a:noFill/>
          </a:ln>
        </p:spPr>
      </p:pic>
      <p:pic>
        <p:nvPicPr>
          <p:cNvPr id="852" name="Picture 46" descr="TP_tmp"/>
          <p:cNvPicPr/>
          <p:nvPr/>
        </p:nvPicPr>
        <p:blipFill>
          <a:blip r:embed="rId4"/>
          <a:stretch/>
        </p:blipFill>
        <p:spPr>
          <a:xfrm>
            <a:off x="1569960" y="2386080"/>
            <a:ext cx="93600" cy="117360"/>
          </a:xfrm>
          <a:prstGeom prst="rect">
            <a:avLst/>
          </a:prstGeom>
          <a:ln>
            <a:noFill/>
          </a:ln>
        </p:spPr>
      </p:pic>
      <p:pic>
        <p:nvPicPr>
          <p:cNvPr id="853" name="Picture 47" descr="TP_tmp"/>
          <p:cNvPicPr/>
          <p:nvPr/>
        </p:nvPicPr>
        <p:blipFill>
          <a:blip r:embed="rId5"/>
          <a:stretch/>
        </p:blipFill>
        <p:spPr>
          <a:xfrm>
            <a:off x="1333440" y="3332160"/>
            <a:ext cx="142920" cy="189000"/>
          </a:xfrm>
          <a:prstGeom prst="rect">
            <a:avLst/>
          </a:prstGeom>
          <a:ln>
            <a:noFill/>
          </a:ln>
        </p:spPr>
      </p:pic>
      <p:pic>
        <p:nvPicPr>
          <p:cNvPr id="854" name="Picture 48" descr="TP_tmp"/>
          <p:cNvPicPr/>
          <p:nvPr/>
        </p:nvPicPr>
        <p:blipFill>
          <a:blip r:embed="rId6"/>
          <a:stretch/>
        </p:blipFill>
        <p:spPr>
          <a:xfrm>
            <a:off x="3206880" y="2382840"/>
            <a:ext cx="141120" cy="212760"/>
          </a:xfrm>
          <a:prstGeom prst="rect">
            <a:avLst/>
          </a:prstGeom>
          <a:ln>
            <a:noFill/>
          </a:ln>
        </p:spPr>
      </p:pic>
      <p:pic>
        <p:nvPicPr>
          <p:cNvPr id="855" name="Picture 49" descr="TP_tmp"/>
          <p:cNvPicPr/>
          <p:nvPr/>
        </p:nvPicPr>
        <p:blipFill>
          <a:blip r:embed="rId7"/>
          <a:stretch/>
        </p:blipFill>
        <p:spPr>
          <a:xfrm>
            <a:off x="2546280" y="3276720"/>
            <a:ext cx="115920" cy="161640"/>
          </a:xfrm>
          <a:prstGeom prst="rect">
            <a:avLst/>
          </a:prstGeom>
          <a:ln>
            <a:noFill/>
          </a:ln>
        </p:spPr>
      </p:pic>
      <p:pic>
        <p:nvPicPr>
          <p:cNvPr id="856" name="Picture 50" descr="TP_tmp"/>
          <p:cNvPicPr/>
          <p:nvPr/>
        </p:nvPicPr>
        <p:blipFill>
          <a:blip r:embed="rId8"/>
          <a:stretch/>
        </p:blipFill>
        <p:spPr>
          <a:xfrm>
            <a:off x="3438360" y="3276720"/>
            <a:ext cx="142920" cy="212760"/>
          </a:xfrm>
          <a:prstGeom prst="rect">
            <a:avLst/>
          </a:prstGeom>
          <a:ln>
            <a:noFill/>
          </a:ln>
        </p:spPr>
      </p:pic>
      <p:pic>
        <p:nvPicPr>
          <p:cNvPr id="857" name="Picture 59" descr="TP_tmp"/>
          <p:cNvPicPr/>
          <p:nvPr/>
        </p:nvPicPr>
        <p:blipFill>
          <a:blip r:embed="rId9"/>
          <a:stretch/>
        </p:blipFill>
        <p:spPr>
          <a:xfrm>
            <a:off x="7711920" y="2397240"/>
            <a:ext cx="1633680" cy="384120"/>
          </a:xfrm>
          <a:prstGeom prst="rect">
            <a:avLst/>
          </a:prstGeom>
          <a:ln>
            <a:noFill/>
          </a:ln>
        </p:spPr>
      </p:pic>
      <p:pic>
        <p:nvPicPr>
          <p:cNvPr id="858" name="Picture 60" descr="TP_tmp"/>
          <p:cNvPicPr/>
          <p:nvPr/>
        </p:nvPicPr>
        <p:blipFill>
          <a:blip r:embed="rId10"/>
          <a:stretch/>
        </p:blipFill>
        <p:spPr>
          <a:xfrm>
            <a:off x="1125360" y="2097000"/>
            <a:ext cx="250920" cy="200160"/>
          </a:xfrm>
          <a:prstGeom prst="rect">
            <a:avLst/>
          </a:prstGeom>
          <a:ln>
            <a:noFill/>
          </a:ln>
        </p:spPr>
      </p:pic>
      <p:pic>
        <p:nvPicPr>
          <p:cNvPr id="859" name="Picture 61" descr="TP_tmp"/>
          <p:cNvPicPr/>
          <p:nvPr/>
        </p:nvPicPr>
        <p:blipFill>
          <a:blip r:embed="rId11"/>
          <a:stretch/>
        </p:blipFill>
        <p:spPr>
          <a:xfrm>
            <a:off x="2962440" y="1881360"/>
            <a:ext cx="249120" cy="199800"/>
          </a:xfrm>
          <a:prstGeom prst="rect">
            <a:avLst/>
          </a:prstGeom>
          <a:ln>
            <a:noFill/>
          </a:ln>
        </p:spPr>
      </p:pic>
      <p:pic>
        <p:nvPicPr>
          <p:cNvPr id="860" name="Picture 62" descr="TP_tmp"/>
          <p:cNvPicPr/>
          <p:nvPr/>
        </p:nvPicPr>
        <p:blipFill>
          <a:blip r:embed="rId12"/>
          <a:stretch/>
        </p:blipFill>
        <p:spPr>
          <a:xfrm>
            <a:off x="5626080" y="1628640"/>
            <a:ext cx="250920" cy="200160"/>
          </a:xfrm>
          <a:prstGeom prst="rect">
            <a:avLst/>
          </a:prstGeom>
          <a:ln>
            <a:noFill/>
          </a:ln>
        </p:spPr>
      </p:pic>
      <p:pic>
        <p:nvPicPr>
          <p:cNvPr id="861" name="Picture 63" descr="TP_tmp"/>
          <p:cNvPicPr/>
          <p:nvPr/>
        </p:nvPicPr>
        <p:blipFill>
          <a:blip r:embed="rId13"/>
          <a:stretch/>
        </p:blipFill>
        <p:spPr>
          <a:xfrm>
            <a:off x="8290080" y="1825560"/>
            <a:ext cx="250560" cy="200160"/>
          </a:xfrm>
          <a:prstGeom prst="rect">
            <a:avLst/>
          </a:prstGeom>
          <a:ln>
            <a:noFill/>
          </a:ln>
        </p:spPr>
      </p:pic>
      <p:pic>
        <p:nvPicPr>
          <p:cNvPr id="862" name="Picture 64" descr="TP_tmp"/>
          <p:cNvPicPr/>
          <p:nvPr/>
        </p:nvPicPr>
        <p:blipFill>
          <a:blip r:embed="rId14"/>
          <a:stretch/>
        </p:blipFill>
        <p:spPr>
          <a:xfrm>
            <a:off x="9117000" y="2960640"/>
            <a:ext cx="201600" cy="274680"/>
          </a:xfrm>
          <a:prstGeom prst="rect">
            <a:avLst/>
          </a:prstGeom>
          <a:ln>
            <a:noFill/>
          </a:ln>
        </p:spPr>
      </p:pic>
      <p:grpSp>
        <p:nvGrpSpPr>
          <p:cNvPr id="863" name="Group 21"/>
          <p:cNvGrpSpPr/>
          <p:nvPr/>
        </p:nvGrpSpPr>
        <p:grpSpPr>
          <a:xfrm>
            <a:off x="4510080" y="1920960"/>
            <a:ext cx="3012840" cy="1939680"/>
            <a:chOff x="4510080" y="1920960"/>
            <a:chExt cx="3012840" cy="1939680"/>
          </a:xfrm>
        </p:grpSpPr>
        <p:sp>
          <p:nvSpPr>
            <p:cNvPr id="864" name="Line 22"/>
            <p:cNvSpPr/>
            <p:nvPr/>
          </p:nvSpPr>
          <p:spPr>
            <a:xfrm>
              <a:off x="4510080" y="2906640"/>
              <a:ext cx="244764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23"/>
            <p:cNvSpPr/>
            <p:nvPr/>
          </p:nvSpPr>
          <p:spPr>
            <a:xfrm>
              <a:off x="5681520" y="2860560"/>
              <a:ext cx="98280" cy="98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24"/>
            <p:cNvSpPr/>
            <p:nvPr/>
          </p:nvSpPr>
          <p:spPr>
            <a:xfrm>
              <a:off x="5638680" y="2824200"/>
              <a:ext cx="176040" cy="168120"/>
            </a:xfrm>
            <a:prstGeom prst="ellipse">
              <a:avLst/>
            </a:prstGeom>
            <a:noFill/>
            <a:ln w="223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25"/>
            <p:cNvSpPr/>
            <p:nvPr/>
          </p:nvSpPr>
          <p:spPr>
            <a:xfrm>
              <a:off x="4771800" y="2859120"/>
              <a:ext cx="98640" cy="982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26"/>
            <p:cNvSpPr/>
            <p:nvPr/>
          </p:nvSpPr>
          <p:spPr>
            <a:xfrm>
              <a:off x="6562440" y="2863800"/>
              <a:ext cx="98640" cy="100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27"/>
            <p:cNvSpPr/>
            <p:nvPr/>
          </p:nvSpPr>
          <p:spPr>
            <a:xfrm>
              <a:off x="6126120" y="3633840"/>
              <a:ext cx="98280" cy="982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28"/>
            <p:cNvSpPr/>
            <p:nvPr/>
          </p:nvSpPr>
          <p:spPr>
            <a:xfrm>
              <a:off x="5217840" y="3632040"/>
              <a:ext cx="96840" cy="98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29"/>
            <p:cNvSpPr/>
            <p:nvPr/>
          </p:nvSpPr>
          <p:spPr>
            <a:xfrm>
              <a:off x="5216400" y="2066760"/>
              <a:ext cx="98280" cy="100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30"/>
            <p:cNvSpPr/>
            <p:nvPr/>
          </p:nvSpPr>
          <p:spPr>
            <a:xfrm>
              <a:off x="6114960" y="2065320"/>
              <a:ext cx="98280" cy="100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Line 31"/>
            <p:cNvSpPr/>
            <p:nvPr/>
          </p:nvSpPr>
          <p:spPr>
            <a:xfrm flipH="1">
              <a:off x="5709600" y="2116080"/>
              <a:ext cx="5724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Line 32"/>
            <p:cNvSpPr/>
            <p:nvPr/>
          </p:nvSpPr>
          <p:spPr>
            <a:xfrm flipH="1">
              <a:off x="5709600" y="3679920"/>
              <a:ext cx="57240" cy="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Line 33"/>
            <p:cNvSpPr/>
            <p:nvPr/>
          </p:nvSpPr>
          <p:spPr>
            <a:xfrm>
              <a:off x="5251320" y="2116080"/>
              <a:ext cx="892080" cy="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Line 34"/>
            <p:cNvSpPr/>
            <p:nvPr/>
          </p:nvSpPr>
          <p:spPr>
            <a:xfrm>
              <a:off x="5279760" y="3678120"/>
              <a:ext cx="893880" cy="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Line 35"/>
            <p:cNvSpPr/>
            <p:nvPr/>
          </p:nvSpPr>
          <p:spPr>
            <a:xfrm>
              <a:off x="4823280" y="2909160"/>
              <a:ext cx="446760" cy="77436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Line 36"/>
            <p:cNvSpPr/>
            <p:nvPr/>
          </p:nvSpPr>
          <p:spPr>
            <a:xfrm>
              <a:off x="6164640" y="2136240"/>
              <a:ext cx="446760" cy="77436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Line 37"/>
            <p:cNvSpPr/>
            <p:nvPr/>
          </p:nvSpPr>
          <p:spPr>
            <a:xfrm flipV="1">
              <a:off x="6172560" y="2915280"/>
              <a:ext cx="446760" cy="77436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Line 38"/>
            <p:cNvSpPr/>
            <p:nvPr/>
          </p:nvSpPr>
          <p:spPr>
            <a:xfrm flipV="1">
              <a:off x="4829760" y="2120400"/>
              <a:ext cx="446760" cy="774000"/>
            </a:xfrm>
            <a:prstGeom prst="line">
              <a:avLst/>
            </a:prstGeom>
            <a:ln w="22320">
              <a:solidFill>
                <a:srgbClr val="ff0000"/>
              </a:solidFill>
              <a:custDash>
                <a:ds d="0" sp="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Line 39"/>
            <p:cNvSpPr/>
            <p:nvPr/>
          </p:nvSpPr>
          <p:spPr>
            <a:xfrm flipV="1">
              <a:off x="5735520" y="1920960"/>
              <a:ext cx="0" cy="1939680"/>
            </a:xfrm>
            <a:prstGeom prst="line">
              <a:avLst/>
            </a:prstGeom>
            <a:ln w="19080">
              <a:solidFill>
                <a:srgbClr val="0000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82" name="Picture 44" descr="TP_tmp"/>
            <p:cNvPicPr/>
            <p:nvPr/>
          </p:nvPicPr>
          <p:blipFill>
            <a:blip r:embed="rId15"/>
            <a:stretch/>
          </p:blipFill>
          <p:spPr>
            <a:xfrm>
              <a:off x="7318080" y="2781360"/>
              <a:ext cx="204840" cy="23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3" name="Picture 51" descr="TP_tmp"/>
            <p:cNvPicPr/>
            <p:nvPr/>
          </p:nvPicPr>
          <p:blipFill>
            <a:blip r:embed="rId16"/>
            <a:stretch/>
          </p:blipFill>
          <p:spPr>
            <a:xfrm>
              <a:off x="4903560" y="1979640"/>
              <a:ext cx="257400" cy="257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4" name="Picture 52" descr="TP_tmp"/>
            <p:cNvPicPr/>
            <p:nvPr/>
          </p:nvPicPr>
          <p:blipFill>
            <a:blip r:embed="rId17"/>
            <a:stretch/>
          </p:blipFill>
          <p:spPr>
            <a:xfrm>
              <a:off x="6289560" y="1979640"/>
              <a:ext cx="209520" cy="209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5" name="Picture 53" descr="TP_tmp"/>
            <p:cNvPicPr/>
            <p:nvPr/>
          </p:nvPicPr>
          <p:blipFill>
            <a:blip r:embed="rId18"/>
            <a:stretch/>
          </p:blipFill>
          <p:spPr>
            <a:xfrm>
              <a:off x="4600440" y="2604960"/>
              <a:ext cx="233280" cy="209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6" name="Picture 54" descr="TP_tmp"/>
            <p:cNvPicPr/>
            <p:nvPr/>
          </p:nvPicPr>
          <p:blipFill>
            <a:blip r:embed="rId19"/>
            <a:stretch/>
          </p:blipFill>
          <p:spPr>
            <a:xfrm>
              <a:off x="5260680" y="2457360"/>
              <a:ext cx="868680" cy="290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7" name="Picture 55" descr="TP_tmp"/>
            <p:cNvPicPr/>
            <p:nvPr/>
          </p:nvPicPr>
          <p:blipFill>
            <a:blip r:embed="rId20"/>
            <a:stretch/>
          </p:blipFill>
          <p:spPr>
            <a:xfrm>
              <a:off x="6591240" y="2624040"/>
              <a:ext cx="210960" cy="211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8" name="Picture 56" descr="TP_tmp"/>
            <p:cNvPicPr/>
            <p:nvPr/>
          </p:nvPicPr>
          <p:blipFill>
            <a:blip r:embed="rId21"/>
            <a:stretch/>
          </p:blipFill>
          <p:spPr>
            <a:xfrm>
              <a:off x="5121000" y="3044880"/>
              <a:ext cx="1258920" cy="276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9" name="Picture 57" descr="TP_tmp"/>
            <p:cNvPicPr/>
            <p:nvPr/>
          </p:nvPicPr>
          <p:blipFill>
            <a:blip r:embed="rId22"/>
            <a:stretch/>
          </p:blipFill>
          <p:spPr>
            <a:xfrm>
              <a:off x="4932360" y="3603600"/>
              <a:ext cx="231480" cy="18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0" name="Picture 58" descr="TP_tmp"/>
            <p:cNvPicPr/>
            <p:nvPr/>
          </p:nvPicPr>
          <p:blipFill>
            <a:blip r:embed="rId23"/>
            <a:stretch/>
          </p:blipFill>
          <p:spPr>
            <a:xfrm>
              <a:off x="6262560" y="3535200"/>
              <a:ext cx="255600" cy="23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1" name="Picture 65" descr="TP_tmp"/>
            <p:cNvPicPr/>
            <p:nvPr/>
          </p:nvPicPr>
          <p:blipFill>
            <a:blip r:embed="rId24"/>
            <a:stretch/>
          </p:blipFill>
          <p:spPr>
            <a:xfrm>
              <a:off x="6829200" y="2997360"/>
              <a:ext cx="200160" cy="2743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92" name="Picture 66" descr="TP_tmp"/>
          <p:cNvPicPr/>
          <p:nvPr/>
        </p:nvPicPr>
        <p:blipFill>
          <a:blip r:embed="rId25"/>
          <a:stretch/>
        </p:blipFill>
        <p:spPr>
          <a:xfrm>
            <a:off x="3645000" y="2938320"/>
            <a:ext cx="199800" cy="274680"/>
          </a:xfrm>
          <a:prstGeom prst="rect">
            <a:avLst/>
          </a:prstGeom>
          <a:ln>
            <a:noFill/>
          </a:ln>
        </p:spPr>
      </p:pic>
      <p:pic>
        <p:nvPicPr>
          <p:cNvPr id="893" name="Picture 67" descr="TP_tmp"/>
          <p:cNvPicPr/>
          <p:nvPr/>
        </p:nvPicPr>
        <p:blipFill>
          <a:blip r:embed="rId26"/>
          <a:stretch/>
        </p:blipFill>
        <p:spPr>
          <a:xfrm>
            <a:off x="1771560" y="2960640"/>
            <a:ext cx="200160" cy="274680"/>
          </a:xfrm>
          <a:prstGeom prst="rect">
            <a:avLst/>
          </a:prstGeom>
          <a:ln>
            <a:noFill/>
          </a:ln>
        </p:spPr>
      </p:pic>
      <p:grpSp>
        <p:nvGrpSpPr>
          <p:cNvPr id="894" name="Group 40"/>
          <p:cNvGrpSpPr/>
          <p:nvPr/>
        </p:nvGrpSpPr>
        <p:grpSpPr>
          <a:xfrm>
            <a:off x="3548160" y="4976640"/>
            <a:ext cx="3419280" cy="610920"/>
            <a:chOff x="3548160" y="4976640"/>
            <a:chExt cx="3419280" cy="610920"/>
          </a:xfrm>
        </p:grpSpPr>
        <p:pic>
          <p:nvPicPr>
            <p:cNvPr id="895" name="Picture 68" descr="TP_tmp"/>
            <p:cNvPicPr/>
            <p:nvPr/>
          </p:nvPicPr>
          <p:blipFill>
            <a:blip r:embed="rId27"/>
            <a:stretch/>
          </p:blipFill>
          <p:spPr>
            <a:xfrm>
              <a:off x="3568320" y="5013000"/>
              <a:ext cx="3362040" cy="560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6" name="CustomShape 41"/>
            <p:cNvSpPr/>
            <p:nvPr/>
          </p:nvSpPr>
          <p:spPr>
            <a:xfrm>
              <a:off x="3548160" y="4976640"/>
              <a:ext cx="3419280" cy="610920"/>
            </a:xfrm>
            <a:prstGeom prst="rect">
              <a:avLst/>
            </a:prstGeom>
            <a:noFill/>
            <a:ln w="2232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7" name="TextShape 42"/>
          <p:cNvSpPr txBox="1"/>
          <p:nvPr/>
        </p:nvSpPr>
        <p:spPr>
          <a:xfrm>
            <a:off x="1172880" y="43920"/>
            <a:ext cx="7489800" cy="50652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ctr">
            <a:noAutofit/>
          </a:bodyPr>
          <a:p>
            <a:pPr algn="ctr"/>
            <a:r>
              <a:rPr b="1" lang="en-GB" sz="3000" spc="-1" strike="noStrike">
                <a:solidFill>
                  <a:srgbClr val="ff3300"/>
                </a:solidFill>
                <a:latin typeface="Arial"/>
              </a:rPr>
              <a:t>Meson Colour Wave-function</a:t>
            </a:r>
            <a:endParaRPr b="1" lang="es-ES" sz="3000" spc="-1" strike="noStrike">
              <a:solidFill>
                <a:srgbClr val="ff3300"/>
              </a:solidFill>
              <a:latin typeface="Arial"/>
            </a:endParaRPr>
          </a:p>
        </p:txBody>
      </p:sp>
      <p:sp>
        <p:nvSpPr>
          <p:cNvPr id="898" name="CustomShape 43"/>
          <p:cNvSpPr/>
          <p:nvPr/>
        </p:nvSpPr>
        <p:spPr>
          <a:xfrm>
            <a:off x="413280" y="646200"/>
            <a:ext cx="4429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Consider colour wave-functions for 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899" name="Picture 73" descr="TP_tmp"/>
          <p:cNvPicPr/>
          <p:nvPr/>
        </p:nvPicPr>
        <p:blipFill>
          <a:blip r:embed="rId28"/>
          <a:stretch/>
        </p:blipFill>
        <p:spPr>
          <a:xfrm>
            <a:off x="4737240" y="682560"/>
            <a:ext cx="320400" cy="262080"/>
          </a:xfrm>
          <a:prstGeom prst="rect">
            <a:avLst/>
          </a:prstGeom>
          <a:ln>
            <a:noFill/>
          </a:ln>
        </p:spPr>
      </p:pic>
      <p:sp>
        <p:nvSpPr>
          <p:cNvPr id="900" name="CustomShape 44"/>
          <p:cNvSpPr/>
          <p:nvPr/>
        </p:nvSpPr>
        <p:spPr>
          <a:xfrm>
            <a:off x="406440" y="933480"/>
            <a:ext cx="80550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The combination of colour with anti-colour is mathematically identical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to construction of meson wave-functions with uds flavour symmetry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01" name="CustomShape 45"/>
          <p:cNvSpPr/>
          <p:nvPr/>
        </p:nvSpPr>
        <p:spPr>
          <a:xfrm>
            <a:off x="2075040" y="3897360"/>
            <a:ext cx="393480" cy="252360"/>
          </a:xfrm>
          <a:custGeom>
            <a:avLst/>
            <a:gdLst/>
            <a:ahLst/>
            <a:rect l="0" t="0" r="r" b="b"/>
            <a:pathLst>
              <a:path w="1095" h="703">
                <a:moveTo>
                  <a:pt x="0" y="175"/>
                </a:moveTo>
                <a:lnTo>
                  <a:pt x="820" y="175"/>
                </a:lnTo>
                <a:lnTo>
                  <a:pt x="820" y="0"/>
                </a:lnTo>
                <a:lnTo>
                  <a:pt x="1094" y="351"/>
                </a:lnTo>
                <a:lnTo>
                  <a:pt x="820" y="702"/>
                </a:lnTo>
                <a:lnTo>
                  <a:pt x="820" y="526"/>
                </a:lnTo>
                <a:lnTo>
                  <a:pt x="0" y="526"/>
                </a:lnTo>
                <a:lnTo>
                  <a:pt x="0" y="175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46"/>
          <p:cNvSpPr/>
          <p:nvPr/>
        </p:nvSpPr>
        <p:spPr>
          <a:xfrm>
            <a:off x="2828160" y="3886200"/>
            <a:ext cx="4528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Coloured octet and a </a:t>
            </a:r>
            <a:r>
              <a:rPr b="1" lang="en-GB" sz="1800" spc="-1" strike="noStrike" u="sng">
                <a:solidFill>
                  <a:srgbClr val="ff0000"/>
                </a:solidFill>
                <a:uFillTx/>
                <a:latin typeface="Arial"/>
              </a:rPr>
              <a:t>colourless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 singlet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03" name="CustomShape 47"/>
          <p:cNvSpPr/>
          <p:nvPr/>
        </p:nvSpPr>
        <p:spPr>
          <a:xfrm>
            <a:off x="696600" y="4300560"/>
            <a:ext cx="78033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Colour confinement  implies that hadrons only exist in colour singlet 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states so the colour wave-function for mesons is: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04" name="CustomShape 48"/>
          <p:cNvSpPr/>
          <p:nvPr/>
        </p:nvSpPr>
        <p:spPr>
          <a:xfrm>
            <a:off x="408600" y="5614920"/>
            <a:ext cx="93520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buClr>
                <a:srgbClr val="ff0000"/>
              </a:buClr>
              <a:buFont typeface="Wingdings" charset="2"/>
              <a:buChar char=""/>
            </a:pP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Can we have a            state ? i.e. by adding a quark to the above octet can we form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      </a:t>
            </a:r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a state with                              . The answer is clear no.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905" name="Picture 81" descr="TP_tmp"/>
          <p:cNvPicPr/>
          <p:nvPr/>
        </p:nvPicPr>
        <p:blipFill>
          <a:blip r:embed="rId29"/>
          <a:stretch/>
        </p:blipFill>
        <p:spPr>
          <a:xfrm>
            <a:off x="2468520" y="5661000"/>
            <a:ext cx="466920" cy="262080"/>
          </a:xfrm>
          <a:prstGeom prst="rect">
            <a:avLst/>
          </a:prstGeom>
          <a:ln>
            <a:noFill/>
          </a:ln>
        </p:spPr>
      </p:pic>
      <p:pic>
        <p:nvPicPr>
          <p:cNvPr id="906" name="Picture 82" descr="TP_tmp"/>
          <p:cNvPicPr/>
          <p:nvPr/>
        </p:nvPicPr>
        <p:blipFill>
          <a:blip r:embed="rId30"/>
          <a:stretch/>
        </p:blipFill>
        <p:spPr>
          <a:xfrm>
            <a:off x="2146320" y="6262560"/>
            <a:ext cx="466560" cy="262080"/>
          </a:xfrm>
          <a:prstGeom prst="rect">
            <a:avLst/>
          </a:prstGeom>
          <a:ln>
            <a:noFill/>
          </a:ln>
        </p:spPr>
      </p:pic>
      <p:sp>
        <p:nvSpPr>
          <p:cNvPr id="907" name="CustomShape 49"/>
          <p:cNvSpPr/>
          <p:nvPr/>
        </p:nvSpPr>
        <p:spPr>
          <a:xfrm>
            <a:off x="1352520" y="6310440"/>
            <a:ext cx="468360" cy="179280"/>
          </a:xfrm>
          <a:custGeom>
            <a:avLst/>
            <a:gdLst/>
            <a:ahLst/>
            <a:rect l="0" t="0" r="r" b="b"/>
            <a:pathLst>
              <a:path w="1303" h="500">
                <a:moveTo>
                  <a:pt x="0" y="124"/>
                </a:moveTo>
                <a:lnTo>
                  <a:pt x="976" y="124"/>
                </a:lnTo>
                <a:lnTo>
                  <a:pt x="976" y="0"/>
                </a:lnTo>
                <a:lnTo>
                  <a:pt x="1302" y="249"/>
                </a:lnTo>
                <a:lnTo>
                  <a:pt x="976" y="499"/>
                </a:lnTo>
                <a:lnTo>
                  <a:pt x="976" y="374"/>
                </a:lnTo>
                <a:lnTo>
                  <a:pt x="0" y="374"/>
                </a:lnTo>
                <a:lnTo>
                  <a:pt x="0" y="124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8" name="Picture 86" descr="TP_tmp"/>
          <p:cNvPicPr/>
          <p:nvPr/>
        </p:nvPicPr>
        <p:blipFill>
          <a:blip r:embed="rId31"/>
          <a:stretch/>
        </p:blipFill>
        <p:spPr>
          <a:xfrm>
            <a:off x="2289240" y="5952960"/>
            <a:ext cx="1693800" cy="320760"/>
          </a:xfrm>
          <a:prstGeom prst="rect">
            <a:avLst/>
          </a:prstGeom>
          <a:ln>
            <a:noFill/>
          </a:ln>
        </p:spPr>
      </p:pic>
      <p:sp>
        <p:nvSpPr>
          <p:cNvPr id="909" name="CustomShape 50"/>
          <p:cNvSpPr/>
          <p:nvPr/>
        </p:nvSpPr>
        <p:spPr>
          <a:xfrm>
            <a:off x="2807280" y="6221520"/>
            <a:ext cx="4047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GB" sz="1800" spc="-1" strike="noStrike">
                <a:solidFill>
                  <a:srgbClr val="333399"/>
                </a:solidFill>
                <a:latin typeface="Arial"/>
              </a:rPr>
              <a:t>bound states do not exist in nature.</a:t>
            </a:r>
            <a:endParaRPr b="1" lang="es-ES" sz="18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18179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2003-05-30T11:22:16Z</dcterms:created>
  <dc:creator>thomson</dc:creator>
  <dc:description/>
  <dc:language>es-ES</dc:language>
  <cp:lastModifiedBy/>
  <dcterms:modified xsi:type="dcterms:W3CDTF">2021-11-08T16:49:52Z</dcterms:modified>
  <cp:revision>556</cp:revision>
  <dc:subject>QCD</dc:subject>
  <dc:title>Particle Physics Part III Major Option 2008</dc:title>
</cp:coreProperties>
</file>