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70" r:id="rId4"/>
    <p:sldId id="258" r:id="rId5"/>
    <p:sldId id="271" r:id="rId6"/>
    <p:sldId id="272" r:id="rId7"/>
    <p:sldId id="273" r:id="rId8"/>
    <p:sldId id="274" r:id="rId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showGuides="1">
      <p:cViewPr varScale="1">
        <p:scale>
          <a:sx n="160" d="100"/>
          <a:sy n="160" d="100"/>
        </p:scale>
        <p:origin x="4308" y="138"/>
      </p:cViewPr>
      <p:guideLst>
        <p:guide orient="horz" pos="2160"/>
        <p:guide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2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979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74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41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1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19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79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95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76643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50">
                <a:latin typeface="+mn-lt"/>
              </a:rPr>
              <a:t>Machine Learning</a:t>
            </a:r>
          </a:p>
        </p:txBody>
      </p:sp>
      <p:sp>
        <p:nvSpPr>
          <p:cNvPr id="3" name="Subtitle 2"/>
          <p:cNvSpPr>
            <a:spLocks noGrp="1"/>
          </p:cNvSpPr>
          <p:nvPr>
            <p:ph type="subTitle" idx="1"/>
          </p:nvPr>
        </p:nvSpPr>
        <p:spPr>
          <a:xfrm>
            <a:off x="1143000" y="3815603"/>
            <a:ext cx="6858000" cy="775448"/>
          </a:xfrm>
        </p:spPr>
        <p:txBody>
          <a:bodyPr>
            <a:normAutofit fontScale="92500" lnSpcReduction="10000"/>
          </a:bodyPr>
          <a:lstStyle/>
          <a:p>
            <a:r>
              <a:rPr lang="en-US" smtClean="0"/>
              <a:t>Dimensionality Reduction </a:t>
            </a:r>
            <a:r>
              <a:rPr lang="en-US"/>
              <a:t>in R</a:t>
            </a:r>
            <a:endParaRPr lang="en-US" dirty="0"/>
          </a:p>
          <a:p>
            <a:r>
              <a:rPr lang="en-US" dirty="0"/>
              <a:t>June 2019</a:t>
            </a:r>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dirty="0">
                <a:latin typeface="+mn-lt"/>
              </a:rPr>
              <a:t>Content</a:t>
            </a:r>
          </a:p>
        </p:txBody>
      </p:sp>
      <p:sp>
        <p:nvSpPr>
          <p:cNvPr id="4" name="Content Placeholder 3"/>
          <p:cNvSpPr>
            <a:spLocks noGrp="1"/>
          </p:cNvSpPr>
          <p:nvPr>
            <p:ph sz="half" idx="1"/>
          </p:nvPr>
        </p:nvSpPr>
        <p:spPr>
          <a:xfrm>
            <a:off x="514350" y="1073010"/>
            <a:ext cx="3757999" cy="5507084"/>
          </a:xfrm>
        </p:spPr>
        <p:txBody>
          <a:bodyPr>
            <a:normAutofit/>
          </a:bodyPr>
          <a:lstStyle/>
          <a:p>
            <a:pPr marL="385763" indent="-385763">
              <a:buFont typeface="+mj-lt"/>
              <a:buAutoNum type="arabicPeriod"/>
            </a:pPr>
            <a:r>
              <a:rPr lang="en-US" sz="1350" smtClean="0"/>
              <a:t>Principal Component Analysis (PCA)</a:t>
            </a:r>
            <a:endParaRPr lang="en-US" sz="1350" dirty="0"/>
          </a:p>
          <a:p>
            <a:pPr lvl="1">
              <a:buFont typeface="Wingdings" panose="05000000000000000000" pitchFamily="2" charset="2"/>
              <a:buChar char="Ø"/>
            </a:pPr>
            <a:r>
              <a:rPr lang="en-US" sz="1050" smtClean="0"/>
              <a:t>The Curse of Dimensionality</a:t>
            </a:r>
          </a:p>
          <a:p>
            <a:pPr lvl="1">
              <a:buFont typeface="Wingdings" panose="05000000000000000000" pitchFamily="2" charset="2"/>
              <a:buChar char="Ø"/>
            </a:pPr>
            <a:r>
              <a:rPr lang="en-US" sz="1050" smtClean="0"/>
              <a:t>Why reduce dimensionality?</a:t>
            </a:r>
          </a:p>
          <a:p>
            <a:pPr lvl="1">
              <a:buFont typeface="Wingdings" panose="05000000000000000000" pitchFamily="2" charset="2"/>
              <a:buChar char="Ø"/>
            </a:pPr>
            <a:r>
              <a:rPr lang="en-US" sz="1050" smtClean="0"/>
              <a:t>Exploring multivariate data</a:t>
            </a:r>
          </a:p>
          <a:p>
            <a:pPr lvl="1">
              <a:buFont typeface="Wingdings" panose="05000000000000000000" pitchFamily="2" charset="2"/>
              <a:buChar char="Ø"/>
            </a:pPr>
            <a:r>
              <a:rPr lang="en-US" sz="1050" smtClean="0"/>
              <a:t>Getting PCA to work with FactoMineR</a:t>
            </a:r>
          </a:p>
          <a:p>
            <a:pPr lvl="1">
              <a:buFont typeface="Wingdings" panose="05000000000000000000" pitchFamily="2" charset="2"/>
              <a:buChar char="Ø"/>
            </a:pPr>
            <a:r>
              <a:rPr lang="en-US" sz="1050" smtClean="0"/>
              <a:t>PCA with FactoMineR</a:t>
            </a:r>
          </a:p>
          <a:p>
            <a:pPr lvl="1">
              <a:buFont typeface="Wingdings" panose="05000000000000000000" pitchFamily="2" charset="2"/>
              <a:buChar char="Ø"/>
            </a:pPr>
            <a:r>
              <a:rPr lang="en-US" sz="1050" smtClean="0"/>
              <a:t>Explring PCA()</a:t>
            </a:r>
          </a:p>
          <a:p>
            <a:pPr lvl="1">
              <a:buFont typeface="Wingdings" panose="05000000000000000000" pitchFamily="2" charset="2"/>
              <a:buChar char="Ø"/>
            </a:pPr>
            <a:r>
              <a:rPr lang="en-US" sz="1050" smtClean="0"/>
              <a:t>PCA with ade4</a:t>
            </a:r>
          </a:p>
          <a:p>
            <a:pPr lvl="1">
              <a:buFont typeface="Wingdings" panose="05000000000000000000" pitchFamily="2" charset="2"/>
              <a:buChar char="Ø"/>
            </a:pPr>
            <a:r>
              <a:rPr lang="en-US" sz="1050" smtClean="0"/>
              <a:t>Interpreseting and visualizing PCA models</a:t>
            </a:r>
          </a:p>
          <a:p>
            <a:pPr lvl="1">
              <a:buFont typeface="Wingdings" panose="05000000000000000000" pitchFamily="2" charset="2"/>
              <a:buChar char="Ø"/>
            </a:pPr>
            <a:r>
              <a:rPr lang="en-US" sz="1050" smtClean="0"/>
              <a:t>Plotting cos2</a:t>
            </a:r>
          </a:p>
          <a:p>
            <a:pPr lvl="1">
              <a:buFont typeface="Wingdings" panose="05000000000000000000" pitchFamily="2" charset="2"/>
              <a:buChar char="Ø"/>
            </a:pPr>
            <a:r>
              <a:rPr lang="en-US" sz="1050" smtClean="0"/>
              <a:t>Plotting contributions</a:t>
            </a:r>
          </a:p>
          <a:p>
            <a:pPr lvl="1">
              <a:buFont typeface="Wingdings" panose="05000000000000000000" pitchFamily="2" charset="2"/>
              <a:buChar char="Ø"/>
            </a:pPr>
            <a:r>
              <a:rPr lang="en-US" sz="1050" smtClean="0"/>
              <a:t>Biplots and their ellipsoids</a:t>
            </a:r>
          </a:p>
          <a:p>
            <a:pPr lvl="1">
              <a:buFont typeface="Wingdings" panose="05000000000000000000" pitchFamily="2" charset="2"/>
              <a:buChar char="Ø"/>
            </a:pPr>
            <a:r>
              <a:rPr lang="en-US" sz="1050" smtClean="0"/>
              <a:t>Proximinty of variables in a 2-D PCA plot</a:t>
            </a:r>
            <a:endParaRPr lang="en-US" sz="1050"/>
          </a:p>
          <a:p>
            <a:pPr marL="342900" indent="-342900">
              <a:buFont typeface="+mj-lt"/>
              <a:buAutoNum type="arabicPeriod"/>
            </a:pPr>
            <a:r>
              <a:rPr lang="en-US" sz="1350" smtClean="0"/>
              <a:t>Advanced PCA &amp; Non-Negative Matrix Factorization (NNMF)</a:t>
            </a:r>
            <a:endParaRPr lang="en-US" sz="1350"/>
          </a:p>
          <a:p>
            <a:pPr lvl="1">
              <a:buFont typeface="Wingdings" panose="05000000000000000000" pitchFamily="2" charset="2"/>
              <a:buChar char="Ø"/>
            </a:pPr>
            <a:r>
              <a:rPr lang="en-US" sz="1050" smtClean="0"/>
              <a:t>Determining the right number of PCs</a:t>
            </a:r>
          </a:p>
          <a:p>
            <a:pPr lvl="1">
              <a:buFont typeface="Wingdings" panose="05000000000000000000" pitchFamily="2" charset="2"/>
              <a:buChar char="Ø"/>
            </a:pPr>
            <a:r>
              <a:rPr lang="en-US" sz="1050" smtClean="0"/>
              <a:t>The Kaiser-Guttman rule and the Scree test</a:t>
            </a:r>
          </a:p>
          <a:p>
            <a:pPr lvl="1">
              <a:buFont typeface="Wingdings" panose="05000000000000000000" pitchFamily="2" charset="2"/>
              <a:buChar char="Ø"/>
            </a:pPr>
            <a:r>
              <a:rPr lang="en-US" sz="1050" smtClean="0"/>
              <a:t>Parallel Analysis with paran()</a:t>
            </a:r>
          </a:p>
          <a:p>
            <a:pPr lvl="1">
              <a:buFont typeface="Wingdings" panose="05000000000000000000" pitchFamily="2" charset="2"/>
              <a:buChar char="Ø"/>
            </a:pPr>
            <a:r>
              <a:rPr lang="en-US" sz="1050" smtClean="0"/>
              <a:t>Performing PCA on datasets with missing values</a:t>
            </a:r>
          </a:p>
          <a:p>
            <a:pPr lvl="1">
              <a:buFont typeface="Wingdings" panose="05000000000000000000" pitchFamily="2" charset="2"/>
              <a:buChar char="Ø"/>
            </a:pPr>
            <a:r>
              <a:rPr lang="en-US" sz="1050" smtClean="0"/>
              <a:t>Why is mean imputation problematic?</a:t>
            </a:r>
          </a:p>
          <a:p>
            <a:pPr lvl="1">
              <a:buFont typeface="Wingdings" panose="05000000000000000000" pitchFamily="2" charset="2"/>
              <a:buChar char="Ø"/>
            </a:pPr>
            <a:r>
              <a:rPr lang="en-US" sz="1050" smtClean="0"/>
              <a:t>Estimating missing values with missMDA</a:t>
            </a:r>
          </a:p>
          <a:p>
            <a:pPr lvl="1">
              <a:buFont typeface="Wingdings" panose="05000000000000000000" pitchFamily="2" charset="2"/>
              <a:buChar char="Ø"/>
            </a:pPr>
            <a:r>
              <a:rPr lang="en-US" sz="1050" smtClean="0"/>
              <a:t>N-NMF and topic detection with nmf()</a:t>
            </a:r>
          </a:p>
          <a:p>
            <a:pPr lvl="1">
              <a:buFont typeface="Wingdings" panose="05000000000000000000" pitchFamily="2" charset="2"/>
              <a:buChar char="Ø"/>
            </a:pPr>
            <a:r>
              <a:rPr lang="en-US" sz="1050" smtClean="0"/>
              <a:t>Topic detection with N-NMF: Part I</a:t>
            </a:r>
          </a:p>
          <a:p>
            <a:pPr lvl="1">
              <a:buFont typeface="Wingdings" panose="05000000000000000000" pitchFamily="2" charset="2"/>
              <a:buChar char="Ø"/>
            </a:pPr>
            <a:r>
              <a:rPr lang="en-US" sz="1050"/>
              <a:t>Topic detection with N-NMF: </a:t>
            </a:r>
            <a:r>
              <a:rPr lang="en-US" sz="1050"/>
              <a:t>Part </a:t>
            </a:r>
            <a:r>
              <a:rPr lang="en-US" sz="1050" smtClean="0"/>
              <a:t>II</a:t>
            </a:r>
          </a:p>
          <a:p>
            <a:pPr lvl="1">
              <a:buFont typeface="Wingdings" panose="05000000000000000000" pitchFamily="2" charset="2"/>
              <a:buChar char="Ø"/>
            </a:pPr>
            <a:r>
              <a:rPr lang="en-US" sz="1050" smtClean="0"/>
              <a:t>Trying different N-NMF algorithms</a:t>
            </a:r>
            <a:endParaRPr lang="en-US" sz="1050"/>
          </a:p>
          <a:p>
            <a:pPr lvl="1">
              <a:buFont typeface="Wingdings" panose="05000000000000000000" pitchFamily="2" charset="2"/>
              <a:buChar char="Ø"/>
            </a:pPr>
            <a:endParaRPr lang="en-US" sz="1050"/>
          </a:p>
        </p:txBody>
      </p:sp>
      <p:sp>
        <p:nvSpPr>
          <p:cNvPr id="5" name="Content Placeholder 3"/>
          <p:cNvSpPr>
            <a:spLocks noGrp="1"/>
          </p:cNvSpPr>
          <p:nvPr>
            <p:ph sz="half" idx="4294967295"/>
          </p:nvPr>
        </p:nvSpPr>
        <p:spPr>
          <a:xfrm>
            <a:off x="4926199" y="1073009"/>
            <a:ext cx="3757612" cy="5584779"/>
          </a:xfrm>
        </p:spPr>
        <p:txBody>
          <a:bodyPr>
            <a:normAutofit/>
          </a:bodyPr>
          <a:lstStyle/>
          <a:p>
            <a:pPr marL="385763" indent="-385763">
              <a:buFont typeface="+mj-lt"/>
              <a:buAutoNum type="arabicPeriod" startAt="3"/>
            </a:pPr>
            <a:r>
              <a:rPr lang="en-US" sz="1350" smtClean="0"/>
              <a:t>Exploratory Factor Analysis (EFA)</a:t>
            </a:r>
            <a:endParaRPr lang="en-US" sz="1350" dirty="0"/>
          </a:p>
          <a:p>
            <a:pPr lvl="1">
              <a:buFont typeface="Wingdings" panose="05000000000000000000" pitchFamily="2" charset="2"/>
              <a:buChar char="Ø"/>
            </a:pPr>
            <a:r>
              <a:rPr lang="en-US" sz="1050" smtClean="0"/>
              <a:t>Intro to EFA</a:t>
            </a:r>
          </a:p>
          <a:p>
            <a:pPr lvl="1">
              <a:buFont typeface="Wingdings" panose="05000000000000000000" pitchFamily="2" charset="2"/>
              <a:buChar char="Ø"/>
            </a:pPr>
            <a:r>
              <a:rPr lang="en-US" sz="1050" smtClean="0"/>
              <a:t>EFA’s model</a:t>
            </a:r>
          </a:p>
          <a:p>
            <a:pPr lvl="1">
              <a:buFont typeface="Wingdings" panose="05000000000000000000" pitchFamily="2" charset="2"/>
              <a:buChar char="Ø"/>
            </a:pPr>
            <a:r>
              <a:rPr lang="en-US" sz="1050" smtClean="0"/>
              <a:t>The Humor Styles Questionnaire dataset</a:t>
            </a:r>
          </a:p>
          <a:p>
            <a:pPr lvl="1">
              <a:buFont typeface="Wingdings" panose="05000000000000000000" pitchFamily="2" charset="2"/>
              <a:buChar char="Ø"/>
            </a:pPr>
            <a:r>
              <a:rPr lang="en-US" sz="1050" smtClean="0"/>
              <a:t>Intro to EFA: Data factorability</a:t>
            </a:r>
          </a:p>
          <a:p>
            <a:pPr lvl="1">
              <a:buFont typeface="Wingdings" panose="05000000000000000000" pitchFamily="2" charset="2"/>
              <a:buChar char="Ø"/>
            </a:pPr>
            <a:r>
              <a:rPr lang="en-US" sz="1050" smtClean="0"/>
              <a:t>How factorable is our Dataset?</a:t>
            </a:r>
          </a:p>
          <a:p>
            <a:pPr lvl="1">
              <a:buFont typeface="Wingdings" panose="05000000000000000000" pitchFamily="2" charset="2"/>
              <a:buChar char="Ø"/>
            </a:pPr>
            <a:r>
              <a:rPr lang="en-US" sz="1050" smtClean="0"/>
              <a:t>Move on or step out of EFA?</a:t>
            </a:r>
          </a:p>
          <a:p>
            <a:pPr lvl="1">
              <a:buFont typeface="Wingdings" panose="05000000000000000000" pitchFamily="2" charset="2"/>
              <a:buChar char="Ø"/>
            </a:pPr>
            <a:r>
              <a:rPr lang="en-US" sz="1050" smtClean="0"/>
              <a:t>Extraction methods</a:t>
            </a:r>
          </a:p>
          <a:p>
            <a:pPr lvl="1">
              <a:buFont typeface="Wingdings" panose="05000000000000000000" pitchFamily="2" charset="2"/>
              <a:buChar char="Ø"/>
            </a:pPr>
            <a:r>
              <a:rPr lang="en-US" sz="1050" smtClean="0"/>
              <a:t>EFA with MinRes and MLE</a:t>
            </a:r>
          </a:p>
          <a:p>
            <a:pPr lvl="1">
              <a:buFont typeface="Wingdings" panose="05000000000000000000" pitchFamily="2" charset="2"/>
              <a:buChar char="Ø"/>
            </a:pPr>
            <a:r>
              <a:rPr lang="en-US" sz="1050" smtClean="0"/>
              <a:t>EFA with Principal Axis Factroing</a:t>
            </a:r>
          </a:p>
          <a:p>
            <a:pPr lvl="1">
              <a:buFont typeface="Wingdings" panose="05000000000000000000" pitchFamily="2" charset="2"/>
              <a:buChar char="Ø"/>
            </a:pPr>
            <a:r>
              <a:rPr lang="en-US" sz="1050" smtClean="0"/>
              <a:t>Choosing the right number of factors</a:t>
            </a:r>
          </a:p>
          <a:p>
            <a:pPr lvl="1">
              <a:buFont typeface="Wingdings" panose="05000000000000000000" pitchFamily="2" charset="2"/>
              <a:buChar char="Ø"/>
            </a:pPr>
            <a:r>
              <a:rPr lang="en-US" sz="1050" smtClean="0"/>
              <a:t>Determining the number of factors</a:t>
            </a:r>
          </a:p>
          <a:p>
            <a:pPr lvl="1">
              <a:buFont typeface="Wingdings" panose="05000000000000000000" pitchFamily="2" charset="2"/>
              <a:buChar char="Ø"/>
            </a:pPr>
            <a:r>
              <a:rPr lang="en-US" sz="1050" smtClean="0"/>
              <a:t>Taking the actual decision</a:t>
            </a:r>
            <a:endParaRPr lang="en-US" sz="1050"/>
          </a:p>
          <a:p>
            <a:pPr marL="385763" indent="-385763">
              <a:buFont typeface="+mj-lt"/>
              <a:buAutoNum type="arabicPeriod" startAt="3"/>
            </a:pPr>
            <a:r>
              <a:rPr lang="en-US" sz="1350" smtClean="0"/>
              <a:t>Advanced EFA</a:t>
            </a:r>
            <a:endParaRPr lang="en-US" sz="1350"/>
          </a:p>
          <a:p>
            <a:pPr lvl="1">
              <a:buFont typeface="Wingdings" panose="05000000000000000000" pitchFamily="2" charset="2"/>
              <a:buChar char="Ø"/>
            </a:pPr>
            <a:r>
              <a:rPr lang="en-US" sz="1050" smtClean="0"/>
              <a:t>Interpretation of EFA and factor rotation</a:t>
            </a:r>
          </a:p>
          <a:p>
            <a:pPr lvl="1">
              <a:buFont typeface="Wingdings" panose="05000000000000000000" pitchFamily="2" charset="2"/>
              <a:buChar char="Ø"/>
            </a:pPr>
            <a:r>
              <a:rPr lang="en-US" sz="1050" smtClean="0"/>
              <a:t>Rotating the extracted facotrs</a:t>
            </a:r>
          </a:p>
          <a:p>
            <a:pPr lvl="1">
              <a:buFont typeface="Wingdings" panose="05000000000000000000" pitchFamily="2" charset="2"/>
              <a:buChar char="Ø"/>
            </a:pPr>
            <a:r>
              <a:rPr lang="en-US" sz="1050" smtClean="0"/>
              <a:t>Which rotation method to choose?</a:t>
            </a:r>
          </a:p>
          <a:p>
            <a:pPr lvl="1">
              <a:buFont typeface="Wingdings" panose="05000000000000000000" pitchFamily="2" charset="2"/>
              <a:buChar char="Ø"/>
            </a:pPr>
            <a:r>
              <a:rPr lang="en-US" sz="1050" smtClean="0"/>
              <a:t>Interpretation of EFA and path diagrams</a:t>
            </a:r>
          </a:p>
          <a:p>
            <a:pPr lvl="1">
              <a:buFont typeface="Wingdings" panose="05000000000000000000" pitchFamily="2" charset="2"/>
              <a:buChar char="Ø"/>
            </a:pPr>
            <a:r>
              <a:rPr lang="en-US" sz="1050" smtClean="0"/>
              <a:t>Interpreting humor styles and visual aid</a:t>
            </a:r>
          </a:p>
          <a:p>
            <a:pPr lvl="1">
              <a:buFont typeface="Wingdings" panose="05000000000000000000" pitchFamily="2" charset="2"/>
              <a:buChar char="Ø"/>
            </a:pPr>
            <a:r>
              <a:rPr lang="en-US" sz="1050" smtClean="0"/>
              <a:t>Humor Styles and hidden factors</a:t>
            </a:r>
          </a:p>
          <a:p>
            <a:pPr lvl="1">
              <a:buFont typeface="Wingdings" panose="05000000000000000000" pitchFamily="2" charset="2"/>
              <a:buChar char="Ø"/>
            </a:pPr>
            <a:r>
              <a:rPr lang="en-US" sz="1050" smtClean="0"/>
              <a:t>EFA: case study</a:t>
            </a:r>
          </a:p>
          <a:p>
            <a:pPr lvl="1">
              <a:buFont typeface="Wingdings" panose="05000000000000000000" pitchFamily="2" charset="2"/>
              <a:buChar char="Ø"/>
            </a:pPr>
            <a:r>
              <a:rPr lang="en-US" sz="1050" smtClean="0"/>
              <a:t>Factorability check</a:t>
            </a:r>
          </a:p>
          <a:p>
            <a:pPr lvl="1">
              <a:buFont typeface="Wingdings" panose="05000000000000000000" pitchFamily="2" charset="2"/>
              <a:buChar char="Ø"/>
            </a:pPr>
            <a:r>
              <a:rPr lang="en-US" sz="1050" smtClean="0"/>
              <a:t>Extracting and choosing the number of factors</a:t>
            </a:r>
          </a:p>
          <a:p>
            <a:pPr lvl="1">
              <a:buFont typeface="Wingdings" panose="05000000000000000000" pitchFamily="2" charset="2"/>
              <a:buChar char="Ø"/>
            </a:pPr>
            <a:r>
              <a:rPr lang="en-US" sz="1050" smtClean="0"/>
              <a:t>Factor rotation and interpretation</a:t>
            </a:r>
          </a:p>
          <a:p>
            <a:pPr lvl="1">
              <a:buFont typeface="Wingdings" panose="05000000000000000000" pitchFamily="2" charset="2"/>
              <a:buChar char="Ø"/>
            </a:pPr>
            <a:r>
              <a:rPr lang="en-US" sz="1050" smtClean="0"/>
              <a:t>Congratulations!</a:t>
            </a:r>
          </a:p>
          <a:p>
            <a:pPr lvl="1">
              <a:buFont typeface="Wingdings" panose="05000000000000000000" pitchFamily="2" charset="2"/>
              <a:buChar char="Ø"/>
            </a:pPr>
            <a:r>
              <a:rPr lang="en-US" sz="1050" smtClean="0"/>
              <a:t>When do we use each method?</a:t>
            </a:r>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a:latin typeface="+mn-lt"/>
              </a:rPr>
              <a:t>Discussion</a:t>
            </a:r>
            <a:endParaRPr lang="en-US" dirty="0">
              <a:latin typeface="+mn-lt"/>
            </a:endParaRPr>
          </a:p>
        </p:txBody>
      </p:sp>
      <p:sp>
        <p:nvSpPr>
          <p:cNvPr id="3" name="Content Placeholder 2"/>
          <p:cNvSpPr>
            <a:spLocks noGrp="1"/>
          </p:cNvSpPr>
          <p:nvPr>
            <p:ph sz="half" idx="1"/>
          </p:nvPr>
        </p:nvSpPr>
        <p:spPr>
          <a:xfrm>
            <a:off x="628650" y="1087717"/>
            <a:ext cx="7959538" cy="5089245"/>
          </a:xfrm>
        </p:spPr>
        <p:txBody>
          <a:bodyPr>
            <a:normAutofit/>
          </a:bodyPr>
          <a:lstStyle/>
          <a:p>
            <a:pPr marL="0" indent="0">
              <a:buNone/>
            </a:pPr>
            <a:r>
              <a:rPr lang="en-US" sz="1200" dirty="0"/>
              <a:t>Many times in ML, the goals is to find patterns in data without trying to make predictions – this is referred to as unsupervised learning. More specifically, this course focuses on clustering and dimensionality reduction.</a:t>
            </a:r>
          </a:p>
          <a:p>
            <a:pPr marL="0" indent="0">
              <a:buNone/>
            </a:pPr>
            <a:r>
              <a:rPr lang="en-US" sz="1200" dirty="0"/>
              <a:t>There are two primary goals of unsupervised learning:</a:t>
            </a:r>
          </a:p>
          <a:p>
            <a:pPr marL="460375" indent="-460375">
              <a:buNone/>
            </a:pPr>
            <a:r>
              <a:rPr lang="en-US" sz="1200" dirty="0"/>
              <a:t>	Find homogenous subgroups within larger group</a:t>
            </a:r>
          </a:p>
          <a:p>
            <a:pPr marL="460375" indent="-460375">
              <a:buNone/>
            </a:pPr>
            <a:r>
              <a:rPr lang="en-US" sz="1200" dirty="0"/>
              <a:t>	Find patterns in the features of the data (dimensionality reduction is one way to do this)</a:t>
            </a:r>
          </a:p>
          <a:p>
            <a:pPr marL="460375" indent="-460375">
              <a:buNone/>
            </a:pPr>
            <a:endParaRPr lang="en-US" sz="1200" dirty="0"/>
          </a:p>
          <a:p>
            <a:pPr marL="460375" indent="-460375">
              <a:buNone/>
            </a:pPr>
            <a:r>
              <a:rPr lang="en-US" sz="1200" dirty="0"/>
              <a:t>There are three primary goals of dimensionality reduction:</a:t>
            </a:r>
          </a:p>
          <a:p>
            <a:pPr marL="460375" indent="-460375">
              <a:buNone/>
            </a:pPr>
            <a:r>
              <a:rPr lang="en-US" sz="1200" dirty="0"/>
              <a:t>	Find patters in the features of the data</a:t>
            </a:r>
          </a:p>
          <a:p>
            <a:pPr marL="460375" indent="-460375">
              <a:buNone/>
            </a:pPr>
            <a:r>
              <a:rPr lang="en-US" sz="1200" dirty="0"/>
              <a:t>	Visualization of high dimensional data</a:t>
            </a:r>
          </a:p>
          <a:p>
            <a:pPr marL="460375" indent="-460375">
              <a:buNone/>
            </a:pPr>
            <a:r>
              <a:rPr lang="en-US" sz="1200" dirty="0"/>
              <a:t>	Pre-processing before supervised learning</a:t>
            </a:r>
          </a:p>
          <a:p>
            <a:pPr marL="460375" indent="-460375">
              <a:buNone/>
            </a:pPr>
            <a:endParaRPr lang="en-US" sz="1200" dirty="0"/>
          </a:p>
          <a:p>
            <a:pPr marL="460375" indent="-460375">
              <a:buNone/>
            </a:pPr>
            <a:r>
              <a:rPr lang="en-US" sz="1200" dirty="0"/>
              <a:t>Challenges and benefits of unsupervised learning:</a:t>
            </a:r>
          </a:p>
          <a:p>
            <a:pPr marL="460375" indent="-460375">
              <a:buNone/>
            </a:pPr>
            <a:r>
              <a:rPr lang="en-US" sz="1200" dirty="0"/>
              <a:t>	No </a:t>
            </a:r>
            <a:r>
              <a:rPr lang="en-US" sz="1200" dirty="0" err="1"/>
              <a:t>signle</a:t>
            </a:r>
            <a:r>
              <a:rPr lang="en-US" sz="1200" dirty="0"/>
              <a:t> goal of the analysis</a:t>
            </a:r>
          </a:p>
          <a:p>
            <a:pPr marL="460375" indent="-460375">
              <a:buNone/>
            </a:pPr>
            <a:r>
              <a:rPr lang="en-US" sz="1200" dirty="0"/>
              <a:t>	Requires more creativity</a:t>
            </a:r>
          </a:p>
          <a:p>
            <a:pPr marL="460375" indent="-460375">
              <a:buNone/>
            </a:pPr>
            <a:r>
              <a:rPr lang="en-US" sz="1200" dirty="0"/>
              <a:t>	Much more unlabeled data available than cleanly labels data</a:t>
            </a:r>
          </a:p>
        </p:txBody>
      </p:sp>
    </p:spTree>
    <p:extLst>
      <p:ext uri="{BB962C8B-B14F-4D97-AF65-F5344CB8AC3E}">
        <p14:creationId xmlns:p14="http://schemas.microsoft.com/office/powerpoint/2010/main" val="21640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11873" y="500654"/>
            <a:ext cx="4923143" cy="6070893"/>
          </a:xfrm>
          <a:prstGeom prst="rect">
            <a:avLst/>
          </a:prstGeom>
          <a:noFill/>
        </p:spPr>
        <p:txBody>
          <a:bodyPr wrap="none" rtlCol="0">
            <a:spAutoFit/>
          </a:bodyPr>
          <a:lstStyle/>
          <a:p>
            <a:r>
              <a:rPr lang="en-US" sz="1050">
                <a:latin typeface="Consolas" panose="020B0609020204030204" pitchFamily="49" charset="0"/>
              </a:rPr>
              <a:t>km.out &lt;- kmeans(x, centers = 3, nstart = 20)</a:t>
            </a:r>
          </a:p>
          <a:p>
            <a:endParaRPr lang="en-US" sz="1050">
              <a:latin typeface="Consolas" panose="020B0609020204030204" pitchFamily="49" charset="0"/>
            </a:endParaRPr>
          </a:p>
          <a:p>
            <a:r>
              <a:rPr lang="en-US" sz="1050">
                <a:latin typeface="Consolas" panose="020B0609020204030204" pitchFamily="49" charset="0"/>
              </a:rPr>
              <a:t>summary(km.out)</a:t>
            </a:r>
          </a:p>
          <a:p>
            <a:endParaRPr lang="en-US" sz="1050">
              <a:latin typeface="Consolas" panose="020B0609020204030204" pitchFamily="49" charset="0"/>
            </a:endParaRPr>
          </a:p>
          <a:p>
            <a:r>
              <a:rPr lang="en-US" sz="1050">
                <a:latin typeface="Consolas" panose="020B0609020204030204" pitchFamily="49" charset="0"/>
              </a:rPr>
              <a:t>print(km.out$cluster)</a:t>
            </a:r>
          </a:p>
          <a:p>
            <a:endParaRPr lang="en-US" sz="1050">
              <a:latin typeface="Consolas" panose="020B0609020204030204" pitchFamily="49" charset="0"/>
            </a:endParaRPr>
          </a:p>
          <a:p>
            <a:r>
              <a:rPr lang="en-US" sz="1050">
                <a:latin typeface="Consolas" panose="020B0609020204030204" pitchFamily="49" charset="0"/>
              </a:rPr>
              <a:t>print(km.out)</a:t>
            </a:r>
          </a:p>
          <a:p>
            <a:endParaRPr lang="en-US" sz="1050">
              <a:latin typeface="Consolas" panose="020B0609020204030204" pitchFamily="49" charset="0"/>
            </a:endParaRPr>
          </a:p>
          <a:p>
            <a:endParaRPr lang="en-US" sz="1050">
              <a:latin typeface="Consolas" panose="020B0609020204030204" pitchFamily="49" charset="0"/>
            </a:endParaRPr>
          </a:p>
          <a:p>
            <a:endParaRPr lang="en-US" sz="1050">
              <a:latin typeface="Consolas" panose="020B0609020204030204" pitchFamily="49" charset="0"/>
            </a:endParaRPr>
          </a:p>
          <a:p>
            <a:r>
              <a:rPr lang="en-US" sz="1050">
                <a:latin typeface="Consolas" panose="020B0609020204030204" pitchFamily="49" charset="0"/>
              </a:rPr>
              <a:t>plot(x, col = km.out$cluster,</a:t>
            </a:r>
          </a:p>
          <a:p>
            <a:r>
              <a:rPr lang="en-US" sz="1050">
                <a:latin typeface="Consolas" panose="020B0609020204030204" pitchFamily="49" charset="0"/>
              </a:rPr>
              <a:t>	main = “k-means with 3 clusters,</a:t>
            </a:r>
          </a:p>
          <a:p>
            <a:r>
              <a:rPr lang="en-US" sz="1050">
                <a:latin typeface="Consolas" panose="020B0609020204030204" pitchFamily="49" charset="0"/>
              </a:rPr>
              <a:t>	xlab = “”, ylab = “”)</a:t>
            </a:r>
          </a:p>
          <a:p>
            <a:endParaRPr lang="en-US" sz="1050">
              <a:latin typeface="Consolas" panose="020B0609020204030204" pitchFamily="49" charset="0"/>
            </a:endParaRPr>
          </a:p>
          <a:p>
            <a:r>
              <a:rPr lang="en-US" sz="1050">
                <a:latin typeface="Consolas" panose="020B0609020204030204" pitchFamily="49" charset="0"/>
              </a:rPr>
              <a:t>par(mfrow = c(2, 3))</a:t>
            </a:r>
          </a:p>
          <a:p>
            <a:endParaRPr lang="en-US" sz="1050">
              <a:latin typeface="Consolas" panose="020B0609020204030204" pitchFamily="49" charset="0"/>
            </a:endParaRPr>
          </a:p>
          <a:p>
            <a:r>
              <a:rPr lang="en-US" sz="1050">
                <a:latin typeface="Consolas" panose="020B0609020204030204" pitchFamily="49" charset="0"/>
              </a:rPr>
              <a:t>set.set(1)</a:t>
            </a:r>
          </a:p>
          <a:p>
            <a:endParaRPr lang="en-US" sz="1050">
              <a:latin typeface="Consolas" panose="020B0609020204030204" pitchFamily="49" charset="0"/>
            </a:endParaRPr>
          </a:p>
          <a:p>
            <a:r>
              <a:rPr lang="en-US" sz="1050">
                <a:latin typeface="Consolas" panose="020B0609020204030204" pitchFamily="49" charset="0"/>
              </a:rPr>
              <a:t>for (i in 1:6) {</a:t>
            </a:r>
          </a:p>
          <a:p>
            <a:r>
              <a:rPr lang="en-US" sz="1050">
                <a:latin typeface="Consolas" panose="020B0609020204030204" pitchFamily="49" charset="0"/>
              </a:rPr>
              <a:t>	km.out &lt;- kmeans(x, centers = 3, start = 1, iter.max = 50)</a:t>
            </a:r>
          </a:p>
          <a:p>
            <a:endParaRPr lang="en-US" sz="1050">
              <a:latin typeface="Consolas" panose="020B0609020204030204" pitchFamily="49" charset="0"/>
            </a:endParaRPr>
          </a:p>
          <a:p>
            <a:r>
              <a:rPr lang="en-US" sz="1050">
                <a:latin typeface="Consolas" panose="020B0609020204030204" pitchFamily="49" charset="0"/>
              </a:rPr>
              <a:t>	plot(x, col = km.out$cluster,</a:t>
            </a:r>
          </a:p>
          <a:p>
            <a:r>
              <a:rPr lang="en-US" sz="1050">
                <a:latin typeface="Consolas" panose="020B0609020204030204" pitchFamily="49" charset="0"/>
              </a:rPr>
              <a:t>		main = km.out$tot.withinss,</a:t>
            </a:r>
          </a:p>
          <a:p>
            <a:r>
              <a:rPr lang="en-US" sz="1050">
                <a:latin typeface="Consolas" panose="020B0609020204030204" pitchFamily="49" charset="0"/>
              </a:rPr>
              <a:t>		xlab = “”, ylab = “”)</a:t>
            </a:r>
          </a:p>
          <a:p>
            <a:r>
              <a:rPr lang="en-US" sz="1050">
                <a:latin typeface="Consolas" panose="020B0609020204030204" pitchFamily="49" charset="0"/>
              </a:rPr>
              <a:t>}</a:t>
            </a:r>
          </a:p>
          <a:p>
            <a:endParaRPr lang="en-US" sz="1050">
              <a:latin typeface="Consolas" panose="020B0609020204030204" pitchFamily="49" charset="0"/>
            </a:endParaRPr>
          </a:p>
          <a:p>
            <a:endParaRPr lang="en-US" sz="1050">
              <a:latin typeface="Consolas" panose="020B0609020204030204" pitchFamily="49" charset="0"/>
            </a:endParaRPr>
          </a:p>
          <a:p>
            <a:r>
              <a:rPr lang="en-US" sz="1050">
                <a:latin typeface="Consolas" panose="020B0609020204030204" pitchFamily="49" charset="0"/>
              </a:rPr>
              <a:t>wss &lt;- 0</a:t>
            </a:r>
          </a:p>
          <a:p>
            <a:endParaRPr lang="en-US" sz="1050">
              <a:latin typeface="Consolas" panose="020B0609020204030204" pitchFamily="49" charset="0"/>
            </a:endParaRPr>
          </a:p>
          <a:p>
            <a:r>
              <a:rPr lang="en-US" sz="1050">
                <a:latin typeface="Consolas" panose="020B0609020204030204" pitchFamily="49" charset="0"/>
              </a:rPr>
              <a:t>for (i in 1:15) {</a:t>
            </a:r>
          </a:p>
          <a:p>
            <a:r>
              <a:rPr lang="en-US" sz="1050">
                <a:latin typeface="Consolas" panose="020B0609020204030204" pitchFamily="49" charset="0"/>
              </a:rPr>
              <a:t>	km.out &lt;- kmeans(x, centers = i, nstart = 20)</a:t>
            </a:r>
          </a:p>
          <a:p>
            <a:r>
              <a:rPr lang="en-US" sz="1050">
                <a:latin typeface="Consolas" panose="020B0609020204030204" pitchFamily="49" charset="0"/>
              </a:rPr>
              <a:t>	wss[i] &lt;- km.out$tot.withinss</a:t>
            </a:r>
          </a:p>
          <a:p>
            <a:r>
              <a:rPr lang="en-US" sz="1050">
                <a:latin typeface="Consolas" panose="020B0609020204030204" pitchFamily="49" charset="0"/>
              </a:rPr>
              <a:t>}</a:t>
            </a:r>
          </a:p>
          <a:p>
            <a:endParaRPr lang="en-US" sz="1050">
              <a:latin typeface="Consolas" panose="020B0609020204030204" pitchFamily="49" charset="0"/>
            </a:endParaRPr>
          </a:p>
          <a:p>
            <a:r>
              <a:rPr lang="en-US" sz="1050">
                <a:latin typeface="Consolas" panose="020B0609020204030204" pitchFamily="49" charset="0"/>
              </a:rPr>
              <a:t>plot(1:15, wss, type = “b”,</a:t>
            </a:r>
          </a:p>
          <a:p>
            <a:r>
              <a:rPr lang="en-US" sz="1050">
                <a:latin typeface="Consolas" panose="020B0609020204030204" pitchFamily="49" charset="0"/>
              </a:rPr>
              <a:t>	xlab = “Number of Clusters”,</a:t>
            </a:r>
          </a:p>
          <a:p>
            <a:r>
              <a:rPr lang="en-US" sz="1050">
                <a:latin typeface="Consolas" panose="020B0609020204030204" pitchFamily="49" charset="0"/>
              </a:rPr>
              <a:t>	ylab = “Within groups sum of squares”)</a:t>
            </a:r>
            <a:endParaRPr lang="en-US" sz="1050" dirty="0">
              <a:latin typeface="Consolas" panose="020B0609020204030204" pitchFamily="49" charset="0"/>
            </a:endParaRPr>
          </a:p>
        </p:txBody>
      </p:sp>
      <p:sp>
        <p:nvSpPr>
          <p:cNvPr id="13" name="Content Placeholder 3"/>
          <p:cNvSpPr>
            <a:spLocks noGrp="1"/>
          </p:cNvSpPr>
          <p:nvPr>
            <p:ph sz="half" idx="1"/>
          </p:nvPr>
        </p:nvSpPr>
        <p:spPr>
          <a:xfrm>
            <a:off x="1699463" y="1472125"/>
            <a:ext cx="2501996" cy="549225"/>
          </a:xfrm>
        </p:spPr>
        <p:txBody>
          <a:bodyPr>
            <a:normAutofit/>
          </a:bodyPr>
          <a:lstStyle/>
          <a:p>
            <a:pPr marL="0" indent="0" algn="ctr">
              <a:buNone/>
            </a:pPr>
            <a:r>
              <a:rPr lang="en-US" sz="1000" b="1" u="sng">
                <a:solidFill>
                  <a:schemeClr val="accent2">
                    <a:lumMod val="75000"/>
                  </a:schemeClr>
                </a:solidFill>
              </a:rPr>
              <a:t>available components</a:t>
            </a:r>
          </a:p>
          <a:p>
            <a:pPr marL="0" indent="0" algn="ctr">
              <a:lnSpc>
                <a:spcPct val="20000"/>
              </a:lnSpc>
              <a:buNone/>
            </a:pPr>
            <a:r>
              <a:rPr lang="en-US" sz="1000">
                <a:solidFill>
                  <a:schemeClr val="accent2">
                    <a:lumMod val="75000"/>
                  </a:schemeClr>
                </a:solidFill>
              </a:rPr>
              <a:t>cluster, centers, totss, withinss, tot.withinss</a:t>
            </a:r>
          </a:p>
          <a:p>
            <a:pPr marL="0" indent="0" algn="ctr">
              <a:lnSpc>
                <a:spcPct val="20000"/>
              </a:lnSpc>
              <a:buNone/>
            </a:pPr>
            <a:r>
              <a:rPr lang="en-US" sz="1000">
                <a:solidFill>
                  <a:schemeClr val="accent2">
                    <a:lumMod val="75000"/>
                  </a:schemeClr>
                </a:solidFill>
              </a:rPr>
              <a:t>betweenss, size, iter, ifault</a:t>
            </a:r>
          </a:p>
        </p:txBody>
      </p:sp>
      <p:sp>
        <p:nvSpPr>
          <p:cNvPr id="14" name="Right Arrow 13"/>
          <p:cNvSpPr/>
          <p:nvPr/>
        </p:nvSpPr>
        <p:spPr>
          <a:xfrm rot="10800000">
            <a:off x="1502833" y="1548096"/>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59940" y="4834974"/>
            <a:ext cx="2947989" cy="1015663"/>
          </a:xfrm>
          <a:prstGeom prst="rect">
            <a:avLst/>
          </a:prstGeom>
          <a:noFill/>
        </p:spPr>
        <p:txBody>
          <a:bodyPr wrap="square" rtlCol="0">
            <a:spAutoFit/>
          </a:bodyPr>
          <a:lstStyle/>
          <a:p>
            <a:pPr>
              <a:spcAft>
                <a:spcPts val="600"/>
              </a:spcAft>
            </a:pPr>
            <a:r>
              <a:rPr lang="en-US" sz="1100" b="1" u="sng"/>
              <a:t>Data Challenges</a:t>
            </a:r>
          </a:p>
          <a:p>
            <a:pPr marL="285750" indent="-285750">
              <a:buFont typeface="Wingdings" panose="05000000000000000000" pitchFamily="2" charset="2"/>
              <a:buChar char="Ø"/>
            </a:pPr>
            <a:r>
              <a:rPr lang="en-US" sz="1100"/>
              <a:t>Selecting the variables to cluster upon</a:t>
            </a:r>
          </a:p>
          <a:p>
            <a:pPr marL="285750" indent="-285750">
              <a:buFont typeface="Wingdings" panose="05000000000000000000" pitchFamily="2" charset="2"/>
              <a:buChar char="Ø"/>
            </a:pPr>
            <a:r>
              <a:rPr lang="en-US" sz="1100"/>
              <a:t>Scaling the data</a:t>
            </a:r>
          </a:p>
          <a:p>
            <a:pPr marL="285750" indent="-285750">
              <a:buFont typeface="Wingdings" panose="05000000000000000000" pitchFamily="2" charset="2"/>
              <a:buChar char="Ø"/>
            </a:pPr>
            <a:r>
              <a:rPr lang="en-US" sz="1100"/>
              <a:t>Determining the number of clusters</a:t>
            </a:r>
          </a:p>
          <a:p>
            <a:pPr marL="285750" indent="-285750">
              <a:buFont typeface="Wingdings" panose="05000000000000000000" pitchFamily="2" charset="2"/>
              <a:buChar char="Ø"/>
            </a:pPr>
            <a:r>
              <a:rPr lang="en-US" sz="1100"/>
              <a:t>Visualize the results for interpretation</a:t>
            </a:r>
          </a:p>
        </p:txBody>
      </p:sp>
      <p:sp>
        <p:nvSpPr>
          <p:cNvPr id="9" name="Left Brace 8"/>
          <p:cNvSpPr/>
          <p:nvPr/>
        </p:nvSpPr>
        <p:spPr>
          <a:xfrm rot="16200000">
            <a:off x="7635319" y="189035"/>
            <a:ext cx="61999" cy="1915456"/>
          </a:xfrm>
          <a:prstGeom prst="leftBrace">
            <a:avLst>
              <a:gd name="adj1" fmla="val 1455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508377" y="1177762"/>
            <a:ext cx="2315882" cy="507831"/>
          </a:xfrm>
          <a:prstGeom prst="rect">
            <a:avLst/>
          </a:prstGeom>
          <a:noFill/>
        </p:spPr>
        <p:txBody>
          <a:bodyPr wrap="square" rtlCol="0">
            <a:spAutoFit/>
          </a:bodyPr>
          <a:lstStyle/>
          <a:p>
            <a:pPr algn="ctr"/>
            <a:r>
              <a:rPr lang="en-US" sz="900"/>
              <a:t>sum of the squared (Euclidean) distance for each observation with each cluster</a:t>
            </a:r>
          </a:p>
          <a:p>
            <a:pPr algn="ctr"/>
            <a:r>
              <a:rPr lang="en-US" sz="900"/>
              <a:t>best outcome is the minimum of this metric</a:t>
            </a:r>
          </a:p>
        </p:txBody>
      </p:sp>
      <p:pic>
        <p:nvPicPr>
          <p:cNvPr id="15" name="Picture 14"/>
          <p:cNvPicPr>
            <a:picLocks noChangeAspect="1"/>
          </p:cNvPicPr>
          <p:nvPr/>
        </p:nvPicPr>
        <p:blipFill>
          <a:blip r:embed="rId2"/>
          <a:stretch>
            <a:fillRect/>
          </a:stretch>
        </p:blipFill>
        <p:spPr>
          <a:xfrm>
            <a:off x="5959941" y="3006056"/>
            <a:ext cx="2799734" cy="1724112"/>
          </a:xfrm>
          <a:prstGeom prst="rect">
            <a:avLst/>
          </a:prstGeom>
        </p:spPr>
      </p:pic>
      <p:sp>
        <p:nvSpPr>
          <p:cNvPr id="28" name="TextBox 27">
            <a:extLst>
              <a:ext uri="{FF2B5EF4-FFF2-40B4-BE49-F238E27FC236}">
                <a16:creationId xmlns:a16="http://schemas.microsoft.com/office/drawing/2014/main" id="{8FA4E600-36BF-419F-B739-8B99F6702248}"/>
              </a:ext>
            </a:extLst>
          </p:cNvPr>
          <p:cNvSpPr txBox="1"/>
          <p:nvPr/>
        </p:nvSpPr>
        <p:spPr>
          <a:xfrm>
            <a:off x="7422907" y="6535791"/>
            <a:ext cx="1643399"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Unsupervised Learning in R</a:t>
            </a:r>
          </a:p>
        </p:txBody>
      </p:sp>
      <p:sp>
        <p:nvSpPr>
          <p:cNvPr id="32" name="TextBox 31"/>
          <p:cNvSpPr txBox="1"/>
          <p:nvPr/>
        </p:nvSpPr>
        <p:spPr>
          <a:xfrm>
            <a:off x="4987366" y="492524"/>
            <a:ext cx="3920564" cy="2200602"/>
          </a:xfrm>
          <a:prstGeom prst="rect">
            <a:avLst/>
          </a:prstGeom>
          <a:noFill/>
        </p:spPr>
        <p:txBody>
          <a:bodyPr wrap="square" rtlCol="0">
            <a:spAutoFit/>
          </a:bodyPr>
          <a:lstStyle/>
          <a:p>
            <a:pPr>
              <a:spcAft>
                <a:spcPts val="600"/>
              </a:spcAft>
            </a:pPr>
            <a:r>
              <a:rPr lang="en-US" sz="1100" b="1" u="sng"/>
              <a:t>Model Selection</a:t>
            </a:r>
          </a:p>
          <a:p>
            <a:pPr marL="285750" indent="-285750">
              <a:buFont typeface="Wingdings" panose="05000000000000000000" pitchFamily="2" charset="2"/>
              <a:buChar char="Ø"/>
            </a:pPr>
            <a:r>
              <a:rPr lang="en-US" sz="1100"/>
              <a:t>k-means has a random component</a:t>
            </a:r>
          </a:p>
          <a:p>
            <a:pPr marL="285750" indent="-285750">
              <a:buFont typeface="Wingdings" panose="05000000000000000000" pitchFamily="2" charset="2"/>
              <a:buChar char="Ø"/>
            </a:pPr>
            <a:r>
              <a:rPr lang="en-US" sz="1100"/>
              <a:t>best outcome is based on total within cluster sum of squares</a:t>
            </a:r>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r>
              <a:rPr lang="en-US" sz="1100"/>
              <a:t>If you don’t know the number of clusters in advance and need to determine it, you’ll have to run the algorithm multiple times with differing number of clusters. From these iterations, you can observe how model quality changes with the number of clusters. A scree plot is used for this purpose.</a:t>
            </a:r>
          </a:p>
        </p:txBody>
      </p:sp>
      <p:pic>
        <p:nvPicPr>
          <p:cNvPr id="16" name="Picture 15"/>
          <p:cNvPicPr>
            <a:picLocks noChangeAspect="1"/>
          </p:cNvPicPr>
          <p:nvPr/>
        </p:nvPicPr>
        <p:blipFill>
          <a:blip r:embed="rId3"/>
          <a:stretch>
            <a:fillRect/>
          </a:stretch>
        </p:blipFill>
        <p:spPr>
          <a:xfrm>
            <a:off x="4987366" y="6018689"/>
            <a:ext cx="3231264" cy="537849"/>
          </a:xfrm>
          <a:prstGeom prst="rect">
            <a:avLst/>
          </a:prstGeom>
        </p:spPr>
      </p:pic>
    </p:spTree>
    <p:extLst>
      <p:ext uri="{BB962C8B-B14F-4D97-AF65-F5344CB8AC3E}">
        <p14:creationId xmlns:p14="http://schemas.microsoft.com/office/powerpoint/2010/main" val="178707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57163" y="908459"/>
            <a:ext cx="5125121" cy="3970318"/>
          </a:xfrm>
          <a:prstGeom prst="rect">
            <a:avLst/>
          </a:prstGeom>
          <a:noFill/>
        </p:spPr>
        <p:txBody>
          <a:bodyPr wrap="none" rtlCol="0">
            <a:spAutoFit/>
          </a:bodyPr>
          <a:lstStyle/>
          <a:p>
            <a:r>
              <a:rPr lang="en-US" sz="1050" dirty="0" err="1">
                <a:latin typeface="Consolas" panose="020B0609020204030204" pitchFamily="49" charset="0"/>
              </a:rPr>
              <a:t>hclust.out</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a:t>
            </a:r>
          </a:p>
          <a:p>
            <a:endParaRPr lang="en-US" sz="1050" dirty="0">
              <a:latin typeface="Consolas" panose="020B0609020204030204" pitchFamily="49" charset="0"/>
            </a:endParaRPr>
          </a:p>
          <a:p>
            <a:r>
              <a:rPr lang="en-US" sz="1050" dirty="0">
                <a:latin typeface="Consolas" panose="020B0609020204030204" pitchFamily="49" charset="0"/>
              </a:rPr>
              <a:t>summary(</a:t>
            </a:r>
            <a:r>
              <a:rPr lang="en-US" sz="1050" dirty="0" err="1">
                <a:latin typeface="Consolas" panose="020B0609020204030204" pitchFamily="49" charset="0"/>
              </a:rPr>
              <a:t>hclust.out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hclust.out</a:t>
            </a:r>
            <a:r>
              <a:rPr lang="en-US" sz="1050" dirty="0">
                <a:latin typeface="Consolas" panose="020B0609020204030204" pitchFamily="49" charset="0"/>
              </a:rPr>
              <a:t>, h = 7)</a:t>
            </a:r>
          </a:p>
          <a:p>
            <a:endParaRPr lang="en-US" sz="1050" dirty="0">
              <a:latin typeface="Consolas" panose="020B0609020204030204" pitchFamily="49" charset="0"/>
            </a:endParaRPr>
          </a:p>
          <a:p>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hclust.out</a:t>
            </a:r>
            <a:r>
              <a:rPr lang="en-US" sz="1050" dirty="0">
                <a:latin typeface="Consolas" panose="020B0609020204030204" pitchFamily="49" charset="0"/>
              </a:rPr>
              <a:t>, k = 3)</a:t>
            </a:r>
          </a:p>
          <a:p>
            <a:endParaRPr lang="en-US" sz="1050" dirty="0">
              <a:latin typeface="Consolas" panose="020B0609020204030204" pitchFamily="49" charset="0"/>
            </a:endParaRPr>
          </a:p>
          <a:p>
            <a:r>
              <a:rPr lang="en-US" sz="1050" dirty="0" err="1">
                <a:latin typeface="Consolas" panose="020B0609020204030204" pitchFamily="49" charset="0"/>
              </a:rPr>
              <a:t>hclust.complete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“complete”)</a:t>
            </a:r>
          </a:p>
          <a:p>
            <a:r>
              <a:rPr lang="en-US" sz="1050" dirty="0" err="1">
                <a:latin typeface="Consolas" panose="020B0609020204030204" pitchFamily="49" charset="0"/>
              </a:rPr>
              <a:t>hclust.average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“average”)</a:t>
            </a:r>
          </a:p>
          <a:p>
            <a:r>
              <a:rPr lang="en-US" sz="1050" dirty="0" err="1">
                <a:latin typeface="Consolas" panose="020B0609020204030204" pitchFamily="49" charset="0"/>
              </a:rPr>
              <a:t>hclust.single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“single”)</a:t>
            </a:r>
          </a:p>
          <a:p>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err="1">
                <a:latin typeface="Consolas" panose="020B0609020204030204" pitchFamily="49" charset="0"/>
              </a:rPr>
              <a:t>colMeans</a:t>
            </a:r>
            <a:r>
              <a:rPr lang="en-US" sz="1050" dirty="0">
                <a:latin typeface="Consolas" panose="020B0609020204030204" pitchFamily="49" charset="0"/>
              </a:rPr>
              <a:t>(</a:t>
            </a:r>
            <a:r>
              <a:rPr lang="en-US" sz="1050" dirty="0" err="1">
                <a:latin typeface="Consolas" panose="020B0609020204030204" pitchFamily="49" charset="0"/>
              </a:rPr>
              <a:t>pokemon</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apply(</a:t>
            </a:r>
            <a:r>
              <a:rPr lang="en-US" sz="1050" dirty="0" err="1">
                <a:latin typeface="Consolas" panose="020B0609020204030204" pitchFamily="49" charset="0"/>
              </a:rPr>
              <a:t>pokemon</a:t>
            </a:r>
            <a:r>
              <a:rPr lang="en-US" sz="1050" dirty="0">
                <a:latin typeface="Consolas" panose="020B0609020204030204" pitchFamily="49" charset="0"/>
              </a:rPr>
              <a:t>, 2, </a:t>
            </a:r>
            <a:r>
              <a:rPr lang="en-US" sz="1050" dirty="0" err="1">
                <a:latin typeface="Consolas" panose="020B0609020204030204" pitchFamily="49" charset="0"/>
              </a:rPr>
              <a:t>sd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pokemon.scaled</a:t>
            </a:r>
            <a:r>
              <a:rPr lang="en-US" sz="1050" dirty="0">
                <a:latin typeface="Consolas" panose="020B0609020204030204" pitchFamily="49" charset="0"/>
              </a:rPr>
              <a:t> &lt;- scale(</a:t>
            </a:r>
            <a:r>
              <a:rPr lang="en-US" sz="1050" dirty="0" err="1">
                <a:latin typeface="Consolas" panose="020B0609020204030204" pitchFamily="49" charset="0"/>
              </a:rPr>
              <a:t>pokemon</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hclust.pokemon</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a:t>
            </a:r>
            <a:r>
              <a:rPr lang="en-US" sz="1050" dirty="0" err="1">
                <a:latin typeface="Consolas" panose="020B0609020204030204" pitchFamily="49" charset="0"/>
              </a:rPr>
              <a:t>pokemon.scaled</a:t>
            </a:r>
            <a:r>
              <a:rPr lang="en-US" sz="1050" dirty="0">
                <a:latin typeface="Consolas" panose="020B0609020204030204" pitchFamily="49" charset="0"/>
              </a:rPr>
              <a:t>), method = “complete”)</a:t>
            </a:r>
          </a:p>
          <a:p>
            <a:endParaRPr lang="en-US" sz="1050" dirty="0">
              <a:latin typeface="Consolas" panose="020B0609020204030204" pitchFamily="49" charset="0"/>
            </a:endParaRPr>
          </a:p>
          <a:p>
            <a:r>
              <a:rPr lang="en-US" sz="1050" dirty="0" err="1">
                <a:latin typeface="Consolas" panose="020B0609020204030204" pitchFamily="49" charset="0"/>
              </a:rPr>
              <a:t>cut.pokemon</a:t>
            </a:r>
            <a:r>
              <a:rPr lang="en-US" sz="1050" dirty="0">
                <a:latin typeface="Consolas" panose="020B0609020204030204" pitchFamily="49" charset="0"/>
              </a:rPr>
              <a:t> &lt;- </a:t>
            </a:r>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hclust.pokemon</a:t>
            </a:r>
            <a:r>
              <a:rPr lang="en-US" sz="1050" dirty="0">
                <a:latin typeface="Consolas" panose="020B0609020204030204" pitchFamily="49" charset="0"/>
              </a:rPr>
              <a:t>, k = 3)</a:t>
            </a:r>
          </a:p>
          <a:p>
            <a:endParaRPr lang="en-US" sz="1050" dirty="0">
              <a:latin typeface="Consolas" panose="020B0609020204030204" pitchFamily="49" charset="0"/>
            </a:endParaRPr>
          </a:p>
          <a:p>
            <a:r>
              <a:rPr lang="en-US" sz="1050" dirty="0">
                <a:latin typeface="Consolas" panose="020B0609020204030204" pitchFamily="49" charset="0"/>
              </a:rPr>
              <a:t>Compare </a:t>
            </a:r>
            <a:r>
              <a:rPr lang="en-US" sz="1050" dirty="0">
                <a:latin typeface="Consolas" panose="020B0609020204030204" pitchFamily="49" charset="0"/>
                <a:sym typeface="Wingdings" panose="05000000000000000000" pitchFamily="2" charset="2"/>
              </a:rPr>
              <a:t> </a:t>
            </a:r>
            <a:r>
              <a:rPr lang="en-US" sz="1050" dirty="0" err="1">
                <a:latin typeface="Consolas" panose="020B0609020204030204" pitchFamily="49" charset="0"/>
                <a:sym typeface="Wingdings" panose="05000000000000000000" pitchFamily="2" charset="2"/>
              </a:rPr>
              <a:t>km.pokemon$cluster</a:t>
            </a:r>
            <a:r>
              <a:rPr lang="en-US" sz="1050" dirty="0">
                <a:latin typeface="Consolas" panose="020B0609020204030204" pitchFamily="49" charset="0"/>
                <a:sym typeface="Wingdings" panose="05000000000000000000" pitchFamily="2" charset="2"/>
              </a:rPr>
              <a:t> to </a:t>
            </a:r>
            <a:r>
              <a:rPr lang="en-US" sz="1050">
                <a:latin typeface="Consolas" panose="020B0609020204030204" pitchFamily="49" charset="0"/>
                <a:sym typeface="Wingdings" panose="05000000000000000000" pitchFamily="2" charset="2"/>
              </a:rPr>
              <a:t>cut.pokemon</a:t>
            </a:r>
            <a:endParaRPr lang="en-US" sz="1050" dirty="0">
              <a:latin typeface="Consolas" panose="020B0609020204030204" pitchFamily="49" charset="0"/>
            </a:endParaRPr>
          </a:p>
        </p:txBody>
      </p:sp>
      <p:sp>
        <p:nvSpPr>
          <p:cNvPr id="17" name="Content Placeholder 2">
            <a:extLst>
              <a:ext uri="{FF2B5EF4-FFF2-40B4-BE49-F238E27FC236}">
                <a16:creationId xmlns:a16="http://schemas.microsoft.com/office/drawing/2014/main" id="{547EE33B-CFD5-48B2-AFD7-E4EEE3135DFE}"/>
              </a:ext>
            </a:extLst>
          </p:cNvPr>
          <p:cNvSpPr txBox="1">
            <a:spLocks/>
          </p:cNvSpPr>
          <p:nvPr/>
        </p:nvSpPr>
        <p:spPr>
          <a:xfrm>
            <a:off x="457163" y="425660"/>
            <a:ext cx="7959538" cy="361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In hierarchical clustering, the first step is to determine the similarity between observations by using the </a:t>
            </a:r>
            <a:r>
              <a:rPr lang="en-US" sz="1200" dirty="0" err="1"/>
              <a:t>dist</a:t>
            </a:r>
            <a:r>
              <a:rPr lang="en-US" sz="1200" dirty="0"/>
              <a:t>() function.</a:t>
            </a:r>
          </a:p>
        </p:txBody>
      </p:sp>
      <p:sp>
        <p:nvSpPr>
          <p:cNvPr id="19" name="Right Arrow 13">
            <a:extLst>
              <a:ext uri="{FF2B5EF4-FFF2-40B4-BE49-F238E27FC236}">
                <a16:creationId xmlns:a16="http://schemas.microsoft.com/office/drawing/2014/main" id="{2A6F6FF9-DF43-4238-94F0-6F2F856C7123}"/>
              </a:ext>
            </a:extLst>
          </p:cNvPr>
          <p:cNvSpPr/>
          <p:nvPr/>
        </p:nvSpPr>
        <p:spPr>
          <a:xfrm rot="10800000">
            <a:off x="2422518" y="1648522"/>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EDDB20-365C-46BD-85CD-8CE713D0DB82}"/>
              </a:ext>
            </a:extLst>
          </p:cNvPr>
          <p:cNvSpPr txBox="1"/>
          <p:nvPr/>
        </p:nvSpPr>
        <p:spPr>
          <a:xfrm>
            <a:off x="3163251" y="1548537"/>
            <a:ext cx="2186817" cy="253916"/>
          </a:xfrm>
          <a:prstGeom prst="rect">
            <a:avLst/>
          </a:prstGeom>
          <a:noFill/>
        </p:spPr>
        <p:txBody>
          <a:bodyPr wrap="none" rtlCol="0">
            <a:spAutoFit/>
          </a:bodyPr>
          <a:lstStyle/>
          <a:p>
            <a:r>
              <a:rPr lang="en-US" sz="1050" dirty="0"/>
              <a:t>cuts the dendrogram at a height of 7</a:t>
            </a:r>
          </a:p>
        </p:txBody>
      </p:sp>
      <p:sp>
        <p:nvSpPr>
          <p:cNvPr id="20" name="Right Arrow 13">
            <a:extLst>
              <a:ext uri="{FF2B5EF4-FFF2-40B4-BE49-F238E27FC236}">
                <a16:creationId xmlns:a16="http://schemas.microsoft.com/office/drawing/2014/main" id="{FAF1459E-6BEC-47C6-9E98-8742F342ABBC}"/>
              </a:ext>
            </a:extLst>
          </p:cNvPr>
          <p:cNvSpPr/>
          <p:nvPr/>
        </p:nvSpPr>
        <p:spPr>
          <a:xfrm rot="10800000">
            <a:off x="2422518" y="1953120"/>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68F7C76-45E0-4073-A937-A3E8FCB65C40}"/>
              </a:ext>
            </a:extLst>
          </p:cNvPr>
          <p:cNvSpPr txBox="1"/>
          <p:nvPr/>
        </p:nvSpPr>
        <p:spPr>
          <a:xfrm>
            <a:off x="3163251" y="1853135"/>
            <a:ext cx="3342582" cy="253916"/>
          </a:xfrm>
          <a:prstGeom prst="rect">
            <a:avLst/>
          </a:prstGeom>
          <a:noFill/>
        </p:spPr>
        <p:txBody>
          <a:bodyPr wrap="none" rtlCol="0">
            <a:spAutoFit/>
          </a:bodyPr>
          <a:lstStyle/>
          <a:p>
            <a:r>
              <a:rPr lang="en-US" sz="1050" dirty="0"/>
              <a:t>cuts the dendrogram at a height at which 3 clusters form</a:t>
            </a:r>
          </a:p>
        </p:txBody>
      </p:sp>
      <p:sp>
        <p:nvSpPr>
          <p:cNvPr id="5" name="Right Brace 4">
            <a:extLst>
              <a:ext uri="{FF2B5EF4-FFF2-40B4-BE49-F238E27FC236}">
                <a16:creationId xmlns:a16="http://schemas.microsoft.com/office/drawing/2014/main" id="{1FEE6FD9-7256-499A-8CF8-6B2FB1F49E11}"/>
              </a:ext>
            </a:extLst>
          </p:cNvPr>
          <p:cNvSpPr/>
          <p:nvPr/>
        </p:nvSpPr>
        <p:spPr>
          <a:xfrm>
            <a:off x="4630643" y="2246358"/>
            <a:ext cx="133566" cy="486271"/>
          </a:xfrm>
          <a:prstGeom prst="rightBrace">
            <a:avLst>
              <a:gd name="adj1" fmla="val 2016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2A2DDA8-36B1-467D-BE34-3C0F2443522C}"/>
              </a:ext>
            </a:extLst>
          </p:cNvPr>
          <p:cNvSpPr txBox="1"/>
          <p:nvPr/>
        </p:nvSpPr>
        <p:spPr>
          <a:xfrm>
            <a:off x="4727210" y="2374750"/>
            <a:ext cx="1487908" cy="253916"/>
          </a:xfrm>
          <a:prstGeom prst="rect">
            <a:avLst/>
          </a:prstGeom>
          <a:noFill/>
        </p:spPr>
        <p:txBody>
          <a:bodyPr wrap="none" rtlCol="0">
            <a:spAutoFit/>
          </a:bodyPr>
          <a:lstStyle/>
          <a:p>
            <a:r>
              <a:rPr lang="en-US" sz="1050" dirty="0"/>
              <a:t>cluster linkage methods</a:t>
            </a:r>
          </a:p>
        </p:txBody>
      </p:sp>
      <p:sp>
        <p:nvSpPr>
          <p:cNvPr id="23" name="TextBox 22">
            <a:extLst>
              <a:ext uri="{FF2B5EF4-FFF2-40B4-BE49-F238E27FC236}">
                <a16:creationId xmlns:a16="http://schemas.microsoft.com/office/drawing/2014/main" id="{6F4B0C6A-02F4-46CA-B2B4-D8B488F31F3B}"/>
              </a:ext>
            </a:extLst>
          </p:cNvPr>
          <p:cNvSpPr txBox="1"/>
          <p:nvPr/>
        </p:nvSpPr>
        <p:spPr>
          <a:xfrm>
            <a:off x="6395514" y="2169843"/>
            <a:ext cx="2357355" cy="1200329"/>
          </a:xfrm>
          <a:prstGeom prst="rect">
            <a:avLst/>
          </a:prstGeom>
          <a:noFill/>
        </p:spPr>
        <p:txBody>
          <a:bodyPr wrap="square" rtlCol="0">
            <a:spAutoFit/>
          </a:bodyPr>
          <a:lstStyle/>
          <a:p>
            <a:r>
              <a:rPr lang="en-US" sz="800" dirty="0"/>
              <a:t>The choice of linkage method can result in balanced (even number of observations assigned to each cluster) or unbalanced trees. The nature of the tree that is desired depends on the context of the problem you’re trying to solve. Unbalanced trees are desirable when outlier detection is important because pruning an unbalanced tree can result in most observations assigned to one cluster and only a few observations assigned to other clusters.</a:t>
            </a:r>
          </a:p>
        </p:txBody>
      </p:sp>
      <p:sp>
        <p:nvSpPr>
          <p:cNvPr id="12" name="TextBox 11">
            <a:extLst>
              <a:ext uri="{FF2B5EF4-FFF2-40B4-BE49-F238E27FC236}">
                <a16:creationId xmlns:a16="http://schemas.microsoft.com/office/drawing/2014/main" id="{10162C1B-B009-44D9-BB2B-8948AE263C8E}"/>
              </a:ext>
            </a:extLst>
          </p:cNvPr>
          <p:cNvSpPr txBox="1"/>
          <p:nvPr/>
        </p:nvSpPr>
        <p:spPr>
          <a:xfrm>
            <a:off x="7535117" y="6535791"/>
            <a:ext cx="1531189"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Hierarchical Clustering </a:t>
            </a:r>
          </a:p>
        </p:txBody>
      </p:sp>
    </p:spTree>
    <p:extLst>
      <p:ext uri="{BB962C8B-B14F-4D97-AF65-F5344CB8AC3E}">
        <p14:creationId xmlns:p14="http://schemas.microsoft.com/office/powerpoint/2010/main" val="301907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12714" y="1338018"/>
            <a:ext cx="5272597" cy="2839239"/>
          </a:xfrm>
          <a:prstGeom prst="rect">
            <a:avLst/>
          </a:prstGeom>
          <a:noFill/>
        </p:spPr>
        <p:txBody>
          <a:bodyPr wrap="none" rtlCol="0">
            <a:spAutoFit/>
          </a:bodyPr>
          <a:lstStyle/>
          <a:p>
            <a:r>
              <a:rPr lang="en-US" sz="1050" dirty="0" err="1">
                <a:latin typeface="Consolas" panose="020B0609020204030204" pitchFamily="49" charset="0"/>
              </a:rPr>
              <a:t>pr.out</a:t>
            </a:r>
            <a:r>
              <a:rPr lang="en-US" sz="1050" dirty="0">
                <a:latin typeface="Consolas" panose="020B0609020204030204" pitchFamily="49" charset="0"/>
              </a:rPr>
              <a:t> &lt;- </a:t>
            </a:r>
            <a:r>
              <a:rPr lang="en-US" sz="1050" dirty="0" err="1">
                <a:latin typeface="Consolas" panose="020B0609020204030204" pitchFamily="49" charset="0"/>
              </a:rPr>
              <a:t>prcomp</a:t>
            </a:r>
            <a:r>
              <a:rPr lang="en-US" sz="1050" dirty="0">
                <a:latin typeface="Consolas" panose="020B0609020204030204" pitchFamily="49" charset="0"/>
              </a:rPr>
              <a:t>(</a:t>
            </a:r>
            <a:r>
              <a:rPr lang="en-US" sz="1050" dirty="0" err="1">
                <a:latin typeface="Consolas" panose="020B0609020204030204" pitchFamily="49" charset="0"/>
              </a:rPr>
              <a:t>pokemon</a:t>
            </a:r>
            <a:r>
              <a:rPr lang="en-US" sz="1050" dirty="0">
                <a:latin typeface="Consolas" panose="020B0609020204030204" pitchFamily="49" charset="0"/>
              </a:rPr>
              <a:t>, scale = TRUE)</a:t>
            </a:r>
          </a:p>
          <a:p>
            <a:endParaRPr lang="en-US" sz="1050" dirty="0">
              <a:latin typeface="Consolas" panose="020B0609020204030204" pitchFamily="49" charset="0"/>
            </a:endParaRPr>
          </a:p>
          <a:p>
            <a:r>
              <a:rPr lang="en-US" sz="1050" dirty="0">
                <a:latin typeface="Consolas" panose="020B0609020204030204" pitchFamily="49" charset="0"/>
              </a:rPr>
              <a:t>summary(</a:t>
            </a:r>
            <a:r>
              <a:rPr lang="en-US" sz="1050" dirty="0" err="1">
                <a:latin typeface="Consolas" panose="020B0609020204030204" pitchFamily="49" charset="0"/>
              </a:rPr>
              <a:t>pr.out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PCA</a:t>
            </a:r>
            <a:r>
              <a:rPr lang="en-US" sz="1050" dirty="0">
                <a:latin typeface="Consolas" panose="020B0609020204030204" pitchFamily="49" charset="0"/>
              </a:rPr>
              <a:t> models in R produce additional diagnostics and output components:</a:t>
            </a:r>
          </a:p>
          <a:p>
            <a:endParaRPr lang="en-US" sz="1050" dirty="0">
              <a:latin typeface="Consolas" panose="020B0609020204030204" pitchFamily="49" charset="0"/>
            </a:endParaRPr>
          </a:p>
          <a:p>
            <a:r>
              <a:rPr lang="en-US" sz="1050" dirty="0">
                <a:latin typeface="Consolas" panose="020B0609020204030204" pitchFamily="49" charset="0"/>
              </a:rPr>
              <a:t>	center, scale, rotation, and x</a:t>
            </a:r>
          </a:p>
          <a:p>
            <a:endParaRPr lang="en-US" sz="1050" dirty="0">
              <a:latin typeface="Consolas" panose="020B0609020204030204" pitchFamily="49" charset="0"/>
            </a:endParaRPr>
          </a:p>
          <a:p>
            <a:r>
              <a:rPr lang="en-US" sz="1050" dirty="0">
                <a:latin typeface="Consolas" panose="020B0609020204030204" pitchFamily="49" charset="0"/>
              </a:rPr>
              <a:t>Each of these components can be accessed using $ &lt;- </a:t>
            </a:r>
            <a:r>
              <a:rPr lang="en-US" sz="1050" dirty="0" err="1">
                <a:latin typeface="Consolas" panose="020B0609020204030204" pitchFamily="49" charset="0"/>
              </a:rPr>
              <a:t>pr.out$rotation</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a:latin typeface="Consolas" panose="020B0609020204030204" pitchFamily="49" charset="0"/>
              </a:rPr>
              <a:t>biplot(</a:t>
            </a:r>
            <a:r>
              <a:rPr lang="en-US" sz="1050" dirty="0" err="1">
                <a:latin typeface="Consolas" panose="020B0609020204030204" pitchFamily="49" charset="0"/>
              </a:rPr>
              <a:t>pr.out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pr.var</a:t>
            </a:r>
            <a:r>
              <a:rPr lang="en-US" sz="1050" dirty="0">
                <a:latin typeface="Consolas" panose="020B0609020204030204" pitchFamily="49" charset="0"/>
              </a:rPr>
              <a:t> &lt;- </a:t>
            </a:r>
            <a:r>
              <a:rPr lang="en-US" sz="1050" dirty="0" err="1">
                <a:latin typeface="Consolas" panose="020B0609020204030204" pitchFamily="49" charset="0"/>
              </a:rPr>
              <a:t>pr.out$sdev</a:t>
            </a:r>
            <a:r>
              <a:rPr lang="en-US" sz="1050" dirty="0">
                <a:latin typeface="Consolas" panose="020B0609020204030204" pitchFamily="49" charset="0"/>
              </a:rPr>
              <a:t> ^ 2</a:t>
            </a:r>
          </a:p>
          <a:p>
            <a:endParaRPr lang="en-US" sz="1050" dirty="0">
              <a:latin typeface="Consolas" panose="020B0609020204030204" pitchFamily="49" charset="0"/>
            </a:endParaRPr>
          </a:p>
          <a:p>
            <a:r>
              <a:rPr lang="en-US" sz="1050" dirty="0" err="1">
                <a:latin typeface="Consolas" panose="020B0609020204030204" pitchFamily="49" charset="0"/>
              </a:rPr>
              <a:t>pve</a:t>
            </a:r>
            <a:r>
              <a:rPr lang="en-US" sz="1050" dirty="0">
                <a:latin typeface="Consolas" panose="020B0609020204030204" pitchFamily="49" charset="0"/>
              </a:rPr>
              <a:t> &lt;- </a:t>
            </a:r>
            <a:r>
              <a:rPr lang="en-US" sz="1050" dirty="0" err="1">
                <a:latin typeface="Consolas" panose="020B0609020204030204" pitchFamily="49" charset="0"/>
              </a:rPr>
              <a:t>pr.var</a:t>
            </a:r>
            <a:r>
              <a:rPr lang="en-US" sz="1050" dirty="0">
                <a:latin typeface="Consolas" panose="020B0609020204030204" pitchFamily="49" charset="0"/>
              </a:rPr>
              <a:t> / sum(</a:t>
            </a:r>
            <a:r>
              <a:rPr lang="en-US" sz="1050" dirty="0" err="1">
                <a:latin typeface="Consolas" panose="020B0609020204030204" pitchFamily="49" charset="0"/>
              </a:rPr>
              <a:t>pr.var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a:t>
            </a:r>
          </a:p>
        </p:txBody>
      </p:sp>
      <p:sp>
        <p:nvSpPr>
          <p:cNvPr id="12" name="TextBox 11">
            <a:extLst>
              <a:ext uri="{FF2B5EF4-FFF2-40B4-BE49-F238E27FC236}">
                <a16:creationId xmlns:a16="http://schemas.microsoft.com/office/drawing/2014/main" id="{F17DF0FE-B7C7-4118-8F2A-17789CB47CCD}"/>
              </a:ext>
            </a:extLst>
          </p:cNvPr>
          <p:cNvSpPr txBox="1"/>
          <p:nvPr/>
        </p:nvSpPr>
        <p:spPr>
          <a:xfrm>
            <a:off x="7030171" y="6535791"/>
            <a:ext cx="2036135"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Dimensionality Reduction with </a:t>
            </a:r>
            <a:r>
              <a:rPr lang="en-US" sz="800" dirty="0" err="1">
                <a:solidFill>
                  <a:schemeClr val="accent1">
                    <a:lumMod val="60000"/>
                    <a:lumOff val="40000"/>
                  </a:schemeClr>
                </a:solidFill>
                <a:latin typeface="Consolas" panose="020B0609020204030204" pitchFamily="49" charset="0"/>
              </a:rPr>
              <a:t>PCA</a:t>
            </a:r>
            <a:endParaRPr lang="en-US" sz="800" dirty="0">
              <a:solidFill>
                <a:schemeClr val="accent1">
                  <a:lumMod val="60000"/>
                  <a:lumOff val="40000"/>
                </a:schemeClr>
              </a:solidFill>
              <a:latin typeface="Consolas" panose="020B0609020204030204" pitchFamily="49" charset="0"/>
            </a:endParaRPr>
          </a:p>
        </p:txBody>
      </p:sp>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769441"/>
          </a:xfrm>
          <a:prstGeom prst="rect">
            <a:avLst/>
          </a:prstGeom>
          <a:noFill/>
        </p:spPr>
        <p:txBody>
          <a:bodyPr wrap="square" rtlCol="0">
            <a:spAutoFit/>
          </a:bodyPr>
          <a:lstStyle/>
          <a:p>
            <a:r>
              <a:rPr lang="en-US" sz="1100" dirty="0"/>
              <a:t>Dimensionality Reduction has two main goals – (1) find structure in features and (2) aid in visualization.</a:t>
            </a:r>
          </a:p>
          <a:p>
            <a:endParaRPr lang="en-US" sz="1100" dirty="0"/>
          </a:p>
          <a:p>
            <a:r>
              <a:rPr lang="en-US" sz="1100" dirty="0"/>
              <a:t>Principal Component Analysis (</a:t>
            </a:r>
            <a:r>
              <a:rPr lang="en-US" sz="1100" dirty="0" err="1"/>
              <a:t>PCA</a:t>
            </a:r>
            <a:r>
              <a:rPr lang="en-US" sz="1100" dirty="0"/>
              <a:t>) is a popular method for dimensionality reduction with three main goals – (1) find linear combination of variables to create principal components, (2) maintain the most variance in the data, and (3) derive uncorrelated (orthogonal) principal components.</a:t>
            </a:r>
          </a:p>
        </p:txBody>
      </p:sp>
      <p:pic>
        <p:nvPicPr>
          <p:cNvPr id="3" name="Picture 2">
            <a:extLst>
              <a:ext uri="{FF2B5EF4-FFF2-40B4-BE49-F238E27FC236}">
                <a16:creationId xmlns:a16="http://schemas.microsoft.com/office/drawing/2014/main" id="{9170EFA0-B5C7-40EF-B2C4-73503D3B19DC}"/>
              </a:ext>
            </a:extLst>
          </p:cNvPr>
          <p:cNvPicPr>
            <a:picLocks noChangeAspect="1"/>
          </p:cNvPicPr>
          <p:nvPr/>
        </p:nvPicPr>
        <p:blipFill>
          <a:blip r:embed="rId2"/>
          <a:stretch>
            <a:fillRect/>
          </a:stretch>
        </p:blipFill>
        <p:spPr>
          <a:xfrm>
            <a:off x="5956813" y="1645029"/>
            <a:ext cx="2888511" cy="2925753"/>
          </a:xfrm>
          <a:prstGeom prst="rect">
            <a:avLst/>
          </a:prstGeom>
        </p:spPr>
      </p:pic>
      <p:sp>
        <p:nvSpPr>
          <p:cNvPr id="13" name="Right Arrow 13">
            <a:extLst>
              <a:ext uri="{FF2B5EF4-FFF2-40B4-BE49-F238E27FC236}">
                <a16:creationId xmlns:a16="http://schemas.microsoft.com/office/drawing/2014/main" id="{D4047899-EE6E-4AC0-BBE6-7FE008A92B6F}"/>
              </a:ext>
            </a:extLst>
          </p:cNvPr>
          <p:cNvSpPr/>
          <p:nvPr/>
        </p:nvSpPr>
        <p:spPr>
          <a:xfrm>
            <a:off x="1582116" y="3054480"/>
            <a:ext cx="4321841" cy="53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FCC3A1C-3A34-4607-98F7-DBBC936B1259}"/>
              </a:ext>
            </a:extLst>
          </p:cNvPr>
          <p:cNvPicPr>
            <a:picLocks noChangeAspect="1"/>
          </p:cNvPicPr>
          <p:nvPr/>
        </p:nvPicPr>
        <p:blipFill>
          <a:blip r:embed="rId3"/>
          <a:stretch>
            <a:fillRect/>
          </a:stretch>
        </p:blipFill>
        <p:spPr>
          <a:xfrm>
            <a:off x="675451" y="3908583"/>
            <a:ext cx="3023489" cy="1087214"/>
          </a:xfrm>
          <a:prstGeom prst="rect">
            <a:avLst/>
          </a:prstGeom>
        </p:spPr>
      </p:pic>
      <p:pic>
        <p:nvPicPr>
          <p:cNvPr id="7" name="Picture 6">
            <a:extLst>
              <a:ext uri="{FF2B5EF4-FFF2-40B4-BE49-F238E27FC236}">
                <a16:creationId xmlns:a16="http://schemas.microsoft.com/office/drawing/2014/main" id="{2DD934EA-1E7A-4AD8-882F-9F80696E2AC9}"/>
              </a:ext>
            </a:extLst>
          </p:cNvPr>
          <p:cNvPicPr>
            <a:picLocks noChangeAspect="1"/>
          </p:cNvPicPr>
          <p:nvPr/>
        </p:nvPicPr>
        <p:blipFill>
          <a:blip r:embed="rId4"/>
          <a:stretch>
            <a:fillRect/>
          </a:stretch>
        </p:blipFill>
        <p:spPr>
          <a:xfrm>
            <a:off x="3961677" y="4824368"/>
            <a:ext cx="2813729" cy="1832697"/>
          </a:xfrm>
          <a:prstGeom prst="rect">
            <a:avLst/>
          </a:prstGeom>
        </p:spPr>
      </p:pic>
    </p:spTree>
    <p:extLst>
      <p:ext uri="{BB962C8B-B14F-4D97-AF65-F5344CB8AC3E}">
        <p14:creationId xmlns:p14="http://schemas.microsoft.com/office/powerpoint/2010/main" val="153832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17DF0FE-B7C7-4118-8F2A-17789CB47CCD}"/>
              </a:ext>
            </a:extLst>
          </p:cNvPr>
          <p:cNvSpPr txBox="1"/>
          <p:nvPr/>
        </p:nvSpPr>
        <p:spPr>
          <a:xfrm>
            <a:off x="6581330" y="6535791"/>
            <a:ext cx="2484976" cy="215444"/>
          </a:xfrm>
          <a:prstGeom prst="rect">
            <a:avLst/>
          </a:prstGeom>
          <a:noFill/>
        </p:spPr>
        <p:txBody>
          <a:bodyPr wrap="none" rtlCol="0">
            <a:spAutoFit/>
          </a:bodyPr>
          <a:lstStyle/>
          <a:p>
            <a:pPr algn="r"/>
            <a:r>
              <a:rPr lang="en-US" sz="800" smtClean="0">
                <a:solidFill>
                  <a:schemeClr val="accent1">
                    <a:lumMod val="60000"/>
                    <a:lumOff val="40000"/>
                  </a:schemeClr>
                </a:solidFill>
                <a:latin typeface="Consolas" panose="020B0609020204030204" pitchFamily="49" charset="0"/>
              </a:rPr>
              <a:t>Putting It All Together with a Case Study</a:t>
            </a:r>
            <a:endParaRPr lang="en-US" sz="800" dirty="0">
              <a:solidFill>
                <a:schemeClr val="accent1">
                  <a:lumMod val="60000"/>
                  <a:lumOff val="40000"/>
                </a:schemeClr>
              </a:solidFill>
              <a:latin typeface="Consolas" panose="020B0609020204030204" pitchFamily="49" charset="0"/>
            </a:endParaRPr>
          </a:p>
        </p:txBody>
      </p:sp>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1446550"/>
          </a:xfrm>
          <a:prstGeom prst="rect">
            <a:avLst/>
          </a:prstGeom>
          <a:noFill/>
        </p:spPr>
        <p:txBody>
          <a:bodyPr wrap="square" rtlCol="0">
            <a:spAutoFit/>
          </a:bodyPr>
          <a:lstStyle/>
          <a:p>
            <a:r>
              <a:rPr lang="en-US" sz="1100" smtClean="0"/>
              <a:t>Overall Steps</a:t>
            </a:r>
          </a:p>
          <a:p>
            <a:endParaRPr lang="en-US" sz="1100"/>
          </a:p>
          <a:p>
            <a:pPr marL="228600" indent="-228600">
              <a:buFont typeface="+mj-lt"/>
              <a:buAutoNum type="arabicPeriod"/>
            </a:pPr>
            <a:r>
              <a:rPr lang="en-US" sz="1100" smtClean="0"/>
              <a:t>Download data and prepare data for modeling</a:t>
            </a:r>
          </a:p>
          <a:p>
            <a:pPr marL="228600" indent="-228600">
              <a:buFont typeface="+mj-lt"/>
              <a:buAutoNum type="arabicPeriod"/>
            </a:pPr>
            <a:r>
              <a:rPr lang="en-US" sz="1100" smtClean="0"/>
              <a:t>Exploratory data analysis</a:t>
            </a:r>
          </a:p>
          <a:p>
            <a:pPr marL="228600" indent="-228600">
              <a:buFont typeface="+mj-lt"/>
              <a:buAutoNum type="arabicPeriod"/>
            </a:pPr>
            <a:r>
              <a:rPr lang="en-US" sz="1100" smtClean="0"/>
              <a:t>Perform PCA and interpret results</a:t>
            </a:r>
          </a:p>
          <a:p>
            <a:pPr marL="228600" indent="-228600">
              <a:buFont typeface="+mj-lt"/>
              <a:buAutoNum type="arabicPeriod"/>
            </a:pPr>
            <a:r>
              <a:rPr lang="en-US" sz="1100" smtClean="0"/>
              <a:t>Complete two types of clustering</a:t>
            </a:r>
          </a:p>
          <a:p>
            <a:pPr marL="228600" indent="-228600">
              <a:buFont typeface="+mj-lt"/>
              <a:buAutoNum type="arabicPeriod"/>
            </a:pPr>
            <a:r>
              <a:rPr lang="en-US" sz="1100" smtClean="0"/>
              <a:t>Understand and compare the two types</a:t>
            </a:r>
          </a:p>
          <a:p>
            <a:pPr marL="228600" indent="-228600">
              <a:buFont typeface="+mj-lt"/>
              <a:buAutoNum type="arabicPeriod"/>
            </a:pPr>
            <a:r>
              <a:rPr lang="en-US" sz="1100" smtClean="0"/>
              <a:t>Combine PCA and clustering</a:t>
            </a:r>
          </a:p>
        </p:txBody>
      </p:sp>
      <p:pic>
        <p:nvPicPr>
          <p:cNvPr id="4" name="Picture 3"/>
          <p:cNvPicPr>
            <a:picLocks noChangeAspect="1"/>
          </p:cNvPicPr>
          <p:nvPr/>
        </p:nvPicPr>
        <p:blipFill>
          <a:blip r:embed="rId2"/>
          <a:stretch>
            <a:fillRect/>
          </a:stretch>
        </p:blipFill>
        <p:spPr>
          <a:xfrm>
            <a:off x="3807011" y="726034"/>
            <a:ext cx="5118198" cy="1448119"/>
          </a:xfrm>
          <a:prstGeom prst="rect">
            <a:avLst/>
          </a:prstGeom>
        </p:spPr>
      </p:pic>
      <p:pic>
        <p:nvPicPr>
          <p:cNvPr id="5" name="Picture 4"/>
          <p:cNvPicPr>
            <a:picLocks noChangeAspect="1"/>
          </p:cNvPicPr>
          <p:nvPr/>
        </p:nvPicPr>
        <p:blipFill>
          <a:blip r:embed="rId3"/>
          <a:stretch>
            <a:fillRect/>
          </a:stretch>
        </p:blipFill>
        <p:spPr>
          <a:xfrm>
            <a:off x="412714" y="2216696"/>
            <a:ext cx="2596465" cy="1265462"/>
          </a:xfrm>
          <a:prstGeom prst="rect">
            <a:avLst/>
          </a:prstGeom>
        </p:spPr>
      </p:pic>
      <p:sp>
        <p:nvSpPr>
          <p:cNvPr id="8" name="Right Arrow 7"/>
          <p:cNvSpPr/>
          <p:nvPr/>
        </p:nvSpPr>
        <p:spPr>
          <a:xfrm rot="9889949">
            <a:off x="3108518" y="2055331"/>
            <a:ext cx="579718"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750991" y="4036239"/>
            <a:ext cx="2629263" cy="1199059"/>
          </a:xfrm>
          <a:prstGeom prst="rect">
            <a:avLst/>
          </a:prstGeom>
        </p:spPr>
      </p:pic>
      <p:sp>
        <p:nvSpPr>
          <p:cNvPr id="14" name="Right Arrow 13"/>
          <p:cNvSpPr/>
          <p:nvPr/>
        </p:nvSpPr>
        <p:spPr>
          <a:xfrm rot="5400000">
            <a:off x="1713015" y="3597834"/>
            <a:ext cx="382487"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3902636" y="4635768"/>
            <a:ext cx="2854932" cy="1996646"/>
          </a:xfrm>
          <a:prstGeom prst="rect">
            <a:avLst/>
          </a:prstGeom>
        </p:spPr>
      </p:pic>
      <p:sp>
        <p:nvSpPr>
          <p:cNvPr id="15" name="Right Arrow 14"/>
          <p:cNvSpPr/>
          <p:nvPr/>
        </p:nvSpPr>
        <p:spPr>
          <a:xfrm rot="2149541">
            <a:off x="3078910" y="5409958"/>
            <a:ext cx="701119"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6"/>
          <a:stretch>
            <a:fillRect/>
          </a:stretch>
        </p:blipFill>
        <p:spPr>
          <a:xfrm>
            <a:off x="6037158" y="3459226"/>
            <a:ext cx="2888051" cy="982431"/>
          </a:xfrm>
          <a:prstGeom prst="rect">
            <a:avLst/>
          </a:prstGeom>
        </p:spPr>
      </p:pic>
      <p:sp>
        <p:nvSpPr>
          <p:cNvPr id="17" name="Right Arrow 16"/>
          <p:cNvSpPr/>
          <p:nvPr/>
        </p:nvSpPr>
        <p:spPr>
          <a:xfrm rot="18551883">
            <a:off x="6451337" y="4670212"/>
            <a:ext cx="486230"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81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769441"/>
          </a:xfrm>
          <a:prstGeom prst="rect">
            <a:avLst/>
          </a:prstGeom>
          <a:noFill/>
        </p:spPr>
        <p:txBody>
          <a:bodyPr wrap="square" rtlCol="0">
            <a:spAutoFit/>
          </a:bodyPr>
          <a:lstStyle/>
          <a:p>
            <a:r>
              <a:rPr lang="en-US" sz="1100" smtClean="0"/>
              <a:t>When a target variable (label) is available, you can compare the outputs from your hierarchical clustering model to observation labels in order to check the performance of the clustering model. When performning supervised learning – that is, when you’re trying to predict some target variable of interest and that target variable is available in the original data – using clustering to create new features may or may not improve the performance of the final model.</a:t>
            </a:r>
          </a:p>
        </p:txBody>
      </p:sp>
      <p:pic>
        <p:nvPicPr>
          <p:cNvPr id="3" name="Picture 2"/>
          <p:cNvPicPr>
            <a:picLocks noChangeAspect="1"/>
          </p:cNvPicPr>
          <p:nvPr/>
        </p:nvPicPr>
        <p:blipFill>
          <a:blip r:embed="rId2"/>
          <a:stretch>
            <a:fillRect/>
          </a:stretch>
        </p:blipFill>
        <p:spPr>
          <a:xfrm>
            <a:off x="687294" y="1475524"/>
            <a:ext cx="4273332" cy="1878961"/>
          </a:xfrm>
          <a:prstGeom prst="rect">
            <a:avLst/>
          </a:prstGeom>
        </p:spPr>
      </p:pic>
      <p:pic>
        <p:nvPicPr>
          <p:cNvPr id="6" name="Picture 5"/>
          <p:cNvPicPr>
            <a:picLocks noChangeAspect="1"/>
          </p:cNvPicPr>
          <p:nvPr/>
        </p:nvPicPr>
        <p:blipFill>
          <a:blip r:embed="rId3"/>
          <a:stretch>
            <a:fillRect/>
          </a:stretch>
        </p:blipFill>
        <p:spPr>
          <a:xfrm>
            <a:off x="3523092" y="4124548"/>
            <a:ext cx="3450465" cy="2217795"/>
          </a:xfrm>
          <a:prstGeom prst="rect">
            <a:avLst/>
          </a:prstGeom>
        </p:spPr>
      </p:pic>
      <p:sp>
        <p:nvSpPr>
          <p:cNvPr id="18" name="Right Arrow 17"/>
          <p:cNvSpPr/>
          <p:nvPr/>
        </p:nvSpPr>
        <p:spPr>
          <a:xfrm rot="2149541" flipV="1">
            <a:off x="2699134" y="3498530"/>
            <a:ext cx="701119" cy="646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5545064" y="1529976"/>
            <a:ext cx="3145235" cy="2354831"/>
          </a:xfrm>
          <a:prstGeom prst="rect">
            <a:avLst/>
          </a:prstGeom>
        </p:spPr>
      </p:pic>
      <p:sp>
        <p:nvSpPr>
          <p:cNvPr id="19" name="Right Arrow 18"/>
          <p:cNvSpPr/>
          <p:nvPr/>
        </p:nvSpPr>
        <p:spPr>
          <a:xfrm rot="19298827" flipV="1">
            <a:off x="4679797" y="3330407"/>
            <a:ext cx="701119" cy="646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504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4911</TotalTime>
  <Words>890</Words>
  <Application>Microsoft Office PowerPoint</Application>
  <PresentationFormat>On-screen Show (4:3)</PresentationFormat>
  <Paragraphs>186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Wingdings</vt:lpstr>
      <vt:lpstr>Office Theme</vt:lpstr>
      <vt:lpstr>Machine Learning</vt:lpstr>
      <vt:lpstr>Content</vt:lpstr>
      <vt:lpstr>Discussion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Nick Jathar</cp:lastModifiedBy>
  <cp:revision>241</cp:revision>
  <cp:lastPrinted>2019-06-05T21:34:09Z</cp:lastPrinted>
  <dcterms:created xsi:type="dcterms:W3CDTF">2019-03-05T18:38:39Z</dcterms:created>
  <dcterms:modified xsi:type="dcterms:W3CDTF">2019-06-20T12:44:23Z</dcterms:modified>
</cp:coreProperties>
</file>