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A7F5-1CEE-4D5A-9462-813C7893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9D168-A967-42FE-8409-2D2BC944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8ED7-54E1-4BAB-A1B9-C3C34AC0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A114-2263-4091-8A52-2C90E707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0649-7269-4A53-B485-4AA10C2F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011F-4A75-4DC8-AF2F-B8E2BBEC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CBE88-1D8A-4582-999B-09617202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7B54-8920-426B-BF20-F1800B24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86B3-6ABB-4E6B-9E1B-23B72696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5B1C-7954-4459-8E54-3AF8ED10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8151F-6EAF-412F-831E-A729BB334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468BB-4B5B-46BC-B961-512D0DB9D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1119-3563-4289-A49D-35E96256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9761-E64B-4830-8824-4A8FE3D9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85E8-103A-44F2-8CAC-A8BBFAD7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9F30-4927-42FF-8EE4-FCAF167A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D941-E445-44D8-902E-83CE407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47B75-1E7B-4029-A3FB-51CE08D3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7C60-3D0A-4F2E-BDB2-D3437580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F50C-DA9F-4CBF-BEFB-8A570978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8ABC-7B60-437D-B17F-AB19C195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98A4-F7F1-457B-81A5-EE805D4F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0C195-4F2C-4BA2-9316-1360DD21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73FB-02F9-4F00-A1FA-BC6293EA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4520-6E52-4CC4-9F8B-22E63840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DB11-0714-4E2D-9A87-A5B089AB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F1CA-E858-457E-8BA9-5A8C3AF02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08CC-3581-4D4B-9EDE-2071E556F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DD7E-4845-4DEE-A37C-8571D9A7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35971-0409-4834-BAF8-B1C6DAFA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5D3E-3D30-46B7-9900-7A038F76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AC4B-D4CF-497C-AA76-46DFBCD0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EBC4-5E43-462D-B0F3-67455696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D633C-E291-4AEB-B749-5D055FE7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D61EA-9496-44A0-9E72-2D2DB89EF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03D47-275E-46AE-918F-19157376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B1E52-E7B0-4541-94BF-2406BB8D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82BF2-CB2E-448D-8B79-DACD275B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AA5E-6F69-4BBD-91EE-551FBAA0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628E-112B-465A-932B-476CA2B5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13C18-0AE6-49CA-936A-C27BAF5E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028C2-BA98-4028-B1F2-C038CAC6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22881-D3AF-452C-BF47-6587A7C6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1ECEF-0717-482C-9E42-F79CDB44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F358A-060C-4CD7-A94F-F6FAED23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1F1A-9935-42AD-A297-4C8502AA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8627-014F-416D-8C96-5D2FC54F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26E4-BF8D-459B-AA8E-0EED455F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C81B-1A8C-49B3-B33D-CB5B3309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F2A10-E9B1-49D7-83B4-D18E16EC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1CAB9-3960-4E2C-9A3F-1A50FB32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B000-E5A7-4779-BEA4-6A5698A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CFFB-5D1B-4B4F-B24A-9ED569A4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105D-5361-40D2-9C6D-5A2E2ED4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9EA3A-1B6D-4CF4-873F-D8526A30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35EB3-484D-4707-AD2C-EBA43171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8CFE-392B-495A-9517-B659E857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CF7E-0114-4AB6-B2A4-C018E4D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F5048-739B-4CE2-8C3F-275C57AD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5CA22-7934-4719-965A-A107CBEA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C853-AC68-4DFE-A902-C01E6CE66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EE58-E418-48DB-90FE-5B196899AC1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D4ED-2EAF-4D49-9996-BBAE12423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5B29-4226-424E-96BB-B79155B16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9C85-B30E-4A52-BABD-5FB25A0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ED4511-E860-4C54-AF5E-4F03A068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638" y="256381"/>
            <a:ext cx="5494337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Constant Proportion Portfolio Insurance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167B4-4923-40C2-80F4-B75A6DF6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637" y="668336"/>
            <a:ext cx="6618287" cy="57324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Introduced by Black and Jones in 1987</a:t>
            </a:r>
          </a:p>
          <a:p>
            <a:r>
              <a:rPr lang="en-US" sz="1800" dirty="0"/>
              <a:t>Generate convex option-like payoffs without using options</a:t>
            </a:r>
          </a:p>
          <a:p>
            <a:r>
              <a:rPr lang="en-US" sz="1800" dirty="0"/>
              <a:t>Dynamically allocates total assets to a risky asset and a safe asset</a:t>
            </a:r>
          </a:p>
          <a:p>
            <a:r>
              <a:rPr lang="en-US" sz="1800" dirty="0"/>
              <a:t>Parameters</a:t>
            </a:r>
          </a:p>
          <a:p>
            <a:pPr lvl="1"/>
            <a:r>
              <a:rPr lang="en-US" sz="1400" dirty="0"/>
              <a:t>m: risky asset multiplier</a:t>
            </a:r>
          </a:p>
          <a:p>
            <a:pPr lvl="1"/>
            <a:r>
              <a:rPr lang="en-US" sz="1400" dirty="0"/>
              <a:t>F: wealth preservation floor</a:t>
            </a:r>
          </a:p>
          <a:p>
            <a:pPr lvl="1"/>
            <a:r>
              <a:rPr lang="en-US" sz="1400" dirty="0"/>
              <a:t>R: allocation to risky asset</a:t>
            </a:r>
          </a:p>
          <a:p>
            <a:pPr lvl="1"/>
            <a:r>
              <a:rPr lang="en-US" sz="1400" dirty="0"/>
              <a:t>S: allocation to safe asset</a:t>
            </a:r>
          </a:p>
          <a:p>
            <a:pPr lvl="1"/>
            <a:r>
              <a:rPr lang="en-US" sz="1400" dirty="0"/>
              <a:t>V(t): portfolio value at time t</a:t>
            </a:r>
          </a:p>
          <a:p>
            <a:pPr lvl="1"/>
            <a:r>
              <a:rPr lang="en-US" sz="1400" dirty="0"/>
              <a:t>M(t): maximum portfolio value reached at between time 0 and t</a:t>
            </a:r>
          </a:p>
          <a:p>
            <a:pPr lvl="1"/>
            <a:r>
              <a:rPr lang="en-US" sz="1400" dirty="0">
                <a:latin typeface="Symbol" panose="05050102010706020507" pitchFamily="18" charset="2"/>
              </a:rPr>
              <a:t>a</a:t>
            </a:r>
            <a:r>
              <a:rPr lang="en-US" sz="1400" dirty="0"/>
              <a:t>: wealth preservation floor as a function of V(t)</a:t>
            </a:r>
          </a:p>
          <a:p>
            <a:pPr lvl="1"/>
            <a:r>
              <a:rPr lang="en-US" sz="1400" dirty="0"/>
              <a:t>1-</a:t>
            </a:r>
            <a:r>
              <a:rPr lang="en-US" sz="1400" dirty="0">
                <a:latin typeface="Symbol" panose="05050102010706020507" pitchFamily="18" charset="2"/>
              </a:rPr>
              <a:t> a: </a:t>
            </a:r>
            <a:r>
              <a:rPr lang="en-US" sz="1400" dirty="0"/>
              <a:t>maximum acceptable drawdown</a:t>
            </a:r>
          </a:p>
          <a:p>
            <a:pPr lvl="1"/>
            <a:r>
              <a:rPr lang="en-US" sz="1400" dirty="0"/>
              <a:t>T(t): threshold level at time t</a:t>
            </a:r>
          </a:p>
          <a:p>
            <a:r>
              <a:rPr lang="en-US" sz="1800" dirty="0"/>
              <a:t>Constraints</a:t>
            </a:r>
          </a:p>
          <a:p>
            <a:pPr lvl="1"/>
            <a:r>
              <a:rPr lang="en-US" sz="1400" dirty="0"/>
              <a:t>V(t) &gt; </a:t>
            </a:r>
            <a:r>
              <a:rPr lang="en-US" sz="1400" dirty="0" err="1">
                <a:latin typeface="Symbol" panose="05050102010706020507" pitchFamily="18" charset="2"/>
              </a:rPr>
              <a:t>a</a:t>
            </a:r>
            <a:r>
              <a:rPr lang="en-US" sz="1400" dirty="0" err="1"/>
              <a:t>M</a:t>
            </a:r>
            <a:r>
              <a:rPr lang="en-US" sz="1400" dirty="0"/>
              <a:t>(t)</a:t>
            </a:r>
          </a:p>
          <a:p>
            <a:pPr lvl="1"/>
            <a:r>
              <a:rPr lang="en-US" sz="1400" dirty="0"/>
              <a:t>T</a:t>
            </a:r>
            <a:r>
              <a:rPr lang="en-US" sz="1400"/>
              <a:t>(t) = [F(t) + C(t)] / 2</a:t>
            </a:r>
            <a:endParaRPr lang="en-US" sz="1400" dirty="0"/>
          </a:p>
          <a:p>
            <a:r>
              <a:rPr lang="en-US" sz="1800" dirty="0"/>
              <a:t>Gap risk materializes if and only if the loss on the risky asset relative to the safe asset exceeds 1 / M within the trading interval</a:t>
            </a:r>
          </a:p>
          <a:p>
            <a:r>
              <a:rPr lang="en-US" sz="1800" dirty="0"/>
              <a:t>When F(t) &lt;= V(t) &lt;= T(t)  </a:t>
            </a:r>
            <a:r>
              <a:rPr lang="en-US" sz="1800" dirty="0">
                <a:sym typeface="Wingdings" panose="05000000000000000000" pitchFamily="2" charset="2"/>
              </a:rPr>
              <a:t> R(t) = m(V(t) – F(t))</a:t>
            </a:r>
          </a:p>
          <a:p>
            <a:r>
              <a:rPr lang="en-US" sz="1800" dirty="0">
                <a:sym typeface="Wingdings" panose="05000000000000000000" pitchFamily="2" charset="2"/>
              </a:rPr>
              <a:t>When T(t) &lt;= V(t) &lt;= C(t)   R(t) = m(C(t) – V(t))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19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Jathar</dc:creator>
  <cp:lastModifiedBy>Nikhil Jathar</cp:lastModifiedBy>
  <cp:revision>4</cp:revision>
  <dcterms:created xsi:type="dcterms:W3CDTF">2019-11-03T14:50:56Z</dcterms:created>
  <dcterms:modified xsi:type="dcterms:W3CDTF">2019-11-03T17:05:01Z</dcterms:modified>
</cp:coreProperties>
</file>