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9" r:id="rId4"/>
    <p:sldId id="263" r:id="rId5"/>
    <p:sldId id="260" r:id="rId6"/>
    <p:sldId id="261" r:id="rId7"/>
    <p:sldId id="262" r:id="rId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54" autoAdjust="0"/>
    <p:restoredTop sz="94660"/>
  </p:normalViewPr>
  <p:slideViewPr>
    <p:cSldViewPr snapToGrid="0" showGuides="1">
      <p:cViewPr varScale="1">
        <p:scale>
          <a:sx n="120" d="100"/>
          <a:sy n="120" d="100"/>
        </p:scale>
        <p:origin x="108" y="984"/>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3/21/2019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392625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103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20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9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3/21/2019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974633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736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81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091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798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3/21/2019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15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3/21/2019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480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3/21/2019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46501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Probability &amp; Statistics</a:t>
            </a:r>
          </a:p>
        </p:txBody>
      </p:sp>
      <p:sp>
        <p:nvSpPr>
          <p:cNvPr id="3" name="Subtitle 2"/>
          <p:cNvSpPr>
            <a:spLocks noGrp="1"/>
          </p:cNvSpPr>
          <p:nvPr>
            <p:ph type="subTitle" idx="1"/>
          </p:nvPr>
        </p:nvSpPr>
        <p:spPr/>
        <p:txBody>
          <a:bodyPr/>
          <a:lstStyle/>
          <a:p>
            <a:r>
              <a:rPr lang="en-US" dirty="0"/>
              <a:t>Correlation and Regression</a:t>
            </a:r>
          </a:p>
          <a:p>
            <a:r>
              <a:rPr lang="en-US" sz="1600" dirty="0"/>
              <a:t>Ben </a:t>
            </a:r>
            <a:r>
              <a:rPr lang="en-US" sz="1600" dirty="0" err="1"/>
              <a:t>Baumer</a:t>
            </a:r>
            <a:endParaRPr lang="en-US" sz="1600" dirty="0"/>
          </a:p>
        </p:txBody>
      </p:sp>
    </p:spTree>
    <p:extLst>
      <p:ext uri="{BB962C8B-B14F-4D97-AF65-F5344CB8AC3E}">
        <p14:creationId xmlns:p14="http://schemas.microsoft.com/office/powerpoint/2010/main" val="74401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a:latin typeface="Arial Rounded MT Bold" panose="020F0704030504030204" pitchFamily="34" charset="0"/>
              </a:rPr>
              <a:t>Content</a:t>
            </a:r>
          </a:p>
        </p:txBody>
      </p:sp>
      <p:sp>
        <p:nvSpPr>
          <p:cNvPr id="3" name="Content Placeholder 2"/>
          <p:cNvSpPr>
            <a:spLocks noGrp="1"/>
          </p:cNvSpPr>
          <p:nvPr>
            <p:ph idx="1"/>
          </p:nvPr>
        </p:nvSpPr>
        <p:spPr>
          <a:xfrm>
            <a:off x="1371600" y="1419225"/>
            <a:ext cx="9601200" cy="4448175"/>
          </a:xfrm>
        </p:spPr>
        <p:txBody>
          <a:bodyPr>
            <a:normAutofit/>
          </a:bodyPr>
          <a:lstStyle/>
          <a:p>
            <a:pPr marL="971550" indent="-971550">
              <a:buFont typeface="Wingdings" panose="05000000000000000000" pitchFamily="2" charset="2"/>
              <a:buChar char="q"/>
            </a:pPr>
            <a:r>
              <a:rPr lang="en-US" sz="3200" dirty="0">
                <a:latin typeface="Arial Rounded MT Bold" panose="020F0704030504030204" pitchFamily="34" charset="0"/>
              </a:rPr>
              <a:t>Visualizing Two Variables</a:t>
            </a:r>
          </a:p>
          <a:p>
            <a:pPr marL="971550" indent="-971550">
              <a:buFont typeface="Wingdings" panose="05000000000000000000" pitchFamily="2" charset="2"/>
              <a:buChar char="q"/>
            </a:pPr>
            <a:r>
              <a:rPr lang="en-US" sz="3200" dirty="0">
                <a:latin typeface="Arial Rounded MT Bold" panose="020F0704030504030204" pitchFamily="34" charset="0"/>
              </a:rPr>
              <a:t>Correlation</a:t>
            </a:r>
          </a:p>
          <a:p>
            <a:pPr marL="971550" indent="-971550">
              <a:buFont typeface="Wingdings" panose="05000000000000000000" pitchFamily="2" charset="2"/>
              <a:buChar char="q"/>
            </a:pPr>
            <a:r>
              <a:rPr lang="en-US" sz="3200" dirty="0">
                <a:latin typeface="Arial Rounded MT Bold" panose="020F0704030504030204" pitchFamily="34" charset="0"/>
              </a:rPr>
              <a:t>Simple Linear Regression</a:t>
            </a:r>
          </a:p>
          <a:p>
            <a:pPr marL="971550" indent="-971550">
              <a:buFont typeface="Wingdings" panose="05000000000000000000" pitchFamily="2" charset="2"/>
              <a:buChar char="q"/>
            </a:pPr>
            <a:r>
              <a:rPr lang="en-US" sz="3200" dirty="0">
                <a:latin typeface="Arial Rounded MT Bold" panose="020F0704030504030204" pitchFamily="34" charset="0"/>
              </a:rPr>
              <a:t>Interpreting Regression Models</a:t>
            </a:r>
          </a:p>
          <a:p>
            <a:pPr marL="971550" indent="-971550">
              <a:buFont typeface="Wingdings" panose="05000000000000000000" pitchFamily="2" charset="2"/>
              <a:buChar char="q"/>
            </a:pPr>
            <a:r>
              <a:rPr lang="en-US" sz="3200" dirty="0">
                <a:latin typeface="Arial Rounded MT Bold" panose="020F0704030504030204" pitchFamily="34" charset="0"/>
              </a:rPr>
              <a:t>Model Fit</a:t>
            </a:r>
          </a:p>
        </p:txBody>
      </p:sp>
    </p:spTree>
    <p:extLst>
      <p:ext uri="{BB962C8B-B14F-4D97-AF65-F5344CB8AC3E}">
        <p14:creationId xmlns:p14="http://schemas.microsoft.com/office/powerpoint/2010/main" val="81544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dirty="0">
                <a:latin typeface="Arial Rounded MT Bold" panose="020F0704030504030204" pitchFamily="34" charset="0"/>
              </a:rPr>
              <a:t>Visualizing Two Variables</a:t>
            </a:r>
          </a:p>
        </p:txBody>
      </p:sp>
      <p:sp>
        <p:nvSpPr>
          <p:cNvPr id="3" name="TextBox 2"/>
          <p:cNvSpPr txBox="1"/>
          <p:nvPr/>
        </p:nvSpPr>
        <p:spPr>
          <a:xfrm>
            <a:off x="1371600" y="1380565"/>
            <a:ext cx="9746766" cy="1277273"/>
          </a:xfrm>
          <a:prstGeom prst="rect">
            <a:avLst/>
          </a:prstGeom>
          <a:noFill/>
        </p:spPr>
        <p:txBody>
          <a:bodyPr wrap="square" rtlCol="0">
            <a:spAutoFit/>
          </a:bodyPr>
          <a:lstStyle/>
          <a:p>
            <a:r>
              <a:rPr lang="en-US" sz="1200"/>
              <a:t>We will learn </a:t>
            </a:r>
            <a:r>
              <a:rPr lang="en-US" sz="1200" dirty="0"/>
              <a:t>techniques for characterizing and quantifying the relationship between two numeric variables (i.e. bivariate relationships)</a:t>
            </a:r>
          </a:p>
          <a:p>
            <a:pPr marL="573088" indent="-285750">
              <a:spcBef>
                <a:spcPts val="600"/>
              </a:spcBef>
              <a:buFont typeface="Wingdings" panose="05000000000000000000" pitchFamily="2" charset="2"/>
              <a:buChar char="Ø"/>
              <a:tabLst>
                <a:tab pos="573088" algn="l"/>
              </a:tabLst>
            </a:pPr>
            <a:r>
              <a:rPr lang="en-US" sz="1200" smtClean="0"/>
              <a:t>Output</a:t>
            </a:r>
            <a:r>
              <a:rPr lang="en-US" sz="1200" dirty="0"/>
              <a:t>	</a:t>
            </a:r>
            <a:r>
              <a:rPr lang="en-US" sz="1200"/>
              <a:t>	</a:t>
            </a:r>
            <a:r>
              <a:rPr lang="en-US" sz="1200" smtClean="0"/>
              <a:t>response</a:t>
            </a:r>
            <a:r>
              <a:rPr lang="en-US" sz="1200" dirty="0"/>
              <a:t>; dependent variable; </a:t>
            </a:r>
            <a:r>
              <a:rPr lang="en-US" sz="1200" b="1" dirty="0"/>
              <a:t>y</a:t>
            </a:r>
          </a:p>
          <a:p>
            <a:pPr marL="573088" indent="-285750">
              <a:buFont typeface="Wingdings" panose="05000000000000000000" pitchFamily="2" charset="2"/>
              <a:buChar char="Ø"/>
              <a:tabLst>
                <a:tab pos="573088" algn="l"/>
              </a:tabLst>
            </a:pPr>
            <a:r>
              <a:rPr lang="en-US" sz="1200" smtClean="0"/>
              <a:t>Input</a:t>
            </a:r>
            <a:r>
              <a:rPr lang="en-US" sz="1200" dirty="0"/>
              <a:t>			something you think might be related to the response; independent variable; explanatory variable; predictor, </a:t>
            </a:r>
            <a:r>
              <a:rPr lang="en-US" sz="1200" b="1" dirty="0"/>
              <a:t>x</a:t>
            </a:r>
            <a:endParaRPr lang="en-US" sz="1200" dirty="0"/>
          </a:p>
          <a:p>
            <a:pPr>
              <a:tabLst>
                <a:tab pos="573088" algn="l"/>
              </a:tabLst>
            </a:pPr>
            <a:endParaRPr lang="en-US" sz="1200" dirty="0"/>
          </a:p>
          <a:p>
            <a:pPr>
              <a:tabLst>
                <a:tab pos="573088" algn="l"/>
              </a:tabLst>
            </a:pPr>
            <a:r>
              <a:rPr lang="en-US" sz="1200" dirty="0"/>
              <a:t>A scatterplot is the most useful way to visualize the response (y-axis) versus the predictor (x-axis).</a:t>
            </a:r>
          </a:p>
          <a:p>
            <a:pPr>
              <a:tabLst>
                <a:tab pos="573088" algn="l"/>
              </a:tabLst>
            </a:pPr>
            <a:r>
              <a:rPr lang="en-US" sz="1200" dirty="0"/>
              <a:t>Its helpful to think of a scatterplot as a generalization of a side-by-side boxplot of the discretized explanatory variable.</a:t>
            </a:r>
          </a:p>
        </p:txBody>
      </p:sp>
      <p:grpSp>
        <p:nvGrpSpPr>
          <p:cNvPr id="8" name="Group 7"/>
          <p:cNvGrpSpPr/>
          <p:nvPr/>
        </p:nvGrpSpPr>
        <p:grpSpPr>
          <a:xfrm>
            <a:off x="1371600" y="2904313"/>
            <a:ext cx="9746766" cy="369332"/>
            <a:chOff x="1279822" y="3765833"/>
            <a:chExt cx="9746766" cy="369332"/>
          </a:xfrm>
        </p:grpSpPr>
        <p:cxnSp>
          <p:nvCxnSpPr>
            <p:cNvPr id="5" name="Straight Connector 4"/>
            <p:cNvCxnSpPr>
              <a:stCxn id="6" idx="3"/>
            </p:cNvCxnSpPr>
            <p:nvPr/>
          </p:nvCxnSpPr>
          <p:spPr>
            <a:xfrm>
              <a:off x="4950250" y="3950499"/>
              <a:ext cx="607633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670428" cy="369332"/>
            </a:xfrm>
            <a:prstGeom prst="rect">
              <a:avLst/>
            </a:prstGeom>
            <a:noFill/>
          </p:spPr>
          <p:txBody>
            <a:bodyPr wrap="none" rtlCol="0">
              <a:spAutoFit/>
            </a:bodyPr>
            <a:lstStyle/>
            <a:p>
              <a:r>
                <a:rPr lang="en-US" b="1" dirty="0">
                  <a:solidFill>
                    <a:srgbClr val="00B0F0"/>
                  </a:solidFill>
                </a:rPr>
                <a:t>Applied R </a:t>
              </a:r>
              <a:r>
                <a:rPr lang="en-US" b="1">
                  <a:solidFill>
                    <a:srgbClr val="00B0F0"/>
                  </a:solidFill>
                </a:rPr>
                <a:t>(</a:t>
              </a:r>
              <a:r>
                <a:rPr lang="en-US" b="1" smtClean="0">
                  <a:solidFill>
                    <a:srgbClr val="00B0F0"/>
                  </a:solidFill>
                </a:rPr>
                <a:t>Scatterplots and </a:t>
              </a:r>
              <a:r>
                <a:rPr lang="en-US" b="1" dirty="0">
                  <a:solidFill>
                    <a:srgbClr val="00B0F0"/>
                  </a:solidFill>
                </a:rPr>
                <a:t>Boxplot)</a:t>
              </a:r>
            </a:p>
          </p:txBody>
        </p:sp>
      </p:grpSp>
      <p:sp>
        <p:nvSpPr>
          <p:cNvPr id="9" name="TextBox 8"/>
          <p:cNvSpPr txBox="1"/>
          <p:nvPr/>
        </p:nvSpPr>
        <p:spPr>
          <a:xfrm>
            <a:off x="1598280" y="3332500"/>
            <a:ext cx="5262979" cy="1785104"/>
          </a:xfrm>
          <a:prstGeom prst="rect">
            <a:avLst/>
          </a:prstGeom>
          <a:solidFill>
            <a:schemeClr val="accent2">
              <a:lumMod val="20000"/>
              <a:lumOff val="80000"/>
            </a:schemeClr>
          </a:solidFill>
        </p:spPr>
        <p:txBody>
          <a:bodyPr wrap="none" rtlCol="0">
            <a:spAutoFit/>
          </a:bodyPr>
          <a:lstStyle/>
          <a:p>
            <a:r>
              <a:rPr lang="en-US" sz="1100" i="1" dirty="0" err="1">
                <a:latin typeface="Consolas" panose="020B0609020204030204" pitchFamily="49" charset="0"/>
              </a:rPr>
              <a:t>ggplot</a:t>
            </a:r>
            <a:r>
              <a:rPr lang="en-US" sz="1100" dirty="0">
                <a:latin typeface="Consolas" panose="020B0609020204030204" pitchFamily="49" charset="0"/>
              </a:rPr>
              <a:t>(data = possum, </a:t>
            </a:r>
            <a:r>
              <a:rPr lang="en-US" sz="1100" i="1" dirty="0" err="1">
                <a:latin typeface="Consolas" panose="020B0609020204030204" pitchFamily="49" charset="0"/>
              </a:rPr>
              <a:t>aes</a:t>
            </a:r>
            <a:r>
              <a:rPr lang="en-US" sz="1100" dirty="0">
                <a:latin typeface="Consolas" panose="020B0609020204030204" pitchFamily="49" charset="0"/>
              </a:rPr>
              <a:t>(y = total, x = tail)) +</a:t>
            </a:r>
          </a:p>
          <a:p>
            <a:r>
              <a:rPr lang="en-US" sz="1100" i="1" dirty="0">
                <a:latin typeface="Consolas" panose="020B0609020204030204" pitchFamily="49" charset="0"/>
              </a:rPr>
              <a:t>	</a:t>
            </a:r>
            <a:r>
              <a:rPr lang="en-US" sz="1100" i="1" dirty="0" err="1">
                <a:latin typeface="Consolas" panose="020B0609020204030204" pitchFamily="49" charset="0"/>
              </a:rPr>
              <a:t>geom_point</a:t>
            </a:r>
            <a:r>
              <a:rPr lang="en-US" sz="1100" dirty="0">
                <a:latin typeface="Consolas" panose="020B0609020204030204" pitchFamily="49" charset="0"/>
              </a:rPr>
              <a:t>()</a:t>
            </a:r>
            <a:r>
              <a:rPr lang="en-US" sz="1100" i="1" dirty="0">
                <a:latin typeface="Consolas" panose="020B0609020204030204" pitchFamily="49" charset="0"/>
              </a:rPr>
              <a:t> </a:t>
            </a:r>
            <a:r>
              <a:rPr lang="en-US" sz="1100" dirty="0">
                <a:latin typeface="Consolas" panose="020B0609020204030204" pitchFamily="49" charset="0"/>
              </a:rPr>
              <a:t>+</a:t>
            </a:r>
          </a:p>
          <a:p>
            <a:r>
              <a:rPr lang="en-US" sz="1100" i="1" dirty="0">
                <a:latin typeface="Consolas" panose="020B0609020204030204" pitchFamily="49" charset="0"/>
                <a:sym typeface="Wingdings" panose="05000000000000000000" pitchFamily="2" charset="2"/>
              </a:rPr>
              <a:t>	</a:t>
            </a:r>
            <a:r>
              <a:rPr lang="en-US" sz="1100" i="1" dirty="0" err="1">
                <a:latin typeface="Consolas" panose="020B0609020204030204" pitchFamily="49" charset="0"/>
                <a:sym typeface="Wingdings" panose="05000000000000000000" pitchFamily="2" charset="2"/>
              </a:rPr>
              <a:t>scale_x_continuous</a:t>
            </a:r>
            <a:r>
              <a:rPr lang="en-US" sz="1100" dirty="0">
                <a:latin typeface="Consolas" panose="020B0609020204030204" pitchFamily="49" charset="0"/>
                <a:sym typeface="Wingdings" panose="05000000000000000000" pitchFamily="2" charset="2"/>
              </a:rPr>
              <a:t>(“Length of Possum Tail (cm)”) +</a:t>
            </a:r>
          </a:p>
          <a:p>
            <a:r>
              <a:rPr lang="en-US" sz="1100" i="1" dirty="0">
                <a:latin typeface="Consolas" panose="020B0609020204030204" pitchFamily="49" charset="0"/>
                <a:sym typeface="Wingdings" panose="05000000000000000000" pitchFamily="2" charset="2"/>
              </a:rPr>
              <a:t>	</a:t>
            </a:r>
            <a:r>
              <a:rPr lang="en-US" sz="1100" i="1" dirty="0" err="1">
                <a:latin typeface="Consolas" panose="020B0609020204030204" pitchFamily="49" charset="0"/>
                <a:sym typeface="Wingdings" panose="05000000000000000000" pitchFamily="2" charset="2"/>
              </a:rPr>
              <a:t>scale_y_continuous</a:t>
            </a:r>
            <a:r>
              <a:rPr lang="en-US" sz="1100" dirty="0">
                <a:latin typeface="Consolas" panose="020B0609020204030204" pitchFamily="49" charset="0"/>
                <a:sym typeface="Wingdings" panose="05000000000000000000" pitchFamily="2" charset="2"/>
              </a:rPr>
              <a:t>(“Length of Possum Body (cm)”)</a:t>
            </a:r>
          </a:p>
          <a:p>
            <a:endParaRPr lang="en-US" sz="1100" smtClean="0">
              <a:latin typeface="Consolas" panose="020B0609020204030204" pitchFamily="49" charset="0"/>
              <a:sym typeface="Wingdings" panose="05000000000000000000" pitchFamily="2" charset="2"/>
            </a:endParaRPr>
          </a:p>
          <a:p>
            <a:r>
              <a:rPr lang="en-US" sz="1100" i="1">
                <a:latin typeface="Consolas" panose="020B0609020204030204" pitchFamily="49" charset="0"/>
              </a:rPr>
              <a:t>ggplot</a:t>
            </a:r>
            <a:r>
              <a:rPr lang="en-US" sz="1100">
                <a:latin typeface="Consolas" panose="020B0609020204030204" pitchFamily="49" charset="0"/>
              </a:rPr>
              <a:t>(data = bdims, </a:t>
            </a:r>
            <a:r>
              <a:rPr lang="en-US" sz="1100" i="1">
                <a:latin typeface="Consolas" panose="020B0609020204030204" pitchFamily="49" charset="0"/>
              </a:rPr>
              <a:t>aes</a:t>
            </a:r>
            <a:r>
              <a:rPr lang="en-US" sz="1100">
                <a:latin typeface="Consolas" panose="020B0609020204030204" pitchFamily="49" charset="0"/>
              </a:rPr>
              <a:t>(y = wgt, x = hgt, color = </a:t>
            </a:r>
            <a:r>
              <a:rPr lang="en-US" sz="1100" i="1">
                <a:latin typeface="Consolas" panose="020B0609020204030204" pitchFamily="49" charset="0"/>
              </a:rPr>
              <a:t>factor</a:t>
            </a:r>
            <a:r>
              <a:rPr lang="en-US" sz="1100">
                <a:latin typeface="Consolas" panose="020B0609020204030204" pitchFamily="49" charset="0"/>
              </a:rPr>
              <a:t>(sex))) </a:t>
            </a:r>
            <a:r>
              <a:rPr lang="en-US" sz="1100" smtClean="0">
                <a:latin typeface="Consolas" panose="020B0609020204030204" pitchFamily="49" charset="0"/>
              </a:rPr>
              <a:t>+</a:t>
            </a:r>
          </a:p>
          <a:p>
            <a:r>
              <a:rPr lang="en-US" sz="1100" i="1">
                <a:latin typeface="Consolas" panose="020B0609020204030204" pitchFamily="49" charset="0"/>
              </a:rPr>
              <a:t>	</a:t>
            </a:r>
            <a:r>
              <a:rPr lang="en-US" sz="1100" i="1" smtClean="0">
                <a:latin typeface="Consolas" panose="020B0609020204030204" pitchFamily="49" charset="0"/>
              </a:rPr>
              <a:t>geom_point</a:t>
            </a:r>
            <a:r>
              <a:rPr lang="en-US" sz="1100" smtClean="0">
                <a:latin typeface="Consolas" panose="020B0609020204030204" pitchFamily="49" charset="0"/>
              </a:rPr>
              <a:t>(alpha = 0.5, position = “jitter”)</a:t>
            </a:r>
            <a:endParaRPr lang="en-US" sz="1100">
              <a:latin typeface="Consolas" panose="020B0609020204030204" pitchFamily="49" charset="0"/>
              <a:sym typeface="Wingdings" panose="05000000000000000000" pitchFamily="2" charset="2"/>
            </a:endParaRPr>
          </a:p>
          <a:p>
            <a:endParaRPr lang="en-US" sz="1100" dirty="0">
              <a:latin typeface="Consolas" panose="020B0609020204030204" pitchFamily="49" charset="0"/>
              <a:sym typeface="Wingdings" panose="05000000000000000000" pitchFamily="2" charset="2"/>
            </a:endParaRPr>
          </a:p>
          <a:p>
            <a:r>
              <a:rPr lang="en-US" sz="1100" i="1" dirty="0" err="1">
                <a:latin typeface="Consolas" panose="020B0609020204030204" pitchFamily="49" charset="0"/>
              </a:rPr>
              <a:t>ggplot</a:t>
            </a:r>
            <a:r>
              <a:rPr lang="en-US" sz="1100" dirty="0">
                <a:latin typeface="Consolas" panose="020B0609020204030204" pitchFamily="49" charset="0"/>
              </a:rPr>
              <a:t>(data = possum, </a:t>
            </a:r>
            <a:r>
              <a:rPr lang="en-US" sz="1100" i="1" dirty="0" err="1">
                <a:latin typeface="Consolas" panose="020B0609020204030204" pitchFamily="49" charset="0"/>
              </a:rPr>
              <a:t>aes</a:t>
            </a:r>
            <a:r>
              <a:rPr lang="en-US" sz="1100" dirty="0">
                <a:latin typeface="Consolas" panose="020B0609020204030204" pitchFamily="49" charset="0"/>
              </a:rPr>
              <a:t>(y = total, x = </a:t>
            </a:r>
            <a:r>
              <a:rPr lang="en-US" sz="1100" i="1" dirty="0">
                <a:latin typeface="Consolas" panose="020B0609020204030204" pitchFamily="49" charset="0"/>
              </a:rPr>
              <a:t>cut</a:t>
            </a:r>
            <a:r>
              <a:rPr lang="en-US" sz="1100" dirty="0">
                <a:latin typeface="Consolas" panose="020B0609020204030204" pitchFamily="49" charset="0"/>
              </a:rPr>
              <a:t>(tail, breaks = 5))) +</a:t>
            </a:r>
          </a:p>
          <a:p>
            <a:r>
              <a:rPr lang="en-US" sz="1100" i="1" dirty="0">
                <a:latin typeface="Consolas" panose="020B0609020204030204" pitchFamily="49" charset="0"/>
              </a:rPr>
              <a:t>	</a:t>
            </a:r>
            <a:r>
              <a:rPr lang="en-US" sz="1100" i="1" err="1">
                <a:latin typeface="Consolas" panose="020B0609020204030204" pitchFamily="49" charset="0"/>
              </a:rPr>
              <a:t>geom_boxplot</a:t>
            </a:r>
            <a:r>
              <a:rPr lang="en-US" sz="1100" smtClean="0">
                <a:latin typeface="Consolas" panose="020B0609020204030204" pitchFamily="49" charset="0"/>
              </a:rPr>
              <a:t>()</a:t>
            </a:r>
          </a:p>
        </p:txBody>
      </p:sp>
      <p:sp>
        <p:nvSpPr>
          <p:cNvPr id="10" name="TextBox 9"/>
          <p:cNvSpPr txBox="1"/>
          <p:nvPr/>
        </p:nvSpPr>
        <p:spPr>
          <a:xfrm>
            <a:off x="1371600" y="5361124"/>
            <a:ext cx="6397812" cy="1277273"/>
          </a:xfrm>
          <a:prstGeom prst="rect">
            <a:avLst/>
          </a:prstGeom>
          <a:noFill/>
        </p:spPr>
        <p:txBody>
          <a:bodyPr wrap="square" rtlCol="0">
            <a:spAutoFit/>
          </a:bodyPr>
          <a:lstStyle/>
          <a:p>
            <a:r>
              <a:rPr lang="en-US" sz="1200" smtClean="0"/>
              <a:t>There are four characteristics of bivariate relationships that we want to observe:</a:t>
            </a:r>
            <a:endParaRPr lang="en-US" sz="1200" dirty="0"/>
          </a:p>
          <a:p>
            <a:pPr marL="573088" indent="-285750">
              <a:spcBef>
                <a:spcPts val="600"/>
              </a:spcBef>
              <a:buFont typeface="Wingdings" panose="05000000000000000000" pitchFamily="2" charset="2"/>
              <a:buChar char="Ø"/>
              <a:tabLst>
                <a:tab pos="573088" algn="l"/>
              </a:tabLst>
            </a:pPr>
            <a:r>
              <a:rPr lang="en-US" sz="1200" smtClean="0"/>
              <a:t>Form</a:t>
            </a:r>
            <a:r>
              <a:rPr lang="en-US" sz="1200" dirty="0"/>
              <a:t>	</a:t>
            </a:r>
            <a:r>
              <a:rPr lang="en-US" sz="1200"/>
              <a:t>	</a:t>
            </a:r>
            <a:r>
              <a:rPr lang="en-US" sz="1200" smtClean="0"/>
              <a:t>	linear, quadratic, non-linear, etc...</a:t>
            </a:r>
            <a:endParaRPr lang="en-US" sz="1200" b="1" dirty="0"/>
          </a:p>
          <a:p>
            <a:pPr marL="573088" indent="-285750">
              <a:buFont typeface="Wingdings" panose="05000000000000000000" pitchFamily="2" charset="2"/>
              <a:buChar char="Ø"/>
              <a:tabLst>
                <a:tab pos="573088" algn="l"/>
              </a:tabLst>
            </a:pPr>
            <a:r>
              <a:rPr lang="en-US" sz="1200" smtClean="0"/>
              <a:t>Direction</a:t>
            </a:r>
            <a:r>
              <a:rPr lang="en-US" sz="1200" dirty="0"/>
              <a:t>	</a:t>
            </a:r>
            <a:r>
              <a:rPr lang="en-US" sz="1200"/>
              <a:t>	</a:t>
            </a:r>
            <a:r>
              <a:rPr lang="en-US" sz="1200" smtClean="0"/>
              <a:t>positive (same direction), negative (opposite direction)</a:t>
            </a:r>
          </a:p>
          <a:p>
            <a:pPr marL="573088" indent="-285750">
              <a:buFont typeface="Wingdings" panose="05000000000000000000" pitchFamily="2" charset="2"/>
              <a:buChar char="Ø"/>
              <a:tabLst>
                <a:tab pos="573088" algn="l"/>
              </a:tabLst>
            </a:pPr>
            <a:r>
              <a:rPr lang="en-US" sz="1200" smtClean="0"/>
              <a:t>Strength		how much scatter or noise; quantified by the correlation coefficient</a:t>
            </a:r>
          </a:p>
          <a:p>
            <a:pPr marL="573088" indent="-285750">
              <a:buFont typeface="Wingdings" panose="05000000000000000000" pitchFamily="2" charset="2"/>
              <a:buChar char="Ø"/>
              <a:tabLst>
                <a:tab pos="573088" algn="l"/>
              </a:tabLst>
            </a:pPr>
            <a:r>
              <a:rPr lang="en-US" sz="1200" smtClean="0"/>
              <a:t>Outliers		it is important to understand how the relationship</a:t>
            </a:r>
            <a:br>
              <a:rPr lang="en-US" sz="1200" smtClean="0"/>
            </a:br>
            <a:r>
              <a:rPr lang="en-US" sz="1200" smtClean="0"/>
              <a:t>			changes when outliers are excluded</a:t>
            </a:r>
            <a:endParaRPr lang="en-US" sz="1200" dirty="0"/>
          </a:p>
        </p:txBody>
      </p:sp>
      <p:sp>
        <p:nvSpPr>
          <p:cNvPr id="11" name="TextBox 10"/>
          <p:cNvSpPr txBox="1"/>
          <p:nvPr/>
        </p:nvSpPr>
        <p:spPr>
          <a:xfrm>
            <a:off x="7549868" y="3273645"/>
            <a:ext cx="4240227" cy="1446550"/>
          </a:xfrm>
          <a:prstGeom prst="rect">
            <a:avLst/>
          </a:prstGeom>
          <a:solidFill>
            <a:schemeClr val="accent2">
              <a:lumMod val="20000"/>
              <a:lumOff val="80000"/>
            </a:schemeClr>
          </a:solidFill>
        </p:spPr>
        <p:txBody>
          <a:bodyPr wrap="square" rtlCol="0">
            <a:spAutoFit/>
          </a:bodyPr>
          <a:lstStyle/>
          <a:p>
            <a:r>
              <a:rPr lang="en-US" sz="1100" i="1" dirty="0" err="1">
                <a:latin typeface="Consolas" panose="020B0609020204030204" pitchFamily="49" charset="0"/>
              </a:rPr>
              <a:t>ggplot</a:t>
            </a:r>
            <a:r>
              <a:rPr lang="en-US" sz="1100" dirty="0">
                <a:latin typeface="Consolas" panose="020B0609020204030204" pitchFamily="49" charset="0"/>
              </a:rPr>
              <a:t>(data </a:t>
            </a:r>
            <a:r>
              <a:rPr lang="en-US" sz="1100">
                <a:latin typeface="Consolas" panose="020B0609020204030204" pitchFamily="49" charset="0"/>
              </a:rPr>
              <a:t>= </a:t>
            </a:r>
            <a:r>
              <a:rPr lang="en-US" sz="1100" smtClean="0">
                <a:latin typeface="Consolas" panose="020B0609020204030204" pitchFamily="49" charset="0"/>
              </a:rPr>
              <a:t>mammals </a:t>
            </a:r>
            <a:r>
              <a:rPr lang="en-US" sz="1100" i="1" dirty="0" err="1">
                <a:latin typeface="Consolas" panose="020B0609020204030204" pitchFamily="49" charset="0"/>
              </a:rPr>
              <a:t>aes</a:t>
            </a:r>
            <a:r>
              <a:rPr lang="en-US" sz="1100" dirty="0">
                <a:latin typeface="Consolas" panose="020B0609020204030204" pitchFamily="49" charset="0"/>
              </a:rPr>
              <a:t>(y </a:t>
            </a:r>
            <a:r>
              <a:rPr lang="en-US" sz="1100">
                <a:latin typeface="Consolas" panose="020B0609020204030204" pitchFamily="49" charset="0"/>
              </a:rPr>
              <a:t>= </a:t>
            </a:r>
            <a:r>
              <a:rPr lang="en-US" sz="1100" smtClean="0">
                <a:latin typeface="Consolas" panose="020B0609020204030204" pitchFamily="49" charset="0"/>
              </a:rPr>
              <a:t>BrainWt, </a:t>
            </a:r>
            <a:r>
              <a:rPr lang="en-US" sz="1100" dirty="0">
                <a:latin typeface="Consolas" panose="020B0609020204030204" pitchFamily="49" charset="0"/>
              </a:rPr>
              <a:t>x </a:t>
            </a:r>
            <a:r>
              <a:rPr lang="en-US" sz="1100">
                <a:latin typeface="Consolas" panose="020B0609020204030204" pitchFamily="49" charset="0"/>
              </a:rPr>
              <a:t>= </a:t>
            </a:r>
            <a:r>
              <a:rPr lang="en-US" sz="1100" smtClean="0">
                <a:latin typeface="Consolas" panose="020B0609020204030204" pitchFamily="49" charset="0"/>
              </a:rPr>
              <a:t>BodyWt)) </a:t>
            </a:r>
            <a:r>
              <a:rPr lang="en-US" sz="1100" dirty="0">
                <a:latin typeface="Consolas" panose="020B0609020204030204" pitchFamily="49" charset="0"/>
              </a:rPr>
              <a:t>+</a:t>
            </a:r>
          </a:p>
          <a:p>
            <a:r>
              <a:rPr lang="en-US" sz="1100" i="1" smtClean="0">
                <a:latin typeface="Consolas" panose="020B0609020204030204" pitchFamily="49" charset="0"/>
              </a:rPr>
              <a:t>	geom_point</a:t>
            </a:r>
            <a:r>
              <a:rPr lang="en-US" sz="1100" smtClean="0">
                <a:latin typeface="Consolas" panose="020B0609020204030204" pitchFamily="49" charset="0"/>
              </a:rPr>
              <a:t>()</a:t>
            </a:r>
            <a:r>
              <a:rPr lang="en-US" sz="1100" i="1" smtClean="0">
                <a:latin typeface="Consolas" panose="020B0609020204030204" pitchFamily="49" charset="0"/>
              </a:rPr>
              <a:t> </a:t>
            </a:r>
            <a:r>
              <a:rPr lang="en-US" sz="1100" smtClean="0">
                <a:latin typeface="Consolas" panose="020B0609020204030204" pitchFamily="49" charset="0"/>
              </a:rPr>
              <a:t>+</a:t>
            </a:r>
          </a:p>
          <a:p>
            <a:r>
              <a:rPr lang="en-US" sz="1100" i="1">
                <a:latin typeface="Consolas" panose="020B0609020204030204" pitchFamily="49" charset="0"/>
                <a:sym typeface="Wingdings" panose="05000000000000000000" pitchFamily="2" charset="2"/>
              </a:rPr>
              <a:t>	</a:t>
            </a:r>
            <a:r>
              <a:rPr lang="en-US" sz="1100" i="1" smtClean="0">
                <a:latin typeface="Consolas" panose="020B0609020204030204" pitchFamily="49" charset="0"/>
                <a:sym typeface="Wingdings" panose="05000000000000000000" pitchFamily="2" charset="2"/>
              </a:rPr>
              <a:t>coord_trans</a:t>
            </a:r>
            <a:r>
              <a:rPr lang="en-US" sz="1100" smtClean="0">
                <a:latin typeface="Consolas" panose="020B0609020204030204" pitchFamily="49" charset="0"/>
                <a:sym typeface="Wingdings" panose="05000000000000000000" pitchFamily="2" charset="2"/>
              </a:rPr>
              <a:t>(x = “log10”, y = “log10”)</a:t>
            </a:r>
          </a:p>
          <a:p>
            <a:endParaRPr lang="en-US" sz="1100" smtClean="0">
              <a:latin typeface="Consolas" panose="020B0609020204030204" pitchFamily="49" charset="0"/>
              <a:sym typeface="Wingdings" panose="05000000000000000000" pitchFamily="2" charset="2"/>
            </a:endParaRPr>
          </a:p>
          <a:p>
            <a:r>
              <a:rPr lang="en-US" sz="1100" i="1" smtClean="0">
                <a:latin typeface="Consolas" panose="020B0609020204030204" pitchFamily="49" charset="0"/>
              </a:rPr>
              <a:t>ggplot</a:t>
            </a:r>
            <a:r>
              <a:rPr lang="en-US" sz="1100" smtClean="0">
                <a:latin typeface="Consolas" panose="020B0609020204030204" pitchFamily="49" charset="0"/>
              </a:rPr>
              <a:t>(data </a:t>
            </a:r>
            <a:r>
              <a:rPr lang="en-US" sz="1100">
                <a:latin typeface="Consolas" panose="020B0609020204030204" pitchFamily="49" charset="0"/>
              </a:rPr>
              <a:t>= mammals </a:t>
            </a:r>
            <a:r>
              <a:rPr lang="en-US" sz="1100" i="1">
                <a:latin typeface="Consolas" panose="020B0609020204030204" pitchFamily="49" charset="0"/>
              </a:rPr>
              <a:t>aes</a:t>
            </a:r>
            <a:r>
              <a:rPr lang="en-US" sz="1100">
                <a:latin typeface="Consolas" panose="020B0609020204030204" pitchFamily="49" charset="0"/>
              </a:rPr>
              <a:t>(y = BrainWt, x = BodyWt)) +</a:t>
            </a:r>
          </a:p>
          <a:p>
            <a:r>
              <a:rPr lang="en-US" sz="1100" i="1">
                <a:latin typeface="Consolas" panose="020B0609020204030204" pitchFamily="49" charset="0"/>
              </a:rPr>
              <a:t>	geom_point</a:t>
            </a:r>
            <a:r>
              <a:rPr lang="en-US" sz="1100">
                <a:latin typeface="Consolas" panose="020B0609020204030204" pitchFamily="49" charset="0"/>
              </a:rPr>
              <a:t>()</a:t>
            </a:r>
            <a:r>
              <a:rPr lang="en-US" sz="1100" i="1">
                <a:latin typeface="Consolas" panose="020B0609020204030204" pitchFamily="49" charset="0"/>
              </a:rPr>
              <a:t> </a:t>
            </a:r>
            <a:r>
              <a:rPr lang="en-US" sz="1100">
                <a:latin typeface="Consolas" panose="020B0609020204030204" pitchFamily="49" charset="0"/>
              </a:rPr>
              <a:t>+</a:t>
            </a:r>
          </a:p>
          <a:p>
            <a:r>
              <a:rPr lang="en-US" sz="1100" i="1">
                <a:latin typeface="Consolas" panose="020B0609020204030204" pitchFamily="49" charset="0"/>
                <a:sym typeface="Wingdings" panose="05000000000000000000" pitchFamily="2" charset="2"/>
              </a:rPr>
              <a:t>	</a:t>
            </a:r>
            <a:r>
              <a:rPr lang="en-US" sz="1100" i="1" smtClean="0">
                <a:latin typeface="Consolas" panose="020B0609020204030204" pitchFamily="49" charset="0"/>
                <a:sym typeface="Wingdings" panose="05000000000000000000" pitchFamily="2" charset="2"/>
              </a:rPr>
              <a:t>scale_x_log10() +</a:t>
            </a:r>
          </a:p>
          <a:p>
            <a:r>
              <a:rPr lang="en-US" sz="1100" i="1">
                <a:latin typeface="Consolas" panose="020B0609020204030204" pitchFamily="49" charset="0"/>
                <a:sym typeface="Wingdings" panose="05000000000000000000" pitchFamily="2" charset="2"/>
              </a:rPr>
              <a:t>	</a:t>
            </a:r>
            <a:r>
              <a:rPr lang="en-US" sz="1100" i="1" smtClean="0">
                <a:latin typeface="Consolas" panose="020B0609020204030204" pitchFamily="49" charset="0"/>
                <a:sym typeface="Wingdings" panose="05000000000000000000" pitchFamily="2" charset="2"/>
              </a:rPr>
              <a:t>scale_y_log10()</a:t>
            </a:r>
            <a:endParaRPr lang="en-US" sz="1100" smtClean="0">
              <a:latin typeface="Consolas" panose="020B0609020204030204" pitchFamily="49" charset="0"/>
            </a:endParaRPr>
          </a:p>
        </p:txBody>
      </p:sp>
      <p:sp>
        <p:nvSpPr>
          <p:cNvPr id="12" name="TextBox 11"/>
          <p:cNvSpPr txBox="1"/>
          <p:nvPr/>
        </p:nvSpPr>
        <p:spPr>
          <a:xfrm>
            <a:off x="8614558" y="5643639"/>
            <a:ext cx="2811396" cy="415498"/>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transforming the axis scaling can change your outlook on the form of the relationship</a:t>
            </a:r>
            <a:endParaRPr lang="en-US" sz="1050">
              <a:solidFill>
                <a:srgbClr val="C00000"/>
              </a:solidFill>
              <a:latin typeface="Arial" panose="020B0604020202020204" pitchFamily="34" charset="0"/>
              <a:cs typeface="Arial" panose="020B0604020202020204" pitchFamily="34" charset="0"/>
            </a:endParaRPr>
          </a:p>
        </p:txBody>
      </p:sp>
      <p:cxnSp>
        <p:nvCxnSpPr>
          <p:cNvPr id="13" name="Straight Arrow Connector 12"/>
          <p:cNvCxnSpPr>
            <a:stCxn id="12" idx="0"/>
            <a:endCxn id="11" idx="2"/>
          </p:cNvCxnSpPr>
          <p:nvPr/>
        </p:nvCxnSpPr>
        <p:spPr>
          <a:xfrm flipH="1" flipV="1">
            <a:off x="9669982" y="4720195"/>
            <a:ext cx="350274" cy="923444"/>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p:cNvCxnSpPr>
            <a:stCxn id="19" idx="1"/>
          </p:cNvCxnSpPr>
          <p:nvPr/>
        </p:nvCxnSpPr>
        <p:spPr>
          <a:xfrm flipH="1" flipV="1">
            <a:off x="5559228" y="4474897"/>
            <a:ext cx="1950102" cy="455085"/>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7509330" y="4803024"/>
            <a:ext cx="1950259" cy="253916"/>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ways to deal with overplotting</a:t>
            </a:r>
            <a:endParaRPr lang="en-US" sz="105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8395187" y="6377158"/>
            <a:ext cx="2417587" cy="253916"/>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Pearson product-moment correlation</a:t>
            </a:r>
            <a:endParaRPr lang="en-US" sz="1050">
              <a:solidFill>
                <a:srgbClr val="C00000"/>
              </a:solidFill>
              <a:latin typeface="Arial" panose="020B0604020202020204" pitchFamily="34" charset="0"/>
              <a:cs typeface="Arial" panose="020B0604020202020204" pitchFamily="34" charset="0"/>
            </a:endParaRPr>
          </a:p>
        </p:txBody>
      </p:sp>
      <p:cxnSp>
        <p:nvCxnSpPr>
          <p:cNvPr id="16" name="Straight Arrow Connector 15"/>
          <p:cNvCxnSpPr>
            <a:endCxn id="14" idx="1"/>
          </p:cNvCxnSpPr>
          <p:nvPr/>
        </p:nvCxnSpPr>
        <p:spPr>
          <a:xfrm>
            <a:off x="7637929" y="6149788"/>
            <a:ext cx="757258" cy="35432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0827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smtClean="0">
                <a:latin typeface="Arial Rounded MT Bold" panose="020F0704030504030204" pitchFamily="34" charset="0"/>
              </a:rPr>
              <a:t>Correlation</a:t>
            </a:r>
            <a:endParaRPr lang="en-US" dirty="0">
              <a:latin typeface="Arial Rounded MT Bold" panose="020F0704030504030204" pitchFamily="34" charset="0"/>
            </a:endParaRPr>
          </a:p>
        </p:txBody>
      </p:sp>
      <p:grpSp>
        <p:nvGrpSpPr>
          <p:cNvPr id="4" name="Group 3"/>
          <p:cNvGrpSpPr/>
          <p:nvPr/>
        </p:nvGrpSpPr>
        <p:grpSpPr>
          <a:xfrm>
            <a:off x="1371600" y="1257301"/>
            <a:ext cx="9746766" cy="369332"/>
            <a:chOff x="1279822" y="3765833"/>
            <a:chExt cx="9746766" cy="369332"/>
          </a:xfrm>
        </p:grpSpPr>
        <p:cxnSp>
          <p:nvCxnSpPr>
            <p:cNvPr id="5" name="Straight Connector 4"/>
            <p:cNvCxnSpPr>
              <a:stCxn id="6" idx="3"/>
            </p:cNvCxnSpPr>
            <p:nvPr/>
          </p:nvCxnSpPr>
          <p:spPr>
            <a:xfrm>
              <a:off x="4782704" y="3950499"/>
              <a:ext cx="624388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502882" cy="369332"/>
            </a:xfrm>
            <a:prstGeom prst="rect">
              <a:avLst/>
            </a:prstGeom>
            <a:noFill/>
          </p:spPr>
          <p:txBody>
            <a:bodyPr wrap="none" rtlCol="0">
              <a:spAutoFit/>
            </a:bodyPr>
            <a:lstStyle/>
            <a:p>
              <a:r>
                <a:rPr lang="en-US" b="1" dirty="0">
                  <a:solidFill>
                    <a:srgbClr val="00B0F0"/>
                  </a:solidFill>
                </a:rPr>
                <a:t>Applied </a:t>
              </a:r>
              <a:r>
                <a:rPr lang="en-US" b="1">
                  <a:solidFill>
                    <a:srgbClr val="00B0F0"/>
                  </a:solidFill>
                </a:rPr>
                <a:t>R </a:t>
              </a:r>
              <a:r>
                <a:rPr lang="en-US" b="1" smtClean="0">
                  <a:solidFill>
                    <a:srgbClr val="00B0F0"/>
                  </a:solidFill>
                </a:rPr>
                <a:t>(Calculating Correlation)</a:t>
              </a:r>
              <a:endParaRPr lang="en-US" b="1" dirty="0">
                <a:solidFill>
                  <a:srgbClr val="00B0F0"/>
                </a:solidFill>
              </a:endParaRPr>
            </a:p>
          </p:txBody>
        </p:sp>
      </p:grpSp>
      <p:sp>
        <p:nvSpPr>
          <p:cNvPr id="7" name="TextBox 6"/>
          <p:cNvSpPr txBox="1"/>
          <p:nvPr/>
        </p:nvSpPr>
        <p:spPr>
          <a:xfrm>
            <a:off x="1598280" y="1626633"/>
            <a:ext cx="5493812" cy="600164"/>
          </a:xfrm>
          <a:prstGeom prst="rect">
            <a:avLst/>
          </a:prstGeom>
          <a:solidFill>
            <a:schemeClr val="accent2">
              <a:lumMod val="20000"/>
              <a:lumOff val="80000"/>
            </a:schemeClr>
          </a:solidFill>
        </p:spPr>
        <p:txBody>
          <a:bodyPr wrap="none" rtlCol="0">
            <a:spAutoFit/>
          </a:bodyPr>
          <a:lstStyle/>
          <a:p>
            <a:r>
              <a:rPr lang="en-US" sz="1100" smtClean="0">
                <a:latin typeface="Consolas" panose="020B0609020204030204" pitchFamily="49" charset="0"/>
              </a:rPr>
              <a:t>ncbirths %&gt;%</a:t>
            </a:r>
          </a:p>
          <a:p>
            <a:r>
              <a:rPr lang="en-US" sz="1100" i="1">
                <a:latin typeface="Consolas" panose="020B0609020204030204" pitchFamily="49" charset="0"/>
              </a:rPr>
              <a:t>	</a:t>
            </a:r>
            <a:r>
              <a:rPr lang="en-US" sz="1100" i="1" smtClean="0">
                <a:latin typeface="Consolas" panose="020B0609020204030204" pitchFamily="49" charset="0"/>
              </a:rPr>
              <a:t>summarise</a:t>
            </a:r>
            <a:r>
              <a:rPr lang="en-US" sz="1100" smtClean="0">
                <a:latin typeface="Consolas" panose="020B0609020204030204" pitchFamily="49" charset="0"/>
              </a:rPr>
              <a:t>(obs = </a:t>
            </a:r>
            <a:r>
              <a:rPr lang="en-US" sz="1100" i="1" smtClean="0">
                <a:latin typeface="Consolas" panose="020B0609020204030204" pitchFamily="49" charset="0"/>
              </a:rPr>
              <a:t>n</a:t>
            </a:r>
            <a:r>
              <a:rPr lang="en-US" sz="1100" smtClean="0">
                <a:latin typeface="Consolas" panose="020B0609020204030204" pitchFamily="49" charset="0"/>
              </a:rPr>
              <a:t>(),</a:t>
            </a:r>
          </a:p>
          <a:p>
            <a:r>
              <a:rPr lang="en-US" sz="1100">
                <a:latin typeface="Consolas" panose="020B0609020204030204" pitchFamily="49" charset="0"/>
              </a:rPr>
              <a:t>	</a:t>
            </a:r>
            <a:r>
              <a:rPr lang="en-US" sz="1100" smtClean="0">
                <a:latin typeface="Consolas" panose="020B0609020204030204" pitchFamily="49" charset="0"/>
              </a:rPr>
              <a:t>	    r = </a:t>
            </a:r>
            <a:r>
              <a:rPr lang="en-US" sz="1100" i="1" smtClean="0">
                <a:latin typeface="Consolas" panose="020B0609020204030204" pitchFamily="49" charset="0"/>
              </a:rPr>
              <a:t>cor</a:t>
            </a:r>
            <a:r>
              <a:rPr lang="en-US" sz="1100" smtClean="0">
                <a:latin typeface="Consolas" panose="020B0609020204030204" pitchFamily="49" charset="0"/>
              </a:rPr>
              <a:t>(weight, mage, use = “pairwise.complete.obs”))</a:t>
            </a:r>
          </a:p>
        </p:txBody>
      </p:sp>
      <p:sp>
        <p:nvSpPr>
          <p:cNvPr id="8" name="TextBox 7"/>
          <p:cNvSpPr txBox="1"/>
          <p:nvPr/>
        </p:nvSpPr>
        <p:spPr>
          <a:xfrm>
            <a:off x="2732451" y="2495650"/>
            <a:ext cx="2811396" cy="415498"/>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correlation is symmetric – that is, the order of the variables does not matter</a:t>
            </a:r>
            <a:endParaRPr lang="en-US" sz="1050">
              <a:solidFill>
                <a:srgbClr val="C00000"/>
              </a:solidFill>
              <a:latin typeface="Arial" panose="020B0604020202020204" pitchFamily="34" charset="0"/>
              <a:cs typeface="Arial" panose="020B0604020202020204" pitchFamily="34" charset="0"/>
            </a:endParaRPr>
          </a:p>
        </p:txBody>
      </p:sp>
      <p:cxnSp>
        <p:nvCxnSpPr>
          <p:cNvPr id="9" name="Straight Arrow Connector 8"/>
          <p:cNvCxnSpPr>
            <a:stCxn id="8" idx="0"/>
          </p:cNvCxnSpPr>
          <p:nvPr/>
        </p:nvCxnSpPr>
        <p:spPr>
          <a:xfrm flipH="1" flipV="1">
            <a:off x="3854824" y="2187388"/>
            <a:ext cx="283325" cy="308262"/>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a:stCxn id="8" idx="0"/>
          </p:cNvCxnSpPr>
          <p:nvPr/>
        </p:nvCxnSpPr>
        <p:spPr>
          <a:xfrm flipV="1">
            <a:off x="4138149" y="2169459"/>
            <a:ext cx="135027" cy="326191"/>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p:cNvSpPr txBox="1"/>
          <p:nvPr/>
        </p:nvSpPr>
        <p:spPr>
          <a:xfrm>
            <a:off x="1371600" y="3011627"/>
            <a:ext cx="9746766" cy="1754326"/>
          </a:xfrm>
          <a:prstGeom prst="rect">
            <a:avLst/>
          </a:prstGeom>
          <a:noFill/>
        </p:spPr>
        <p:txBody>
          <a:bodyPr wrap="square" rtlCol="0">
            <a:spAutoFit/>
          </a:bodyPr>
          <a:lstStyle/>
          <a:p>
            <a:r>
              <a:rPr lang="en-US" sz="1200" smtClean="0"/>
              <a:t>The Anscombe dataset demonstrates why visualizing the dataset is critically important in conjuction with calculating statistics on the dataset.</a:t>
            </a:r>
            <a:endParaRPr lang="en-US" sz="1200" dirty="0"/>
          </a:p>
          <a:p>
            <a:pPr>
              <a:tabLst>
                <a:tab pos="573088" algn="l"/>
              </a:tabLst>
            </a:pPr>
            <a:endParaRPr lang="en-US" sz="1200" dirty="0"/>
          </a:p>
          <a:p>
            <a:pPr>
              <a:tabLst>
                <a:tab pos="573088" algn="l"/>
              </a:tabLst>
            </a:pPr>
            <a:r>
              <a:rPr lang="en-US" sz="1200" smtClean="0"/>
              <a:t>Statisticians have shown that people’s perception of the strength of a relationship can be influenced by design choices like the x and y axis.</a:t>
            </a:r>
            <a:endParaRPr lang="en-US" sz="1200" dirty="0"/>
          </a:p>
          <a:p>
            <a:pPr>
              <a:tabLst>
                <a:tab pos="573088" algn="l"/>
              </a:tabLst>
            </a:pPr>
            <a:r>
              <a:rPr lang="en-US" sz="1200" dirty="0"/>
              <a:t>Its helpful to think of a scatterplot as a generalization of a side-by-side boxplot of the discretized explanatory </a:t>
            </a:r>
            <a:r>
              <a:rPr lang="en-US" sz="1200"/>
              <a:t>variable</a:t>
            </a:r>
            <a:r>
              <a:rPr lang="en-US" sz="1200" smtClean="0"/>
              <a:t>.</a:t>
            </a:r>
          </a:p>
          <a:p>
            <a:pPr>
              <a:tabLst>
                <a:tab pos="573088" algn="l"/>
              </a:tabLst>
            </a:pPr>
            <a:endParaRPr lang="en-US" sz="1200"/>
          </a:p>
          <a:p>
            <a:pPr>
              <a:tabLst>
                <a:tab pos="573088" algn="l"/>
              </a:tabLst>
            </a:pPr>
            <a:r>
              <a:rPr lang="en-US" sz="1200" smtClean="0"/>
              <a:t>Remember: correlation suggests the presence or lack of association in a bivariate relationship, it does NOT imply causation.</a:t>
            </a:r>
          </a:p>
          <a:p>
            <a:pPr>
              <a:tabLst>
                <a:tab pos="573088" algn="l"/>
              </a:tabLst>
            </a:pPr>
            <a:endParaRPr lang="en-US" sz="1200"/>
          </a:p>
          <a:p>
            <a:pPr>
              <a:tabLst>
                <a:tab pos="573088" algn="l"/>
              </a:tabLst>
            </a:pPr>
            <a:r>
              <a:rPr lang="en-US" sz="1200" smtClean="0"/>
              <a:t>Remarkable but non-sensical correlation is referred to as spurious correlation. Confounders are usually the culprit that leads to spurious correlation. Time and Space (geography) are classic confounding variables. Random noise can all lead to patterns with spurious correlation.</a:t>
            </a:r>
            <a:endParaRPr lang="en-US" sz="1200" dirty="0"/>
          </a:p>
        </p:txBody>
      </p:sp>
      <p:sp>
        <p:nvSpPr>
          <p:cNvPr id="18" name="TextBox 17"/>
          <p:cNvSpPr txBox="1"/>
          <p:nvPr/>
        </p:nvSpPr>
        <p:spPr>
          <a:xfrm>
            <a:off x="5609371" y="2671334"/>
            <a:ext cx="2191020" cy="253916"/>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used to deal with NAs in the data</a:t>
            </a:r>
            <a:endParaRPr lang="en-US" sz="1050">
              <a:solidFill>
                <a:srgbClr val="C00000"/>
              </a:solidFill>
              <a:latin typeface="Arial" panose="020B0604020202020204" pitchFamily="34" charset="0"/>
              <a:cs typeface="Arial" panose="020B0604020202020204" pitchFamily="34" charset="0"/>
            </a:endParaRPr>
          </a:p>
        </p:txBody>
      </p:sp>
      <p:cxnSp>
        <p:nvCxnSpPr>
          <p:cNvPr id="19" name="Straight Arrow Connector 18"/>
          <p:cNvCxnSpPr>
            <a:stCxn id="18" idx="0"/>
          </p:cNvCxnSpPr>
          <p:nvPr/>
        </p:nvCxnSpPr>
        <p:spPr>
          <a:xfrm flipH="1" flipV="1">
            <a:off x="6012329" y="2187388"/>
            <a:ext cx="692552" cy="48394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23" name="Group 22"/>
          <p:cNvGrpSpPr/>
          <p:nvPr/>
        </p:nvGrpSpPr>
        <p:grpSpPr>
          <a:xfrm>
            <a:off x="1371600" y="4800418"/>
            <a:ext cx="9746766" cy="369332"/>
            <a:chOff x="1279822" y="3765833"/>
            <a:chExt cx="9746766" cy="369332"/>
          </a:xfrm>
        </p:grpSpPr>
        <p:cxnSp>
          <p:nvCxnSpPr>
            <p:cNvPr id="24" name="Straight Connector 23"/>
            <p:cNvCxnSpPr>
              <a:stCxn id="25" idx="3"/>
            </p:cNvCxnSpPr>
            <p:nvPr/>
          </p:nvCxnSpPr>
          <p:spPr>
            <a:xfrm>
              <a:off x="4567902" y="3950499"/>
              <a:ext cx="645868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79822" y="3765833"/>
              <a:ext cx="3288080" cy="369332"/>
            </a:xfrm>
            <a:prstGeom prst="rect">
              <a:avLst/>
            </a:prstGeom>
            <a:noFill/>
          </p:spPr>
          <p:txBody>
            <a:bodyPr wrap="none" rtlCol="0">
              <a:spAutoFit/>
            </a:bodyPr>
            <a:lstStyle/>
            <a:p>
              <a:r>
                <a:rPr lang="en-US" b="1" dirty="0">
                  <a:solidFill>
                    <a:srgbClr val="00B0F0"/>
                  </a:solidFill>
                </a:rPr>
                <a:t>Applied </a:t>
              </a:r>
              <a:r>
                <a:rPr lang="en-US" b="1">
                  <a:solidFill>
                    <a:srgbClr val="00B0F0"/>
                  </a:solidFill>
                </a:rPr>
                <a:t>R </a:t>
              </a:r>
              <a:r>
                <a:rPr lang="en-US" b="1" smtClean="0">
                  <a:solidFill>
                    <a:srgbClr val="00B0F0"/>
                  </a:solidFill>
                </a:rPr>
                <a:t>(Spurious Correlation)</a:t>
              </a:r>
              <a:endParaRPr lang="en-US" b="1" dirty="0">
                <a:solidFill>
                  <a:srgbClr val="00B0F0"/>
                </a:solidFill>
              </a:endParaRPr>
            </a:p>
          </p:txBody>
        </p:sp>
      </p:grpSp>
      <p:sp>
        <p:nvSpPr>
          <p:cNvPr id="26" name="TextBox 25"/>
          <p:cNvSpPr txBox="1"/>
          <p:nvPr/>
        </p:nvSpPr>
        <p:spPr>
          <a:xfrm>
            <a:off x="1598280" y="5169750"/>
            <a:ext cx="6032421" cy="938719"/>
          </a:xfrm>
          <a:prstGeom prst="rect">
            <a:avLst/>
          </a:prstGeom>
          <a:solidFill>
            <a:schemeClr val="accent2">
              <a:lumMod val="20000"/>
              <a:lumOff val="80000"/>
            </a:schemeClr>
          </a:solidFill>
        </p:spPr>
        <p:txBody>
          <a:bodyPr wrap="none" rtlCol="0">
            <a:spAutoFit/>
          </a:bodyPr>
          <a:lstStyle/>
          <a:p>
            <a:r>
              <a:rPr lang="en-US" sz="1100" i="1" smtClean="0">
                <a:latin typeface="Consolas" panose="020B0609020204030204" pitchFamily="49" charset="0"/>
              </a:rPr>
              <a:t>ggplot</a:t>
            </a:r>
            <a:r>
              <a:rPr lang="en-US" sz="1100" smtClean="0">
                <a:latin typeface="Consolas" panose="020B0609020204030204" pitchFamily="49" charset="0"/>
              </a:rPr>
              <a:t>(noise, </a:t>
            </a:r>
            <a:r>
              <a:rPr lang="en-US" sz="1100" i="1" smtClean="0">
                <a:latin typeface="Consolas" panose="020B0609020204030204" pitchFamily="49" charset="0"/>
              </a:rPr>
              <a:t>aes</a:t>
            </a:r>
            <a:r>
              <a:rPr lang="en-US" sz="1100" smtClean="0">
                <a:latin typeface="Consolas" panose="020B0609020204030204" pitchFamily="49" charset="0"/>
              </a:rPr>
              <a:t>(x, y)) + </a:t>
            </a:r>
            <a:r>
              <a:rPr lang="en-US" sz="1100" i="1" smtClean="0">
                <a:latin typeface="Consolas" panose="020B0609020204030204" pitchFamily="49" charset="0"/>
              </a:rPr>
              <a:t>geom_point</a:t>
            </a:r>
            <a:r>
              <a:rPr lang="en-US" sz="1100" smtClean="0">
                <a:latin typeface="Consolas" panose="020B0609020204030204" pitchFamily="49" charset="0"/>
              </a:rPr>
              <a:t>() + </a:t>
            </a:r>
            <a:r>
              <a:rPr lang="en-US" sz="1100" i="1" smtClean="0">
                <a:latin typeface="Consolas" panose="020B0609020204030204" pitchFamily="49" charset="0"/>
              </a:rPr>
              <a:t>facet_warp</a:t>
            </a:r>
            <a:r>
              <a:rPr lang="en-US" sz="1100" smtClean="0">
                <a:latin typeface="Consolas" panose="020B0609020204030204" pitchFamily="49" charset="0"/>
              </a:rPr>
              <a:t>(~z)</a:t>
            </a:r>
          </a:p>
          <a:p>
            <a:endParaRPr lang="en-US" sz="1100">
              <a:latin typeface="Consolas" panose="020B0609020204030204" pitchFamily="49" charset="0"/>
            </a:endParaRPr>
          </a:p>
          <a:p>
            <a:r>
              <a:rPr lang="en-US" sz="1100" smtClean="0">
                <a:latin typeface="Consolas" panose="020B0609020204030204" pitchFamily="49" charset="0"/>
              </a:rPr>
              <a:t>noise_summary &lt;- noise %&gt;% </a:t>
            </a:r>
            <a:r>
              <a:rPr lang="en-US" sz="1100" i="1" smtClean="0">
                <a:latin typeface="Consolas" panose="020B0609020204030204" pitchFamily="49" charset="0"/>
              </a:rPr>
              <a:t>group_by</a:t>
            </a:r>
            <a:r>
              <a:rPr lang="en-US" sz="1100" smtClean="0">
                <a:latin typeface="Consolas" panose="020B0609020204030204" pitchFamily="49" charset="0"/>
              </a:rPr>
              <a:t>(z) %&gt;% </a:t>
            </a:r>
            <a:r>
              <a:rPr lang="en-US" sz="1100" i="1" smtClean="0">
                <a:latin typeface="Consolas" panose="020B0609020204030204" pitchFamily="49" charset="0"/>
              </a:rPr>
              <a:t>summarise</a:t>
            </a:r>
            <a:r>
              <a:rPr lang="en-US" sz="1100" smtClean="0">
                <a:latin typeface="Consolas" panose="020B0609020204030204" pitchFamily="49" charset="0"/>
              </a:rPr>
              <a:t>(N = </a:t>
            </a:r>
            <a:r>
              <a:rPr lang="en-US" sz="1100" i="1" smtClean="0">
                <a:latin typeface="Consolas" panose="020B0609020204030204" pitchFamily="49" charset="0"/>
              </a:rPr>
              <a:t>n</a:t>
            </a:r>
            <a:r>
              <a:rPr lang="en-US" sz="1100" smtClean="0">
                <a:latin typeface="Consolas" panose="020B0609020204030204" pitchFamily="49" charset="0"/>
              </a:rPr>
              <a:t>(), r = </a:t>
            </a:r>
            <a:r>
              <a:rPr lang="en-US" sz="1100" i="1" smtClean="0">
                <a:latin typeface="Consolas" panose="020B0609020204030204" pitchFamily="49" charset="0"/>
              </a:rPr>
              <a:t>cor</a:t>
            </a:r>
            <a:r>
              <a:rPr lang="en-US" sz="1100" smtClean="0">
                <a:latin typeface="Consolas" panose="020B0609020204030204" pitchFamily="49" charset="0"/>
              </a:rPr>
              <a:t>(x, y))</a:t>
            </a:r>
          </a:p>
          <a:p>
            <a:endParaRPr lang="en-US" sz="1100">
              <a:latin typeface="Consolas" panose="020B0609020204030204" pitchFamily="49" charset="0"/>
            </a:endParaRPr>
          </a:p>
          <a:p>
            <a:r>
              <a:rPr lang="en-US" sz="1100" smtClean="0">
                <a:latin typeface="Consolas" panose="020B0609020204030204" pitchFamily="49" charset="0"/>
              </a:rPr>
              <a:t>noise_summary %&gt;% </a:t>
            </a:r>
            <a:r>
              <a:rPr lang="en-US" sz="1100" i="1" smtClean="0">
                <a:latin typeface="Consolas" panose="020B0609020204030204" pitchFamily="49" charset="0"/>
              </a:rPr>
              <a:t>filter</a:t>
            </a:r>
            <a:r>
              <a:rPr lang="en-US" sz="1100" smtClean="0">
                <a:latin typeface="Consolas" panose="020B0609020204030204" pitchFamily="49" charset="0"/>
              </a:rPr>
              <a:t>(</a:t>
            </a:r>
            <a:r>
              <a:rPr lang="en-US" sz="1100" i="1" smtClean="0">
                <a:latin typeface="Consolas" panose="020B0609020204030204" pitchFamily="49" charset="0"/>
              </a:rPr>
              <a:t>abs</a:t>
            </a:r>
            <a:r>
              <a:rPr lang="en-US" sz="1100" smtClean="0">
                <a:latin typeface="Consolas" panose="020B0609020204030204" pitchFamily="49" charset="0"/>
              </a:rPr>
              <a:t>(r) &gt; 0.2)</a:t>
            </a:r>
          </a:p>
        </p:txBody>
      </p:sp>
      <p:sp>
        <p:nvSpPr>
          <p:cNvPr id="27" name="TextBox 26"/>
          <p:cNvSpPr txBox="1"/>
          <p:nvPr/>
        </p:nvSpPr>
        <p:spPr>
          <a:xfrm>
            <a:off x="7722697" y="5350569"/>
            <a:ext cx="3036141" cy="577081"/>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noise is a dataset containing 20 sets of 50 observations of x and y variables drawn at random from a standard normal distribution</a:t>
            </a:r>
            <a:endParaRPr lang="en-US" sz="1050">
              <a:solidFill>
                <a:srgbClr val="C00000"/>
              </a:solidFill>
              <a:latin typeface="Arial" panose="020B0604020202020204" pitchFamily="34" charset="0"/>
              <a:cs typeface="Arial" panose="020B0604020202020204" pitchFamily="34" charset="0"/>
            </a:endParaRPr>
          </a:p>
        </p:txBody>
      </p:sp>
      <p:sp>
        <p:nvSpPr>
          <p:cNvPr id="28" name="TextBox 27"/>
          <p:cNvSpPr txBox="1"/>
          <p:nvPr/>
        </p:nvSpPr>
        <p:spPr>
          <a:xfrm>
            <a:off x="1933934" y="6293134"/>
            <a:ext cx="5696767" cy="415498"/>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you’ll always find non-trivial correlation, however, none of the 20 sets have observations with any causal link – this is a great demonstration of spurious correlation</a:t>
            </a:r>
            <a:endParaRPr lang="en-US" sz="1050">
              <a:solidFill>
                <a:srgbClr val="C00000"/>
              </a:solidFill>
              <a:latin typeface="Arial" panose="020B0604020202020204" pitchFamily="34" charset="0"/>
              <a:cs typeface="Arial" panose="020B0604020202020204" pitchFamily="34" charset="0"/>
            </a:endParaRPr>
          </a:p>
        </p:txBody>
      </p:sp>
      <p:cxnSp>
        <p:nvCxnSpPr>
          <p:cNvPr id="29" name="Straight Arrow Connector 28"/>
          <p:cNvCxnSpPr/>
          <p:nvPr/>
        </p:nvCxnSpPr>
        <p:spPr>
          <a:xfrm flipH="1" flipV="1">
            <a:off x="3445597" y="6051161"/>
            <a:ext cx="86497" cy="241973"/>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3493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smtClean="0">
                <a:latin typeface="Arial Rounded MT Bold" panose="020F0704030504030204" pitchFamily="34" charset="0"/>
              </a:rPr>
              <a:t>Simple Linear Regression</a:t>
            </a:r>
            <a:endParaRPr lang="en-US">
              <a:latin typeface="Arial Rounded MT Bold" panose="020F0704030504030204" pitchFamily="34" charset="0"/>
            </a:endParaRPr>
          </a:p>
        </p:txBody>
      </p:sp>
      <p:sp>
        <p:nvSpPr>
          <p:cNvPr id="3" name="TextBox 2"/>
          <p:cNvSpPr txBox="1"/>
          <p:nvPr/>
        </p:nvSpPr>
        <p:spPr>
          <a:xfrm>
            <a:off x="1371600" y="1380565"/>
            <a:ext cx="9075271" cy="276999"/>
          </a:xfrm>
          <a:prstGeom prst="rect">
            <a:avLst/>
          </a:prstGeom>
          <a:noFill/>
        </p:spPr>
        <p:txBody>
          <a:bodyPr wrap="square" rtlCol="0">
            <a:spAutoFit/>
          </a:bodyPr>
          <a:lstStyle/>
          <a:p>
            <a:r>
              <a:rPr lang="en-US" sz="1200" smtClean="0"/>
              <a:t>The “best-fit” line that cuts through the data in a way that minimizes the distance between the line and the data points.</a:t>
            </a:r>
            <a:endParaRPr lang="en-US" sz="1200"/>
          </a:p>
        </p:txBody>
      </p:sp>
      <p:grpSp>
        <p:nvGrpSpPr>
          <p:cNvPr id="8" name="Group 7"/>
          <p:cNvGrpSpPr/>
          <p:nvPr/>
        </p:nvGrpSpPr>
        <p:grpSpPr>
          <a:xfrm>
            <a:off x="1371600" y="2084800"/>
            <a:ext cx="9746766" cy="369332"/>
            <a:chOff x="1279822" y="3765833"/>
            <a:chExt cx="9746766" cy="369332"/>
          </a:xfrm>
        </p:grpSpPr>
        <p:cxnSp>
          <p:nvCxnSpPr>
            <p:cNvPr id="5" name="Straight Connector 4"/>
            <p:cNvCxnSpPr>
              <a:stCxn id="6" idx="3"/>
            </p:cNvCxnSpPr>
            <p:nvPr/>
          </p:nvCxnSpPr>
          <p:spPr>
            <a:xfrm>
              <a:off x="5239560" y="3950499"/>
              <a:ext cx="578702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959738" cy="369332"/>
            </a:xfrm>
            <a:prstGeom prst="rect">
              <a:avLst/>
            </a:prstGeom>
            <a:noFill/>
          </p:spPr>
          <p:txBody>
            <a:bodyPr wrap="none" rtlCol="0">
              <a:spAutoFit/>
            </a:bodyPr>
            <a:lstStyle/>
            <a:p>
              <a:r>
                <a:rPr lang="en-US" b="1">
                  <a:solidFill>
                    <a:srgbClr val="00B0F0"/>
                  </a:solidFill>
                </a:rPr>
                <a:t>Applied R </a:t>
              </a:r>
              <a:r>
                <a:rPr lang="en-US" b="1" smtClean="0">
                  <a:solidFill>
                    <a:srgbClr val="00B0F0"/>
                  </a:solidFill>
                </a:rPr>
                <a:t>(Visualizing the Best-Fit Line)</a:t>
              </a:r>
              <a:endParaRPr lang="en-US" b="1">
                <a:solidFill>
                  <a:srgbClr val="00B0F0"/>
                </a:solidFill>
              </a:endParaRPr>
            </a:p>
          </p:txBody>
        </p:sp>
      </p:grpSp>
      <p:sp>
        <p:nvSpPr>
          <p:cNvPr id="23" name="TextBox 22"/>
          <p:cNvSpPr txBox="1"/>
          <p:nvPr/>
        </p:nvSpPr>
        <p:spPr>
          <a:xfrm>
            <a:off x="1598280" y="2454132"/>
            <a:ext cx="3647152" cy="600164"/>
          </a:xfrm>
          <a:prstGeom prst="rect">
            <a:avLst/>
          </a:prstGeom>
          <a:solidFill>
            <a:schemeClr val="accent2">
              <a:lumMod val="20000"/>
              <a:lumOff val="80000"/>
            </a:schemeClr>
          </a:solidFill>
        </p:spPr>
        <p:txBody>
          <a:bodyPr wrap="none" rtlCol="0">
            <a:spAutoFit/>
          </a:bodyPr>
          <a:lstStyle/>
          <a:p>
            <a:r>
              <a:rPr lang="en-US" sz="1100" i="1" dirty="0" err="1">
                <a:latin typeface="Consolas" panose="020B0609020204030204" pitchFamily="49" charset="0"/>
              </a:rPr>
              <a:t>ggplot</a:t>
            </a:r>
            <a:r>
              <a:rPr lang="en-US" sz="1100" dirty="0">
                <a:latin typeface="Consolas" panose="020B0609020204030204" pitchFamily="49" charset="0"/>
              </a:rPr>
              <a:t>(data </a:t>
            </a:r>
            <a:r>
              <a:rPr lang="en-US" sz="1100">
                <a:latin typeface="Consolas" panose="020B0609020204030204" pitchFamily="49" charset="0"/>
              </a:rPr>
              <a:t>= </a:t>
            </a:r>
            <a:r>
              <a:rPr lang="en-US" sz="1100" smtClean="0">
                <a:latin typeface="Consolas" panose="020B0609020204030204" pitchFamily="49" charset="0"/>
              </a:rPr>
              <a:t>bdims</a:t>
            </a:r>
            <a:r>
              <a:rPr lang="en-US" sz="1100" smtClean="0">
                <a:latin typeface="Consolas" panose="020B0609020204030204" pitchFamily="49" charset="0"/>
              </a:rPr>
              <a:t>, </a:t>
            </a:r>
            <a:r>
              <a:rPr lang="en-US" sz="1100" i="1" dirty="0" err="1">
                <a:latin typeface="Consolas" panose="020B0609020204030204" pitchFamily="49" charset="0"/>
              </a:rPr>
              <a:t>aes</a:t>
            </a:r>
            <a:r>
              <a:rPr lang="en-US" sz="1100" dirty="0">
                <a:latin typeface="Consolas" panose="020B0609020204030204" pitchFamily="49" charset="0"/>
              </a:rPr>
              <a:t>(y </a:t>
            </a:r>
            <a:r>
              <a:rPr lang="en-US" sz="1100">
                <a:latin typeface="Consolas" panose="020B0609020204030204" pitchFamily="49" charset="0"/>
              </a:rPr>
              <a:t>= </a:t>
            </a:r>
            <a:r>
              <a:rPr lang="en-US" sz="1100" smtClean="0">
                <a:latin typeface="Consolas" panose="020B0609020204030204" pitchFamily="49" charset="0"/>
              </a:rPr>
              <a:t>wgt, </a:t>
            </a:r>
            <a:r>
              <a:rPr lang="en-US" sz="1100" dirty="0">
                <a:latin typeface="Consolas" panose="020B0609020204030204" pitchFamily="49" charset="0"/>
              </a:rPr>
              <a:t>x </a:t>
            </a:r>
            <a:r>
              <a:rPr lang="en-US" sz="1100">
                <a:latin typeface="Consolas" panose="020B0609020204030204" pitchFamily="49" charset="0"/>
              </a:rPr>
              <a:t>= </a:t>
            </a:r>
            <a:r>
              <a:rPr lang="en-US" sz="1100" smtClean="0">
                <a:latin typeface="Consolas" panose="020B0609020204030204" pitchFamily="49" charset="0"/>
              </a:rPr>
              <a:t>hgt</a:t>
            </a:r>
            <a:r>
              <a:rPr lang="en-US" sz="1100" smtClean="0">
                <a:latin typeface="Consolas" panose="020B0609020204030204" pitchFamily="49" charset="0"/>
              </a:rPr>
              <a:t>)) </a:t>
            </a:r>
            <a:r>
              <a:rPr lang="en-US" sz="1100" dirty="0">
                <a:latin typeface="Consolas" panose="020B0609020204030204" pitchFamily="49" charset="0"/>
              </a:rPr>
              <a:t>+</a:t>
            </a:r>
          </a:p>
          <a:p>
            <a:r>
              <a:rPr lang="en-US" sz="1100" i="1" dirty="0">
                <a:latin typeface="Consolas" panose="020B0609020204030204" pitchFamily="49" charset="0"/>
              </a:rPr>
              <a:t>	</a:t>
            </a:r>
            <a:r>
              <a:rPr lang="en-US" sz="1100" i="1" dirty="0" err="1">
                <a:latin typeface="Consolas" panose="020B0609020204030204" pitchFamily="49" charset="0"/>
              </a:rPr>
              <a:t>geom_point</a:t>
            </a:r>
            <a:r>
              <a:rPr lang="en-US" sz="1100" dirty="0">
                <a:latin typeface="Consolas" panose="020B0609020204030204" pitchFamily="49" charset="0"/>
              </a:rPr>
              <a:t>()</a:t>
            </a:r>
            <a:r>
              <a:rPr lang="en-US" sz="1100" i="1" dirty="0">
                <a:latin typeface="Consolas" panose="020B0609020204030204" pitchFamily="49" charset="0"/>
              </a:rPr>
              <a:t> </a:t>
            </a:r>
            <a:r>
              <a:rPr lang="en-US" sz="1100" dirty="0">
                <a:latin typeface="Consolas" panose="020B0609020204030204" pitchFamily="49" charset="0"/>
              </a:rPr>
              <a:t>+</a:t>
            </a:r>
          </a:p>
          <a:p>
            <a:r>
              <a:rPr lang="en-US" sz="1100" i="1">
                <a:latin typeface="Consolas" panose="020B0609020204030204" pitchFamily="49" charset="0"/>
                <a:sym typeface="Wingdings" panose="05000000000000000000" pitchFamily="2" charset="2"/>
              </a:rPr>
              <a:t>	</a:t>
            </a:r>
            <a:r>
              <a:rPr lang="en-US" sz="1100" i="1" smtClean="0">
                <a:latin typeface="Consolas" panose="020B0609020204030204" pitchFamily="49" charset="0"/>
                <a:sym typeface="Wingdings" panose="05000000000000000000" pitchFamily="2" charset="2"/>
              </a:rPr>
              <a:t>geom_smooth</a:t>
            </a:r>
            <a:r>
              <a:rPr lang="en-US" sz="1100" smtClean="0">
                <a:latin typeface="Consolas" panose="020B0609020204030204" pitchFamily="49" charset="0"/>
                <a:sym typeface="Wingdings" panose="05000000000000000000" pitchFamily="2" charset="2"/>
              </a:rPr>
              <a:t>(method = “lm”, se = FALSE)</a:t>
            </a:r>
            <a:endParaRPr lang="en-US" sz="1100" smtClean="0">
              <a:latin typeface="Consolas" panose="020B0609020204030204" pitchFamily="49" charset="0"/>
            </a:endParaRPr>
          </a:p>
        </p:txBody>
      </p:sp>
    </p:spTree>
    <p:extLst>
      <p:ext uri="{BB962C8B-B14F-4D97-AF65-F5344CB8AC3E}">
        <p14:creationId xmlns:p14="http://schemas.microsoft.com/office/powerpoint/2010/main" val="34457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a:latin typeface="Arial Rounded MT Bold" panose="020F0704030504030204" pitchFamily="34" charset="0"/>
              </a:rPr>
              <a:t>Regression</a:t>
            </a:r>
          </a:p>
        </p:txBody>
      </p:sp>
      <p:sp>
        <p:nvSpPr>
          <p:cNvPr id="3" name="TextBox 2"/>
          <p:cNvSpPr txBox="1"/>
          <p:nvPr/>
        </p:nvSpPr>
        <p:spPr>
          <a:xfrm>
            <a:off x="1371600" y="1380565"/>
            <a:ext cx="9075271" cy="646331"/>
          </a:xfrm>
          <a:prstGeom prst="rect">
            <a:avLst/>
          </a:prstGeom>
          <a:noFill/>
        </p:spPr>
        <p:txBody>
          <a:bodyPr wrap="square" rtlCol="0">
            <a:spAutoFit/>
          </a:bodyPr>
          <a:lstStyle/>
          <a:p>
            <a:r>
              <a:rPr lang="en-US" sz="1200"/>
              <a:t>Regression MLP attempt to estimate a </a:t>
            </a:r>
            <a:r>
              <a:rPr lang="en-US" sz="1200" b="1"/>
              <a:t>Response</a:t>
            </a:r>
            <a:r>
              <a:rPr lang="en-US" sz="1200"/>
              <a:t> value after a set of </a:t>
            </a:r>
            <a:r>
              <a:rPr lang="en-US" sz="1200" b="1"/>
              <a:t>Predictors</a:t>
            </a:r>
            <a:r>
              <a:rPr lang="en-US" sz="1200"/>
              <a:t> are pushed through a </a:t>
            </a:r>
            <a:r>
              <a:rPr lang="en-US" sz="1200" b="1"/>
              <a:t>Regression Function</a:t>
            </a:r>
            <a:r>
              <a:rPr lang="en-US" sz="1200"/>
              <a:t>.</a:t>
            </a:r>
          </a:p>
          <a:p>
            <a:endParaRPr lang="en-US" sz="1200"/>
          </a:p>
          <a:p>
            <a:r>
              <a:rPr lang="en-US" sz="1200"/>
              <a:t>In linear regression, the regression function is estimated by two paramaters </a:t>
            </a:r>
            <a:r>
              <a:rPr lang="en-US" sz="1200">
                <a:latin typeface="Symbol" panose="05050102010706020507" pitchFamily="18" charset="2"/>
              </a:rPr>
              <a:t>b</a:t>
            </a:r>
            <a:r>
              <a:rPr lang="en-US" sz="1200" baseline="-25000"/>
              <a:t>0</a:t>
            </a:r>
            <a:r>
              <a:rPr lang="en-US" sz="1200"/>
              <a:t> and </a:t>
            </a:r>
            <a:r>
              <a:rPr lang="en-US" sz="1200">
                <a:latin typeface="Symbol" panose="05050102010706020507" pitchFamily="18" charset="2"/>
              </a:rPr>
              <a:t>b</a:t>
            </a:r>
            <a:r>
              <a:rPr lang="en-US" sz="1200" baseline="-25000"/>
              <a:t>1</a:t>
            </a:r>
            <a:endParaRPr lang="en-US" sz="1200"/>
          </a:p>
        </p:txBody>
      </p:sp>
      <p:grpSp>
        <p:nvGrpSpPr>
          <p:cNvPr id="8" name="Group 7"/>
          <p:cNvGrpSpPr/>
          <p:nvPr/>
        </p:nvGrpSpPr>
        <p:grpSpPr>
          <a:xfrm>
            <a:off x="1371600" y="2905234"/>
            <a:ext cx="9746766" cy="369332"/>
            <a:chOff x="1279822" y="3765833"/>
            <a:chExt cx="9746766" cy="369332"/>
          </a:xfrm>
        </p:grpSpPr>
        <p:cxnSp>
          <p:nvCxnSpPr>
            <p:cNvPr id="5" name="Straight Connector 4"/>
            <p:cNvCxnSpPr>
              <a:stCxn id="6" idx="3"/>
            </p:cNvCxnSpPr>
            <p:nvPr/>
          </p:nvCxnSpPr>
          <p:spPr>
            <a:xfrm>
              <a:off x="4596243" y="3950499"/>
              <a:ext cx="64303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316421" cy="369332"/>
            </a:xfrm>
            <a:prstGeom prst="rect">
              <a:avLst/>
            </a:prstGeom>
            <a:noFill/>
          </p:spPr>
          <p:txBody>
            <a:bodyPr wrap="none" rtlCol="0">
              <a:spAutoFit/>
            </a:bodyPr>
            <a:lstStyle/>
            <a:p>
              <a:r>
                <a:rPr lang="en-US" b="1">
                  <a:solidFill>
                    <a:srgbClr val="00B0F0"/>
                  </a:solidFill>
                </a:rPr>
                <a:t>Applied R (Studying Information)</a:t>
              </a:r>
            </a:p>
          </p:txBody>
        </p:sp>
      </p:grpSp>
    </p:spTree>
    <p:extLst>
      <p:ext uri="{BB962C8B-B14F-4D97-AF65-F5344CB8AC3E}">
        <p14:creationId xmlns:p14="http://schemas.microsoft.com/office/powerpoint/2010/main" val="348170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a:latin typeface="Arial Rounded MT Bold" panose="020F0704030504030204" pitchFamily="34" charset="0"/>
              </a:rPr>
              <a:t>Clustering</a:t>
            </a:r>
          </a:p>
        </p:txBody>
      </p:sp>
      <p:sp>
        <p:nvSpPr>
          <p:cNvPr id="3" name="TextBox 2"/>
          <p:cNvSpPr txBox="1"/>
          <p:nvPr/>
        </p:nvSpPr>
        <p:spPr>
          <a:xfrm>
            <a:off x="1371600" y="1380565"/>
            <a:ext cx="9481671" cy="646331"/>
          </a:xfrm>
          <a:prstGeom prst="rect">
            <a:avLst/>
          </a:prstGeom>
          <a:noFill/>
        </p:spPr>
        <p:txBody>
          <a:bodyPr wrap="square" rtlCol="0">
            <a:spAutoFit/>
          </a:bodyPr>
          <a:lstStyle/>
          <a:p>
            <a:r>
              <a:rPr lang="en-US" sz="1200"/>
              <a:t>Clustering MLP attempt to group similar objects in clusters while ensuring that each cluster is dissimilar from every other cluster.</a:t>
            </a:r>
          </a:p>
          <a:p>
            <a:endParaRPr lang="en-US" sz="1200"/>
          </a:p>
          <a:p>
            <a:r>
              <a:rPr lang="en-US" sz="1200"/>
              <a:t>Clustering is similar to classification MLP however the important distinction is that in clustering, the classes, or clusters, are not predefined.</a:t>
            </a:r>
          </a:p>
        </p:txBody>
      </p:sp>
      <p:grpSp>
        <p:nvGrpSpPr>
          <p:cNvPr id="8" name="Group 7"/>
          <p:cNvGrpSpPr/>
          <p:nvPr/>
        </p:nvGrpSpPr>
        <p:grpSpPr>
          <a:xfrm>
            <a:off x="1371600" y="2905234"/>
            <a:ext cx="9746766" cy="369332"/>
            <a:chOff x="1279822" y="3765833"/>
            <a:chExt cx="9746766" cy="369332"/>
          </a:xfrm>
        </p:grpSpPr>
        <p:cxnSp>
          <p:nvCxnSpPr>
            <p:cNvPr id="5" name="Straight Connector 4"/>
            <p:cNvCxnSpPr>
              <a:stCxn id="6" idx="3"/>
            </p:cNvCxnSpPr>
            <p:nvPr/>
          </p:nvCxnSpPr>
          <p:spPr>
            <a:xfrm>
              <a:off x="4596243" y="3950499"/>
              <a:ext cx="64303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316421" cy="369332"/>
            </a:xfrm>
            <a:prstGeom prst="rect">
              <a:avLst/>
            </a:prstGeom>
            <a:noFill/>
          </p:spPr>
          <p:txBody>
            <a:bodyPr wrap="none" rtlCol="0">
              <a:spAutoFit/>
            </a:bodyPr>
            <a:lstStyle/>
            <a:p>
              <a:r>
                <a:rPr lang="en-US" b="1">
                  <a:solidFill>
                    <a:srgbClr val="00B0F0"/>
                  </a:solidFill>
                </a:rPr>
                <a:t>Applied R (Studying Information)</a:t>
              </a:r>
            </a:p>
          </p:txBody>
        </p:sp>
      </p:grpSp>
    </p:spTree>
    <p:extLst>
      <p:ext uri="{BB962C8B-B14F-4D97-AF65-F5344CB8AC3E}">
        <p14:creationId xmlns:p14="http://schemas.microsoft.com/office/powerpoint/2010/main" val="93125747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1036</TotalTime>
  <Words>514</Words>
  <Application>Microsoft Office PowerPoint</Application>
  <PresentationFormat>Widescreen</PresentationFormat>
  <Paragraphs>82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Rounded MT Bold</vt:lpstr>
      <vt:lpstr>Consolas</vt:lpstr>
      <vt:lpstr>Franklin Gothic Book</vt:lpstr>
      <vt:lpstr>Symbol</vt:lpstr>
      <vt:lpstr>Wingdings</vt:lpstr>
      <vt:lpstr>Crop</vt:lpstr>
      <vt:lpstr>Probability &amp; Statistics</vt:lpstr>
      <vt:lpstr>Content</vt:lpstr>
      <vt:lpstr>Visualizing Two Variables</vt:lpstr>
      <vt:lpstr>Correlation</vt:lpstr>
      <vt:lpstr>Simple Linear Regression</vt:lpstr>
      <vt:lpstr>Regression</vt:lpstr>
      <vt:lpstr>Clustering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Nick Jathar</dc:creator>
  <cp:lastModifiedBy>Nick Jathar</cp:lastModifiedBy>
  <cp:revision>74</cp:revision>
  <cp:lastPrinted>2019-03-20T21:22:53Z</cp:lastPrinted>
  <dcterms:created xsi:type="dcterms:W3CDTF">2019-03-05T18:38:39Z</dcterms:created>
  <dcterms:modified xsi:type="dcterms:W3CDTF">2019-03-21T16:23:57Z</dcterms:modified>
</cp:coreProperties>
</file>