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4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334B3-B63A-4621-B931-E425E69BBE1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0B5A-6503-43D0-9783-AC4094DC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334B3-B63A-4621-B931-E425E69BBE1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0B5A-6503-43D0-9783-AC4094DC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2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334B3-B63A-4621-B931-E425E69BBE1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0B5A-6503-43D0-9783-AC4094DC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9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334B3-B63A-4621-B931-E425E69BBE1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0B5A-6503-43D0-9783-AC4094DC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2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334B3-B63A-4621-B931-E425E69BBE1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0B5A-6503-43D0-9783-AC4094DC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6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334B3-B63A-4621-B931-E425E69BBE1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0B5A-6503-43D0-9783-AC4094DC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2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334B3-B63A-4621-B931-E425E69BBE1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0B5A-6503-43D0-9783-AC4094DC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2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334B3-B63A-4621-B931-E425E69BBE1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0B5A-6503-43D0-9783-AC4094DC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1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334B3-B63A-4621-B931-E425E69BBE1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0B5A-6503-43D0-9783-AC4094DC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5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334B3-B63A-4621-B931-E425E69BBE1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0B5A-6503-43D0-9783-AC4094DC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2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334B3-B63A-4621-B931-E425E69BBE1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0B5A-6503-43D0-9783-AC4094DC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3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334B3-B63A-4621-B931-E425E69BBE1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20B5A-6503-43D0-9783-AC4094DC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 Dislocation Portfolio</a:t>
            </a:r>
            <a:endParaRPr lang="en-US" sz="6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13491"/>
          </a:xfrm>
        </p:spPr>
        <p:txBody>
          <a:bodyPr>
            <a:normAutofit/>
          </a:bodyPr>
          <a:lstStyle/>
          <a:p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Portfolio Management Proposal</a:t>
            </a:r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Nick Jathar</a:t>
            </a:r>
          </a:p>
          <a:p>
            <a:r>
              <a:rPr lang="en-US" smtClean="0"/>
              <a:t>May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Investment Objective and Mechanics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9460"/>
            <a:ext cx="10762129" cy="3899834"/>
          </a:xfrm>
        </p:spPr>
        <p:txBody>
          <a:bodyPr>
            <a:normAutofit/>
          </a:bodyPr>
          <a:lstStyle/>
          <a:p>
            <a:pPr marL="460375" indent="-460375">
              <a:lnSpc>
                <a:spcPct val="150000"/>
              </a:lnSpc>
            </a:pPr>
            <a:r>
              <a:rPr lang="en-US" sz="1800" smtClean="0"/>
              <a:t>SDP’s</a:t>
            </a:r>
            <a:r>
              <a:rPr lang="en-US" sz="1800" baseline="30000" smtClean="0"/>
              <a:t>*</a:t>
            </a:r>
            <a:r>
              <a:rPr lang="en-US" sz="1800" smtClean="0"/>
              <a:t> investment objective is to outperform the S&amp;P 500 more than 10%</a:t>
            </a:r>
          </a:p>
          <a:p>
            <a:pPr marL="460375" indent="-460375">
              <a:lnSpc>
                <a:spcPct val="150000"/>
              </a:lnSpc>
            </a:pPr>
            <a:r>
              <a:rPr lang="en-US" sz="1800" smtClean="0"/>
              <a:t>SDP will screen stock dislocation events as the singular means for generating an investible universe</a:t>
            </a:r>
          </a:p>
          <a:p>
            <a:pPr marL="460375" indent="-460375">
              <a:lnSpc>
                <a:spcPct val="150000"/>
              </a:lnSpc>
            </a:pPr>
            <a:r>
              <a:rPr lang="en-US" sz="1800" smtClean="0"/>
              <a:t>SDP will be 100% invested at all times</a:t>
            </a:r>
          </a:p>
          <a:p>
            <a:pPr marL="460375" indent="-460375">
              <a:lnSpc>
                <a:spcPct val="150000"/>
              </a:lnSpc>
            </a:pPr>
            <a:r>
              <a:rPr lang="en-US" sz="1800" smtClean="0"/>
              <a:t>SDP will hold 10 stocks at all times</a:t>
            </a:r>
          </a:p>
          <a:p>
            <a:pPr marL="460375" indent="-460375">
              <a:lnSpc>
                <a:spcPct val="150000"/>
              </a:lnSpc>
            </a:pPr>
            <a:r>
              <a:rPr lang="en-US" sz="1800" smtClean="0"/>
              <a:t>SDP risk management will simultaneously minimize drawdown and build a short term realized loss buffer</a:t>
            </a:r>
          </a:p>
          <a:p>
            <a:pPr marL="460375" indent="-460375">
              <a:lnSpc>
                <a:spcPct val="150000"/>
              </a:lnSpc>
            </a:pPr>
            <a:r>
              <a:rPr lang="en-US" sz="1800" smtClean="0"/>
              <a:t>SDP will not realize short term gains unless there is a sufficient loss buffer to offset those gains</a:t>
            </a:r>
          </a:p>
          <a:p>
            <a:pPr marL="460375" indent="-460375">
              <a:lnSpc>
                <a:spcPct val="100000"/>
              </a:lnSpc>
            </a:pPr>
            <a:r>
              <a:rPr lang="en-US" sz="1800" smtClean="0"/>
              <a:t>The minimum investment horizon will be 13 months for all stocks unless rebalance under tax conforming circumstances is warranted</a:t>
            </a:r>
            <a:endParaRPr 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113553" y="6488668"/>
            <a:ext cx="2747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* SDP = Stock Dislocation Portfolio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229413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9460"/>
            <a:ext cx="10762129" cy="389983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smtClean="0"/>
              <a:t>Does a stock dislocation event provide a better investment opportunity than fundamental analysis? On an event-by-event basis, the answer is most likely “no”. However, what if one were to observe dislocations in the aggregate?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smtClean="0"/>
              <a:t>Imagine a portfolio manager applying fundamental analysis to pick stocks. The likelihood that this manager picks winners’ increases as the depth of their analysis increases. However increased depth imposes a natural constraint on the size of their investible universe. Let’s 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25143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592"/>
          </a:xfrm>
        </p:spPr>
        <p:txBody>
          <a:bodyPr>
            <a:normAutofit/>
          </a:bodyPr>
          <a:lstStyle/>
          <a:p>
            <a:r>
              <a:rPr lang="en-US" smtClean="0"/>
              <a:t>Portfolio Management Mechanics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9495" y="1359646"/>
            <a:ext cx="2365188" cy="7709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/>
              <a:t>Run stock dislocation screen (SDS) ten days before each calendar year end</a:t>
            </a:r>
            <a:endParaRPr lang="en-US" sz="1400" b="1"/>
          </a:p>
        </p:txBody>
      </p:sp>
      <p:sp>
        <p:nvSpPr>
          <p:cNvPr id="4" name="Right Arrow 3"/>
          <p:cNvSpPr/>
          <p:nvPr/>
        </p:nvSpPr>
        <p:spPr>
          <a:xfrm>
            <a:off x="3050211" y="1568822"/>
            <a:ext cx="681317" cy="35261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47367" y="1358443"/>
            <a:ext cx="2200492" cy="7709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/>
              <a:t>SDS will generate the investible set</a:t>
            </a:r>
          </a:p>
          <a:p>
            <a:pPr algn="ctr"/>
            <a:r>
              <a:rPr lang="en-US" sz="1400" b="1" smtClean="0"/>
              <a:t>for next calendar year</a:t>
            </a:r>
            <a:endParaRPr lang="en-US" sz="1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803243" y="1468129"/>
                <a:ext cx="107240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3600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b="1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243" y="1468129"/>
                <a:ext cx="107240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222110" y="2853920"/>
            <a:ext cx="2234672" cy="7709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/>
              <a:t>Run D</a:t>
            </a:r>
            <a:r>
              <a:rPr lang="en-US" sz="1400" b="1" baseline="-25000" smtClean="0"/>
              <a:t>U</a:t>
            </a:r>
            <a:r>
              <a:rPr lang="en-US" sz="1400" b="1" smtClean="0"/>
              <a:t> / </a:t>
            </a:r>
            <a:r>
              <a:rPr lang="en-US" sz="1400" b="1" smtClean="0"/>
              <a:t>D</a:t>
            </a:r>
            <a:r>
              <a:rPr lang="en-US" sz="1400" b="1" baseline="-25000" smtClean="0"/>
              <a:t>PIY </a:t>
            </a:r>
            <a:r>
              <a:rPr lang="en-US" sz="1400" b="1" smtClean="0"/>
              <a:t>through the</a:t>
            </a:r>
            <a:br>
              <a:rPr lang="en-US" sz="1400" b="1" smtClean="0"/>
            </a:br>
            <a:r>
              <a:rPr lang="en-US" sz="1400" b="1" smtClean="0"/>
              <a:t>stock selection engine (SSE)</a:t>
            </a:r>
            <a:endParaRPr lang="en-US" sz="1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380339" y="2962403"/>
                <a:ext cx="10579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3600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b="1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339" y="2962403"/>
                <a:ext cx="105798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 rot="5400000">
            <a:off x="3998788" y="2253583"/>
            <a:ext cx="681317" cy="35261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617883" y="3063096"/>
            <a:ext cx="681317" cy="35261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9460" y="2853919"/>
            <a:ext cx="2480235" cy="7709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/>
              <a:t>SSE will generate the starting portfoliofor next calendar year</a:t>
            </a:r>
            <a:endParaRPr lang="en-US" sz="1400" b="1"/>
          </a:p>
        </p:txBody>
      </p:sp>
      <p:sp>
        <p:nvSpPr>
          <p:cNvPr id="12" name="Right Arrow 11"/>
          <p:cNvSpPr/>
          <p:nvPr/>
        </p:nvSpPr>
        <p:spPr>
          <a:xfrm rot="5400000">
            <a:off x="8532056" y="3809589"/>
            <a:ext cx="455041" cy="35261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519457" y="4346906"/>
            <a:ext cx="2480235" cy="7709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/>
              <a:t>Run D</a:t>
            </a:r>
            <a:r>
              <a:rPr lang="en-US" sz="1400" b="1" baseline="-25000" smtClean="0"/>
              <a:t>P</a:t>
            </a:r>
            <a:r>
              <a:rPr lang="en-US" sz="1400" b="1" smtClean="0"/>
              <a:t> / D</a:t>
            </a:r>
            <a:r>
              <a:rPr lang="en-US" sz="1400" b="1" baseline="-25000" smtClean="0"/>
              <a:t>PIY</a:t>
            </a:r>
            <a:r>
              <a:rPr lang="en-US" sz="1400" b="1" smtClean="0"/>
              <a:t> through the risk managmenet engine (RME)</a:t>
            </a:r>
          </a:p>
          <a:p>
            <a:pPr algn="ctr"/>
            <a:r>
              <a:rPr lang="en-US" sz="1400" b="1" smtClean="0"/>
              <a:t>on a monthly basis</a:t>
            </a:r>
            <a:endParaRPr lang="en-US" sz="1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414002" y="5948376"/>
                <a:ext cx="99065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3600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b="1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002" y="5948376"/>
                <a:ext cx="99065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7519457" y="5839893"/>
            <a:ext cx="2480235" cy="7709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/>
              <a:t>RME will generate a tax efficient risk mitigating trade set</a:t>
            </a:r>
            <a:endParaRPr lang="en-US" sz="1400" b="1"/>
          </a:p>
        </p:txBody>
      </p:sp>
      <p:sp>
        <p:nvSpPr>
          <p:cNvPr id="20" name="Right Arrow 19"/>
          <p:cNvSpPr/>
          <p:nvPr/>
        </p:nvSpPr>
        <p:spPr>
          <a:xfrm rot="5400000">
            <a:off x="8532056" y="5302576"/>
            <a:ext cx="455041" cy="35261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2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271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Stock Dislocation Portfolio</vt:lpstr>
      <vt:lpstr>Investment Objective and Mechanics</vt:lpstr>
      <vt:lpstr>Motivation</vt:lpstr>
      <vt:lpstr>Portfolio Management Mechanics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Dislocation Portfolio</dc:title>
  <dc:creator>Nick Jathar</dc:creator>
  <cp:lastModifiedBy>Nick Jathar</cp:lastModifiedBy>
  <cp:revision>12</cp:revision>
  <dcterms:created xsi:type="dcterms:W3CDTF">2019-05-14T14:59:04Z</dcterms:created>
  <dcterms:modified xsi:type="dcterms:W3CDTF">2019-05-14T16:21:48Z</dcterms:modified>
</cp:coreProperties>
</file>