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Regression Trees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regression trees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Classification versus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 the data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Performance metrics for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What are the hyperparameters for a decision tree?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the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Grid search for model selection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hyperparameter values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models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 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Random Forests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</a:t>
            </a:r>
            <a:r>
              <a:rPr lang="en-US" sz="1050" smtClean="0"/>
              <a:t>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random forest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random forest model output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out-of-bag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model performance on a test set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error versus test set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 of OOB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tree depth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 smtClean="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</a:t>
            </a:r>
            <a:r>
              <a:rPr lang="en-US" sz="1050" smtClean="0">
                <a:latin typeface="Consolas" panose="020B0609020204030204" pitchFamily="49" charset="0"/>
              </a:rPr>
              <a:t>default_prediction, reference </a:t>
            </a:r>
            <a:r>
              <a:rPr lang="en-US" sz="1050">
                <a:latin typeface="Consolas" panose="020B0609020204030204" pitchFamily="49" charset="0"/>
              </a:rPr>
              <a:t>= creditsub_test$default</a:t>
            </a:r>
            <a:r>
              <a:rPr lang="en-US" sz="1050" smtClean="0">
                <a:latin typeface="Consolas" panose="020B0609020204030204" pitchFamily="49" charset="0"/>
              </a:rPr>
              <a:t>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ce(actual = creditsub_test$default, predicted = default_prediction)</a:t>
            </a:r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smtClean="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grade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grade_valid &lt;- grade[assignment == 2,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grade_test </a:t>
            </a:r>
            <a:r>
              <a:rPr lang="en-US" sz="1050">
                <a:latin typeface="Consolas" panose="020B0609020204030204" pitchFamily="49" charset="0"/>
              </a:rPr>
              <a:t>&lt;- grade[assignment == </a:t>
            </a:r>
            <a:r>
              <a:rPr lang="en-US" sz="1050" smtClean="0">
                <a:latin typeface="Consolas" panose="020B0609020204030204" pitchFamily="49" charset="0"/>
              </a:rPr>
              <a:t>3, </a:t>
            </a:r>
            <a:r>
              <a:rPr lang="en-US" sz="1050">
                <a:latin typeface="Consolas" panose="020B0609020204030204" pitchFamily="49" charset="0"/>
              </a:rPr>
              <a:t>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“anova”)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</a:t>
            </a:r>
            <a:r>
              <a:rPr lang="en-US" sz="1050">
                <a:latin typeface="Consolas" panose="020B0609020204030204" pitchFamily="49" charset="0"/>
              </a:rPr>
              <a:t>grade_model, </a:t>
            </a:r>
            <a:r>
              <a:rPr lang="en-US" sz="1050" smtClean="0">
                <a:latin typeface="Consolas" panose="020B0609020204030204" pitchFamily="49" charset="0"/>
              </a:rPr>
              <a:t>yesno = 2, type = 0, extra = 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see this model using print(grade_model)</a:t>
            </a: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hyper_grid &lt;- expand.grid(minsplit = minsplit, maxdepth = maxdepth)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minsplit = minsplit,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Once you have the best model, a final estimate of performance is computed on the test set.</a:t>
            </a:r>
            <a:endParaRPr lang="en-US" sz="1200"/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</a:t>
            </a:r>
            <a:r>
              <a:rPr lang="en-US" sz="1050" smtClean="0">
                <a:latin typeface="Consolas" panose="020B0609020204030204" pitchFamily="49" charset="0"/>
              </a:rPr>
              <a:t>credit_test, type </a:t>
            </a:r>
            <a:r>
              <a:rPr lang="en-US" sz="1050">
                <a:latin typeface="Consolas" panose="020B0609020204030204" pitchFamily="49" charset="0"/>
              </a:rPr>
              <a:t>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208378" y="6535791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Bagged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ipred, Metrics, caret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Bagged trees combines many trees with the goal of reducing variance.</a:t>
            </a:r>
          </a:p>
          <a:p>
            <a:r>
              <a:rPr lang="en-US" sz="1200" smtClean="0"/>
              <a:t>Bagging </a:t>
            </a:r>
            <a:r>
              <a:rPr lang="en-US" sz="1200" smtClean="0">
                <a:sym typeface="Wingdings" panose="05000000000000000000" pitchFamily="2" charset="2"/>
              </a:rPr>
              <a:t> Bootstrap Aggregating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smtClean="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 smtClean="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862459"/>
            <a:ext cx="62817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library(randomForest)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credit_model &lt;- </a:t>
            </a:r>
            <a:r>
              <a:rPr lang="en-US" sz="1050" smtClean="0">
                <a:latin typeface="Consolas" panose="020B0609020204030204" pitchFamily="49" charset="0"/>
              </a:rPr>
              <a:t>randomForest(formula </a:t>
            </a:r>
            <a:r>
              <a:rPr lang="en-US" sz="1050" smtClean="0">
                <a:latin typeface="Consolas" panose="020B0609020204030204" pitchFamily="49" charset="0"/>
              </a:rPr>
              <a:t>= default ~ </a:t>
            </a:r>
            <a:r>
              <a:rPr lang="en-US" sz="1050" smtClean="0">
                <a:latin typeface="Consolas" panose="020B0609020204030204" pitchFamily="49" charset="0"/>
              </a:rPr>
              <a:t>., data </a:t>
            </a:r>
            <a:r>
              <a:rPr lang="en-US" sz="1050" smtClean="0">
                <a:latin typeface="Consolas" panose="020B0609020204030204" pitchFamily="49" charset="0"/>
              </a:rPr>
              <a:t>= </a:t>
            </a:r>
            <a:r>
              <a:rPr lang="en-US" sz="1050" smtClean="0">
                <a:latin typeface="Consolas" panose="020B0609020204030204" pitchFamily="49" charset="0"/>
              </a:rPr>
              <a:t>credit_train)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err &lt;- credit_model$err.rate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oob_err &lt;- err[500, “OOB”]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plot(credit_model)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legend(x = “right”, legend = colnames(err), fill = 1:ncol(err))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</a:t>
            </a:r>
            <a:r>
              <a:rPr lang="en-US" sz="1050" smtClean="0">
                <a:latin typeface="Consolas" panose="020B0609020204030204" pitchFamily="49" charset="0"/>
              </a:rPr>
              <a:t>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cm &lt;- confusionMatrix(data = class_prediction, reference = credit_test$default)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paste0(“Test Accuracy: ”, cm$overall[1])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paste0(“OOB Accuracy: ”, 1 – obb_err)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 type = “prob”)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</a:t>
            </a:r>
            <a:r>
              <a:rPr lang="en-US" sz="1050">
                <a:latin typeface="Consolas" panose="020B0609020204030204" pitchFamily="49" charset="0"/>
              </a:rPr>
              <a:t>= ifelse(credit_test$default == “yes”, 1, 0</a:t>
            </a:r>
            <a:r>
              <a:rPr lang="en-US" sz="1050" smtClean="0">
                <a:latin typeface="Consolas" panose="020B0609020204030204" pitchFamily="49" charset="0"/>
              </a:rPr>
              <a:t>),</a:t>
            </a:r>
            <a:r>
              <a:rPr lang="en-US" sz="1050">
                <a:latin typeface="Consolas" panose="020B0609020204030204" pitchFamily="49" charset="0"/>
              </a:rPr>
              <a:t>	predict = pred[ , “yes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res &lt;- tuneRF(x = subset(credit_train, select = -default),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  y = credit_train$default, ntreeTry = 500)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mtry_opt &lt;- res[ , “mtry”][which.min(res[ , “OOBError”])]</a:t>
            </a:r>
          </a:p>
          <a:p>
            <a:endParaRPr lang="en-US" sz="1050" smtClean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38259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andomForest, caret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40" y="862459"/>
            <a:ext cx="1931637" cy="879883"/>
          </a:xfrm>
          <a:prstGeom prst="rect">
            <a:avLst/>
          </a:prstGeom>
        </p:spPr>
      </p:pic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4157914" y="86245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2" name="Right Arrow 21"/>
          <p:cNvSpPr/>
          <p:nvPr/>
        </p:nvSpPr>
        <p:spPr>
          <a:xfrm rot="8934343">
            <a:off x="3860069" y="1123103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3"/>
          <p:cNvSpPr>
            <a:spLocks noGrp="1"/>
          </p:cNvSpPr>
          <p:nvPr>
            <p:ph sz="half" idx="1"/>
          </p:nvPr>
        </p:nvSpPr>
        <p:spPr>
          <a:xfrm>
            <a:off x="2841779" y="1673913"/>
            <a:ext cx="1640574" cy="229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OOB (out-of-bag error)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2597599" y="1712462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58" y="2023443"/>
            <a:ext cx="2968262" cy="1084863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72964" y="5669185"/>
            <a:ext cx="3877055" cy="533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Note: if you want to evaluate the model based on AUC instead of error (accuracy), then this is not the best way to tune a model, as the selection only considers OOB error.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0800000">
            <a:off x="4728785" y="5707733"/>
            <a:ext cx="28547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</TotalTime>
  <Words>888</Words>
  <Application>Microsoft Office PowerPoint</Application>
  <PresentationFormat>On-screen Show (4:3)</PresentationFormat>
  <Paragraphs>261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163</cp:revision>
  <cp:lastPrinted>2019-06-05T21:34:09Z</cp:lastPrinted>
  <dcterms:created xsi:type="dcterms:W3CDTF">2019-03-05T18:38:39Z</dcterms:created>
  <dcterms:modified xsi:type="dcterms:W3CDTF">2019-06-10T17:41:37Z</dcterms:modified>
</cp:coreProperties>
</file>