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sldIdLst>
    <p:sldId id="256" r:id="rId2"/>
    <p:sldId id="257" r:id="rId3"/>
    <p:sldId id="270" r:id="rId4"/>
    <p:sldId id="271" r:id="rId5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 showGuides="1">
      <p:cViewPr varScale="1">
        <p:scale>
          <a:sx n="138" d="100"/>
          <a:sy n="138" d="100"/>
        </p:scale>
        <p:origin x="120" y="606"/>
      </p:cViewPr>
      <p:guideLst>
        <p:guide orient="horz" pos="2160"/>
        <p:guide pos="28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24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9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5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4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1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2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9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9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5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6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950">
                <a:latin typeface="+mn-lt"/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15603"/>
            <a:ext cx="6858000" cy="775448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Dimensionality Reduction </a:t>
            </a:r>
            <a:r>
              <a:rPr lang="en-US"/>
              <a:t>in R</a:t>
            </a:r>
            <a:endParaRPr lang="en-US" dirty="0"/>
          </a:p>
          <a:p>
            <a:r>
              <a:rPr lang="en-US" smtClean="0"/>
              <a:t>July </a:t>
            </a:r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74401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35162"/>
            <a:ext cx="7886700" cy="39851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Content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14350" y="1073010"/>
            <a:ext cx="3757999" cy="5507084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1350" smtClean="0"/>
              <a:t>Principal Component Analysis (PCA)</a:t>
            </a:r>
            <a:endParaRPr lang="en-US" sz="13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>
                <a:solidFill>
                  <a:srgbClr val="00B0F0"/>
                </a:solidFill>
              </a:rPr>
              <a:t>The Curse of Dimensionality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>
                <a:solidFill>
                  <a:srgbClr val="00B0F0"/>
                </a:solidFill>
              </a:rPr>
              <a:t>Why reduce dimensionality?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Exploring multivariate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Getting PCA to work with FactoMineR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PCA with FactoMineR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Exploring </a:t>
            </a:r>
            <a:r>
              <a:rPr lang="en-US" sz="1050" smtClean="0"/>
              <a:t>PCA()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PCA with ade4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Interpreting </a:t>
            </a:r>
            <a:r>
              <a:rPr lang="en-US" sz="1050" smtClean="0"/>
              <a:t>and visualizing PCA models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Plotting cos2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Plotting contributions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Biplots and their ellipsoids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Proximinty of variables in a 2-D PCA plot</a:t>
            </a:r>
            <a:endParaRPr lang="en-US" sz="1050"/>
          </a:p>
          <a:p>
            <a:pPr marL="342900" indent="-342900">
              <a:buFont typeface="+mj-lt"/>
              <a:buAutoNum type="arabicPeriod"/>
            </a:pPr>
            <a:r>
              <a:rPr lang="en-US" sz="1350" smtClean="0"/>
              <a:t>Advanced PCA &amp; Non-Negative Matrix Factorization (NNMF)</a:t>
            </a:r>
            <a:endParaRPr lang="en-US" sz="13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Determining the right number of PCs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The Kaiser-Guttman rule and the Scree test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Parallel Analysis with paran()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Performing PCA on datasets with missing values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Why is mean imputation problematic?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Estimating missing values with missMDA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N-NMF and topic detection with nmf()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Topic detection with N-NMF: Part 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Topic detection with N-NMF: Part </a:t>
            </a:r>
            <a:r>
              <a:rPr lang="en-US" sz="1050" smtClean="0"/>
              <a:t>II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Trying different N-NMF algorithms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endParaRPr lang="en-US" sz="105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4926199" y="1073009"/>
            <a:ext cx="3757612" cy="5584779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 startAt="3"/>
            </a:pPr>
            <a:r>
              <a:rPr lang="en-US" sz="1350" smtClean="0"/>
              <a:t>Exploratory Factor Analysis (EFA)</a:t>
            </a:r>
            <a:endParaRPr lang="en-US" sz="13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Intro to EFA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EFA’s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The Humor Styles Questionnaire dataset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Intro to EFA: Data factorability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How factorable is our Dataset?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Move on or step out of EFA?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Extraction methods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EFA with MinRes and MLE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EFA with Principal Axis Factroing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Choosing the right number of factors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Determining the number of factors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Taking the actual decision</a:t>
            </a:r>
            <a:endParaRPr lang="en-US" sz="1050"/>
          </a:p>
          <a:p>
            <a:pPr marL="385763" indent="-385763">
              <a:buFont typeface="+mj-lt"/>
              <a:buAutoNum type="arabicPeriod" startAt="3"/>
            </a:pPr>
            <a:r>
              <a:rPr lang="en-US" sz="1350" smtClean="0"/>
              <a:t>Advanced EFA</a:t>
            </a:r>
            <a:endParaRPr lang="en-US" sz="13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Interpretation of EFA and factor rotation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Rotating the extracted facotrs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Which rotation method to choose?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Interpretation of EFA and path diagrams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Interpreting humor styles and visual aid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Humor Styles and hidden factors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EFA: case study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Factorability check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Extracting and choosing the number of factors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Factor rotation and interpretation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Congratulations!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When do we use each method?</a:t>
            </a:r>
          </a:p>
        </p:txBody>
      </p:sp>
    </p:spTree>
    <p:extLst>
      <p:ext uri="{BB962C8B-B14F-4D97-AF65-F5344CB8AC3E}">
        <p14:creationId xmlns:p14="http://schemas.microsoft.com/office/powerpoint/2010/main" val="81544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35162"/>
            <a:ext cx="7886700" cy="39851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+mn-lt"/>
              </a:rPr>
              <a:t>Principal Component Analysis</a:t>
            </a:r>
            <a:endParaRPr lang="en-US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350" y="1120173"/>
            <a:ext cx="46538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Dimensionality reduction methods aim to overcome the “curse of dimensionality”</a:t>
            </a: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5407756" y="1012674"/>
            <a:ext cx="29932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obstables that hamper you from understanding the underlying structure of your data</a:t>
            </a:r>
            <a:endParaRPr lang="en-US" sz="1050"/>
          </a:p>
        </p:txBody>
      </p:sp>
      <p:sp>
        <p:nvSpPr>
          <p:cNvPr id="8" name="Down Arrow 7"/>
          <p:cNvSpPr/>
          <p:nvPr/>
        </p:nvSpPr>
        <p:spPr>
          <a:xfrm rot="5400000">
            <a:off x="5113957" y="1087069"/>
            <a:ext cx="270748" cy="316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42900" y="1913797"/>
                <a:ext cx="4114800" cy="5961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𝐷𝑒𝑛𝑠𝑖𝑡𝑦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𝑜𝑏𝑠𝑒𝑟𝑣𝑎𝑡𝑖𝑜𝑛𝑠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𝑑𝑖𝑚𝑒𝑛𝑠𝑖𝑜𝑛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𝑟𝑎𝑛𝑔𝑒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1913797"/>
                <a:ext cx="4114800" cy="5961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43861" y="3121331"/>
            <a:ext cx="23823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Elements of the curse of dimensionality</a:t>
            </a:r>
            <a:endParaRPr lang="en-US" sz="1050"/>
          </a:p>
        </p:txBody>
      </p:sp>
      <p:sp>
        <p:nvSpPr>
          <p:cNvPr id="11" name="TextBox 10"/>
          <p:cNvSpPr txBox="1"/>
          <p:nvPr/>
        </p:nvSpPr>
        <p:spPr>
          <a:xfrm>
            <a:off x="710233" y="3322623"/>
            <a:ext cx="34852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smtClean="0"/>
              <a:t>as dimensionality grows, the feature space grows rapidily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smtClean="0"/>
              <a:t>bigger feature space increases computational costs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smtClean="0"/>
              <a:t>estimation accuracy decreases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smtClean="0"/>
              <a:t>data interpretability / intuition degrades</a:t>
            </a:r>
            <a:endParaRPr lang="en-US" sz="1050"/>
          </a:p>
        </p:txBody>
      </p:sp>
      <p:sp>
        <p:nvSpPr>
          <p:cNvPr id="12" name="TextBox 11"/>
          <p:cNvSpPr txBox="1"/>
          <p:nvPr/>
        </p:nvSpPr>
        <p:spPr>
          <a:xfrm>
            <a:off x="514350" y="4398993"/>
            <a:ext cx="610615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50" smtClean="0"/>
              <a:t>Most dimensions could probably be reduced due to a small set set of latent (uncorrelated) dimensions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smtClean="0"/>
              <a:t>Observed features obscure the true or intrinsic dimensionality of the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3861" y="4914464"/>
            <a:ext cx="5530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A starting point for data exploration is to examine correlation amongst the various features </a:t>
            </a:r>
            <a:r>
              <a:rPr lang="en-US" sz="1050" smtClean="0">
                <a:sym typeface="Wingdings" panose="05000000000000000000" pitchFamily="2" charset="2"/>
              </a:rPr>
              <a:t></a:t>
            </a:r>
          </a:p>
          <a:p>
            <a:r>
              <a:rPr lang="en-US" sz="1050" smtClean="0">
                <a:sym typeface="Wingdings" panose="05000000000000000000" pitchFamily="2" charset="2"/>
              </a:rPr>
              <a:t>This visualization process is difficult to interpret when trying to reduce the number of dimensions.</a:t>
            </a:r>
            <a:endParaRPr lang="en-US" sz="105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957" y="4461239"/>
            <a:ext cx="1589100" cy="5405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535" y="5248271"/>
            <a:ext cx="1487945" cy="1306045"/>
          </a:xfrm>
          <a:prstGeom prst="rect">
            <a:avLst/>
          </a:prstGeom>
        </p:spPr>
      </p:pic>
      <p:sp>
        <p:nvSpPr>
          <p:cNvPr id="16" name="Down Arrow 15"/>
          <p:cNvSpPr/>
          <p:nvPr/>
        </p:nvSpPr>
        <p:spPr>
          <a:xfrm>
            <a:off x="7614789" y="4983821"/>
            <a:ext cx="143436" cy="223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4350" y="5491193"/>
            <a:ext cx="31935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Approaches to dealing with the curse of dimensionality</a:t>
            </a:r>
            <a:endParaRPr lang="en-US" sz="1050"/>
          </a:p>
        </p:txBody>
      </p:sp>
      <p:sp>
        <p:nvSpPr>
          <p:cNvPr id="18" name="TextBox 17"/>
          <p:cNvSpPr txBox="1"/>
          <p:nvPr/>
        </p:nvSpPr>
        <p:spPr>
          <a:xfrm>
            <a:off x="680722" y="5692485"/>
            <a:ext cx="39388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smtClean="0"/>
              <a:t>use feature engineering: this requires domain knowledge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smtClean="0"/>
              <a:t>use dimensionality reduction techniques to remove redundancies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42402" y="6082815"/>
            <a:ext cx="271741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50" smtClean="0"/>
              <a:t>Principal components analysis (PCA)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smtClean="0"/>
              <a:t>Non-negative matrix factorization (NNMF)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smtClean="0"/>
              <a:t>Exploratory factor analsysis (EFA)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31261" y="6082815"/>
            <a:ext cx="22361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/>
              <a:t>the idea here is to explain as much data variation as possible while discarding highly correlated variables</a:t>
            </a:r>
            <a:endParaRPr lang="en-US" sz="1000"/>
          </a:p>
        </p:txBody>
      </p:sp>
      <p:sp>
        <p:nvSpPr>
          <p:cNvPr id="21" name="TextBox 20"/>
          <p:cNvSpPr txBox="1"/>
          <p:nvPr/>
        </p:nvSpPr>
        <p:spPr>
          <a:xfrm>
            <a:off x="7729830" y="6601156"/>
            <a:ext cx="1414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i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Principal Component Analysis</a:t>
            </a:r>
            <a:endParaRPr lang="en-US" sz="800" i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28270" y="1667416"/>
            <a:ext cx="31196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Standard process of exploring your data</a:t>
            </a:r>
            <a:endParaRPr lang="en-US" sz="1050"/>
          </a:p>
        </p:txBody>
      </p:sp>
      <p:sp>
        <p:nvSpPr>
          <p:cNvPr id="23" name="TextBox 22"/>
          <p:cNvSpPr txBox="1"/>
          <p:nvPr/>
        </p:nvSpPr>
        <p:spPr>
          <a:xfrm>
            <a:off x="4866316" y="1879310"/>
            <a:ext cx="35807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50" smtClean="0"/>
              <a:t>Use summary() to glimpse at your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smtClean="0"/>
              <a:t>Construct a correlations using cor()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smtClean="0"/>
              <a:t>Visualize correlation by using ggcorrplot()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smtClean="0"/>
              <a:t>Conduct hierarchical clustering on the correlation matrix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5258" y="2709715"/>
            <a:ext cx="4310198" cy="154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2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35162"/>
            <a:ext cx="7886700" cy="39851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+mn-lt"/>
              </a:rPr>
              <a:t>Principal Component Analysis</a:t>
            </a:r>
            <a:endParaRPr lang="en-US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29830" y="6601156"/>
            <a:ext cx="1414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i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Principal Component Analysis</a:t>
            </a:r>
            <a:endParaRPr lang="en-US" sz="800" i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889238"/>
              </p:ext>
            </p:extLst>
          </p:nvPr>
        </p:nvGraphicFramePr>
        <p:xfrm>
          <a:off x="609600" y="1360316"/>
          <a:ext cx="7005188" cy="109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9273">
                  <a:extLst>
                    <a:ext uri="{9D8B030D-6E8A-4147-A177-3AD203B41FA5}">
                      <a16:colId xmlns:a16="http://schemas.microsoft.com/office/drawing/2014/main" val="908884804"/>
                    </a:ext>
                  </a:extLst>
                </a:gridCol>
                <a:gridCol w="3125915">
                  <a:extLst>
                    <a:ext uri="{9D8B030D-6E8A-4147-A177-3AD203B41FA5}">
                      <a16:colId xmlns:a16="http://schemas.microsoft.com/office/drawing/2014/main" val="1697227433"/>
                    </a:ext>
                  </a:extLst>
                </a:gridCol>
              </a:tblGrid>
              <a:tr h="289070">
                <a:tc>
                  <a:txBody>
                    <a:bodyPr/>
                    <a:lstStyle/>
                    <a:p>
                      <a:r>
                        <a:rPr lang="en-US" sz="1100" smtClean="0"/>
                        <a:t>Conceptually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Practically</a:t>
                      </a:r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572564"/>
                  </a:ext>
                </a:extLst>
              </a:tr>
              <a:tr h="201953">
                <a:tc>
                  <a:txBody>
                    <a:bodyPr/>
                    <a:lstStyle/>
                    <a:p>
                      <a:r>
                        <a:rPr lang="en-US" sz="1100" smtClean="0"/>
                        <a:t>Removes correlation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Decomposes the correlation matrix</a:t>
                      </a:r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487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smtClean="0"/>
                        <a:t>Extracts new dimensions (thes</a:t>
                      </a:r>
                      <a:r>
                        <a:rPr lang="en-US" sz="1100" baseline="0" smtClean="0"/>
                        <a:t>e are the principal components)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Changes the coordinate system</a:t>
                      </a:r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413756"/>
                  </a:ext>
                </a:extLst>
              </a:tr>
              <a:tr h="289070">
                <a:tc>
                  <a:txBody>
                    <a:bodyPr/>
                    <a:lstStyle/>
                    <a:p>
                      <a:r>
                        <a:rPr lang="en-US" sz="1100" smtClean="0"/>
                        <a:t>Reveals the true dimensionality of the data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Helps reduce the number of dimensions</a:t>
                      </a:r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680073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43861" y="1032878"/>
            <a:ext cx="1414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What does PCA do?</a:t>
            </a:r>
            <a:endParaRPr lang="en-US" sz="120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149158"/>
              </p:ext>
            </p:extLst>
          </p:nvPr>
        </p:nvGraphicFramePr>
        <p:xfrm>
          <a:off x="628667" y="2910117"/>
          <a:ext cx="4074951" cy="8072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74951">
                  <a:extLst>
                    <a:ext uri="{9D8B030D-6E8A-4147-A177-3AD203B41FA5}">
                      <a16:colId xmlns:a16="http://schemas.microsoft.com/office/drawing/2014/main" val="908884804"/>
                    </a:ext>
                  </a:extLst>
                </a:gridCol>
              </a:tblGrid>
              <a:tr h="289070">
                <a:tc>
                  <a:txBody>
                    <a:bodyPr/>
                    <a:lstStyle/>
                    <a:p>
                      <a:r>
                        <a:rPr lang="en-US" sz="1100" b="0" smtClean="0"/>
                        <a:t>Pre-processing</a:t>
                      </a:r>
                      <a:r>
                        <a:rPr lang="en-US" sz="1100" b="0" baseline="0" smtClean="0"/>
                        <a:t> (2 steps) </a:t>
                      </a:r>
                      <a:r>
                        <a:rPr lang="en-US" sz="1100" b="0" baseline="0" smtClean="0">
                          <a:sym typeface="Wingdings" panose="05000000000000000000" pitchFamily="2" charset="2"/>
                        </a:rPr>
                        <a:t> centering and standardization</a:t>
                      </a:r>
                      <a:endParaRPr lang="en-US" sz="11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572564"/>
                  </a:ext>
                </a:extLst>
              </a:tr>
              <a:tr h="201953">
                <a:tc>
                  <a:txBody>
                    <a:bodyPr/>
                    <a:lstStyle/>
                    <a:p>
                      <a:r>
                        <a:rPr lang="en-US" sz="1100" smtClean="0"/>
                        <a:t>Change of coordinate systems (2 steps)</a:t>
                      </a:r>
                      <a:r>
                        <a:rPr lang="en-US" sz="1100" baseline="0" smtClean="0"/>
                        <a:t> </a:t>
                      </a:r>
                      <a:r>
                        <a:rPr lang="en-US" sz="1100" baseline="0" smtClean="0">
                          <a:sym typeface="Wingdings" panose="05000000000000000000" pitchFamily="2" charset="2"/>
                        </a:rPr>
                        <a:t> rotation and projection</a:t>
                      </a:r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487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smtClean="0"/>
                        <a:t>Explained variance (reduction)</a:t>
                      </a:r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413756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62928" y="2582679"/>
            <a:ext cx="1233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Five steps in PCA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9255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5352</TotalTime>
  <Words>545</Words>
  <Application>Microsoft Office PowerPoint</Application>
  <PresentationFormat>On-screen Show (4:3)</PresentationFormat>
  <Paragraphs>95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Wingdings</vt:lpstr>
      <vt:lpstr>Office Theme</vt:lpstr>
      <vt:lpstr>Machine Learning</vt:lpstr>
      <vt:lpstr>Content</vt:lpstr>
      <vt:lpstr>Principal Component Analysis</vt:lpstr>
      <vt:lpstr>Principal Component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Nick Jathar</dc:creator>
  <cp:lastModifiedBy>Nick Jathar</cp:lastModifiedBy>
  <cp:revision>265</cp:revision>
  <cp:lastPrinted>2019-06-05T21:34:09Z</cp:lastPrinted>
  <dcterms:created xsi:type="dcterms:W3CDTF">2019-03-05T18:38:39Z</dcterms:created>
  <dcterms:modified xsi:type="dcterms:W3CDTF">2019-07-19T19:23:12Z</dcterms:modified>
</cp:coreProperties>
</file>