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0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622" y="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mtClean="0"/>
              <a:t>Machine learning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Machine Learning Toolbox</a:t>
            </a:r>
            <a:endParaRPr lang="en-US" dirty="0"/>
          </a:p>
          <a:p>
            <a:r>
              <a:rPr lang="en-US" sz="1600" smtClean="0"/>
              <a:t>Zachary Deane-Mayer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mtClean="0">
                <a:latin typeface="Arial Rounded MT Bold" panose="020F0704030504030204" pitchFamily="34" charset="0"/>
              </a:rPr>
              <a:t>Regression models: fitting them and evaluating their performance</a:t>
            </a:r>
            <a:endParaRPr lang="en-US" dirty="0">
              <a:latin typeface="Arial Rounded MT Bold" panose="020F0704030504030204" pitchFamily="34" charset="0"/>
            </a:endParaRP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mtClean="0">
                <a:latin typeface="Arial Rounded MT Bold" panose="020F0704030504030204" pitchFamily="34" charset="0"/>
              </a:rPr>
              <a:t>Classification models: fitting them and evaluating their performance</a:t>
            </a:r>
            <a:endParaRPr lang="en-US" dirty="0">
              <a:latin typeface="Arial Rounded MT Bold" panose="020F0704030504030204" pitchFamily="34" charset="0"/>
            </a:endParaRP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mtClean="0">
                <a:latin typeface="Arial Rounded MT Bold" panose="020F0704030504030204" pitchFamily="34" charset="0"/>
              </a:rPr>
              <a:t>Tuning model parameters to improve performance</a:t>
            </a:r>
            <a:endParaRPr lang="en-US" dirty="0">
              <a:latin typeface="Arial Rounded MT Bold" panose="020F0704030504030204" pitchFamily="34" charset="0"/>
            </a:endParaRP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mtClean="0">
                <a:latin typeface="Arial Rounded MT Bold" panose="020F0704030504030204" pitchFamily="34" charset="0"/>
              </a:rPr>
              <a:t>Preprocessing your data</a:t>
            </a:r>
            <a:endParaRPr lang="en-US" dirty="0">
              <a:latin typeface="Arial Rounded MT Bold" panose="020F0704030504030204" pitchFamily="34" charset="0"/>
            </a:endParaRP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mtClean="0">
                <a:latin typeface="Arial Rounded MT Bold" panose="020F0704030504030204" pitchFamily="34" charset="0"/>
              </a:rPr>
              <a:t>Selecting models: a case study in churn prediction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Supervised </a:t>
            </a:r>
            <a:r>
              <a:rPr lang="en-US" smtClean="0">
                <a:latin typeface="Arial Rounded MT Bold" panose="020F0704030504030204" pitchFamily="34" charset="0"/>
              </a:rPr>
              <a:t>Learning Overview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74676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Supervised learning (predictive modeling) is machine learning in situations where you have a target variable.</a:t>
            </a:r>
          </a:p>
          <a:p>
            <a:endParaRPr lang="en-US" sz="1200"/>
          </a:p>
          <a:p>
            <a:r>
              <a:rPr lang="en-US" sz="1200" smtClean="0"/>
              <a:t>There are two major types of predictive models:</a:t>
            </a:r>
            <a:endParaRPr lang="en-US" sz="1200" dirty="0"/>
          </a:p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Classification</a:t>
            </a:r>
            <a:r>
              <a:rPr lang="en-US" sz="1200" dirty="0"/>
              <a:t>	</a:t>
            </a:r>
            <a:r>
              <a:rPr lang="en-US" sz="1200"/>
              <a:t>	</a:t>
            </a:r>
            <a:r>
              <a:rPr lang="en-US" sz="1200" smtClean="0"/>
              <a:t>target variable is qualitative</a:t>
            </a:r>
            <a:endParaRPr lang="en-US" sz="1200" b="1" dirty="0"/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Regression			target variable is quantitative</a:t>
            </a:r>
            <a:endParaRPr lang="en-US" sz="1200" dirty="0"/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smtClean="0"/>
              <a:t>A metric is used to evaluate how well the model works.</a:t>
            </a:r>
            <a:r>
              <a:rPr lang="en-US" sz="1200" dirty="0"/>
              <a:t> </a:t>
            </a:r>
            <a:r>
              <a:rPr lang="en-US" sz="1200" smtClean="0"/>
              <a:t>Metrics are quantifiable and objective.</a:t>
            </a:r>
          </a:p>
          <a:p>
            <a:pPr>
              <a:tabLst>
                <a:tab pos="573088" algn="l"/>
              </a:tabLst>
            </a:pPr>
            <a:endParaRPr lang="en-US" sz="1200" smtClean="0"/>
          </a:p>
          <a:p>
            <a:pPr>
              <a:tabLst>
                <a:tab pos="573088" algn="l"/>
              </a:tabLst>
            </a:pPr>
            <a:r>
              <a:rPr lang="en-US" sz="1200" smtClean="0"/>
              <a:t>The root mean squared error (RMSE) is the primary metric for evaluating regression models.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 smtClean="0"/>
              <a:t>Caution: you should not calculate RMSE on the data that is used to fit the model (in-sample data). This leads to an overly optimistic assessment of how well the model works. This is due to overfitting - a problem where the model does not generalize well to new data.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 smtClean="0"/>
              <a:t>The better alternative is to use out-of-sample RMSE.</a:t>
            </a:r>
            <a:endParaRPr lang="en-US" sz="12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90800" y="6642549"/>
            <a:ext cx="9601200" cy="215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00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Regression models: fitting them and evaluating their performance</a:t>
            </a:r>
            <a:endParaRPr lang="en-US" sz="1000" dirty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71600" y="4258429"/>
            <a:ext cx="9746766" cy="369332"/>
            <a:chOff x="1279822" y="3765833"/>
            <a:chExt cx="9746766" cy="369332"/>
          </a:xfrm>
        </p:grpSpPr>
        <p:cxnSp>
          <p:nvCxnSpPr>
            <p:cNvPr id="20" name="Straight Connector 19"/>
            <p:cNvCxnSpPr>
              <a:stCxn id="21" idx="3"/>
            </p:cNvCxnSpPr>
            <p:nvPr/>
          </p:nvCxnSpPr>
          <p:spPr>
            <a:xfrm>
              <a:off x="8897164" y="3950499"/>
              <a:ext cx="2129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79822" y="3765833"/>
              <a:ext cx="761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Applied </a:t>
              </a:r>
              <a:r>
                <a:rPr lang="en-US" b="1">
                  <a:solidFill>
                    <a:srgbClr val="00B0F0"/>
                  </a:solidFill>
                </a:rPr>
                <a:t>R </a:t>
              </a:r>
              <a:r>
                <a:rPr lang="en-US" b="1" smtClean="0">
                  <a:solidFill>
                    <a:srgbClr val="00B0F0"/>
                  </a:solidFill>
                </a:rPr>
                <a:t>(Fitting a linear regression model and calculating in-sample RMSE)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98280" y="4750221"/>
            <a:ext cx="3185487" cy="12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onsolas" panose="020B0609020204030204" pitchFamily="49" charset="0"/>
              </a:rPr>
              <a:t>model &lt;- lm(price ~ ., diamonds)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predictions &lt;- predict(model, diamonds)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errors &lt;- predictions – diamonds$price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model_rmse &lt;- sqrt(mean(error ^2))</a:t>
            </a:r>
          </a:p>
        </p:txBody>
      </p: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Out-of-Sample RMSE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746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One way to take a train/test split of a dataset is to order the dataset randomly, then divide it into the two sets. This ensures that the training/test are both random samples and that any biases in the ordering of the dataset are not retained in the sample we take for training and testing your models.</a:t>
            </a:r>
          </a:p>
          <a:p>
            <a:endParaRPr lang="en-US" sz="1200"/>
          </a:p>
          <a:p>
            <a:r>
              <a:rPr lang="en-US" sz="1200" smtClean="0"/>
              <a:t>Once the dataset in randomized, split the first 80% of the dataset into a training set and the remaining 20% into a test set.</a:t>
            </a:r>
          </a:p>
          <a:p>
            <a:endParaRPr lang="en-US" sz="1200"/>
          </a:p>
          <a:p>
            <a:r>
              <a:rPr lang="en-US" sz="1200" smtClean="0"/>
              <a:t>The next step is to building a linear regression model – using lm() – on your training data and the use predict() to make predictions on your test data.</a:t>
            </a:r>
          </a:p>
          <a:p>
            <a:endParaRPr lang="en-US" sz="1200"/>
          </a:p>
          <a:p>
            <a:r>
              <a:rPr lang="en-US" sz="1200" smtClean="0"/>
              <a:t>The final step is to calculate the error on the predictions. The RMSE of these prediction errors is called to the out-of-sample RMSE. Compare the out-of-sample RMSE to the in-sample RMSE in order to assess the extent of over-fitting in the in-sample model.</a:t>
            </a:r>
            <a:endParaRPr lang="en-US" sz="1200" smtClean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90800" y="6642549"/>
            <a:ext cx="9601200" cy="215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00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Regression models: fitting them and evaluating their performance</a:t>
            </a:r>
            <a:endParaRPr lang="en-US" sz="1000" dirty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71600" y="3392585"/>
            <a:ext cx="9746766" cy="369332"/>
            <a:chOff x="1279822" y="3765833"/>
            <a:chExt cx="9746766" cy="369332"/>
          </a:xfrm>
        </p:grpSpPr>
        <p:cxnSp>
          <p:nvCxnSpPr>
            <p:cNvPr id="20" name="Straight Connector 19"/>
            <p:cNvCxnSpPr>
              <a:stCxn id="21" idx="3"/>
            </p:cNvCxnSpPr>
            <p:nvPr/>
          </p:nvCxnSpPr>
          <p:spPr>
            <a:xfrm>
              <a:off x="9705077" y="3950499"/>
              <a:ext cx="1321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79822" y="3765833"/>
              <a:ext cx="8425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Applied </a:t>
              </a:r>
              <a:r>
                <a:rPr lang="en-US" b="1">
                  <a:solidFill>
                    <a:srgbClr val="00B0F0"/>
                  </a:solidFill>
                </a:rPr>
                <a:t>R </a:t>
              </a:r>
              <a:r>
                <a:rPr lang="en-US" b="1" smtClean="0">
                  <a:solidFill>
                    <a:srgbClr val="00B0F0"/>
                  </a:solidFill>
                </a:rPr>
                <a:t>(Building a linear regression model and evaluating its out-of-sample RMSE)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98280" y="3884377"/>
            <a:ext cx="3416320" cy="938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onsolas" panose="020B0609020204030204" pitchFamily="49" charset="0"/>
              </a:rPr>
              <a:t>set.seed(42)</a:t>
            </a:r>
            <a:endParaRPr lang="en-US" sz="1100" smtClean="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shuffled_rows &lt;- sample(nrow(diamonds))</a:t>
            </a:r>
            <a:endParaRPr lang="en-US" sz="1100" smtClean="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shuffled_data &lt;- diamonds[shuffled_rows, ]</a:t>
            </a:r>
            <a:endParaRPr lang="en-US" sz="11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8280" y="5189274"/>
            <a:ext cx="4416594" cy="938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onsolas" panose="020B0609020204030204" pitchFamily="49" charset="0"/>
              </a:rPr>
              <a:t>split &lt;- round(nrow(diamonds) * 0.8)</a:t>
            </a:r>
            <a:endParaRPr lang="en-US" sz="1100" smtClean="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diamonds_train &lt;- shuffled_data[1:split, ]</a:t>
            </a:r>
            <a:endParaRPr lang="en-US" sz="1100" smtClean="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diamonds_test &lt;- shuffled[(split + 1):nrow(diamonds), ]</a:t>
            </a:r>
            <a:endParaRPr lang="en-US" sz="1100" smtClean="0">
              <a:latin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06440" y="4889038"/>
            <a:ext cx="197411" cy="249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0940" y="5358551"/>
            <a:ext cx="4647426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onsolas" panose="020B0609020204030204" pitchFamily="49" charset="0"/>
              </a:rPr>
              <a:t>diamonds_model &lt;- lm(price ~ ., diamonds_train)</a:t>
            </a:r>
            <a:endParaRPr lang="en-US" sz="1100" smtClean="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diamonds_predict &lt;- predict(diamonds_model, diamonds_test)</a:t>
            </a:r>
            <a:endParaRPr lang="en-US" sz="1100" smtClean="0">
              <a:latin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6200000">
            <a:off x="6166875" y="5533931"/>
            <a:ext cx="197411" cy="249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44983" y="3812023"/>
            <a:ext cx="4878259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onsolas" panose="020B0609020204030204" pitchFamily="49" charset="0"/>
              </a:rPr>
              <a:t>out_of_sample_error &lt;- diamonds_predict – diamonds_test$price</a:t>
            </a:r>
            <a:endParaRPr lang="en-US" sz="1100" smtClean="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 smtClean="0">
                <a:latin typeface="Consolas" panose="020B0609020204030204" pitchFamily="49" charset="0"/>
              </a:rPr>
              <a:t>out_of_sample_rmse &lt;- sqrt(mean(out_of_sample_error ^ 2))</a:t>
            </a:r>
            <a:endParaRPr lang="en-US" sz="1100" smtClean="0">
              <a:latin typeface="Consolas" panose="020B06090202040302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10800000">
            <a:off x="8700150" y="4813148"/>
            <a:ext cx="197411" cy="249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81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1868</TotalTime>
  <Words>369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Rounded MT Bold</vt:lpstr>
      <vt:lpstr>Consolas</vt:lpstr>
      <vt:lpstr>Franklin Gothic Book</vt:lpstr>
      <vt:lpstr>Wingdings</vt:lpstr>
      <vt:lpstr>Crop</vt:lpstr>
      <vt:lpstr>Machine learning</vt:lpstr>
      <vt:lpstr>Content</vt:lpstr>
      <vt:lpstr>Supervised Learning Overview</vt:lpstr>
      <vt:lpstr>Out-of-Sample RMSE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93</cp:revision>
  <cp:lastPrinted>2019-03-20T21:22:53Z</cp:lastPrinted>
  <dcterms:created xsi:type="dcterms:W3CDTF">2019-03-05T18:38:39Z</dcterms:created>
  <dcterms:modified xsi:type="dcterms:W3CDTF">2019-04-18T12:30:47Z</dcterms:modified>
</cp:coreProperties>
</file>