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70" r:id="rId4"/>
    <p:sldId id="258" r:id="rId5"/>
    <p:sldId id="265" r:id="rId6"/>
    <p:sldId id="266" r:id="rId7"/>
    <p:sldId id="267" r:id="rId8"/>
    <p:sldId id="268" r:id="rId9"/>
    <p:sldId id="269" r:id="rId1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showGuides="1">
      <p:cViewPr varScale="1">
        <p:scale>
          <a:sx n="160" d="100"/>
          <a:sy n="160" d="100"/>
        </p:scale>
        <p:origin x="4308" y="138"/>
      </p:cViewPr>
      <p:guideLst>
        <p:guide orient="horz" pos="2160"/>
        <p:guide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2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79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4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41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1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79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95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7664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50">
                <a:latin typeface="+mn-lt"/>
              </a:rPr>
              <a:t>Machine Learning</a:t>
            </a:r>
          </a:p>
        </p:txBody>
      </p:sp>
      <p:sp>
        <p:nvSpPr>
          <p:cNvPr id="3" name="Subtitle 2"/>
          <p:cNvSpPr>
            <a:spLocks noGrp="1"/>
          </p:cNvSpPr>
          <p:nvPr>
            <p:ph type="subTitle" idx="1"/>
          </p:nvPr>
        </p:nvSpPr>
        <p:spPr>
          <a:xfrm>
            <a:off x="1143000" y="3815603"/>
            <a:ext cx="6858000" cy="775448"/>
          </a:xfrm>
        </p:spPr>
        <p:txBody>
          <a:bodyPr>
            <a:normAutofit fontScale="92500" lnSpcReduction="10000"/>
          </a:bodyPr>
          <a:lstStyle/>
          <a:p>
            <a:r>
              <a:rPr lang="en-US" smtClean="0"/>
              <a:t>Unsupervised Learning in R</a:t>
            </a:r>
            <a:endParaRPr lang="en-US" dirty="0"/>
          </a:p>
          <a:p>
            <a:r>
              <a:rPr lang="en-US" dirty="0"/>
              <a:t>June 2019</a:t>
            </a:r>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dirty="0">
                <a:latin typeface="+mn-lt"/>
              </a:rPr>
              <a:t>Content</a:t>
            </a:r>
          </a:p>
        </p:txBody>
      </p:sp>
      <p:sp>
        <p:nvSpPr>
          <p:cNvPr id="4" name="Content Placeholder 3"/>
          <p:cNvSpPr>
            <a:spLocks noGrp="1"/>
          </p:cNvSpPr>
          <p:nvPr>
            <p:ph sz="half" idx="1"/>
          </p:nvPr>
        </p:nvSpPr>
        <p:spPr>
          <a:xfrm>
            <a:off x="514350" y="1073010"/>
            <a:ext cx="3757999" cy="5507084"/>
          </a:xfrm>
        </p:spPr>
        <p:txBody>
          <a:bodyPr>
            <a:normAutofit/>
          </a:bodyPr>
          <a:lstStyle/>
          <a:p>
            <a:pPr marL="385763" indent="-385763">
              <a:buFont typeface="+mj-lt"/>
              <a:buAutoNum type="arabicPeriod"/>
            </a:pPr>
            <a:r>
              <a:rPr lang="en-US" sz="1350" smtClean="0"/>
              <a:t>Unsupervised Learning in R</a:t>
            </a:r>
            <a:endParaRPr lang="en-US" sz="1350" dirty="0"/>
          </a:p>
          <a:p>
            <a:pPr lvl="1">
              <a:buFont typeface="Wingdings" panose="05000000000000000000" pitchFamily="2" charset="2"/>
              <a:buChar char="Ø"/>
            </a:pPr>
            <a:r>
              <a:rPr lang="en-US" sz="1050"/>
              <a:t>Welcome to the course!</a:t>
            </a:r>
            <a:endParaRPr lang="en-US" sz="1050" dirty="0"/>
          </a:p>
          <a:p>
            <a:pPr lvl="1">
              <a:buFont typeface="Wingdings" panose="05000000000000000000" pitchFamily="2" charset="2"/>
              <a:buChar char="Ø"/>
            </a:pPr>
            <a:r>
              <a:rPr lang="en-US" sz="1050"/>
              <a:t>Identify clustering problems</a:t>
            </a:r>
            <a:endParaRPr lang="en-US" sz="1050" dirty="0"/>
          </a:p>
          <a:p>
            <a:pPr lvl="1">
              <a:buFont typeface="Wingdings" panose="05000000000000000000" pitchFamily="2" charset="2"/>
              <a:buChar char="Ø"/>
            </a:pPr>
            <a:r>
              <a:rPr lang="en-US" sz="1050"/>
              <a:t>Introduction to k-means clustering</a:t>
            </a:r>
          </a:p>
          <a:p>
            <a:pPr lvl="1">
              <a:buFont typeface="Wingdings" panose="05000000000000000000" pitchFamily="2" charset="2"/>
              <a:buChar char="Ø"/>
            </a:pPr>
            <a:r>
              <a:rPr lang="en-US" sz="1050"/>
              <a:t>k-means clustering</a:t>
            </a:r>
          </a:p>
          <a:p>
            <a:pPr lvl="1">
              <a:buFont typeface="Wingdings" panose="05000000000000000000" pitchFamily="2" charset="2"/>
              <a:buChar char="Ø"/>
            </a:pPr>
            <a:r>
              <a:rPr lang="en-US" sz="1050" smtClean="0"/>
              <a:t>Results of kmeans()</a:t>
            </a:r>
          </a:p>
          <a:p>
            <a:pPr lvl="1">
              <a:buFont typeface="Wingdings" panose="05000000000000000000" pitchFamily="2" charset="2"/>
              <a:buChar char="Ø"/>
            </a:pPr>
            <a:r>
              <a:rPr lang="en-US" sz="1050" smtClean="0"/>
              <a:t>Visualizing and interpreting results of kmeans()</a:t>
            </a:r>
          </a:p>
          <a:p>
            <a:pPr lvl="1">
              <a:buFont typeface="Wingdings" panose="05000000000000000000" pitchFamily="2" charset="2"/>
              <a:buChar char="Ø"/>
            </a:pPr>
            <a:r>
              <a:rPr lang="en-US" sz="1050" smtClean="0"/>
              <a:t>How kmeans() works and practical matters</a:t>
            </a:r>
          </a:p>
          <a:p>
            <a:pPr lvl="1">
              <a:buFont typeface="Wingdings" panose="05000000000000000000" pitchFamily="2" charset="2"/>
              <a:buChar char="Ø"/>
            </a:pPr>
            <a:r>
              <a:rPr lang="en-US" sz="1050" smtClean="0"/>
              <a:t>Handling random algorithms</a:t>
            </a:r>
          </a:p>
          <a:p>
            <a:pPr lvl="1">
              <a:buFont typeface="Wingdings" panose="05000000000000000000" pitchFamily="2" charset="2"/>
              <a:buChar char="Ø"/>
            </a:pPr>
            <a:r>
              <a:rPr lang="en-US" sz="1050" smtClean="0"/>
              <a:t>Selecting number of clusters</a:t>
            </a:r>
          </a:p>
          <a:p>
            <a:pPr lvl="1">
              <a:buFont typeface="Wingdings" panose="05000000000000000000" pitchFamily="2" charset="2"/>
              <a:buChar char="Ø"/>
            </a:pPr>
            <a:r>
              <a:rPr lang="en-US" sz="1050" smtClean="0"/>
              <a:t>Introduction to the Pokemon data</a:t>
            </a:r>
          </a:p>
          <a:p>
            <a:pPr lvl="1">
              <a:buFont typeface="Wingdings" panose="05000000000000000000" pitchFamily="2" charset="2"/>
              <a:buChar char="Ø"/>
            </a:pPr>
            <a:r>
              <a:rPr lang="en-US" sz="1050" smtClean="0"/>
              <a:t>Practical matters: working with real data</a:t>
            </a:r>
          </a:p>
          <a:p>
            <a:pPr lvl="1">
              <a:buFont typeface="Wingdings" panose="05000000000000000000" pitchFamily="2" charset="2"/>
              <a:buChar char="Ø"/>
            </a:pPr>
            <a:r>
              <a:rPr lang="en-US" sz="1050" smtClean="0"/>
              <a:t>Review of k-means clustering</a:t>
            </a:r>
            <a:endParaRPr lang="en-US" sz="1050"/>
          </a:p>
          <a:p>
            <a:pPr marL="342900" indent="-342900">
              <a:buFont typeface="+mj-lt"/>
              <a:buAutoNum type="arabicPeriod"/>
            </a:pPr>
            <a:r>
              <a:rPr lang="en-US" sz="1350" smtClean="0"/>
              <a:t>Hierarchical Clustering</a:t>
            </a:r>
            <a:endParaRPr lang="en-US" sz="1350"/>
          </a:p>
          <a:p>
            <a:pPr lvl="1">
              <a:buFont typeface="Wingdings" panose="05000000000000000000" pitchFamily="2" charset="2"/>
              <a:buChar char="Ø"/>
            </a:pPr>
            <a:r>
              <a:rPr lang="en-US" sz="1050" smtClean="0"/>
              <a:t>Introduction to hierarchical clustering</a:t>
            </a:r>
          </a:p>
          <a:p>
            <a:pPr lvl="1">
              <a:buFont typeface="Wingdings" panose="05000000000000000000" pitchFamily="2" charset="2"/>
              <a:buChar char="Ø"/>
            </a:pPr>
            <a:r>
              <a:rPr lang="en-US" sz="1050" smtClean="0"/>
              <a:t>Hierarchical clustering with results</a:t>
            </a:r>
          </a:p>
          <a:p>
            <a:pPr lvl="1">
              <a:buFont typeface="Wingdings" panose="05000000000000000000" pitchFamily="2" charset="2"/>
              <a:buChar char="Ø"/>
            </a:pPr>
            <a:r>
              <a:rPr lang="en-US" sz="1050" smtClean="0"/>
              <a:t>Selecting number of clusters</a:t>
            </a:r>
          </a:p>
          <a:p>
            <a:pPr lvl="1">
              <a:buFont typeface="Wingdings" panose="05000000000000000000" pitchFamily="2" charset="2"/>
              <a:buChar char="Ø"/>
            </a:pPr>
            <a:r>
              <a:rPr lang="en-US" sz="1050" smtClean="0"/>
              <a:t>Interpreting dendrogram</a:t>
            </a:r>
          </a:p>
          <a:p>
            <a:pPr lvl="1">
              <a:buFont typeface="Wingdings" panose="05000000000000000000" pitchFamily="2" charset="2"/>
              <a:buChar char="Ø"/>
            </a:pPr>
            <a:r>
              <a:rPr lang="en-US" sz="1050" smtClean="0"/>
              <a:t>Cutting the tree</a:t>
            </a:r>
          </a:p>
          <a:p>
            <a:pPr lvl="1">
              <a:buFont typeface="Wingdings" panose="05000000000000000000" pitchFamily="2" charset="2"/>
              <a:buChar char="Ø"/>
            </a:pPr>
            <a:r>
              <a:rPr lang="en-US" sz="1050" smtClean="0"/>
              <a:t>Clustering linkage and practical matters</a:t>
            </a:r>
          </a:p>
          <a:p>
            <a:pPr lvl="1">
              <a:buFont typeface="Wingdings" panose="05000000000000000000" pitchFamily="2" charset="2"/>
              <a:buChar char="Ø"/>
            </a:pPr>
            <a:r>
              <a:rPr lang="en-US" sz="1050" smtClean="0"/>
              <a:t>Linkage methods</a:t>
            </a:r>
          </a:p>
          <a:p>
            <a:pPr lvl="1">
              <a:buFont typeface="Wingdings" panose="05000000000000000000" pitchFamily="2" charset="2"/>
              <a:buChar char="Ø"/>
            </a:pPr>
            <a:r>
              <a:rPr lang="en-US" sz="1050" smtClean="0"/>
              <a:t>Comparing linkage methods</a:t>
            </a:r>
          </a:p>
          <a:p>
            <a:pPr lvl="1">
              <a:buFont typeface="Wingdings" panose="05000000000000000000" pitchFamily="2" charset="2"/>
              <a:buChar char="Ø"/>
            </a:pPr>
            <a:r>
              <a:rPr lang="en-US" sz="1050" smtClean="0"/>
              <a:t>Practical matters: scaling</a:t>
            </a:r>
          </a:p>
          <a:p>
            <a:pPr lvl="1">
              <a:buFont typeface="Wingdings" panose="05000000000000000000" pitchFamily="2" charset="2"/>
              <a:buChar char="Ø"/>
            </a:pPr>
            <a:r>
              <a:rPr lang="en-US" sz="1050" smtClean="0"/>
              <a:t>Comparing kmeans() and hclust()</a:t>
            </a:r>
          </a:p>
          <a:p>
            <a:pPr lvl="1">
              <a:buFont typeface="Wingdings" panose="05000000000000000000" pitchFamily="2" charset="2"/>
              <a:buChar char="Ø"/>
            </a:pPr>
            <a:r>
              <a:rPr lang="en-US" sz="1050" smtClean="0"/>
              <a:t>Review of hierarchical clustering</a:t>
            </a:r>
          </a:p>
        </p:txBody>
      </p:sp>
      <p:sp>
        <p:nvSpPr>
          <p:cNvPr id="5" name="Content Placeholder 3"/>
          <p:cNvSpPr>
            <a:spLocks noGrp="1"/>
          </p:cNvSpPr>
          <p:nvPr>
            <p:ph sz="half" idx="4294967295"/>
          </p:nvPr>
        </p:nvSpPr>
        <p:spPr>
          <a:xfrm>
            <a:off x="4926199" y="1073009"/>
            <a:ext cx="3757612" cy="5584779"/>
          </a:xfrm>
        </p:spPr>
        <p:txBody>
          <a:bodyPr>
            <a:normAutofit lnSpcReduction="10000"/>
          </a:bodyPr>
          <a:lstStyle/>
          <a:p>
            <a:pPr marL="385763" indent="-385763">
              <a:buFont typeface="+mj-lt"/>
              <a:buAutoNum type="arabicPeriod" startAt="3"/>
            </a:pPr>
            <a:r>
              <a:rPr lang="en-US" sz="1350" smtClean="0"/>
              <a:t>Dimensionality Reduction with PCA</a:t>
            </a:r>
            <a:endParaRPr lang="en-US" sz="1350" dirty="0"/>
          </a:p>
          <a:p>
            <a:pPr lvl="1">
              <a:buFont typeface="Wingdings" panose="05000000000000000000" pitchFamily="2" charset="2"/>
              <a:buChar char="Ø"/>
            </a:pPr>
            <a:r>
              <a:rPr lang="en-US" sz="1050" smtClean="0"/>
              <a:t>Introduction to PCA</a:t>
            </a:r>
          </a:p>
          <a:p>
            <a:pPr lvl="1">
              <a:buFont typeface="Wingdings" panose="05000000000000000000" pitchFamily="2" charset="2"/>
              <a:buChar char="Ø"/>
            </a:pPr>
            <a:r>
              <a:rPr lang="en-US" sz="1050" smtClean="0"/>
              <a:t>PCA using prcomp()</a:t>
            </a:r>
          </a:p>
          <a:p>
            <a:pPr lvl="1">
              <a:buFont typeface="Wingdings" panose="05000000000000000000" pitchFamily="2" charset="2"/>
              <a:buChar char="Ø"/>
            </a:pPr>
            <a:r>
              <a:rPr lang="en-US" sz="1050" smtClean="0"/>
              <a:t>Results of PCA</a:t>
            </a:r>
          </a:p>
          <a:p>
            <a:pPr lvl="1">
              <a:buFont typeface="Wingdings" panose="05000000000000000000" pitchFamily="2" charset="2"/>
              <a:buChar char="Ø"/>
            </a:pPr>
            <a:r>
              <a:rPr lang="en-US" sz="1050" smtClean="0"/>
              <a:t>Additional results of PCA</a:t>
            </a:r>
          </a:p>
          <a:p>
            <a:pPr lvl="1">
              <a:buFont typeface="Wingdings" panose="05000000000000000000" pitchFamily="2" charset="2"/>
              <a:buChar char="Ø"/>
            </a:pPr>
            <a:r>
              <a:rPr lang="en-US" sz="1050" smtClean="0"/>
              <a:t>Visualizing and interpreting PCA results</a:t>
            </a:r>
          </a:p>
          <a:p>
            <a:pPr lvl="1">
              <a:buFont typeface="Wingdings" panose="05000000000000000000" pitchFamily="2" charset="2"/>
              <a:buChar char="Ø"/>
            </a:pPr>
            <a:r>
              <a:rPr lang="en-US" sz="1050" smtClean="0"/>
              <a:t>Interpreting biplots(1)</a:t>
            </a:r>
          </a:p>
          <a:p>
            <a:pPr lvl="1">
              <a:buFont typeface="Wingdings" panose="05000000000000000000" pitchFamily="2" charset="2"/>
              <a:buChar char="Ø"/>
            </a:pPr>
            <a:r>
              <a:rPr lang="en-US" sz="1050" smtClean="0"/>
              <a:t>Interpreting biplots(2)</a:t>
            </a:r>
          </a:p>
          <a:p>
            <a:pPr lvl="1">
              <a:buFont typeface="Wingdings" panose="05000000000000000000" pitchFamily="2" charset="2"/>
              <a:buChar char="Ø"/>
            </a:pPr>
            <a:r>
              <a:rPr lang="en-US" sz="1050" smtClean="0"/>
              <a:t>Variance explained</a:t>
            </a:r>
          </a:p>
          <a:p>
            <a:pPr lvl="1">
              <a:buFont typeface="Wingdings" panose="05000000000000000000" pitchFamily="2" charset="2"/>
              <a:buChar char="Ø"/>
            </a:pPr>
            <a:r>
              <a:rPr lang="en-US" sz="1050" smtClean="0"/>
              <a:t>Visualize variance explained</a:t>
            </a:r>
          </a:p>
          <a:p>
            <a:pPr lvl="1">
              <a:buFont typeface="Wingdings" panose="05000000000000000000" pitchFamily="2" charset="2"/>
              <a:buChar char="Ø"/>
            </a:pPr>
            <a:r>
              <a:rPr lang="en-US" sz="1050" smtClean="0"/>
              <a:t>Practical issues with PCA</a:t>
            </a:r>
          </a:p>
          <a:p>
            <a:pPr lvl="1">
              <a:buFont typeface="Wingdings" panose="05000000000000000000" pitchFamily="2" charset="2"/>
              <a:buChar char="Ø"/>
            </a:pPr>
            <a:r>
              <a:rPr lang="en-US" sz="1050" smtClean="0"/>
              <a:t>Practical issues: scaling</a:t>
            </a:r>
          </a:p>
          <a:p>
            <a:pPr lvl="1">
              <a:buFont typeface="Wingdings" panose="05000000000000000000" pitchFamily="2" charset="2"/>
              <a:buChar char="Ø"/>
            </a:pPr>
            <a:r>
              <a:rPr lang="en-US" sz="1050" smtClean="0"/>
              <a:t>Additional uses of PCA and wrap-up</a:t>
            </a:r>
            <a:endParaRPr lang="en-US" sz="1050"/>
          </a:p>
          <a:p>
            <a:pPr marL="385763" indent="-385763">
              <a:buFont typeface="+mj-lt"/>
              <a:buAutoNum type="arabicPeriod" startAt="3"/>
            </a:pPr>
            <a:r>
              <a:rPr lang="en-US" sz="1350" smtClean="0"/>
              <a:t>Putting It All Together with a Case Study</a:t>
            </a:r>
          </a:p>
          <a:p>
            <a:pPr lvl="1">
              <a:buFont typeface="Wingdings" panose="05000000000000000000" pitchFamily="2" charset="2"/>
              <a:buChar char="Ø"/>
            </a:pPr>
            <a:r>
              <a:rPr lang="en-US" sz="1050" smtClean="0"/>
              <a:t>Introduction to the case study</a:t>
            </a:r>
          </a:p>
          <a:p>
            <a:pPr lvl="1">
              <a:buFont typeface="Wingdings" panose="05000000000000000000" pitchFamily="2" charset="2"/>
              <a:buChar char="Ø"/>
            </a:pPr>
            <a:r>
              <a:rPr lang="en-US" sz="1050" smtClean="0"/>
              <a:t>Preparing the data</a:t>
            </a:r>
          </a:p>
          <a:p>
            <a:pPr lvl="1">
              <a:buFont typeface="Wingdings" panose="05000000000000000000" pitchFamily="2" charset="2"/>
              <a:buChar char="Ø"/>
            </a:pPr>
            <a:r>
              <a:rPr lang="en-US" sz="1050" smtClean="0"/>
              <a:t>Exploratory data analysis</a:t>
            </a:r>
          </a:p>
          <a:p>
            <a:pPr lvl="1">
              <a:buFont typeface="Wingdings" panose="05000000000000000000" pitchFamily="2" charset="2"/>
              <a:buChar char="Ø"/>
            </a:pPr>
            <a:r>
              <a:rPr lang="en-US" sz="1050" smtClean="0"/>
              <a:t>Performing PCA</a:t>
            </a:r>
          </a:p>
          <a:p>
            <a:pPr lvl="1">
              <a:buFont typeface="Wingdings" panose="05000000000000000000" pitchFamily="2" charset="2"/>
              <a:buChar char="Ø"/>
            </a:pPr>
            <a:r>
              <a:rPr lang="en-US" sz="1050" smtClean="0"/>
              <a:t>Interpreting PCA results</a:t>
            </a:r>
          </a:p>
          <a:p>
            <a:pPr lvl="1">
              <a:buFont typeface="Wingdings" panose="05000000000000000000" pitchFamily="2" charset="2"/>
              <a:buChar char="Ø"/>
            </a:pPr>
            <a:r>
              <a:rPr lang="en-US" sz="1050" smtClean="0"/>
              <a:t>Variance explained</a:t>
            </a:r>
          </a:p>
          <a:p>
            <a:pPr lvl="1">
              <a:buFont typeface="Wingdings" panose="05000000000000000000" pitchFamily="2" charset="2"/>
              <a:buChar char="Ø"/>
            </a:pPr>
            <a:r>
              <a:rPr lang="en-US" sz="1050" smtClean="0"/>
              <a:t>Communicating PCA results</a:t>
            </a:r>
          </a:p>
          <a:p>
            <a:pPr lvl="1">
              <a:buFont typeface="Wingdings" panose="05000000000000000000" pitchFamily="2" charset="2"/>
              <a:buChar char="Ø"/>
            </a:pPr>
            <a:r>
              <a:rPr lang="en-US" sz="1050" smtClean="0"/>
              <a:t>PCA review and next steps</a:t>
            </a:r>
          </a:p>
          <a:p>
            <a:pPr lvl="1">
              <a:buFont typeface="Wingdings" panose="05000000000000000000" pitchFamily="2" charset="2"/>
              <a:buChar char="Ø"/>
            </a:pPr>
            <a:r>
              <a:rPr lang="en-US" sz="1050" smtClean="0"/>
              <a:t>Hierarchical clustering of case data</a:t>
            </a:r>
          </a:p>
          <a:p>
            <a:pPr lvl="1">
              <a:buFont typeface="Wingdings" panose="05000000000000000000" pitchFamily="2" charset="2"/>
              <a:buChar char="Ø"/>
            </a:pPr>
            <a:r>
              <a:rPr lang="en-US" sz="1050" smtClean="0"/>
              <a:t>Results of hierarchical clustering</a:t>
            </a:r>
          </a:p>
          <a:p>
            <a:pPr lvl="1">
              <a:buFont typeface="Wingdings" panose="05000000000000000000" pitchFamily="2" charset="2"/>
              <a:buChar char="Ø"/>
            </a:pPr>
            <a:r>
              <a:rPr lang="en-US" sz="1050" smtClean="0"/>
              <a:t>Selecting number of clusters</a:t>
            </a:r>
          </a:p>
          <a:p>
            <a:pPr lvl="1">
              <a:buFont typeface="Wingdings" panose="05000000000000000000" pitchFamily="2" charset="2"/>
              <a:buChar char="Ø"/>
            </a:pPr>
            <a:r>
              <a:rPr lang="en-US" sz="1050" smtClean="0"/>
              <a:t>k-means clustering and comparing results</a:t>
            </a:r>
          </a:p>
          <a:p>
            <a:pPr lvl="1">
              <a:buFont typeface="Wingdings" panose="05000000000000000000" pitchFamily="2" charset="2"/>
              <a:buChar char="Ø"/>
            </a:pPr>
            <a:r>
              <a:rPr lang="en-US" sz="1050" smtClean="0"/>
              <a:t>Cluster on PCA results</a:t>
            </a:r>
          </a:p>
          <a:p>
            <a:pPr lvl="1">
              <a:buFont typeface="Wingdings" panose="05000000000000000000" pitchFamily="2" charset="2"/>
              <a:buChar char="Ø"/>
            </a:pPr>
            <a:r>
              <a:rPr lang="en-US" sz="1050" smtClean="0"/>
              <a:t>Wrap-up and review</a:t>
            </a:r>
            <a:endParaRPr lang="en-US" sz="1050" dirty="0"/>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Discussion</a:t>
            </a:r>
            <a:endParaRPr lang="en-US" dirty="0">
              <a:latin typeface="+mn-lt"/>
            </a:endParaRPr>
          </a:p>
        </p:txBody>
      </p:sp>
      <p:sp>
        <p:nvSpPr>
          <p:cNvPr id="3" name="Content Placeholder 2"/>
          <p:cNvSpPr>
            <a:spLocks noGrp="1"/>
          </p:cNvSpPr>
          <p:nvPr>
            <p:ph sz="half" idx="1"/>
          </p:nvPr>
        </p:nvSpPr>
        <p:spPr>
          <a:xfrm>
            <a:off x="628650" y="1087717"/>
            <a:ext cx="7959538" cy="5089245"/>
          </a:xfrm>
        </p:spPr>
        <p:txBody>
          <a:bodyPr>
            <a:normAutofit/>
          </a:bodyPr>
          <a:lstStyle/>
          <a:p>
            <a:pPr marL="0" indent="0">
              <a:buNone/>
            </a:pPr>
            <a:r>
              <a:rPr lang="en-US" sz="1200" smtClean="0"/>
              <a:t>Many times in ML, the goals is to find patterns in data without trying to make predictions – this is referred to as unsupervised learning. More specifically, this course focuses on clustering and dimensionality reduction.</a:t>
            </a:r>
          </a:p>
          <a:p>
            <a:pPr marL="0" indent="0">
              <a:buNone/>
            </a:pPr>
            <a:r>
              <a:rPr lang="en-US" sz="1200" smtClean="0"/>
              <a:t>There are two primary goals of unsupervised learning:</a:t>
            </a:r>
          </a:p>
          <a:p>
            <a:pPr marL="460375" indent="-460375">
              <a:buNone/>
            </a:pPr>
            <a:r>
              <a:rPr lang="en-US" sz="1200" smtClean="0"/>
              <a:t>	Find homogenous subgroups within larger group</a:t>
            </a:r>
          </a:p>
          <a:p>
            <a:pPr marL="460375" indent="-460375">
              <a:buNone/>
            </a:pPr>
            <a:r>
              <a:rPr lang="en-US" sz="1200"/>
              <a:t>	</a:t>
            </a:r>
            <a:r>
              <a:rPr lang="en-US" sz="1200" smtClean="0"/>
              <a:t>Find </a:t>
            </a:r>
            <a:r>
              <a:rPr lang="en-US" sz="1200" smtClean="0"/>
              <a:t>patterns </a:t>
            </a:r>
            <a:r>
              <a:rPr lang="en-US" sz="1200" smtClean="0"/>
              <a:t>in the features of the data (dimensionality reduction is one way to do this)</a:t>
            </a:r>
          </a:p>
          <a:p>
            <a:pPr marL="460375" indent="-460375">
              <a:buNone/>
            </a:pPr>
            <a:endParaRPr lang="en-US" sz="1200"/>
          </a:p>
          <a:p>
            <a:pPr marL="460375" indent="-460375">
              <a:buNone/>
            </a:pPr>
            <a:r>
              <a:rPr lang="en-US" sz="1200" smtClean="0"/>
              <a:t>There are three primary goals of dimensionality reduction:</a:t>
            </a:r>
          </a:p>
          <a:p>
            <a:pPr marL="460375" indent="-460375">
              <a:buNone/>
            </a:pPr>
            <a:r>
              <a:rPr lang="en-US" sz="1200"/>
              <a:t>	</a:t>
            </a:r>
            <a:r>
              <a:rPr lang="en-US" sz="1200" smtClean="0"/>
              <a:t>Find patters in the features of the data</a:t>
            </a:r>
          </a:p>
          <a:p>
            <a:pPr marL="460375" indent="-460375">
              <a:buNone/>
            </a:pPr>
            <a:r>
              <a:rPr lang="en-US" sz="1200"/>
              <a:t>	</a:t>
            </a:r>
            <a:r>
              <a:rPr lang="en-US" sz="1200" smtClean="0"/>
              <a:t>Visualization of high dimensional data</a:t>
            </a:r>
          </a:p>
          <a:p>
            <a:pPr marL="460375" indent="-460375">
              <a:buNone/>
            </a:pPr>
            <a:r>
              <a:rPr lang="en-US" sz="1200"/>
              <a:t>	</a:t>
            </a:r>
            <a:r>
              <a:rPr lang="en-US" sz="1200" smtClean="0"/>
              <a:t>Pre-processing before supervised learning</a:t>
            </a:r>
          </a:p>
          <a:p>
            <a:pPr marL="460375" indent="-460375">
              <a:buNone/>
            </a:pPr>
            <a:endParaRPr lang="en-US" sz="1200"/>
          </a:p>
          <a:p>
            <a:pPr marL="460375" indent="-460375">
              <a:buNone/>
            </a:pPr>
            <a:r>
              <a:rPr lang="en-US" sz="1200" smtClean="0"/>
              <a:t>Challenges and benefits of unsupervised learning:</a:t>
            </a:r>
          </a:p>
          <a:p>
            <a:pPr marL="460375" indent="-460375">
              <a:buNone/>
            </a:pPr>
            <a:r>
              <a:rPr lang="en-US" sz="1200"/>
              <a:t>	</a:t>
            </a:r>
            <a:r>
              <a:rPr lang="en-US" sz="1200" smtClean="0"/>
              <a:t>No signle goal of the analysis</a:t>
            </a:r>
          </a:p>
          <a:p>
            <a:pPr marL="460375" indent="-460375">
              <a:buNone/>
            </a:pPr>
            <a:r>
              <a:rPr lang="en-US" sz="1200"/>
              <a:t>	</a:t>
            </a:r>
            <a:r>
              <a:rPr lang="en-US" sz="1200" smtClean="0"/>
              <a:t>Requires more creativity</a:t>
            </a:r>
          </a:p>
          <a:p>
            <a:pPr marL="460375" indent="-460375">
              <a:buNone/>
            </a:pPr>
            <a:r>
              <a:rPr lang="en-US" sz="1200"/>
              <a:t>	</a:t>
            </a:r>
            <a:r>
              <a:rPr lang="en-US" sz="1200" smtClean="0"/>
              <a:t>Much more unlabeled data available than cleanly labels data</a:t>
            </a:r>
            <a:endParaRPr lang="en-US" sz="1200"/>
          </a:p>
        </p:txBody>
      </p:sp>
    </p:spTree>
    <p:extLst>
      <p:ext uri="{BB962C8B-B14F-4D97-AF65-F5344CB8AC3E}">
        <p14:creationId xmlns:p14="http://schemas.microsoft.com/office/powerpoint/2010/main" val="21640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1873" y="500654"/>
            <a:ext cx="4923143" cy="6070893"/>
          </a:xfrm>
          <a:prstGeom prst="rect">
            <a:avLst/>
          </a:prstGeom>
          <a:noFill/>
        </p:spPr>
        <p:txBody>
          <a:bodyPr wrap="none" rtlCol="0">
            <a:spAutoFit/>
          </a:bodyPr>
          <a:lstStyle/>
          <a:p>
            <a:r>
              <a:rPr lang="en-US" sz="1050" smtClean="0">
                <a:latin typeface="Consolas" panose="020B0609020204030204" pitchFamily="49" charset="0"/>
              </a:rPr>
              <a:t>km.out &lt;- kmeans(x, centers = 3, nstart = 20)</a:t>
            </a:r>
          </a:p>
          <a:p>
            <a:endParaRPr lang="en-US" sz="1050">
              <a:latin typeface="Consolas" panose="020B0609020204030204" pitchFamily="49" charset="0"/>
            </a:endParaRPr>
          </a:p>
          <a:p>
            <a:r>
              <a:rPr lang="en-US" sz="1050" smtClean="0">
                <a:latin typeface="Consolas" panose="020B0609020204030204" pitchFamily="49" charset="0"/>
              </a:rPr>
              <a:t>summary(km.out)</a:t>
            </a:r>
          </a:p>
          <a:p>
            <a:endParaRPr lang="en-US" sz="1050">
              <a:latin typeface="Consolas" panose="020B0609020204030204" pitchFamily="49" charset="0"/>
            </a:endParaRPr>
          </a:p>
          <a:p>
            <a:r>
              <a:rPr lang="en-US" sz="1050" smtClean="0">
                <a:latin typeface="Consolas" panose="020B0609020204030204" pitchFamily="49" charset="0"/>
              </a:rPr>
              <a:t>print(km.out$cluster)</a:t>
            </a:r>
          </a:p>
          <a:p>
            <a:endParaRPr lang="en-US" sz="1050">
              <a:latin typeface="Consolas" panose="020B0609020204030204" pitchFamily="49" charset="0"/>
            </a:endParaRPr>
          </a:p>
          <a:p>
            <a:r>
              <a:rPr lang="en-US" sz="1050" smtClean="0">
                <a:latin typeface="Consolas" panose="020B0609020204030204" pitchFamily="49" charset="0"/>
              </a:rPr>
              <a:t>print(km.out</a:t>
            </a:r>
            <a:r>
              <a:rPr lang="en-US" sz="1050" smtClean="0">
                <a:latin typeface="Consolas" panose="020B0609020204030204" pitchFamily="49" charset="0"/>
              </a:rPr>
              <a:t>)</a:t>
            </a:r>
          </a:p>
          <a:p>
            <a:endParaRPr lang="en-US" sz="1050">
              <a:latin typeface="Consolas" panose="020B0609020204030204" pitchFamily="49" charset="0"/>
            </a:endParaRPr>
          </a:p>
          <a:p>
            <a:endParaRPr lang="en-US" sz="1050" smtClean="0">
              <a:latin typeface="Consolas" panose="020B0609020204030204" pitchFamily="49" charset="0"/>
            </a:endParaRPr>
          </a:p>
          <a:p>
            <a:endParaRPr lang="en-US" sz="1050">
              <a:latin typeface="Consolas" panose="020B0609020204030204" pitchFamily="49" charset="0"/>
            </a:endParaRPr>
          </a:p>
          <a:p>
            <a:r>
              <a:rPr lang="en-US" sz="1050" smtClean="0">
                <a:latin typeface="Consolas" panose="020B0609020204030204" pitchFamily="49" charset="0"/>
              </a:rPr>
              <a:t>plot(x, col = km.out$cluster,</a:t>
            </a:r>
          </a:p>
          <a:p>
            <a:r>
              <a:rPr lang="en-US" sz="1050">
                <a:latin typeface="Consolas" panose="020B0609020204030204" pitchFamily="49" charset="0"/>
              </a:rPr>
              <a:t>	</a:t>
            </a:r>
            <a:r>
              <a:rPr lang="en-US" sz="1050" smtClean="0">
                <a:latin typeface="Consolas" panose="020B0609020204030204" pitchFamily="49" charset="0"/>
              </a:rPr>
              <a:t>main = “k-means with 3 clusters,</a:t>
            </a:r>
          </a:p>
          <a:p>
            <a:r>
              <a:rPr lang="en-US" sz="1050">
                <a:latin typeface="Consolas" panose="020B0609020204030204" pitchFamily="49" charset="0"/>
              </a:rPr>
              <a:t>	</a:t>
            </a:r>
            <a:r>
              <a:rPr lang="en-US" sz="1050" smtClean="0">
                <a:latin typeface="Consolas" panose="020B0609020204030204" pitchFamily="49" charset="0"/>
              </a:rPr>
              <a:t>xlab = “”, ylab = “”)</a:t>
            </a:r>
          </a:p>
          <a:p>
            <a:endParaRPr lang="en-US" sz="1050">
              <a:latin typeface="Consolas" panose="020B0609020204030204" pitchFamily="49" charset="0"/>
            </a:endParaRPr>
          </a:p>
          <a:p>
            <a:r>
              <a:rPr lang="en-US" sz="1050" smtClean="0">
                <a:latin typeface="Consolas" panose="020B0609020204030204" pitchFamily="49" charset="0"/>
              </a:rPr>
              <a:t>par(mfrow = c(2, 3))</a:t>
            </a:r>
          </a:p>
          <a:p>
            <a:endParaRPr lang="en-US" sz="1050">
              <a:latin typeface="Consolas" panose="020B0609020204030204" pitchFamily="49" charset="0"/>
            </a:endParaRPr>
          </a:p>
          <a:p>
            <a:r>
              <a:rPr lang="en-US" sz="1050" smtClean="0">
                <a:latin typeface="Consolas" panose="020B0609020204030204" pitchFamily="49" charset="0"/>
              </a:rPr>
              <a:t>set.set(1)</a:t>
            </a:r>
          </a:p>
          <a:p>
            <a:endParaRPr lang="en-US" sz="1050">
              <a:latin typeface="Consolas" panose="020B0609020204030204" pitchFamily="49" charset="0"/>
            </a:endParaRPr>
          </a:p>
          <a:p>
            <a:r>
              <a:rPr lang="en-US" sz="1050" smtClean="0">
                <a:latin typeface="Consolas" panose="020B0609020204030204" pitchFamily="49" charset="0"/>
              </a:rPr>
              <a:t>for (i in 1:6) {</a:t>
            </a:r>
          </a:p>
          <a:p>
            <a:r>
              <a:rPr lang="en-US" sz="1050">
                <a:latin typeface="Consolas" panose="020B0609020204030204" pitchFamily="49" charset="0"/>
              </a:rPr>
              <a:t>	</a:t>
            </a:r>
            <a:r>
              <a:rPr lang="en-US" sz="1050" smtClean="0">
                <a:latin typeface="Consolas" panose="020B0609020204030204" pitchFamily="49" charset="0"/>
              </a:rPr>
              <a:t>km.out &lt;- kmeans(x, centers = 3, start = 1, iter.max = 50)</a:t>
            </a:r>
          </a:p>
          <a:p>
            <a:endParaRPr lang="en-US" sz="1050">
              <a:latin typeface="Consolas" panose="020B0609020204030204" pitchFamily="49" charset="0"/>
            </a:endParaRPr>
          </a:p>
          <a:p>
            <a:r>
              <a:rPr lang="en-US" sz="1050" smtClean="0">
                <a:latin typeface="Consolas" panose="020B0609020204030204" pitchFamily="49" charset="0"/>
              </a:rPr>
              <a:t>	plot(x, col = km.out$cluster,</a:t>
            </a:r>
          </a:p>
          <a:p>
            <a:r>
              <a:rPr lang="en-US" sz="1050">
                <a:latin typeface="Consolas" panose="020B0609020204030204" pitchFamily="49" charset="0"/>
              </a:rPr>
              <a:t>	</a:t>
            </a:r>
            <a:r>
              <a:rPr lang="en-US" sz="1050" smtClean="0">
                <a:latin typeface="Consolas" panose="020B0609020204030204" pitchFamily="49" charset="0"/>
              </a:rPr>
              <a:t>	main = km.out$tot.withinss,</a:t>
            </a:r>
          </a:p>
          <a:p>
            <a:r>
              <a:rPr lang="en-US" sz="1050">
                <a:latin typeface="Consolas" panose="020B0609020204030204" pitchFamily="49" charset="0"/>
              </a:rPr>
              <a:t>	</a:t>
            </a:r>
            <a:r>
              <a:rPr lang="en-US" sz="1050" smtClean="0">
                <a:latin typeface="Consolas" panose="020B0609020204030204" pitchFamily="49" charset="0"/>
              </a:rPr>
              <a:t>	xlab = “”, ylab = “”)</a:t>
            </a:r>
          </a:p>
          <a:p>
            <a:r>
              <a:rPr lang="en-US" sz="1050" smtClean="0">
                <a:latin typeface="Consolas" panose="020B0609020204030204" pitchFamily="49" charset="0"/>
              </a:rPr>
              <a:t>}</a:t>
            </a:r>
          </a:p>
          <a:p>
            <a:endParaRPr lang="en-US" sz="1050">
              <a:latin typeface="Consolas" panose="020B0609020204030204" pitchFamily="49" charset="0"/>
            </a:endParaRPr>
          </a:p>
          <a:p>
            <a:endParaRPr lang="en-US" sz="1050" smtClean="0">
              <a:latin typeface="Consolas" panose="020B0609020204030204" pitchFamily="49" charset="0"/>
            </a:endParaRPr>
          </a:p>
          <a:p>
            <a:r>
              <a:rPr lang="en-US" sz="1050" smtClean="0">
                <a:latin typeface="Consolas" panose="020B0609020204030204" pitchFamily="49" charset="0"/>
              </a:rPr>
              <a:t>wss &lt;- 0</a:t>
            </a:r>
          </a:p>
          <a:p>
            <a:endParaRPr lang="en-US" sz="1050">
              <a:latin typeface="Consolas" panose="020B0609020204030204" pitchFamily="49" charset="0"/>
            </a:endParaRPr>
          </a:p>
          <a:p>
            <a:r>
              <a:rPr lang="en-US" sz="1050" smtClean="0">
                <a:latin typeface="Consolas" panose="020B0609020204030204" pitchFamily="49" charset="0"/>
              </a:rPr>
              <a:t>for (i in 1:15) {</a:t>
            </a:r>
          </a:p>
          <a:p>
            <a:r>
              <a:rPr lang="en-US" sz="1050">
                <a:latin typeface="Consolas" panose="020B0609020204030204" pitchFamily="49" charset="0"/>
              </a:rPr>
              <a:t>	</a:t>
            </a:r>
            <a:r>
              <a:rPr lang="en-US" sz="1050" smtClean="0">
                <a:latin typeface="Consolas" panose="020B0609020204030204" pitchFamily="49" charset="0"/>
              </a:rPr>
              <a:t>km.out &lt;- kmeans(x, centers = i, nstart = 20)</a:t>
            </a:r>
          </a:p>
          <a:p>
            <a:r>
              <a:rPr lang="en-US" sz="1050">
                <a:latin typeface="Consolas" panose="020B0609020204030204" pitchFamily="49" charset="0"/>
              </a:rPr>
              <a:t>	</a:t>
            </a:r>
            <a:r>
              <a:rPr lang="en-US" sz="1050" smtClean="0">
                <a:latin typeface="Consolas" panose="020B0609020204030204" pitchFamily="49" charset="0"/>
              </a:rPr>
              <a:t>wss[i] &lt;- km.out$tot.withinss</a:t>
            </a:r>
          </a:p>
          <a:p>
            <a:r>
              <a:rPr lang="en-US" sz="1050" smtClean="0">
                <a:latin typeface="Consolas" panose="020B0609020204030204" pitchFamily="49" charset="0"/>
              </a:rPr>
              <a:t>}</a:t>
            </a:r>
          </a:p>
          <a:p>
            <a:endParaRPr lang="en-US" sz="1050">
              <a:latin typeface="Consolas" panose="020B0609020204030204" pitchFamily="49" charset="0"/>
            </a:endParaRPr>
          </a:p>
          <a:p>
            <a:r>
              <a:rPr lang="en-US" sz="1050" smtClean="0">
                <a:latin typeface="Consolas" panose="020B0609020204030204" pitchFamily="49" charset="0"/>
              </a:rPr>
              <a:t>plot(1:15, wss, type = “b”,</a:t>
            </a:r>
          </a:p>
          <a:p>
            <a:r>
              <a:rPr lang="en-US" sz="1050">
                <a:latin typeface="Consolas" panose="020B0609020204030204" pitchFamily="49" charset="0"/>
              </a:rPr>
              <a:t>	</a:t>
            </a:r>
            <a:r>
              <a:rPr lang="en-US" sz="1050" smtClean="0">
                <a:latin typeface="Consolas" panose="020B0609020204030204" pitchFamily="49" charset="0"/>
              </a:rPr>
              <a:t>xlab = “Number of Clusters”,</a:t>
            </a:r>
          </a:p>
          <a:p>
            <a:r>
              <a:rPr lang="en-US" sz="1050">
                <a:latin typeface="Consolas" panose="020B0609020204030204" pitchFamily="49" charset="0"/>
              </a:rPr>
              <a:t>	</a:t>
            </a:r>
            <a:r>
              <a:rPr lang="en-US" sz="1050" smtClean="0">
                <a:latin typeface="Consolas" panose="020B0609020204030204" pitchFamily="49" charset="0"/>
              </a:rPr>
              <a:t>ylab = “Within groups sum of squares”)</a:t>
            </a:r>
            <a:endParaRPr lang="en-US" sz="1050" dirty="0">
              <a:latin typeface="Consolas" panose="020B0609020204030204" pitchFamily="49" charset="0"/>
            </a:endParaRPr>
          </a:p>
        </p:txBody>
      </p:sp>
      <p:sp>
        <p:nvSpPr>
          <p:cNvPr id="13" name="Content Placeholder 3"/>
          <p:cNvSpPr>
            <a:spLocks noGrp="1"/>
          </p:cNvSpPr>
          <p:nvPr>
            <p:ph sz="half" idx="1"/>
          </p:nvPr>
        </p:nvSpPr>
        <p:spPr>
          <a:xfrm>
            <a:off x="1699463" y="1472125"/>
            <a:ext cx="2501996" cy="549225"/>
          </a:xfrm>
        </p:spPr>
        <p:txBody>
          <a:bodyPr>
            <a:normAutofit/>
          </a:bodyPr>
          <a:lstStyle/>
          <a:p>
            <a:pPr marL="0" indent="0" algn="ctr">
              <a:buNone/>
            </a:pPr>
            <a:r>
              <a:rPr lang="en-US" sz="1000" b="1" u="sng" smtClean="0">
                <a:solidFill>
                  <a:schemeClr val="accent2">
                    <a:lumMod val="75000"/>
                  </a:schemeClr>
                </a:solidFill>
              </a:rPr>
              <a:t>available components</a:t>
            </a:r>
          </a:p>
          <a:p>
            <a:pPr marL="0" indent="0" algn="ctr">
              <a:lnSpc>
                <a:spcPct val="20000"/>
              </a:lnSpc>
              <a:buNone/>
            </a:pPr>
            <a:r>
              <a:rPr lang="en-US" sz="1000" smtClean="0">
                <a:solidFill>
                  <a:schemeClr val="accent2">
                    <a:lumMod val="75000"/>
                  </a:schemeClr>
                </a:solidFill>
              </a:rPr>
              <a:t>cluster, centers, totss, withinss, tot.withinss</a:t>
            </a:r>
          </a:p>
          <a:p>
            <a:pPr marL="0" indent="0" algn="ctr">
              <a:lnSpc>
                <a:spcPct val="20000"/>
              </a:lnSpc>
              <a:buNone/>
            </a:pPr>
            <a:r>
              <a:rPr lang="en-US" sz="1000" smtClean="0">
                <a:solidFill>
                  <a:schemeClr val="accent2">
                    <a:lumMod val="75000"/>
                  </a:schemeClr>
                </a:solidFill>
              </a:rPr>
              <a:t>betweenss, size, iter, ifault</a:t>
            </a:r>
            <a:endParaRPr lang="en-US" sz="1000">
              <a:solidFill>
                <a:schemeClr val="accent2">
                  <a:lumMod val="75000"/>
                </a:schemeClr>
              </a:solidFill>
            </a:endParaRPr>
          </a:p>
        </p:txBody>
      </p:sp>
      <p:sp>
        <p:nvSpPr>
          <p:cNvPr id="14" name="Right Arrow 13"/>
          <p:cNvSpPr/>
          <p:nvPr/>
        </p:nvSpPr>
        <p:spPr>
          <a:xfrm rot="10800000">
            <a:off x="1502833" y="1548096"/>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59940" y="4834974"/>
            <a:ext cx="2947989" cy="1015663"/>
          </a:xfrm>
          <a:prstGeom prst="rect">
            <a:avLst/>
          </a:prstGeom>
          <a:noFill/>
        </p:spPr>
        <p:txBody>
          <a:bodyPr wrap="square" rtlCol="0">
            <a:spAutoFit/>
          </a:bodyPr>
          <a:lstStyle/>
          <a:p>
            <a:pPr>
              <a:spcAft>
                <a:spcPts val="600"/>
              </a:spcAft>
            </a:pPr>
            <a:r>
              <a:rPr lang="en-US" sz="1100" b="1" u="sng" smtClean="0"/>
              <a:t>Data Challenges</a:t>
            </a:r>
          </a:p>
          <a:p>
            <a:pPr marL="285750" indent="-285750">
              <a:buFont typeface="Wingdings" panose="05000000000000000000" pitchFamily="2" charset="2"/>
              <a:buChar char="Ø"/>
            </a:pPr>
            <a:r>
              <a:rPr lang="en-US" sz="1100" smtClean="0"/>
              <a:t>Selecting the variables to cluster upon</a:t>
            </a:r>
          </a:p>
          <a:p>
            <a:pPr marL="285750" indent="-285750">
              <a:buFont typeface="Wingdings" panose="05000000000000000000" pitchFamily="2" charset="2"/>
              <a:buChar char="Ø"/>
            </a:pPr>
            <a:r>
              <a:rPr lang="en-US" sz="1100" smtClean="0"/>
              <a:t>Scaling the data</a:t>
            </a:r>
          </a:p>
          <a:p>
            <a:pPr marL="285750" indent="-285750">
              <a:buFont typeface="Wingdings" panose="05000000000000000000" pitchFamily="2" charset="2"/>
              <a:buChar char="Ø"/>
            </a:pPr>
            <a:r>
              <a:rPr lang="en-US" sz="1100" smtClean="0"/>
              <a:t>Determining the number of clusters</a:t>
            </a:r>
          </a:p>
          <a:p>
            <a:pPr marL="285750" indent="-285750">
              <a:buFont typeface="Wingdings" panose="05000000000000000000" pitchFamily="2" charset="2"/>
              <a:buChar char="Ø"/>
            </a:pPr>
            <a:r>
              <a:rPr lang="en-US" sz="1100" smtClean="0"/>
              <a:t>Visualize the results for interpretation</a:t>
            </a:r>
          </a:p>
        </p:txBody>
      </p:sp>
      <p:sp>
        <p:nvSpPr>
          <p:cNvPr id="9" name="Left Brace 8"/>
          <p:cNvSpPr/>
          <p:nvPr/>
        </p:nvSpPr>
        <p:spPr>
          <a:xfrm rot="16200000">
            <a:off x="7635319" y="189035"/>
            <a:ext cx="61999" cy="1915456"/>
          </a:xfrm>
          <a:prstGeom prst="leftBrace">
            <a:avLst>
              <a:gd name="adj1" fmla="val 1455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508377" y="1177762"/>
            <a:ext cx="2315882" cy="507831"/>
          </a:xfrm>
          <a:prstGeom prst="rect">
            <a:avLst/>
          </a:prstGeom>
          <a:noFill/>
        </p:spPr>
        <p:txBody>
          <a:bodyPr wrap="square" rtlCol="0">
            <a:spAutoFit/>
          </a:bodyPr>
          <a:lstStyle/>
          <a:p>
            <a:pPr algn="ctr"/>
            <a:r>
              <a:rPr lang="en-US" sz="900" smtClean="0"/>
              <a:t>sum of the squared (Euclidean) distance for each observation with each cluster</a:t>
            </a:r>
          </a:p>
          <a:p>
            <a:pPr algn="ctr"/>
            <a:r>
              <a:rPr lang="en-US" sz="900" smtClean="0"/>
              <a:t>best outcome is the minimum of this metric</a:t>
            </a:r>
            <a:endParaRPr lang="en-US" sz="900"/>
          </a:p>
        </p:txBody>
      </p:sp>
      <p:pic>
        <p:nvPicPr>
          <p:cNvPr id="15" name="Picture 14"/>
          <p:cNvPicPr>
            <a:picLocks noChangeAspect="1"/>
          </p:cNvPicPr>
          <p:nvPr/>
        </p:nvPicPr>
        <p:blipFill>
          <a:blip r:embed="rId2"/>
          <a:stretch>
            <a:fillRect/>
          </a:stretch>
        </p:blipFill>
        <p:spPr>
          <a:xfrm>
            <a:off x="5959941" y="3006056"/>
            <a:ext cx="2799734" cy="1724112"/>
          </a:xfrm>
          <a:prstGeom prst="rect">
            <a:avLst/>
          </a:prstGeom>
        </p:spPr>
      </p:pic>
      <p:sp>
        <p:nvSpPr>
          <p:cNvPr id="28" name="TextBox 27">
            <a:extLst>
              <a:ext uri="{FF2B5EF4-FFF2-40B4-BE49-F238E27FC236}">
                <a16:creationId xmlns:a16="http://schemas.microsoft.com/office/drawing/2014/main" id="{8FA4E600-36BF-419F-B739-8B99F6702248}"/>
              </a:ext>
            </a:extLst>
          </p:cNvPr>
          <p:cNvSpPr txBox="1"/>
          <p:nvPr/>
        </p:nvSpPr>
        <p:spPr>
          <a:xfrm>
            <a:off x="7422907" y="6535791"/>
            <a:ext cx="1643399" cy="215444"/>
          </a:xfrm>
          <a:prstGeom prst="rect">
            <a:avLst/>
          </a:prstGeom>
          <a:noFill/>
        </p:spPr>
        <p:txBody>
          <a:bodyPr wrap="none" rtlCol="0">
            <a:spAutoFit/>
          </a:bodyPr>
          <a:lstStyle/>
          <a:p>
            <a:pPr algn="r"/>
            <a:r>
              <a:rPr lang="en-US" sz="800" smtClean="0">
                <a:solidFill>
                  <a:schemeClr val="accent1">
                    <a:lumMod val="60000"/>
                    <a:lumOff val="40000"/>
                  </a:schemeClr>
                </a:solidFill>
                <a:latin typeface="Consolas" panose="020B0609020204030204" pitchFamily="49" charset="0"/>
              </a:rPr>
              <a:t>Unsupervised Learning in R</a:t>
            </a:r>
            <a:endParaRPr lang="en-US" sz="800" dirty="0">
              <a:solidFill>
                <a:schemeClr val="accent1">
                  <a:lumMod val="60000"/>
                  <a:lumOff val="40000"/>
                </a:schemeClr>
              </a:solidFill>
              <a:latin typeface="Consolas" panose="020B0609020204030204" pitchFamily="49" charset="0"/>
            </a:endParaRPr>
          </a:p>
        </p:txBody>
      </p:sp>
      <p:sp>
        <p:nvSpPr>
          <p:cNvPr id="32" name="TextBox 31"/>
          <p:cNvSpPr txBox="1"/>
          <p:nvPr/>
        </p:nvSpPr>
        <p:spPr>
          <a:xfrm>
            <a:off x="4987366" y="653054"/>
            <a:ext cx="3920564" cy="2200602"/>
          </a:xfrm>
          <a:prstGeom prst="rect">
            <a:avLst/>
          </a:prstGeom>
          <a:noFill/>
        </p:spPr>
        <p:txBody>
          <a:bodyPr wrap="square" rtlCol="0">
            <a:spAutoFit/>
          </a:bodyPr>
          <a:lstStyle/>
          <a:p>
            <a:pPr>
              <a:spcAft>
                <a:spcPts val="600"/>
              </a:spcAft>
            </a:pPr>
            <a:r>
              <a:rPr lang="en-US" sz="1100" b="1" u="sng" smtClean="0"/>
              <a:t>Model Selection</a:t>
            </a:r>
          </a:p>
          <a:p>
            <a:pPr marL="285750" indent="-285750">
              <a:buFont typeface="Wingdings" panose="05000000000000000000" pitchFamily="2" charset="2"/>
              <a:buChar char="Ø"/>
            </a:pPr>
            <a:r>
              <a:rPr lang="en-US" sz="1100" smtClean="0"/>
              <a:t>k-means has a random component</a:t>
            </a:r>
          </a:p>
          <a:p>
            <a:pPr marL="285750" indent="-285750">
              <a:buFont typeface="Wingdings" panose="05000000000000000000" pitchFamily="2" charset="2"/>
              <a:buChar char="Ø"/>
            </a:pPr>
            <a:r>
              <a:rPr lang="en-US" sz="1100" smtClean="0"/>
              <a:t>best outcome is based on total within cluster sum of squares</a:t>
            </a:r>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smtClean="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smtClean="0"/>
          </a:p>
          <a:p>
            <a:pPr marL="285750" indent="-285750">
              <a:buFont typeface="Wingdings" panose="05000000000000000000" pitchFamily="2" charset="2"/>
              <a:buChar char="Ø"/>
            </a:pPr>
            <a:r>
              <a:rPr lang="en-US" sz="1100" smtClean="0"/>
              <a:t>If you don’t know the number of clusters in advance and need to determine it, you’ll have to run the algorithm multiple times with differing number of clusters. From these iterations, you can observe how model quality changes with the number of clusters. A scree plot is used for this purpose.</a:t>
            </a:r>
          </a:p>
        </p:txBody>
      </p:sp>
      <p:pic>
        <p:nvPicPr>
          <p:cNvPr id="16" name="Picture 15"/>
          <p:cNvPicPr>
            <a:picLocks noChangeAspect="1"/>
          </p:cNvPicPr>
          <p:nvPr/>
        </p:nvPicPr>
        <p:blipFill>
          <a:blip r:embed="rId3"/>
          <a:stretch>
            <a:fillRect/>
          </a:stretch>
        </p:blipFill>
        <p:spPr>
          <a:xfrm>
            <a:off x="4987366" y="6018689"/>
            <a:ext cx="3231264" cy="537849"/>
          </a:xfrm>
          <a:prstGeom prst="rect">
            <a:avLst/>
          </a:prstGeom>
        </p:spPr>
      </p:pic>
    </p:spTree>
    <p:extLst>
      <p:ext uri="{BB962C8B-B14F-4D97-AF65-F5344CB8AC3E}">
        <p14:creationId xmlns:p14="http://schemas.microsoft.com/office/powerpoint/2010/main" val="178707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11873" y="500654"/>
            <a:ext cx="2749680" cy="284405"/>
          </a:xfrm>
        </p:spPr>
        <p:txBody>
          <a:bodyPr>
            <a:normAutofit/>
          </a:bodyPr>
          <a:lstStyle/>
          <a:p>
            <a:pPr marL="0" indent="0">
              <a:buNone/>
            </a:pPr>
            <a:r>
              <a:rPr lang="en-US" sz="1050" b="1">
                <a:solidFill>
                  <a:schemeClr val="accent2">
                    <a:lumMod val="75000"/>
                  </a:schemeClr>
                </a:solidFill>
              </a:rPr>
              <a:t>grade is a data frame</a:t>
            </a:r>
          </a:p>
          <a:p>
            <a:pPr marL="0" indent="0">
              <a:buNone/>
            </a:pPr>
            <a:endParaRPr lang="en-US" sz="1050" b="1">
              <a:solidFill>
                <a:schemeClr val="accent2">
                  <a:lumMod val="75000"/>
                </a:schemeClr>
              </a:solidFill>
            </a:endParaRPr>
          </a:p>
        </p:txBody>
      </p:sp>
      <p:sp>
        <p:nvSpPr>
          <p:cNvPr id="11" name="TextBox 10">
            <a:extLst>
              <a:ext uri="{FF2B5EF4-FFF2-40B4-BE49-F238E27FC236}">
                <a16:creationId xmlns:a16="http://schemas.microsoft.com/office/drawing/2014/main" id="{8FA4E600-36BF-419F-B739-8B99F6702248}"/>
              </a:ext>
            </a:extLst>
          </p:cNvPr>
          <p:cNvSpPr txBox="1"/>
          <p:nvPr/>
        </p:nvSpPr>
        <p:spPr>
          <a:xfrm>
            <a:off x="411873" y="917837"/>
            <a:ext cx="5002809" cy="4778231"/>
          </a:xfrm>
          <a:prstGeom prst="rect">
            <a:avLst/>
          </a:prstGeom>
          <a:noFill/>
        </p:spPr>
        <p:txBody>
          <a:bodyPr wrap="square" rtlCol="0">
            <a:spAutoFit/>
          </a:bodyPr>
          <a:lstStyle/>
          <a:p>
            <a:r>
              <a:rPr lang="en-US" sz="1050">
                <a:latin typeface="Consolas" panose="020B0609020204030204" pitchFamily="49" charset="0"/>
              </a:rPr>
              <a:t>set.seed(1)</a:t>
            </a:r>
          </a:p>
          <a:p>
            <a:r>
              <a:rPr lang="en-US" sz="1050">
                <a:latin typeface="Consolas" panose="020B0609020204030204" pitchFamily="49" charset="0"/>
              </a:rPr>
              <a:t>assignment &lt;- sample(1:3, size = nrow(grade), prob = c(0.7, 0.15, 0.15), replace = TRUE)</a:t>
            </a:r>
          </a:p>
          <a:p>
            <a:endParaRPr lang="en-US" sz="1050">
              <a:latin typeface="Consolas" panose="020B0609020204030204" pitchFamily="49" charset="0"/>
            </a:endParaRPr>
          </a:p>
          <a:p>
            <a:r>
              <a:rPr lang="en-US" sz="1050">
                <a:latin typeface="Consolas" panose="020B0609020204030204" pitchFamily="49" charset="0"/>
              </a:rPr>
              <a:t>grade_train &lt;- grade[assignment == 1, ]</a:t>
            </a:r>
          </a:p>
          <a:p>
            <a:r>
              <a:rPr lang="en-US" sz="1050">
                <a:latin typeface="Consolas" panose="020B0609020204030204" pitchFamily="49" charset="0"/>
              </a:rPr>
              <a:t>grade_valid &lt;- grade[assignment == 2, ]</a:t>
            </a:r>
          </a:p>
          <a:p>
            <a:r>
              <a:rPr lang="en-US" sz="1050">
                <a:latin typeface="Consolas" panose="020B0609020204030204" pitchFamily="49" charset="0"/>
              </a:rPr>
              <a:t>grade_test &lt;- grade[assignment == 3, ]</a:t>
            </a:r>
          </a:p>
          <a:p>
            <a:endParaRPr lang="en-US" sz="1050">
              <a:latin typeface="Consolas" panose="020B0609020204030204" pitchFamily="49" charset="0"/>
            </a:endParaRPr>
          </a:p>
          <a:p>
            <a:r>
              <a:rPr lang="en-US" sz="1050">
                <a:latin typeface="Consolas" panose="020B0609020204030204" pitchFamily="49" charset="0"/>
              </a:rPr>
              <a:t>grade_model &lt;- rpart(formula = final_grade ~ .,</a:t>
            </a:r>
          </a:p>
          <a:p>
            <a:r>
              <a:rPr lang="en-US" sz="1050">
                <a:latin typeface="Consolas" panose="020B0609020204030204" pitchFamily="49" charset="0"/>
              </a:rPr>
              <a:t>			   data = grade_train,</a:t>
            </a:r>
          </a:p>
          <a:p>
            <a:r>
              <a:rPr lang="en-US" sz="1050">
                <a:latin typeface="Consolas" panose="020B0609020204030204" pitchFamily="49" charset="0"/>
              </a:rPr>
              <a:t>			   method = “anova”)</a:t>
            </a:r>
          </a:p>
          <a:p>
            <a:endParaRPr lang="en-US" sz="1050">
              <a:latin typeface="Consolas" panose="020B0609020204030204" pitchFamily="49" charset="0"/>
            </a:endParaRPr>
          </a:p>
          <a:p>
            <a:r>
              <a:rPr lang="en-US" sz="1050">
                <a:latin typeface="Consolas" panose="020B0609020204030204" pitchFamily="49" charset="0"/>
              </a:rPr>
              <a:t>rpart.plot(x = grade_model, yesno = 2, type = 0, extra = 0)</a:t>
            </a: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grade_pred &lt;- predict(object = grade_model, newdata = grade_test)</a:t>
            </a:r>
          </a:p>
          <a:p>
            <a:endParaRPr lang="en-US" sz="1050">
              <a:latin typeface="Consolas" panose="020B0609020204030204" pitchFamily="49" charset="0"/>
            </a:endParaRPr>
          </a:p>
          <a:p>
            <a:r>
              <a:rPr lang="en-US" sz="1050">
                <a:latin typeface="Consolas" panose="020B0609020204030204" pitchFamily="49" charset="0"/>
              </a:rPr>
              <a:t>library(Metrics)</a:t>
            </a:r>
          </a:p>
          <a:p>
            <a:r>
              <a:rPr lang="en-US" sz="1050">
                <a:latin typeface="Consolas" panose="020B0609020204030204" pitchFamily="49" charset="0"/>
              </a:rPr>
              <a:t>rmse(actual = grade_test$final_grade, predicted = grade_pred)</a:t>
            </a:r>
          </a:p>
          <a:p>
            <a:endParaRPr lang="en-US" sz="1050">
              <a:latin typeface="Consolas" panose="020B0609020204030204" pitchFamily="49" charset="0"/>
            </a:endParaRPr>
          </a:p>
          <a:p>
            <a:r>
              <a:rPr lang="en-US" sz="1050">
                <a:latin typeface="Consolas" panose="020B0609020204030204" pitchFamily="49" charset="0"/>
              </a:rPr>
              <a:t>plotcp(grade_model)			print(grade_model$cptable)</a:t>
            </a:r>
          </a:p>
          <a:p>
            <a:endParaRPr lang="en-US" sz="1050">
              <a:latin typeface="Consolas" panose="020B0609020204030204" pitchFamily="49" charset="0"/>
            </a:endParaRPr>
          </a:p>
          <a:p>
            <a:r>
              <a:rPr lang="en-US" sz="1050">
                <a:latin typeface="Consolas" panose="020B0609020204030204" pitchFamily="49" charset="0"/>
              </a:rPr>
              <a:t>opt_index &lt;- which.min(grade_model$cptable[ , “xerror”])</a:t>
            </a:r>
          </a:p>
          <a:p>
            <a:endParaRPr lang="en-US" sz="1050">
              <a:latin typeface="Consolas" panose="020B0609020204030204" pitchFamily="49" charset="0"/>
            </a:endParaRPr>
          </a:p>
          <a:p>
            <a:r>
              <a:rPr lang="en-US" sz="1050">
                <a:latin typeface="Consolas" panose="020B0609020204030204" pitchFamily="49" charset="0"/>
              </a:rPr>
              <a:t>cp_opt &lt;- grade_model$cptable[opt_index, “CP”]</a:t>
            </a:r>
          </a:p>
          <a:p>
            <a:endParaRPr lang="en-US" sz="1050">
              <a:latin typeface="Consolas" panose="020B0609020204030204" pitchFamily="49" charset="0"/>
            </a:endParaRPr>
          </a:p>
          <a:p>
            <a:r>
              <a:rPr lang="en-US" sz="1050">
                <a:latin typeface="Consolas" panose="020B0609020204030204" pitchFamily="49" charset="0"/>
              </a:rPr>
              <a:t>grade_model_opt &lt;- prune(tree = grade_model, cp = cp_opt)</a:t>
            </a:r>
          </a:p>
          <a:p>
            <a:endParaRPr lang="en-US" sz="1050">
              <a:latin typeface="Consolas" panose="020B0609020204030204" pitchFamily="49" charset="0"/>
            </a:endParaRPr>
          </a:p>
          <a:p>
            <a:r>
              <a:rPr lang="en-US" sz="1050">
                <a:latin typeface="Consolas" panose="020B0609020204030204" pitchFamily="49" charset="0"/>
              </a:rPr>
              <a:t>rpart.plot(x = grade_model_opt, yesno = 2, type = 0, extra = 0)</a:t>
            </a:r>
            <a:endParaRPr lang="en-US" sz="1050" dirty="0">
              <a:latin typeface="Consolas" panose="020B0609020204030204" pitchFamily="49" charset="0"/>
            </a:endParaRPr>
          </a:p>
        </p:txBody>
      </p:sp>
      <p:sp>
        <p:nvSpPr>
          <p:cNvPr id="25" name="TextBox 24">
            <a:extLst>
              <a:ext uri="{FF2B5EF4-FFF2-40B4-BE49-F238E27FC236}">
                <a16:creationId xmlns:a16="http://schemas.microsoft.com/office/drawing/2014/main" id="{8FA4E600-36BF-419F-B739-8B99F6702248}"/>
              </a:ext>
            </a:extLst>
          </p:cNvPr>
          <p:cNvSpPr txBox="1"/>
          <p:nvPr/>
        </p:nvSpPr>
        <p:spPr>
          <a:xfrm>
            <a:off x="7983957" y="6535791"/>
            <a:ext cx="1082349" cy="215444"/>
          </a:xfrm>
          <a:prstGeom prst="rect">
            <a:avLst/>
          </a:prstGeom>
          <a:noFill/>
        </p:spPr>
        <p:txBody>
          <a:bodyPr wrap="none" rtlCol="0">
            <a:spAutoFit/>
          </a:bodyPr>
          <a:lstStyle/>
          <a:p>
            <a:pPr algn="r"/>
            <a:r>
              <a:rPr lang="en-US" sz="800">
                <a:solidFill>
                  <a:schemeClr val="accent1">
                    <a:lumMod val="60000"/>
                    <a:lumOff val="40000"/>
                  </a:schemeClr>
                </a:solidFill>
                <a:latin typeface="Consolas" panose="020B0609020204030204" pitchFamily="49" charset="0"/>
              </a:rPr>
              <a:t>Regression Trees</a:t>
            </a:r>
            <a:endParaRPr lang="en-US" sz="800" dirty="0">
              <a:solidFill>
                <a:schemeClr val="accent1">
                  <a:lumMod val="60000"/>
                  <a:lumOff val="40000"/>
                </a:schemeClr>
              </a:solidFill>
              <a:latin typeface="Consolas" panose="020B0609020204030204" pitchFamily="49" charset="0"/>
            </a:endParaRPr>
          </a:p>
        </p:txBody>
      </p:sp>
      <p:sp>
        <p:nvSpPr>
          <p:cNvPr id="27" name="Content Placeholder 3"/>
          <p:cNvSpPr>
            <a:spLocks noGrp="1"/>
          </p:cNvSpPr>
          <p:nvPr>
            <p:ph sz="half" idx="1"/>
          </p:nvPr>
        </p:nvSpPr>
        <p:spPr>
          <a:xfrm>
            <a:off x="6502400" y="500654"/>
            <a:ext cx="2311761" cy="274594"/>
          </a:xfrm>
        </p:spPr>
        <p:txBody>
          <a:bodyPr>
            <a:normAutofit/>
          </a:bodyPr>
          <a:lstStyle/>
          <a:p>
            <a:pPr marL="0" indent="0">
              <a:buNone/>
            </a:pPr>
            <a:r>
              <a:rPr lang="en-US" sz="1000" b="1">
                <a:solidFill>
                  <a:schemeClr val="accent2">
                    <a:lumMod val="75000"/>
                  </a:schemeClr>
                </a:solidFill>
              </a:rPr>
              <a:t>libraries </a:t>
            </a:r>
            <a:r>
              <a:rPr lang="en-US" sz="1000" b="1">
                <a:solidFill>
                  <a:schemeClr val="accent2">
                    <a:lumMod val="75000"/>
                  </a:schemeClr>
                </a:solidFill>
                <a:sym typeface="Wingdings" panose="05000000000000000000" pitchFamily="2" charset="2"/>
              </a:rPr>
              <a:t> </a:t>
            </a:r>
            <a:r>
              <a:rPr lang="en-US" sz="1000" b="1">
                <a:solidFill>
                  <a:schemeClr val="accent2">
                    <a:lumMod val="75000"/>
                  </a:schemeClr>
                </a:solidFill>
              </a:rPr>
              <a:t>Metrics</a:t>
            </a:r>
          </a:p>
        </p:txBody>
      </p:sp>
      <p:sp>
        <p:nvSpPr>
          <p:cNvPr id="16" name="Content Placeholder 3"/>
          <p:cNvSpPr>
            <a:spLocks noGrp="1"/>
          </p:cNvSpPr>
          <p:nvPr>
            <p:ph sz="half" idx="1"/>
          </p:nvPr>
        </p:nvSpPr>
        <p:spPr>
          <a:xfrm>
            <a:off x="4787510" y="2066645"/>
            <a:ext cx="2796631" cy="274594"/>
          </a:xfrm>
        </p:spPr>
        <p:txBody>
          <a:bodyPr>
            <a:normAutofit/>
          </a:bodyPr>
          <a:lstStyle/>
          <a:p>
            <a:pPr marL="0" indent="0">
              <a:buNone/>
            </a:pPr>
            <a:r>
              <a:rPr lang="en-US" sz="1000" b="1">
                <a:solidFill>
                  <a:schemeClr val="accent2">
                    <a:lumMod val="75000"/>
                  </a:schemeClr>
                </a:solidFill>
              </a:rPr>
              <a:t>you can see this model using print(grade_model)</a:t>
            </a:r>
          </a:p>
        </p:txBody>
      </p:sp>
      <p:sp>
        <p:nvSpPr>
          <p:cNvPr id="17" name="Right Arrow 16"/>
          <p:cNvSpPr/>
          <p:nvPr/>
        </p:nvSpPr>
        <p:spPr>
          <a:xfrm rot="10239363">
            <a:off x="3992033" y="2184944"/>
            <a:ext cx="788302"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5921300" y="2902215"/>
            <a:ext cx="2777137" cy="1460842"/>
          </a:xfrm>
          <a:prstGeom prst="rect">
            <a:avLst/>
          </a:prstGeom>
        </p:spPr>
      </p:pic>
      <p:sp>
        <p:nvSpPr>
          <p:cNvPr id="22" name="Right Arrow 21"/>
          <p:cNvSpPr/>
          <p:nvPr/>
        </p:nvSpPr>
        <p:spPr>
          <a:xfrm>
            <a:off x="2034738" y="4180424"/>
            <a:ext cx="788302"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85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65661" y="463625"/>
            <a:ext cx="6795751" cy="6070893"/>
          </a:xfrm>
          <a:prstGeom prst="rect">
            <a:avLst/>
          </a:prstGeom>
          <a:noFill/>
        </p:spPr>
        <p:txBody>
          <a:bodyPr wrap="square" rtlCol="0">
            <a:spAutoFit/>
          </a:bodyPr>
          <a:lstStyle/>
          <a:p>
            <a:r>
              <a:rPr lang="en-US" sz="1050">
                <a:latin typeface="Consolas" panose="020B0609020204030204" pitchFamily="49" charset="0"/>
              </a:rPr>
              <a:t>minsplit &lt;- seq(1, 4, 1)</a:t>
            </a:r>
          </a:p>
          <a:p>
            <a:r>
              <a:rPr lang="en-US" sz="1050">
                <a:latin typeface="Consolas" panose="020B0609020204030204" pitchFamily="49" charset="0"/>
              </a:rPr>
              <a:t>maxdepth &lt;- seq(1, 6, 1)</a:t>
            </a:r>
          </a:p>
          <a:p>
            <a:endParaRPr lang="en-US" sz="1050">
              <a:latin typeface="Consolas" panose="020B0609020204030204" pitchFamily="49" charset="0"/>
            </a:endParaRPr>
          </a:p>
          <a:p>
            <a:r>
              <a:rPr lang="en-US" sz="1050">
                <a:latin typeface="Consolas" panose="020B0609020204030204" pitchFamily="49" charset="0"/>
              </a:rPr>
              <a:t>hyper_grid &lt;- expand.grid(minsplit = minsplit, maxdepth = maxdepth)</a:t>
            </a:r>
          </a:p>
          <a:p>
            <a:endParaRPr lang="en-US" sz="1050">
              <a:latin typeface="Consolas" panose="020B0609020204030204" pitchFamily="49" charset="0"/>
            </a:endParaRPr>
          </a:p>
          <a:p>
            <a:r>
              <a:rPr lang="en-US" sz="1050">
                <a:latin typeface="Consolas" panose="020B0609020204030204" pitchFamily="49" charset="0"/>
              </a:rPr>
              <a:t>num_models &lt;- nrow(hyper_grid)</a:t>
            </a:r>
          </a:p>
          <a:p>
            <a:endParaRPr lang="en-US" sz="1050">
              <a:latin typeface="Consolas" panose="020B0609020204030204" pitchFamily="49" charset="0"/>
            </a:endParaRPr>
          </a:p>
          <a:p>
            <a:r>
              <a:rPr lang="en-US" sz="1050">
                <a:latin typeface="Consolas" panose="020B0609020204030204" pitchFamily="49" charset="0"/>
              </a:rPr>
              <a:t>grade_models &lt;- list()</a:t>
            </a:r>
          </a:p>
          <a:p>
            <a:endParaRPr lang="en-US" sz="1050">
              <a:latin typeface="Consolas" panose="020B0609020204030204" pitchFamily="49" charset="0"/>
            </a:endParaRPr>
          </a:p>
          <a:p>
            <a:r>
              <a:rPr lang="en-US" sz="1050">
                <a:latin typeface="Consolas" panose="020B0609020204030204" pitchFamily="49" charset="0"/>
              </a:rPr>
              <a:t>for (i in 1:num_models) {</a:t>
            </a:r>
          </a:p>
          <a:p>
            <a:r>
              <a:rPr lang="en-US" sz="1050">
                <a:latin typeface="Consolas" panose="020B0609020204030204" pitchFamily="49" charset="0"/>
              </a:rPr>
              <a:t>	minsplit &lt;- hyper_grid$minsplit[i]</a:t>
            </a:r>
          </a:p>
          <a:p>
            <a:r>
              <a:rPr lang="en-US" sz="1050">
                <a:latin typeface="Consolas" panose="020B0609020204030204" pitchFamily="49" charset="0"/>
              </a:rPr>
              <a:t>	maxdepth &lt;- hyper_grid$maxdepth[i]</a:t>
            </a:r>
          </a:p>
          <a:p>
            <a:endParaRPr lang="en-US" sz="1050">
              <a:latin typeface="Consolas" panose="020B0609020204030204" pitchFamily="49" charset="0"/>
            </a:endParaRPr>
          </a:p>
          <a:p>
            <a:r>
              <a:rPr lang="en-US" sz="1050">
                <a:latin typeface="Consolas" panose="020B0609020204030204" pitchFamily="49" charset="0"/>
              </a:rPr>
              <a:t>	grade_models[[i]] &lt;- rpart(formula = final_grade ~ .,</a:t>
            </a:r>
          </a:p>
          <a:p>
            <a:r>
              <a:rPr lang="en-US" sz="1050">
                <a:latin typeface="Consolas" panose="020B0609020204030204" pitchFamily="49" charset="0"/>
              </a:rPr>
              <a:t>					  data = grade_train,</a:t>
            </a:r>
          </a:p>
          <a:p>
            <a:r>
              <a:rPr lang="en-US" sz="1050">
                <a:latin typeface="Consolas" panose="020B0609020204030204" pitchFamily="49" charset="0"/>
              </a:rPr>
              <a:t>					  method = “anova”,</a:t>
            </a:r>
          </a:p>
          <a:p>
            <a:r>
              <a:rPr lang="en-US" sz="1050">
                <a:latin typeface="Consolas" panose="020B0609020204030204" pitchFamily="49" charset="0"/>
              </a:rPr>
              <a:t>					  minsplit = minsplit,</a:t>
            </a:r>
          </a:p>
          <a:p>
            <a:r>
              <a:rPr lang="en-US" sz="1050">
                <a:latin typeface="Consolas" panose="020B0609020204030204" pitchFamily="49" charset="0"/>
              </a:rPr>
              <a:t>					  maxdepth = maxdepth)</a:t>
            </a:r>
          </a:p>
          <a:p>
            <a:r>
              <a:rPr lang="en-US" sz="1050">
                <a:latin typeface="Consolas" panose="020B0609020204030204" pitchFamily="49" charset="0"/>
              </a:rPr>
              <a:t>}</a:t>
            </a:r>
          </a:p>
          <a:p>
            <a:endParaRPr lang="en-US" sz="1050">
              <a:latin typeface="Consolas" panose="020B0609020204030204" pitchFamily="49" charset="0"/>
            </a:endParaRPr>
          </a:p>
          <a:p>
            <a:r>
              <a:rPr lang="en-US" sz="1050">
                <a:latin typeface="Consolas" panose="020B0609020204030204" pitchFamily="49" charset="0"/>
              </a:rPr>
              <a:t>num_models &lt;- length(grade_models)</a:t>
            </a:r>
          </a:p>
          <a:p>
            <a:endParaRPr lang="en-US" sz="1050">
              <a:latin typeface="Consolas" panose="020B0609020204030204" pitchFamily="49" charset="0"/>
            </a:endParaRPr>
          </a:p>
          <a:p>
            <a:r>
              <a:rPr lang="en-US" sz="1050">
                <a:latin typeface="Consolas" panose="020B0609020204030204" pitchFamily="49" charset="0"/>
              </a:rPr>
              <a:t>rmse_values &lt;- c()</a:t>
            </a:r>
          </a:p>
          <a:p>
            <a:endParaRPr lang="en-US" sz="1050">
              <a:latin typeface="Consolas" panose="020B0609020204030204" pitchFamily="49" charset="0"/>
            </a:endParaRPr>
          </a:p>
          <a:p>
            <a:r>
              <a:rPr lang="en-US" sz="1050">
                <a:latin typeface="Consolas" panose="020B0609020204030204" pitchFamily="49" charset="0"/>
              </a:rPr>
              <a:t>for (i in 1:num_models) {</a:t>
            </a:r>
          </a:p>
          <a:p>
            <a:r>
              <a:rPr lang="en-US" sz="1050">
                <a:latin typeface="Consolas" panose="020B0609020204030204" pitchFamily="49" charset="0"/>
              </a:rPr>
              <a:t>	model &lt;- grade_models[[i]]</a:t>
            </a:r>
          </a:p>
          <a:p>
            <a:r>
              <a:rPr lang="en-US" sz="1050">
                <a:latin typeface="Consolas" panose="020B0609020204030204" pitchFamily="49" charset="0"/>
              </a:rPr>
              <a:t>	</a:t>
            </a:r>
          </a:p>
          <a:p>
            <a:r>
              <a:rPr lang="en-US" sz="1050">
                <a:latin typeface="Consolas" panose="020B0609020204030204" pitchFamily="49" charset="0"/>
              </a:rPr>
              <a:t>	pred &lt;- predict(object = model, newdata = grade_valid)</a:t>
            </a:r>
          </a:p>
          <a:p>
            <a:endParaRPr lang="en-US" sz="1050">
              <a:latin typeface="Consolas" panose="020B0609020204030204" pitchFamily="49" charset="0"/>
            </a:endParaRPr>
          </a:p>
          <a:p>
            <a:r>
              <a:rPr lang="en-US" sz="1050">
                <a:latin typeface="Consolas" panose="020B0609020204030204" pitchFamily="49" charset="0"/>
              </a:rPr>
              <a:t>	rmse_values[i] &lt;- rmse(actual = grade_valid$final_grade, predicted = pred)</a:t>
            </a:r>
          </a:p>
          <a:p>
            <a:r>
              <a:rPr lang="en-US" sz="1050">
                <a:latin typeface="Consolas" panose="020B0609020204030204" pitchFamily="49" charset="0"/>
              </a:rPr>
              <a:t>}</a:t>
            </a:r>
          </a:p>
          <a:p>
            <a:endParaRPr lang="en-US" sz="1050">
              <a:latin typeface="Consolas" panose="020B0609020204030204" pitchFamily="49" charset="0"/>
            </a:endParaRPr>
          </a:p>
          <a:p>
            <a:r>
              <a:rPr lang="en-US" sz="1050">
                <a:latin typeface="Consolas" panose="020B0609020204030204" pitchFamily="49" charset="0"/>
              </a:rPr>
              <a:t>best_model &lt;- grade_mdoels[[which.min(rmse_values)]]			best_model$control</a:t>
            </a:r>
          </a:p>
          <a:p>
            <a:endParaRPr lang="en-US" sz="1050">
              <a:latin typeface="Consolas" panose="020B0609020204030204" pitchFamily="49" charset="0"/>
            </a:endParaRPr>
          </a:p>
          <a:p>
            <a:r>
              <a:rPr lang="en-US" sz="1050">
                <a:latin typeface="Consolas" panose="020B0609020204030204" pitchFamily="49" charset="0"/>
              </a:rPr>
              <a:t>pred &lt;- predict(object = best_model, newdata = grade_test)</a:t>
            </a:r>
          </a:p>
          <a:p>
            <a:endParaRPr lang="en-US" sz="1050">
              <a:latin typeface="Consolas" panose="020B0609020204030204" pitchFamily="49" charset="0"/>
            </a:endParaRPr>
          </a:p>
          <a:p>
            <a:r>
              <a:rPr lang="en-US" sz="1050">
                <a:latin typeface="Consolas" panose="020B0609020204030204" pitchFamily="49" charset="0"/>
              </a:rPr>
              <a:t>rmse(actual = grade_test$final_grade, predicted = pred)</a:t>
            </a:r>
          </a:p>
        </p:txBody>
      </p:sp>
      <p:sp>
        <p:nvSpPr>
          <p:cNvPr id="25" name="TextBox 24">
            <a:extLst>
              <a:ext uri="{FF2B5EF4-FFF2-40B4-BE49-F238E27FC236}">
                <a16:creationId xmlns:a16="http://schemas.microsoft.com/office/drawing/2014/main" id="{8FA4E600-36BF-419F-B739-8B99F6702248}"/>
              </a:ext>
            </a:extLst>
          </p:cNvPr>
          <p:cNvSpPr txBox="1"/>
          <p:nvPr/>
        </p:nvSpPr>
        <p:spPr>
          <a:xfrm>
            <a:off x="7983957" y="6535791"/>
            <a:ext cx="1082349" cy="215444"/>
          </a:xfrm>
          <a:prstGeom prst="rect">
            <a:avLst/>
          </a:prstGeom>
          <a:noFill/>
        </p:spPr>
        <p:txBody>
          <a:bodyPr wrap="none" rtlCol="0">
            <a:spAutoFit/>
          </a:bodyPr>
          <a:lstStyle/>
          <a:p>
            <a:pPr algn="r"/>
            <a:r>
              <a:rPr lang="en-US" sz="800">
                <a:solidFill>
                  <a:schemeClr val="accent1">
                    <a:lumMod val="60000"/>
                    <a:lumOff val="40000"/>
                  </a:schemeClr>
                </a:solidFill>
                <a:latin typeface="Consolas" panose="020B0609020204030204" pitchFamily="49" charset="0"/>
              </a:rPr>
              <a:t>Regression Trees</a:t>
            </a:r>
            <a:endParaRPr lang="en-US" sz="800" dirty="0">
              <a:solidFill>
                <a:schemeClr val="accent1">
                  <a:lumMod val="60000"/>
                  <a:lumOff val="40000"/>
                </a:schemeClr>
              </a:solidFill>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5909280" y="630966"/>
            <a:ext cx="2833168" cy="784277"/>
          </a:xfrm>
          <a:prstGeom prst="rect">
            <a:avLst/>
          </a:prstGeom>
        </p:spPr>
      </p:pic>
      <p:sp>
        <p:nvSpPr>
          <p:cNvPr id="6" name="TextBox 5"/>
          <p:cNvSpPr txBox="1"/>
          <p:nvPr/>
        </p:nvSpPr>
        <p:spPr>
          <a:xfrm>
            <a:off x="5909281" y="1828800"/>
            <a:ext cx="2833166" cy="1938992"/>
          </a:xfrm>
          <a:prstGeom prst="rect">
            <a:avLst/>
          </a:prstGeom>
          <a:noFill/>
        </p:spPr>
        <p:txBody>
          <a:bodyPr wrap="square" rtlCol="0">
            <a:spAutoFit/>
          </a:bodyPr>
          <a:lstStyle/>
          <a:p>
            <a:r>
              <a:rPr lang="en-US" sz="1200"/>
              <a:t>Just like a test set, a validation set is used to evaluate the performance of a model. The difference is that a validation set is specifically used to compare the performance of a group o fmodels with the goal of choosing a “best model” from the group. All models in a group are evaluated on the same validation set and the model with the best performance is considered to be the winner.</a:t>
            </a:r>
          </a:p>
        </p:txBody>
      </p:sp>
      <p:sp>
        <p:nvSpPr>
          <p:cNvPr id="15" name="TextBox 14"/>
          <p:cNvSpPr txBox="1"/>
          <p:nvPr/>
        </p:nvSpPr>
        <p:spPr>
          <a:xfrm>
            <a:off x="5909280" y="4117788"/>
            <a:ext cx="2833167" cy="646331"/>
          </a:xfrm>
          <a:prstGeom prst="rect">
            <a:avLst/>
          </a:prstGeom>
          <a:noFill/>
        </p:spPr>
        <p:txBody>
          <a:bodyPr wrap="square" rtlCol="0">
            <a:spAutoFit/>
          </a:bodyPr>
          <a:lstStyle/>
          <a:p>
            <a:r>
              <a:rPr lang="en-US" sz="1200"/>
              <a:t>Once you have the best model, a final estimate of performance is computed on the test set.</a:t>
            </a:r>
          </a:p>
        </p:txBody>
      </p:sp>
      <p:sp>
        <p:nvSpPr>
          <p:cNvPr id="18" name="Right Arrow 17"/>
          <p:cNvSpPr/>
          <p:nvPr/>
        </p:nvSpPr>
        <p:spPr>
          <a:xfrm rot="5400000">
            <a:off x="7113714" y="3866392"/>
            <a:ext cx="349996"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559793" y="5643091"/>
            <a:ext cx="788302"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92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11873" y="500654"/>
            <a:ext cx="2749680" cy="284405"/>
          </a:xfrm>
        </p:spPr>
        <p:txBody>
          <a:bodyPr>
            <a:normAutofit/>
          </a:bodyPr>
          <a:lstStyle/>
          <a:p>
            <a:pPr marL="0" indent="0">
              <a:buNone/>
            </a:pPr>
            <a:r>
              <a:rPr lang="en-US" sz="1050" b="1">
                <a:solidFill>
                  <a:schemeClr val="accent2">
                    <a:lumMod val="75000"/>
                  </a:schemeClr>
                </a:solidFill>
              </a:rPr>
              <a:t>creditsub is a data frame</a:t>
            </a:r>
          </a:p>
          <a:p>
            <a:pPr marL="0" indent="0">
              <a:buNone/>
            </a:pPr>
            <a:endParaRPr lang="en-US" sz="1050" b="1">
              <a:solidFill>
                <a:schemeClr val="accent2">
                  <a:lumMod val="75000"/>
                </a:schemeClr>
              </a:solidFill>
            </a:endParaRPr>
          </a:p>
        </p:txBody>
      </p:sp>
      <p:sp>
        <p:nvSpPr>
          <p:cNvPr id="11" name="TextBox 10">
            <a:extLst>
              <a:ext uri="{FF2B5EF4-FFF2-40B4-BE49-F238E27FC236}">
                <a16:creationId xmlns:a16="http://schemas.microsoft.com/office/drawing/2014/main" id="{8FA4E600-36BF-419F-B739-8B99F6702248}"/>
              </a:ext>
            </a:extLst>
          </p:cNvPr>
          <p:cNvSpPr txBox="1"/>
          <p:nvPr/>
        </p:nvSpPr>
        <p:spPr>
          <a:xfrm>
            <a:off x="411872" y="1333566"/>
            <a:ext cx="5032693" cy="4939814"/>
          </a:xfrm>
          <a:prstGeom prst="rect">
            <a:avLst/>
          </a:prstGeom>
          <a:noFill/>
        </p:spPr>
        <p:txBody>
          <a:bodyPr wrap="square" rtlCol="0">
            <a:spAutoFit/>
          </a:bodyPr>
          <a:lstStyle/>
          <a:p>
            <a:r>
              <a:rPr lang="en-US" sz="1050">
                <a:latin typeface="Consolas" panose="020B0609020204030204" pitchFamily="49" charset="0"/>
              </a:rPr>
              <a:t>set.seed(123)</a:t>
            </a:r>
          </a:p>
          <a:p>
            <a:r>
              <a:rPr lang="en-US" sz="1050">
                <a:latin typeface="Consolas" panose="020B0609020204030204" pitchFamily="49" charset="0"/>
              </a:rPr>
              <a:t>credit_model &lt;- bagging(formula = default ~ .,</a:t>
            </a:r>
          </a:p>
          <a:p>
            <a:r>
              <a:rPr lang="en-US" sz="1050">
                <a:latin typeface="Consolas" panose="020B0609020204030204" pitchFamily="49" charset="0"/>
              </a:rPr>
              <a:t>			      data = credit_train,  coob = TRUE)</a:t>
            </a:r>
          </a:p>
          <a:p>
            <a:endParaRPr lang="en-US" sz="1050">
              <a:latin typeface="Consolas" panose="020B0609020204030204" pitchFamily="49" charset="0"/>
            </a:endParaRPr>
          </a:p>
          <a:p>
            <a:r>
              <a:rPr lang="en-US" sz="1050">
                <a:latin typeface="Consolas" panose="020B0609020204030204" pitchFamily="49" charset="0"/>
              </a:rPr>
              <a:t>credit_pred &lt;- predict(object = credit_model,</a:t>
            </a:r>
          </a:p>
          <a:p>
            <a:r>
              <a:rPr lang="en-US" sz="1050">
                <a:latin typeface="Consolas" panose="020B0609020204030204" pitchFamily="49" charset="0"/>
              </a:rPr>
              <a:t>			     newdata = credit_test,  type = “class”)</a:t>
            </a:r>
          </a:p>
          <a:p>
            <a:endParaRPr lang="en-US" sz="1050">
              <a:latin typeface="Consolas" panose="020B0609020204030204" pitchFamily="49" charset="0"/>
            </a:endParaRPr>
          </a:p>
          <a:p>
            <a:r>
              <a:rPr lang="en-US" sz="1050">
                <a:latin typeface="Consolas" panose="020B0609020204030204" pitchFamily="49" charset="0"/>
              </a:rPr>
              <a:t>auc(actual = ifelse(credit_test$default == “yes”, 1, 0),</a:t>
            </a:r>
          </a:p>
          <a:p>
            <a:r>
              <a:rPr lang="en-US" sz="1050">
                <a:latin typeface="Consolas" panose="020B0609020204030204" pitchFamily="49" charset="0"/>
              </a:rPr>
              <a:t>	predict = pred[ , “yes”])</a:t>
            </a:r>
          </a:p>
          <a:p>
            <a:endParaRPr lang="en-US" sz="1050">
              <a:latin typeface="Consolas" panose="020B0609020204030204" pitchFamily="49" charset="0"/>
            </a:endParaRPr>
          </a:p>
          <a:p>
            <a:r>
              <a:rPr lang="en-US" sz="1050">
                <a:latin typeface="Consolas" panose="020B0609020204030204" pitchFamily="49" charset="0"/>
              </a:rPr>
              <a:t>ctrl &lt;- trainControl(method = “cv”,</a:t>
            </a:r>
          </a:p>
          <a:p>
            <a:r>
              <a:rPr lang="en-US" sz="1050">
                <a:latin typeface="Consolas" panose="020B0609020204030204" pitchFamily="49" charset="0"/>
              </a:rPr>
              <a:t>			   number = 5,</a:t>
            </a:r>
          </a:p>
          <a:p>
            <a:r>
              <a:rPr lang="en-US" sz="1050">
                <a:latin typeface="Consolas" panose="020B0609020204030204" pitchFamily="49" charset="0"/>
              </a:rPr>
              <a:t>			   clasasProbs = TRUE,</a:t>
            </a:r>
          </a:p>
          <a:p>
            <a:r>
              <a:rPr lang="en-US" sz="1050">
                <a:latin typeface="Consolas" panose="020B0609020204030204" pitchFamily="49" charset="0"/>
              </a:rPr>
              <a:t>			   summaryFunction = twoClassSummary)</a:t>
            </a:r>
          </a:p>
          <a:p>
            <a:endParaRPr lang="en-US" sz="1050">
              <a:latin typeface="Consolas" panose="020B0609020204030204" pitchFamily="49" charset="0"/>
            </a:endParaRPr>
          </a:p>
          <a:p>
            <a:r>
              <a:rPr lang="en-US" sz="1050">
                <a:latin typeface="Consolas" panose="020B0609020204030204" pitchFamily="49" charset="0"/>
              </a:rPr>
              <a:t>set.seed(1)</a:t>
            </a:r>
          </a:p>
          <a:p>
            <a:r>
              <a:rPr lang="en-US" sz="1050">
                <a:latin typeface="Consolas" panose="020B0609020204030204" pitchFamily="49" charset="0"/>
              </a:rPr>
              <a:t>credit_caret_model &lt;- train(default ~ .,</a:t>
            </a:r>
          </a:p>
          <a:p>
            <a:r>
              <a:rPr lang="en-US" sz="1050">
                <a:latin typeface="Consolas" panose="020B0609020204030204" pitchFamily="49" charset="0"/>
              </a:rPr>
              <a:t>				    data = credit_train,</a:t>
            </a:r>
          </a:p>
          <a:p>
            <a:r>
              <a:rPr lang="en-US" sz="1050">
                <a:latin typeface="Consolas" panose="020B0609020204030204" pitchFamily="49" charset="0"/>
              </a:rPr>
              <a:t>				    method = “treebag”,</a:t>
            </a:r>
          </a:p>
          <a:p>
            <a:r>
              <a:rPr lang="en-US" sz="1050">
                <a:latin typeface="Consolas" panose="020B0609020204030204" pitchFamily="49" charset="0"/>
              </a:rPr>
              <a:t>				    metric = “ROC”,</a:t>
            </a:r>
          </a:p>
          <a:p>
            <a:r>
              <a:rPr lang="en-US" sz="1050">
                <a:latin typeface="Consolas" panose="020B0609020204030204" pitchFamily="49" charset="0"/>
              </a:rPr>
              <a:t>				    trControl = ctrl)</a:t>
            </a:r>
          </a:p>
          <a:p>
            <a:endParaRPr lang="en-US" sz="1050">
              <a:latin typeface="Consolas" panose="020B0609020204030204" pitchFamily="49" charset="0"/>
            </a:endParaRPr>
          </a:p>
          <a:p>
            <a:r>
              <a:rPr lang="en-US" sz="1050">
                <a:latin typeface="Consolas" panose="020B0609020204030204" pitchFamily="49" charset="0"/>
              </a:rPr>
              <a:t>credit_caret_model$results[ , “ROC”]</a:t>
            </a:r>
          </a:p>
          <a:p>
            <a:endParaRPr lang="en-US" sz="1050">
              <a:latin typeface="Consolas" panose="020B0609020204030204" pitchFamily="49" charset="0"/>
            </a:endParaRPr>
          </a:p>
          <a:p>
            <a:r>
              <a:rPr lang="en-US" sz="1050">
                <a:latin typeface="Consolas" panose="020B0609020204030204" pitchFamily="49" charset="0"/>
              </a:rPr>
              <a:t>credit_pred &lt;- predict(object = credit_caret_model,</a:t>
            </a:r>
          </a:p>
          <a:p>
            <a:r>
              <a:rPr lang="en-US" sz="1050">
                <a:latin typeface="Consolas" panose="020B0609020204030204" pitchFamily="49" charset="0"/>
              </a:rPr>
              <a:t>			     newdata = credit_test, type = “prob”)</a:t>
            </a:r>
          </a:p>
          <a:p>
            <a:endParaRPr lang="en-US" sz="1050">
              <a:latin typeface="Consolas" panose="020B0609020204030204" pitchFamily="49" charset="0"/>
            </a:endParaRPr>
          </a:p>
          <a:p>
            <a:r>
              <a:rPr lang="en-US" sz="1050">
                <a:latin typeface="Consolas" panose="020B0609020204030204" pitchFamily="49" charset="0"/>
              </a:rPr>
              <a:t>auc(actual = ifelse(credit_test$default == “yes”, 1, 0),</a:t>
            </a:r>
          </a:p>
          <a:p>
            <a:r>
              <a:rPr lang="en-US" sz="1050">
                <a:latin typeface="Consolas" panose="020B0609020204030204" pitchFamily="49" charset="0"/>
              </a:rPr>
              <a:t>	predict = pred[ , “yes”])</a:t>
            </a:r>
          </a:p>
        </p:txBody>
      </p:sp>
      <p:sp>
        <p:nvSpPr>
          <p:cNvPr id="25" name="TextBox 24">
            <a:extLst>
              <a:ext uri="{FF2B5EF4-FFF2-40B4-BE49-F238E27FC236}">
                <a16:creationId xmlns:a16="http://schemas.microsoft.com/office/drawing/2014/main" id="{8FA4E600-36BF-419F-B739-8B99F6702248}"/>
              </a:ext>
            </a:extLst>
          </p:cNvPr>
          <p:cNvSpPr txBox="1"/>
          <p:nvPr/>
        </p:nvSpPr>
        <p:spPr>
          <a:xfrm>
            <a:off x="8208378" y="6535791"/>
            <a:ext cx="857928" cy="215444"/>
          </a:xfrm>
          <a:prstGeom prst="rect">
            <a:avLst/>
          </a:prstGeom>
          <a:noFill/>
        </p:spPr>
        <p:txBody>
          <a:bodyPr wrap="none" rtlCol="0">
            <a:spAutoFit/>
          </a:bodyPr>
          <a:lstStyle/>
          <a:p>
            <a:pPr algn="r"/>
            <a:r>
              <a:rPr lang="en-US" sz="800">
                <a:solidFill>
                  <a:schemeClr val="accent1">
                    <a:lumMod val="60000"/>
                    <a:lumOff val="40000"/>
                  </a:schemeClr>
                </a:solidFill>
                <a:latin typeface="Consolas" panose="020B0609020204030204" pitchFamily="49" charset="0"/>
              </a:rPr>
              <a:t>Bagged Trees</a:t>
            </a:r>
            <a:endParaRPr lang="en-US" sz="800" dirty="0">
              <a:solidFill>
                <a:schemeClr val="accent1">
                  <a:lumMod val="60000"/>
                  <a:lumOff val="40000"/>
                </a:schemeClr>
              </a:solidFill>
              <a:latin typeface="Consolas" panose="020B0609020204030204" pitchFamily="49" charset="0"/>
            </a:endParaRPr>
          </a:p>
        </p:txBody>
      </p:sp>
      <p:sp>
        <p:nvSpPr>
          <p:cNvPr id="27" name="Content Placeholder 3"/>
          <p:cNvSpPr>
            <a:spLocks noGrp="1"/>
          </p:cNvSpPr>
          <p:nvPr>
            <p:ph sz="half" idx="1"/>
          </p:nvPr>
        </p:nvSpPr>
        <p:spPr>
          <a:xfrm>
            <a:off x="6502400" y="500654"/>
            <a:ext cx="2311761" cy="274594"/>
          </a:xfrm>
        </p:spPr>
        <p:txBody>
          <a:bodyPr>
            <a:normAutofit/>
          </a:bodyPr>
          <a:lstStyle/>
          <a:p>
            <a:pPr marL="0" indent="0">
              <a:buNone/>
            </a:pPr>
            <a:r>
              <a:rPr lang="en-US" sz="1000" b="1">
                <a:solidFill>
                  <a:schemeClr val="accent2">
                    <a:lumMod val="75000"/>
                  </a:schemeClr>
                </a:solidFill>
              </a:rPr>
              <a:t>libraries </a:t>
            </a:r>
            <a:r>
              <a:rPr lang="en-US" sz="1000" b="1">
                <a:solidFill>
                  <a:schemeClr val="accent2">
                    <a:lumMod val="75000"/>
                  </a:schemeClr>
                </a:solidFill>
                <a:sym typeface="Wingdings" panose="05000000000000000000" pitchFamily="2" charset="2"/>
              </a:rPr>
              <a:t> </a:t>
            </a:r>
            <a:r>
              <a:rPr lang="en-US" sz="1000" b="1">
                <a:solidFill>
                  <a:schemeClr val="accent2">
                    <a:lumMod val="75000"/>
                  </a:schemeClr>
                </a:solidFill>
              </a:rPr>
              <a:t>ipred, Metrics, caret</a:t>
            </a:r>
          </a:p>
        </p:txBody>
      </p:sp>
      <p:sp>
        <p:nvSpPr>
          <p:cNvPr id="3" name="TextBox 2"/>
          <p:cNvSpPr txBox="1"/>
          <p:nvPr/>
        </p:nvSpPr>
        <p:spPr>
          <a:xfrm>
            <a:off x="411873" y="828480"/>
            <a:ext cx="4557017" cy="461665"/>
          </a:xfrm>
          <a:prstGeom prst="rect">
            <a:avLst/>
          </a:prstGeom>
          <a:noFill/>
        </p:spPr>
        <p:txBody>
          <a:bodyPr wrap="none" rtlCol="0">
            <a:spAutoFit/>
          </a:bodyPr>
          <a:lstStyle/>
          <a:p>
            <a:r>
              <a:rPr lang="en-US" sz="1200" dirty="0"/>
              <a:t>Bagged trees combines many trees with the goal of reducing variance.</a:t>
            </a:r>
          </a:p>
          <a:p>
            <a:r>
              <a:rPr lang="en-US" sz="1200" dirty="0"/>
              <a:t>Bagging </a:t>
            </a:r>
            <a:r>
              <a:rPr lang="en-US" sz="1200" dirty="0">
                <a:sym typeface="Wingdings" panose="05000000000000000000" pitchFamily="2" charset="2"/>
              </a:rPr>
              <a:t> Bootstrap Aggregating</a:t>
            </a:r>
            <a:endParaRPr lang="en-US" sz="1200" dirty="0"/>
          </a:p>
        </p:txBody>
      </p:sp>
      <p:pic>
        <p:nvPicPr>
          <p:cNvPr id="5" name="Picture 4"/>
          <p:cNvPicPr>
            <a:picLocks noChangeAspect="1"/>
          </p:cNvPicPr>
          <p:nvPr/>
        </p:nvPicPr>
        <p:blipFill>
          <a:blip r:embed="rId2"/>
          <a:stretch>
            <a:fillRect/>
          </a:stretch>
        </p:blipFill>
        <p:spPr>
          <a:xfrm>
            <a:off x="5646364" y="1010024"/>
            <a:ext cx="3100646" cy="2265502"/>
          </a:xfrm>
          <a:prstGeom prst="rect">
            <a:avLst/>
          </a:prstGeom>
        </p:spPr>
      </p:pic>
      <p:sp>
        <p:nvSpPr>
          <p:cNvPr id="14" name="Content Placeholder 3"/>
          <p:cNvSpPr>
            <a:spLocks noGrp="1"/>
          </p:cNvSpPr>
          <p:nvPr>
            <p:ph sz="half" idx="1"/>
          </p:nvPr>
        </p:nvSpPr>
        <p:spPr>
          <a:xfrm>
            <a:off x="6335059" y="3589319"/>
            <a:ext cx="2600781" cy="1690745"/>
          </a:xfrm>
        </p:spPr>
        <p:txBody>
          <a:bodyPr>
            <a:normAutofit/>
          </a:bodyPr>
          <a:lstStyle/>
          <a:p>
            <a:pPr marL="0" indent="0">
              <a:buNone/>
            </a:pPr>
            <a:r>
              <a:rPr lang="en-US" sz="1050"/>
              <a:t>In binary classification, we can predict numeric values instead of class labels. In fact, class labels are created only after you use the model to predict a raw, numeric, predicted value for a test point.</a:t>
            </a:r>
          </a:p>
          <a:p>
            <a:pPr marL="0" indent="0">
              <a:buNone/>
            </a:pPr>
            <a:r>
              <a:rPr lang="en-US" sz="1050"/>
              <a:t>The predicted label is generated by applying a threshold to the predicted value, such that all test points with predicted value greater than the threshold get a label of “1” and points below get a label of “0”.</a:t>
            </a:r>
            <a:endParaRPr lang="en-US" sz="800"/>
          </a:p>
        </p:txBody>
      </p:sp>
      <p:sp>
        <p:nvSpPr>
          <p:cNvPr id="15" name="Content Placeholder 3"/>
          <p:cNvSpPr>
            <a:spLocks noGrp="1"/>
          </p:cNvSpPr>
          <p:nvPr>
            <p:ph sz="half" idx="1"/>
          </p:nvPr>
        </p:nvSpPr>
        <p:spPr>
          <a:xfrm>
            <a:off x="4344602" y="2946497"/>
            <a:ext cx="1541964" cy="423273"/>
          </a:xfrm>
        </p:spPr>
        <p:txBody>
          <a:bodyPr>
            <a:normAutofit fontScale="92500" lnSpcReduction="10000"/>
          </a:bodyPr>
          <a:lstStyle/>
          <a:p>
            <a:pPr marL="0" indent="0">
              <a:buNone/>
            </a:pPr>
            <a:r>
              <a:rPr lang="en-US" sz="1000" b="1">
                <a:solidFill>
                  <a:schemeClr val="accent2">
                    <a:lumMod val="75000"/>
                  </a:schemeClr>
                </a:solidFill>
              </a:rPr>
              <a:t>“prob” changes this to a predicted value as opposed to a class label</a:t>
            </a:r>
          </a:p>
        </p:txBody>
      </p:sp>
      <p:sp>
        <p:nvSpPr>
          <p:cNvPr id="18" name="Right Arrow 17"/>
          <p:cNvSpPr/>
          <p:nvPr/>
        </p:nvSpPr>
        <p:spPr>
          <a:xfrm rot="15023629">
            <a:off x="4665043" y="2577440"/>
            <a:ext cx="566914"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3"/>
          <p:cNvSpPr>
            <a:spLocks noGrp="1"/>
          </p:cNvSpPr>
          <p:nvPr>
            <p:ph sz="half" idx="1"/>
          </p:nvPr>
        </p:nvSpPr>
        <p:spPr>
          <a:xfrm>
            <a:off x="4536107" y="4517612"/>
            <a:ext cx="1541964" cy="337042"/>
          </a:xfrm>
        </p:spPr>
        <p:txBody>
          <a:bodyPr>
            <a:normAutofit fontScale="92500" lnSpcReduction="10000"/>
          </a:bodyPr>
          <a:lstStyle/>
          <a:p>
            <a:pPr marL="0" indent="0" algn="ctr">
              <a:buNone/>
            </a:pPr>
            <a:r>
              <a:rPr lang="en-US" sz="1000" b="1">
                <a:solidFill>
                  <a:schemeClr val="accent2">
                    <a:lumMod val="75000"/>
                  </a:schemeClr>
                </a:solidFill>
              </a:rPr>
              <a:t>model object</a:t>
            </a:r>
            <a:br>
              <a:rPr lang="en-US" sz="1000" b="1">
                <a:solidFill>
                  <a:schemeClr val="accent2">
                    <a:lumMod val="75000"/>
                  </a:schemeClr>
                </a:solidFill>
              </a:rPr>
            </a:br>
            <a:r>
              <a:rPr lang="en-US" sz="1000" b="1">
                <a:solidFill>
                  <a:schemeClr val="accent2">
                    <a:lumMod val="75000"/>
                  </a:schemeClr>
                </a:solidFill>
              </a:rPr>
              <a:t>names(credit_caret_model)</a:t>
            </a:r>
          </a:p>
        </p:txBody>
      </p:sp>
      <p:sp>
        <p:nvSpPr>
          <p:cNvPr id="20" name="Right Arrow 19"/>
          <p:cNvSpPr/>
          <p:nvPr/>
        </p:nvSpPr>
        <p:spPr>
          <a:xfrm rot="12064605">
            <a:off x="4105231" y="4375175"/>
            <a:ext cx="788302"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3"/>
          <p:cNvSpPr>
            <a:spLocks noGrp="1"/>
          </p:cNvSpPr>
          <p:nvPr>
            <p:ph sz="half" idx="1"/>
          </p:nvPr>
        </p:nvSpPr>
        <p:spPr>
          <a:xfrm>
            <a:off x="4104126" y="1166889"/>
            <a:ext cx="1298330" cy="337042"/>
          </a:xfrm>
        </p:spPr>
        <p:txBody>
          <a:bodyPr>
            <a:normAutofit fontScale="92500" lnSpcReduction="10000"/>
          </a:bodyPr>
          <a:lstStyle/>
          <a:p>
            <a:pPr marL="0" indent="0" algn="ctr">
              <a:buNone/>
            </a:pPr>
            <a:r>
              <a:rPr lang="en-US" sz="1000" b="1">
                <a:solidFill>
                  <a:schemeClr val="accent2">
                    <a:lumMod val="75000"/>
                  </a:schemeClr>
                </a:solidFill>
              </a:rPr>
              <a:t>model object</a:t>
            </a:r>
            <a:br>
              <a:rPr lang="en-US" sz="1000" b="1">
                <a:solidFill>
                  <a:schemeClr val="accent2">
                    <a:lumMod val="75000"/>
                  </a:schemeClr>
                </a:solidFill>
              </a:rPr>
            </a:br>
            <a:r>
              <a:rPr lang="en-US" sz="1000" b="1">
                <a:solidFill>
                  <a:schemeClr val="accent2">
                    <a:lumMod val="75000"/>
                  </a:schemeClr>
                </a:solidFill>
              </a:rPr>
              <a:t>names(credit_model)</a:t>
            </a:r>
          </a:p>
        </p:txBody>
      </p:sp>
      <p:sp>
        <p:nvSpPr>
          <p:cNvPr id="24" name="Right Arrow 23"/>
          <p:cNvSpPr/>
          <p:nvPr/>
        </p:nvSpPr>
        <p:spPr>
          <a:xfrm rot="10282481">
            <a:off x="3382216" y="1320641"/>
            <a:ext cx="788302"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307089" y="5559134"/>
            <a:ext cx="2612903" cy="1024732"/>
          </a:xfrm>
          <a:prstGeom prst="rect">
            <a:avLst/>
          </a:prstGeom>
        </p:spPr>
      </p:pic>
    </p:spTree>
    <p:extLst>
      <p:ext uri="{BB962C8B-B14F-4D97-AF65-F5344CB8AC3E}">
        <p14:creationId xmlns:p14="http://schemas.microsoft.com/office/powerpoint/2010/main" val="418023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11873" y="500654"/>
            <a:ext cx="2749680" cy="284405"/>
          </a:xfrm>
        </p:spPr>
        <p:txBody>
          <a:bodyPr>
            <a:normAutofit/>
          </a:bodyPr>
          <a:lstStyle/>
          <a:p>
            <a:pPr marL="0" indent="0">
              <a:buNone/>
            </a:pPr>
            <a:r>
              <a:rPr lang="en-US" sz="1050" b="1">
                <a:solidFill>
                  <a:schemeClr val="accent2">
                    <a:lumMod val="75000"/>
                  </a:schemeClr>
                </a:solidFill>
              </a:rPr>
              <a:t>creditsub is a data frame</a:t>
            </a:r>
          </a:p>
          <a:p>
            <a:pPr marL="0" indent="0">
              <a:buNone/>
            </a:pPr>
            <a:endParaRPr lang="en-US" sz="1050" b="1">
              <a:solidFill>
                <a:schemeClr val="accent2">
                  <a:lumMod val="75000"/>
                </a:schemeClr>
              </a:solidFill>
            </a:endParaRPr>
          </a:p>
        </p:txBody>
      </p:sp>
      <p:sp>
        <p:nvSpPr>
          <p:cNvPr id="11" name="TextBox 10">
            <a:extLst>
              <a:ext uri="{FF2B5EF4-FFF2-40B4-BE49-F238E27FC236}">
                <a16:creationId xmlns:a16="http://schemas.microsoft.com/office/drawing/2014/main" id="{8FA4E600-36BF-419F-B739-8B99F6702248}"/>
              </a:ext>
            </a:extLst>
          </p:cNvPr>
          <p:cNvSpPr txBox="1"/>
          <p:nvPr/>
        </p:nvSpPr>
        <p:spPr>
          <a:xfrm>
            <a:off x="411873" y="862459"/>
            <a:ext cx="5935139" cy="5586145"/>
          </a:xfrm>
          <a:prstGeom prst="rect">
            <a:avLst/>
          </a:prstGeom>
          <a:noFill/>
        </p:spPr>
        <p:txBody>
          <a:bodyPr wrap="square" rtlCol="0">
            <a:spAutoFit/>
          </a:bodyPr>
          <a:lstStyle/>
          <a:p>
            <a:r>
              <a:rPr lang="en-US" sz="1050" dirty="0" err="1">
                <a:latin typeface="Consolas" panose="020B0609020204030204" pitchFamily="49" charset="0"/>
              </a:rPr>
              <a:t>set.seed</a:t>
            </a:r>
            <a:r>
              <a:rPr lang="en-US" sz="1050" dirty="0">
                <a:latin typeface="Consolas" panose="020B0609020204030204" pitchFamily="49" charset="0"/>
              </a:rPr>
              <a:t>(1)</a:t>
            </a:r>
          </a:p>
          <a:p>
            <a:r>
              <a:rPr lang="en-US" sz="1050" dirty="0">
                <a:latin typeface="Consolas" panose="020B0609020204030204" pitchFamily="49" charset="0"/>
              </a:rPr>
              <a:t>library(</a:t>
            </a:r>
            <a:r>
              <a:rPr lang="en-US" sz="1050" dirty="0" err="1">
                <a:latin typeface="Consolas" panose="020B0609020204030204" pitchFamily="49" charset="0"/>
              </a:rPr>
              <a:t>randomForest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credit_model</a:t>
            </a:r>
            <a:r>
              <a:rPr lang="en-US" sz="1050" dirty="0">
                <a:latin typeface="Consolas" panose="020B0609020204030204" pitchFamily="49" charset="0"/>
              </a:rPr>
              <a:t> &lt;- </a:t>
            </a:r>
            <a:r>
              <a:rPr lang="en-US" sz="1050" dirty="0" err="1">
                <a:latin typeface="Consolas" panose="020B0609020204030204" pitchFamily="49" charset="0"/>
              </a:rPr>
              <a:t>randomForest</a:t>
            </a:r>
            <a:r>
              <a:rPr lang="en-US" sz="1050" dirty="0">
                <a:latin typeface="Consolas" panose="020B0609020204030204" pitchFamily="49" charset="0"/>
              </a:rPr>
              <a:t>(formula = default ~ ., data = </a:t>
            </a:r>
            <a:r>
              <a:rPr lang="en-US" sz="1050" dirty="0" err="1">
                <a:latin typeface="Consolas" panose="020B0609020204030204" pitchFamily="49" charset="0"/>
              </a:rPr>
              <a:t>credit_train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err &lt;- </a:t>
            </a:r>
            <a:r>
              <a:rPr lang="en-US" sz="1050" dirty="0" err="1">
                <a:latin typeface="Consolas" panose="020B0609020204030204" pitchFamily="49" charset="0"/>
              </a:rPr>
              <a:t>credit_model$err.rate</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err="1">
                <a:latin typeface="Consolas" panose="020B0609020204030204" pitchFamily="49" charset="0"/>
              </a:rPr>
              <a:t>oob_err</a:t>
            </a:r>
            <a:r>
              <a:rPr lang="en-US" sz="1050" dirty="0">
                <a:latin typeface="Consolas" panose="020B0609020204030204" pitchFamily="49" charset="0"/>
              </a:rPr>
              <a:t> &lt;- err[500, “</a:t>
            </a:r>
            <a:r>
              <a:rPr lang="en-US" sz="1050" dirty="0" err="1">
                <a:latin typeface="Consolas" panose="020B0609020204030204" pitchFamily="49" charset="0"/>
              </a:rPr>
              <a:t>OOB</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plot(</a:t>
            </a:r>
            <a:r>
              <a:rPr lang="en-US" sz="1050" dirty="0" err="1">
                <a:latin typeface="Consolas" panose="020B0609020204030204" pitchFamily="49" charset="0"/>
              </a:rPr>
              <a:t>credit_model</a:t>
            </a:r>
            <a:r>
              <a:rPr lang="en-US" sz="1050" dirty="0">
                <a:latin typeface="Consolas" panose="020B0609020204030204" pitchFamily="49" charset="0"/>
              </a:rPr>
              <a:t>)</a:t>
            </a:r>
          </a:p>
          <a:p>
            <a:r>
              <a:rPr lang="en-US" sz="1050" dirty="0">
                <a:latin typeface="Consolas" panose="020B0609020204030204" pitchFamily="49" charset="0"/>
              </a:rPr>
              <a:t>legend(x = “right”, legend = </a:t>
            </a:r>
            <a:r>
              <a:rPr lang="en-US" sz="1050" dirty="0" err="1">
                <a:latin typeface="Consolas" panose="020B0609020204030204" pitchFamily="49" charset="0"/>
              </a:rPr>
              <a:t>colnames</a:t>
            </a:r>
            <a:r>
              <a:rPr lang="en-US" sz="1050" dirty="0">
                <a:latin typeface="Consolas" panose="020B0609020204030204" pitchFamily="49" charset="0"/>
              </a:rPr>
              <a:t>(err), fill = </a:t>
            </a:r>
            <a:r>
              <a:rPr lang="en-US" sz="1050" dirty="0" err="1">
                <a:latin typeface="Consolas" panose="020B0609020204030204" pitchFamily="49" charset="0"/>
              </a:rPr>
              <a:t>1:ncol</a:t>
            </a:r>
            <a:r>
              <a:rPr lang="en-US" sz="1050" dirty="0">
                <a:latin typeface="Consolas" panose="020B0609020204030204" pitchFamily="49" charset="0"/>
              </a:rPr>
              <a:t>(err))</a:t>
            </a:r>
          </a:p>
          <a:p>
            <a:endParaRPr lang="en-US" sz="1050" dirty="0">
              <a:latin typeface="Consolas" panose="020B0609020204030204" pitchFamily="49" charset="0"/>
            </a:endParaRPr>
          </a:p>
          <a:p>
            <a:r>
              <a:rPr lang="en-US" sz="1050" dirty="0" err="1">
                <a:latin typeface="Consolas" panose="020B0609020204030204" pitchFamily="49" charset="0"/>
              </a:rPr>
              <a:t>credit_pred</a:t>
            </a:r>
            <a:r>
              <a:rPr lang="en-US" sz="1050" dirty="0">
                <a:latin typeface="Consolas" panose="020B0609020204030204" pitchFamily="49" charset="0"/>
              </a:rPr>
              <a:t> &lt;- predict(object = </a:t>
            </a:r>
            <a:r>
              <a:rPr lang="en-US" sz="1050" dirty="0" err="1">
                <a:latin typeface="Consolas" panose="020B0609020204030204" pitchFamily="49" charset="0"/>
              </a:rPr>
              <a:t>credit_model</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newdata</a:t>
            </a:r>
            <a:r>
              <a:rPr lang="en-US" sz="1050" dirty="0">
                <a:latin typeface="Consolas" panose="020B0609020204030204" pitchFamily="49" charset="0"/>
              </a:rPr>
              <a:t> = </a:t>
            </a:r>
            <a:r>
              <a:rPr lang="en-US" sz="1050" dirty="0" err="1">
                <a:latin typeface="Consolas" panose="020B0609020204030204" pitchFamily="49" charset="0"/>
              </a:rPr>
              <a:t>credit_test</a:t>
            </a:r>
            <a:r>
              <a:rPr lang="en-US" sz="1050" dirty="0">
                <a:latin typeface="Consolas" panose="020B0609020204030204" pitchFamily="49" charset="0"/>
              </a:rPr>
              <a:t>,  type = “class”)</a:t>
            </a:r>
          </a:p>
          <a:p>
            <a:endParaRPr lang="en-US" sz="1050" dirty="0">
              <a:latin typeface="Consolas" panose="020B0609020204030204" pitchFamily="49" charset="0"/>
            </a:endParaRPr>
          </a:p>
          <a:p>
            <a:r>
              <a:rPr lang="en-US" sz="1050" dirty="0">
                <a:latin typeface="Consolas" panose="020B0609020204030204" pitchFamily="49" charset="0"/>
              </a:rPr>
              <a:t>cm &lt;- </a:t>
            </a:r>
            <a:r>
              <a:rPr lang="en-US" sz="1050" dirty="0" err="1">
                <a:latin typeface="Consolas" panose="020B0609020204030204" pitchFamily="49" charset="0"/>
              </a:rPr>
              <a:t>confusionMatrix</a:t>
            </a:r>
            <a:r>
              <a:rPr lang="en-US" sz="1050" dirty="0">
                <a:latin typeface="Consolas" panose="020B0609020204030204" pitchFamily="49" charset="0"/>
              </a:rPr>
              <a:t>(data = </a:t>
            </a:r>
            <a:r>
              <a:rPr lang="en-US" sz="1050" dirty="0" err="1">
                <a:latin typeface="Consolas" panose="020B0609020204030204" pitchFamily="49" charset="0"/>
              </a:rPr>
              <a:t>class_prediction</a:t>
            </a:r>
            <a:r>
              <a:rPr lang="en-US" sz="1050" dirty="0">
                <a:latin typeface="Consolas" panose="020B0609020204030204" pitchFamily="49" charset="0"/>
              </a:rPr>
              <a:t>,</a:t>
            </a:r>
          </a:p>
          <a:p>
            <a:r>
              <a:rPr lang="en-US" sz="1050" dirty="0">
                <a:latin typeface="Consolas" panose="020B0609020204030204" pitchFamily="49" charset="0"/>
              </a:rPr>
              <a:t>			    reference = </a:t>
            </a:r>
            <a:r>
              <a:rPr lang="en-US" sz="1050" dirty="0" err="1">
                <a:latin typeface="Consolas" panose="020B0609020204030204" pitchFamily="49" charset="0"/>
              </a:rPr>
              <a:t>credit_test$default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paste0</a:t>
            </a:r>
            <a:r>
              <a:rPr lang="en-US" sz="1050" dirty="0">
                <a:latin typeface="Consolas" panose="020B0609020204030204" pitchFamily="49" charset="0"/>
              </a:rPr>
              <a:t>(“Test Accuracy: ”, </a:t>
            </a:r>
            <a:r>
              <a:rPr lang="en-US" sz="1050" dirty="0" err="1">
                <a:latin typeface="Consolas" panose="020B0609020204030204" pitchFamily="49" charset="0"/>
              </a:rPr>
              <a:t>cm$overall</a:t>
            </a:r>
            <a:r>
              <a:rPr lang="en-US" sz="1050" dirty="0">
                <a:latin typeface="Consolas" panose="020B0609020204030204" pitchFamily="49" charset="0"/>
              </a:rPr>
              <a:t>[1])</a:t>
            </a:r>
          </a:p>
          <a:p>
            <a:r>
              <a:rPr lang="en-US" sz="1050" dirty="0" err="1">
                <a:latin typeface="Consolas" panose="020B0609020204030204" pitchFamily="49" charset="0"/>
              </a:rPr>
              <a:t>paste0</a:t>
            </a:r>
            <a:r>
              <a:rPr lang="en-US" sz="1050" dirty="0">
                <a:latin typeface="Consolas" panose="020B0609020204030204" pitchFamily="49" charset="0"/>
              </a:rPr>
              <a:t>(“</a:t>
            </a:r>
            <a:r>
              <a:rPr lang="en-US" sz="1050" dirty="0" err="1">
                <a:latin typeface="Consolas" panose="020B0609020204030204" pitchFamily="49" charset="0"/>
              </a:rPr>
              <a:t>OOB</a:t>
            </a:r>
            <a:r>
              <a:rPr lang="en-US" sz="1050" dirty="0">
                <a:latin typeface="Consolas" panose="020B0609020204030204" pitchFamily="49" charset="0"/>
              </a:rPr>
              <a:t> Accuracy: ”, 1 – </a:t>
            </a:r>
            <a:r>
              <a:rPr lang="en-US" sz="1050" dirty="0" err="1">
                <a:latin typeface="Consolas" panose="020B0609020204030204" pitchFamily="49" charset="0"/>
              </a:rPr>
              <a:t>obb_err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credit_pred</a:t>
            </a:r>
            <a:r>
              <a:rPr lang="en-US" sz="1050" dirty="0">
                <a:latin typeface="Consolas" panose="020B0609020204030204" pitchFamily="49" charset="0"/>
              </a:rPr>
              <a:t> &lt;- predict(object = </a:t>
            </a:r>
            <a:r>
              <a:rPr lang="en-US" sz="1050" dirty="0" err="1">
                <a:latin typeface="Consolas" panose="020B0609020204030204" pitchFamily="49" charset="0"/>
              </a:rPr>
              <a:t>credit_caret_model</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newdata</a:t>
            </a:r>
            <a:r>
              <a:rPr lang="en-US" sz="1050" dirty="0">
                <a:latin typeface="Consolas" panose="020B0609020204030204" pitchFamily="49" charset="0"/>
              </a:rPr>
              <a:t> = </a:t>
            </a:r>
            <a:r>
              <a:rPr lang="en-US" sz="1050" dirty="0" err="1">
                <a:latin typeface="Consolas" panose="020B0609020204030204" pitchFamily="49" charset="0"/>
              </a:rPr>
              <a:t>credit_test</a:t>
            </a:r>
            <a:r>
              <a:rPr lang="en-US" sz="1050" dirty="0">
                <a:latin typeface="Consolas" panose="020B0609020204030204" pitchFamily="49" charset="0"/>
              </a:rPr>
              <a:t>, type = “prob”)</a:t>
            </a:r>
          </a:p>
          <a:p>
            <a:endParaRPr lang="en-US" sz="1050" dirty="0">
              <a:latin typeface="Consolas" panose="020B0609020204030204" pitchFamily="49" charset="0"/>
            </a:endParaRPr>
          </a:p>
          <a:p>
            <a:r>
              <a:rPr lang="en-US" sz="1050" dirty="0" err="1">
                <a:latin typeface="Consolas" panose="020B0609020204030204" pitchFamily="49" charset="0"/>
              </a:rPr>
              <a:t>auc</a:t>
            </a:r>
            <a:r>
              <a:rPr lang="en-US" sz="1050" dirty="0">
                <a:latin typeface="Consolas" panose="020B0609020204030204" pitchFamily="49" charset="0"/>
              </a:rPr>
              <a:t>(actual = </a:t>
            </a:r>
            <a:r>
              <a:rPr lang="en-US" sz="1050" dirty="0" err="1">
                <a:latin typeface="Consolas" panose="020B0609020204030204" pitchFamily="49" charset="0"/>
              </a:rPr>
              <a:t>ifelse</a:t>
            </a:r>
            <a:r>
              <a:rPr lang="en-US" sz="1050" dirty="0">
                <a:latin typeface="Consolas" panose="020B0609020204030204" pitchFamily="49" charset="0"/>
              </a:rPr>
              <a:t>(</a:t>
            </a:r>
            <a:r>
              <a:rPr lang="en-US" sz="1050" dirty="0" err="1">
                <a:latin typeface="Consolas" panose="020B0609020204030204" pitchFamily="49" charset="0"/>
              </a:rPr>
              <a:t>credit_test$default</a:t>
            </a:r>
            <a:r>
              <a:rPr lang="en-US" sz="1050" dirty="0">
                <a:latin typeface="Consolas" panose="020B0609020204030204" pitchFamily="49" charset="0"/>
              </a:rPr>
              <a:t> == “yes”, 1, 0),</a:t>
            </a:r>
          </a:p>
          <a:p>
            <a:r>
              <a:rPr lang="en-US" sz="1050" dirty="0">
                <a:latin typeface="Consolas" panose="020B0609020204030204" pitchFamily="49" charset="0"/>
              </a:rPr>
              <a:t>			  predict = </a:t>
            </a:r>
            <a:r>
              <a:rPr lang="en-US" sz="1050" dirty="0" err="1">
                <a:latin typeface="Consolas" panose="020B0609020204030204" pitchFamily="49" charset="0"/>
              </a:rPr>
              <a:t>pred</a:t>
            </a:r>
            <a:r>
              <a:rPr lang="en-US" sz="1050" dirty="0">
                <a:latin typeface="Consolas" panose="020B0609020204030204" pitchFamily="49" charset="0"/>
              </a:rPr>
              <a:t>[ , “yes”])</a:t>
            </a:r>
          </a:p>
          <a:p>
            <a:endParaRPr lang="en-US" sz="1050" dirty="0">
              <a:latin typeface="Consolas" panose="020B0609020204030204" pitchFamily="49" charset="0"/>
            </a:endParaRPr>
          </a:p>
          <a:p>
            <a:r>
              <a:rPr lang="en-US" sz="1050" dirty="0" err="1">
                <a:latin typeface="Consolas" panose="020B0609020204030204" pitchFamily="49" charset="0"/>
              </a:rPr>
              <a:t>set.seed</a:t>
            </a:r>
            <a:r>
              <a:rPr lang="en-US" sz="1050" dirty="0">
                <a:latin typeface="Consolas" panose="020B0609020204030204" pitchFamily="49" charset="0"/>
              </a:rPr>
              <a:t>(1)</a:t>
            </a:r>
          </a:p>
          <a:p>
            <a:endParaRPr lang="en-US" sz="1050" dirty="0">
              <a:latin typeface="Consolas" panose="020B0609020204030204" pitchFamily="49" charset="0"/>
            </a:endParaRPr>
          </a:p>
          <a:p>
            <a:r>
              <a:rPr lang="en-US" sz="1050" dirty="0">
                <a:latin typeface="Consolas" panose="020B0609020204030204" pitchFamily="49" charset="0"/>
              </a:rPr>
              <a:t>res &lt;- </a:t>
            </a:r>
            <a:r>
              <a:rPr lang="en-US" sz="1050" dirty="0" err="1">
                <a:latin typeface="Consolas" panose="020B0609020204030204" pitchFamily="49" charset="0"/>
              </a:rPr>
              <a:t>tuneRF</a:t>
            </a:r>
            <a:r>
              <a:rPr lang="en-US" sz="1050" dirty="0">
                <a:latin typeface="Consolas" panose="020B0609020204030204" pitchFamily="49" charset="0"/>
              </a:rPr>
              <a:t>(x = subset(</a:t>
            </a:r>
            <a:r>
              <a:rPr lang="en-US" sz="1050" dirty="0" err="1">
                <a:latin typeface="Consolas" panose="020B0609020204030204" pitchFamily="49" charset="0"/>
              </a:rPr>
              <a:t>credit_train</a:t>
            </a:r>
            <a:r>
              <a:rPr lang="en-US" sz="1050" dirty="0">
                <a:latin typeface="Consolas" panose="020B0609020204030204" pitchFamily="49" charset="0"/>
              </a:rPr>
              <a:t>, select = -default),</a:t>
            </a:r>
          </a:p>
          <a:p>
            <a:r>
              <a:rPr lang="en-US" sz="1050" dirty="0">
                <a:latin typeface="Consolas" panose="020B0609020204030204" pitchFamily="49" charset="0"/>
              </a:rPr>
              <a:t>		  y = </a:t>
            </a:r>
            <a:r>
              <a:rPr lang="en-US" sz="1050" dirty="0" err="1">
                <a:latin typeface="Consolas" panose="020B0609020204030204" pitchFamily="49" charset="0"/>
              </a:rPr>
              <a:t>credit_train$default</a:t>
            </a:r>
            <a:r>
              <a:rPr lang="en-US" sz="1050" dirty="0">
                <a:latin typeface="Consolas" panose="020B0609020204030204" pitchFamily="49" charset="0"/>
              </a:rPr>
              <a:t>, </a:t>
            </a:r>
            <a:r>
              <a:rPr lang="en-US" sz="1050" dirty="0" err="1">
                <a:latin typeface="Consolas" panose="020B0609020204030204" pitchFamily="49" charset="0"/>
              </a:rPr>
              <a:t>ntreeTry</a:t>
            </a:r>
            <a:r>
              <a:rPr lang="en-US" sz="1050" dirty="0">
                <a:latin typeface="Consolas" panose="020B0609020204030204" pitchFamily="49" charset="0"/>
              </a:rPr>
              <a:t> = 500)</a:t>
            </a:r>
          </a:p>
          <a:p>
            <a:endParaRPr lang="en-US" sz="1050" dirty="0">
              <a:latin typeface="Consolas" panose="020B0609020204030204" pitchFamily="49" charset="0"/>
            </a:endParaRPr>
          </a:p>
          <a:p>
            <a:r>
              <a:rPr lang="en-US" sz="1050" dirty="0" err="1">
                <a:latin typeface="Consolas" panose="020B0609020204030204" pitchFamily="49" charset="0"/>
              </a:rPr>
              <a:t>mtry_opt</a:t>
            </a:r>
            <a:r>
              <a:rPr lang="en-US" sz="1050" dirty="0">
                <a:latin typeface="Consolas" panose="020B0609020204030204" pitchFamily="49" charset="0"/>
              </a:rPr>
              <a:t> &lt;- res[ , “</a:t>
            </a:r>
            <a:r>
              <a:rPr lang="en-US" sz="1050" dirty="0" err="1">
                <a:latin typeface="Consolas" panose="020B0609020204030204" pitchFamily="49" charset="0"/>
              </a:rPr>
              <a:t>mtry</a:t>
            </a:r>
            <a:r>
              <a:rPr lang="en-US" sz="1050" dirty="0">
                <a:latin typeface="Consolas" panose="020B0609020204030204" pitchFamily="49" charset="0"/>
              </a:rPr>
              <a:t>”][</a:t>
            </a:r>
            <a:r>
              <a:rPr lang="en-US" sz="1050" dirty="0" err="1">
                <a:latin typeface="Consolas" panose="020B0609020204030204" pitchFamily="49" charset="0"/>
              </a:rPr>
              <a:t>which.min</a:t>
            </a:r>
            <a:r>
              <a:rPr lang="en-US" sz="1050" dirty="0">
                <a:latin typeface="Consolas" panose="020B0609020204030204" pitchFamily="49" charset="0"/>
              </a:rPr>
              <a:t>(res[ , “</a:t>
            </a:r>
            <a:r>
              <a:rPr lang="en-US" sz="1050" dirty="0" err="1">
                <a:latin typeface="Consolas" panose="020B0609020204030204" pitchFamily="49" charset="0"/>
              </a:rPr>
              <a:t>OOBError</a:t>
            </a:r>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25" name="TextBox 24">
            <a:extLst>
              <a:ext uri="{FF2B5EF4-FFF2-40B4-BE49-F238E27FC236}">
                <a16:creationId xmlns:a16="http://schemas.microsoft.com/office/drawing/2014/main" id="{8FA4E600-36BF-419F-B739-8B99F6702248}"/>
              </a:ext>
            </a:extLst>
          </p:cNvPr>
          <p:cNvSpPr txBox="1"/>
          <p:nvPr/>
        </p:nvSpPr>
        <p:spPr>
          <a:xfrm>
            <a:off x="8096169" y="6535791"/>
            <a:ext cx="970137" cy="215444"/>
          </a:xfrm>
          <a:prstGeom prst="rect">
            <a:avLst/>
          </a:prstGeom>
          <a:noFill/>
        </p:spPr>
        <p:txBody>
          <a:bodyPr wrap="none" rtlCol="0">
            <a:spAutoFit/>
          </a:bodyPr>
          <a:lstStyle/>
          <a:p>
            <a:pPr algn="r"/>
            <a:r>
              <a:rPr lang="en-US" sz="800">
                <a:solidFill>
                  <a:schemeClr val="accent1">
                    <a:lumMod val="60000"/>
                    <a:lumOff val="40000"/>
                  </a:schemeClr>
                </a:solidFill>
                <a:latin typeface="Consolas" panose="020B0609020204030204" pitchFamily="49" charset="0"/>
              </a:rPr>
              <a:t>Random Forests</a:t>
            </a:r>
            <a:endParaRPr lang="en-US" sz="800" dirty="0">
              <a:solidFill>
                <a:schemeClr val="accent1">
                  <a:lumMod val="60000"/>
                  <a:lumOff val="40000"/>
                </a:schemeClr>
              </a:solidFill>
              <a:latin typeface="Consolas" panose="020B0609020204030204" pitchFamily="49" charset="0"/>
            </a:endParaRPr>
          </a:p>
        </p:txBody>
      </p:sp>
      <p:sp>
        <p:nvSpPr>
          <p:cNvPr id="27" name="Content Placeholder 3"/>
          <p:cNvSpPr>
            <a:spLocks noGrp="1"/>
          </p:cNvSpPr>
          <p:nvPr>
            <p:ph sz="half" idx="1"/>
          </p:nvPr>
        </p:nvSpPr>
        <p:spPr>
          <a:xfrm>
            <a:off x="6538259" y="500654"/>
            <a:ext cx="2311761" cy="274594"/>
          </a:xfrm>
        </p:spPr>
        <p:txBody>
          <a:bodyPr>
            <a:normAutofit/>
          </a:bodyPr>
          <a:lstStyle/>
          <a:p>
            <a:pPr marL="0" indent="0">
              <a:buNone/>
            </a:pPr>
            <a:r>
              <a:rPr lang="en-US" sz="1000" b="1">
                <a:solidFill>
                  <a:schemeClr val="accent2">
                    <a:lumMod val="75000"/>
                  </a:schemeClr>
                </a:solidFill>
              </a:rPr>
              <a:t>libraries </a:t>
            </a:r>
            <a:r>
              <a:rPr lang="en-US" sz="1000" b="1">
                <a:solidFill>
                  <a:schemeClr val="accent2">
                    <a:lumMod val="75000"/>
                  </a:schemeClr>
                </a:solidFill>
                <a:sym typeface="Wingdings" panose="05000000000000000000" pitchFamily="2" charset="2"/>
              </a:rPr>
              <a:t> r</a:t>
            </a:r>
            <a:r>
              <a:rPr lang="en-US" sz="1000" b="1">
                <a:solidFill>
                  <a:schemeClr val="accent2">
                    <a:lumMod val="75000"/>
                  </a:schemeClr>
                </a:solidFill>
              </a:rPr>
              <a:t>andomForest, caret</a:t>
            </a:r>
          </a:p>
        </p:txBody>
      </p:sp>
      <p:pic>
        <p:nvPicPr>
          <p:cNvPr id="2" name="Picture 1"/>
          <p:cNvPicPr>
            <a:picLocks noChangeAspect="1"/>
          </p:cNvPicPr>
          <p:nvPr/>
        </p:nvPicPr>
        <p:blipFill>
          <a:blip r:embed="rId2"/>
          <a:stretch>
            <a:fillRect/>
          </a:stretch>
        </p:blipFill>
        <p:spPr>
          <a:xfrm>
            <a:off x="6613540" y="862459"/>
            <a:ext cx="1931637" cy="879883"/>
          </a:xfrm>
          <a:prstGeom prst="rect">
            <a:avLst/>
          </a:prstGeom>
        </p:spPr>
      </p:pic>
      <p:sp>
        <p:nvSpPr>
          <p:cNvPr id="21" name="Content Placeholder 3"/>
          <p:cNvSpPr>
            <a:spLocks noGrp="1"/>
          </p:cNvSpPr>
          <p:nvPr>
            <p:ph sz="half" idx="1"/>
          </p:nvPr>
        </p:nvSpPr>
        <p:spPr>
          <a:xfrm>
            <a:off x="4157914" y="862459"/>
            <a:ext cx="1298330" cy="337042"/>
          </a:xfrm>
        </p:spPr>
        <p:txBody>
          <a:bodyPr>
            <a:normAutofit fontScale="92500" lnSpcReduction="10000"/>
          </a:bodyPr>
          <a:lstStyle/>
          <a:p>
            <a:pPr marL="0" indent="0" algn="ctr">
              <a:buNone/>
            </a:pPr>
            <a:r>
              <a:rPr lang="en-US" sz="1000" b="1">
                <a:solidFill>
                  <a:schemeClr val="accent2">
                    <a:lumMod val="75000"/>
                  </a:schemeClr>
                </a:solidFill>
              </a:rPr>
              <a:t>model object</a:t>
            </a:r>
            <a:br>
              <a:rPr lang="en-US" sz="1000" b="1">
                <a:solidFill>
                  <a:schemeClr val="accent2">
                    <a:lumMod val="75000"/>
                  </a:schemeClr>
                </a:solidFill>
              </a:rPr>
            </a:br>
            <a:r>
              <a:rPr lang="en-US" sz="1000" b="1">
                <a:solidFill>
                  <a:schemeClr val="accent2">
                    <a:lumMod val="75000"/>
                  </a:schemeClr>
                </a:solidFill>
              </a:rPr>
              <a:t>names(credit_model)</a:t>
            </a:r>
          </a:p>
        </p:txBody>
      </p:sp>
      <p:sp>
        <p:nvSpPr>
          <p:cNvPr id="22" name="Right Arrow 21"/>
          <p:cNvSpPr/>
          <p:nvPr/>
        </p:nvSpPr>
        <p:spPr>
          <a:xfrm rot="8934343">
            <a:off x="3860069" y="1123103"/>
            <a:ext cx="382926"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3"/>
          <p:cNvSpPr>
            <a:spLocks noGrp="1"/>
          </p:cNvSpPr>
          <p:nvPr>
            <p:ph sz="half" idx="1"/>
          </p:nvPr>
        </p:nvSpPr>
        <p:spPr>
          <a:xfrm>
            <a:off x="2841779" y="1673913"/>
            <a:ext cx="1640574" cy="229893"/>
          </a:xfrm>
        </p:spPr>
        <p:txBody>
          <a:bodyPr>
            <a:normAutofit/>
          </a:bodyPr>
          <a:lstStyle/>
          <a:p>
            <a:pPr marL="0" indent="0" algn="ctr">
              <a:buNone/>
            </a:pPr>
            <a:r>
              <a:rPr lang="en-US" sz="1000" b="1">
                <a:solidFill>
                  <a:schemeClr val="accent2">
                    <a:lumMod val="75000"/>
                  </a:schemeClr>
                </a:solidFill>
              </a:rPr>
              <a:t>OOB (out-of-bag error)</a:t>
            </a:r>
          </a:p>
        </p:txBody>
      </p:sp>
      <p:sp>
        <p:nvSpPr>
          <p:cNvPr id="28" name="Right Arrow 27"/>
          <p:cNvSpPr/>
          <p:nvPr/>
        </p:nvSpPr>
        <p:spPr>
          <a:xfrm rot="10800000">
            <a:off x="2597599" y="1712462"/>
            <a:ext cx="382926"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881758" y="2023443"/>
            <a:ext cx="2968262" cy="1084863"/>
          </a:xfrm>
          <a:prstGeom prst="rect">
            <a:avLst/>
          </a:prstGeom>
        </p:spPr>
      </p:pic>
      <p:sp>
        <p:nvSpPr>
          <p:cNvPr id="29" name="Content Placeholder 3"/>
          <p:cNvSpPr>
            <a:spLocks noGrp="1"/>
          </p:cNvSpPr>
          <p:nvPr>
            <p:ph sz="half" idx="1"/>
          </p:nvPr>
        </p:nvSpPr>
        <p:spPr>
          <a:xfrm>
            <a:off x="2689412" y="6380811"/>
            <a:ext cx="4806360" cy="409759"/>
          </a:xfrm>
        </p:spPr>
        <p:txBody>
          <a:bodyPr>
            <a:normAutofit/>
          </a:bodyPr>
          <a:lstStyle/>
          <a:p>
            <a:pPr marL="0" indent="0">
              <a:buNone/>
            </a:pPr>
            <a:r>
              <a:rPr lang="en-US" sz="1000" b="1">
                <a:solidFill>
                  <a:schemeClr val="accent2">
                    <a:lumMod val="75000"/>
                  </a:schemeClr>
                </a:solidFill>
              </a:rPr>
              <a:t>Note: if you want to evaluate the model based on AUC instead of error (accuracy), then this is not the best way to tune a model, as the selection only considers OOB error.</a:t>
            </a:r>
          </a:p>
        </p:txBody>
      </p:sp>
      <p:sp>
        <p:nvSpPr>
          <p:cNvPr id="30" name="Right Arrow 29"/>
          <p:cNvSpPr/>
          <p:nvPr/>
        </p:nvSpPr>
        <p:spPr>
          <a:xfrm rot="13086595">
            <a:off x="4710858" y="6156208"/>
            <a:ext cx="285474"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A4E600-36BF-419F-B739-8B99F6702248}"/>
              </a:ext>
            </a:extLst>
          </p:cNvPr>
          <p:cNvSpPr txBox="1"/>
          <p:nvPr/>
        </p:nvSpPr>
        <p:spPr>
          <a:xfrm>
            <a:off x="5331012" y="3512750"/>
            <a:ext cx="3602680" cy="2800767"/>
          </a:xfrm>
          <a:prstGeom prst="rect">
            <a:avLst/>
          </a:prstGeom>
          <a:noFill/>
        </p:spPr>
        <p:txBody>
          <a:bodyPr wrap="square" rtlCol="0">
            <a:spAutoFit/>
          </a:bodyPr>
          <a:lstStyle/>
          <a:p>
            <a:r>
              <a:rPr lang="en-US" sz="800">
                <a:latin typeface="Consolas" panose="020B0609020204030204" pitchFamily="49" charset="0"/>
              </a:rPr>
              <a:t>mtry &lt;- seq(4, ncol(credit_train) * 0.8, 2)</a:t>
            </a:r>
          </a:p>
          <a:p>
            <a:r>
              <a:rPr lang="en-US" sz="800">
                <a:latin typeface="Consolas" panose="020B0609020204030204" pitchFamily="49" charset="0"/>
              </a:rPr>
              <a:t>nodesize &lt;- seq(3, 8, 2)</a:t>
            </a:r>
          </a:p>
          <a:p>
            <a:r>
              <a:rPr lang="en-US" sz="800">
                <a:latin typeface="Consolas" panose="020B0609020204030204" pitchFamily="49" charset="0"/>
              </a:rPr>
              <a:t>sampsize &lt;- nrow(credit_train) * c(0.7, 0.8)</a:t>
            </a:r>
          </a:p>
          <a:p>
            <a:endParaRPr lang="en-US" sz="800">
              <a:latin typeface="Consolas" panose="020B0609020204030204" pitchFamily="49" charset="0"/>
            </a:endParaRPr>
          </a:p>
          <a:p>
            <a:r>
              <a:rPr lang="en-US" sz="800">
                <a:latin typeface="Consolas" panose="020B0609020204030204" pitchFamily="49" charset="0"/>
              </a:rPr>
              <a:t>hp_grid &lt;- expand.grid(mtry = mtry,</a:t>
            </a:r>
          </a:p>
          <a:p>
            <a:r>
              <a:rPr lang="en-US" sz="800">
                <a:latin typeface="Consolas" panose="020B0609020204030204" pitchFamily="49" charset="0"/>
              </a:rPr>
              <a:t>			  nodesize = nodesize,</a:t>
            </a:r>
          </a:p>
          <a:p>
            <a:r>
              <a:rPr lang="en-US" sz="800">
                <a:latin typeface="Consolas" panose="020B0609020204030204" pitchFamily="49" charset="0"/>
              </a:rPr>
              <a:t>			  sampsize = sampsize)</a:t>
            </a:r>
          </a:p>
          <a:p>
            <a:endParaRPr lang="en-US" sz="800">
              <a:latin typeface="Consolas" panose="020B0609020204030204" pitchFamily="49" charset="0"/>
            </a:endParaRPr>
          </a:p>
          <a:p>
            <a:r>
              <a:rPr lang="en-US" sz="800">
                <a:latin typeface="Consolas" panose="020B0609020204030204" pitchFamily="49" charset="0"/>
              </a:rPr>
              <a:t>for (i in 1:nrow(hp_grid) {</a:t>
            </a:r>
          </a:p>
          <a:p>
            <a:endParaRPr lang="en-US" sz="800">
              <a:latin typeface="Consolas" panose="020B0609020204030204" pitchFamily="49" charset="0"/>
            </a:endParaRPr>
          </a:p>
          <a:p>
            <a:r>
              <a:rPr lang="en-US" sz="800">
                <a:latin typeface="Consolas" panose="020B0609020204030204" pitchFamily="49" charset="0"/>
              </a:rPr>
              <a:t>    model &lt;- randomForest(formula = default ~.,</a:t>
            </a:r>
          </a:p>
          <a:p>
            <a:r>
              <a:rPr lang="en-US" sz="800">
                <a:latin typeface="Consolas" panose="020B0609020204030204" pitchFamily="49" charset="0"/>
              </a:rPr>
              <a:t>			 data = credit_train,</a:t>
            </a:r>
          </a:p>
          <a:p>
            <a:r>
              <a:rPr lang="en-US" sz="800">
                <a:latin typeface="Consolas" panose="020B0609020204030204" pitchFamily="49" charset="0"/>
              </a:rPr>
              <a:t>			 mtry = hp_grid$mtry[i],</a:t>
            </a:r>
          </a:p>
          <a:p>
            <a:r>
              <a:rPr lang="en-US" sz="800">
                <a:latin typeface="Consolas" panose="020B0609020204030204" pitchFamily="49" charset="0"/>
              </a:rPr>
              <a:t>			 nodesize = hp_grid$nodesize[i],</a:t>
            </a:r>
          </a:p>
          <a:p>
            <a:r>
              <a:rPr lang="en-US" sz="800">
                <a:latin typeface="Consolas" panose="020B0609020204030204" pitchFamily="49" charset="0"/>
              </a:rPr>
              <a:t>			 sampsize = hp_grid$sampsize[i])</a:t>
            </a:r>
          </a:p>
          <a:p>
            <a:endParaRPr lang="en-US" sz="800">
              <a:latin typeface="Consolas" panose="020B0609020204030204" pitchFamily="49" charset="0"/>
            </a:endParaRPr>
          </a:p>
          <a:p>
            <a:r>
              <a:rPr lang="en-US" sz="800">
                <a:latin typeface="Consolas" panose="020B0609020204030204" pitchFamily="49" charset="0"/>
              </a:rPr>
              <a:t>    obb_err[i] &lt;- model$err.rate[nrow(model$err.rate), “OOB”]</a:t>
            </a:r>
          </a:p>
          <a:p>
            <a:endParaRPr lang="en-US" sz="800">
              <a:latin typeface="Consolas" panose="020B0609020204030204" pitchFamily="49" charset="0"/>
            </a:endParaRPr>
          </a:p>
          <a:p>
            <a:r>
              <a:rPr lang="en-US" sz="800">
                <a:latin typeface="Consolas" panose="020B0609020204030204" pitchFamily="49" charset="0"/>
              </a:rPr>
              <a:t>}</a:t>
            </a:r>
          </a:p>
          <a:p>
            <a:endParaRPr lang="en-US" sz="800">
              <a:latin typeface="Consolas" panose="020B0609020204030204" pitchFamily="49" charset="0"/>
            </a:endParaRPr>
          </a:p>
          <a:p>
            <a:r>
              <a:rPr lang="en-US" sz="800">
                <a:latin typeface="Consolas" panose="020B0609020204030204" pitchFamily="49" charset="0"/>
              </a:rPr>
              <a:t>opt_i &lt;- which.min(obb_err)</a:t>
            </a:r>
          </a:p>
          <a:p>
            <a:r>
              <a:rPr lang="en-US" sz="800">
                <a:latin typeface="Consolas" panose="020B0609020204030204" pitchFamily="49" charset="0"/>
              </a:rPr>
              <a:t>print(hp_grid[opt_i, ])</a:t>
            </a:r>
          </a:p>
        </p:txBody>
      </p:sp>
    </p:spTree>
    <p:extLst>
      <p:ext uri="{BB962C8B-B14F-4D97-AF65-F5344CB8AC3E}">
        <p14:creationId xmlns:p14="http://schemas.microsoft.com/office/powerpoint/2010/main" val="323533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11873" y="500654"/>
            <a:ext cx="2749680" cy="284405"/>
          </a:xfrm>
        </p:spPr>
        <p:txBody>
          <a:bodyPr>
            <a:normAutofit/>
          </a:bodyPr>
          <a:lstStyle/>
          <a:p>
            <a:pPr marL="0" indent="0">
              <a:buNone/>
            </a:pPr>
            <a:r>
              <a:rPr lang="en-US" sz="1050" b="1">
                <a:solidFill>
                  <a:schemeClr val="accent2">
                    <a:lumMod val="75000"/>
                  </a:schemeClr>
                </a:solidFill>
              </a:rPr>
              <a:t>creditsub is a data frame</a:t>
            </a:r>
          </a:p>
          <a:p>
            <a:pPr marL="0" indent="0">
              <a:buNone/>
            </a:pPr>
            <a:endParaRPr lang="en-US" sz="1050" b="1">
              <a:solidFill>
                <a:schemeClr val="accent2">
                  <a:lumMod val="75000"/>
                </a:schemeClr>
              </a:solidFill>
            </a:endParaRPr>
          </a:p>
        </p:txBody>
      </p:sp>
      <p:sp>
        <p:nvSpPr>
          <p:cNvPr id="11" name="TextBox 10">
            <a:extLst>
              <a:ext uri="{FF2B5EF4-FFF2-40B4-BE49-F238E27FC236}">
                <a16:creationId xmlns:a16="http://schemas.microsoft.com/office/drawing/2014/main" id="{8FA4E600-36BF-419F-B739-8B99F6702248}"/>
              </a:ext>
            </a:extLst>
          </p:cNvPr>
          <p:cNvSpPr txBox="1"/>
          <p:nvPr/>
        </p:nvSpPr>
        <p:spPr>
          <a:xfrm>
            <a:off x="411873" y="862459"/>
            <a:ext cx="5104409" cy="4293483"/>
          </a:xfrm>
          <a:prstGeom prst="rect">
            <a:avLst/>
          </a:prstGeom>
          <a:noFill/>
        </p:spPr>
        <p:txBody>
          <a:bodyPr wrap="square" rtlCol="0">
            <a:spAutoFit/>
          </a:bodyPr>
          <a:lstStyle/>
          <a:p>
            <a:r>
              <a:rPr lang="en-US" sz="1050" dirty="0" err="1">
                <a:latin typeface="Consolas" panose="020B0609020204030204" pitchFamily="49" charset="0"/>
              </a:rPr>
              <a:t>credit_train$default</a:t>
            </a:r>
            <a:r>
              <a:rPr lang="en-US" sz="1050" dirty="0">
                <a:latin typeface="Consolas" panose="020B0609020204030204" pitchFamily="49" charset="0"/>
              </a:rPr>
              <a:t> &lt;- </a:t>
            </a:r>
            <a:r>
              <a:rPr lang="en-US" sz="1050" dirty="0" err="1">
                <a:latin typeface="Consolas" panose="020B0609020204030204" pitchFamily="49" charset="0"/>
              </a:rPr>
              <a:t>ifelse</a:t>
            </a:r>
            <a:r>
              <a:rPr lang="en-US" sz="1050" dirty="0">
                <a:latin typeface="Consolas" panose="020B0609020204030204" pitchFamily="49" charset="0"/>
              </a:rPr>
              <a:t>(</a:t>
            </a:r>
            <a:r>
              <a:rPr lang="en-US" sz="1050" dirty="0" err="1">
                <a:latin typeface="Consolas" panose="020B0609020204030204" pitchFamily="49" charset="0"/>
              </a:rPr>
              <a:t>credit_train$default</a:t>
            </a:r>
            <a:r>
              <a:rPr lang="en-US" sz="1050" dirty="0">
                <a:latin typeface="Consolas" panose="020B0609020204030204" pitchFamily="49" charset="0"/>
              </a:rPr>
              <a:t> == “yes”, 1, 0)</a:t>
            </a:r>
          </a:p>
          <a:p>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err="1">
                <a:latin typeface="Consolas" panose="020B0609020204030204" pitchFamily="49" charset="0"/>
              </a:rPr>
              <a:t>set.seed</a:t>
            </a:r>
            <a:r>
              <a:rPr lang="en-US" sz="1050" dirty="0">
                <a:latin typeface="Consolas" panose="020B0609020204030204" pitchFamily="49" charset="0"/>
              </a:rPr>
              <a:t>(1)</a:t>
            </a:r>
          </a:p>
          <a:p>
            <a:r>
              <a:rPr lang="en-US" sz="1050" dirty="0">
                <a:latin typeface="Consolas" panose="020B0609020204030204" pitchFamily="49" charset="0"/>
              </a:rPr>
              <a:t>library(</a:t>
            </a:r>
            <a:r>
              <a:rPr lang="en-US" sz="1050" dirty="0" err="1">
                <a:latin typeface="Consolas" panose="020B0609020204030204" pitchFamily="49" charset="0"/>
              </a:rPr>
              <a:t>gbm</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credit_model</a:t>
            </a:r>
            <a:r>
              <a:rPr lang="en-US" sz="1050" dirty="0">
                <a:latin typeface="Consolas" panose="020B0609020204030204" pitchFamily="49" charset="0"/>
              </a:rPr>
              <a:t> &lt;- </a:t>
            </a:r>
            <a:r>
              <a:rPr lang="en-US" sz="1050" dirty="0" err="1">
                <a:latin typeface="Consolas" panose="020B0609020204030204" pitchFamily="49" charset="0"/>
              </a:rPr>
              <a:t>gbm</a:t>
            </a:r>
            <a:r>
              <a:rPr lang="en-US" sz="1050" dirty="0">
                <a:latin typeface="Consolas" panose="020B0609020204030204" pitchFamily="49" charset="0"/>
              </a:rPr>
              <a:t>(formula = default ~ .,</a:t>
            </a:r>
          </a:p>
          <a:p>
            <a:r>
              <a:rPr lang="en-US" sz="1050" dirty="0">
                <a:latin typeface="Consolas" panose="020B0609020204030204" pitchFamily="49" charset="0"/>
              </a:rPr>
              <a:t>			  distribution = “Bernoulli”,</a:t>
            </a:r>
          </a:p>
          <a:p>
            <a:r>
              <a:rPr lang="en-US" sz="1050" dirty="0">
                <a:latin typeface="Consolas" panose="020B0609020204030204" pitchFamily="49" charset="0"/>
              </a:rPr>
              <a:t>			  data = </a:t>
            </a:r>
            <a:r>
              <a:rPr lang="en-US" sz="1050" dirty="0" err="1">
                <a:latin typeface="Consolas" panose="020B0609020204030204" pitchFamily="49" charset="0"/>
              </a:rPr>
              <a:t>credit_train</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n.trees</a:t>
            </a:r>
            <a:r>
              <a:rPr lang="en-US" sz="1050" dirty="0">
                <a:latin typeface="Consolas" panose="020B0609020204030204" pitchFamily="49" charset="0"/>
              </a:rPr>
              <a:t> = 10000)</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credit_model</a:t>
            </a:r>
            <a:r>
              <a:rPr lang="en-US" sz="1050" dirty="0">
                <a:latin typeface="Consolas" panose="020B0609020204030204" pitchFamily="49" charset="0"/>
              </a:rPr>
              <a:t>)			  </a:t>
            </a:r>
          </a:p>
          <a:p>
            <a:endParaRPr lang="en-US" sz="1050" smtClean="0">
              <a:latin typeface="Consolas" panose="020B0609020204030204" pitchFamily="49" charset="0"/>
            </a:endParaRPr>
          </a:p>
          <a:p>
            <a:r>
              <a:rPr lang="en-US" sz="1050" smtClean="0">
                <a:latin typeface="Consolas" panose="020B0609020204030204" pitchFamily="49" charset="0"/>
              </a:rPr>
              <a:t>credit_test$default &lt;- ifelse(credit_test$default == “yes”, 1, 0)</a:t>
            </a:r>
            <a:endParaRPr lang="en-US" sz="1050">
              <a:latin typeface="Consolas" panose="020B0609020204030204" pitchFamily="49" charset="0"/>
            </a:endParaRPr>
          </a:p>
          <a:p>
            <a:endParaRPr lang="en-US" sz="1050" dirty="0">
              <a:latin typeface="Consolas" panose="020B0609020204030204" pitchFamily="49" charset="0"/>
            </a:endParaRPr>
          </a:p>
          <a:p>
            <a:r>
              <a:rPr lang="en-US" sz="1050">
                <a:latin typeface="Consolas" panose="020B0609020204030204" pitchFamily="49" charset="0"/>
              </a:rPr>
              <a:t>credit_pred &lt;- predict(object = credit_model,</a:t>
            </a:r>
          </a:p>
          <a:p>
            <a:r>
              <a:rPr lang="en-US" sz="1050">
                <a:latin typeface="Consolas" panose="020B0609020204030204" pitchFamily="49" charset="0"/>
              </a:rPr>
              <a:t>			     newdata = </a:t>
            </a:r>
            <a:r>
              <a:rPr lang="en-US" sz="1050" smtClean="0">
                <a:latin typeface="Consolas" panose="020B0609020204030204" pitchFamily="49" charset="0"/>
              </a:rPr>
              <a:t>credit_test,</a:t>
            </a:r>
          </a:p>
          <a:p>
            <a:r>
              <a:rPr lang="en-US" sz="1050">
                <a:latin typeface="Consolas" panose="020B0609020204030204" pitchFamily="49" charset="0"/>
              </a:rPr>
              <a:t>	</a:t>
            </a:r>
            <a:r>
              <a:rPr lang="en-US" sz="1050" smtClean="0">
                <a:latin typeface="Consolas" panose="020B0609020204030204" pitchFamily="49" charset="0"/>
              </a:rPr>
              <a:t>		     n.trees = 10000)</a:t>
            </a:r>
          </a:p>
          <a:p>
            <a:endParaRPr lang="en-US" sz="1050">
              <a:latin typeface="Consolas" panose="020B0609020204030204" pitchFamily="49" charset="0"/>
            </a:endParaRPr>
          </a:p>
          <a:p>
            <a:r>
              <a:rPr lang="en-US" sz="1050">
                <a:latin typeface="Consolas" panose="020B0609020204030204" pitchFamily="49" charset="0"/>
              </a:rPr>
              <a:t>credit_pred &lt;- predict(object = credit_model,</a:t>
            </a:r>
          </a:p>
          <a:p>
            <a:r>
              <a:rPr lang="en-US" sz="1050">
                <a:latin typeface="Consolas" panose="020B0609020204030204" pitchFamily="49" charset="0"/>
              </a:rPr>
              <a:t>			     newdata = credit_test,</a:t>
            </a:r>
          </a:p>
          <a:p>
            <a:r>
              <a:rPr lang="en-US" sz="1050">
                <a:latin typeface="Consolas" panose="020B0609020204030204" pitchFamily="49" charset="0"/>
              </a:rPr>
              <a:t>			     n.trees = </a:t>
            </a:r>
            <a:r>
              <a:rPr lang="en-US" sz="1050" smtClean="0">
                <a:latin typeface="Consolas" panose="020B0609020204030204" pitchFamily="49" charset="0"/>
              </a:rPr>
              <a:t>10000,</a:t>
            </a:r>
          </a:p>
          <a:p>
            <a:r>
              <a:rPr lang="en-US" sz="1050">
                <a:latin typeface="Consolas" panose="020B0609020204030204" pitchFamily="49" charset="0"/>
              </a:rPr>
              <a:t>	</a:t>
            </a:r>
            <a:r>
              <a:rPr lang="en-US" sz="1050" smtClean="0">
                <a:latin typeface="Consolas" panose="020B0609020204030204" pitchFamily="49" charset="0"/>
              </a:rPr>
              <a:t>		     type = “response”)</a:t>
            </a:r>
          </a:p>
          <a:p>
            <a:endParaRPr lang="en-US" sz="1050">
              <a:latin typeface="Consolas" panose="020B0609020204030204" pitchFamily="49" charset="0"/>
            </a:endParaRPr>
          </a:p>
          <a:p>
            <a:r>
              <a:rPr lang="en-US" sz="1050" smtClean="0">
                <a:latin typeface="Consolas" panose="020B0609020204030204" pitchFamily="49" charset="0"/>
              </a:rPr>
              <a:t>auc(actual = credit_test$default, predicted = credit_pred)</a:t>
            </a:r>
            <a:endParaRPr lang="en-US" sz="1050">
              <a:latin typeface="Consolas" panose="020B0609020204030204" pitchFamily="49" charset="0"/>
            </a:endParaRPr>
          </a:p>
        </p:txBody>
      </p:sp>
      <p:sp>
        <p:nvSpPr>
          <p:cNvPr id="25" name="TextBox 24">
            <a:extLst>
              <a:ext uri="{FF2B5EF4-FFF2-40B4-BE49-F238E27FC236}">
                <a16:creationId xmlns:a16="http://schemas.microsoft.com/office/drawing/2014/main" id="{8FA4E600-36BF-419F-B739-8B99F6702248}"/>
              </a:ext>
            </a:extLst>
          </p:cNvPr>
          <p:cNvSpPr txBox="1"/>
          <p:nvPr/>
        </p:nvSpPr>
        <p:spPr>
          <a:xfrm>
            <a:off x="8096169" y="6535791"/>
            <a:ext cx="970137" cy="215444"/>
          </a:xfrm>
          <a:prstGeom prst="rect">
            <a:avLst/>
          </a:prstGeom>
          <a:noFill/>
        </p:spPr>
        <p:txBody>
          <a:bodyPr wrap="none" rtlCol="0">
            <a:spAutoFit/>
          </a:bodyPr>
          <a:lstStyle/>
          <a:p>
            <a:pPr algn="r"/>
            <a:r>
              <a:rPr lang="en-US" sz="800">
                <a:solidFill>
                  <a:schemeClr val="accent1">
                    <a:lumMod val="60000"/>
                    <a:lumOff val="40000"/>
                  </a:schemeClr>
                </a:solidFill>
                <a:latin typeface="Consolas" panose="020B0609020204030204" pitchFamily="49" charset="0"/>
              </a:rPr>
              <a:t>Random Forests</a:t>
            </a:r>
            <a:endParaRPr lang="en-US" sz="800" dirty="0">
              <a:solidFill>
                <a:schemeClr val="accent1">
                  <a:lumMod val="60000"/>
                  <a:lumOff val="40000"/>
                </a:schemeClr>
              </a:solidFill>
              <a:latin typeface="Consolas" panose="020B0609020204030204" pitchFamily="49" charset="0"/>
            </a:endParaRPr>
          </a:p>
        </p:txBody>
      </p:sp>
      <p:sp>
        <p:nvSpPr>
          <p:cNvPr id="27" name="Content Placeholder 3"/>
          <p:cNvSpPr>
            <a:spLocks noGrp="1"/>
          </p:cNvSpPr>
          <p:nvPr>
            <p:ph sz="half" idx="1"/>
          </p:nvPr>
        </p:nvSpPr>
        <p:spPr>
          <a:xfrm>
            <a:off x="6538259" y="500654"/>
            <a:ext cx="2311761" cy="274594"/>
          </a:xfrm>
        </p:spPr>
        <p:txBody>
          <a:bodyPr>
            <a:normAutofit/>
          </a:bodyPr>
          <a:lstStyle/>
          <a:p>
            <a:pPr marL="0" indent="0">
              <a:buNone/>
            </a:pPr>
            <a:r>
              <a:rPr lang="en-US" sz="1000" b="1" dirty="0">
                <a:solidFill>
                  <a:schemeClr val="accent2">
                    <a:lumMod val="75000"/>
                  </a:schemeClr>
                </a:solidFill>
              </a:rPr>
              <a:t>libraries </a:t>
            </a:r>
            <a:r>
              <a:rPr lang="en-US" sz="1000" b="1">
                <a:solidFill>
                  <a:schemeClr val="accent2">
                    <a:lumMod val="75000"/>
                  </a:schemeClr>
                </a:solidFill>
                <a:sym typeface="Wingdings" panose="05000000000000000000" pitchFamily="2" charset="2"/>
              </a:rPr>
              <a:t> </a:t>
            </a:r>
            <a:r>
              <a:rPr lang="en-US" sz="1000" b="1" smtClean="0">
                <a:solidFill>
                  <a:schemeClr val="accent2">
                    <a:lumMod val="75000"/>
                  </a:schemeClr>
                </a:solidFill>
                <a:sym typeface="Wingdings" panose="05000000000000000000" pitchFamily="2" charset="2"/>
              </a:rPr>
              <a:t>gbm, ROCR</a:t>
            </a:r>
            <a:endParaRPr lang="en-US" sz="1000" b="1" dirty="0">
              <a:solidFill>
                <a:schemeClr val="accent2">
                  <a:lumMod val="75000"/>
                </a:schemeClr>
              </a:solidFill>
            </a:endParaRPr>
          </a:p>
        </p:txBody>
      </p:sp>
      <p:sp>
        <p:nvSpPr>
          <p:cNvPr id="23" name="Content Placeholder 3">
            <a:extLst>
              <a:ext uri="{FF2B5EF4-FFF2-40B4-BE49-F238E27FC236}">
                <a16:creationId xmlns:a16="http://schemas.microsoft.com/office/drawing/2014/main" id="{AFB6BA3D-BA69-4DBA-B0AE-F910570EF7A1}"/>
              </a:ext>
            </a:extLst>
          </p:cNvPr>
          <p:cNvSpPr txBox="1">
            <a:spLocks/>
          </p:cNvSpPr>
          <p:nvPr/>
        </p:nvSpPr>
        <p:spPr>
          <a:xfrm>
            <a:off x="2222434" y="1357759"/>
            <a:ext cx="1298330" cy="3370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000" b="1">
                <a:solidFill>
                  <a:schemeClr val="accent2">
                    <a:lumMod val="75000"/>
                  </a:schemeClr>
                </a:solidFill>
              </a:rPr>
              <a:t>model object</a:t>
            </a:r>
            <a:br>
              <a:rPr lang="en-US" sz="1000" b="1">
                <a:solidFill>
                  <a:schemeClr val="accent2">
                    <a:lumMod val="75000"/>
                  </a:schemeClr>
                </a:solidFill>
              </a:rPr>
            </a:br>
            <a:r>
              <a:rPr lang="en-US" sz="1000" b="1">
                <a:solidFill>
                  <a:schemeClr val="accent2">
                    <a:lumMod val="75000"/>
                  </a:schemeClr>
                </a:solidFill>
              </a:rPr>
              <a:t>names(credit_model)</a:t>
            </a:r>
          </a:p>
        </p:txBody>
      </p:sp>
      <p:sp>
        <p:nvSpPr>
          <p:cNvPr id="24" name="Right Arrow 21">
            <a:extLst>
              <a:ext uri="{FF2B5EF4-FFF2-40B4-BE49-F238E27FC236}">
                <a16:creationId xmlns:a16="http://schemas.microsoft.com/office/drawing/2014/main" id="{03BB4B7A-F108-412F-A17B-F6501262BE19}"/>
              </a:ext>
            </a:extLst>
          </p:cNvPr>
          <p:cNvSpPr/>
          <p:nvPr/>
        </p:nvSpPr>
        <p:spPr>
          <a:xfrm rot="8934343">
            <a:off x="1924589" y="1618403"/>
            <a:ext cx="382926"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9F7009AC-F756-43B8-9518-76D09C0913E4}"/>
              </a:ext>
            </a:extLst>
          </p:cNvPr>
          <p:cNvSpPr txBox="1">
            <a:spLocks/>
          </p:cNvSpPr>
          <p:nvPr/>
        </p:nvSpPr>
        <p:spPr>
          <a:xfrm>
            <a:off x="2537460" y="2641653"/>
            <a:ext cx="2583180" cy="229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accent2">
                    <a:lumMod val="75000"/>
                  </a:schemeClr>
                </a:solidFill>
              </a:rPr>
              <a:t>displays a variable importance table and plot</a:t>
            </a:r>
          </a:p>
        </p:txBody>
      </p:sp>
      <p:sp>
        <p:nvSpPr>
          <p:cNvPr id="32" name="Right Arrow 27">
            <a:extLst>
              <a:ext uri="{FF2B5EF4-FFF2-40B4-BE49-F238E27FC236}">
                <a16:creationId xmlns:a16="http://schemas.microsoft.com/office/drawing/2014/main" id="{A7460A9A-79C6-492B-9600-A53BF8C6168B}"/>
              </a:ext>
            </a:extLst>
          </p:cNvPr>
          <p:cNvSpPr/>
          <p:nvPr/>
        </p:nvSpPr>
        <p:spPr>
          <a:xfrm rot="10800000">
            <a:off x="2097086" y="2680202"/>
            <a:ext cx="382926" cy="15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5573963" y="914777"/>
            <a:ext cx="3276057" cy="1159120"/>
          </a:xfrm>
          <a:prstGeom prst="rect">
            <a:avLst/>
          </a:prstGeom>
        </p:spPr>
      </p:pic>
      <p:sp>
        <p:nvSpPr>
          <p:cNvPr id="12" name="TextBox 11">
            <a:extLst>
              <a:ext uri="{FF2B5EF4-FFF2-40B4-BE49-F238E27FC236}">
                <a16:creationId xmlns:a16="http://schemas.microsoft.com/office/drawing/2014/main" id="{8FA4E600-36BF-419F-B739-8B99F6702248}"/>
              </a:ext>
            </a:extLst>
          </p:cNvPr>
          <p:cNvSpPr txBox="1"/>
          <p:nvPr/>
        </p:nvSpPr>
        <p:spPr>
          <a:xfrm>
            <a:off x="5573963" y="2956582"/>
            <a:ext cx="3450508" cy="3046988"/>
          </a:xfrm>
          <a:prstGeom prst="rect">
            <a:avLst/>
          </a:prstGeom>
          <a:noFill/>
        </p:spPr>
        <p:txBody>
          <a:bodyPr wrap="square" rtlCol="0">
            <a:spAutoFit/>
          </a:bodyPr>
          <a:lstStyle/>
          <a:p>
            <a:r>
              <a:rPr lang="en-US" sz="800" smtClean="0">
                <a:latin typeface="Consolas" panose="020B0609020204030204" pitchFamily="49" charset="0"/>
              </a:rPr>
              <a:t>ntree_opt_oob &lt;- gbm.perf(object = credit_model,</a:t>
            </a:r>
          </a:p>
          <a:p>
            <a:r>
              <a:rPr lang="en-US" sz="800">
                <a:latin typeface="Consolas" panose="020B0609020204030204" pitchFamily="49" charset="0"/>
              </a:rPr>
              <a:t>	</a:t>
            </a:r>
            <a:r>
              <a:rPr lang="en-US" sz="800" smtClean="0">
                <a:latin typeface="Consolas" panose="020B0609020204030204" pitchFamily="49" charset="0"/>
              </a:rPr>
              <a:t>			   method = “OOB”,</a:t>
            </a:r>
          </a:p>
          <a:p>
            <a:r>
              <a:rPr lang="en-US" sz="800">
                <a:latin typeface="Consolas" panose="020B0609020204030204" pitchFamily="49" charset="0"/>
              </a:rPr>
              <a:t>	</a:t>
            </a:r>
            <a:r>
              <a:rPr lang="en-US" sz="800" smtClean="0">
                <a:latin typeface="Consolas" panose="020B0609020204030204" pitchFamily="49" charset="0"/>
              </a:rPr>
              <a:t>			   oobag.curve = TRUE)</a:t>
            </a:r>
            <a:endParaRPr lang="en-US" sz="800" dirty="0">
              <a:latin typeface="Consolas" panose="020B0609020204030204" pitchFamily="49" charset="0"/>
            </a:endParaRPr>
          </a:p>
          <a:p>
            <a:endParaRPr lang="en-US" sz="800" dirty="0">
              <a:latin typeface="Consolas" panose="020B0609020204030204" pitchFamily="49" charset="0"/>
            </a:endParaRPr>
          </a:p>
          <a:p>
            <a:r>
              <a:rPr lang="en-US" sz="800" smtClean="0">
                <a:latin typeface="Consolas" panose="020B0609020204030204" pitchFamily="49" charset="0"/>
              </a:rPr>
              <a:t>set.seed(1</a:t>
            </a:r>
            <a:r>
              <a:rPr lang="en-US" sz="800" dirty="0">
                <a:latin typeface="Consolas" panose="020B0609020204030204" pitchFamily="49" charset="0"/>
              </a:rPr>
              <a:t>)</a:t>
            </a:r>
          </a:p>
          <a:p>
            <a:r>
              <a:rPr lang="en-US" sz="800" smtClean="0">
                <a:latin typeface="Consolas" panose="020B0609020204030204" pitchFamily="49" charset="0"/>
              </a:rPr>
              <a:t>credit_model_cv </a:t>
            </a:r>
            <a:r>
              <a:rPr lang="en-US" sz="800" dirty="0">
                <a:latin typeface="Consolas" panose="020B0609020204030204" pitchFamily="49" charset="0"/>
              </a:rPr>
              <a:t>&lt;- </a:t>
            </a:r>
            <a:r>
              <a:rPr lang="en-US" sz="800" dirty="0" err="1">
                <a:latin typeface="Consolas" panose="020B0609020204030204" pitchFamily="49" charset="0"/>
              </a:rPr>
              <a:t>gbm</a:t>
            </a:r>
            <a:r>
              <a:rPr lang="en-US" sz="800" dirty="0">
                <a:latin typeface="Consolas" panose="020B0609020204030204" pitchFamily="49" charset="0"/>
              </a:rPr>
              <a:t>(formula = default ~ .,</a:t>
            </a:r>
          </a:p>
          <a:p>
            <a:r>
              <a:rPr lang="en-US" sz="800" dirty="0">
                <a:latin typeface="Consolas" panose="020B0609020204030204" pitchFamily="49" charset="0"/>
              </a:rPr>
              <a:t>			  distribution = “Bernoulli”,</a:t>
            </a:r>
          </a:p>
          <a:p>
            <a:r>
              <a:rPr lang="en-US" sz="800" dirty="0">
                <a:latin typeface="Consolas" panose="020B0609020204030204" pitchFamily="49" charset="0"/>
              </a:rPr>
              <a:t>			  data = </a:t>
            </a:r>
            <a:r>
              <a:rPr lang="en-US" sz="800" err="1">
                <a:latin typeface="Consolas" panose="020B0609020204030204" pitchFamily="49" charset="0"/>
              </a:rPr>
              <a:t>credit_train</a:t>
            </a:r>
            <a:r>
              <a:rPr lang="en-US" sz="800" smtClean="0">
                <a:latin typeface="Consolas" panose="020B0609020204030204" pitchFamily="49" charset="0"/>
              </a:rPr>
              <a:t>,</a:t>
            </a:r>
          </a:p>
          <a:p>
            <a:r>
              <a:rPr lang="en-US" sz="800">
                <a:latin typeface="Consolas" panose="020B0609020204030204" pitchFamily="49" charset="0"/>
              </a:rPr>
              <a:t>	</a:t>
            </a:r>
            <a:r>
              <a:rPr lang="en-US" sz="800" smtClean="0">
                <a:latin typeface="Consolas" panose="020B0609020204030204" pitchFamily="49" charset="0"/>
              </a:rPr>
              <a:t>		  n.trees = 10000,</a:t>
            </a:r>
          </a:p>
          <a:p>
            <a:r>
              <a:rPr lang="en-US" sz="800">
                <a:latin typeface="Consolas" panose="020B0609020204030204" pitchFamily="49" charset="0"/>
              </a:rPr>
              <a:t>	</a:t>
            </a:r>
            <a:r>
              <a:rPr lang="en-US" sz="800" smtClean="0">
                <a:latin typeface="Consolas" panose="020B0609020204030204" pitchFamily="49" charset="0"/>
              </a:rPr>
              <a:t>		  cv.folds = 2)</a:t>
            </a:r>
          </a:p>
          <a:p>
            <a:endParaRPr lang="en-US" sz="800">
              <a:latin typeface="Consolas" panose="020B0609020204030204" pitchFamily="49" charset="0"/>
            </a:endParaRPr>
          </a:p>
          <a:p>
            <a:r>
              <a:rPr lang="en-US" sz="800" smtClean="0">
                <a:latin typeface="Consolas" panose="020B0609020204030204" pitchFamily="49" charset="0"/>
              </a:rPr>
              <a:t>ntree_opt_cv &lt;- gbm.perf(object = credit_model,</a:t>
            </a:r>
          </a:p>
          <a:p>
            <a:r>
              <a:rPr lang="en-US" sz="800">
                <a:latin typeface="Consolas" panose="020B0609020204030204" pitchFamily="49" charset="0"/>
              </a:rPr>
              <a:t>	</a:t>
            </a:r>
            <a:r>
              <a:rPr lang="en-US" sz="800" smtClean="0">
                <a:latin typeface="Consolas" panose="020B0609020204030204" pitchFamily="49" charset="0"/>
              </a:rPr>
              <a:t>		    method = “cv”)</a:t>
            </a:r>
          </a:p>
          <a:p>
            <a:endParaRPr lang="en-US" sz="800">
              <a:latin typeface="Consolas" panose="020B0609020204030204" pitchFamily="49" charset="0"/>
            </a:endParaRPr>
          </a:p>
          <a:p>
            <a:r>
              <a:rPr lang="en-US" sz="800" smtClean="0">
                <a:latin typeface="Consolas" panose="020B0609020204030204" pitchFamily="49" charset="0"/>
              </a:rPr>
              <a:t>pr1 </a:t>
            </a:r>
            <a:r>
              <a:rPr lang="en-US" sz="800">
                <a:latin typeface="Consolas" panose="020B0609020204030204" pitchFamily="49" charset="0"/>
              </a:rPr>
              <a:t>&lt;- predict(object = credit_model,</a:t>
            </a:r>
          </a:p>
          <a:p>
            <a:r>
              <a:rPr lang="en-US" sz="800" smtClean="0">
                <a:latin typeface="Consolas" panose="020B0609020204030204" pitchFamily="49" charset="0"/>
              </a:rPr>
              <a:t>		newdata </a:t>
            </a:r>
            <a:r>
              <a:rPr lang="en-US" sz="800">
                <a:latin typeface="Consolas" panose="020B0609020204030204" pitchFamily="49" charset="0"/>
              </a:rPr>
              <a:t>= credit_test,</a:t>
            </a:r>
          </a:p>
          <a:p>
            <a:r>
              <a:rPr lang="en-US" sz="800">
                <a:latin typeface="Consolas" panose="020B0609020204030204" pitchFamily="49" charset="0"/>
              </a:rPr>
              <a:t>		</a:t>
            </a:r>
            <a:r>
              <a:rPr lang="en-US" sz="800" smtClean="0">
                <a:latin typeface="Consolas" panose="020B0609020204030204" pitchFamily="49" charset="0"/>
              </a:rPr>
              <a:t>n.trees </a:t>
            </a:r>
            <a:r>
              <a:rPr lang="en-US" sz="800">
                <a:latin typeface="Consolas" panose="020B0609020204030204" pitchFamily="49" charset="0"/>
              </a:rPr>
              <a:t>= ntree_opt_oob)</a:t>
            </a:r>
          </a:p>
          <a:p>
            <a:endParaRPr lang="en-US" sz="800">
              <a:latin typeface="Consolas" panose="020B0609020204030204" pitchFamily="49" charset="0"/>
            </a:endParaRPr>
          </a:p>
          <a:p>
            <a:r>
              <a:rPr lang="en-US" sz="800" smtClean="0">
                <a:latin typeface="Consolas" panose="020B0609020204030204" pitchFamily="49" charset="0"/>
              </a:rPr>
              <a:t>pr2 </a:t>
            </a:r>
            <a:r>
              <a:rPr lang="en-US" sz="800">
                <a:latin typeface="Consolas" panose="020B0609020204030204" pitchFamily="49" charset="0"/>
              </a:rPr>
              <a:t>&lt;- predict(object = credit_model,</a:t>
            </a:r>
          </a:p>
          <a:p>
            <a:r>
              <a:rPr lang="en-US" sz="800">
                <a:latin typeface="Consolas" panose="020B0609020204030204" pitchFamily="49" charset="0"/>
              </a:rPr>
              <a:t>		</a:t>
            </a:r>
            <a:r>
              <a:rPr lang="en-US" sz="800" smtClean="0">
                <a:latin typeface="Consolas" panose="020B0609020204030204" pitchFamily="49" charset="0"/>
              </a:rPr>
              <a:t>newdata </a:t>
            </a:r>
            <a:r>
              <a:rPr lang="en-US" sz="800">
                <a:latin typeface="Consolas" panose="020B0609020204030204" pitchFamily="49" charset="0"/>
              </a:rPr>
              <a:t>= credit_test,</a:t>
            </a:r>
          </a:p>
          <a:p>
            <a:r>
              <a:rPr lang="en-US" sz="800">
                <a:latin typeface="Consolas" panose="020B0609020204030204" pitchFamily="49" charset="0"/>
              </a:rPr>
              <a:t>		</a:t>
            </a:r>
            <a:r>
              <a:rPr lang="en-US" sz="800" smtClean="0">
                <a:latin typeface="Consolas" panose="020B0609020204030204" pitchFamily="49" charset="0"/>
              </a:rPr>
              <a:t>n.trees </a:t>
            </a:r>
            <a:r>
              <a:rPr lang="en-US" sz="800">
                <a:latin typeface="Consolas" panose="020B0609020204030204" pitchFamily="49" charset="0"/>
              </a:rPr>
              <a:t>= ntree_opt_cv)</a:t>
            </a:r>
          </a:p>
          <a:p>
            <a:endParaRPr lang="en-US" sz="800">
              <a:latin typeface="Consolas" panose="020B0609020204030204" pitchFamily="49" charset="0"/>
            </a:endParaRPr>
          </a:p>
          <a:p>
            <a:r>
              <a:rPr lang="en-US" sz="800">
                <a:latin typeface="Consolas" panose="020B0609020204030204" pitchFamily="49" charset="0"/>
              </a:rPr>
              <a:t>auc1 &lt;- auc(actual = credit_test$default, predicted </a:t>
            </a:r>
            <a:r>
              <a:rPr lang="en-US" sz="800" smtClean="0">
                <a:latin typeface="Consolas" panose="020B0609020204030204" pitchFamily="49" charset="0"/>
              </a:rPr>
              <a:t>= pr1</a:t>
            </a:r>
            <a:r>
              <a:rPr lang="en-US" sz="800">
                <a:latin typeface="Consolas" panose="020B0609020204030204" pitchFamily="49" charset="0"/>
              </a:rPr>
              <a:t>)</a:t>
            </a:r>
          </a:p>
          <a:p>
            <a:r>
              <a:rPr lang="en-US" sz="800">
                <a:latin typeface="Consolas" panose="020B0609020204030204" pitchFamily="49" charset="0"/>
              </a:rPr>
              <a:t>auc2 &lt;- auc(actual = credit_test$default, predicted = </a:t>
            </a:r>
            <a:r>
              <a:rPr lang="en-US" sz="800" smtClean="0">
                <a:latin typeface="Consolas" panose="020B0609020204030204" pitchFamily="49" charset="0"/>
              </a:rPr>
              <a:t>pr2)</a:t>
            </a:r>
            <a:endParaRPr lang="en-US" sz="800">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7451783" y="1743224"/>
            <a:ext cx="1614523" cy="1213358"/>
          </a:xfrm>
          <a:prstGeom prst="rect">
            <a:avLst/>
          </a:prstGeom>
        </p:spPr>
      </p:pic>
      <p:sp>
        <p:nvSpPr>
          <p:cNvPr id="14" name="TextBox 13">
            <a:extLst>
              <a:ext uri="{FF2B5EF4-FFF2-40B4-BE49-F238E27FC236}">
                <a16:creationId xmlns:a16="http://schemas.microsoft.com/office/drawing/2014/main" id="{8FA4E600-36BF-419F-B739-8B99F6702248}"/>
              </a:ext>
            </a:extLst>
          </p:cNvPr>
          <p:cNvSpPr txBox="1"/>
          <p:nvPr/>
        </p:nvSpPr>
        <p:spPr>
          <a:xfrm>
            <a:off x="563293" y="5227937"/>
            <a:ext cx="6303672" cy="1446550"/>
          </a:xfrm>
          <a:prstGeom prst="rect">
            <a:avLst/>
          </a:prstGeom>
          <a:noFill/>
        </p:spPr>
        <p:txBody>
          <a:bodyPr wrap="square" rtlCol="0">
            <a:spAutoFit/>
          </a:bodyPr>
          <a:lstStyle/>
          <a:p>
            <a:r>
              <a:rPr lang="en-US" sz="800" smtClean="0">
                <a:latin typeface="Consolas" panose="020B0609020204030204" pitchFamily="49" charset="0"/>
              </a:rPr>
              <a:t>preds_list &lt;- list(dt_pred, bag_preds, rf_preds, gbm_preds)</a:t>
            </a:r>
          </a:p>
          <a:p>
            <a:endParaRPr lang="en-US" sz="800">
              <a:latin typeface="Consolas" panose="020B0609020204030204" pitchFamily="49" charset="0"/>
            </a:endParaRPr>
          </a:p>
          <a:p>
            <a:r>
              <a:rPr lang="en-US" sz="800" smtClean="0">
                <a:latin typeface="Consolas" panose="020B0609020204030204" pitchFamily="49" charset="0"/>
              </a:rPr>
              <a:t>m &lt;- length(preds_list)</a:t>
            </a:r>
          </a:p>
          <a:p>
            <a:r>
              <a:rPr lang="en-US" sz="800" smtClean="0">
                <a:latin typeface="Consolas" panose="020B0609020204030204" pitchFamily="49" charset="0"/>
              </a:rPr>
              <a:t>actuals_list &lt;- rep(list(credit_test$default), m)</a:t>
            </a:r>
          </a:p>
          <a:p>
            <a:endParaRPr lang="en-US" sz="800">
              <a:latin typeface="Consolas" panose="020B0609020204030204" pitchFamily="49" charset="0"/>
            </a:endParaRPr>
          </a:p>
          <a:p>
            <a:r>
              <a:rPr lang="en-US" sz="800" smtClean="0">
                <a:latin typeface="Consolas" panose="020B0609020204030204" pitchFamily="49" charset="0"/>
              </a:rPr>
              <a:t>preds &lt;- prediction(preds_list, actuals_list)</a:t>
            </a:r>
          </a:p>
          <a:p>
            <a:r>
              <a:rPr lang="en-US" sz="800" smtClean="0">
                <a:latin typeface="Consolas" panose="020B0609020204030204" pitchFamily="49" charset="0"/>
              </a:rPr>
              <a:t>rocs &lt;- performance(pred, “tpr”, “fpr”)</a:t>
            </a:r>
          </a:p>
          <a:p>
            <a:endParaRPr lang="en-US" sz="800">
              <a:latin typeface="Consolas" panose="020B0609020204030204" pitchFamily="49" charset="0"/>
            </a:endParaRPr>
          </a:p>
          <a:p>
            <a:r>
              <a:rPr lang="en-US" sz="800" smtClean="0">
                <a:latin typeface="Consolas" panose="020B0609020204030204" pitchFamily="49" charset="0"/>
              </a:rPr>
              <a:t>plot(rocs, col = as.list(1:m), main = “Test Set ROC Curves”)</a:t>
            </a:r>
          </a:p>
          <a:p>
            <a:endParaRPr lang="en-US" sz="800" smtClean="0">
              <a:latin typeface="Consolas" panose="020B0609020204030204" pitchFamily="49" charset="0"/>
            </a:endParaRPr>
          </a:p>
          <a:p>
            <a:r>
              <a:rPr lang="en-US" sz="800" smtClean="0">
                <a:latin typeface="Consolas" panose="020B0609020204030204" pitchFamily="49" charset="0"/>
              </a:rPr>
              <a:t>legend(x = “bottomright”, legend = c(“Decision Tree”, “Bagged Trees”, “Random Forest”, “GBM”), fill = 1:m)	</a:t>
            </a:r>
            <a:endParaRPr lang="en-US" sz="800">
              <a:latin typeface="Consolas" panose="020B0609020204030204" pitchFamily="49" charset="0"/>
            </a:endParaRPr>
          </a:p>
        </p:txBody>
      </p:sp>
      <p:cxnSp>
        <p:nvCxnSpPr>
          <p:cNvPr id="6" name="Straight Connector 5"/>
          <p:cNvCxnSpPr/>
          <p:nvPr/>
        </p:nvCxnSpPr>
        <p:spPr>
          <a:xfrm>
            <a:off x="573741" y="5155942"/>
            <a:ext cx="42014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850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4674</TotalTime>
  <Words>1043</Words>
  <Application>Microsoft Office PowerPoint</Application>
  <PresentationFormat>On-screen Show (4:3)</PresentationFormat>
  <Paragraphs>365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Wingdings</vt:lpstr>
      <vt:lpstr>Office Theme</vt:lpstr>
      <vt:lpstr>Machine Learning</vt:lpstr>
      <vt:lpstr>Content</vt:lpstr>
      <vt:lpstr>Discussion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210</cp:revision>
  <cp:lastPrinted>2019-06-05T21:34:09Z</cp:lastPrinted>
  <dcterms:created xsi:type="dcterms:W3CDTF">2019-03-05T18:38:39Z</dcterms:created>
  <dcterms:modified xsi:type="dcterms:W3CDTF">2019-06-14T20:50:24Z</dcterms:modified>
</cp:coreProperties>
</file>