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160" d="100"/>
          <a:sy n="160" d="100"/>
        </p:scale>
        <p:origin x="250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B11E7D-2A45-4B10-9ECB-3A8D9D82BECF}"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2850713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11E7D-2A45-4B10-9ECB-3A8D9D82BECF}"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331315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11E7D-2A45-4B10-9ECB-3A8D9D82BECF}"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2710256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11E7D-2A45-4B10-9ECB-3A8D9D82BECF}"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3918380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B11E7D-2A45-4B10-9ECB-3A8D9D82BECF}"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3191950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B11E7D-2A45-4B10-9ECB-3A8D9D82BECF}"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637556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B11E7D-2A45-4B10-9ECB-3A8D9D82BECF}" type="datetimeFigureOut">
              <a:rPr lang="en-US" smtClean="0"/>
              <a:t>5/16/2018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289333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B11E7D-2A45-4B10-9ECB-3A8D9D82BECF}" type="datetimeFigureOut">
              <a:rPr lang="en-US" smtClean="0"/>
              <a:t>5/16/2018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2891019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B11E7D-2A45-4B10-9ECB-3A8D9D82BECF}" type="datetimeFigureOut">
              <a:rPr lang="en-US" smtClean="0"/>
              <a:t>5/16/2018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2367816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B11E7D-2A45-4B10-9ECB-3A8D9D82BECF}"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2288287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B11E7D-2A45-4B10-9ECB-3A8D9D82BECF}"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40473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B11E7D-2A45-4B10-9ECB-3A8D9D82BECF}" type="datetimeFigureOut">
              <a:rPr lang="en-US" smtClean="0"/>
              <a:t>5/16/2018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1E5E4-C396-45E1-AB37-01513365FC35}" type="slidenum">
              <a:rPr lang="en-US" smtClean="0"/>
              <a:t>‹#›</a:t>
            </a:fld>
            <a:endParaRPr lang="en-US"/>
          </a:p>
        </p:txBody>
      </p:sp>
    </p:spTree>
    <p:extLst>
      <p:ext uri="{BB962C8B-B14F-4D97-AF65-F5344CB8AC3E}">
        <p14:creationId xmlns:p14="http://schemas.microsoft.com/office/powerpoint/2010/main" val="1699702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 to Quant Finance</a:t>
            </a:r>
            <a:endParaRPr lang="en-US" dirty="0"/>
          </a:p>
        </p:txBody>
      </p:sp>
      <p:sp>
        <p:nvSpPr>
          <p:cNvPr id="5" name="Subtitle 4"/>
          <p:cNvSpPr>
            <a:spLocks noGrp="1"/>
          </p:cNvSpPr>
          <p:nvPr>
            <p:ph type="subTitle" idx="1"/>
          </p:nvPr>
        </p:nvSpPr>
        <p:spPr/>
        <p:txBody>
          <a:bodyPr/>
          <a:lstStyle/>
          <a:p>
            <a:r>
              <a:rPr lang="en-US" dirty="0" smtClean="0"/>
              <a:t>Brilliant.org</a:t>
            </a:r>
            <a:endParaRPr lang="en-US" dirty="0"/>
          </a:p>
        </p:txBody>
      </p:sp>
    </p:spTree>
    <p:extLst>
      <p:ext uri="{BB962C8B-B14F-4D97-AF65-F5344CB8AC3E}">
        <p14:creationId xmlns:p14="http://schemas.microsoft.com/office/powerpoint/2010/main" val="2476719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7567878" y="3013189"/>
            <a:ext cx="3496809" cy="1367564"/>
          </a:xfrm>
          <a:prstGeom prst="rect">
            <a:avLst/>
          </a:prstGeom>
        </p:spPr>
      </p:pic>
      <p:sp>
        <p:nvSpPr>
          <p:cNvPr id="4" name="Title 3"/>
          <p:cNvSpPr>
            <a:spLocks noGrp="1"/>
          </p:cNvSpPr>
          <p:nvPr>
            <p:ph type="title"/>
          </p:nvPr>
        </p:nvSpPr>
        <p:spPr>
          <a:xfrm>
            <a:off x="838200" y="365126"/>
            <a:ext cx="10515600" cy="341806"/>
          </a:xfrm>
        </p:spPr>
        <p:txBody>
          <a:bodyPr>
            <a:noAutofit/>
          </a:bodyPr>
          <a:lstStyle/>
          <a:p>
            <a:r>
              <a:rPr lang="en-US" sz="2400" b="1" dirty="0" smtClean="0">
                <a:effectLst>
                  <a:outerShdw blurRad="38100" dist="38100" dir="2700000" algn="tl">
                    <a:srgbClr val="000000">
                      <a:alpha val="43137"/>
                    </a:srgbClr>
                  </a:outerShdw>
                </a:effectLst>
              </a:rPr>
              <a:t>Financial Models</a:t>
            </a:r>
            <a:endParaRPr lang="en-US" sz="2400" b="1"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838200" y="845244"/>
            <a:ext cx="10515600" cy="5331719"/>
          </a:xfrm>
        </p:spPr>
        <p:txBody>
          <a:bodyPr>
            <a:normAutofit/>
          </a:bodyPr>
          <a:lstStyle/>
          <a:p>
            <a:r>
              <a:rPr lang="en-US" sz="1200" dirty="0" smtClean="0"/>
              <a:t>While financial “experts” can still provide insights and make key decisions, the new heroes are math, statistics, and computer science.</a:t>
            </a:r>
          </a:p>
          <a:p>
            <a:r>
              <a:rPr lang="en-US" sz="1200" dirty="0" smtClean="0"/>
              <a:t>The massive amount of trading data – and the frequency at which trading occurs – is a major reason why quantitative methods and automated algorithms have become a bedrock of Wall Street. For example there are about 100 trades per second being executed on the NYSE during a normal trading day.</a:t>
            </a:r>
          </a:p>
          <a:p>
            <a:r>
              <a:rPr lang="en-US" sz="1200" dirty="0" smtClean="0"/>
              <a:t>Under “normal” conditions (e.g. not around earnings reports), it is often reasonable to model a stock price as a random variable. With no information about a stock, multiplying or dividing the stock’s price by 1.001 each minute with equal probability is a fairly good model.</a:t>
            </a:r>
          </a:p>
          <a:p>
            <a:r>
              <a:rPr lang="en-US" sz="1200" dirty="0" smtClean="0"/>
              <a:t>With any probabilistic model, the usefulness of the model is dependent on the validity of its underlying assumptions. For example, mortgage default are often correlated. Therefore, building a model based on uncorrelated default risk would be problematic. In such a construction, the model  may severely underestimate the probability of mass default.</a:t>
            </a:r>
          </a:p>
          <a:p>
            <a:r>
              <a:rPr lang="en-US" sz="1200" dirty="0" smtClean="0"/>
              <a:t>Expected value and risk must be considered together. For example, the bet shown below has a positive expected value of $0.50, however, this level of positive expectation would hardly incentivize anyone to take this bet.</a:t>
            </a:r>
          </a:p>
          <a:p>
            <a:r>
              <a:rPr lang="en-US" sz="1200" dirty="0" smtClean="0"/>
              <a:t>One must consider an investor’s utility function (happiness versus wealth) when gauging risk versus reward tradeoffs.</a:t>
            </a:r>
            <a:endParaRPr lang="en-US" sz="1200" dirty="0" smtClean="0"/>
          </a:p>
        </p:txBody>
      </p:sp>
      <p:sp>
        <p:nvSpPr>
          <p:cNvPr id="6" name="Rectangle 5"/>
          <p:cNvSpPr/>
          <p:nvPr/>
        </p:nvSpPr>
        <p:spPr>
          <a:xfrm>
            <a:off x="7981574" y="5057728"/>
            <a:ext cx="1775016" cy="476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effectLst>
                  <a:outerShdw blurRad="38100" dist="38100" dir="2700000" algn="tl">
                    <a:srgbClr val="000000">
                      <a:alpha val="43137"/>
                    </a:srgbClr>
                  </a:outerShdw>
                </a:effectLst>
              </a:rPr>
              <a:t>Quantitative</a:t>
            </a:r>
            <a:br>
              <a:rPr lang="en-US" sz="1100" b="1" dirty="0" smtClean="0">
                <a:effectLst>
                  <a:outerShdw blurRad="38100" dist="38100" dir="2700000" algn="tl">
                    <a:srgbClr val="000000">
                      <a:alpha val="43137"/>
                    </a:srgbClr>
                  </a:outerShdw>
                </a:effectLst>
              </a:rPr>
            </a:br>
            <a:r>
              <a:rPr lang="en-US" sz="1100" b="1" dirty="0" smtClean="0">
                <a:effectLst>
                  <a:outerShdw blurRad="38100" dist="38100" dir="2700000" algn="tl">
                    <a:srgbClr val="000000">
                      <a:alpha val="43137"/>
                    </a:srgbClr>
                  </a:outerShdw>
                </a:effectLst>
              </a:rPr>
              <a:t>Financial Models</a:t>
            </a:r>
            <a:endParaRPr lang="en-US" sz="1100" b="1" dirty="0">
              <a:effectLst>
                <a:outerShdw blurRad="38100" dist="38100" dir="2700000" algn="tl">
                  <a:srgbClr val="000000">
                    <a:alpha val="43137"/>
                  </a:srgbClr>
                </a:outerShdw>
              </a:effectLst>
            </a:endParaRPr>
          </a:p>
        </p:txBody>
      </p:sp>
      <p:sp>
        <p:nvSpPr>
          <p:cNvPr id="7" name="Rectangle 6"/>
          <p:cNvSpPr/>
          <p:nvPr/>
        </p:nvSpPr>
        <p:spPr>
          <a:xfrm>
            <a:off x="7981574" y="4581315"/>
            <a:ext cx="887508" cy="47641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effectLst>
                  <a:outerShdw blurRad="38100" dist="38100" dir="2700000" algn="tl">
                    <a:srgbClr val="000000">
                      <a:alpha val="43137"/>
                    </a:srgbClr>
                  </a:outerShdw>
                </a:effectLst>
              </a:rPr>
              <a:t>Probability</a:t>
            </a:r>
            <a:endParaRPr lang="en-US" sz="1100" b="1" dirty="0">
              <a:effectLst>
                <a:outerShdw blurRad="38100" dist="38100" dir="2700000" algn="tl">
                  <a:srgbClr val="000000">
                    <a:alpha val="43137"/>
                  </a:srgbClr>
                </a:outerShdw>
              </a:effectLst>
            </a:endParaRPr>
          </a:p>
        </p:txBody>
      </p:sp>
      <p:sp>
        <p:nvSpPr>
          <p:cNvPr id="8" name="Rectangle 7"/>
          <p:cNvSpPr/>
          <p:nvPr/>
        </p:nvSpPr>
        <p:spPr>
          <a:xfrm>
            <a:off x="8869082" y="4581315"/>
            <a:ext cx="887508" cy="47641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effectLst>
                  <a:outerShdw blurRad="38100" dist="38100" dir="2700000" algn="tl">
                    <a:srgbClr val="000000">
                      <a:alpha val="43137"/>
                    </a:srgbClr>
                  </a:outerShdw>
                </a:effectLst>
              </a:rPr>
              <a:t>Statistics</a:t>
            </a:r>
            <a:endParaRPr lang="en-US" sz="1100" b="1" dirty="0">
              <a:effectLst>
                <a:outerShdw blurRad="38100" dist="38100" dir="2700000" algn="tl">
                  <a:srgbClr val="000000">
                    <a:alpha val="43137"/>
                  </a:srgbClr>
                </a:outerShdw>
              </a:effectLst>
            </a:endParaRPr>
          </a:p>
        </p:txBody>
      </p:sp>
      <p:sp>
        <p:nvSpPr>
          <p:cNvPr id="3" name="TextBox 2"/>
          <p:cNvSpPr txBox="1"/>
          <p:nvPr/>
        </p:nvSpPr>
        <p:spPr>
          <a:xfrm>
            <a:off x="9788066" y="4642229"/>
            <a:ext cx="1158587" cy="830997"/>
          </a:xfrm>
          <a:prstGeom prst="rect">
            <a:avLst/>
          </a:prstGeom>
          <a:noFill/>
        </p:spPr>
        <p:txBody>
          <a:bodyPr wrap="none" rtlCol="0">
            <a:spAutoFit/>
          </a:bodyPr>
          <a:lstStyle/>
          <a:p>
            <a:r>
              <a:rPr lang="en-US" sz="1200" b="1" dirty="0" smtClean="0"/>
              <a:t>Correlation</a:t>
            </a:r>
          </a:p>
          <a:p>
            <a:r>
              <a:rPr lang="en-US" sz="1200" b="1" dirty="0" smtClean="0"/>
              <a:t>Variance</a:t>
            </a:r>
          </a:p>
          <a:p>
            <a:r>
              <a:rPr lang="en-US" sz="1200" b="1" dirty="0" smtClean="0"/>
              <a:t>Expected Value</a:t>
            </a:r>
          </a:p>
          <a:p>
            <a:r>
              <a:rPr lang="en-US" sz="1200" b="1" dirty="0" smtClean="0"/>
              <a:t>Markov Chain</a:t>
            </a:r>
            <a:endParaRPr lang="en-US" sz="1200" b="1" dirty="0"/>
          </a:p>
        </p:txBody>
      </p:sp>
      <p:pic>
        <p:nvPicPr>
          <p:cNvPr id="10" name="Picture 9"/>
          <p:cNvPicPr>
            <a:picLocks noChangeAspect="1"/>
          </p:cNvPicPr>
          <p:nvPr/>
        </p:nvPicPr>
        <p:blipFill>
          <a:blip r:embed="rId3"/>
          <a:stretch>
            <a:fillRect/>
          </a:stretch>
        </p:blipFill>
        <p:spPr>
          <a:xfrm>
            <a:off x="1314823" y="3662379"/>
            <a:ext cx="5229412" cy="1395348"/>
          </a:xfrm>
          <a:prstGeom prst="rect">
            <a:avLst/>
          </a:prstGeom>
        </p:spPr>
      </p:pic>
      <p:cxnSp>
        <p:nvCxnSpPr>
          <p:cNvPr id="12" name="Straight Arrow Connector 11"/>
          <p:cNvCxnSpPr/>
          <p:nvPr/>
        </p:nvCxnSpPr>
        <p:spPr>
          <a:xfrm flipH="1">
            <a:off x="4846918" y="3376706"/>
            <a:ext cx="430306" cy="256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p:cNvSpPr txBox="1"/>
              <p:nvPr/>
            </p:nvSpPr>
            <p:spPr>
              <a:xfrm>
                <a:off x="2185846" y="5075240"/>
                <a:ext cx="4398960" cy="2408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𝐸𝑥𝑝𝑒𝑐𝑡𝑒𝑑</m:t>
                      </m:r>
                      <m:r>
                        <a:rPr lang="en-US" sz="1400" b="0" i="1" smtClean="0">
                          <a:latin typeface="Cambria Math" panose="02040503050406030204" pitchFamily="18" charset="0"/>
                        </a:rPr>
                        <m:t> </m:t>
                      </m:r>
                      <m:r>
                        <a:rPr lang="en-US" sz="1400" b="0" i="1" smtClean="0">
                          <a:latin typeface="Cambria Math" panose="02040503050406030204" pitchFamily="18" charset="0"/>
                        </a:rPr>
                        <m:t>𝑈𝑡𝑖𝑙𝑖𝑡𝑦</m:t>
                      </m:r>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r>
                            <a:rPr lang="en-US" sz="1400" b="0" i="1" smtClean="0">
                              <a:latin typeface="Cambria Math" panose="02040503050406030204" pitchFamily="18" charset="0"/>
                            </a:rPr>
                            <m:t>𝑝</m:t>
                          </m:r>
                        </m:e>
                      </m:d>
                      <m:rad>
                        <m:radPr>
                          <m:degHide m:val="on"/>
                          <m:ctrlPr>
                            <a:rPr lang="en-US" sz="1400" b="0" i="1" smtClean="0">
                              <a:latin typeface="Cambria Math" panose="02040503050406030204" pitchFamily="18" charset="0"/>
                            </a:rPr>
                          </m:ctrlPr>
                        </m:radPr>
                        <m:deg/>
                        <m:e>
                          <m:r>
                            <a:rPr lang="en-US" sz="1400" b="0" i="1" smtClean="0">
                              <a:latin typeface="Cambria Math" panose="02040503050406030204" pitchFamily="18" charset="0"/>
                            </a:rPr>
                            <m:t>0</m:t>
                          </m:r>
                        </m:e>
                      </m:rad>
                      <m:r>
                        <a:rPr lang="en-US" sz="1400" b="0" i="1" smtClean="0">
                          <a:latin typeface="Cambria Math" panose="02040503050406030204" pitchFamily="18" charset="0"/>
                        </a:rPr>
                        <m:t>+</m:t>
                      </m:r>
                      <m:r>
                        <a:rPr lang="en-US" sz="1400" b="0" i="1" smtClean="0">
                          <a:latin typeface="Cambria Math" panose="02040503050406030204" pitchFamily="18" charset="0"/>
                        </a:rPr>
                        <m:t>𝑝</m:t>
                      </m:r>
                      <m:rad>
                        <m:radPr>
                          <m:degHide m:val="on"/>
                          <m:ctrlPr>
                            <a:rPr lang="en-US" sz="1400" b="0" i="1" smtClean="0">
                              <a:latin typeface="Cambria Math" panose="02040503050406030204" pitchFamily="18" charset="0"/>
                            </a:rPr>
                          </m:ctrlPr>
                        </m:radPr>
                        <m:deg/>
                        <m:e>
                          <m:r>
                            <a:rPr lang="en-US" sz="1400" b="0" i="1" smtClean="0">
                              <a:latin typeface="Cambria Math" panose="02040503050406030204" pitchFamily="18" charset="0"/>
                            </a:rPr>
                            <m:t>200</m:t>
                          </m:r>
                          <m:r>
                            <a:rPr lang="en-US" sz="1400" b="0" i="1" smtClean="0">
                              <a:latin typeface="Cambria Math" panose="02040503050406030204" pitchFamily="18" charset="0"/>
                            </a:rPr>
                            <m:t>𝑀</m:t>
                          </m:r>
                        </m:e>
                      </m:rad>
                      <m:r>
                        <a:rPr lang="en-US" sz="1400" b="0" i="1" smtClean="0">
                          <a:latin typeface="Cambria Math" panose="02040503050406030204" pitchFamily="18" charset="0"/>
                        </a:rPr>
                        <m:t>=</m:t>
                      </m:r>
                      <m:r>
                        <a:rPr lang="en-US" sz="1400" i="1">
                          <a:solidFill>
                            <a:prstClr val="black"/>
                          </a:solidFill>
                          <a:latin typeface="Cambria Math" panose="02040503050406030204" pitchFamily="18" charset="0"/>
                        </a:rPr>
                        <m:t>𝑝</m:t>
                      </m:r>
                      <m:rad>
                        <m:radPr>
                          <m:degHide m:val="on"/>
                          <m:ctrlPr>
                            <a:rPr lang="en-US" sz="1400" i="1" smtClean="0">
                              <a:solidFill>
                                <a:prstClr val="black"/>
                              </a:solidFill>
                              <a:latin typeface="Cambria Math" panose="02040503050406030204" pitchFamily="18" charset="0"/>
                            </a:rPr>
                          </m:ctrlPr>
                        </m:radPr>
                        <m:deg/>
                        <m:e>
                          <m:r>
                            <a:rPr lang="en-US" sz="1400" b="0" i="1" smtClean="0">
                              <a:solidFill>
                                <a:prstClr val="black"/>
                              </a:solidFill>
                              <a:latin typeface="Cambria Math" panose="02040503050406030204" pitchFamily="18" charset="0"/>
                            </a:rPr>
                            <m:t>2</m:t>
                          </m:r>
                        </m:e>
                      </m:rad>
                      <m:rad>
                        <m:radPr>
                          <m:degHide m:val="on"/>
                          <m:ctrlPr>
                            <a:rPr lang="en-US" sz="1400" i="1">
                              <a:solidFill>
                                <a:prstClr val="black"/>
                              </a:solidFill>
                              <a:latin typeface="Cambria Math" panose="02040503050406030204" pitchFamily="18" charset="0"/>
                            </a:rPr>
                          </m:ctrlPr>
                        </m:radPr>
                        <m:deg/>
                        <m:e>
                          <m:r>
                            <a:rPr lang="en-US" sz="1400" b="0" i="1" smtClean="0">
                              <a:solidFill>
                                <a:prstClr val="black"/>
                              </a:solidFill>
                              <a:latin typeface="Cambria Math" panose="02040503050406030204" pitchFamily="18" charset="0"/>
                            </a:rPr>
                            <m:t>1</m:t>
                          </m:r>
                          <m:r>
                            <a:rPr lang="en-US" sz="1400" i="1">
                              <a:solidFill>
                                <a:prstClr val="black"/>
                              </a:solidFill>
                              <a:latin typeface="Cambria Math" panose="02040503050406030204" pitchFamily="18" charset="0"/>
                            </a:rPr>
                            <m:t>00</m:t>
                          </m:r>
                          <m:r>
                            <a:rPr lang="en-US" sz="1400" i="1">
                              <a:solidFill>
                                <a:prstClr val="black"/>
                              </a:solidFill>
                              <a:latin typeface="Cambria Math" panose="02040503050406030204" pitchFamily="18" charset="0"/>
                            </a:rPr>
                            <m:t>𝑀</m:t>
                          </m:r>
                        </m:e>
                      </m:rad>
                    </m:oMath>
                  </m:oMathPara>
                </a14:m>
                <a:endParaRPr lang="en-US" sz="1400" dirty="0"/>
              </a:p>
            </p:txBody>
          </p:sp>
        </mc:Choice>
        <mc:Fallback>
          <p:sp>
            <p:nvSpPr>
              <p:cNvPr id="13" name="TextBox 12"/>
              <p:cNvSpPr txBox="1">
                <a:spLocks noRot="1" noChangeAspect="1" noMove="1" noResize="1" noEditPoints="1" noAdjustHandles="1" noChangeArrowheads="1" noChangeShapeType="1" noTextEdit="1"/>
              </p:cNvSpPr>
              <p:nvPr/>
            </p:nvSpPr>
            <p:spPr>
              <a:xfrm>
                <a:off x="2185846" y="5075240"/>
                <a:ext cx="4398960" cy="240835"/>
              </a:xfrm>
              <a:prstGeom prst="rect">
                <a:avLst/>
              </a:prstGeom>
              <a:blipFill>
                <a:blip r:embed="rId4"/>
                <a:stretch>
                  <a:fillRect l="-971" r="-416" b="-307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2395022" y="5626101"/>
                <a:ext cx="1738809" cy="2408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rad>
                        <m:radPr>
                          <m:degHide m:val="on"/>
                          <m:ctrlPr>
                            <a:rPr lang="en-US" sz="1400" b="0" i="1" smtClean="0">
                              <a:latin typeface="Cambria Math" panose="02040503050406030204" pitchFamily="18" charset="0"/>
                            </a:rPr>
                          </m:ctrlPr>
                        </m:radPr>
                        <m:deg/>
                        <m:e>
                          <m:r>
                            <a:rPr lang="en-US" sz="1400" b="0" i="1" smtClean="0">
                              <a:latin typeface="Cambria Math" panose="02040503050406030204" pitchFamily="18" charset="0"/>
                            </a:rPr>
                            <m:t>2</m:t>
                          </m:r>
                        </m:e>
                      </m:rad>
                      <m:rad>
                        <m:radPr>
                          <m:degHide m:val="on"/>
                          <m:ctrlPr>
                            <a:rPr lang="en-US" sz="1400" b="0" i="1" smtClean="0">
                              <a:latin typeface="Cambria Math" panose="02040503050406030204" pitchFamily="18" charset="0"/>
                            </a:rPr>
                          </m:ctrlPr>
                        </m:radPr>
                        <m:deg/>
                        <m:e>
                          <m:r>
                            <a:rPr lang="en-US" sz="1400" b="0" i="1" smtClean="0">
                              <a:latin typeface="Cambria Math" panose="02040503050406030204" pitchFamily="18" charset="0"/>
                            </a:rPr>
                            <m:t>100</m:t>
                          </m:r>
                          <m:r>
                            <a:rPr lang="en-US" sz="1400" b="0" i="1" smtClean="0">
                              <a:latin typeface="Cambria Math" panose="02040503050406030204" pitchFamily="18" charset="0"/>
                            </a:rPr>
                            <m:t>𝑀</m:t>
                          </m:r>
                        </m:e>
                      </m:rad>
                      <m:r>
                        <a:rPr lang="en-US" sz="1400" b="0" i="1" smtClean="0">
                          <a:latin typeface="Cambria Math" panose="02040503050406030204" pitchFamily="18" charset="0"/>
                        </a:rPr>
                        <m:t>&gt;</m:t>
                      </m:r>
                      <m:rad>
                        <m:radPr>
                          <m:degHide m:val="on"/>
                          <m:ctrlPr>
                            <a:rPr lang="en-US" sz="1400" i="1">
                              <a:latin typeface="Cambria Math" panose="02040503050406030204" pitchFamily="18" charset="0"/>
                            </a:rPr>
                          </m:ctrlPr>
                        </m:radPr>
                        <m:deg/>
                        <m:e>
                          <m:r>
                            <a:rPr lang="en-US" sz="1400" i="1">
                              <a:latin typeface="Cambria Math" panose="02040503050406030204" pitchFamily="18" charset="0"/>
                            </a:rPr>
                            <m:t>100</m:t>
                          </m:r>
                          <m:r>
                            <a:rPr lang="en-US" sz="1400" i="1">
                              <a:latin typeface="Cambria Math" panose="02040503050406030204" pitchFamily="18" charset="0"/>
                            </a:rPr>
                            <m:t>𝑀</m:t>
                          </m:r>
                        </m:e>
                      </m:rad>
                    </m:oMath>
                  </m:oMathPara>
                </a14:m>
                <a:endParaRPr lang="en-US" sz="1400" dirty="0"/>
              </a:p>
            </p:txBody>
          </p:sp>
        </mc:Choice>
        <mc:Fallback>
          <p:sp>
            <p:nvSpPr>
              <p:cNvPr id="14" name="TextBox 13"/>
              <p:cNvSpPr txBox="1">
                <a:spLocks noRot="1" noChangeAspect="1" noMove="1" noResize="1" noEditPoints="1" noAdjustHandles="1" noChangeArrowheads="1" noChangeShapeType="1" noTextEdit="1"/>
              </p:cNvSpPr>
              <p:nvPr/>
            </p:nvSpPr>
            <p:spPr>
              <a:xfrm>
                <a:off x="2395022" y="5626101"/>
                <a:ext cx="1738809" cy="240835"/>
              </a:xfrm>
              <a:prstGeom prst="rect">
                <a:avLst/>
              </a:prstGeom>
              <a:blipFill>
                <a:blip r:embed="rId5"/>
                <a:stretch>
                  <a:fillRect l="-2105" r="-1754" b="-230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4772881" y="5495837"/>
                <a:ext cx="1323119" cy="44499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r>
                        <a:rPr lang="en-US" sz="1400" b="0" i="1" smtClean="0">
                          <a:latin typeface="Cambria Math" panose="02040503050406030204" pitchFamily="18" charset="0"/>
                        </a:rPr>
                        <m:t>&gt;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ad>
                            <m:radPr>
                              <m:degHide m:val="on"/>
                              <m:ctrlPr>
                                <a:rPr lang="en-US" sz="1400" b="0" i="1" smtClean="0">
                                  <a:latin typeface="Cambria Math" panose="02040503050406030204" pitchFamily="18" charset="0"/>
                                </a:rPr>
                              </m:ctrlPr>
                            </m:radPr>
                            <m:deg/>
                            <m:e>
                              <m:r>
                                <a:rPr lang="en-US" sz="1400" b="0" i="1" smtClean="0">
                                  <a:latin typeface="Cambria Math" panose="02040503050406030204" pitchFamily="18" charset="0"/>
                                </a:rPr>
                                <m:t>2</m:t>
                              </m:r>
                            </m:e>
                          </m:rad>
                        </m:den>
                      </m:f>
                      <m:r>
                        <a:rPr lang="en-US" sz="1400" b="0" i="1" smtClean="0">
                          <a:latin typeface="Cambria Math" panose="02040503050406030204" pitchFamily="18" charset="0"/>
                        </a:rPr>
                        <m:t>=70.7%</m:t>
                      </m:r>
                    </m:oMath>
                  </m:oMathPara>
                </a14:m>
                <a:endParaRPr lang="en-US" sz="1400" dirty="0"/>
              </a:p>
            </p:txBody>
          </p:sp>
        </mc:Choice>
        <mc:Fallback>
          <p:sp>
            <p:nvSpPr>
              <p:cNvPr id="15" name="TextBox 14"/>
              <p:cNvSpPr txBox="1">
                <a:spLocks noRot="1" noChangeAspect="1" noMove="1" noResize="1" noEditPoints="1" noAdjustHandles="1" noChangeArrowheads="1" noChangeShapeType="1" noTextEdit="1"/>
              </p:cNvSpPr>
              <p:nvPr/>
            </p:nvSpPr>
            <p:spPr>
              <a:xfrm>
                <a:off x="4772881" y="5495837"/>
                <a:ext cx="1323119" cy="444994"/>
              </a:xfrm>
              <a:prstGeom prst="rect">
                <a:avLst/>
              </a:prstGeom>
              <a:blipFill>
                <a:blip r:embed="rId6"/>
                <a:stretch>
                  <a:fillRect l="-3226" t="-1370" r="-2765" b="-10959"/>
                </a:stretch>
              </a:blipFill>
            </p:spPr>
            <p:txBody>
              <a:bodyPr/>
              <a:lstStyle/>
              <a:p>
                <a:r>
                  <a:rPr lang="en-US">
                    <a:noFill/>
                  </a:rPr>
                  <a:t> </a:t>
                </a:r>
              </a:p>
            </p:txBody>
          </p:sp>
        </mc:Fallback>
      </mc:AlternateContent>
    </p:spTree>
    <p:extLst>
      <p:ext uri="{BB962C8B-B14F-4D97-AF65-F5344CB8AC3E}">
        <p14:creationId xmlns:p14="http://schemas.microsoft.com/office/powerpoint/2010/main" val="2414536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341806"/>
          </a:xfrm>
        </p:spPr>
        <p:txBody>
          <a:bodyPr>
            <a:noAutofit/>
          </a:bodyPr>
          <a:lstStyle/>
          <a:p>
            <a:r>
              <a:rPr lang="en-US" sz="2400" b="1" dirty="0" smtClean="0">
                <a:effectLst>
                  <a:outerShdw blurRad="38100" dist="38100" dir="2700000" algn="tl">
                    <a:srgbClr val="000000">
                      <a:alpha val="43137"/>
                    </a:srgbClr>
                  </a:outerShdw>
                </a:effectLst>
              </a:rPr>
              <a:t>Searching</a:t>
            </a:r>
            <a:endParaRPr lang="en-US" sz="2400" b="1"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838200" y="845244"/>
            <a:ext cx="10515600" cy="5331719"/>
          </a:xfrm>
        </p:spPr>
        <p:txBody>
          <a:bodyPr>
            <a:normAutofit/>
          </a:bodyPr>
          <a:lstStyle/>
          <a:p>
            <a:r>
              <a:rPr lang="en-US" sz="1200" dirty="0" smtClean="0"/>
              <a:t>Set-up: suppose you have an unsorted array of 1000 elements and you want to check if a given value is in the array.</a:t>
            </a:r>
          </a:p>
          <a:p>
            <a:r>
              <a:rPr lang="en-US" sz="1200" dirty="0" smtClean="0"/>
              <a:t>The naïve approach would involve iterating through the unsorted array to find a potential match and stopping the iteration if a match is found. The maximum number of iterations in this approach would equal the size of the array. This search algorithm is known as a </a:t>
            </a:r>
            <a:r>
              <a:rPr lang="en-US" sz="1200" b="1" i="1" dirty="0" smtClean="0"/>
              <a:t>linear search</a:t>
            </a:r>
            <a:r>
              <a:rPr lang="en-US" sz="1200" dirty="0" smtClean="0"/>
              <a:t>.</a:t>
            </a:r>
          </a:p>
          <a:p>
            <a:endParaRPr lang="en-US" sz="1200" dirty="0"/>
          </a:p>
          <a:p>
            <a:endParaRPr lang="en-US" sz="1200" dirty="0" smtClean="0"/>
          </a:p>
          <a:p>
            <a:endParaRPr lang="en-US" sz="1200" dirty="0"/>
          </a:p>
          <a:p>
            <a:endParaRPr lang="en-US" sz="1200" dirty="0" smtClean="0"/>
          </a:p>
          <a:p>
            <a:r>
              <a:rPr lang="en-US" sz="1200" dirty="0" smtClean="0"/>
              <a:t>The problem with linear search is that the average iterations scale linearly with n. So if the size of an array increases exponentially, so does the average iterations.</a:t>
            </a:r>
          </a:p>
          <a:p>
            <a:r>
              <a:rPr lang="en-US" sz="1200" dirty="0" smtClean="0"/>
              <a:t>Set-up: suppose you have a sorted array of 1000 elements and you want to check if a given value is in the array.</a:t>
            </a:r>
          </a:p>
          <a:p>
            <a:r>
              <a:rPr lang="en-US" sz="1200" dirty="0" smtClean="0"/>
              <a:t>In a </a:t>
            </a:r>
            <a:r>
              <a:rPr lang="en-US" sz="1200" b="1" i="1" dirty="0" smtClean="0"/>
              <a:t>binary search </a:t>
            </a:r>
            <a:r>
              <a:rPr lang="en-US" sz="1200" dirty="0" smtClean="0"/>
              <a:t>algorithm we start at the midpoint of the array and implement a </a:t>
            </a:r>
            <a:r>
              <a:rPr lang="en-US" sz="1200" b="1" i="1" dirty="0" smtClean="0"/>
              <a:t>comparison</a:t>
            </a:r>
            <a:r>
              <a:rPr lang="en-US" sz="1200" dirty="0" smtClean="0"/>
              <a:t> operation. The comparison operation tells us whether the midpoint is greater than, less than, or equal to the search value. If the search value is greater than the midpoint, we move to the midpoint of the left half and implement the comparison operation on this half. We continue this process until we either find the match or determine that the search value is not in the array.</a:t>
            </a:r>
          </a:p>
          <a:p>
            <a:endParaRPr lang="en-US" sz="1200" dirty="0"/>
          </a:p>
          <a:p>
            <a:endParaRPr lang="en-US" sz="1200" dirty="0" smtClean="0"/>
          </a:p>
          <a:p>
            <a:r>
              <a:rPr lang="en-US" sz="1200" dirty="0" smtClean="0"/>
              <a:t>How much faster is a binary search (in the worst case scenario) on a sorted array than a linear search (in the worst and average case scenario) on the same array? For example, what is this comparison on a sorted array of 100 million elements?</a:t>
            </a:r>
          </a:p>
        </p:txBody>
      </p:sp>
      <mc:AlternateContent xmlns:mc="http://schemas.openxmlformats.org/markup-compatibility/2006" xmlns:a14="http://schemas.microsoft.com/office/drawing/2010/main">
        <mc:Choice Requires="a14">
          <p:sp>
            <p:nvSpPr>
              <p:cNvPr id="3" name="TextBox 2"/>
              <p:cNvSpPr txBox="1"/>
              <p:nvPr/>
            </p:nvSpPr>
            <p:spPr>
              <a:xfrm>
                <a:off x="2428154" y="1675119"/>
                <a:ext cx="6517810" cy="8324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200" b="0" i="0" smtClean="0">
                          <a:latin typeface="Cambria Math" panose="02040503050406030204" pitchFamily="18" charset="0"/>
                        </a:rPr>
                        <m:t>Number</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of</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iterations</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in</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a</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linear</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search</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of</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an</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array</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with</m:t>
                      </m:r>
                      <m:r>
                        <a:rPr lang="en-US" sz="1200" b="0" i="1" smtClean="0">
                          <a:latin typeface="Cambria Math" panose="02040503050406030204" pitchFamily="18" charset="0"/>
                        </a:rPr>
                        <m:t> </m:t>
                      </m:r>
                      <m:r>
                        <a:rPr lang="en-US" sz="1200" b="0" i="1" smtClean="0">
                          <a:latin typeface="Cambria Math" panose="02040503050406030204" pitchFamily="18" charset="0"/>
                        </a:rPr>
                        <m:t>𝑛</m:t>
                      </m:r>
                      <m:r>
                        <a:rPr lang="en-US" sz="1200" b="0" i="1" smtClean="0">
                          <a:latin typeface="Cambria Math" panose="02040503050406030204" pitchFamily="18" charset="0"/>
                        </a:rPr>
                        <m:t> </m:t>
                      </m:r>
                      <m:r>
                        <m:rPr>
                          <m:sty m:val="p"/>
                        </m:rPr>
                        <a:rPr lang="en-US" sz="1200" b="0" i="0" smtClean="0">
                          <a:latin typeface="Cambria Math" panose="02040503050406030204" pitchFamily="18" charset="0"/>
                        </a:rPr>
                        <m:t>elements</m:t>
                      </m:r>
                      <m:r>
                        <a:rPr lang="en-US" sz="1200" b="0" i="1" smtClean="0">
                          <a:latin typeface="Cambria Math" panose="02040503050406030204" pitchFamily="18" charset="0"/>
                        </a:rPr>
                        <m:t>=</m:t>
                      </m:r>
                      <m:d>
                        <m:dPr>
                          <m:begChr m:val="{"/>
                          <m:endChr m:val=""/>
                          <m:ctrlPr>
                            <a:rPr lang="en-US" sz="1200" b="0" i="1" smtClean="0">
                              <a:latin typeface="Cambria Math" panose="02040503050406030204" pitchFamily="18" charset="0"/>
                            </a:rPr>
                          </m:ctrlPr>
                        </m:dPr>
                        <m:e>
                          <m:m>
                            <m:mPr>
                              <m:mcs>
                                <m:mc>
                                  <m:mcPr>
                                    <m:count m:val="2"/>
                                    <m:mcJc m:val="center"/>
                                  </m:mcPr>
                                </m:mc>
                              </m:mcs>
                              <m:ctrlPr>
                                <a:rPr lang="en-US" sz="1200" b="0" i="1" smtClean="0">
                                  <a:latin typeface="Cambria Math" panose="02040503050406030204" pitchFamily="18" charset="0"/>
                                </a:rPr>
                              </m:ctrlPr>
                            </m:mPr>
                            <m:mr>
                              <m:e>
                                <m:r>
                                  <m:rPr>
                                    <m:brk m:alnAt="7"/>
                                  </m:rPr>
                                  <a:rPr lang="en-US" sz="1200" b="0" i="1" smtClean="0">
                                    <a:latin typeface="Cambria Math" panose="02040503050406030204" pitchFamily="18" charset="0"/>
                                  </a:rPr>
                                  <m:t>1</m:t>
                                </m:r>
                                <m:r>
                                  <a:rPr lang="en-US" sz="1200" b="0" i="1" smtClean="0">
                                    <a:latin typeface="Cambria Math" panose="02040503050406030204" pitchFamily="18" charset="0"/>
                                  </a:rPr>
                                  <m:t>,</m:t>
                                </m:r>
                              </m:e>
                              <m:e>
                                <m:r>
                                  <m:rPr>
                                    <m:sty m:val="p"/>
                                  </m:rPr>
                                  <a:rPr lang="en-US" sz="1200" b="0" i="0" smtClean="0">
                                    <a:latin typeface="Cambria Math" panose="02040503050406030204" pitchFamily="18" charset="0"/>
                                  </a:rPr>
                                  <m:t>best</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case</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scenario</m:t>
                                </m:r>
                              </m:e>
                            </m:mr>
                            <m:mr>
                              <m:e>
                                <m:r>
                                  <a:rPr lang="en-US" sz="1200" b="0" i="1" smtClean="0">
                                    <a:latin typeface="Cambria Math" panose="02040503050406030204" pitchFamily="18" charset="0"/>
                                  </a:rPr>
                                  <m:t>𝑛</m:t>
                                </m:r>
                                <m:r>
                                  <a:rPr lang="en-US" sz="1200" b="0" i="1" smtClean="0">
                                    <a:latin typeface="Cambria Math" panose="02040503050406030204" pitchFamily="18" charset="0"/>
                                  </a:rPr>
                                  <m:t>,</m:t>
                                </m:r>
                              </m:e>
                              <m:e>
                                <m:r>
                                  <m:rPr>
                                    <m:sty m:val="p"/>
                                  </m:rPr>
                                  <a:rPr lang="en-US" sz="1200" b="0" i="0" smtClean="0">
                                    <a:latin typeface="Cambria Math" panose="02040503050406030204" pitchFamily="18" charset="0"/>
                                  </a:rPr>
                                  <m:t>worst</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case</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scenario</m:t>
                                </m:r>
                              </m:e>
                            </m:mr>
                            <m:mr>
                              <m:e>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𝑛</m:t>
                                    </m:r>
                                    <m:r>
                                      <a:rPr lang="en-US" sz="1200" b="0" i="1" smtClean="0">
                                        <a:latin typeface="Cambria Math" panose="02040503050406030204" pitchFamily="18" charset="0"/>
                                      </a:rPr>
                                      <m:t>+1</m:t>
                                    </m:r>
                                  </m:num>
                                  <m:den>
                                    <m:r>
                                      <a:rPr lang="en-US" sz="1200" b="0" i="1" smtClean="0">
                                        <a:latin typeface="Cambria Math" panose="02040503050406030204" pitchFamily="18" charset="0"/>
                                      </a:rPr>
                                      <m:t>2</m:t>
                                    </m:r>
                                  </m:den>
                                </m:f>
                                <m:r>
                                  <a:rPr lang="en-US" sz="1200" b="0" i="1" smtClean="0">
                                    <a:latin typeface="Cambria Math" panose="02040503050406030204" pitchFamily="18" charset="0"/>
                                  </a:rPr>
                                  <m:t>,</m:t>
                                </m:r>
                              </m:e>
                              <m:e>
                                <m:r>
                                  <m:rPr>
                                    <m:sty m:val="p"/>
                                  </m:rPr>
                                  <a:rPr lang="en-US" sz="1200" b="0" i="0" smtClean="0">
                                    <a:latin typeface="Cambria Math" panose="02040503050406030204" pitchFamily="18" charset="0"/>
                                  </a:rPr>
                                  <m:t>average</m:t>
                                </m:r>
                              </m:e>
                            </m:mr>
                          </m:m>
                        </m:e>
                      </m:d>
                    </m:oMath>
                  </m:oMathPara>
                </a14:m>
                <a:endParaRPr lang="en-US" sz="1200" dirty="0"/>
              </a:p>
            </p:txBody>
          </p:sp>
        </mc:Choice>
        <mc:Fallback xmlns="">
          <p:sp>
            <p:nvSpPr>
              <p:cNvPr id="3" name="TextBox 2"/>
              <p:cNvSpPr txBox="1">
                <a:spLocks noRot="1" noChangeAspect="1" noMove="1" noResize="1" noEditPoints="1" noAdjustHandles="1" noChangeArrowheads="1" noChangeShapeType="1" noTextEdit="1"/>
              </p:cNvSpPr>
              <p:nvPr/>
            </p:nvSpPr>
            <p:spPr>
              <a:xfrm>
                <a:off x="2428154" y="1675119"/>
                <a:ext cx="6517810" cy="83240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312894" y="4048204"/>
                <a:ext cx="6857326" cy="4119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200" b="0" i="0" smtClean="0">
                          <a:latin typeface="Cambria Math" panose="02040503050406030204" pitchFamily="18" charset="0"/>
                        </a:rPr>
                        <m:t>Number</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of</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iterations</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in</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a</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binary</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search</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of</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an</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array</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with</m:t>
                      </m:r>
                      <m:r>
                        <a:rPr lang="en-US" sz="1200" b="0" i="1" smtClean="0">
                          <a:latin typeface="Cambria Math" panose="02040503050406030204" pitchFamily="18" charset="0"/>
                        </a:rPr>
                        <m:t> </m:t>
                      </m:r>
                      <m:r>
                        <a:rPr lang="en-US" sz="1200" b="0" i="1" smtClean="0">
                          <a:latin typeface="Cambria Math" panose="02040503050406030204" pitchFamily="18" charset="0"/>
                        </a:rPr>
                        <m:t>𝑛</m:t>
                      </m:r>
                      <m:r>
                        <a:rPr lang="en-US" sz="1200" b="0" i="1" smtClean="0">
                          <a:latin typeface="Cambria Math" panose="02040503050406030204" pitchFamily="18" charset="0"/>
                        </a:rPr>
                        <m:t> </m:t>
                      </m:r>
                      <m:r>
                        <m:rPr>
                          <m:sty m:val="p"/>
                        </m:rPr>
                        <a:rPr lang="en-US" sz="1200" b="0" i="0" smtClean="0">
                          <a:latin typeface="Cambria Math" panose="02040503050406030204" pitchFamily="18" charset="0"/>
                        </a:rPr>
                        <m:t>elements</m:t>
                      </m:r>
                      <m:r>
                        <a:rPr lang="en-US" sz="1200" b="0" i="1" smtClean="0">
                          <a:latin typeface="Cambria Math" panose="02040503050406030204" pitchFamily="18" charset="0"/>
                        </a:rPr>
                        <m:t>=</m:t>
                      </m:r>
                      <m:d>
                        <m:dPr>
                          <m:begChr m:val="{"/>
                          <m:endChr m:val=""/>
                          <m:ctrlPr>
                            <a:rPr lang="en-US" sz="1200" b="0" i="1" smtClean="0">
                              <a:latin typeface="Cambria Math" panose="02040503050406030204" pitchFamily="18" charset="0"/>
                            </a:rPr>
                          </m:ctrlPr>
                        </m:dPr>
                        <m:e>
                          <m:m>
                            <m:mPr>
                              <m:mcs>
                                <m:mc>
                                  <m:mcPr>
                                    <m:count m:val="2"/>
                                    <m:mcJc m:val="center"/>
                                  </m:mcPr>
                                </m:mc>
                              </m:mcs>
                              <m:ctrlPr>
                                <a:rPr lang="en-US" sz="1200" b="0" i="1" smtClean="0">
                                  <a:latin typeface="Cambria Math" panose="02040503050406030204" pitchFamily="18" charset="0"/>
                                </a:rPr>
                              </m:ctrlPr>
                            </m:mPr>
                            <m:mr>
                              <m:e>
                                <m:r>
                                  <m:rPr>
                                    <m:brk m:alnAt="7"/>
                                  </m:rPr>
                                  <a:rPr lang="en-US" sz="1200" b="0" i="1" smtClean="0">
                                    <a:latin typeface="Cambria Math" panose="02040503050406030204" pitchFamily="18" charset="0"/>
                                  </a:rPr>
                                  <m:t>1</m:t>
                                </m:r>
                                <m:r>
                                  <a:rPr lang="en-US" sz="1200" b="0" i="1" smtClean="0">
                                    <a:latin typeface="Cambria Math" panose="02040503050406030204" pitchFamily="18" charset="0"/>
                                  </a:rPr>
                                  <m:t>,</m:t>
                                </m:r>
                              </m:e>
                              <m:e>
                                <m:r>
                                  <m:rPr>
                                    <m:sty m:val="p"/>
                                  </m:rPr>
                                  <a:rPr lang="en-US" sz="1200" b="0" i="0" smtClean="0">
                                    <a:latin typeface="Cambria Math" panose="02040503050406030204" pitchFamily="18" charset="0"/>
                                  </a:rPr>
                                  <m:t>best</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case</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scenario</m:t>
                                </m:r>
                              </m:e>
                            </m:mr>
                            <m:m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𝑙𝑜𝑔</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𝑛</m:t>
                                </m:r>
                                <m:r>
                                  <a:rPr lang="en-US" sz="1200" b="0" i="1" smtClean="0">
                                    <a:latin typeface="Cambria Math" panose="02040503050406030204" pitchFamily="18" charset="0"/>
                                  </a:rPr>
                                  <m:t>+1,</m:t>
                                </m:r>
                              </m:e>
                              <m:e>
                                <m:r>
                                  <m:rPr>
                                    <m:sty m:val="p"/>
                                  </m:rPr>
                                  <a:rPr lang="en-US" sz="1200" b="0" i="0" smtClean="0">
                                    <a:latin typeface="Cambria Math" panose="02040503050406030204" pitchFamily="18" charset="0"/>
                                  </a:rPr>
                                  <m:t>worst</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case</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scenario</m:t>
                                </m:r>
                              </m:e>
                            </m:mr>
                          </m:m>
                        </m:e>
                      </m:d>
                    </m:oMath>
                  </m:oMathPara>
                </a14:m>
                <a:endParaRPr lang="en-US" sz="1200" dirty="0"/>
              </a:p>
            </p:txBody>
          </p:sp>
        </mc:Choice>
        <mc:Fallback xmlns="">
          <p:sp>
            <p:nvSpPr>
              <p:cNvPr id="6" name="TextBox 5"/>
              <p:cNvSpPr txBox="1">
                <a:spLocks noRot="1" noChangeAspect="1" noMove="1" noResize="1" noEditPoints="1" noAdjustHandles="1" noChangeArrowheads="1" noChangeShapeType="1" noTextEdit="1"/>
              </p:cNvSpPr>
              <p:nvPr/>
            </p:nvSpPr>
            <p:spPr>
              <a:xfrm>
                <a:off x="2312894" y="4048204"/>
                <a:ext cx="6857326" cy="411972"/>
              </a:xfrm>
              <a:prstGeom prst="rect">
                <a:avLst/>
              </a:prstGeom>
              <a:blipFill>
                <a:blip r:embed="rId3"/>
                <a:stretch>
                  <a:fillRect l="-89" t="-225000" b="-325000"/>
                </a:stretch>
              </a:blipFill>
            </p:spPr>
            <p:txBody>
              <a:bodyPr/>
              <a:lstStyle/>
              <a:p>
                <a:r>
                  <a:rPr lang="en-US">
                    <a:noFill/>
                  </a:rPr>
                  <a:t> </a:t>
                </a:r>
              </a:p>
            </p:txBody>
          </p:sp>
        </mc:Fallback>
      </mc:AlternateContent>
      <p:pic>
        <p:nvPicPr>
          <p:cNvPr id="7" name="Picture 6"/>
          <p:cNvPicPr>
            <a:picLocks noChangeAspect="1"/>
          </p:cNvPicPr>
          <p:nvPr/>
        </p:nvPicPr>
        <p:blipFill>
          <a:blip r:embed="rId4"/>
          <a:stretch>
            <a:fillRect/>
          </a:stretch>
        </p:blipFill>
        <p:spPr>
          <a:xfrm>
            <a:off x="4134010" y="5000014"/>
            <a:ext cx="4237344" cy="844653"/>
          </a:xfrm>
          <a:prstGeom prst="rect">
            <a:avLst/>
          </a:prstGeom>
        </p:spPr>
      </p:pic>
    </p:spTree>
    <p:extLst>
      <p:ext uri="{BB962C8B-B14F-4D97-AF65-F5344CB8AC3E}">
        <p14:creationId xmlns:p14="http://schemas.microsoft.com/office/powerpoint/2010/main" val="2965049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341806"/>
          </a:xfrm>
        </p:spPr>
        <p:txBody>
          <a:bodyPr>
            <a:noAutofit/>
          </a:bodyPr>
          <a:lstStyle/>
          <a:p>
            <a:r>
              <a:rPr lang="en-US" sz="2400" b="1" dirty="0" smtClean="0">
                <a:effectLst>
                  <a:outerShdw blurRad="38100" dist="38100" dir="2700000" algn="tl">
                    <a:srgbClr val="000000">
                      <a:alpha val="43137"/>
                    </a:srgbClr>
                  </a:outerShdw>
                </a:effectLst>
              </a:rPr>
              <a:t>Insertion Sort</a:t>
            </a:r>
            <a:endParaRPr lang="en-US" sz="2400" b="1"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838200" y="845244"/>
            <a:ext cx="10515600" cy="5331719"/>
          </a:xfrm>
        </p:spPr>
        <p:txBody>
          <a:bodyPr>
            <a:normAutofit/>
          </a:bodyPr>
          <a:lstStyle/>
          <a:p>
            <a:r>
              <a:rPr lang="en-US" sz="1200" dirty="0" smtClean="0"/>
              <a:t>Sorted lists are generally more useful than unsorted lists. Therefore, the logical next question is how to sort a list.</a:t>
            </a:r>
          </a:p>
          <a:p>
            <a:r>
              <a:rPr lang="en-US" sz="1200" dirty="0" smtClean="0"/>
              <a:t>The naïve method to sorting a list is called </a:t>
            </a:r>
            <a:r>
              <a:rPr lang="en-US" sz="1200" b="1" i="1" dirty="0" smtClean="0"/>
              <a:t>insertion sort</a:t>
            </a:r>
            <a:r>
              <a:rPr lang="en-US" sz="1200" dirty="0" smtClean="0"/>
              <a:t>.</a:t>
            </a:r>
          </a:p>
          <a:p>
            <a:pPr marL="0" indent="0">
              <a:buNone/>
            </a:pPr>
            <a:endParaRPr lang="en-US" sz="1200" dirty="0"/>
          </a:p>
        </p:txBody>
      </p:sp>
      <p:sp>
        <p:nvSpPr>
          <p:cNvPr id="2" name="Rectangle 1"/>
          <p:cNvSpPr/>
          <p:nvPr/>
        </p:nvSpPr>
        <p:spPr>
          <a:xfrm>
            <a:off x="5017673" y="1498386"/>
            <a:ext cx="1344706" cy="445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effectLst>
                  <a:outerShdw blurRad="38100" dist="38100" dir="2700000" algn="tl">
                    <a:srgbClr val="000000">
                      <a:alpha val="43137"/>
                    </a:srgbClr>
                  </a:outerShdw>
                </a:effectLst>
              </a:rPr>
              <a:t>Start with a sorted array A</a:t>
            </a:r>
            <a:endParaRPr lang="en-US" sz="1200" b="1" dirty="0">
              <a:effectLst>
                <a:outerShdw blurRad="38100" dist="38100" dir="2700000" algn="tl">
                  <a:srgbClr val="000000">
                    <a:alpha val="43137"/>
                  </a:srgbClr>
                </a:outerShdw>
              </a:effectLst>
            </a:endParaRPr>
          </a:p>
        </p:txBody>
      </p:sp>
      <p:sp>
        <p:nvSpPr>
          <p:cNvPr id="9" name="Rectangle 8"/>
          <p:cNvSpPr/>
          <p:nvPr/>
        </p:nvSpPr>
        <p:spPr>
          <a:xfrm>
            <a:off x="5017673" y="2228369"/>
            <a:ext cx="1344706" cy="445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effectLst>
                  <a:outerShdw blurRad="38100" dist="38100" dir="2700000" algn="tl">
                    <a:srgbClr val="000000">
                      <a:alpha val="43137"/>
                    </a:srgbClr>
                  </a:outerShdw>
                </a:effectLst>
              </a:rPr>
              <a:t>Insert a new element </a:t>
            </a:r>
            <a:r>
              <a:rPr lang="en-US" sz="1200" b="1" i="1" dirty="0" smtClean="0">
                <a:effectLst>
                  <a:outerShdw blurRad="38100" dist="38100" dir="2700000" algn="tl">
                    <a:srgbClr val="000000">
                      <a:alpha val="43137"/>
                    </a:srgbClr>
                  </a:outerShdw>
                </a:effectLst>
              </a:rPr>
              <a:t>x</a:t>
            </a:r>
            <a:r>
              <a:rPr lang="en-US" sz="1200" b="1" dirty="0" smtClean="0">
                <a:effectLst>
                  <a:outerShdw blurRad="38100" dist="38100" dir="2700000" algn="tl">
                    <a:srgbClr val="000000">
                      <a:alpha val="43137"/>
                    </a:srgbClr>
                  </a:outerShdw>
                </a:effectLst>
              </a:rPr>
              <a:t> into A</a:t>
            </a:r>
            <a:endParaRPr lang="en-US" sz="1200" b="1" dirty="0">
              <a:effectLst>
                <a:outerShdw blurRad="38100" dist="38100" dir="2700000" algn="tl">
                  <a:srgbClr val="000000">
                    <a:alpha val="43137"/>
                  </a:srgbClr>
                </a:outerShdw>
              </a:effectLst>
            </a:endParaRPr>
          </a:p>
        </p:txBody>
      </p:sp>
      <p:cxnSp>
        <p:nvCxnSpPr>
          <p:cNvPr id="11" name="Straight Arrow Connector 10"/>
          <p:cNvCxnSpPr>
            <a:stCxn id="2" idx="2"/>
            <a:endCxn id="9" idx="0"/>
          </p:cNvCxnSpPr>
          <p:nvPr/>
        </p:nvCxnSpPr>
        <p:spPr>
          <a:xfrm>
            <a:off x="5690026" y="1944060"/>
            <a:ext cx="0" cy="28430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p:cNvSpPr/>
          <p:nvPr/>
        </p:nvSpPr>
        <p:spPr>
          <a:xfrm>
            <a:off x="5017673" y="2958351"/>
            <a:ext cx="1344706" cy="445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effectLst>
                  <a:outerShdw blurRad="38100" dist="38100" dir="2700000" algn="tl">
                    <a:srgbClr val="000000">
                      <a:alpha val="43137"/>
                    </a:srgbClr>
                  </a:outerShdw>
                </a:effectLst>
              </a:rPr>
              <a:t>Place </a:t>
            </a:r>
            <a:r>
              <a:rPr lang="en-US" sz="1200" b="1" i="1" dirty="0" smtClean="0">
                <a:effectLst>
                  <a:outerShdw blurRad="38100" dist="38100" dir="2700000" algn="tl">
                    <a:srgbClr val="000000">
                      <a:alpha val="43137"/>
                    </a:srgbClr>
                  </a:outerShdw>
                </a:effectLst>
              </a:rPr>
              <a:t>x</a:t>
            </a:r>
            <a:r>
              <a:rPr lang="en-US" sz="1200" b="1" dirty="0" smtClean="0">
                <a:effectLst>
                  <a:outerShdw blurRad="38100" dist="38100" dir="2700000" algn="tl">
                    <a:srgbClr val="000000">
                      <a:alpha val="43137"/>
                    </a:srgbClr>
                  </a:outerShdw>
                </a:effectLst>
              </a:rPr>
              <a:t> at right end of A</a:t>
            </a:r>
            <a:endParaRPr lang="en-US" sz="1200" b="1" dirty="0">
              <a:effectLst>
                <a:outerShdw blurRad="38100" dist="38100" dir="2700000" algn="tl">
                  <a:srgbClr val="000000">
                    <a:alpha val="43137"/>
                  </a:srgbClr>
                </a:outerShdw>
              </a:effectLst>
            </a:endParaRPr>
          </a:p>
        </p:txBody>
      </p:sp>
      <p:cxnSp>
        <p:nvCxnSpPr>
          <p:cNvPr id="13" name="Straight Arrow Connector 12"/>
          <p:cNvCxnSpPr>
            <a:stCxn id="9" idx="2"/>
            <a:endCxn id="12" idx="0"/>
          </p:cNvCxnSpPr>
          <p:nvPr/>
        </p:nvCxnSpPr>
        <p:spPr>
          <a:xfrm>
            <a:off x="5690026" y="2674043"/>
            <a:ext cx="0" cy="2843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Flowchart: Decision 15"/>
          <p:cNvSpPr/>
          <p:nvPr/>
        </p:nvSpPr>
        <p:spPr>
          <a:xfrm>
            <a:off x="4887045" y="4064850"/>
            <a:ext cx="1605963" cy="95282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effectLst>
                  <a:outerShdw blurRad="38100" dist="38100" dir="2700000" algn="tl">
                    <a:srgbClr val="000000">
                      <a:alpha val="43137"/>
                    </a:srgbClr>
                  </a:outerShdw>
                </a:effectLst>
              </a:rPr>
              <a:t>Compare x to the element left of x</a:t>
            </a:r>
            <a:endParaRPr lang="en-US" sz="1000" b="1" dirty="0">
              <a:effectLst>
                <a:outerShdw blurRad="38100" dist="38100" dir="2700000" algn="tl">
                  <a:srgbClr val="000000">
                    <a:alpha val="43137"/>
                  </a:srgbClr>
                </a:outerShdw>
              </a:effectLst>
            </a:endParaRPr>
          </a:p>
        </p:txBody>
      </p:sp>
      <p:cxnSp>
        <p:nvCxnSpPr>
          <p:cNvPr id="17" name="Straight Arrow Connector 16"/>
          <p:cNvCxnSpPr>
            <a:endCxn id="31" idx="0"/>
          </p:cNvCxnSpPr>
          <p:nvPr/>
        </p:nvCxnSpPr>
        <p:spPr>
          <a:xfrm>
            <a:off x="5686185" y="3388657"/>
            <a:ext cx="3842" cy="24588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0" name="Flowchart: Terminator 19"/>
          <p:cNvSpPr/>
          <p:nvPr/>
        </p:nvSpPr>
        <p:spPr>
          <a:xfrm>
            <a:off x="5125250" y="5701543"/>
            <a:ext cx="1129553" cy="330417"/>
          </a:xfrm>
          <a:prstGeom prst="flowChartTermina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effectLst>
                  <a:outerShdw blurRad="38100" dist="38100" dir="2700000" algn="tl">
                    <a:srgbClr val="000000">
                      <a:alpha val="43137"/>
                    </a:srgbClr>
                  </a:outerShdw>
                </a:effectLst>
              </a:rPr>
              <a:t>END</a:t>
            </a:r>
            <a:endParaRPr lang="en-US" b="1" dirty="0">
              <a:effectLst>
                <a:outerShdw blurRad="38100" dist="38100" dir="2700000" algn="tl">
                  <a:srgbClr val="000000">
                    <a:alpha val="43137"/>
                  </a:srgbClr>
                </a:outerShdw>
              </a:effectLst>
            </a:endParaRPr>
          </a:p>
        </p:txBody>
      </p:sp>
      <p:cxnSp>
        <p:nvCxnSpPr>
          <p:cNvPr id="22" name="Straight Arrow Connector 21"/>
          <p:cNvCxnSpPr>
            <a:stCxn id="16" idx="2"/>
            <a:endCxn id="20" idx="0"/>
          </p:cNvCxnSpPr>
          <p:nvPr/>
        </p:nvCxnSpPr>
        <p:spPr>
          <a:xfrm>
            <a:off x="5690027" y="5017670"/>
            <a:ext cx="0" cy="68387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5578608" y="5217143"/>
            <a:ext cx="1214077" cy="230832"/>
          </a:xfrm>
          <a:prstGeom prst="rect">
            <a:avLst/>
          </a:prstGeom>
          <a:noFill/>
        </p:spPr>
        <p:txBody>
          <a:bodyPr wrap="square" rtlCol="0">
            <a:spAutoFit/>
          </a:bodyPr>
          <a:lstStyle/>
          <a:p>
            <a:pPr algn="ctr"/>
            <a:r>
              <a:rPr lang="en-US" sz="900" b="1" dirty="0"/>
              <a:t>n</a:t>
            </a:r>
            <a:r>
              <a:rPr lang="en-US" sz="900" b="1" dirty="0" smtClean="0"/>
              <a:t>o element left of x</a:t>
            </a:r>
            <a:endParaRPr lang="en-US" sz="900" b="1" dirty="0"/>
          </a:p>
        </p:txBody>
      </p:sp>
      <p:cxnSp>
        <p:nvCxnSpPr>
          <p:cNvPr id="27" name="Elbow Connector 26"/>
          <p:cNvCxnSpPr>
            <a:stCxn id="16" idx="1"/>
            <a:endCxn id="20" idx="1"/>
          </p:cNvCxnSpPr>
          <p:nvPr/>
        </p:nvCxnSpPr>
        <p:spPr>
          <a:xfrm rot="10800000" flipH="1" flipV="1">
            <a:off x="4887044" y="4541260"/>
            <a:ext cx="238205" cy="1325492"/>
          </a:xfrm>
          <a:prstGeom prst="bentConnector3">
            <a:avLst>
              <a:gd name="adj1" fmla="val -95968"/>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3299330" y="5147893"/>
            <a:ext cx="1431150" cy="369332"/>
          </a:xfrm>
          <a:prstGeom prst="rect">
            <a:avLst/>
          </a:prstGeom>
          <a:noFill/>
        </p:spPr>
        <p:txBody>
          <a:bodyPr wrap="square" rtlCol="0">
            <a:spAutoFit/>
          </a:bodyPr>
          <a:lstStyle/>
          <a:p>
            <a:pPr algn="ctr"/>
            <a:r>
              <a:rPr lang="en-US" sz="900" b="1" dirty="0" smtClean="0"/>
              <a:t>x is greater than or equal to element left of x</a:t>
            </a:r>
            <a:endParaRPr lang="en-US" sz="900" b="1" dirty="0"/>
          </a:p>
        </p:txBody>
      </p:sp>
      <p:sp>
        <p:nvSpPr>
          <p:cNvPr id="29" name="Rectangle 28"/>
          <p:cNvSpPr/>
          <p:nvPr/>
        </p:nvSpPr>
        <p:spPr>
          <a:xfrm>
            <a:off x="7198658" y="4303053"/>
            <a:ext cx="1453563" cy="476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effectLst>
                  <a:outerShdw blurRad="38100" dist="38100" dir="2700000" algn="tl">
                    <a:srgbClr val="000000">
                      <a:alpha val="43137"/>
                    </a:srgbClr>
                  </a:outerShdw>
                </a:effectLst>
              </a:rPr>
              <a:t>Swap position of x and element left of x</a:t>
            </a:r>
            <a:endParaRPr lang="en-US" sz="1100" b="1" dirty="0">
              <a:effectLst>
                <a:outerShdw blurRad="38100" dist="38100" dir="2700000" algn="tl">
                  <a:srgbClr val="000000">
                    <a:alpha val="43137"/>
                  </a:srgbClr>
                </a:outerShdw>
              </a:effectLst>
            </a:endParaRPr>
          </a:p>
        </p:txBody>
      </p:sp>
      <p:sp>
        <p:nvSpPr>
          <p:cNvPr id="31" name="Oval 30"/>
          <p:cNvSpPr/>
          <p:nvPr/>
        </p:nvSpPr>
        <p:spPr>
          <a:xfrm>
            <a:off x="5570925" y="3634546"/>
            <a:ext cx="238203" cy="238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31" idx="4"/>
            <a:endCxn id="16" idx="0"/>
          </p:cNvCxnSpPr>
          <p:nvPr/>
        </p:nvCxnSpPr>
        <p:spPr>
          <a:xfrm>
            <a:off x="5690027" y="3872749"/>
            <a:ext cx="0" cy="192101"/>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3" name="Straight Arrow Connector 42"/>
          <p:cNvCxnSpPr>
            <a:stCxn id="16" idx="3"/>
            <a:endCxn id="29" idx="1"/>
          </p:cNvCxnSpPr>
          <p:nvPr/>
        </p:nvCxnSpPr>
        <p:spPr>
          <a:xfrm>
            <a:off x="6493008" y="4541260"/>
            <a:ext cx="70565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7" name="Elbow Connector 46"/>
          <p:cNvCxnSpPr>
            <a:stCxn id="29" idx="0"/>
            <a:endCxn id="31" idx="6"/>
          </p:cNvCxnSpPr>
          <p:nvPr/>
        </p:nvCxnSpPr>
        <p:spPr>
          <a:xfrm rot="16200000" flipV="1">
            <a:off x="6592582" y="2970195"/>
            <a:ext cx="549405" cy="2116312"/>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8" name="TextBox 47"/>
          <p:cNvSpPr txBox="1"/>
          <p:nvPr/>
        </p:nvSpPr>
        <p:spPr>
          <a:xfrm>
            <a:off x="838200" y="1670715"/>
            <a:ext cx="3615978" cy="2569934"/>
          </a:xfrm>
          <a:prstGeom prst="rect">
            <a:avLst/>
          </a:prstGeom>
          <a:noFill/>
        </p:spPr>
        <p:txBody>
          <a:bodyPr wrap="square" rtlCol="0">
            <a:spAutoFit/>
          </a:bodyPr>
          <a:lstStyle/>
          <a:p>
            <a:pPr>
              <a:spcAft>
                <a:spcPts val="600"/>
              </a:spcAft>
            </a:pPr>
            <a:r>
              <a:rPr lang="en-US" sz="1200" b="1" u="sng" dirty="0" smtClean="0"/>
              <a:t>Full Insertion Sort</a:t>
            </a:r>
          </a:p>
          <a:p>
            <a:r>
              <a:rPr lang="en-US" sz="1200" dirty="0" smtClean="0"/>
              <a:t>This “full” algorithm splits the initial unsorted array, </a:t>
            </a:r>
            <a:r>
              <a:rPr lang="en-US" sz="1200" b="1" dirty="0" smtClean="0"/>
              <a:t>A</a:t>
            </a:r>
            <a:r>
              <a:rPr lang="en-US" sz="1200" dirty="0" smtClean="0"/>
              <a:t>, into two partitions: a sorted left side and an unsorted right side. The first step is to consider the left-most element as the initial left partition. The second element becomes the “x” in our insertion sort algorithm. When the first and second elements are sorted, the left partition now has two elements. The next iteration starts with the left-most element of the right partition becoming the new “x” that is put through the insertion sort algorithm against the left partition. This loop is repeated until there are no more elements remaining in the right partition.</a:t>
            </a:r>
          </a:p>
        </p:txBody>
      </p:sp>
      <p:sp>
        <p:nvSpPr>
          <p:cNvPr id="51" name="TextBox 50"/>
          <p:cNvSpPr txBox="1"/>
          <p:nvPr/>
        </p:nvSpPr>
        <p:spPr>
          <a:xfrm>
            <a:off x="7386276" y="1743151"/>
            <a:ext cx="3615978" cy="830997"/>
          </a:xfrm>
          <a:prstGeom prst="rect">
            <a:avLst/>
          </a:prstGeom>
          <a:noFill/>
        </p:spPr>
        <p:txBody>
          <a:bodyPr wrap="square" rtlCol="0">
            <a:spAutoFit/>
          </a:bodyPr>
          <a:lstStyle/>
          <a:p>
            <a:r>
              <a:rPr lang="en-US" sz="1200" dirty="0" smtClean="0"/>
              <a:t>The worst case scenario for the full insertion sort algorithm occurs when the initial array is in descending order and the objective of the full insertion sort is to place the elements in ascending order.</a:t>
            </a:r>
          </a:p>
        </p:txBody>
      </p:sp>
      <mc:AlternateContent xmlns:mc="http://schemas.openxmlformats.org/markup-compatibility/2006" xmlns:a14="http://schemas.microsoft.com/office/drawing/2010/main">
        <mc:Choice Requires="a14">
          <p:sp>
            <p:nvSpPr>
              <p:cNvPr id="52" name="TextBox 51"/>
              <p:cNvSpPr txBox="1"/>
              <p:nvPr/>
            </p:nvSpPr>
            <p:spPr>
              <a:xfrm>
                <a:off x="7815778" y="3019627"/>
                <a:ext cx="2756973" cy="3067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 </m:t>
                      </m:r>
                      <m:r>
                        <m:rPr>
                          <m:sty m:val="p"/>
                        </m:rPr>
                        <a:rPr lang="en-US" sz="1050" b="0" i="0" smtClean="0">
                          <a:latin typeface="Cambria Math" panose="02040503050406030204" pitchFamily="18" charset="0"/>
                        </a:rPr>
                        <m:t>interations</m:t>
                      </m:r>
                      <m:r>
                        <a:rPr lang="en-US" sz="1050" b="0" i="0" smtClean="0">
                          <a:latin typeface="Cambria Math" panose="02040503050406030204" pitchFamily="18" charset="0"/>
                        </a:rPr>
                        <m:t> </m:t>
                      </m:r>
                      <m:r>
                        <m:rPr>
                          <m:sty m:val="p"/>
                        </m:rPr>
                        <a:rPr lang="en-US" sz="1050" b="0" i="0" smtClean="0">
                          <a:latin typeface="Cambria Math" panose="02040503050406030204" pitchFamily="18" charset="0"/>
                        </a:rPr>
                        <m:t>in</m:t>
                      </m:r>
                      <m:r>
                        <a:rPr lang="en-US" sz="1050" b="0" i="0" smtClean="0">
                          <a:latin typeface="Cambria Math" panose="02040503050406030204" pitchFamily="18" charset="0"/>
                        </a:rPr>
                        <m:t> </m:t>
                      </m:r>
                      <m:r>
                        <m:rPr>
                          <m:sty m:val="p"/>
                        </m:rPr>
                        <a:rPr lang="en-US" sz="1050" b="0" i="0" smtClean="0">
                          <a:latin typeface="Cambria Math" panose="02040503050406030204" pitchFamily="18" charset="0"/>
                        </a:rPr>
                        <m:t>worst</m:t>
                      </m:r>
                      <m:r>
                        <a:rPr lang="en-US" sz="1050" b="0" i="0" smtClean="0">
                          <a:latin typeface="Cambria Math" panose="02040503050406030204" pitchFamily="18" charset="0"/>
                        </a:rPr>
                        <m:t> </m:t>
                      </m:r>
                      <m:r>
                        <m:rPr>
                          <m:sty m:val="p"/>
                        </m:rPr>
                        <a:rPr lang="en-US" sz="1050" b="0" i="0" smtClean="0">
                          <a:latin typeface="Cambria Math" panose="02040503050406030204" pitchFamily="18" charset="0"/>
                        </a:rPr>
                        <m:t>case</m:t>
                      </m:r>
                      <m:r>
                        <a:rPr lang="en-US" sz="1050" b="0" i="0" smtClean="0">
                          <a:latin typeface="Cambria Math" panose="02040503050406030204" pitchFamily="18" charset="0"/>
                        </a:rPr>
                        <m:t> </m:t>
                      </m:r>
                      <m:r>
                        <m:rPr>
                          <m:sty m:val="p"/>
                        </m:rPr>
                        <a:rPr lang="en-US" sz="1050" b="0" i="0" smtClean="0">
                          <a:latin typeface="Cambria Math" panose="02040503050406030204" pitchFamily="18" charset="0"/>
                        </a:rPr>
                        <m:t>scenario</m:t>
                      </m:r>
                      <m:r>
                        <a:rPr lang="en-US" sz="1050" b="0" i="0" smtClean="0">
                          <a:latin typeface="Cambria Math" panose="02040503050406030204" pitchFamily="18" charset="0"/>
                        </a:rPr>
                        <m:t>=</m:t>
                      </m:r>
                      <m:f>
                        <m:fPr>
                          <m:ctrlPr>
                            <a:rPr lang="en-US" sz="1050" b="0" i="1" smtClean="0">
                              <a:latin typeface="Cambria Math" panose="02040503050406030204" pitchFamily="18" charset="0"/>
                            </a:rPr>
                          </m:ctrlPr>
                        </m:fPr>
                        <m:num>
                          <m:r>
                            <a:rPr lang="en-US" sz="1050" b="0" i="1" smtClean="0">
                              <a:latin typeface="Cambria Math" panose="02040503050406030204" pitchFamily="18" charset="0"/>
                            </a:rPr>
                            <m:t>𝑛</m:t>
                          </m:r>
                          <m:r>
                            <a:rPr lang="en-US" sz="1050" b="0" i="1" smtClean="0">
                              <a:latin typeface="Cambria Math" panose="02040503050406030204" pitchFamily="18" charset="0"/>
                            </a:rPr>
                            <m:t>(</m:t>
                          </m:r>
                          <m:r>
                            <a:rPr lang="en-US" sz="1050" b="0" i="1" smtClean="0">
                              <a:latin typeface="Cambria Math" panose="02040503050406030204" pitchFamily="18" charset="0"/>
                            </a:rPr>
                            <m:t>𝑛</m:t>
                          </m:r>
                          <m:r>
                            <a:rPr lang="en-US" sz="1050" b="0" i="1" smtClean="0">
                              <a:latin typeface="Cambria Math" panose="02040503050406030204" pitchFamily="18" charset="0"/>
                            </a:rPr>
                            <m:t>−1)</m:t>
                          </m:r>
                        </m:num>
                        <m:den>
                          <m:r>
                            <a:rPr lang="en-US" sz="1050" b="0" i="1" smtClean="0">
                              <a:latin typeface="Cambria Math" panose="02040503050406030204" pitchFamily="18" charset="0"/>
                            </a:rPr>
                            <m:t>2</m:t>
                          </m:r>
                        </m:den>
                      </m:f>
                    </m:oMath>
                  </m:oMathPara>
                </a14:m>
                <a:endParaRPr lang="en-US" sz="1050" dirty="0"/>
              </a:p>
            </p:txBody>
          </p:sp>
        </mc:Choice>
        <mc:Fallback xmlns="">
          <p:sp>
            <p:nvSpPr>
              <p:cNvPr id="52" name="TextBox 51"/>
              <p:cNvSpPr txBox="1">
                <a:spLocks noRot="1" noChangeAspect="1" noMove="1" noResize="1" noEditPoints="1" noAdjustHandles="1" noChangeArrowheads="1" noChangeShapeType="1" noTextEdit="1"/>
              </p:cNvSpPr>
              <p:nvPr/>
            </p:nvSpPr>
            <p:spPr>
              <a:xfrm>
                <a:off x="7815778" y="3019627"/>
                <a:ext cx="2756973" cy="306751"/>
              </a:xfrm>
              <a:prstGeom prst="rect">
                <a:avLst/>
              </a:prstGeom>
              <a:blipFill>
                <a:blip r:embed="rId2"/>
                <a:stretch>
                  <a:fillRect l="-664" t="-5882" r="-1327" b="-13725"/>
                </a:stretch>
              </a:blipFill>
            </p:spPr>
            <p:txBody>
              <a:bodyPr/>
              <a:lstStyle/>
              <a:p>
                <a:r>
                  <a:rPr lang="en-US">
                    <a:noFill/>
                  </a:rPr>
                  <a:t> </a:t>
                </a:r>
              </a:p>
            </p:txBody>
          </p:sp>
        </mc:Fallback>
      </mc:AlternateContent>
      <p:sp>
        <p:nvSpPr>
          <p:cNvPr id="53" name="Down Arrow 52"/>
          <p:cNvSpPr/>
          <p:nvPr/>
        </p:nvSpPr>
        <p:spPr>
          <a:xfrm>
            <a:off x="9082847" y="2574148"/>
            <a:ext cx="222837" cy="4605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8847524" y="3753647"/>
            <a:ext cx="2722710" cy="830997"/>
          </a:xfrm>
          <a:prstGeom prst="rect">
            <a:avLst/>
          </a:prstGeom>
          <a:noFill/>
        </p:spPr>
        <p:txBody>
          <a:bodyPr wrap="square" rtlCol="0">
            <a:spAutoFit/>
          </a:bodyPr>
          <a:lstStyle/>
          <a:p>
            <a:pPr algn="ctr"/>
            <a:r>
              <a:rPr lang="en-US" sz="1200" b="1" dirty="0" smtClean="0"/>
              <a:t>The full insertion sort scales by n</a:t>
            </a:r>
            <a:r>
              <a:rPr lang="en-US" sz="1200" b="1" baseline="30000" dirty="0" smtClean="0"/>
              <a:t>2</a:t>
            </a:r>
            <a:r>
              <a:rPr lang="en-US" sz="1200" b="1" dirty="0" smtClean="0"/>
              <a:t>.</a:t>
            </a:r>
            <a:br>
              <a:rPr lang="en-US" sz="1200" b="1" dirty="0" smtClean="0"/>
            </a:br>
            <a:r>
              <a:rPr lang="en-US" sz="1200" b="1" dirty="0" smtClean="0"/>
              <a:t>This is disastrous for large n.</a:t>
            </a:r>
          </a:p>
          <a:p>
            <a:pPr algn="ctr"/>
            <a:r>
              <a:rPr lang="en-US" sz="1200" b="1" i="1" dirty="0" smtClean="0">
                <a:solidFill>
                  <a:schemeClr val="bg2">
                    <a:lumMod val="75000"/>
                  </a:schemeClr>
                </a:solidFill>
              </a:rPr>
              <a:t>The scale of average case scenario behaves like the worst case scenario.</a:t>
            </a:r>
          </a:p>
        </p:txBody>
      </p:sp>
      <p:cxnSp>
        <p:nvCxnSpPr>
          <p:cNvPr id="56" name="Straight Arrow Connector 55"/>
          <p:cNvCxnSpPr/>
          <p:nvPr/>
        </p:nvCxnSpPr>
        <p:spPr>
          <a:xfrm>
            <a:off x="10473338" y="3326378"/>
            <a:ext cx="644178" cy="488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p:cNvSpPr txBox="1"/>
              <p:nvPr/>
            </p:nvSpPr>
            <p:spPr>
              <a:xfrm>
                <a:off x="8779323" y="5170976"/>
                <a:ext cx="2468625"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 </m:t>
                      </m:r>
                      <m:r>
                        <m:rPr>
                          <m:sty m:val="p"/>
                        </m:rPr>
                        <a:rPr lang="en-US" sz="1050" b="0" i="0" smtClean="0">
                          <a:latin typeface="Cambria Math" panose="02040503050406030204" pitchFamily="18" charset="0"/>
                        </a:rPr>
                        <m:t>interations</m:t>
                      </m:r>
                      <m:r>
                        <a:rPr lang="en-US" sz="1050" b="0" i="0" smtClean="0">
                          <a:latin typeface="Cambria Math" panose="02040503050406030204" pitchFamily="18" charset="0"/>
                        </a:rPr>
                        <m:t> </m:t>
                      </m:r>
                      <m:r>
                        <m:rPr>
                          <m:sty m:val="p"/>
                        </m:rPr>
                        <a:rPr lang="en-US" sz="1050" b="0" i="0" smtClean="0">
                          <a:latin typeface="Cambria Math" panose="02040503050406030204" pitchFamily="18" charset="0"/>
                        </a:rPr>
                        <m:t>in</m:t>
                      </m:r>
                      <m:r>
                        <a:rPr lang="en-US" sz="1050" b="0" i="0" smtClean="0">
                          <a:latin typeface="Cambria Math" panose="02040503050406030204" pitchFamily="18" charset="0"/>
                        </a:rPr>
                        <m:t> </m:t>
                      </m:r>
                      <m:r>
                        <m:rPr>
                          <m:sty m:val="p"/>
                        </m:rPr>
                        <a:rPr lang="en-US" sz="1050" b="0" i="0" smtClean="0">
                          <a:latin typeface="Cambria Math" panose="02040503050406030204" pitchFamily="18" charset="0"/>
                        </a:rPr>
                        <m:t>best</m:t>
                      </m:r>
                      <m:r>
                        <a:rPr lang="en-US" sz="1050" b="0" i="0" smtClean="0">
                          <a:latin typeface="Cambria Math" panose="02040503050406030204" pitchFamily="18" charset="0"/>
                        </a:rPr>
                        <m:t> </m:t>
                      </m:r>
                      <m:r>
                        <m:rPr>
                          <m:sty m:val="p"/>
                        </m:rPr>
                        <a:rPr lang="en-US" sz="1050" b="0" i="0" smtClean="0">
                          <a:latin typeface="Cambria Math" panose="02040503050406030204" pitchFamily="18" charset="0"/>
                        </a:rPr>
                        <m:t>case</m:t>
                      </m:r>
                      <m:r>
                        <a:rPr lang="en-US" sz="1050" b="0" i="0" smtClean="0">
                          <a:latin typeface="Cambria Math" panose="02040503050406030204" pitchFamily="18" charset="0"/>
                        </a:rPr>
                        <m:t> </m:t>
                      </m:r>
                      <m:r>
                        <m:rPr>
                          <m:sty m:val="p"/>
                        </m:rPr>
                        <a:rPr lang="en-US" sz="1050" b="0" i="0" smtClean="0">
                          <a:latin typeface="Cambria Math" panose="02040503050406030204" pitchFamily="18" charset="0"/>
                        </a:rPr>
                        <m:t>scenario</m:t>
                      </m:r>
                      <m:r>
                        <a:rPr lang="en-US" sz="1050" b="0" i="0" smtClean="0">
                          <a:latin typeface="Cambria Math" panose="02040503050406030204" pitchFamily="18" charset="0"/>
                        </a:rPr>
                        <m:t>=</m:t>
                      </m:r>
                      <m:r>
                        <a:rPr lang="en-US" sz="1050" b="0" i="1" smtClean="0">
                          <a:latin typeface="Cambria Math" panose="02040503050406030204" pitchFamily="18" charset="0"/>
                        </a:rPr>
                        <m:t>𝑛</m:t>
                      </m:r>
                      <m:r>
                        <a:rPr lang="en-US" sz="1050" b="0" i="0" smtClean="0">
                          <a:latin typeface="Cambria Math" panose="02040503050406030204" pitchFamily="18" charset="0"/>
                        </a:rPr>
                        <m:t>−1</m:t>
                      </m:r>
                    </m:oMath>
                  </m:oMathPara>
                </a14:m>
                <a:endParaRPr lang="en-US" sz="1050" dirty="0"/>
              </a:p>
            </p:txBody>
          </p:sp>
        </mc:Choice>
        <mc:Fallback xmlns="">
          <p:sp>
            <p:nvSpPr>
              <p:cNvPr id="58" name="TextBox 57"/>
              <p:cNvSpPr txBox="1">
                <a:spLocks noRot="1" noChangeAspect="1" noMove="1" noResize="1" noEditPoints="1" noAdjustHandles="1" noChangeArrowheads="1" noChangeShapeType="1" noTextEdit="1"/>
              </p:cNvSpPr>
              <p:nvPr/>
            </p:nvSpPr>
            <p:spPr>
              <a:xfrm>
                <a:off x="8779323" y="5170976"/>
                <a:ext cx="2468625" cy="161583"/>
              </a:xfrm>
              <a:prstGeom prst="rect">
                <a:avLst/>
              </a:prstGeom>
              <a:blipFill>
                <a:blip r:embed="rId3"/>
                <a:stretch>
                  <a:fillRect l="-988" r="-988" b="-11111"/>
                </a:stretch>
              </a:blipFill>
            </p:spPr>
            <p:txBody>
              <a:bodyPr/>
              <a:lstStyle/>
              <a:p>
                <a:r>
                  <a:rPr lang="en-US">
                    <a:noFill/>
                  </a:rPr>
                  <a:t> </a:t>
                </a:r>
              </a:p>
            </p:txBody>
          </p:sp>
        </mc:Fallback>
      </mc:AlternateContent>
      <p:sp>
        <p:nvSpPr>
          <p:cNvPr id="59" name="TextBox 58"/>
          <p:cNvSpPr txBox="1"/>
          <p:nvPr/>
        </p:nvSpPr>
        <p:spPr>
          <a:xfrm>
            <a:off x="7925439" y="5914583"/>
            <a:ext cx="3913097" cy="646331"/>
          </a:xfrm>
          <a:prstGeom prst="rect">
            <a:avLst/>
          </a:prstGeom>
          <a:noFill/>
        </p:spPr>
        <p:txBody>
          <a:bodyPr wrap="square" rtlCol="0">
            <a:spAutoFit/>
          </a:bodyPr>
          <a:lstStyle/>
          <a:p>
            <a:pPr algn="ctr"/>
            <a:r>
              <a:rPr lang="en-US" sz="1200" b="1" dirty="0" smtClean="0"/>
              <a:t>The full insertion sort scales by n in the best case scenario.</a:t>
            </a:r>
            <a:br>
              <a:rPr lang="en-US" sz="1200" b="1" dirty="0" smtClean="0"/>
            </a:br>
            <a:r>
              <a:rPr lang="en-US" sz="1200" b="1" dirty="0" smtClean="0"/>
              <a:t>Therefore, even in the best case scenario the performance </a:t>
            </a:r>
            <a:r>
              <a:rPr lang="en-US" sz="1200" b="1" smtClean="0"/>
              <a:t>is bad for </a:t>
            </a:r>
            <a:r>
              <a:rPr lang="en-US" sz="1200" b="1" dirty="0" smtClean="0"/>
              <a:t>large n.</a:t>
            </a:r>
          </a:p>
        </p:txBody>
      </p:sp>
      <p:cxnSp>
        <p:nvCxnSpPr>
          <p:cNvPr id="60" name="Straight Arrow Connector 59"/>
          <p:cNvCxnSpPr/>
          <p:nvPr/>
        </p:nvCxnSpPr>
        <p:spPr>
          <a:xfrm flipH="1">
            <a:off x="10142924" y="5359606"/>
            <a:ext cx="888789" cy="610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693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341806"/>
          </a:xfrm>
        </p:spPr>
        <p:txBody>
          <a:bodyPr>
            <a:noAutofit/>
          </a:bodyPr>
          <a:lstStyle/>
          <a:p>
            <a:r>
              <a:rPr lang="en-US" sz="2400" b="1" dirty="0" smtClean="0">
                <a:effectLst>
                  <a:outerShdw blurRad="38100" dist="38100" dir="2700000" algn="tl">
                    <a:srgbClr val="000000">
                      <a:alpha val="43137"/>
                    </a:srgbClr>
                  </a:outerShdw>
                </a:effectLst>
              </a:rPr>
              <a:t>Big O Notation</a:t>
            </a:r>
            <a:endParaRPr lang="en-US" sz="2400" b="1"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838200" y="845244"/>
            <a:ext cx="10515600" cy="5331719"/>
          </a:xfrm>
        </p:spPr>
        <p:txBody>
          <a:bodyPr>
            <a:normAutofit/>
          </a:bodyPr>
          <a:lstStyle/>
          <a:p>
            <a:r>
              <a:rPr lang="en-US" sz="1200" dirty="0" smtClean="0"/>
              <a:t>In computer science and programming, we’re always looking for “good” solutions. In many cases, the good solution is the one which performs the fastest, which is generally related to using the fewest computations.</a:t>
            </a:r>
            <a:endParaRPr lang="en-US" sz="1200" dirty="0" smtClean="0"/>
          </a:p>
          <a:p>
            <a:r>
              <a:rPr lang="en-US" sz="1200" dirty="0" smtClean="0"/>
              <a:t>To meaningfully compare algorithmic performance, we </a:t>
            </a:r>
            <a:r>
              <a:rPr lang="en-US" sz="1200" dirty="0" smtClean="0"/>
              <a:t>can use big O notation – sometimes referred to as “order of growth”. Big O notation compares the asymptotic behavior of algorithms; that is, how does an algorithms performance scale as a function of the input size?</a:t>
            </a:r>
            <a:endParaRPr lang="en-US" sz="1200" dirty="0" smtClean="0"/>
          </a:p>
          <a:p>
            <a:pPr marL="0" indent="0">
              <a:buNone/>
            </a:pPr>
            <a:endParaRPr lang="en-US" sz="1200" dirty="0"/>
          </a:p>
        </p:txBody>
      </p:sp>
    </p:spTree>
    <p:extLst>
      <p:ext uri="{BB962C8B-B14F-4D97-AF65-F5344CB8AC3E}">
        <p14:creationId xmlns:p14="http://schemas.microsoft.com/office/powerpoint/2010/main" val="3499306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TotalTime>
  <Words>974</Words>
  <Application>Microsoft Office PowerPoint</Application>
  <PresentationFormat>Widescreen</PresentationFormat>
  <Paragraphs>56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Cambria Math</vt:lpstr>
      <vt:lpstr>Office Theme</vt:lpstr>
      <vt:lpstr>Intro to Quant Finance</vt:lpstr>
      <vt:lpstr>Financial Models</vt:lpstr>
      <vt:lpstr>Searching</vt:lpstr>
      <vt:lpstr>Insertion Sort</vt:lpstr>
      <vt:lpstr>Big O Notation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Gaming Strategies</dc:title>
  <dc:creator>Nick Jathar</dc:creator>
  <cp:lastModifiedBy>Nick Jathar</cp:lastModifiedBy>
  <cp:revision>53</cp:revision>
  <dcterms:created xsi:type="dcterms:W3CDTF">2018-05-14T18:49:06Z</dcterms:created>
  <dcterms:modified xsi:type="dcterms:W3CDTF">2018-05-16T23:55:56Z</dcterms:modified>
</cp:coreProperties>
</file>