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60" d="100"/>
          <a:sy n="160" d="100"/>
        </p:scale>
        <p:origin x="250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5071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31315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71025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91838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11E7D-2A45-4B10-9ECB-3A8D9D82BECF}"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19195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11E7D-2A45-4B10-9ECB-3A8D9D82BECF}"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63755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11E7D-2A45-4B10-9ECB-3A8D9D82BECF}" type="datetimeFigureOut">
              <a:rPr lang="en-US" smtClean="0"/>
              <a:t>5/17/2018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933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11E7D-2A45-4B10-9ECB-3A8D9D82BECF}" type="datetimeFigureOut">
              <a:rPr lang="en-US" smtClean="0"/>
              <a:t>5/17/2018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910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11E7D-2A45-4B10-9ECB-3A8D9D82BECF}" type="datetimeFigureOut">
              <a:rPr lang="en-US" smtClean="0"/>
              <a:t>5/17/2018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36781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11E7D-2A45-4B10-9ECB-3A8D9D82BECF}"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28828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11E7D-2A45-4B10-9ECB-3A8D9D82BECF}"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4047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11E7D-2A45-4B10-9ECB-3A8D9D82BECF}" type="datetimeFigureOut">
              <a:rPr lang="en-US" smtClean="0"/>
              <a:t>5/17/2018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1E5E4-C396-45E1-AB37-01513365FC35}" type="slidenum">
              <a:rPr lang="en-US" smtClean="0"/>
              <a:t>‹#›</a:t>
            </a:fld>
            <a:endParaRPr lang="en-US"/>
          </a:p>
        </p:txBody>
      </p:sp>
    </p:spTree>
    <p:extLst>
      <p:ext uri="{BB962C8B-B14F-4D97-AF65-F5344CB8AC3E}">
        <p14:creationId xmlns:p14="http://schemas.microsoft.com/office/powerpoint/2010/main" val="1699702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 to Quant Finance</a:t>
            </a:r>
            <a:endParaRPr lang="en-US" dirty="0"/>
          </a:p>
        </p:txBody>
      </p:sp>
      <p:sp>
        <p:nvSpPr>
          <p:cNvPr id="5" name="Subtitle 4"/>
          <p:cNvSpPr>
            <a:spLocks noGrp="1"/>
          </p:cNvSpPr>
          <p:nvPr>
            <p:ph type="subTitle" idx="1"/>
          </p:nvPr>
        </p:nvSpPr>
        <p:spPr/>
        <p:txBody>
          <a:bodyPr/>
          <a:lstStyle/>
          <a:p>
            <a:r>
              <a:rPr lang="en-US" dirty="0" smtClean="0"/>
              <a:t>Brilliant.org</a:t>
            </a:r>
            <a:endParaRPr lang="en-US" dirty="0"/>
          </a:p>
        </p:txBody>
      </p:sp>
    </p:spTree>
    <p:extLst>
      <p:ext uri="{BB962C8B-B14F-4D97-AF65-F5344CB8AC3E}">
        <p14:creationId xmlns:p14="http://schemas.microsoft.com/office/powerpoint/2010/main" val="247671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567878" y="3013189"/>
            <a:ext cx="3496809" cy="1367564"/>
          </a:xfrm>
          <a:prstGeom prst="rect">
            <a:avLst/>
          </a:prstGeom>
        </p:spPr>
      </p:pic>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Financial Models</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While financial “experts” can still provide insights and make key decisions, the new heroes are math, statistics, and computer science.</a:t>
            </a:r>
          </a:p>
          <a:p>
            <a:r>
              <a:rPr lang="en-US" sz="1200" dirty="0" smtClean="0"/>
              <a:t>The massive amount of trading data – and the frequency at which trading occurs – is a major reason why quantitative methods and automated algorithms have become a bedrock of Wall Street. For example there are about 100 trades per second being executed on the NYSE during a normal trading day.</a:t>
            </a:r>
          </a:p>
          <a:p>
            <a:r>
              <a:rPr lang="en-US" sz="1200" dirty="0" smtClean="0"/>
              <a:t>Under “normal” conditions (e.g. not around earnings reports), it is often reasonable to model a stock price as a random variable. With no information about a stock, multiplying or dividing the stock’s price by 1.001 each minute with equal probability is a fairly good model.</a:t>
            </a:r>
          </a:p>
          <a:p>
            <a:r>
              <a:rPr lang="en-US" sz="1200" dirty="0" smtClean="0"/>
              <a:t>With any probabilistic model, the usefulness of the model is dependent on the validity of its underlying assumptions. For example, mortgage default are often correlated. Therefore, building a model based on uncorrelated default risk would be problematic. In such a construction, the model  may severely underestimate the probability of mass default.</a:t>
            </a:r>
          </a:p>
          <a:p>
            <a:r>
              <a:rPr lang="en-US" sz="1200" dirty="0" smtClean="0"/>
              <a:t>Expected value and risk must be considered together. For example, the bet shown below has a positive expected value of $0.50, however, this level of positive expectation would hardly incentivize anyone to take this bet.</a:t>
            </a:r>
          </a:p>
          <a:p>
            <a:r>
              <a:rPr lang="en-US" sz="1200" dirty="0" smtClean="0"/>
              <a:t>One must consider an investor’s utility function (happiness versus wealth) when gauging risk versus reward tradeoffs.</a:t>
            </a:r>
          </a:p>
        </p:txBody>
      </p:sp>
      <p:sp>
        <p:nvSpPr>
          <p:cNvPr id="6" name="Rectangle 5"/>
          <p:cNvSpPr/>
          <p:nvPr/>
        </p:nvSpPr>
        <p:spPr>
          <a:xfrm>
            <a:off x="7981574" y="5057728"/>
            <a:ext cx="1775016" cy="476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Quantitative</a:t>
            </a:r>
            <a:br>
              <a:rPr lang="en-US" sz="1100" b="1" dirty="0" smtClean="0">
                <a:effectLst>
                  <a:outerShdw blurRad="38100" dist="38100" dir="2700000" algn="tl">
                    <a:srgbClr val="000000">
                      <a:alpha val="43137"/>
                    </a:srgbClr>
                  </a:outerShdw>
                </a:effectLst>
              </a:rPr>
            </a:br>
            <a:r>
              <a:rPr lang="en-US" sz="1100" b="1" dirty="0" smtClean="0">
                <a:effectLst>
                  <a:outerShdw blurRad="38100" dist="38100" dir="2700000" algn="tl">
                    <a:srgbClr val="000000">
                      <a:alpha val="43137"/>
                    </a:srgbClr>
                  </a:outerShdw>
                </a:effectLst>
              </a:rPr>
              <a:t>Financial Models</a:t>
            </a:r>
            <a:endParaRPr lang="en-US" sz="1100" b="1" dirty="0">
              <a:effectLst>
                <a:outerShdw blurRad="38100" dist="38100" dir="2700000" algn="tl">
                  <a:srgbClr val="000000">
                    <a:alpha val="43137"/>
                  </a:srgbClr>
                </a:outerShdw>
              </a:effectLst>
            </a:endParaRPr>
          </a:p>
        </p:txBody>
      </p:sp>
      <p:sp>
        <p:nvSpPr>
          <p:cNvPr id="7" name="Rectangle 6"/>
          <p:cNvSpPr/>
          <p:nvPr/>
        </p:nvSpPr>
        <p:spPr>
          <a:xfrm>
            <a:off x="7981574" y="4581315"/>
            <a:ext cx="887508" cy="4764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Probability</a:t>
            </a:r>
            <a:endParaRPr lang="en-US" sz="1100" b="1" dirty="0">
              <a:effectLst>
                <a:outerShdw blurRad="38100" dist="38100" dir="2700000" algn="tl">
                  <a:srgbClr val="000000">
                    <a:alpha val="43137"/>
                  </a:srgbClr>
                </a:outerShdw>
              </a:effectLst>
            </a:endParaRPr>
          </a:p>
        </p:txBody>
      </p:sp>
      <p:sp>
        <p:nvSpPr>
          <p:cNvPr id="8" name="Rectangle 7"/>
          <p:cNvSpPr/>
          <p:nvPr/>
        </p:nvSpPr>
        <p:spPr>
          <a:xfrm>
            <a:off x="8869082" y="4581315"/>
            <a:ext cx="887508" cy="4764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Statistics</a:t>
            </a:r>
            <a:endParaRPr lang="en-US" sz="1100" b="1" dirty="0">
              <a:effectLst>
                <a:outerShdw blurRad="38100" dist="38100" dir="2700000" algn="tl">
                  <a:srgbClr val="000000">
                    <a:alpha val="43137"/>
                  </a:srgbClr>
                </a:outerShdw>
              </a:effectLst>
            </a:endParaRPr>
          </a:p>
        </p:txBody>
      </p:sp>
      <p:sp>
        <p:nvSpPr>
          <p:cNvPr id="3" name="TextBox 2"/>
          <p:cNvSpPr txBox="1"/>
          <p:nvPr/>
        </p:nvSpPr>
        <p:spPr>
          <a:xfrm>
            <a:off x="9788066" y="4642229"/>
            <a:ext cx="1158587" cy="830997"/>
          </a:xfrm>
          <a:prstGeom prst="rect">
            <a:avLst/>
          </a:prstGeom>
          <a:noFill/>
        </p:spPr>
        <p:txBody>
          <a:bodyPr wrap="none" rtlCol="0">
            <a:spAutoFit/>
          </a:bodyPr>
          <a:lstStyle/>
          <a:p>
            <a:r>
              <a:rPr lang="en-US" sz="1200" b="1" dirty="0" smtClean="0"/>
              <a:t>Correlation</a:t>
            </a:r>
          </a:p>
          <a:p>
            <a:r>
              <a:rPr lang="en-US" sz="1200" b="1" dirty="0" smtClean="0"/>
              <a:t>Variance</a:t>
            </a:r>
          </a:p>
          <a:p>
            <a:r>
              <a:rPr lang="en-US" sz="1200" b="1" dirty="0" smtClean="0"/>
              <a:t>Expected Value</a:t>
            </a:r>
          </a:p>
          <a:p>
            <a:r>
              <a:rPr lang="en-US" sz="1200" b="1" dirty="0" smtClean="0"/>
              <a:t>Markov Chain</a:t>
            </a:r>
            <a:endParaRPr lang="en-US" sz="1200" b="1" dirty="0"/>
          </a:p>
        </p:txBody>
      </p:sp>
      <p:pic>
        <p:nvPicPr>
          <p:cNvPr id="10" name="Picture 9"/>
          <p:cNvPicPr>
            <a:picLocks noChangeAspect="1"/>
          </p:cNvPicPr>
          <p:nvPr/>
        </p:nvPicPr>
        <p:blipFill>
          <a:blip r:embed="rId3"/>
          <a:stretch>
            <a:fillRect/>
          </a:stretch>
        </p:blipFill>
        <p:spPr>
          <a:xfrm>
            <a:off x="1314823" y="3662379"/>
            <a:ext cx="5229412" cy="1395348"/>
          </a:xfrm>
          <a:prstGeom prst="rect">
            <a:avLst/>
          </a:prstGeom>
        </p:spPr>
      </p:pic>
      <p:cxnSp>
        <p:nvCxnSpPr>
          <p:cNvPr id="12" name="Straight Arrow Connector 11"/>
          <p:cNvCxnSpPr/>
          <p:nvPr/>
        </p:nvCxnSpPr>
        <p:spPr>
          <a:xfrm flipH="1">
            <a:off x="4846918" y="3376706"/>
            <a:ext cx="430306" cy="256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2185846" y="5075240"/>
                <a:ext cx="4398960" cy="2408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𝐸𝑥𝑝𝑒𝑐𝑡𝑒𝑑</m:t>
                      </m:r>
                      <m:r>
                        <a:rPr lang="en-US" sz="1400" b="0" i="1" smtClean="0">
                          <a:latin typeface="Cambria Math" panose="02040503050406030204" pitchFamily="18" charset="0"/>
                        </a:rPr>
                        <m:t> </m:t>
                      </m:r>
                      <m:r>
                        <a:rPr lang="en-US" sz="1400" b="0" i="1" smtClean="0">
                          <a:latin typeface="Cambria Math" panose="02040503050406030204" pitchFamily="18" charset="0"/>
                        </a:rPr>
                        <m:t>𝑈𝑡𝑖𝑙𝑖𝑡𝑦</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e>
                      </m:d>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0</m:t>
                          </m:r>
                        </m:e>
                      </m:rad>
                      <m:r>
                        <a:rPr lang="en-US" sz="1400" b="0" i="1" smtClean="0">
                          <a:latin typeface="Cambria Math" panose="02040503050406030204" pitchFamily="18" charset="0"/>
                        </a:rPr>
                        <m:t>+</m:t>
                      </m:r>
                      <m:r>
                        <a:rPr lang="en-US" sz="1400" b="0" i="1" smtClean="0">
                          <a:latin typeface="Cambria Math" panose="02040503050406030204" pitchFamily="18" charset="0"/>
                        </a:rPr>
                        <m:t>𝑝</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200</m:t>
                          </m:r>
                          <m:r>
                            <a:rPr lang="en-US" sz="1400" b="0" i="1" smtClean="0">
                              <a:latin typeface="Cambria Math" panose="02040503050406030204" pitchFamily="18" charset="0"/>
                            </a:rPr>
                            <m:t>𝑀</m:t>
                          </m:r>
                        </m:e>
                      </m:rad>
                      <m:r>
                        <a:rPr lang="en-US" sz="1400" b="0" i="1" smtClean="0">
                          <a:latin typeface="Cambria Math" panose="02040503050406030204" pitchFamily="18" charset="0"/>
                        </a:rPr>
                        <m:t>=</m:t>
                      </m:r>
                      <m:r>
                        <a:rPr lang="en-US" sz="1400" i="1">
                          <a:solidFill>
                            <a:prstClr val="black"/>
                          </a:solidFill>
                          <a:latin typeface="Cambria Math" panose="02040503050406030204" pitchFamily="18" charset="0"/>
                        </a:rPr>
                        <m:t>𝑝</m:t>
                      </m:r>
                      <m:rad>
                        <m:radPr>
                          <m:degHide m:val="on"/>
                          <m:ctrlPr>
                            <a:rPr lang="en-US" sz="1400" i="1" smtClean="0">
                              <a:solidFill>
                                <a:prstClr val="black"/>
                              </a:solidFill>
                              <a:latin typeface="Cambria Math" panose="02040503050406030204" pitchFamily="18" charset="0"/>
                            </a:rPr>
                          </m:ctrlPr>
                        </m:radPr>
                        <m:deg/>
                        <m:e>
                          <m:r>
                            <a:rPr lang="en-US" sz="1400" b="0" i="1" smtClean="0">
                              <a:solidFill>
                                <a:prstClr val="black"/>
                              </a:solidFill>
                              <a:latin typeface="Cambria Math" panose="02040503050406030204" pitchFamily="18" charset="0"/>
                            </a:rPr>
                            <m:t>2</m:t>
                          </m:r>
                        </m:e>
                      </m:rad>
                      <m:rad>
                        <m:radPr>
                          <m:degHide m:val="on"/>
                          <m:ctrlPr>
                            <a:rPr lang="en-US" sz="1400" i="1">
                              <a:solidFill>
                                <a:prstClr val="black"/>
                              </a:solidFill>
                              <a:latin typeface="Cambria Math" panose="02040503050406030204" pitchFamily="18" charset="0"/>
                            </a:rPr>
                          </m:ctrlPr>
                        </m:radPr>
                        <m:deg/>
                        <m:e>
                          <m:r>
                            <a:rPr lang="en-US" sz="1400" b="0" i="1" smtClean="0">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00</m:t>
                          </m:r>
                          <m:r>
                            <a:rPr lang="en-US" sz="1400" i="1">
                              <a:solidFill>
                                <a:prstClr val="black"/>
                              </a:solidFill>
                              <a:latin typeface="Cambria Math" panose="02040503050406030204" pitchFamily="18" charset="0"/>
                            </a:rPr>
                            <m:t>𝑀</m:t>
                          </m:r>
                        </m:e>
                      </m:rad>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185846" y="5075240"/>
                <a:ext cx="4398960" cy="240835"/>
              </a:xfrm>
              <a:prstGeom prst="rect">
                <a:avLst/>
              </a:prstGeom>
              <a:blipFill>
                <a:blip r:embed="rId4"/>
                <a:stretch>
                  <a:fillRect l="-971" r="-41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395022" y="5626101"/>
                <a:ext cx="1738809" cy="2408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100</m:t>
                          </m:r>
                          <m:r>
                            <a:rPr lang="en-US" sz="1400" b="0" i="1" smtClean="0">
                              <a:latin typeface="Cambria Math" panose="02040503050406030204" pitchFamily="18" charset="0"/>
                            </a:rPr>
                            <m:t>𝑀</m:t>
                          </m:r>
                        </m:e>
                      </m:rad>
                      <m:r>
                        <a:rPr lang="en-US" sz="1400" b="0" i="1" smtClean="0">
                          <a:latin typeface="Cambria Math" panose="02040503050406030204" pitchFamily="18" charset="0"/>
                        </a:rPr>
                        <m:t>&gt;</m:t>
                      </m:r>
                      <m:rad>
                        <m:radPr>
                          <m:degHide m:val="on"/>
                          <m:ctrlPr>
                            <a:rPr lang="en-US" sz="1400" i="1">
                              <a:latin typeface="Cambria Math" panose="02040503050406030204" pitchFamily="18" charset="0"/>
                            </a:rPr>
                          </m:ctrlPr>
                        </m:radPr>
                        <m:deg/>
                        <m:e>
                          <m:r>
                            <a:rPr lang="en-US" sz="1400" i="1">
                              <a:latin typeface="Cambria Math" panose="02040503050406030204" pitchFamily="18" charset="0"/>
                            </a:rPr>
                            <m:t>100</m:t>
                          </m:r>
                          <m:r>
                            <a:rPr lang="en-US" sz="1400" i="1">
                              <a:latin typeface="Cambria Math" panose="02040503050406030204" pitchFamily="18" charset="0"/>
                            </a:rPr>
                            <m:t>𝑀</m:t>
                          </m:r>
                        </m:e>
                      </m:rad>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395022" y="5626101"/>
                <a:ext cx="1738809" cy="240835"/>
              </a:xfrm>
              <a:prstGeom prst="rect">
                <a:avLst/>
              </a:prstGeom>
              <a:blipFill>
                <a:blip r:embed="rId5"/>
                <a:stretch>
                  <a:fillRect l="-2105" r="-1754"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772881" y="5495837"/>
                <a:ext cx="1323119" cy="444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rPr>
                        <m:t>&gt;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den>
                      </m:f>
                      <m:r>
                        <a:rPr lang="en-US" sz="1400" b="0" i="1" smtClean="0">
                          <a:latin typeface="Cambria Math" panose="02040503050406030204" pitchFamily="18" charset="0"/>
                        </a:rPr>
                        <m:t>=70.7%</m:t>
                      </m:r>
                    </m:oMath>
                  </m:oMathPara>
                </a14:m>
                <a:endParaRPr lang="en-US" sz="1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772881" y="5495837"/>
                <a:ext cx="1323119" cy="444994"/>
              </a:xfrm>
              <a:prstGeom prst="rect">
                <a:avLst/>
              </a:prstGeom>
              <a:blipFill>
                <a:blip r:embed="rId6"/>
                <a:stretch>
                  <a:fillRect l="-3226" t="-1370" r="-2765" b="-10959"/>
                </a:stretch>
              </a:blipFill>
            </p:spPr>
            <p:txBody>
              <a:bodyPr/>
              <a:lstStyle/>
              <a:p>
                <a:r>
                  <a:rPr lang="en-US">
                    <a:noFill/>
                  </a:rPr>
                  <a:t> </a:t>
                </a:r>
              </a:p>
            </p:txBody>
          </p:sp>
        </mc:Fallback>
      </mc:AlternateContent>
    </p:spTree>
    <p:extLst>
      <p:ext uri="{BB962C8B-B14F-4D97-AF65-F5344CB8AC3E}">
        <p14:creationId xmlns:p14="http://schemas.microsoft.com/office/powerpoint/2010/main" val="241453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Probability in Quantitative Finance</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Financial markets are full of uncertainty. Therefore, the ability to quantify that uncertainty and make predictions is a key function in quant finance.</a:t>
            </a:r>
          </a:p>
          <a:p>
            <a:r>
              <a:rPr lang="en-US" sz="1200" dirty="0" smtClean="0"/>
              <a:t>A clever approach in solving probability problems is through examining the symmetry between different random variables.</a:t>
            </a:r>
          </a:p>
          <a:p>
            <a:r>
              <a:rPr lang="en-US" sz="1200" dirty="0" smtClean="0"/>
              <a:t>Modeling the likelihood of change is key in quant finance. For example,  modeling whether a stock will go up or down with some probability over some time interval. This type of model, when taken at very small time intervals, actually forms the basis of some more complex models in </a:t>
            </a:r>
            <a:r>
              <a:rPr lang="en-US" sz="1200" smtClean="0"/>
              <a:t>quant finance.</a:t>
            </a:r>
            <a:endParaRPr lang="en-US" sz="1200" dirty="0" smtClean="0"/>
          </a:p>
        </p:txBody>
      </p:sp>
    </p:spTree>
    <p:extLst>
      <p:ext uri="{BB962C8B-B14F-4D97-AF65-F5344CB8AC3E}">
        <p14:creationId xmlns:p14="http://schemas.microsoft.com/office/powerpoint/2010/main" val="415623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383</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Intro to Quant Finance</vt:lpstr>
      <vt:lpstr>Financial Models</vt:lpstr>
      <vt:lpstr>Probability in Quantitative Finance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Strategies</dc:title>
  <dc:creator>Nick Jathar</dc:creator>
  <cp:lastModifiedBy>Nick Jathar</cp:lastModifiedBy>
  <cp:revision>57</cp:revision>
  <dcterms:created xsi:type="dcterms:W3CDTF">2018-05-14T18:49:06Z</dcterms:created>
  <dcterms:modified xsi:type="dcterms:W3CDTF">2018-05-17T18:53:25Z</dcterms:modified>
</cp:coreProperties>
</file>