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8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0339-5C9F-49B9-A888-BD91BAF43D8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C9F1-237C-4A27-A3CA-9DE9779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1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0339-5C9F-49B9-A888-BD91BAF43D8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C9F1-237C-4A27-A3CA-9DE9779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0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0339-5C9F-49B9-A888-BD91BAF43D8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C9F1-237C-4A27-A3CA-9DE9779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5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0339-5C9F-49B9-A888-BD91BAF43D8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C9F1-237C-4A27-A3CA-9DE9779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3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0339-5C9F-49B9-A888-BD91BAF43D8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C9F1-237C-4A27-A3CA-9DE9779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6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0339-5C9F-49B9-A888-BD91BAF43D8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C9F1-237C-4A27-A3CA-9DE9779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0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0339-5C9F-49B9-A888-BD91BAF43D8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C9F1-237C-4A27-A3CA-9DE9779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8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0339-5C9F-49B9-A888-BD91BAF43D8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C9F1-237C-4A27-A3CA-9DE9779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5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0339-5C9F-49B9-A888-BD91BAF43D8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C9F1-237C-4A27-A3CA-9DE9779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0339-5C9F-49B9-A888-BD91BAF43D8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C9F1-237C-4A27-A3CA-9DE9779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0339-5C9F-49B9-A888-BD91BAF43D8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C9F1-237C-4A27-A3CA-9DE9779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10339-5C9F-49B9-A888-BD91BAF43D8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5C9F1-237C-4A27-A3CA-9DE97798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4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emf"/><Relationship Id="rId9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4122"/>
          </a:xfrm>
        </p:spPr>
        <p:txBody>
          <a:bodyPr>
            <a:normAutofit fontScale="90000"/>
          </a:bodyPr>
          <a:lstStyle/>
          <a:p>
            <a:r>
              <a:rPr lang="en-US" sz="2400" b="1" u="sng" dirty="0" smtClean="0"/>
              <a:t>Joint and Conditional Probability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852928"/>
            <a:ext cx="616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Compound Probability </a:t>
            </a:r>
            <a:r>
              <a:rPr lang="en-US" dirty="0" smtClean="0"/>
              <a:t>– the probability of all events occurring.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0193" y="1215075"/>
            <a:ext cx="1033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all events are independent of one another then the compound probability equals the product of each event’s individual probability.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37931" y="1738087"/>
                <a:ext cx="2516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931" y="1738087"/>
                <a:ext cx="2516138" cy="276999"/>
              </a:xfrm>
              <a:prstGeom prst="rect">
                <a:avLst/>
              </a:prstGeom>
              <a:blipFill>
                <a:blip r:embed="rId2"/>
                <a:stretch>
                  <a:fillRect l="-1942" t="-2174" r="-315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30193" y="2038887"/>
            <a:ext cx="1033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 are dependent if one or more events influence other events. Sampling without replacement is an example of dependent events.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68240" y="1738087"/>
            <a:ext cx="4664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This equation can be used to test independence</a:t>
            </a:r>
            <a:endParaRPr lang="en-US" sz="1200" b="1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838200" y="2861950"/>
            <a:ext cx="4824933" cy="33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 smtClean="0"/>
              <a:t>Conditional Probability</a:t>
            </a:r>
            <a:endParaRPr lang="en-US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30193" y="3224097"/>
                <a:ext cx="3723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probability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given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93" y="3224097"/>
                <a:ext cx="3723583" cy="276999"/>
              </a:xfrm>
              <a:prstGeom prst="rect">
                <a:avLst/>
              </a:prstGeom>
              <a:blipFill>
                <a:blip r:embed="rId3"/>
                <a:stretch>
                  <a:fillRect l="-982" t="-180000" r="-1309" b="-2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30193" y="3675004"/>
                <a:ext cx="1980799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93" y="3675004"/>
                <a:ext cx="1980799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30193" y="4425673"/>
                <a:ext cx="4289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independent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93" y="4425673"/>
                <a:ext cx="4289315" cy="276999"/>
              </a:xfrm>
              <a:prstGeom prst="rect">
                <a:avLst/>
              </a:prstGeom>
              <a:blipFill>
                <a:blip r:embed="rId5"/>
                <a:stretch>
                  <a:fillRect l="-710" t="-180000" r="-1563" b="-2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3"/>
          <p:cNvSpPr txBox="1">
            <a:spLocks/>
          </p:cNvSpPr>
          <p:nvPr/>
        </p:nvSpPr>
        <p:spPr>
          <a:xfrm>
            <a:off x="5908381" y="2861950"/>
            <a:ext cx="4824933" cy="33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 smtClean="0"/>
              <a:t>Joint and Marginal Probability</a:t>
            </a:r>
            <a:endParaRPr lang="en-US" sz="2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5908381" y="3222614"/>
            <a:ext cx="5556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Joint – probability of the intersection of multiple events.</a:t>
            </a:r>
          </a:p>
          <a:p>
            <a:r>
              <a:rPr lang="en-US" dirty="0" smtClean="0"/>
              <a:t>Marginal – probability of </a:t>
            </a:r>
            <a:r>
              <a:rPr lang="en-US" smtClean="0"/>
              <a:t>a single event.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8201" y="4080597"/>
            <a:ext cx="4862660" cy="178832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8907924">
            <a:off x="7079879" y="5478464"/>
            <a:ext cx="1164336" cy="224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04245" y="6007419"/>
            <a:ext cx="1332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Joint Probabilities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800664" y="6145918"/>
            <a:ext cx="1596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Marginal Probabilities</a:t>
            </a:r>
            <a:endParaRPr lang="en-US" sz="1200" b="1" dirty="0"/>
          </a:p>
        </p:txBody>
      </p:sp>
      <p:sp>
        <p:nvSpPr>
          <p:cNvPr id="19" name="Right Arrow 18"/>
          <p:cNvSpPr/>
          <p:nvPr/>
        </p:nvSpPr>
        <p:spPr>
          <a:xfrm rot="14387048">
            <a:off x="9799101" y="5541713"/>
            <a:ext cx="1164336" cy="22402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1787026">
            <a:off x="9073932" y="5814004"/>
            <a:ext cx="1164336" cy="22402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3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4122"/>
          </a:xfrm>
        </p:spPr>
        <p:txBody>
          <a:bodyPr>
            <a:normAutofit fontScale="90000"/>
          </a:bodyPr>
          <a:lstStyle/>
          <a:p>
            <a:r>
              <a:rPr lang="en-US" sz="2400" b="1" u="sng" dirty="0" smtClean="0"/>
              <a:t>Bayes Rule &amp; Random Variables</a:t>
            </a:r>
            <a:endParaRPr lang="en-US" sz="2400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699248"/>
            <a:ext cx="167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n!   is n factorial</a:t>
            </a:r>
          </a:p>
          <a:p>
            <a:r>
              <a:rPr lang="en-US" dirty="0" smtClean="0"/>
              <a:t>0! =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1429789"/>
            <a:ext cx="793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Permutation is the number of ways we can arrange outcomes where order matters.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829800" y="1376137"/>
                <a:ext cx="1611852" cy="557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00" y="1376137"/>
                <a:ext cx="1611852" cy="557781"/>
              </a:xfrm>
              <a:prstGeom prst="rect">
                <a:avLst/>
              </a:prstGeom>
              <a:blipFill>
                <a:blip r:embed="rId2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8853055" y="1546167"/>
            <a:ext cx="781396" cy="206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88613" y="783458"/>
            <a:ext cx="601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can we pick k items from n choices where order matters?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8200" y="1933918"/>
            <a:ext cx="486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Combination is the number of ways we can arrange outcomes where order does not matters.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839989" y="1971881"/>
                <a:ext cx="3205558" cy="557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989" y="1971881"/>
                <a:ext cx="3205558" cy="557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/>
          <p:cNvSpPr/>
          <p:nvPr/>
        </p:nvSpPr>
        <p:spPr>
          <a:xfrm>
            <a:off x="5863244" y="2141911"/>
            <a:ext cx="781396" cy="206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8199" y="2817838"/>
            <a:ext cx="1788623" cy="36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Bayes’ Theorem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626822" y="2707456"/>
                <a:ext cx="256025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22" y="2707456"/>
                <a:ext cx="2560253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5638800" y="297081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199" y="3399340"/>
            <a:ext cx="10849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Random Variable </a:t>
            </a:r>
            <a:r>
              <a:rPr lang="en-US" dirty="0" smtClean="0"/>
              <a:t>– an unknown variable encompasses all possible values in a sample space. It is designated by a capital letter. Specific values are denoted by a lowercase letter. They can be either discrete or continuous.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9987"/>
              </p:ext>
            </p:extLst>
          </p:nvPr>
        </p:nvGraphicFramePr>
        <p:xfrm>
          <a:off x="2462306" y="4261236"/>
          <a:ext cx="8128000" cy="108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54457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18130971"/>
                    </a:ext>
                  </a:extLst>
                </a:gridCol>
              </a:tblGrid>
              <a:tr h="2405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Discrete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Continuous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463316"/>
                  </a:ext>
                </a:extLst>
              </a:tr>
              <a:tr h="1804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 only take on specific values and therefore are countable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 take on an infinite number of values in a range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389666"/>
                  </a:ext>
                </a:extLst>
              </a:tr>
              <a:tr h="1804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Distinct between values in important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Distinction</a:t>
                      </a:r>
                      <a:r>
                        <a:rPr lang="en-US" sz="1200" baseline="0" dirty="0" smtClean="0"/>
                        <a:t> between values in not important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878809"/>
                  </a:ext>
                </a:extLst>
              </a:tr>
              <a:tr h="1804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Assign</a:t>
                      </a:r>
                      <a:r>
                        <a:rPr lang="en-US" sz="1200" baseline="0" dirty="0" smtClean="0"/>
                        <a:t> probabilities to each discrete value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Assign</a:t>
                      </a:r>
                      <a:r>
                        <a:rPr lang="en-US" sz="1200" baseline="0" dirty="0" smtClean="0"/>
                        <a:t> probabilities to a range of values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29832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38199" y="5564149"/>
            <a:ext cx="894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X  is our random variable then what is the expected value of X</a:t>
            </a:r>
            <a:r>
              <a:rPr lang="en-US" dirty="0" smtClean="0">
                <a:sym typeface="Wingdings" panose="05000000000000000000" pitchFamily="2" charset="2"/>
              </a:rPr>
              <a:t>? In other words what is E(X)?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77372" y="5933481"/>
                <a:ext cx="219835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372" y="5933481"/>
                <a:ext cx="2198358" cy="670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86787" y="5933480"/>
                <a:ext cx="3334310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787" y="5933480"/>
                <a:ext cx="3334310" cy="670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32154" y="6101154"/>
                <a:ext cx="1745991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154" y="6101154"/>
                <a:ext cx="1745991" cy="335413"/>
              </a:xfrm>
              <a:prstGeom prst="rect">
                <a:avLst/>
              </a:prstGeom>
              <a:blipFill>
                <a:blip r:embed="rId7"/>
                <a:stretch>
                  <a:fillRect l="-1399" r="-4545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36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545" y="296637"/>
            <a:ext cx="769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what predictions from marketing research should we launch a new product?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1677" y="1697364"/>
            <a:ext cx="11336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 Arrow 15"/>
          <p:cNvSpPr/>
          <p:nvPr/>
        </p:nvSpPr>
        <p:spPr>
          <a:xfrm>
            <a:off x="4103593" y="1648171"/>
            <a:ext cx="54693" cy="2951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096930" y="1723051"/>
            <a:ext cx="1983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These are marginal probabilities</a:t>
            </a:r>
            <a:endParaRPr lang="en-US" sz="105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33" y="719825"/>
            <a:ext cx="7402431" cy="912902"/>
          </a:xfrm>
          <a:prstGeom prst="rect">
            <a:avLst/>
          </a:prstGeom>
        </p:spPr>
      </p:pic>
      <p:sp>
        <p:nvSpPr>
          <p:cNvPr id="19" name="Up Arrow 18"/>
          <p:cNvSpPr/>
          <p:nvPr/>
        </p:nvSpPr>
        <p:spPr>
          <a:xfrm>
            <a:off x="8220962" y="1637782"/>
            <a:ext cx="215809" cy="2565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36771" y="1686583"/>
            <a:ext cx="23278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/>
              <a:t>This is a conditional probability matrix</a:t>
            </a:r>
          </a:p>
          <a:p>
            <a:pPr algn="ctr"/>
            <a:r>
              <a:rPr lang="en-US" sz="1050" b="1" dirty="0" smtClean="0"/>
              <a:t>P(Prediction X | Performance Y)</a:t>
            </a:r>
            <a:endParaRPr lang="en-US" sz="105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5845" y="2074102"/>
            <a:ext cx="46121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The expected value of a product = (0.20 * 2500 + 0.40 * 100 – 0.40 * 1500) = -60 </a:t>
            </a:r>
            <a:endParaRPr lang="en-US" sz="105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52987" y="2716091"/>
            <a:ext cx="4826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What we need to find is the conditional probability P(Performance X | Prediction Y)</a:t>
            </a:r>
            <a:endParaRPr lang="en-US" sz="1050" b="1" dirty="0"/>
          </a:p>
        </p:txBody>
      </p:sp>
      <p:cxnSp>
        <p:nvCxnSpPr>
          <p:cNvPr id="24" name="Straight Arrow Connector 23"/>
          <p:cNvCxnSpPr>
            <a:stCxn id="25" idx="1"/>
            <a:endCxn id="21" idx="3"/>
          </p:cNvCxnSpPr>
          <p:nvPr/>
        </p:nvCxnSpPr>
        <p:spPr>
          <a:xfrm flipH="1" flipV="1">
            <a:off x="4998005" y="2201060"/>
            <a:ext cx="512217" cy="20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10222" y="2127469"/>
            <a:ext cx="64016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This is the naïve expectation – in other words, the expected value if we launched every product developed.</a:t>
            </a:r>
          </a:p>
          <a:p>
            <a:r>
              <a:rPr lang="en-US" sz="1000" b="1" dirty="0" smtClean="0"/>
              <a:t>So the question is, can we improve the expected value of launched products if the decision to launch is based on the prediction given by marketing research?</a:t>
            </a:r>
            <a:endParaRPr lang="en-US" sz="1000" b="1" dirty="0"/>
          </a:p>
        </p:txBody>
      </p:sp>
      <p:cxnSp>
        <p:nvCxnSpPr>
          <p:cNvPr id="23" name="Straight Arrow Connector 22"/>
          <p:cNvCxnSpPr>
            <a:stCxn id="26" idx="1"/>
            <a:endCxn id="22" idx="3"/>
          </p:cNvCxnSpPr>
          <p:nvPr/>
        </p:nvCxnSpPr>
        <p:spPr>
          <a:xfrm flipH="1" flipV="1">
            <a:off x="5679894" y="2843049"/>
            <a:ext cx="336371" cy="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16265" y="2720802"/>
            <a:ext cx="5895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We can use Bayes’ Theorem here because we have the flip side of the conditional probability available.</a:t>
            </a:r>
            <a:endParaRPr lang="en-US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05119" y="2974718"/>
                <a:ext cx="5256311" cy="3585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Performance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Prediction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Performance</m:t>
                              </m:r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Performance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Prediciton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119" y="2974718"/>
                <a:ext cx="5256311" cy="358560"/>
              </a:xfrm>
              <a:prstGeom prst="rect">
                <a:avLst/>
              </a:prstGeom>
              <a:blipFill>
                <a:blip r:embed="rId3"/>
                <a:stretch>
                  <a:fillRect l="-232" t="-1695" r="-579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544632" y="3588285"/>
            <a:ext cx="5280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We have everything on the right side except for P(Prediction Y), so let’s compute this next…</a:t>
            </a:r>
            <a:endParaRPr lang="en-US" sz="1050" b="1" dirty="0"/>
          </a:p>
        </p:txBody>
      </p:sp>
      <p:sp>
        <p:nvSpPr>
          <p:cNvPr id="28" name="Up Arrow 27"/>
          <p:cNvSpPr/>
          <p:nvPr/>
        </p:nvSpPr>
        <p:spPr>
          <a:xfrm>
            <a:off x="9976022" y="3353680"/>
            <a:ext cx="54919" cy="2481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77" y="3017079"/>
            <a:ext cx="2081207" cy="803768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1654290" y="3842201"/>
            <a:ext cx="199224" cy="31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61640" y="4230467"/>
                <a:ext cx="783432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Pred</m:t>
                          </m:r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Perf</m:t>
                          </m:r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</m:e>
                      </m:d>
                      <m:r>
                        <a:rPr lang="en-US" sz="105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Perf</m:t>
                          </m:r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</m:e>
                      </m:d>
                      <m:r>
                        <a:rPr lang="en-US" sz="1050" b="0" i="0" smtClean="0">
                          <a:latin typeface="Cambria Math" panose="02040503050406030204" pitchFamily="18" charset="0"/>
                        </a:rPr>
                        <m:t>  +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Pred</m:t>
                          </m:r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Good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Perf</m:t>
                          </m:r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Average</m:t>
                          </m:r>
                        </m:e>
                      </m:d>
                      <m:r>
                        <a:rPr lang="en-US" sz="105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Perf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Average</m:t>
                          </m:r>
                        </m:e>
                      </m:d>
                      <m:r>
                        <a:rPr lang="en-US" sz="105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05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Pred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Good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Per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Ba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105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Perf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Bad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40" y="4230467"/>
                <a:ext cx="7834324" cy="161583"/>
              </a:xfrm>
              <a:prstGeom prst="rect">
                <a:avLst/>
              </a:prstGeom>
              <a:blipFill>
                <a:blip r:embed="rId5"/>
                <a:stretch>
                  <a:fillRect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61640" y="4467032"/>
                <a:ext cx="529555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Pred</m:t>
                          </m:r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Perf</m:t>
                          </m:r>
                          <m: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Good</m:t>
                          </m:r>
                        </m:e>
                      </m:d>
                      <m:r>
                        <a:rPr lang="en-US" sz="1050" b="0" i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Pred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Perf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Average</m:t>
                          </m:r>
                        </m:e>
                      </m:d>
                      <m:r>
                        <a:rPr lang="en-US" sz="105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Pred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Perf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Bad</m:t>
                          </m:r>
                        </m:e>
                      </m:d>
                      <m:r>
                        <a:rPr lang="en-US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40" y="4467032"/>
                <a:ext cx="5295552" cy="161583"/>
              </a:xfrm>
              <a:prstGeom prst="rect">
                <a:avLst/>
              </a:prstGeom>
              <a:blipFill>
                <a:blip r:embed="rId6"/>
                <a:stretch>
                  <a:fillRect l="-115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85" y="4703673"/>
                <a:ext cx="489819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Pred</m:t>
                          </m:r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) ∗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Perf</m:t>
                          </m:r>
                          <m: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Good</m:t>
                          </m:r>
                        </m:e>
                      </m:d>
                      <m:r>
                        <a:rPr lang="en-US" sz="1050" b="0" i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5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05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Perf</m:t>
                      </m:r>
                      <m:r>
                        <a:rPr lang="en-US" sz="105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Average</m:t>
                      </m:r>
                      <m:r>
                        <a:rPr lang="en-US" sz="105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105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5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05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05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erf</m:t>
                      </m:r>
                      <m:r>
                        <a:rPr lang="en-US" sz="105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Bad</m:t>
                      </m:r>
                      <m:r>
                        <a:rPr lang="en-US" sz="105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</m:t>
                      </m:r>
                      <m:r>
                        <a:rPr lang="en-US" sz="1050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sz="1050" b="1" i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050" b="1" i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𝐏𝐫𝐞𝐝</m:t>
                      </m:r>
                      <m:r>
                        <a:rPr lang="en-US" sz="1050" b="1" i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50" b="1" i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𝐆𝐨𝐨𝐝</m:t>
                      </m:r>
                      <m:r>
                        <a:rPr lang="en-US" sz="1050" b="1" i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5" y="4703673"/>
                <a:ext cx="4898199" cy="161583"/>
              </a:xfrm>
              <a:prstGeom prst="rect">
                <a:avLst/>
              </a:prstGeom>
              <a:blipFill>
                <a:blip r:embed="rId7"/>
                <a:stretch>
                  <a:fillRect l="-249" t="-7692" r="-1121" b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7" idx="1"/>
            <a:endCxn id="9" idx="3"/>
          </p:cNvCxnSpPr>
          <p:nvPr/>
        </p:nvCxnSpPr>
        <p:spPr>
          <a:xfrm flipH="1" flipV="1">
            <a:off x="2492884" y="3418963"/>
            <a:ext cx="4051748" cy="29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09506" y="3851086"/>
            <a:ext cx="40475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Proof that these marginal probabilities can be computed as follows…</a:t>
            </a:r>
            <a:endParaRPr lang="en-US" sz="105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137" y="5148728"/>
            <a:ext cx="3339288" cy="914114"/>
          </a:xfrm>
          <a:prstGeom prst="rect">
            <a:avLst/>
          </a:prstGeom>
        </p:spPr>
      </p:pic>
      <p:cxnSp>
        <p:nvCxnSpPr>
          <p:cNvPr id="40" name="Curved Connector 39"/>
          <p:cNvCxnSpPr>
            <a:stCxn id="27" idx="2"/>
            <a:endCxn id="38" idx="0"/>
          </p:cNvCxnSpPr>
          <p:nvPr/>
        </p:nvCxnSpPr>
        <p:spPr>
          <a:xfrm rot="5400000">
            <a:off x="5042988" y="1006995"/>
            <a:ext cx="1306527" cy="6976939"/>
          </a:xfrm>
          <a:prstGeom prst="curvedConnector3">
            <a:avLst>
              <a:gd name="adj1" fmla="val 846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3982" y="6067841"/>
            <a:ext cx="40475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dirty="0" smtClean="0"/>
              <a:t>We are in a position to assess whether the predictions from marketing research improves the expected value of product launch if we use their predictions as opposed to naively launching products…</a:t>
            </a:r>
            <a:endParaRPr lang="en-US" sz="1050" b="1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4632" y="4979396"/>
            <a:ext cx="4067017" cy="1038500"/>
          </a:xfrm>
          <a:prstGeom prst="rect">
            <a:avLst/>
          </a:prstGeom>
        </p:spPr>
      </p:pic>
      <p:sp>
        <p:nvSpPr>
          <p:cNvPr id="56" name="Up Arrow 55"/>
          <p:cNvSpPr/>
          <p:nvPr/>
        </p:nvSpPr>
        <p:spPr>
          <a:xfrm rot="5400000">
            <a:off x="5189857" y="4603783"/>
            <a:ext cx="147091" cy="23077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938052" y="6043063"/>
            <a:ext cx="5280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dirty="0" smtClean="0"/>
              <a:t>We see from the revised expectations matrix that if we launch those products for which marketing research has predicted Good, then our expected value has improved from a loss of $60 to a gain of $346. If marketing research predicts Average or Bad, the expected value of launch remain negative and therefore we should decide to not launch those products.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09282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60583" y="5543781"/>
            <a:ext cx="2239011" cy="811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4122"/>
          </a:xfrm>
        </p:spPr>
        <p:txBody>
          <a:bodyPr>
            <a:normAutofit fontScale="90000"/>
          </a:bodyPr>
          <a:lstStyle/>
          <a:p>
            <a:r>
              <a:rPr lang="en-US" sz="2400" b="1" u="sng" dirty="0" smtClean="0"/>
              <a:t>Binomial Distribution</a:t>
            </a:r>
            <a:endParaRPr lang="en-US" sz="2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142146" y="653287"/>
            <a:ext cx="103343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single trial has two possible outcomes – usually categorized as either a success or a failure. A failure is really the complement of a success, that is not a success. For example: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dirty="0" smtClean="0"/>
              <a:t>A coin flip </a:t>
            </a:r>
            <a:r>
              <a:rPr lang="en-US" dirty="0" smtClean="0">
                <a:sym typeface="Wingdings" panose="05000000000000000000" pitchFamily="2" charset="2"/>
              </a:rPr>
              <a:t> consider getting a heads as a success (note that this is arbitrary), then getting “tails” would be considered a failure, or better stated not getting heads.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Drawing a card from a deck  if you consider drawing a spade as a success (again this is arbitrary), then drawing a non-spade is a failure, or better stated not drawing a spade.</a:t>
            </a:r>
          </a:p>
          <a:p>
            <a:pPr marL="628650"/>
            <a:endParaRPr lang="en-US" dirty="0" smtClean="0">
              <a:sym typeface="Wingdings" panose="05000000000000000000" pitchFamily="2" charset="2"/>
            </a:endParaRPr>
          </a:p>
          <a:p>
            <a:pPr marL="1588"/>
            <a:r>
              <a:rPr lang="en-US" b="1" i="1" dirty="0" smtClean="0">
                <a:sym typeface="Wingdings" panose="05000000000000000000" pitchFamily="2" charset="2"/>
              </a:rPr>
              <a:t>Variables in a Binomial Distribution</a:t>
            </a:r>
          </a:p>
          <a:p>
            <a:pPr marL="1588"/>
            <a:endParaRPr lang="en-US" b="1" i="1" dirty="0">
              <a:sym typeface="Wingdings" panose="05000000000000000000" pitchFamily="2" charset="2"/>
            </a:endParaRPr>
          </a:p>
          <a:p>
            <a:pPr marL="1588"/>
            <a:endParaRPr lang="en-US" b="1" i="1" dirty="0" smtClean="0">
              <a:sym typeface="Wingdings" panose="05000000000000000000" pitchFamily="2" charset="2"/>
            </a:endParaRPr>
          </a:p>
          <a:p>
            <a:pPr marL="1588"/>
            <a:endParaRPr lang="en-US" b="1" i="1" dirty="0">
              <a:sym typeface="Wingdings" panose="05000000000000000000" pitchFamily="2" charset="2"/>
            </a:endParaRPr>
          </a:p>
          <a:p>
            <a:pPr marL="1588"/>
            <a:endParaRPr lang="en-US" b="1" i="1" dirty="0" smtClean="0">
              <a:sym typeface="Wingdings" panose="05000000000000000000" pitchFamily="2" charset="2"/>
            </a:endParaRPr>
          </a:p>
          <a:p>
            <a:pPr marL="1588"/>
            <a:endParaRPr lang="en-US" b="1" i="1" dirty="0" smtClean="0"/>
          </a:p>
          <a:p>
            <a:pPr marL="1588"/>
            <a:endParaRPr lang="en-US" b="1" i="1" dirty="0"/>
          </a:p>
          <a:p>
            <a:pPr marL="1588"/>
            <a:endParaRPr lang="en-US" b="1" i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7378062"/>
                  </p:ext>
                </p:extLst>
              </p:nvPr>
            </p:nvGraphicFramePr>
            <p:xfrm>
              <a:off x="1700307" y="2987737"/>
              <a:ext cx="8967693" cy="24463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1858">
                      <a:extLst>
                        <a:ext uri="{9D8B030D-6E8A-4147-A177-3AD203B41FA5}">
                          <a16:colId xmlns:a16="http://schemas.microsoft.com/office/drawing/2014/main" val="2650508677"/>
                        </a:ext>
                      </a:extLst>
                    </a:gridCol>
                    <a:gridCol w="2662517">
                      <a:extLst>
                        <a:ext uri="{9D8B030D-6E8A-4147-A177-3AD203B41FA5}">
                          <a16:colId xmlns:a16="http://schemas.microsoft.com/office/drawing/2014/main" val="3211587960"/>
                        </a:ext>
                      </a:extLst>
                    </a:gridCol>
                    <a:gridCol w="5253318">
                      <a:extLst>
                        <a:ext uri="{9D8B030D-6E8A-4147-A177-3AD203B41FA5}">
                          <a16:colId xmlns:a16="http://schemas.microsoft.com/office/drawing/2014/main" val="7076392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Variable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Description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Example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1723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Number of trials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Flip a coin 10 times (n</a:t>
                          </a:r>
                          <a:r>
                            <a:rPr lang="en-US" sz="1400" baseline="0" dirty="0" smtClean="0"/>
                            <a:t> = 10)</a:t>
                          </a:r>
                          <a:r>
                            <a:rPr lang="en-US" sz="1400" dirty="0" smtClean="0"/>
                            <a:t>;</a:t>
                          </a:r>
                          <a:endParaRPr lang="en-US" sz="1400" baseline="0" dirty="0" smtClean="0"/>
                        </a:p>
                        <a:p>
                          <a:r>
                            <a:rPr lang="en-US" sz="1400" baseline="0" dirty="0" smtClean="0"/>
                            <a:t>Draw a single card (with replacement) from a deck 5 times (n = 5)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5654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Number of successes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Flipping heads</a:t>
                          </a:r>
                          <a:r>
                            <a:rPr lang="en-US" sz="1400" baseline="0" dirty="0" smtClean="0"/>
                            <a:t> 4 times in 10 flips (x = 4);</a:t>
                          </a:r>
                        </a:p>
                        <a:p>
                          <a:r>
                            <a:rPr lang="en-US" sz="1400" baseline="0" dirty="0" smtClean="0"/>
                            <a:t>Drawing a spade 2 times in 5 draws with replacement (x = 2)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0367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Probability of success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Probability of getting heads in a single</a:t>
                          </a:r>
                          <a:r>
                            <a:rPr lang="en-US" sz="1400" baseline="0" dirty="0" smtClean="0"/>
                            <a:t> flip (p = 0.5);</a:t>
                          </a:r>
                        </a:p>
                        <a:p>
                          <a:r>
                            <a:rPr lang="en-US" sz="1400" baseline="0" dirty="0" smtClean="0"/>
                            <a:t>Probability of getting a spade in a single draw (p = 0.25)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761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P(x)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Probability</a:t>
                          </a:r>
                          <a:r>
                            <a:rPr lang="en-US" sz="1400" baseline="0" dirty="0" smtClean="0"/>
                            <a:t> of getting x out of 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59727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7378062"/>
                  </p:ext>
                </p:extLst>
              </p:nvPr>
            </p:nvGraphicFramePr>
            <p:xfrm>
              <a:off x="1700307" y="2987737"/>
              <a:ext cx="8967693" cy="24463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1858">
                      <a:extLst>
                        <a:ext uri="{9D8B030D-6E8A-4147-A177-3AD203B41FA5}">
                          <a16:colId xmlns:a16="http://schemas.microsoft.com/office/drawing/2014/main" val="2650508677"/>
                        </a:ext>
                      </a:extLst>
                    </a:gridCol>
                    <a:gridCol w="2662517">
                      <a:extLst>
                        <a:ext uri="{9D8B030D-6E8A-4147-A177-3AD203B41FA5}">
                          <a16:colId xmlns:a16="http://schemas.microsoft.com/office/drawing/2014/main" val="3211587960"/>
                        </a:ext>
                      </a:extLst>
                    </a:gridCol>
                    <a:gridCol w="5253318">
                      <a:extLst>
                        <a:ext uri="{9D8B030D-6E8A-4147-A177-3AD203B41FA5}">
                          <a16:colId xmlns:a16="http://schemas.microsoft.com/office/drawing/2014/main" val="7076392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Variable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Description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Example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172309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Number of trials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Flip a coin 10 times (n</a:t>
                          </a:r>
                          <a:r>
                            <a:rPr lang="en-US" sz="1400" baseline="0" dirty="0" smtClean="0"/>
                            <a:t> = 10)</a:t>
                          </a:r>
                          <a:r>
                            <a:rPr lang="en-US" sz="1400" dirty="0" smtClean="0"/>
                            <a:t>;</a:t>
                          </a:r>
                          <a:endParaRPr lang="en-US" sz="1400" baseline="0" dirty="0" smtClean="0"/>
                        </a:p>
                        <a:p>
                          <a:r>
                            <a:rPr lang="en-US" sz="1400" baseline="0" dirty="0" smtClean="0"/>
                            <a:t>Draw a single card (with replacement) from a deck 5 times (n = 5)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565402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x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Number of successes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Flipping heads</a:t>
                          </a:r>
                          <a:r>
                            <a:rPr lang="en-US" sz="1400" baseline="0" dirty="0" smtClean="0"/>
                            <a:t> 4 times in 10 flips (x = 4);</a:t>
                          </a:r>
                        </a:p>
                        <a:p>
                          <a:r>
                            <a:rPr lang="en-US" sz="1400" baseline="0" dirty="0" smtClean="0"/>
                            <a:t>Drawing a spade 2 times in 5 draws with replacement (x = 2)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03674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Probability of success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Probability of getting heads in a single</a:t>
                          </a:r>
                          <a:r>
                            <a:rPr lang="en-US" sz="1400" baseline="0" dirty="0" smtClean="0"/>
                            <a:t> flip (p = 0.5);</a:t>
                          </a:r>
                        </a:p>
                        <a:p>
                          <a:r>
                            <a:rPr lang="en-US" sz="1400" baseline="0" dirty="0" smtClean="0"/>
                            <a:t>Probability of getting a spade in a single draw (p = 0.25)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761653"/>
                      </a:ext>
                    </a:extLst>
                  </a:tr>
                  <a:tr h="5210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P(x)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Probability</a:t>
                          </a:r>
                          <a:r>
                            <a:rPr lang="en-US" sz="1400" baseline="0" dirty="0" smtClean="0"/>
                            <a:t> of getting x out of 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882" t="-373256" r="-580" b="-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59727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9297970" y="5728447"/>
            <a:ext cx="13692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BINOM.DIST</a:t>
            </a:r>
          </a:p>
          <a:p>
            <a:pPr algn="ctr"/>
            <a:r>
              <a:rPr lang="en-US" sz="1100" b="1" dirty="0" smtClean="0"/>
              <a:t>(Excel Function)</a:t>
            </a:r>
          </a:p>
          <a:p>
            <a:pPr algn="ctr"/>
            <a:r>
              <a:rPr lang="en-US" sz="1100" b="1" dirty="0" smtClean="0"/>
              <a:t>also see</a:t>
            </a:r>
          </a:p>
          <a:p>
            <a:pPr algn="ctr"/>
            <a:r>
              <a:rPr lang="en-US" sz="1100" b="1" dirty="0" smtClean="0"/>
              <a:t>BINOM.DIST.RANGE</a:t>
            </a:r>
            <a:endParaRPr lang="en-US" sz="11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9233647" y="5351929"/>
            <a:ext cx="466165" cy="2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60583" y="5543781"/>
                <a:ext cx="1278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583" y="5543781"/>
                <a:ext cx="1278363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60583" y="5985497"/>
                <a:ext cx="2239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583" y="5985497"/>
                <a:ext cx="223901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18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4122"/>
          </a:xfrm>
        </p:spPr>
        <p:txBody>
          <a:bodyPr>
            <a:normAutofit fontScale="90000"/>
          </a:bodyPr>
          <a:lstStyle/>
          <a:p>
            <a:r>
              <a:rPr lang="en-US" sz="2400" b="1" u="sng" dirty="0" smtClean="0"/>
              <a:t>Functions of Random Variable</a:t>
            </a:r>
            <a:endParaRPr lang="en-US" sz="2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142146" y="788895"/>
            <a:ext cx="700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is our random variable with the following mean and standard deviation</a:t>
            </a:r>
            <a:endParaRPr lang="en-US" dirty="0" smtClean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67874" y="835061"/>
                <a:ext cx="11222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874" y="835061"/>
                <a:ext cx="1122294" cy="276999"/>
              </a:xfrm>
              <a:prstGeom prst="rect">
                <a:avLst/>
              </a:prstGeom>
              <a:blipFill>
                <a:blip r:embed="rId2"/>
                <a:stretch>
                  <a:fillRect l="-271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837408" y="835060"/>
                <a:ext cx="1072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408" y="835060"/>
                <a:ext cx="1072921" cy="276999"/>
              </a:xfrm>
              <a:prstGeom prst="rect">
                <a:avLst/>
              </a:prstGeom>
              <a:blipFill>
                <a:blip r:embed="rId3"/>
                <a:stretch>
                  <a:fillRect l="-227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142146" y="1353672"/>
            <a:ext cx="541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 is a linear function of X, that is Y = </a:t>
            </a:r>
            <a:r>
              <a:rPr lang="en-US" i="1" dirty="0" smtClean="0"/>
              <a:t>f</a:t>
            </a:r>
            <a:r>
              <a:rPr lang="en-US" dirty="0" smtClean="0"/>
              <a:t>(X) = </a:t>
            </a:r>
            <a:r>
              <a:rPr lang="en-US" dirty="0" err="1" smtClean="0"/>
              <a:t>mX</a:t>
            </a:r>
            <a:r>
              <a:rPr lang="en-US" dirty="0" smtClean="0"/>
              <a:t> + b then</a:t>
            </a:r>
            <a:endParaRPr lang="en-US" dirty="0" smtClean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41490" y="1382013"/>
                <a:ext cx="4852995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490" y="1382013"/>
                <a:ext cx="4852995" cy="312650"/>
              </a:xfrm>
              <a:prstGeom prst="rect">
                <a:avLst/>
              </a:prstGeom>
              <a:blipFill>
                <a:blip r:embed="rId4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41489" y="1780122"/>
                <a:ext cx="429720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489" y="1780122"/>
                <a:ext cx="4297202" cy="312650"/>
              </a:xfrm>
              <a:prstGeom prst="rect">
                <a:avLst/>
              </a:prstGeom>
              <a:blipFill>
                <a:blip r:embed="rId5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3"/>
          <p:cNvSpPr txBox="1">
            <a:spLocks/>
          </p:cNvSpPr>
          <p:nvPr/>
        </p:nvSpPr>
        <p:spPr>
          <a:xfrm>
            <a:off x="838200" y="2149497"/>
            <a:ext cx="10515600" cy="33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smtClean="0"/>
              <a:t>Normal Distribution</a:t>
            </a:r>
            <a:endParaRPr lang="en-US" sz="2400" b="1" u="sng" dirty="0"/>
          </a:p>
        </p:txBody>
      </p:sp>
      <p:pic>
        <p:nvPicPr>
          <p:cNvPr id="1028" name="Picture 4" descr="Excel chart of a normal curve with shaded areas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15" y="2714274"/>
            <a:ext cx="5041590" cy="344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363626" y="2607748"/>
            <a:ext cx="541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Z-Score </a:t>
            </a:r>
            <a:r>
              <a:rPr lang="en-US" sz="1400" dirty="0" smtClean="0"/>
              <a:t>is the number of standard deviations a value is from the mean</a:t>
            </a:r>
            <a:endParaRPr lang="en-US" sz="1400" dirty="0" smtClean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776427" y="2524737"/>
                <a:ext cx="1009444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427" y="2524737"/>
                <a:ext cx="1009444" cy="4725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221593" y="3688838"/>
            <a:ext cx="561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NORM.DIST </a:t>
            </a:r>
            <a:r>
              <a:rPr lang="en-US" sz="1200" dirty="0" smtClean="0"/>
              <a:t>Excel function that calculates the left-sided cumulative probability based on the standard normal distribution using the value, mean and standard deviation.</a:t>
            </a:r>
            <a:endParaRPr lang="en-US" sz="1200" dirty="0" smtClean="0">
              <a:sym typeface="Wingdings" panose="05000000000000000000" pitchFamily="2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23835" y="3079079"/>
            <a:ext cx="561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NORM.S.DIST </a:t>
            </a:r>
            <a:r>
              <a:rPr lang="en-US" sz="1200" dirty="0" smtClean="0"/>
              <a:t>Excel function that calculates the left-sided cumulative probability based on the standard normal distribution using the z-score directly.</a:t>
            </a:r>
            <a:endParaRPr lang="en-US" sz="1200" dirty="0" smtClean="0">
              <a:sym typeface="Wingdings" panose="05000000000000000000" pitchFamily="2" charset="2"/>
            </a:endParaRPr>
          </a:p>
        </p:txBody>
      </p:sp>
      <p:cxnSp>
        <p:nvCxnSpPr>
          <p:cNvPr id="6" name="Straight Arrow Connector 5"/>
          <p:cNvCxnSpPr>
            <a:stCxn id="22" idx="1"/>
          </p:cNvCxnSpPr>
          <p:nvPr/>
        </p:nvCxnSpPr>
        <p:spPr>
          <a:xfrm flipH="1">
            <a:off x="11353800" y="3144264"/>
            <a:ext cx="99060" cy="54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590168" y="2867487"/>
            <a:ext cx="1184511" cy="22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 rot="5400000">
            <a:off x="11370944" y="2709923"/>
            <a:ext cx="163831" cy="704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221593" y="4298597"/>
            <a:ext cx="561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NORM.INV </a:t>
            </a:r>
            <a:r>
              <a:rPr lang="en-US" sz="1200" dirty="0" smtClean="0"/>
              <a:t>Excel function that calculates x value that results in the z-score that yields the desired left-sided cumulative probability. This is the inverse of NORM.DIST</a:t>
            </a:r>
            <a:endParaRPr lang="en-US" sz="1200" dirty="0" smtClean="0">
              <a:sym typeface="Wingdings" panose="05000000000000000000" pitchFamily="2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23835" y="5174897"/>
            <a:ext cx="561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NORM.S.INV </a:t>
            </a:r>
            <a:r>
              <a:rPr lang="en-US" sz="1200" dirty="0" smtClean="0"/>
              <a:t>Excel function that calculates z-score that results in the desired left-sided cumulative probability. This is the inverse </a:t>
            </a:r>
            <a:r>
              <a:rPr lang="en-US" sz="1200" smtClean="0"/>
              <a:t>of NORM.S.DIST</a:t>
            </a:r>
            <a:endParaRPr lang="en-US" sz="12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3787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4122"/>
          </a:xfrm>
        </p:spPr>
        <p:txBody>
          <a:bodyPr>
            <a:normAutofit fontScale="90000"/>
          </a:bodyPr>
          <a:lstStyle/>
          <a:p>
            <a:r>
              <a:rPr lang="en-US" sz="2400" b="1" u="sng" dirty="0" smtClean="0"/>
              <a:t>Confidence Intervals</a:t>
            </a:r>
            <a:endParaRPr lang="en-US" sz="2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142146" y="788895"/>
            <a:ext cx="700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Concepts: normal distribution, z-score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838200" y="2149497"/>
            <a:ext cx="10515600" cy="33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 smtClean="0"/>
              <a:t>Joint Random Variables</a:t>
            </a:r>
            <a:endParaRPr lang="en-US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142146" y="1147370"/>
                <a:ext cx="10464161" cy="938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 </a:t>
                </a:r>
                <a:r>
                  <a:rPr lang="en-US" sz="1600" b="1" u="sng" dirty="0" smtClean="0"/>
                  <a:t>confidence interval </a:t>
                </a:r>
                <a:r>
                  <a:rPr lang="en-US" sz="1600" dirty="0" smtClean="0"/>
                  <a:t>as two key properties – 1) a level of confidence expressed as a percentage and</a:t>
                </a:r>
                <a:br>
                  <a:rPr lang="en-US" sz="1600" dirty="0" smtClean="0"/>
                </a:br>
                <a:r>
                  <a:rPr lang="en-US" sz="1600" dirty="0" smtClean="0"/>
                  <a:t>2) a range between and lower value and upper value. The </a:t>
                </a:r>
                <a:r>
                  <a:rPr lang="en-US" sz="1600" b="1" u="sng" dirty="0" smtClean="0"/>
                  <a:t>alpha</a:t>
                </a:r>
                <a:r>
                  <a:rPr lang="en-US" sz="1600" dirty="0" smtClean="0"/>
                  <a:t> is the percentage level representing a range of values outside the confidence interval and equals 100% - % confidence. Note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𝑎𝑙𝑝h𝑎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 smtClean="0">
                    <a:sym typeface="Wingdings" panose="05000000000000000000" pitchFamily="2" charset="2"/>
                  </a:rPr>
                  <a:t> is the one-tailed z-score.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146" y="1147370"/>
                <a:ext cx="10464161" cy="938077"/>
              </a:xfrm>
              <a:prstGeom prst="rect">
                <a:avLst/>
              </a:prstGeom>
              <a:blipFill>
                <a:blip r:embed="rId2"/>
                <a:stretch>
                  <a:fillRect l="-291" t="-1948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838200" y="2533569"/>
            <a:ext cx="10923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Joint random variables </a:t>
            </a:r>
            <a:r>
              <a:rPr lang="en-US" sz="1600" dirty="0" smtClean="0"/>
              <a:t> represent the probability of the intersection of each of the random variable assuming some specific value. For example: X is the event of rolling a six-sided dice and Y is the event of flipping a fair coin.</a:t>
            </a:r>
            <a:endParaRPr lang="en-US" sz="1600" dirty="0" smtClean="0">
              <a:sym typeface="Wingdings" panose="05000000000000000000" pitchFamily="2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2146" y="3118344"/>
            <a:ext cx="1092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If X and Y are independent:</a:t>
            </a:r>
            <a:r>
              <a:rPr lang="en-US" sz="1600" b="1" dirty="0" smtClean="0"/>
              <a:t> </a:t>
            </a:r>
            <a:r>
              <a:rPr lang="en-US" sz="1600" dirty="0" smtClean="0"/>
              <a:t>then P(X = x and Y = y) </a:t>
            </a:r>
            <a:r>
              <a:rPr lang="en-US" sz="2000" b="1" dirty="0" smtClean="0"/>
              <a:t>= </a:t>
            </a:r>
            <a:r>
              <a:rPr lang="en-US" sz="1600" dirty="0" smtClean="0"/>
              <a:t>P(X = x) * P(Y = y)</a:t>
            </a:r>
            <a:endParaRPr lang="en-US" sz="1600" dirty="0" smtClean="0">
              <a:sym typeface="Wingdings" panose="05000000000000000000" pitchFamily="2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2145" y="3474889"/>
            <a:ext cx="10923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If X and Y are NOT independent:</a:t>
            </a:r>
            <a:r>
              <a:rPr lang="en-US" sz="1600" b="1" dirty="0" smtClean="0"/>
              <a:t> </a:t>
            </a:r>
            <a:r>
              <a:rPr lang="en-US" sz="1600" dirty="0" smtClean="0"/>
              <a:t>then P(X = x and Y = y) </a:t>
            </a:r>
            <a:r>
              <a:rPr lang="en-US" sz="2000" b="1" dirty="0" smtClean="0"/>
              <a:t>≠</a:t>
            </a:r>
            <a:r>
              <a:rPr lang="en-US" sz="1600" dirty="0" smtClean="0"/>
              <a:t> P(X = x) * P(Y = y)</a:t>
            </a:r>
          </a:p>
          <a:p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  In this case we have to consider the covariance / correlation between X and Y.</a:t>
            </a:r>
          </a:p>
        </p:txBody>
      </p:sp>
      <p:cxnSp>
        <p:nvCxnSpPr>
          <p:cNvPr id="8" name="Straight Arrow Connector 7"/>
          <p:cNvCxnSpPr>
            <a:endCxn id="29" idx="1"/>
          </p:cNvCxnSpPr>
          <p:nvPr/>
        </p:nvCxnSpPr>
        <p:spPr>
          <a:xfrm>
            <a:off x="5946588" y="4052047"/>
            <a:ext cx="794252" cy="54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740840" y="4305886"/>
                <a:ext cx="1408078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840" y="4305886"/>
                <a:ext cx="1408078" cy="5729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853764" y="4390105"/>
                <a:ext cx="14687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764" y="4390105"/>
                <a:ext cx="1468735" cy="276999"/>
              </a:xfrm>
              <a:prstGeom prst="rect">
                <a:avLst/>
              </a:prstGeom>
              <a:blipFill>
                <a:blip r:embed="rId4"/>
                <a:stretch>
                  <a:fillRect l="-3320" r="-124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65175" y="4878800"/>
                <a:ext cx="2094869" cy="543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75" y="4878800"/>
                <a:ext cx="2094869" cy="543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endCxn id="30" idx="0"/>
          </p:cNvCxnSpPr>
          <p:nvPr/>
        </p:nvCxnSpPr>
        <p:spPr>
          <a:xfrm flipH="1">
            <a:off x="3588132" y="4083840"/>
            <a:ext cx="1136190" cy="30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2" idx="0"/>
          </p:cNvCxnSpPr>
          <p:nvPr/>
        </p:nvCxnSpPr>
        <p:spPr>
          <a:xfrm>
            <a:off x="4724322" y="4083840"/>
            <a:ext cx="88288" cy="79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0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4122"/>
          </a:xfrm>
        </p:spPr>
        <p:txBody>
          <a:bodyPr>
            <a:normAutofit fontScale="90000"/>
          </a:bodyPr>
          <a:lstStyle/>
          <a:p>
            <a:r>
              <a:rPr lang="en-US" sz="2400" b="1" u="sng" dirty="0" smtClean="0"/>
              <a:t>Portfolio Analysis</a:t>
            </a:r>
            <a:endParaRPr lang="en-US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80477" y="865367"/>
                <a:ext cx="2051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77" y="865367"/>
                <a:ext cx="2051459" cy="276999"/>
              </a:xfrm>
              <a:prstGeom prst="rect">
                <a:avLst/>
              </a:prstGeom>
              <a:blipFill>
                <a:blip r:embed="rId2"/>
                <a:stretch>
                  <a:fillRect l="-2077" r="-59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41645" y="865367"/>
                <a:ext cx="2051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645" y="865367"/>
                <a:ext cx="2051459" cy="276999"/>
              </a:xfrm>
              <a:prstGeom prst="rect">
                <a:avLst/>
              </a:prstGeom>
              <a:blipFill>
                <a:blip r:embed="rId3"/>
                <a:stretch>
                  <a:fillRect l="-2381" r="-59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80477" y="1751603"/>
                <a:ext cx="3563091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77" y="1751603"/>
                <a:ext cx="3563091" cy="280846"/>
              </a:xfrm>
              <a:prstGeom prst="rect">
                <a:avLst/>
              </a:prstGeom>
              <a:blipFill>
                <a:blip r:embed="rId4"/>
                <a:stretch>
                  <a:fillRect l="-2222" t="-26087" r="-2051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80477" y="1308485"/>
                <a:ext cx="2563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77" y="1308485"/>
                <a:ext cx="2563074" cy="276999"/>
              </a:xfrm>
              <a:prstGeom prst="rect">
                <a:avLst/>
              </a:prstGeom>
              <a:blipFill>
                <a:blip r:embed="rId5"/>
                <a:stretch>
                  <a:fillRect l="-1663" r="-23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80477" y="2280690"/>
                <a:ext cx="8403967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nor/>
                      </m:rPr>
                      <a:rPr lang="en-US" dirty="0"/>
                      <m:t> 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𝑎𝑏𝐶𝑜𝑟𝑟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77" y="2280690"/>
                <a:ext cx="8403967" cy="280846"/>
              </a:xfrm>
              <a:prstGeom prst="rect">
                <a:avLst/>
              </a:prstGeom>
              <a:blipFill>
                <a:blip r:embed="rId6"/>
                <a:stretch>
                  <a:fillRect l="-943" t="-26087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41645" y="1751603"/>
                <a:ext cx="3563091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645" y="1751603"/>
                <a:ext cx="3563091" cy="280846"/>
              </a:xfrm>
              <a:prstGeom prst="rect">
                <a:avLst/>
              </a:prstGeom>
              <a:blipFill>
                <a:blip r:embed="rId7"/>
                <a:stretch>
                  <a:fillRect l="-2397" t="-26087" r="-2226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21707" y="3276428"/>
                <a:ext cx="2921505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707" y="3276428"/>
                <a:ext cx="2921505" cy="280846"/>
              </a:xfrm>
              <a:prstGeom prst="rect">
                <a:avLst/>
              </a:prstGeom>
              <a:blipFill>
                <a:blip r:embed="rId8"/>
                <a:stretch>
                  <a:fillRect l="-2923" t="-25532" r="-626" b="-48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Arrow 1"/>
          <p:cNvSpPr/>
          <p:nvPr/>
        </p:nvSpPr>
        <p:spPr>
          <a:xfrm>
            <a:off x="5157413" y="2625948"/>
            <a:ext cx="250092" cy="586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07505" y="2747341"/>
            <a:ext cx="1883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If X and Y are independent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4837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4122"/>
          </a:xfrm>
        </p:spPr>
        <p:txBody>
          <a:bodyPr>
            <a:normAutofit fontScale="90000"/>
          </a:bodyPr>
          <a:lstStyle/>
          <a:p>
            <a:r>
              <a:rPr lang="en-US" sz="2400" b="1" u="sng" dirty="0" smtClean="0"/>
              <a:t>Sampling</a:t>
            </a:r>
            <a:endParaRPr lang="en-US" sz="24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838199" y="699248"/>
            <a:ext cx="1103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</a:t>
            </a:r>
            <a:r>
              <a:rPr lang="en-US" dirty="0" smtClean="0"/>
              <a:t>: is a large group that we want to know some properties about but its size makes it impossible to exhaustively calculate the value of these properties.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198" y="1345579"/>
            <a:ext cx="11033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</a:t>
            </a:r>
            <a:r>
              <a:rPr lang="en-US" dirty="0" smtClean="0"/>
              <a:t>: is a </a:t>
            </a:r>
            <a:r>
              <a:rPr lang="en-US" b="1" u="sng" dirty="0" smtClean="0"/>
              <a:t>representative</a:t>
            </a:r>
            <a:r>
              <a:rPr lang="en-US" dirty="0" smtClean="0"/>
              <a:t> subset of the population that can be used to </a:t>
            </a:r>
            <a:r>
              <a:rPr lang="en-US" b="1" u="sng" dirty="0" smtClean="0"/>
              <a:t>estimate</a:t>
            </a:r>
            <a:r>
              <a:rPr lang="en-US" dirty="0" smtClean="0"/>
              <a:t> the properties of the population. The larger the sample the better the property estimates of the population. The key population properties are the population mean and population standard deviation.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198" y="2413941"/>
            <a:ext cx="11033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Central Limit Theorem</a:t>
            </a:r>
            <a:r>
              <a:rPr lang="en-US" dirty="0" smtClean="0"/>
              <a:t>: if you take samples from a population, then the probability distribution of the samples’ means is going to be normally distributed with a mean equaling the population mean. This holds regardless of the shape of the population’s distribution.</a:t>
            </a: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1032" name="Picture 8" descr="Image result for normal 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1" y="3598439"/>
            <a:ext cx="4305788" cy="185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3633" y="5607328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population mean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2804662" y="5868938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sample means</a:t>
            </a:r>
            <a:endParaRPr lang="en-US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766646" y="5337908"/>
            <a:ext cx="437662" cy="25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</p:cNvCxnSpPr>
          <p:nvPr/>
        </p:nvCxnSpPr>
        <p:spPr>
          <a:xfrm>
            <a:off x="3736327" y="5992049"/>
            <a:ext cx="1265519" cy="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1"/>
          </p:cNvCxnSpPr>
          <p:nvPr/>
        </p:nvCxnSpPr>
        <p:spPr>
          <a:xfrm flipH="1" flipV="1">
            <a:off x="1508369" y="5992048"/>
            <a:ext cx="12962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0800000" flipV="1">
            <a:off x="4501662" y="3186227"/>
            <a:ext cx="1789728" cy="10653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38576" y="3381774"/>
            <a:ext cx="15712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This is called the sampling distribution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656398" y="3335607"/>
            <a:ext cx="5348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standard deviation of the sampling distribution is a function the sample size (n).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8758190"/>
                  </p:ext>
                </p:extLst>
              </p:nvPr>
            </p:nvGraphicFramePr>
            <p:xfrm>
              <a:off x="6158588" y="3675269"/>
              <a:ext cx="4947138" cy="27004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69">
                      <a:extLst>
                        <a:ext uri="{9D8B030D-6E8A-4147-A177-3AD203B41FA5}">
                          <a16:colId xmlns:a16="http://schemas.microsoft.com/office/drawing/2014/main" val="474606435"/>
                        </a:ext>
                      </a:extLst>
                    </a:gridCol>
                    <a:gridCol w="2473569">
                      <a:extLst>
                        <a:ext uri="{9D8B030D-6E8A-4147-A177-3AD203B41FA5}">
                          <a16:colId xmlns:a16="http://schemas.microsoft.com/office/drawing/2014/main" val="7141203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Individual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Sample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599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4435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μ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6844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507483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PROPORTION TESTING 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 dirty="0" smtClean="0"/>
                            <a:t>)</a:t>
                          </a:r>
                          <a:endParaRPr 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222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770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8758190"/>
                  </p:ext>
                </p:extLst>
              </p:nvPr>
            </p:nvGraphicFramePr>
            <p:xfrm>
              <a:off x="6158588" y="3675269"/>
              <a:ext cx="4947138" cy="27004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69">
                      <a:extLst>
                        <a:ext uri="{9D8B030D-6E8A-4147-A177-3AD203B41FA5}">
                          <a16:colId xmlns:a16="http://schemas.microsoft.com/office/drawing/2014/main" val="474606435"/>
                        </a:ext>
                      </a:extLst>
                    </a:gridCol>
                    <a:gridCol w="2473569">
                      <a:extLst>
                        <a:ext uri="{9D8B030D-6E8A-4147-A177-3AD203B41FA5}">
                          <a16:colId xmlns:a16="http://schemas.microsoft.com/office/drawing/2014/main" val="7141203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Individual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Sample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599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6" t="-101639" r="-100985" b="-5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46" t="-101639" r="-985" b="-5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4435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6" t="-201639" r="-100985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46" t="-201639" r="-985" b="-4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6844308"/>
                      </a:ext>
                    </a:extLst>
                  </a:tr>
                  <a:tr h="495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6" t="-227160" r="-100985" b="-224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46" t="-227160" r="-985" b="-2246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07483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3" t="-434426" r="-493" b="-19836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222281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6" t="-273950" r="-100985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46" t="-273950" r="-98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17709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>
            <a:off x="4501661" y="6498782"/>
            <a:ext cx="6982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When you don’t have an estimate for </a:t>
            </a:r>
            <a:r>
              <a:rPr lang="en-US" sz="1100" b="1" i="1" dirty="0" smtClean="0"/>
              <a:t>f</a:t>
            </a:r>
            <a:r>
              <a:rPr lang="en-US" sz="1100" b="1" dirty="0" smtClean="0"/>
              <a:t>, using </a:t>
            </a:r>
            <a:r>
              <a:rPr lang="en-US" sz="1100" b="1" i="1" dirty="0" smtClean="0"/>
              <a:t>f</a:t>
            </a:r>
            <a:r>
              <a:rPr lang="en-US" sz="1100" b="1" dirty="0" smtClean="0"/>
              <a:t> = 0.50 gives you the most conservative confidence interval.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26243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4122"/>
          </a:xfrm>
        </p:spPr>
        <p:txBody>
          <a:bodyPr>
            <a:normAutofit fontScale="90000"/>
          </a:bodyPr>
          <a:lstStyle/>
          <a:p>
            <a:r>
              <a:rPr lang="en-US" sz="2400" b="1" u="sng" dirty="0" smtClean="0"/>
              <a:t>t Distribution</a:t>
            </a:r>
            <a:endParaRPr lang="en-US" sz="24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838199" y="699248"/>
            <a:ext cx="11033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Standard Deviation</a:t>
            </a:r>
            <a:r>
              <a:rPr lang="en-US" dirty="0" smtClean="0"/>
              <a:t>: If you don’t know the standard deviation of the population – which is almost all case you will not know – you can use the standard deviation of you sample. However, this method introduces a second basis for uncertainty into our confidence interval. For a small sample size (n), instead of using the normal distribution, you use the t-distribution with a n – 1 degrees of freedom.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199" y="2066638"/>
            <a:ext cx="10515600" cy="33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 smtClean="0"/>
              <a:t>Hypothesis Testing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2400760"/>
            <a:ext cx="11033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</a:t>
            </a:r>
            <a:r>
              <a:rPr lang="en-US" dirty="0" smtClean="0"/>
              <a:t>: Define the null hypothesis (H</a:t>
            </a:r>
            <a:r>
              <a:rPr lang="en-US" baseline="-25000" dirty="0" smtClean="0"/>
              <a:t>0</a:t>
            </a:r>
            <a:r>
              <a:rPr lang="en-US" dirty="0" smtClean="0"/>
              <a:t>) and the </a:t>
            </a:r>
            <a:r>
              <a:rPr lang="en-US" dirty="0"/>
              <a:t>alternative hypothesis </a:t>
            </a:r>
            <a:r>
              <a:rPr lang="en-US" dirty="0" smtClean="0"/>
              <a:t>(H</a:t>
            </a:r>
            <a:r>
              <a:rPr lang="en-US" baseline="-25000" dirty="0" smtClean="0"/>
              <a:t>A</a:t>
            </a:r>
            <a:r>
              <a:rPr lang="en-US" dirty="0"/>
              <a:t>). H</a:t>
            </a:r>
            <a:r>
              <a:rPr lang="en-US" baseline="-25000" dirty="0"/>
              <a:t>0 </a:t>
            </a:r>
            <a:r>
              <a:rPr lang="en-US" dirty="0" smtClean="0"/>
              <a:t>is the default hypothesis; something </a:t>
            </a:r>
            <a:r>
              <a:rPr lang="en-US" dirty="0" smtClean="0"/>
              <a:t>we assume to be realty. </a:t>
            </a:r>
            <a:r>
              <a:rPr lang="en-US" dirty="0"/>
              <a:t>H</a:t>
            </a:r>
            <a:r>
              <a:rPr lang="en-US" baseline="-25000" dirty="0"/>
              <a:t>A </a:t>
            </a:r>
            <a:r>
              <a:rPr lang="en-US" dirty="0" smtClean="0"/>
              <a:t>is complementary to </a:t>
            </a: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 smtClean="0"/>
              <a:t>. If your hypothesis test is within the acceptance region, then you will not reject </a:t>
            </a: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 smtClean="0"/>
              <a:t>. If your hypothesis test is outside the acceptance region (rejection region), the you will reject H</a:t>
            </a:r>
            <a:r>
              <a:rPr lang="en-US" baseline="-25000" dirty="0" smtClean="0"/>
              <a:t>0.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198" y="3514453"/>
            <a:ext cx="1103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 I Error</a:t>
            </a:r>
            <a:r>
              <a:rPr lang="en-US" dirty="0" smtClean="0"/>
              <a:t>: Reject H</a:t>
            </a:r>
            <a:r>
              <a:rPr lang="en-US" baseline="-25000" dirty="0" smtClean="0"/>
              <a:t>0</a:t>
            </a:r>
            <a:r>
              <a:rPr lang="en-US" dirty="0" smtClean="0"/>
              <a:t> when its true. </a:t>
            </a:r>
            <a:r>
              <a:rPr lang="en-US" dirty="0" smtClean="0"/>
              <a:t>The probability of committing a Type I Error is equal to the alpha (significance level or p-value) or equivalently 1 – Confidence Level.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8" y="4292635"/>
            <a:ext cx="1103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 II Error</a:t>
            </a:r>
            <a:r>
              <a:rPr lang="en-US" dirty="0" smtClean="0"/>
              <a:t>: Fail to </a:t>
            </a:r>
            <a:r>
              <a:rPr lang="en-US" dirty="0"/>
              <a:t>r</a:t>
            </a:r>
            <a:r>
              <a:rPr lang="en-US" dirty="0" smtClean="0"/>
              <a:t>eject H</a:t>
            </a:r>
            <a:r>
              <a:rPr lang="en-US" baseline="-25000" dirty="0" smtClean="0"/>
              <a:t>0</a:t>
            </a:r>
            <a:r>
              <a:rPr lang="en-US" dirty="0" smtClean="0"/>
              <a:t> when in fact H</a:t>
            </a:r>
            <a:r>
              <a:rPr lang="en-US" baseline="-25000" dirty="0" smtClean="0"/>
              <a:t>0</a:t>
            </a:r>
            <a:r>
              <a:rPr lang="en-US" dirty="0" smtClean="0"/>
              <a:t> is false. Quantifying the probability of a Type II Erro</a:t>
            </a:r>
            <a:r>
              <a:rPr lang="en-US" dirty="0" smtClean="0"/>
              <a:t>r is trickier to quantify.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664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6350</TotalTime>
  <Words>1503</Words>
  <Application>Microsoft Office PowerPoint</Application>
  <PresentationFormat>Widescreen</PresentationFormat>
  <Paragraphs>150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Joint and Conditional Probability</vt:lpstr>
      <vt:lpstr>Bayes Rule &amp; Random Variables</vt:lpstr>
      <vt:lpstr>PowerPoint Presentation</vt:lpstr>
      <vt:lpstr>Binomial Distribution</vt:lpstr>
      <vt:lpstr>Functions of Random Variable</vt:lpstr>
      <vt:lpstr>Confidence Intervals</vt:lpstr>
      <vt:lpstr>Portfolio Analysis</vt:lpstr>
      <vt:lpstr>Sampling</vt:lpstr>
      <vt:lpstr>t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Compound Probability &amp; Independent Events</dc:title>
  <dc:creator>Nick Jathar</dc:creator>
  <cp:lastModifiedBy>Nick Jathar</cp:lastModifiedBy>
  <cp:revision>112</cp:revision>
  <dcterms:created xsi:type="dcterms:W3CDTF">2018-04-17T16:04:46Z</dcterms:created>
  <dcterms:modified xsi:type="dcterms:W3CDTF">2018-05-08T15:28:37Z</dcterms:modified>
</cp:coreProperties>
</file>