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8" autoAdjust="0"/>
    <p:restoredTop sz="92429" autoAdjust="0"/>
  </p:normalViewPr>
  <p:slideViewPr>
    <p:cSldViewPr snapToGrid="0">
      <p:cViewPr varScale="1">
        <p:scale>
          <a:sx n="147" d="100"/>
          <a:sy n="147" d="100"/>
        </p:scale>
        <p:origin x="4722" y="1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35BD-A28D-4B5B-ABDF-9520E41C397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131F-6FC9-429B-8225-B1C85D84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datascience.com/podcast-application-geospatial-analytics-business-real-lif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https://www.superdatascience.com/podcast-application-geospatial-analytics-business-real-life/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131F-6FC9-429B-8225-B1C85D8402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131F-6FC9-429B-8225-B1C85D840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131F-6FC9-429B-8225-B1C85D840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131F-6FC9-429B-8225-B1C85D840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131F-6FC9-429B-8225-B1C85D840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0B43-5E4B-4993-94AB-E855BD6CE83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7207-8EDE-4D6B-B273-AAE57432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6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7683"/>
            <a:ext cx="7772400" cy="1742635"/>
          </a:xfrm>
        </p:spPr>
        <p:txBody>
          <a:bodyPr/>
          <a:lstStyle/>
          <a:p>
            <a:r>
              <a:rPr lang="en-US" dirty="0" smtClean="0"/>
              <a:t>Statistics for</a:t>
            </a:r>
            <a:br>
              <a:rPr lang="en-US" dirty="0" smtClean="0"/>
            </a:br>
            <a:r>
              <a:rPr lang="en-US" dirty="0" smtClean="0"/>
              <a:t>Business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5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833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 Testing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8485"/>
            <a:ext cx="7886700" cy="71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Learning Example: According to a 2016 survey, “58% of American households have tables”. You want to test the hypothesis (with 97% significance level) that only 58% of American households have tablets. You survey 100 random households and find that 73 of them had tablets.</a:t>
            </a:r>
            <a:endParaRPr lang="en-US" sz="1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14297" y="1686129"/>
                <a:ext cx="7359591" cy="316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: </a:t>
                </a:r>
                <a:r>
                  <a:rPr lang="en-US" sz="1400" dirty="0" smtClean="0"/>
                  <a:t>58% or fewer households have tablets, i.e. p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58%</m:t>
                    </m:r>
                  </m:oMath>
                </a14:m>
                <a:endParaRPr lang="en-US" sz="1400" dirty="0" smtClean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97" y="1686129"/>
                <a:ext cx="7359591" cy="316905"/>
              </a:xfrm>
              <a:prstGeom prst="rect">
                <a:avLst/>
              </a:prstGeom>
              <a:blipFill>
                <a:blip r:embed="rId3"/>
                <a:stretch>
                  <a:fillRect l="-249" t="-961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>
          <a:xfrm>
            <a:off x="914296" y="1924803"/>
            <a:ext cx="7359591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H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dirty="0" smtClean="0"/>
              <a:t>More than 58% of households have tablets, i.e. p &gt; 58%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8650" y="2289487"/>
            <a:ext cx="7359591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The sample has to meet the following criteria: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08445" y="2289487"/>
                <a:ext cx="118641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&gt;10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&gt;10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45" y="2289487"/>
                <a:ext cx="1186415" cy="830997"/>
              </a:xfrm>
              <a:prstGeom prst="rect">
                <a:avLst/>
              </a:prstGeom>
              <a:blipFill>
                <a:blip r:embed="rId4"/>
                <a:stretch>
                  <a:fillRect l="-1031" r="-21649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580012" y="3310891"/>
            <a:ext cx="2085368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Proportion test formulas: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665380" y="3310891"/>
                <a:ext cx="956096" cy="555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</m:e>
                      </m:ra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80" y="3310891"/>
                <a:ext cx="956096" cy="555024"/>
              </a:xfrm>
              <a:prstGeom prst="rect">
                <a:avLst/>
              </a:prstGeom>
              <a:blipFill>
                <a:blip r:embed="rId5"/>
                <a:stretch>
                  <a:fillRect l="-5096" r="-5096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83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8"/>
          </a:xfrm>
        </p:spPr>
        <p:txBody>
          <a:bodyPr/>
          <a:lstStyle/>
          <a:p>
            <a:r>
              <a:rPr lang="en-US" dirty="0" smtClean="0"/>
              <a:t>Continuous vs Discrete</a:t>
            </a:r>
          </a:p>
          <a:p>
            <a:r>
              <a:rPr lang="en-US" dirty="0" smtClean="0"/>
              <a:t>What is a Distribution?</a:t>
            </a:r>
          </a:p>
          <a:p>
            <a:r>
              <a:rPr lang="en-US" dirty="0" smtClean="0"/>
              <a:t>What is Standard Deviation?</a:t>
            </a:r>
          </a:p>
          <a:p>
            <a:r>
              <a:rPr lang="en-US" dirty="0" smtClean="0"/>
              <a:t>Normal Distribution</a:t>
            </a:r>
          </a:p>
          <a:p>
            <a:r>
              <a:rPr lang="en-US" dirty="0" smtClean="0"/>
              <a:t>Skewness</a:t>
            </a:r>
          </a:p>
          <a:p>
            <a:r>
              <a:rPr lang="en-US" dirty="0" smtClean="0"/>
              <a:t>Mean, Median, Mode</a:t>
            </a:r>
          </a:p>
        </p:txBody>
      </p:sp>
    </p:spTree>
    <p:extLst>
      <p:ext uri="{BB962C8B-B14F-4D97-AF65-F5344CB8AC3E}">
        <p14:creationId xmlns:p14="http://schemas.microsoft.com/office/powerpoint/2010/main" val="28929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229" y="570451"/>
            <a:ext cx="76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Discrete variables </a:t>
            </a:r>
            <a:r>
              <a:rPr lang="en-US" dirty="0" smtClean="0"/>
              <a:t>- also called categorical variables - can only have a certain value from a limited set of values.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229" y="1292283"/>
            <a:ext cx="76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Continuous variables </a:t>
            </a:r>
            <a:r>
              <a:rPr lang="en-US" dirty="0" smtClean="0"/>
              <a:t>- also called numerical variables - can have any range of values. Sometimes continuous variables can have upper and/or lower bounds.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229" y="2014115"/>
            <a:ext cx="766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a variable can be considered either continuous or discrete. The choice is up to the analyst and is based on the context of the variable within the business scenario.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229" y="3012946"/>
            <a:ext cx="766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Distribution</a:t>
            </a:r>
            <a:r>
              <a:rPr lang="en-US" dirty="0" smtClean="0"/>
              <a:t> – a probability distribution is a mathematical function that can be thought of as providing the probability of occurrence of different possible outcomes in an experiment.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229" y="4011777"/>
            <a:ext cx="7667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distribution of a discrete variable can be visualized using a histogram with probability on the y-axis and the categorical values on the x-axis. A continuous variable’s distribution is commonly visualized by a continuous function with probability on the y-axis and the range for the continuous variable’s values on the x-axis. The probability distribution of a continuous variable is referred to as a probability distribution function – pdf. With continuous variables, the area under the pdf between a lower and upper bound represents the probability that the continuous variable will take on a value somewhere between those bounds.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7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229" y="570451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Deviation </a:t>
            </a:r>
            <a:r>
              <a:rPr lang="en-US" dirty="0" smtClean="0"/>
              <a:t>– measures the spread of the distribution.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228" y="2617355"/>
                <a:ext cx="82715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Normal Distribution</a:t>
                </a:r>
                <a:r>
                  <a:rPr lang="en-US" dirty="0" smtClean="0"/>
                  <a:t> – a probability distribution commonly found in nature. The normal distribution is completely defined by its mean and standard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. The probability of a variable taking on a value between the mean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standard deviations is the same across any normal distribution.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i="1" u="sng" dirty="0" smtClean="0"/>
                  <a:t>standard</a:t>
                </a:r>
                <a:r>
                  <a:rPr lang="en-US" dirty="0" smtClean="0"/>
                  <a:t> normal distribution has a mean of 0 and a standard deviation of 1.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normal distribution is critical in the Central Limit Theorem.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8" y="2617355"/>
                <a:ext cx="8271546" cy="2308324"/>
              </a:xfrm>
              <a:prstGeom prst="rect">
                <a:avLst/>
              </a:prstGeom>
              <a:blipFill>
                <a:blip r:embed="rId2"/>
                <a:stretch>
                  <a:fillRect l="-590" t="-1319" r="-590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7229" y="1155539"/>
                <a:ext cx="312592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" y="1155539"/>
                <a:ext cx="3125920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7229" y="1919090"/>
                <a:ext cx="3712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Deviation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Variance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" y="1919090"/>
                <a:ext cx="3712683" cy="307777"/>
              </a:xfrm>
              <a:prstGeom prst="rect">
                <a:avLst/>
              </a:prstGeom>
              <a:blipFill>
                <a:blip r:embed="rId4"/>
                <a:stretch>
                  <a:fillRect l="-1149" r="-131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7228" y="5140807"/>
                <a:ext cx="2729209" cy="630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8" y="5140807"/>
                <a:ext cx="2729209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229" y="570451"/>
            <a:ext cx="766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Skewness </a:t>
            </a:r>
            <a:r>
              <a:rPr lang="en-US" dirty="0" smtClean="0"/>
              <a:t>– a distribution that not symmetric around the mean. A left (negative) skew and a fatter left-handed tail. A right (positive) skew has a fatter right-handed tail.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229" y="15705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</a:t>
            </a:r>
            <a:r>
              <a:rPr lang="en-US" dirty="0" smtClean="0"/>
              <a:t>– the average value of the continuous variable.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229" y="2016565"/>
            <a:ext cx="76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Median </a:t>
            </a:r>
            <a:r>
              <a:rPr lang="en-US" dirty="0" smtClean="0"/>
              <a:t>– the value such that 50% of the values of the continuous variable are less than the median and 50% of the values are greater than the median.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229" y="2739622"/>
            <a:ext cx="76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median is not affected by outliers whereas outliers can significantly affect the mean.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229" y="3462679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– the most frequent value in the distribution.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229" y="3908737"/>
            <a:ext cx="76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negatively skewed distribution, mode &gt; median &gt; mean</a:t>
            </a:r>
            <a:endParaRPr lang="en-US" dirty="0"/>
          </a:p>
          <a:p>
            <a:r>
              <a:rPr lang="en-US" dirty="0" smtClean="0"/>
              <a:t>In a positively skewed distribution, mean &gt; median &gt;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54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Central </a:t>
            </a:r>
            <a:r>
              <a:rPr lang="en-US" b="1" smtClean="0"/>
              <a:t>Limit Theorem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114185"/>
            <a:ext cx="35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</a:t>
            </a:r>
            <a:r>
              <a:rPr lang="en-US" dirty="0" smtClean="0">
                <a:sym typeface="Wingdings" panose="05000000000000000000" pitchFamily="2" charset="2"/>
              </a:rPr>
              <a:t> parameters  N, 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m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 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49" y="1612367"/>
                <a:ext cx="2905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Sample </a:t>
                </a:r>
                <a:r>
                  <a:rPr lang="en-US" dirty="0" smtClean="0">
                    <a:sym typeface="Wingdings" panose="05000000000000000000" pitchFamily="2" charset="2"/>
                  </a:rPr>
                  <a:t> statistics  n,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612367"/>
                <a:ext cx="2905091" cy="369332"/>
              </a:xfrm>
              <a:prstGeom prst="rect">
                <a:avLst/>
              </a:prstGeom>
              <a:blipFill>
                <a:blip r:embed="rId3"/>
                <a:stretch>
                  <a:fillRect l="-1677" t="-9836" r="-12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649" y="2110549"/>
            <a:ext cx="736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statistics are used to estimate population parameters with a certain degree of confidence.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2874579"/>
            <a:ext cx="736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distribution is a collection of the means from each of a multitude of samples taken from the population.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49" y="3638609"/>
            <a:ext cx="736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Central Limit Theorem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2713" y="3972457"/>
                <a:ext cx="6937241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Regardless of the population distribution, the sampling distribution is always a normal distribution. Furthermore, the mean of the sampling distribution equals the population mean.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13" y="3972457"/>
                <a:ext cx="6937241" cy="938206"/>
              </a:xfrm>
              <a:prstGeom prst="rect">
                <a:avLst/>
              </a:prstGeom>
              <a:blipFill>
                <a:blip r:embed="rId4"/>
                <a:stretch>
                  <a:fillRect l="-791" t="-3896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2712" y="4910663"/>
                <a:ext cx="7199940" cy="76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Also, the standard deviation of the sampling distribution is related to the standard deviation of the population by the following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12" y="4910663"/>
                <a:ext cx="7199940" cy="765659"/>
              </a:xfrm>
              <a:prstGeom prst="rect">
                <a:avLst/>
              </a:prstGeom>
              <a:blipFill>
                <a:blip r:embed="rId5"/>
                <a:stretch>
                  <a:fillRect l="-762" t="-48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649" y="5716703"/>
                <a:ext cx="1911805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716703"/>
                <a:ext cx="1911805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22550" y="5824200"/>
            <a:ext cx="456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off probability for Z score probability table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2767583" y="5932437"/>
            <a:ext cx="427838" cy="15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833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 / Statistical Significance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8"/>
          </a:xfrm>
        </p:spPr>
        <p:txBody>
          <a:bodyPr/>
          <a:lstStyle/>
          <a:p>
            <a:r>
              <a:rPr lang="en-US" dirty="0" smtClean="0"/>
              <a:t>Statistical Significance</a:t>
            </a:r>
          </a:p>
          <a:p>
            <a:r>
              <a:rPr lang="en-US" dirty="0" smtClean="0"/>
              <a:t>Hypothesis </a:t>
            </a:r>
            <a:r>
              <a:rPr lang="en-US" dirty="0" smtClean="0"/>
              <a:t>Testing (a.k.a. z-test)</a:t>
            </a:r>
            <a:endParaRPr lang="en-US" dirty="0" smtClean="0"/>
          </a:p>
          <a:p>
            <a:pPr lvl="1"/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Rejection Region</a:t>
            </a:r>
          </a:p>
          <a:p>
            <a:pPr lvl="1"/>
            <a:r>
              <a:rPr lang="en-US" dirty="0" smtClean="0"/>
              <a:t>Assumptions</a:t>
            </a:r>
          </a:p>
          <a:p>
            <a:r>
              <a:rPr lang="en-US" dirty="0" smtClean="0"/>
              <a:t>Proportion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04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833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 Steps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69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Example – In 2015 millennials were watching 26.5 hours of TV per week with a standard deviation of 10 hours. Today you surveyed 50 millennials and found that they watch 24 hours of TV per week. Has the parameter decreased?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4341" y="3607266"/>
                <a:ext cx="292984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3607266"/>
                <a:ext cx="2929841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4341" y="4481597"/>
                <a:ext cx="332257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24−26.5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1.41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481597"/>
                <a:ext cx="3322576" cy="6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307" y="5188158"/>
                <a:ext cx="7952763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observing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population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24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week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3.84%.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suggests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greater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95%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confidence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decreased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7" y="5188158"/>
                <a:ext cx="7952763" cy="117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54341" y="1998456"/>
            <a:ext cx="7886700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Step 1 – Correctly formulate the null hypothesis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and alternate hypothesis H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291904" y="2290015"/>
                <a:ext cx="7359591" cy="316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: The mean parameter has not decreased, i.e.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≥26.5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04" y="2290015"/>
                <a:ext cx="7359591" cy="316905"/>
              </a:xfrm>
              <a:prstGeom prst="rect">
                <a:avLst/>
              </a:prstGeom>
              <a:blipFill>
                <a:blip r:embed="rId6"/>
                <a:stretch>
                  <a:fillRect l="-249" t="-961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291904" y="2525086"/>
                <a:ext cx="7359591" cy="316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 : The mean parameter has decreased, i.e.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&lt;26.5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04" y="2525086"/>
                <a:ext cx="7359591" cy="316905"/>
              </a:xfrm>
              <a:prstGeom prst="rect">
                <a:avLst/>
              </a:prstGeom>
              <a:blipFill>
                <a:blip r:embed="rId7"/>
                <a:stretch>
                  <a:fillRect l="-249" t="-9615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654341" y="2913877"/>
            <a:ext cx="7886700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Step 2 – Use the central limit theorem to see whether we can reject the null hypothesis.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46688" y="4610959"/>
                <a:ext cx="3781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=−1.77)=0.0384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88" y="4610959"/>
                <a:ext cx="378180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6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833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Significance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8485"/>
            <a:ext cx="7886700" cy="3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Learning Example: The Coin Flip</a:t>
            </a: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8902" y="1257448"/>
            <a:ext cx="7359591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: </a:t>
            </a:r>
            <a:r>
              <a:rPr lang="en-US" sz="1400" dirty="0" smtClean="0"/>
              <a:t>The coin is a fair coin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926701"/>
            <a:ext cx="7886700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The goal of hypothesis testing is to see whether we can </a:t>
            </a:r>
            <a:r>
              <a:rPr lang="en-US" sz="1400" b="1" i="1" u="sng" dirty="0" smtClean="0"/>
              <a:t>reject</a:t>
            </a:r>
            <a:r>
              <a:rPr lang="en-US" sz="1400" dirty="0" smtClean="0"/>
              <a:t> the null hypothesis.</a:t>
            </a:r>
            <a:endParaRPr lang="en-US" sz="1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8901" y="1496122"/>
            <a:ext cx="7359591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H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dirty="0" smtClean="0"/>
              <a:t>The coin is a </a:t>
            </a:r>
            <a:r>
              <a:rPr lang="en-US" sz="1400" b="1" i="1" u="sng" dirty="0" smtClean="0"/>
              <a:t>not</a:t>
            </a:r>
            <a:r>
              <a:rPr lang="en-US" sz="1400" dirty="0" smtClean="0"/>
              <a:t> fair coin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445950" y="1184680"/>
            <a:ext cx="5058843" cy="205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In hypothesis testing we always start off assuming we live in the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universe…</a:t>
            </a:r>
            <a:endParaRPr lang="en-US" sz="1400" dirty="0" smtClean="0"/>
          </a:p>
        </p:txBody>
      </p:sp>
      <p:sp>
        <p:nvSpPr>
          <p:cNvPr id="14" name="Right Arrow 13"/>
          <p:cNvSpPr/>
          <p:nvPr/>
        </p:nvSpPr>
        <p:spPr>
          <a:xfrm rot="10246617">
            <a:off x="2845442" y="1304345"/>
            <a:ext cx="630473" cy="72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28650" y="2226943"/>
            <a:ext cx="7886700" cy="65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Rejection Region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50" y="3025926"/>
            <a:ext cx="7886700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If your confidence level is 95% then the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crit</a:t>
            </a:r>
            <a:r>
              <a:rPr lang="en-US" sz="1400" dirty="0" smtClean="0"/>
              <a:t> = 5% = 0.05 </a:t>
            </a:r>
            <a:endParaRPr lang="en-US" sz="14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8650" y="3392334"/>
            <a:ext cx="7886700" cy="31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For a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crit</a:t>
            </a:r>
            <a:r>
              <a:rPr lang="en-US" sz="1400" dirty="0" smtClean="0"/>
              <a:t> = 5% = 0.05, </a:t>
            </a:r>
            <a:r>
              <a:rPr lang="en-US" sz="1400" dirty="0"/>
              <a:t>the </a:t>
            </a:r>
            <a:r>
              <a:rPr lang="en-US" sz="1400" dirty="0" err="1" smtClean="0"/>
              <a:t>z</a:t>
            </a:r>
            <a:r>
              <a:rPr lang="en-US" sz="1400" baseline="-25000" dirty="0" err="1" smtClean="0"/>
              <a:t>crit</a:t>
            </a:r>
            <a:r>
              <a:rPr lang="en-US" sz="1400" dirty="0" smtClean="0"/>
              <a:t> = -1.65</a:t>
            </a:r>
            <a:endParaRPr lang="en-US" sz="1400" dirty="0" smtClean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767161"/>
            <a:ext cx="7886700" cy="65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8650" y="4425491"/>
            <a:ext cx="7886700" cy="230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Both"/>
            </a:pPr>
            <a:r>
              <a:rPr lang="en-US" sz="1400" dirty="0" smtClean="0"/>
              <a:t>Sample is selected at random (you do not want to pick a biased sample)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Observations are independent</a:t>
            </a:r>
          </a:p>
          <a:p>
            <a:pPr marL="342900" indent="-342900">
              <a:buAutoNum type="arabicParenBoth"/>
            </a:pPr>
            <a:r>
              <a:rPr lang="en-US" sz="1400" dirty="0" smtClean="0"/>
              <a:t>The population’s standard deviation is know </a:t>
            </a:r>
            <a:r>
              <a:rPr lang="en-US" sz="1400" b="1" u="sng" dirty="0" smtClean="0"/>
              <a:t>OR</a:t>
            </a:r>
            <a:r>
              <a:rPr lang="en-US" sz="1400" dirty="0" smtClean="0"/>
              <a:t> the sample contains at least 30 observations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6542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4955</TotalTime>
  <Words>910</Words>
  <Application>Microsoft Office PowerPoint</Application>
  <PresentationFormat>On-screen Show (4:3)</PresentationFormat>
  <Paragraphs>85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Statistics for Business Analytics</vt:lpstr>
      <vt:lpstr>Introduction</vt:lpstr>
      <vt:lpstr>PowerPoint Presentation</vt:lpstr>
      <vt:lpstr>PowerPoint Presentation</vt:lpstr>
      <vt:lpstr>PowerPoint Presentation</vt:lpstr>
      <vt:lpstr>Central Limit Theorem</vt:lpstr>
      <vt:lpstr>Hypothesis Testing / Statistical Significance</vt:lpstr>
      <vt:lpstr>Hypothesis Testing Steps</vt:lpstr>
      <vt:lpstr>Statistical Significance</vt:lpstr>
      <vt:lpstr>Proportion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Nick Jathar</dc:creator>
  <cp:lastModifiedBy>Nick Jathar</cp:lastModifiedBy>
  <cp:revision>49</cp:revision>
  <dcterms:created xsi:type="dcterms:W3CDTF">2018-04-02T18:28:37Z</dcterms:created>
  <dcterms:modified xsi:type="dcterms:W3CDTF">2018-04-09T16:45:02Z</dcterms:modified>
</cp:coreProperties>
</file>