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4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622" y="10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9262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746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8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6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Probability &amp;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Correlation and Regression</a:t>
            </a:r>
          </a:p>
          <a:p>
            <a:r>
              <a:rPr lang="en-US" sz="1600" dirty="0"/>
              <a:t>Ben </a:t>
            </a:r>
            <a:r>
              <a:rPr lang="en-US" sz="1600" dirty="0" err="1"/>
              <a:t>Baumer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9225"/>
            <a:ext cx="9601200" cy="4448175"/>
          </a:xfrm>
        </p:spPr>
        <p:txBody>
          <a:bodyPr>
            <a:normAutofit/>
          </a:bodyPr>
          <a:lstStyle/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dirty="0">
                <a:latin typeface="Arial Rounded MT Bold" panose="020F0704030504030204" pitchFamily="34" charset="0"/>
              </a:rPr>
              <a:t>Visualizing Two Variables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dirty="0">
                <a:latin typeface="Arial Rounded MT Bold" panose="020F0704030504030204" pitchFamily="34" charset="0"/>
              </a:rPr>
              <a:t>Correlation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dirty="0">
                <a:latin typeface="Arial Rounded MT Bold" panose="020F0704030504030204" pitchFamily="34" charset="0"/>
              </a:rPr>
              <a:t>Simple Linear Regression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dirty="0">
                <a:latin typeface="Arial Rounded MT Bold" panose="020F0704030504030204" pitchFamily="34" charset="0"/>
              </a:rPr>
              <a:t>Interpreting Regression Models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dirty="0">
                <a:latin typeface="Arial Rounded MT Bold" panose="020F0704030504030204" pitchFamily="34" charset="0"/>
              </a:rPr>
              <a:t>Model Fit</a:t>
            </a: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Visualizing Two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74676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We will learn </a:t>
            </a:r>
            <a:r>
              <a:rPr lang="en-US" sz="1200" dirty="0"/>
              <a:t>techniques for characterizing and quantifying the relationship between two numeric variables (i.e. bivariate relationships)</a:t>
            </a:r>
          </a:p>
          <a:p>
            <a:pPr marL="573088" indent="-285750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smtClean="0"/>
              <a:t>Output</a:t>
            </a:r>
            <a:r>
              <a:rPr lang="en-US" sz="1200" dirty="0"/>
              <a:t>	</a:t>
            </a:r>
            <a:r>
              <a:rPr lang="en-US" sz="1200"/>
              <a:t>	</a:t>
            </a:r>
            <a:r>
              <a:rPr lang="en-US" sz="1200" smtClean="0"/>
              <a:t>response</a:t>
            </a:r>
            <a:r>
              <a:rPr lang="en-US" sz="1200" dirty="0"/>
              <a:t>; dependent variable; </a:t>
            </a:r>
            <a:r>
              <a:rPr lang="en-US" sz="1200" b="1" dirty="0"/>
              <a:t>y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smtClean="0"/>
              <a:t>Input</a:t>
            </a:r>
            <a:r>
              <a:rPr lang="en-US" sz="1200" dirty="0"/>
              <a:t>			something you think might be related to the response; independent variable; explanatory variable; predictor, </a:t>
            </a:r>
            <a:r>
              <a:rPr lang="en-US" sz="1200" b="1" dirty="0"/>
              <a:t>x</a:t>
            </a:r>
            <a:endParaRPr lang="en-US" sz="1200" dirty="0"/>
          </a:p>
          <a:p>
            <a:pPr>
              <a:tabLst>
                <a:tab pos="573088" algn="l"/>
              </a:tabLst>
            </a:pPr>
            <a:endParaRPr lang="en-US" sz="1200" dirty="0"/>
          </a:p>
          <a:p>
            <a:pPr>
              <a:tabLst>
                <a:tab pos="573088" algn="l"/>
              </a:tabLst>
            </a:pPr>
            <a:r>
              <a:rPr lang="en-US" sz="1200" dirty="0"/>
              <a:t>A scatterplot is the most useful way to visualize the response (y-axis) versus the predictor (x-axis).</a:t>
            </a:r>
          </a:p>
          <a:p>
            <a:pPr>
              <a:tabLst>
                <a:tab pos="573088" algn="l"/>
              </a:tabLst>
            </a:pPr>
            <a:r>
              <a:rPr lang="en-US" sz="1200" dirty="0"/>
              <a:t>Its helpful to think of a scatterplot as a generalization of a side-by-side boxplot of the discretized explanatory variable.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2904313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950250" y="3950499"/>
              <a:ext cx="60763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670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Applied R </a:t>
              </a:r>
              <a:r>
                <a:rPr lang="en-US" b="1">
                  <a:solidFill>
                    <a:srgbClr val="00B0F0"/>
                  </a:solidFill>
                </a:rPr>
                <a:t>(</a:t>
              </a:r>
              <a:r>
                <a:rPr lang="en-US" b="1" smtClean="0">
                  <a:solidFill>
                    <a:srgbClr val="00B0F0"/>
                  </a:solidFill>
                </a:rPr>
                <a:t>Scatterplots and </a:t>
              </a:r>
              <a:r>
                <a:rPr lang="en-US" b="1" dirty="0">
                  <a:solidFill>
                    <a:srgbClr val="00B0F0"/>
                  </a:solidFill>
                </a:rPr>
                <a:t>Boxplot)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98280" y="3332500"/>
            <a:ext cx="5262979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i="1" dirty="0" err="1">
                <a:latin typeface="Consolas" panose="020B0609020204030204" pitchFamily="49" charset="0"/>
              </a:rPr>
              <a:t>ggplot</a:t>
            </a:r>
            <a:r>
              <a:rPr lang="en-US" sz="1100" dirty="0">
                <a:latin typeface="Consolas" panose="020B0609020204030204" pitchFamily="49" charset="0"/>
              </a:rPr>
              <a:t>(data = possum, </a:t>
            </a:r>
            <a:r>
              <a:rPr lang="en-US" sz="1100" dirty="0" err="1">
                <a:latin typeface="Consolas" panose="020B0609020204030204" pitchFamily="49" charset="0"/>
              </a:rPr>
              <a:t>aes</a:t>
            </a:r>
            <a:r>
              <a:rPr lang="en-US" sz="1100" dirty="0">
                <a:latin typeface="Consolas" panose="020B0609020204030204" pitchFamily="49" charset="0"/>
              </a:rPr>
              <a:t>(y = total, x = tail)) +</a:t>
            </a:r>
          </a:p>
          <a:p>
            <a:r>
              <a:rPr lang="en-US" sz="1100" i="1" dirty="0">
                <a:latin typeface="Consolas" panose="020B0609020204030204" pitchFamily="49" charset="0"/>
              </a:rPr>
              <a:t>	</a:t>
            </a:r>
            <a:r>
              <a:rPr lang="en-US" sz="1100" i="1" dirty="0" err="1">
                <a:latin typeface="Consolas" panose="020B0609020204030204" pitchFamily="49" charset="0"/>
              </a:rPr>
              <a:t>geom_point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r>
              <a:rPr lang="en-US" sz="1100" i="1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+</a:t>
            </a:r>
          </a:p>
          <a:p>
            <a:r>
              <a:rPr lang="en-US" sz="1100" i="1" dirty="0"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sz="1100" i="1" dirty="0" err="1">
                <a:latin typeface="Consolas" panose="020B0609020204030204" pitchFamily="49" charset="0"/>
                <a:sym typeface="Wingdings" panose="05000000000000000000" pitchFamily="2" charset="2"/>
              </a:rPr>
              <a:t>scale_x_continuous</a:t>
            </a:r>
            <a:r>
              <a:rPr lang="en-US" sz="1100" dirty="0">
                <a:latin typeface="Consolas" panose="020B0609020204030204" pitchFamily="49" charset="0"/>
                <a:sym typeface="Wingdings" panose="05000000000000000000" pitchFamily="2" charset="2"/>
              </a:rPr>
              <a:t>(“Length of Possum Tail (cm)”) +</a:t>
            </a:r>
          </a:p>
          <a:p>
            <a:r>
              <a:rPr lang="en-US" sz="1100" i="1" dirty="0"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sz="1100" i="1" dirty="0" err="1">
                <a:latin typeface="Consolas" panose="020B0609020204030204" pitchFamily="49" charset="0"/>
                <a:sym typeface="Wingdings" panose="05000000000000000000" pitchFamily="2" charset="2"/>
              </a:rPr>
              <a:t>scale_y_continuous</a:t>
            </a:r>
            <a:r>
              <a:rPr lang="en-US" sz="1100" dirty="0">
                <a:latin typeface="Consolas" panose="020B0609020204030204" pitchFamily="49" charset="0"/>
                <a:sym typeface="Wingdings" panose="05000000000000000000" pitchFamily="2" charset="2"/>
              </a:rPr>
              <a:t>(“Length of Possum Body (cm)”)</a:t>
            </a:r>
          </a:p>
          <a:p>
            <a:endParaRPr lang="en-US" sz="110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1100" i="1">
                <a:latin typeface="Consolas" panose="020B0609020204030204" pitchFamily="49" charset="0"/>
              </a:rPr>
              <a:t>ggplot</a:t>
            </a:r>
            <a:r>
              <a:rPr lang="en-US" sz="1100">
                <a:latin typeface="Consolas" panose="020B0609020204030204" pitchFamily="49" charset="0"/>
              </a:rPr>
              <a:t>(data = bdims, aes(y = wgt, x = hgt, color = factor(sex))) </a:t>
            </a:r>
            <a:r>
              <a:rPr lang="en-US" sz="1100" smtClean="0">
                <a:latin typeface="Consolas" panose="020B0609020204030204" pitchFamily="49" charset="0"/>
              </a:rPr>
              <a:t>+</a:t>
            </a:r>
          </a:p>
          <a:p>
            <a:r>
              <a:rPr lang="en-US" sz="1100" i="1">
                <a:latin typeface="Consolas" panose="020B0609020204030204" pitchFamily="49" charset="0"/>
              </a:rPr>
              <a:t>	</a:t>
            </a:r>
            <a:r>
              <a:rPr lang="en-US" sz="1100" i="1" smtClean="0">
                <a:latin typeface="Consolas" panose="020B0609020204030204" pitchFamily="49" charset="0"/>
              </a:rPr>
              <a:t>geom_point</a:t>
            </a:r>
            <a:r>
              <a:rPr lang="en-US" sz="1100" smtClean="0">
                <a:latin typeface="Consolas" panose="020B0609020204030204" pitchFamily="49" charset="0"/>
              </a:rPr>
              <a:t>(alpha = 0.5, position = “jitter”)</a:t>
            </a:r>
            <a:endParaRPr lang="en-US" sz="110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sz="11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1100" i="1" dirty="0" err="1">
                <a:latin typeface="Consolas" panose="020B0609020204030204" pitchFamily="49" charset="0"/>
              </a:rPr>
              <a:t>ggplot</a:t>
            </a:r>
            <a:r>
              <a:rPr lang="en-US" sz="1100" dirty="0">
                <a:latin typeface="Consolas" panose="020B0609020204030204" pitchFamily="49" charset="0"/>
              </a:rPr>
              <a:t>(data = possum, </a:t>
            </a:r>
            <a:r>
              <a:rPr lang="en-US" sz="1100" dirty="0" err="1">
                <a:latin typeface="Consolas" panose="020B0609020204030204" pitchFamily="49" charset="0"/>
              </a:rPr>
              <a:t>aes</a:t>
            </a:r>
            <a:r>
              <a:rPr lang="en-US" sz="1100" dirty="0">
                <a:latin typeface="Consolas" panose="020B0609020204030204" pitchFamily="49" charset="0"/>
              </a:rPr>
              <a:t>(y = total, x = cut(tail, breaks = 5))) +</a:t>
            </a:r>
          </a:p>
          <a:p>
            <a:r>
              <a:rPr lang="en-US" sz="1100" i="1" dirty="0">
                <a:latin typeface="Consolas" panose="020B0609020204030204" pitchFamily="49" charset="0"/>
              </a:rPr>
              <a:t>	</a:t>
            </a:r>
            <a:r>
              <a:rPr lang="en-US" sz="1100" i="1" err="1">
                <a:latin typeface="Consolas" panose="020B0609020204030204" pitchFamily="49" charset="0"/>
              </a:rPr>
              <a:t>geom_boxplot</a:t>
            </a:r>
            <a:r>
              <a:rPr lang="en-US" sz="1100" smtClean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5361124"/>
            <a:ext cx="557136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There are four characteristics of bivariate relationships that we want to observe:</a:t>
            </a:r>
            <a:endParaRPr lang="en-US" sz="1200" dirty="0"/>
          </a:p>
          <a:p>
            <a:pPr marL="573088" indent="-285750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smtClean="0"/>
              <a:t>Form</a:t>
            </a:r>
            <a:r>
              <a:rPr lang="en-US" sz="1200" dirty="0"/>
              <a:t>	</a:t>
            </a:r>
            <a:r>
              <a:rPr lang="en-US" sz="1200"/>
              <a:t>	</a:t>
            </a:r>
            <a:r>
              <a:rPr lang="en-US" sz="1200" smtClean="0"/>
              <a:t>	linear, quadratic, non-linear, etc...</a:t>
            </a:r>
            <a:endParaRPr lang="en-US" sz="1200" b="1" dirty="0"/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smtClean="0"/>
              <a:t>Direction</a:t>
            </a:r>
            <a:r>
              <a:rPr lang="en-US" sz="1200" dirty="0"/>
              <a:t>	</a:t>
            </a:r>
            <a:r>
              <a:rPr lang="en-US" sz="1200"/>
              <a:t>	</a:t>
            </a:r>
            <a:r>
              <a:rPr lang="en-US" sz="1200" smtClean="0"/>
              <a:t>positive (same direction), negative (opposite direction)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smtClean="0"/>
              <a:t>Strength		how much scatter or noise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smtClean="0"/>
              <a:t>Outliers		it is important to understand how the relationship</a:t>
            </a:r>
            <a:br>
              <a:rPr lang="en-US" sz="1200" smtClean="0"/>
            </a:br>
            <a:r>
              <a:rPr lang="en-US" sz="1200" smtClean="0"/>
              <a:t>			changes when outliers are excluded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49868" y="3273645"/>
            <a:ext cx="4240227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i="1" dirty="0" err="1">
                <a:latin typeface="Consolas" panose="020B0609020204030204" pitchFamily="49" charset="0"/>
              </a:rPr>
              <a:t>ggplot</a:t>
            </a:r>
            <a:r>
              <a:rPr lang="en-US" sz="1100" dirty="0">
                <a:latin typeface="Consolas" panose="020B0609020204030204" pitchFamily="49" charset="0"/>
              </a:rPr>
              <a:t>(data </a:t>
            </a:r>
            <a:r>
              <a:rPr lang="en-US" sz="1100">
                <a:latin typeface="Consolas" panose="020B0609020204030204" pitchFamily="49" charset="0"/>
              </a:rPr>
              <a:t>= </a:t>
            </a:r>
            <a:r>
              <a:rPr lang="en-US" sz="1100" smtClean="0">
                <a:latin typeface="Consolas" panose="020B0609020204030204" pitchFamily="49" charset="0"/>
              </a:rPr>
              <a:t>mammals </a:t>
            </a:r>
            <a:r>
              <a:rPr lang="en-US" sz="1100" dirty="0" err="1">
                <a:latin typeface="Consolas" panose="020B0609020204030204" pitchFamily="49" charset="0"/>
              </a:rPr>
              <a:t>aes</a:t>
            </a:r>
            <a:r>
              <a:rPr lang="en-US" sz="1100" dirty="0">
                <a:latin typeface="Consolas" panose="020B0609020204030204" pitchFamily="49" charset="0"/>
              </a:rPr>
              <a:t>(y </a:t>
            </a:r>
            <a:r>
              <a:rPr lang="en-US" sz="1100">
                <a:latin typeface="Consolas" panose="020B0609020204030204" pitchFamily="49" charset="0"/>
              </a:rPr>
              <a:t>= </a:t>
            </a:r>
            <a:r>
              <a:rPr lang="en-US" sz="1100" smtClean="0">
                <a:latin typeface="Consolas" panose="020B0609020204030204" pitchFamily="49" charset="0"/>
              </a:rPr>
              <a:t>BrainWt, </a:t>
            </a:r>
            <a:r>
              <a:rPr lang="en-US" sz="1100" dirty="0">
                <a:latin typeface="Consolas" panose="020B0609020204030204" pitchFamily="49" charset="0"/>
              </a:rPr>
              <a:t>x </a:t>
            </a:r>
            <a:r>
              <a:rPr lang="en-US" sz="1100">
                <a:latin typeface="Consolas" panose="020B0609020204030204" pitchFamily="49" charset="0"/>
              </a:rPr>
              <a:t>= </a:t>
            </a:r>
            <a:r>
              <a:rPr lang="en-US" sz="1100" smtClean="0">
                <a:latin typeface="Consolas" panose="020B0609020204030204" pitchFamily="49" charset="0"/>
              </a:rPr>
              <a:t>BodyWt)) </a:t>
            </a:r>
            <a:r>
              <a:rPr lang="en-US" sz="1100" dirty="0">
                <a:latin typeface="Consolas" panose="020B0609020204030204" pitchFamily="49" charset="0"/>
              </a:rPr>
              <a:t>+</a:t>
            </a:r>
          </a:p>
          <a:p>
            <a:r>
              <a:rPr lang="en-US" sz="1100" i="1" dirty="0">
                <a:latin typeface="Consolas" panose="020B0609020204030204" pitchFamily="49" charset="0"/>
              </a:rPr>
              <a:t>	</a:t>
            </a:r>
            <a:r>
              <a:rPr lang="en-US" sz="1100" i="1" dirty="0" err="1">
                <a:latin typeface="Consolas" panose="020B0609020204030204" pitchFamily="49" charset="0"/>
              </a:rPr>
              <a:t>geom_point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r>
              <a:rPr lang="en-US" sz="1100" i="1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+</a:t>
            </a:r>
          </a:p>
          <a:p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coord_trans(x = “log10”, y = “log10”)</a:t>
            </a:r>
            <a:endParaRPr lang="en-US" sz="11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sz="110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1100" i="1">
                <a:latin typeface="Consolas" panose="020B0609020204030204" pitchFamily="49" charset="0"/>
              </a:rPr>
              <a:t>ggplot</a:t>
            </a:r>
            <a:r>
              <a:rPr lang="en-US" sz="1100">
                <a:latin typeface="Consolas" panose="020B0609020204030204" pitchFamily="49" charset="0"/>
              </a:rPr>
              <a:t>(data = mammals aes(y = BrainWt, x = BodyWt)) +</a:t>
            </a:r>
          </a:p>
          <a:p>
            <a:r>
              <a:rPr lang="en-US" sz="1100" i="1">
                <a:latin typeface="Consolas" panose="020B0609020204030204" pitchFamily="49" charset="0"/>
              </a:rPr>
              <a:t>	geom_point</a:t>
            </a:r>
            <a:r>
              <a:rPr lang="en-US" sz="1100">
                <a:latin typeface="Consolas" panose="020B0609020204030204" pitchFamily="49" charset="0"/>
              </a:rPr>
              <a:t>()</a:t>
            </a:r>
            <a:r>
              <a:rPr lang="en-US" sz="1100" i="1">
                <a:latin typeface="Consolas" panose="020B06090202040302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</a:rPr>
              <a:t>+</a:t>
            </a:r>
          </a:p>
          <a:p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scale_x_log10() +</a:t>
            </a:r>
          </a:p>
          <a:p>
            <a:r>
              <a:rPr lang="en-US" sz="1100" i="1"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sz="1100" i="1" smtClean="0">
                <a:latin typeface="Consolas" panose="020B0609020204030204" pitchFamily="49" charset="0"/>
                <a:sym typeface="Wingdings" panose="05000000000000000000" pitchFamily="2" charset="2"/>
              </a:rPr>
              <a:t>scale_y_log10()</a:t>
            </a:r>
            <a:endParaRPr lang="en-US" sz="110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4558" y="5643639"/>
            <a:ext cx="28113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transforming the axis scaling can change your outlook on the form of the relationship</a:t>
            </a:r>
            <a:endParaRPr lang="en-US" sz="105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  <a:endCxn id="11" idx="2"/>
          </p:cNvCxnSpPr>
          <p:nvPr/>
        </p:nvCxnSpPr>
        <p:spPr>
          <a:xfrm flipH="1" flipV="1">
            <a:off x="9669982" y="4720195"/>
            <a:ext cx="350274" cy="92344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1"/>
          </p:cNvCxnSpPr>
          <p:nvPr/>
        </p:nvCxnSpPr>
        <p:spPr>
          <a:xfrm flipH="1" flipV="1">
            <a:off x="5559228" y="4474897"/>
            <a:ext cx="1950102" cy="4550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09330" y="4803024"/>
            <a:ext cx="19502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ways to deal with overplotting</a:t>
            </a:r>
            <a:endParaRPr lang="en-US" sz="105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7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Assessing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A1DF5-118C-402C-9CE3-D89EB8221BBE}"/>
              </a:ext>
            </a:extLst>
          </p:cNvPr>
          <p:cNvSpPr txBox="1"/>
          <p:nvPr/>
        </p:nvSpPr>
        <p:spPr>
          <a:xfrm>
            <a:off x="1371600" y="1380565"/>
            <a:ext cx="9075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indent="-285750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Accuracy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Computation time</a:t>
            </a:r>
          </a:p>
          <a:p>
            <a:pPr marL="573088" indent="-285750">
              <a:buFont typeface="Wingdings" panose="05000000000000000000" pitchFamily="2" charset="2"/>
              <a:buChar char="Ø"/>
              <a:tabLst>
                <a:tab pos="573088" algn="l"/>
              </a:tabLst>
            </a:pPr>
            <a:r>
              <a:rPr lang="en-US" sz="1200" dirty="0"/>
              <a:t>	Interpretability</a:t>
            </a:r>
          </a:p>
          <a:p>
            <a:pPr>
              <a:tabLst>
                <a:tab pos="573088" algn="l"/>
              </a:tabLst>
            </a:pPr>
            <a:endParaRPr lang="en-US" sz="1200" dirty="0"/>
          </a:p>
          <a:p>
            <a:pPr>
              <a:tabLst>
                <a:tab pos="573088" algn="l"/>
              </a:tabLst>
            </a:pPr>
            <a:r>
              <a:rPr lang="en-US" sz="1200" dirty="0"/>
              <a:t>Accuracy and Error are basic performance measures for Classification </a:t>
            </a:r>
            <a:r>
              <a:rPr lang="en-US" sz="1200" dirty="0" err="1"/>
              <a:t>MLP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493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87" y="3277452"/>
            <a:ext cx="1421945" cy="197862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21" idx="0"/>
            <a:endCxn id="19" idx="0"/>
          </p:cNvCxnSpPr>
          <p:nvPr/>
        </p:nvCxnSpPr>
        <p:spPr>
          <a:xfrm rot="16200000" flipH="1">
            <a:off x="3564141" y="2036438"/>
            <a:ext cx="389671" cy="2860542"/>
          </a:xfrm>
          <a:prstGeom prst="bentConnector3">
            <a:avLst>
              <a:gd name="adj1" fmla="val -29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075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Classification MLP attempt to predict the category of a new observation.</a:t>
            </a:r>
          </a:p>
          <a:p>
            <a:pPr>
              <a:tabLst>
                <a:tab pos="573088" algn="l"/>
              </a:tabLst>
            </a:pPr>
            <a:endParaRPr lang="en-US" sz="1200"/>
          </a:p>
          <a:p>
            <a:pPr>
              <a:tabLst>
                <a:tab pos="573088" algn="l"/>
              </a:tabLst>
            </a:pPr>
            <a:r>
              <a:rPr lang="en-US" sz="1200"/>
              <a:t>Earlier Observations are used to </a:t>
            </a:r>
            <a:r>
              <a:rPr lang="en-US" sz="1200" i="1"/>
              <a:t>estimate</a:t>
            </a:r>
            <a:r>
              <a:rPr lang="en-US" sz="1200"/>
              <a:t> a </a:t>
            </a:r>
            <a:r>
              <a:rPr lang="en-US" sz="1200" b="1"/>
              <a:t>Classifier</a:t>
            </a:r>
          </a:p>
          <a:p>
            <a:pPr>
              <a:tabLst>
                <a:tab pos="573088" algn="l"/>
              </a:tabLst>
            </a:pPr>
            <a:r>
              <a:rPr lang="en-US" sz="1200"/>
              <a:t>The classifier is then used to label a new observation with a </a:t>
            </a:r>
            <a:r>
              <a:rPr lang="en-US" sz="1200" b="1"/>
              <a:t>Class</a:t>
            </a:r>
          </a:p>
          <a:p>
            <a:pPr>
              <a:tabLst>
                <a:tab pos="573088" algn="l"/>
              </a:tabLst>
            </a:pPr>
            <a:endParaRPr lang="en-US" sz="1200"/>
          </a:p>
          <a:p>
            <a:pPr>
              <a:tabLst>
                <a:tab pos="573088" algn="l"/>
              </a:tabLst>
            </a:pPr>
            <a:r>
              <a:rPr lang="en-US" sz="1200"/>
              <a:t>Classes are </a:t>
            </a:r>
            <a:r>
              <a:rPr lang="en-US" sz="1200" i="1"/>
              <a:t>qualitative </a:t>
            </a:r>
            <a:r>
              <a:rPr lang="en-US" sz="1200"/>
              <a:t>and </a:t>
            </a:r>
            <a:r>
              <a:rPr lang="en-US" sz="1200" i="1"/>
              <a:t>predefined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2704158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5097470" y="3950499"/>
              <a:ext cx="5929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817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(Classification: Filter Spam)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2735" y="5814894"/>
            <a:ext cx="8998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on observed data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778643" y="5285958"/>
            <a:ext cx="294030" cy="52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8831" y="5878308"/>
            <a:ext cx="899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vector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1878769" y="5285958"/>
            <a:ext cx="480021" cy="5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06" y="3661545"/>
            <a:ext cx="3527238" cy="12104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91987" y="4871979"/>
            <a:ext cx="899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801" y="3661545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88259" y="3271874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235" y="5431762"/>
            <a:ext cx="3959514" cy="525053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30" idx="2"/>
            <a:endCxn id="29" idx="0"/>
          </p:cNvCxnSpPr>
          <p:nvPr/>
        </p:nvCxnSpPr>
        <p:spPr>
          <a:xfrm rot="16200000" flipH="1">
            <a:off x="4668007" y="4633895"/>
            <a:ext cx="985705" cy="1496752"/>
          </a:xfrm>
          <a:prstGeom prst="bentConnector3">
            <a:avLst>
              <a:gd name="adj1" fmla="val 100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68788" y="5875124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2036" y="4663952"/>
            <a:ext cx="280894" cy="2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570712" y="5956815"/>
            <a:ext cx="2636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predictions from our Classifier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98053" y="3978221"/>
            <a:ext cx="32018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 the training data (emails) is used to develop the Classifier. However this is not a valid approach in an actual classification MLP.</a:t>
            </a:r>
          </a:p>
        </p:txBody>
      </p:sp>
    </p:spTree>
    <p:extLst>
      <p:ext uri="{BB962C8B-B14F-4D97-AF65-F5344CB8AC3E}">
        <p14:creationId xmlns:p14="http://schemas.microsoft.com/office/powerpoint/2010/main" val="34457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07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Regression MLP attempt to estimate a </a:t>
            </a:r>
            <a:r>
              <a:rPr lang="en-US" sz="1200" b="1"/>
              <a:t>Response</a:t>
            </a:r>
            <a:r>
              <a:rPr lang="en-US" sz="1200"/>
              <a:t> value after a set of </a:t>
            </a:r>
            <a:r>
              <a:rPr lang="en-US" sz="1200" b="1"/>
              <a:t>Predictors</a:t>
            </a:r>
            <a:r>
              <a:rPr lang="en-US" sz="1200"/>
              <a:t> are pushed through a </a:t>
            </a:r>
            <a:r>
              <a:rPr lang="en-US" sz="1200" b="1"/>
              <a:t>Regression Function</a:t>
            </a:r>
            <a:r>
              <a:rPr lang="en-US" sz="1200"/>
              <a:t>.</a:t>
            </a:r>
          </a:p>
          <a:p>
            <a:endParaRPr lang="en-US" sz="1200"/>
          </a:p>
          <a:p>
            <a:r>
              <a:rPr lang="en-US" sz="1200"/>
              <a:t>In linear regression, the regression function is estimated by two paramaters </a:t>
            </a:r>
            <a:r>
              <a:rPr lang="en-US" sz="1200">
                <a:latin typeface="Symbol" panose="05050102010706020507" pitchFamily="18" charset="2"/>
              </a:rPr>
              <a:t>b</a:t>
            </a:r>
            <a:r>
              <a:rPr lang="en-US" sz="1200" baseline="-25000"/>
              <a:t>0</a:t>
            </a:r>
            <a:r>
              <a:rPr lang="en-US" sz="1200"/>
              <a:t> and </a:t>
            </a:r>
            <a:r>
              <a:rPr lang="en-US" sz="1200">
                <a:latin typeface="Symbol" panose="05050102010706020507" pitchFamily="18" charset="2"/>
              </a:rPr>
              <a:t>b</a:t>
            </a:r>
            <a:r>
              <a:rPr lang="en-US" sz="1200" baseline="-25000"/>
              <a:t>1</a:t>
            </a:r>
            <a:endParaRPr lang="en-US" sz="1200"/>
          </a:p>
        </p:txBody>
      </p:sp>
      <p:grpSp>
        <p:nvGrpSpPr>
          <p:cNvPr id="8" name="Group 7"/>
          <p:cNvGrpSpPr/>
          <p:nvPr/>
        </p:nvGrpSpPr>
        <p:grpSpPr>
          <a:xfrm>
            <a:off x="1371600" y="2905234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596243" y="3950499"/>
              <a:ext cx="6430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31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(Studying Information)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pitchFamily="34" charset="0"/>
              </a:rPr>
              <a:t>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380565"/>
            <a:ext cx="948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Clustering MLP attempt to group similar objects in clusters while ensuring that each cluster is dissimilar from every other cluster.</a:t>
            </a:r>
          </a:p>
          <a:p>
            <a:endParaRPr lang="en-US" sz="1200"/>
          </a:p>
          <a:p>
            <a:r>
              <a:rPr lang="en-US" sz="1200"/>
              <a:t>Clustering is similar to classification MLP however the important distinction is that in clustering, the classes, or clusters, are not predefined.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1600" y="2905234"/>
            <a:ext cx="9746766" cy="369332"/>
            <a:chOff x="1279822" y="3765833"/>
            <a:chExt cx="9746766" cy="369332"/>
          </a:xfrm>
        </p:grpSpPr>
        <p:cxnSp>
          <p:nvCxnSpPr>
            <p:cNvPr id="5" name="Straight Connector 4"/>
            <p:cNvCxnSpPr>
              <a:stCxn id="6" idx="3"/>
            </p:cNvCxnSpPr>
            <p:nvPr/>
          </p:nvCxnSpPr>
          <p:spPr>
            <a:xfrm>
              <a:off x="4596243" y="3950499"/>
              <a:ext cx="6430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79822" y="3765833"/>
              <a:ext cx="331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B0F0"/>
                  </a:solidFill>
                </a:rPr>
                <a:t>Applied R (Studying Information)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2574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681</TotalTime>
  <Words>295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Consolas</vt:lpstr>
      <vt:lpstr>Franklin Gothic Book</vt:lpstr>
      <vt:lpstr>Symbol</vt:lpstr>
      <vt:lpstr>Wingdings</vt:lpstr>
      <vt:lpstr>Crop</vt:lpstr>
      <vt:lpstr>Probability &amp; Statistics</vt:lpstr>
      <vt:lpstr>Content</vt:lpstr>
      <vt:lpstr>Visualizing Two Variables</vt:lpstr>
      <vt:lpstr>Assessing Performance</vt:lpstr>
      <vt:lpstr>Classification</vt:lpstr>
      <vt:lpstr>Regression</vt:lpstr>
      <vt:lpstr>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51</cp:revision>
  <dcterms:created xsi:type="dcterms:W3CDTF">2019-03-05T18:38:39Z</dcterms:created>
  <dcterms:modified xsi:type="dcterms:W3CDTF">2019-03-18T14:04:45Z</dcterms:modified>
</cp:coreProperties>
</file>