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5214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Tree-Based Models in </a:t>
            </a:r>
            <a:r>
              <a:rPr lang="en-US" dirty="0"/>
              <a:t>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smtClean="0"/>
              <a:t>Classification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Welcome to the course!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Build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classification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tree-based methods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with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Overview of the modeling process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/ test split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classification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classification model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Compute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Splitting criterion in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models with a different splitting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smtClean="0"/>
              <a:t>Regression Trees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regression trees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Classification versus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 the data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Performance metrics for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What are the hyperparameters for a decision tree?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the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Grid search for model selection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hyperparameter values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models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the grid</a:t>
            </a:r>
            <a:endParaRPr lang="en-US" sz="14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Bagged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bagged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the bagged tree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and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 on a test set and compute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Using caret for cross-validating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Cross-validate a bagged tree model in caret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predictions from the caret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test set performance to CV performance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Random Forests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</a:t>
            </a:r>
            <a:r>
              <a:rPr lang="en-US" sz="1050" smtClean="0"/>
              <a:t>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random forest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random forest model output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out-of-bag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model performance on a test set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error versus test set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 of OOB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mtry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tree depth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en-US" sz="1350" smtClean="0"/>
              <a:t>Boosted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boosting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boosted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GBM model output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using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GBM hyperparameters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Early stopping in GBMs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versus CV-based early stopping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Model comparison via ROC curve and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all models based on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 and compare ROC curves</a:t>
            </a:r>
          </a:p>
        </p:txBody>
      </p:sp>
    </p:spTree>
    <p:extLst>
      <p:ext uri="{BB962C8B-B14F-4D97-AF65-F5344CB8AC3E}">
        <p14:creationId xmlns:p14="http://schemas.microsoft.com/office/powerpoint/2010/main" val="24238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355608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parms = list(split = “gini”))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default_prediction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newdata = creditsub_test,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confusionMatrix(data = </a:t>
            </a:r>
            <a:r>
              <a:rPr lang="en-US" sz="1050" smtClean="0">
                <a:latin typeface="Consolas" panose="020B0609020204030204" pitchFamily="49" charset="0"/>
              </a:rPr>
              <a:t>default_prediction, reference </a:t>
            </a:r>
            <a:r>
              <a:rPr lang="en-US" sz="1050">
                <a:latin typeface="Consolas" panose="020B0609020204030204" pitchFamily="49" charset="0"/>
              </a:rPr>
              <a:t>= creditsub_test$default</a:t>
            </a:r>
            <a:r>
              <a:rPr lang="en-US" sz="1050" smtClean="0">
                <a:latin typeface="Consolas" panose="020B0609020204030204" pitchFamily="49" charset="0"/>
              </a:rPr>
              <a:t>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ce(actual = creditsub_test$default, predicted = default_prediction)</a:t>
            </a:r>
            <a:endParaRPr lang="en-US" sz="105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4608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credit_model,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229412" y="917837"/>
            <a:ext cx="3478307" cy="2512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 smtClean="0"/>
              <a:t>Advantage of Decision Trees</a:t>
            </a:r>
            <a:endParaRPr lang="en-US" sz="1350" dirty="0"/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Simple to understand, interpret, and visualize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both numerical and categorical features natively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missing data elegantly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Robust to outliers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Requires little data preparation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model non-linearity in the data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be trained quickly on large datasets</a:t>
            </a:r>
          </a:p>
          <a:p>
            <a:pPr marL="0" indent="0">
              <a:buNone/>
            </a:pPr>
            <a:r>
              <a:rPr lang="en-US" sz="1350"/>
              <a:t>Disadvantage of Decision Trees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Large tree can be hard to interpret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Trees have high variance, whick causes model performance to be poor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 overfit easily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endParaRPr lang="en-US" sz="105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368044"/>
            <a:ext cx="3502882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n &lt;- nrow(creditsub)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n_train &lt;- round(0.8 * 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train_indices &lt;- sample(1:n, n_train)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creditsub_train &lt;- creditsub[train_indices,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creditsub_test &lt;- creditsub[-train_indices,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759538" y="653579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rpart,  caret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25" y="3430494"/>
            <a:ext cx="1856479" cy="1350167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51729" y="5290479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also use “information”</a:t>
            </a:r>
          </a:p>
        </p:txBody>
      </p:sp>
      <p:sp>
        <p:nvSpPr>
          <p:cNvPr id="6" name="Right Arrow 5"/>
          <p:cNvSpPr/>
          <p:nvPr/>
        </p:nvSpPr>
        <p:spPr>
          <a:xfrm rot="12389500">
            <a:off x="4225115" y="5099232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266464" y="5811925"/>
            <a:ext cx="235936" cy="575007"/>
          </a:xfrm>
          <a:prstGeom prst="rightBrace">
            <a:avLst>
              <a:gd name="adj1" fmla="val 288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6461829" y="5979007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grade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500280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assignment &lt;- sample(1:3, size = nrow(grade), prob = c(0.7, 0.15, 0.15), replace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grade_train &lt;- grade[assignment == 1,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grade_valid &lt;- grade[assignment == 2,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grade_test </a:t>
            </a:r>
            <a:r>
              <a:rPr lang="en-US" sz="1050">
                <a:latin typeface="Consolas" panose="020B0609020204030204" pitchFamily="49" charset="0"/>
              </a:rPr>
              <a:t>&lt;- grade[assignment == </a:t>
            </a:r>
            <a:r>
              <a:rPr lang="en-US" sz="1050" smtClean="0">
                <a:latin typeface="Consolas" panose="020B0609020204030204" pitchFamily="49" charset="0"/>
              </a:rPr>
              <a:t>3, </a:t>
            </a:r>
            <a:r>
              <a:rPr lang="en-US" sz="1050">
                <a:latin typeface="Consolas" panose="020B0609020204030204" pitchFamily="49" charset="0"/>
              </a:rPr>
              <a:t>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“anova”)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</a:t>
            </a:r>
            <a:r>
              <a:rPr lang="en-US" sz="1050">
                <a:latin typeface="Consolas" panose="020B0609020204030204" pitchFamily="49" charset="0"/>
              </a:rPr>
              <a:t>grade_model, </a:t>
            </a:r>
            <a:r>
              <a:rPr lang="en-US" sz="1050" smtClean="0">
                <a:latin typeface="Consolas" panose="020B0609020204030204" pitchFamily="49" charset="0"/>
              </a:rPr>
              <a:t>yesno = 2, type = 0, extra = 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grade_pred &lt;- predict(object = grade_model,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library(Metrics)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grade_pred)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plotcp(grade_model)			print(grade_model$cptable)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opt_index &lt;- which.min(grade_model$cptable[ , “xerror”])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cp_opt &lt;- grade_model$cptable[opt_index, “CP”]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grade_model_opt &lt;- prune(tree = grade_model, cp = cp_opt)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grade_model_opt,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787510" y="2066645"/>
            <a:ext cx="279663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see this model using print(grade_model)</a:t>
            </a:r>
          </a:p>
        </p:txBody>
      </p:sp>
      <p:sp>
        <p:nvSpPr>
          <p:cNvPr id="17" name="Right Arrow 16"/>
          <p:cNvSpPr/>
          <p:nvPr/>
        </p:nvSpPr>
        <p:spPr>
          <a:xfrm rot="10239363">
            <a:off x="3992033" y="218494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0" y="2902215"/>
            <a:ext cx="2777137" cy="146084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34738" y="418042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65661" y="463625"/>
            <a:ext cx="679575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minsplit &lt;- seq(1, 4, 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maxdepth &lt;- seq(1, 6, 1)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hyper_grid &lt;- expand.grid(minsplit = minsplit, maxdepth = maxdepth)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nrow(hyper_grid)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grade_models &lt;- list()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minsplit &lt;- hyper_grid$minsplit[i]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maxdepth &lt;- hyper_grid$maxdepth[i]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grade_models[[i]]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method = “anova”,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minsplit = minsplit,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				  maxdepth = maxdepth)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length(grade_models)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rmse_values &lt;- c()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model &lt;- grade_models[[i]]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 &lt;- predict(object = model, newdata = grade_valid)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rmse_values[i] &lt;- rmse(actual = grade_valid$final_grade, predicted = pred)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best_model &lt;- grade_mdoels[[which.min(rmse_values)]]			best_model$control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pred &lt;- predict(object = best_model,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pred)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80" y="630966"/>
            <a:ext cx="2833168" cy="784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281" y="1828800"/>
            <a:ext cx="28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Just like a test set, a validation set is used to evaluate the performance of a model. The difference is that a validation set is specifically used to compare the performance of a group o fmodels with the goal of choosing a “best model” from the group. All models in a group are evaluated on the same validation set and the model with the best performance is considered to be the winner.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909280" y="4117788"/>
            <a:ext cx="28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Once you have the best model, a final estimate of performance is computed on the test set.</a:t>
            </a:r>
            <a:endParaRPr lang="en-US" sz="1200"/>
          </a:p>
        </p:txBody>
      </p:sp>
      <p:sp>
        <p:nvSpPr>
          <p:cNvPr id="18" name="Right Arrow 17"/>
          <p:cNvSpPr/>
          <p:nvPr/>
        </p:nvSpPr>
        <p:spPr>
          <a:xfrm rot="5400000">
            <a:off x="7113714" y="3866392"/>
            <a:ext cx="34999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9793" y="564309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1333566"/>
            <a:ext cx="50326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credit_model &lt;- bagging(formula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 data = credit_train,  coob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predict = pred[ , “yes”])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ctrl &lt;- trainControl(method = “cv”,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number = 5,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clasasProbs = TRUE,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summaryFunction = twoClassSummary)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credit_caret_model &lt;- train(default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data = credit_train,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method = “treebag”,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metric = “ROC”,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trControl = ctrl)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credit_caret_model$results[ , “ROC”]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</a:t>
            </a:r>
            <a:r>
              <a:rPr lang="en-US" sz="1050" smtClean="0">
                <a:latin typeface="Consolas" panose="020B0609020204030204" pitchFamily="49" charset="0"/>
              </a:rPr>
              <a:t>credit_test, type </a:t>
            </a:r>
            <a:r>
              <a:rPr lang="en-US" sz="1050">
                <a:latin typeface="Consolas" panose="020B0609020204030204" pitchFamily="49" charset="0"/>
              </a:rPr>
              <a:t>= “prob”)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</a:t>
            </a:r>
            <a:r>
              <a:rPr lang="en-US" sz="1050" smtClean="0">
                <a:latin typeface="Consolas" panose="020B0609020204030204" pitchFamily="49" charset="0"/>
              </a:rPr>
              <a:t>”])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208378" y="6535791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Bagged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ipred, Metrics, caret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873" y="828480"/>
            <a:ext cx="455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Bagged trees combines many trees with the goal of reducing variance.</a:t>
            </a:r>
          </a:p>
          <a:p>
            <a:r>
              <a:rPr lang="en-US" sz="1200" smtClean="0"/>
              <a:t>Bagging </a:t>
            </a:r>
            <a:r>
              <a:rPr lang="en-US" sz="1200" smtClean="0">
                <a:sym typeface="Wingdings" panose="05000000000000000000" pitchFamily="2" charset="2"/>
              </a:rPr>
              <a:t> Bootstrap Aggregating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1010024"/>
            <a:ext cx="3100646" cy="2265502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6335059" y="3589319"/>
            <a:ext cx="2600781" cy="16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smtClean="0"/>
              <a:t>In binary classification, we can predict numeric values instead of class labels. In fact, class labels are created only after you use the model to predict a raw, numeric, predicted value for a test point.</a:t>
            </a:r>
          </a:p>
          <a:p>
            <a:pPr marL="0" indent="0">
              <a:buNone/>
            </a:pPr>
            <a:r>
              <a:rPr lang="en-US" sz="1050" smtClean="0"/>
              <a:t>The predicted label is generated by applying a threshold to the predicted value, such that all test points with predicted value greater than the threshold get a label of “1” and points below get a label of “0”.</a:t>
            </a:r>
            <a:endParaRPr lang="en-US" sz="80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4344602" y="2946497"/>
            <a:ext cx="1541964" cy="4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“prob” changes this to a predicted value as opposed to a class label</a:t>
            </a:r>
          </a:p>
        </p:txBody>
      </p:sp>
      <p:sp>
        <p:nvSpPr>
          <p:cNvPr id="18" name="Right Arrow 17"/>
          <p:cNvSpPr/>
          <p:nvPr/>
        </p:nvSpPr>
        <p:spPr>
          <a:xfrm rot="15023629">
            <a:off x="4665043" y="2577440"/>
            <a:ext cx="56691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4536107" y="4517612"/>
            <a:ext cx="1541964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names(credit_caret_model)</a:t>
            </a:r>
          </a:p>
        </p:txBody>
      </p:sp>
      <p:sp>
        <p:nvSpPr>
          <p:cNvPr id="20" name="Right Arrow 19"/>
          <p:cNvSpPr/>
          <p:nvPr/>
        </p:nvSpPr>
        <p:spPr>
          <a:xfrm rot="12064605">
            <a:off x="4105231" y="4375175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"/>
          </p:nvPr>
        </p:nvSpPr>
        <p:spPr>
          <a:xfrm>
            <a:off x="4104126" y="116688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3"/>
          <p:cNvSpPr/>
          <p:nvPr/>
        </p:nvSpPr>
        <p:spPr>
          <a:xfrm rot="10282481">
            <a:off x="3382216" y="132064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9" y="5559134"/>
            <a:ext cx="2612903" cy="1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862459"/>
            <a:ext cx="593513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library(randomForest)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credit_model &lt;- randomForest(formula = default ~ ., data = credit_train)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err &lt;- credit_model$err.rate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oob_err &lt;- err[500, “OOB”]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plot(credit_model)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legend(x = “right”, legend = colnames(err), fill = 1:ncol(err))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cm &lt;- confusionMatrix(data = </a:t>
            </a:r>
            <a:r>
              <a:rPr lang="en-US" sz="1050" smtClean="0">
                <a:latin typeface="Consolas" panose="020B0609020204030204" pitchFamily="49" charset="0"/>
              </a:rPr>
              <a:t>class_prediction,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</a:t>
            </a:r>
            <a:r>
              <a:rPr lang="en-US" sz="1050" smtClean="0">
                <a:latin typeface="Consolas" panose="020B0609020204030204" pitchFamily="49" charset="0"/>
              </a:rPr>
              <a:t>reference </a:t>
            </a:r>
            <a:r>
              <a:rPr lang="en-US" sz="1050" smtClean="0">
                <a:latin typeface="Consolas" panose="020B0609020204030204" pitchFamily="49" charset="0"/>
              </a:rPr>
              <a:t>= credit_test$default)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paste0(“Test Accuracy: ”, cm$overall[1])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paste0(“OOB Accuracy: ”, 1 – obb_err)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credit_test, type = “prob”)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</a:t>
            </a:r>
            <a:r>
              <a:rPr lang="en-US" sz="1050">
                <a:latin typeface="Consolas" panose="020B0609020204030204" pitchFamily="49" charset="0"/>
              </a:rPr>
              <a:t>= ifelse(credit_test$default == “yes”, 1, 0</a:t>
            </a:r>
            <a:r>
              <a:rPr lang="en-US" sz="1050" smtClean="0">
                <a:latin typeface="Consolas" panose="020B0609020204030204" pitchFamily="49" charset="0"/>
              </a:rPr>
              <a:t>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</a:t>
            </a:r>
            <a:r>
              <a:rPr lang="en-US" sz="1050" smtClean="0">
                <a:latin typeface="Consolas" panose="020B0609020204030204" pitchFamily="49" charset="0"/>
              </a:rPr>
              <a:t>predict </a:t>
            </a:r>
            <a:r>
              <a:rPr lang="en-US" sz="1050">
                <a:latin typeface="Consolas" panose="020B0609020204030204" pitchFamily="49" charset="0"/>
              </a:rPr>
              <a:t>= pred[ , “yes</a:t>
            </a:r>
            <a:r>
              <a:rPr lang="en-US" sz="1050" smtClean="0">
                <a:latin typeface="Consolas" panose="020B0609020204030204" pitchFamily="49" charset="0"/>
              </a:rPr>
              <a:t>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res &lt;- tuneRF(x = subset(credit_train, select = -default),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  y = credit_train$default, ntreeTry = 500)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mtry_opt &lt;- res[ , “mtry”][which.min(res[ , “OOBError”])]</a:t>
            </a:r>
          </a:p>
          <a:p>
            <a:endParaRPr lang="en-US" sz="1050" smtClean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096169" y="653579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 Forests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38259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r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andomForest, caret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40" y="862459"/>
            <a:ext cx="1931637" cy="879883"/>
          </a:xfrm>
          <a:prstGeom prst="rect">
            <a:avLst/>
          </a:prstGeom>
        </p:spPr>
      </p:pic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4157914" y="86245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2" name="Right Arrow 21"/>
          <p:cNvSpPr/>
          <p:nvPr/>
        </p:nvSpPr>
        <p:spPr>
          <a:xfrm rot="8934343">
            <a:off x="3860069" y="1123103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3"/>
          <p:cNvSpPr>
            <a:spLocks noGrp="1"/>
          </p:cNvSpPr>
          <p:nvPr>
            <p:ph sz="half" idx="1"/>
          </p:nvPr>
        </p:nvSpPr>
        <p:spPr>
          <a:xfrm>
            <a:off x="2841779" y="1673913"/>
            <a:ext cx="1640574" cy="229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OOB (out-of-bag error)</a:t>
            </a:r>
          </a:p>
        </p:txBody>
      </p:sp>
      <p:sp>
        <p:nvSpPr>
          <p:cNvPr id="28" name="Right Arrow 27"/>
          <p:cNvSpPr/>
          <p:nvPr/>
        </p:nvSpPr>
        <p:spPr>
          <a:xfrm rot="10800000">
            <a:off x="2597599" y="1712462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58" y="2023443"/>
            <a:ext cx="2968262" cy="1084863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2689412" y="6380811"/>
            <a:ext cx="4806360" cy="409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Note: if you want to evaluate the model based on AUC instead of error (accuracy), then this is not the best way to tune a model, as the selection only considers OOB error.</a:t>
            </a:r>
          </a:p>
        </p:txBody>
      </p:sp>
      <p:sp>
        <p:nvSpPr>
          <p:cNvPr id="30" name="Right Arrow 29"/>
          <p:cNvSpPr/>
          <p:nvPr/>
        </p:nvSpPr>
        <p:spPr>
          <a:xfrm rot="13086595">
            <a:off x="4710858" y="6156208"/>
            <a:ext cx="28547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331012" y="3512750"/>
            <a:ext cx="3602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Consolas" panose="020B0609020204030204" pitchFamily="49" charset="0"/>
              </a:rPr>
              <a:t>mtry &lt;- seq(4, ncol(credit_train) * 0.8, 2)</a:t>
            </a:r>
            <a:endParaRPr lang="en-US" sz="800" smtClean="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nodesize &lt;- seq(3, 8, 2)</a:t>
            </a:r>
          </a:p>
          <a:p>
            <a:r>
              <a:rPr lang="en-US" sz="800" smtClean="0">
                <a:latin typeface="Consolas" panose="020B0609020204030204" pitchFamily="49" charset="0"/>
              </a:rPr>
              <a:t>sampsize &lt;- nrow(credit_train) * c(0.7, 0.8)</a:t>
            </a:r>
            <a:endParaRPr lang="en-US" sz="800" smtClean="0">
              <a:latin typeface="Consolas" panose="020B0609020204030204" pitchFamily="49" charset="0"/>
            </a:endParaRP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hp_grid &lt;- expand.grid(mtry = mtry,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 </a:t>
            </a:r>
            <a:r>
              <a:rPr lang="en-US" sz="800" smtClean="0">
                <a:latin typeface="Consolas" panose="020B0609020204030204" pitchFamily="49" charset="0"/>
              </a:rPr>
              <a:t>nodesize = nodesize,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 </a:t>
            </a:r>
            <a:r>
              <a:rPr lang="en-US" sz="800" smtClean="0">
                <a:latin typeface="Consolas" panose="020B0609020204030204" pitchFamily="49" charset="0"/>
              </a:rPr>
              <a:t>sampsize = sampsize)</a:t>
            </a:r>
            <a:endParaRPr lang="en-US" sz="800" smtClean="0">
              <a:latin typeface="Consolas" panose="020B0609020204030204" pitchFamily="49" charset="0"/>
            </a:endParaRP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for (i in 1:nrow(hp_grid) {</a:t>
            </a:r>
          </a:p>
          <a:p>
            <a:endParaRPr lang="en-US" sz="800" smtClean="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    model &lt;- randomForest(formula = default ~.,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data = credit_train,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mtry = hp_grid$mtry[i],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nodesize = hp_grid$nodesize[i],</a:t>
            </a:r>
          </a:p>
          <a:p>
            <a:r>
              <a:rPr lang="en-US" sz="800">
                <a:latin typeface="Consolas" panose="020B0609020204030204" pitchFamily="49" charset="0"/>
              </a:rPr>
              <a:t>	</a:t>
            </a:r>
            <a:r>
              <a:rPr lang="en-US" sz="800" smtClean="0">
                <a:latin typeface="Consolas" panose="020B0609020204030204" pitchFamily="49" charset="0"/>
              </a:rPr>
              <a:t>		 </a:t>
            </a:r>
            <a:r>
              <a:rPr lang="en-US" sz="800">
                <a:latin typeface="Consolas" panose="020B0609020204030204" pitchFamily="49" charset="0"/>
              </a:rPr>
              <a:t>sampsize</a:t>
            </a:r>
            <a:r>
              <a:rPr lang="en-US" sz="800" smtClean="0">
                <a:latin typeface="Consolas" panose="020B0609020204030204" pitchFamily="49" charset="0"/>
              </a:rPr>
              <a:t> </a:t>
            </a:r>
            <a:r>
              <a:rPr lang="en-US" sz="800">
                <a:latin typeface="Consolas" panose="020B0609020204030204" pitchFamily="49" charset="0"/>
              </a:rPr>
              <a:t>= </a:t>
            </a:r>
            <a:r>
              <a:rPr lang="en-US" sz="800" smtClean="0">
                <a:latin typeface="Consolas" panose="020B0609020204030204" pitchFamily="49" charset="0"/>
              </a:rPr>
              <a:t>hp_grid$sampsize[i])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 </a:t>
            </a:r>
            <a:r>
              <a:rPr lang="en-US" sz="800" smtClean="0">
                <a:latin typeface="Consolas" panose="020B0609020204030204" pitchFamily="49" charset="0"/>
              </a:rPr>
              <a:t>   obb_err[i] &lt;- model$err.rate[nrow(model$err.rate), “OOB”]</a:t>
            </a:r>
          </a:p>
          <a:p>
            <a:endParaRPr lang="en-US" sz="800" smtClean="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}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 smtClean="0">
                <a:latin typeface="Consolas" panose="020B0609020204030204" pitchFamily="49" charset="0"/>
              </a:rPr>
              <a:t>opt_i &lt;- which.min(obb_err)</a:t>
            </a:r>
          </a:p>
          <a:p>
            <a:r>
              <a:rPr lang="en-US" sz="800" smtClean="0">
                <a:latin typeface="Consolas" panose="020B0609020204030204" pitchFamily="49" charset="0"/>
              </a:rPr>
              <a:t>print(hp_grid[opt_i, ])</a:t>
            </a:r>
          </a:p>
        </p:txBody>
      </p:sp>
    </p:spTree>
    <p:extLst>
      <p:ext uri="{BB962C8B-B14F-4D97-AF65-F5344CB8AC3E}">
        <p14:creationId xmlns:p14="http://schemas.microsoft.com/office/powerpoint/2010/main" val="323533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3064</TotalTime>
  <Words>922</Words>
  <Application>Microsoft Office PowerPoint</Application>
  <PresentationFormat>On-screen Show (4:3)</PresentationFormat>
  <Paragraphs>285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170</cp:revision>
  <cp:lastPrinted>2019-06-05T21:34:09Z</cp:lastPrinted>
  <dcterms:created xsi:type="dcterms:W3CDTF">2019-03-05T18:38:39Z</dcterms:created>
  <dcterms:modified xsi:type="dcterms:W3CDTF">2019-06-11T12:04:34Z</dcterms:modified>
</cp:coreProperties>
</file>