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208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9EB2A-9CFD-41A5-9DAF-524B44E804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FC28BEC-56AF-4598-9EF6-99D142DAB189}">
      <dgm:prSet phldrT="[Text]"/>
      <dgm:spPr/>
      <dgm:t>
        <a:bodyPr/>
        <a:lstStyle/>
        <a:p>
          <a:r>
            <a:rPr lang="en-US" b="1" dirty="0"/>
            <a:t>Pre-process data</a:t>
          </a:r>
        </a:p>
      </dgm:t>
    </dgm:pt>
    <dgm:pt modelId="{B0B2F544-457B-439C-A690-5E281EB91046}" type="parTrans" cxnId="{E7802E2D-6499-4A36-8ED2-A14E8F1547B1}">
      <dgm:prSet/>
      <dgm:spPr/>
      <dgm:t>
        <a:bodyPr/>
        <a:lstStyle/>
        <a:p>
          <a:endParaRPr lang="en-US" b="1"/>
        </a:p>
      </dgm:t>
    </dgm:pt>
    <dgm:pt modelId="{F025FAA8-A49E-431C-9287-48075BE4BB9F}" type="sibTrans" cxnId="{E7802E2D-6499-4A36-8ED2-A14E8F1547B1}">
      <dgm:prSet/>
      <dgm:spPr/>
      <dgm:t>
        <a:bodyPr/>
        <a:lstStyle/>
        <a:p>
          <a:endParaRPr lang="en-US" b="1"/>
        </a:p>
      </dgm:t>
    </dgm:pt>
    <dgm:pt modelId="{AE536757-2C3D-4967-BD33-206E595A2E68}">
      <dgm:prSet phldrT="[Text]"/>
      <dgm:spPr/>
      <dgm:t>
        <a:bodyPr/>
        <a:lstStyle/>
        <a:p>
          <a:r>
            <a:rPr lang="en-US" b="1" dirty="0"/>
            <a:t>Select similarity measures</a:t>
          </a:r>
        </a:p>
      </dgm:t>
    </dgm:pt>
    <dgm:pt modelId="{431D87F6-77E9-4489-B51E-B44FFA02284B}" type="parTrans" cxnId="{6AECF40E-5785-453B-86A4-B14DB9928F4A}">
      <dgm:prSet/>
      <dgm:spPr/>
      <dgm:t>
        <a:bodyPr/>
        <a:lstStyle/>
        <a:p>
          <a:endParaRPr lang="en-US" b="1"/>
        </a:p>
      </dgm:t>
    </dgm:pt>
    <dgm:pt modelId="{192869E4-33D6-4AFD-B306-E6E3A79F2987}" type="sibTrans" cxnId="{6AECF40E-5785-453B-86A4-B14DB9928F4A}">
      <dgm:prSet/>
      <dgm:spPr/>
      <dgm:t>
        <a:bodyPr/>
        <a:lstStyle/>
        <a:p>
          <a:endParaRPr lang="en-US" b="1"/>
        </a:p>
      </dgm:t>
    </dgm:pt>
    <dgm:pt modelId="{5E5AB7FE-2548-4EEF-B3EA-3D256CD50D16}">
      <dgm:prSet phldrT="[Text]"/>
      <dgm:spPr/>
      <dgm:t>
        <a:bodyPr/>
        <a:lstStyle/>
        <a:p>
          <a:r>
            <a:rPr lang="en-US" b="1" dirty="0"/>
            <a:t>Apply clustering method</a:t>
          </a:r>
        </a:p>
      </dgm:t>
    </dgm:pt>
    <dgm:pt modelId="{49568E4C-D5A7-45BD-967D-A0E167FFE80F}" type="parTrans" cxnId="{43BA9442-310C-4F13-A637-6921412B6F84}">
      <dgm:prSet/>
      <dgm:spPr/>
      <dgm:t>
        <a:bodyPr/>
        <a:lstStyle/>
        <a:p>
          <a:endParaRPr lang="en-US" b="1"/>
        </a:p>
      </dgm:t>
    </dgm:pt>
    <dgm:pt modelId="{01C00FF1-B908-4DEC-B1AF-EA39A92B8E4C}" type="sibTrans" cxnId="{43BA9442-310C-4F13-A637-6921412B6F84}">
      <dgm:prSet/>
      <dgm:spPr/>
      <dgm:t>
        <a:bodyPr/>
        <a:lstStyle/>
        <a:p>
          <a:endParaRPr lang="en-US" b="1"/>
        </a:p>
      </dgm:t>
    </dgm:pt>
    <dgm:pt modelId="{CE32BDC5-8E22-4423-9E41-73E50B6BA8EA}">
      <dgm:prSet/>
      <dgm:spPr/>
      <dgm:t>
        <a:bodyPr/>
        <a:lstStyle/>
        <a:p>
          <a:r>
            <a:rPr lang="en-US" b="1" dirty="0"/>
            <a:t>Analyze output of clustering method</a:t>
          </a:r>
        </a:p>
      </dgm:t>
    </dgm:pt>
    <dgm:pt modelId="{7EAE575C-2E9B-477D-A01D-E1DC7A3FF0A3}" type="parTrans" cxnId="{B5FBA7C7-3AA1-42B7-B87C-F7450B126AF4}">
      <dgm:prSet/>
      <dgm:spPr/>
      <dgm:t>
        <a:bodyPr/>
        <a:lstStyle/>
        <a:p>
          <a:endParaRPr lang="en-US" b="1"/>
        </a:p>
      </dgm:t>
    </dgm:pt>
    <dgm:pt modelId="{97D7C953-45C1-444E-8136-727DFB383E53}" type="sibTrans" cxnId="{B5FBA7C7-3AA1-42B7-B87C-F7450B126AF4}">
      <dgm:prSet/>
      <dgm:spPr/>
      <dgm:t>
        <a:bodyPr/>
        <a:lstStyle/>
        <a:p>
          <a:endParaRPr lang="en-US" b="1"/>
        </a:p>
      </dgm:t>
    </dgm:pt>
    <dgm:pt modelId="{2861A9E9-FAA2-4121-9760-400E7D53BD38}" type="pres">
      <dgm:prSet presAssocID="{BAC9EB2A-9CFD-41A5-9DAF-524B44E80436}" presName="Name0" presStyleCnt="0">
        <dgm:presLayoutVars>
          <dgm:dir/>
          <dgm:animLvl val="lvl"/>
          <dgm:resizeHandles val="exact"/>
        </dgm:presLayoutVars>
      </dgm:prSet>
      <dgm:spPr/>
    </dgm:pt>
    <dgm:pt modelId="{9A1CA8BB-80DA-42A7-918C-0BCC29197429}" type="pres">
      <dgm:prSet presAssocID="{DFC28BEC-56AF-4598-9EF6-99D142DAB1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09DB4C-4926-4E59-80DF-1068583026EE}" type="pres">
      <dgm:prSet presAssocID="{F025FAA8-A49E-431C-9287-48075BE4BB9F}" presName="parTxOnlySpace" presStyleCnt="0"/>
      <dgm:spPr/>
    </dgm:pt>
    <dgm:pt modelId="{C55128A5-DA94-4B56-8E74-61B895E69433}" type="pres">
      <dgm:prSet presAssocID="{AE536757-2C3D-4967-BD33-206E595A2E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F9C3E1-CAD3-4AE4-BE77-E758113F3690}" type="pres">
      <dgm:prSet presAssocID="{192869E4-33D6-4AFD-B306-E6E3A79F2987}" presName="parTxOnlySpace" presStyleCnt="0"/>
      <dgm:spPr/>
    </dgm:pt>
    <dgm:pt modelId="{FC72D65A-81D5-4A6C-81AC-77E3659CCA6E}" type="pres">
      <dgm:prSet presAssocID="{5E5AB7FE-2548-4EEF-B3EA-3D256CD50D1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52E518-27D9-4CA0-9C3B-9E0897C503DB}" type="pres">
      <dgm:prSet presAssocID="{01C00FF1-B908-4DEC-B1AF-EA39A92B8E4C}" presName="parTxOnlySpace" presStyleCnt="0"/>
      <dgm:spPr/>
    </dgm:pt>
    <dgm:pt modelId="{326E133B-EA0A-4C00-B4AF-BA4B29FF8447}" type="pres">
      <dgm:prSet presAssocID="{CE32BDC5-8E22-4423-9E41-73E50B6BA8E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AECF40E-5785-453B-86A4-B14DB9928F4A}" srcId="{BAC9EB2A-9CFD-41A5-9DAF-524B44E80436}" destId="{AE536757-2C3D-4967-BD33-206E595A2E68}" srcOrd="1" destOrd="0" parTransId="{431D87F6-77E9-4489-B51E-B44FFA02284B}" sibTransId="{192869E4-33D6-4AFD-B306-E6E3A79F2987}"/>
    <dgm:cxn modelId="{61DA802B-0861-4A0F-971F-D22EE58D7A07}" type="presOf" srcId="{5E5AB7FE-2548-4EEF-B3EA-3D256CD50D16}" destId="{FC72D65A-81D5-4A6C-81AC-77E3659CCA6E}" srcOrd="0" destOrd="0" presId="urn:microsoft.com/office/officeart/2005/8/layout/chevron1"/>
    <dgm:cxn modelId="{E7802E2D-6499-4A36-8ED2-A14E8F1547B1}" srcId="{BAC9EB2A-9CFD-41A5-9DAF-524B44E80436}" destId="{DFC28BEC-56AF-4598-9EF6-99D142DAB189}" srcOrd="0" destOrd="0" parTransId="{B0B2F544-457B-439C-A690-5E281EB91046}" sibTransId="{F025FAA8-A49E-431C-9287-48075BE4BB9F}"/>
    <dgm:cxn modelId="{613D0E62-6AE7-43D8-B9AB-8AA7D4E07CC8}" type="presOf" srcId="{AE536757-2C3D-4967-BD33-206E595A2E68}" destId="{C55128A5-DA94-4B56-8E74-61B895E69433}" srcOrd="0" destOrd="0" presId="urn:microsoft.com/office/officeart/2005/8/layout/chevron1"/>
    <dgm:cxn modelId="{43BA9442-310C-4F13-A637-6921412B6F84}" srcId="{BAC9EB2A-9CFD-41A5-9DAF-524B44E80436}" destId="{5E5AB7FE-2548-4EEF-B3EA-3D256CD50D16}" srcOrd="2" destOrd="0" parTransId="{49568E4C-D5A7-45BD-967D-A0E167FFE80F}" sibTransId="{01C00FF1-B908-4DEC-B1AF-EA39A92B8E4C}"/>
    <dgm:cxn modelId="{91EDC886-4EE2-48C7-BCBF-2CC53EB7F0E7}" type="presOf" srcId="{DFC28BEC-56AF-4598-9EF6-99D142DAB189}" destId="{9A1CA8BB-80DA-42A7-918C-0BCC29197429}" srcOrd="0" destOrd="0" presId="urn:microsoft.com/office/officeart/2005/8/layout/chevron1"/>
    <dgm:cxn modelId="{F18A72B8-FCFC-44C8-B34B-7BEC1DE1C19D}" type="presOf" srcId="{BAC9EB2A-9CFD-41A5-9DAF-524B44E80436}" destId="{2861A9E9-FAA2-4121-9760-400E7D53BD38}" srcOrd="0" destOrd="0" presId="urn:microsoft.com/office/officeart/2005/8/layout/chevron1"/>
    <dgm:cxn modelId="{B5FBA7C7-3AA1-42B7-B87C-F7450B126AF4}" srcId="{BAC9EB2A-9CFD-41A5-9DAF-524B44E80436}" destId="{CE32BDC5-8E22-4423-9E41-73E50B6BA8EA}" srcOrd="3" destOrd="0" parTransId="{7EAE575C-2E9B-477D-A01D-E1DC7A3FF0A3}" sibTransId="{97D7C953-45C1-444E-8136-727DFB383E53}"/>
    <dgm:cxn modelId="{F97FDBEC-536A-44B8-90AE-DB9BA602FE2A}" type="presOf" srcId="{CE32BDC5-8E22-4423-9E41-73E50B6BA8EA}" destId="{326E133B-EA0A-4C00-B4AF-BA4B29FF8447}" srcOrd="0" destOrd="0" presId="urn:microsoft.com/office/officeart/2005/8/layout/chevron1"/>
    <dgm:cxn modelId="{326C59E2-628C-4BFB-9B4E-72AF05BEB369}" type="presParOf" srcId="{2861A9E9-FAA2-4121-9760-400E7D53BD38}" destId="{9A1CA8BB-80DA-42A7-918C-0BCC29197429}" srcOrd="0" destOrd="0" presId="urn:microsoft.com/office/officeart/2005/8/layout/chevron1"/>
    <dgm:cxn modelId="{77D05D5B-9548-4D44-93CD-6EACD0E39634}" type="presParOf" srcId="{2861A9E9-FAA2-4121-9760-400E7D53BD38}" destId="{F709DB4C-4926-4E59-80DF-1068583026EE}" srcOrd="1" destOrd="0" presId="urn:microsoft.com/office/officeart/2005/8/layout/chevron1"/>
    <dgm:cxn modelId="{79E3C0A6-D24A-4FC2-BC76-D5636B8C80ED}" type="presParOf" srcId="{2861A9E9-FAA2-4121-9760-400E7D53BD38}" destId="{C55128A5-DA94-4B56-8E74-61B895E69433}" srcOrd="2" destOrd="0" presId="urn:microsoft.com/office/officeart/2005/8/layout/chevron1"/>
    <dgm:cxn modelId="{E63C53B6-BBCD-401F-9EE5-29E833383511}" type="presParOf" srcId="{2861A9E9-FAA2-4121-9760-400E7D53BD38}" destId="{06F9C3E1-CAD3-4AE4-BE77-E758113F3690}" srcOrd="3" destOrd="0" presId="urn:microsoft.com/office/officeart/2005/8/layout/chevron1"/>
    <dgm:cxn modelId="{A6EE7C71-A369-435D-8DDD-E49AB9D95C68}" type="presParOf" srcId="{2861A9E9-FAA2-4121-9760-400E7D53BD38}" destId="{FC72D65A-81D5-4A6C-81AC-77E3659CCA6E}" srcOrd="4" destOrd="0" presId="urn:microsoft.com/office/officeart/2005/8/layout/chevron1"/>
    <dgm:cxn modelId="{325C3BEA-5E27-4E4A-A41C-4F1E396D0331}" type="presParOf" srcId="{2861A9E9-FAA2-4121-9760-400E7D53BD38}" destId="{7252E518-27D9-4CA0-9C3B-9E0897C503DB}" srcOrd="5" destOrd="0" presId="urn:microsoft.com/office/officeart/2005/8/layout/chevron1"/>
    <dgm:cxn modelId="{DBA6F1D2-EA71-4B4C-B868-915ADAB4CB69}" type="presParOf" srcId="{2861A9E9-FAA2-4121-9760-400E7D53BD38}" destId="{326E133B-EA0A-4C00-B4AF-BA4B29FF844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CA8BB-80DA-42A7-918C-0BCC29197429}">
      <dsp:nvSpPr>
        <dsp:cNvPr id="0" name=""/>
        <dsp:cNvSpPr/>
      </dsp:nvSpPr>
      <dsp:spPr>
        <a:xfrm>
          <a:off x="3770" y="144380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Pre-process data</a:t>
          </a:r>
        </a:p>
      </dsp:txBody>
      <dsp:txXfrm>
        <a:off x="442714" y="144380"/>
        <a:ext cx="1316831" cy="877887"/>
      </dsp:txXfrm>
    </dsp:sp>
    <dsp:sp modelId="{C55128A5-DA94-4B56-8E74-61B895E69433}">
      <dsp:nvSpPr>
        <dsp:cNvPr id="0" name=""/>
        <dsp:cNvSpPr/>
      </dsp:nvSpPr>
      <dsp:spPr>
        <a:xfrm>
          <a:off x="1979017" y="144380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Select similarity measures</a:t>
          </a:r>
        </a:p>
      </dsp:txBody>
      <dsp:txXfrm>
        <a:off x="2417961" y="144380"/>
        <a:ext cx="1316831" cy="877887"/>
      </dsp:txXfrm>
    </dsp:sp>
    <dsp:sp modelId="{FC72D65A-81D5-4A6C-81AC-77E3659CCA6E}">
      <dsp:nvSpPr>
        <dsp:cNvPr id="0" name=""/>
        <dsp:cNvSpPr/>
      </dsp:nvSpPr>
      <dsp:spPr>
        <a:xfrm>
          <a:off x="3954264" y="144380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Apply clustering method</a:t>
          </a:r>
        </a:p>
      </dsp:txBody>
      <dsp:txXfrm>
        <a:off x="4393208" y="144380"/>
        <a:ext cx="1316831" cy="877887"/>
      </dsp:txXfrm>
    </dsp:sp>
    <dsp:sp modelId="{326E133B-EA0A-4C00-B4AF-BA4B29FF8447}">
      <dsp:nvSpPr>
        <dsp:cNvPr id="0" name=""/>
        <dsp:cNvSpPr/>
      </dsp:nvSpPr>
      <dsp:spPr>
        <a:xfrm>
          <a:off x="5929510" y="144380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Analyze output of clustering method</a:t>
          </a:r>
        </a:p>
      </dsp:txBody>
      <dsp:txXfrm>
        <a:off x="6368454" y="144380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7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2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471"/>
            <a:ext cx="9144000" cy="1033930"/>
          </a:xfrm>
        </p:spPr>
        <p:txBody>
          <a:bodyPr/>
          <a:lstStyle/>
          <a:p>
            <a:r>
              <a:rPr lang="en-US" dirty="0"/>
              <a:t>Cluster Analysis in 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51883"/>
            <a:ext cx="7061548" cy="51489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Calculating Distance Between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What is cluster analysis?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When to cluster?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Distance between two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Calculate and plot the distance between two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Using the </a:t>
            </a:r>
            <a:r>
              <a:rPr lang="en-US" sz="1400" dirty="0" err="1"/>
              <a:t>dist</a:t>
            </a:r>
            <a:r>
              <a:rPr lang="en-US" sz="1400" dirty="0"/>
              <a:t>()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Who are the closest players?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The importance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Effects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When to scale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Measuring distance for categorical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Calculating distance between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The closest observation to a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Hierarchical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Case Study: National Occupational Mean Wage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9165" y="463608"/>
            <a:ext cx="10928132" cy="88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Cluster Analysis is used to find disparate groups of observations (clusters) that share similar characteristics. The similarity / disparity between groups is captured by distance – a metric that can be calculated for both continuous and categorical features. The scale of features is an important consideration in calculating distance.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8236259" y="6326654"/>
            <a:ext cx="3955741" cy="531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Calculating Distance Between Observations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549165" y="1345323"/>
            <a:ext cx="10928132" cy="69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Cluster Analysis is a form of exploratory data analysis where observations are divided into meaningful groups that share common characteristics (features).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C70570D-A9E3-46B7-95DE-1121D935E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21241"/>
              </p:ext>
            </p:extLst>
          </p:nvPr>
        </p:nvGraphicFramePr>
        <p:xfrm>
          <a:off x="2032000" y="2039007"/>
          <a:ext cx="8128000" cy="116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7915AED7-36DA-4157-B604-52C006FC4DC4}"/>
              </a:ext>
            </a:extLst>
          </p:cNvPr>
          <p:cNvSpPr/>
          <p:nvPr/>
        </p:nvSpPr>
        <p:spPr>
          <a:xfrm flipH="1">
            <a:off x="5093663" y="3090043"/>
            <a:ext cx="3955742" cy="8092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/>
              <p:nvPr/>
            </p:nvSpPr>
            <p:spPr>
              <a:xfrm>
                <a:off x="603688" y="3358586"/>
                <a:ext cx="2959143" cy="276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𝑺𝒊𝒎𝒊𝒍𝒂𝒓𝒊𝒕𝒚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8" y="3358586"/>
                <a:ext cx="2959143" cy="276999"/>
              </a:xfrm>
              <a:prstGeom prst="rect">
                <a:avLst/>
              </a:prstGeom>
              <a:blipFill>
                <a:blip r:embed="rId7"/>
                <a:stretch>
                  <a:fillRect l="-1237" t="-6667" r="-28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49165" y="3915203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data_frame</a:t>
            </a:r>
            <a:r>
              <a:rPr lang="en-US" sz="1400" dirty="0">
                <a:latin typeface="Consolas" panose="020B0609020204030204" pitchFamily="49" charset="0"/>
              </a:rPr>
              <a:t>, method = “</a:t>
            </a:r>
            <a:r>
              <a:rPr lang="en-US" sz="1400" dirty="0" err="1">
                <a:latin typeface="Consolas" panose="020B0609020204030204" pitchFamily="49" charset="0"/>
              </a:rPr>
              <a:t>euclidean</a:t>
            </a:r>
            <a:r>
              <a:rPr lang="en-US" sz="1400" dirty="0">
                <a:latin typeface="Consolas" panose="020B0609020204030204" pitchFamily="49" charset="0"/>
              </a:rPr>
              <a:t>“)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549165" y="4516822"/>
            <a:ext cx="10928132" cy="42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When variables are on different scales, distance is disproportionately influenced by the differing scales.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549164" y="5067751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scaled_data_frame</a:t>
            </a:r>
            <a:r>
              <a:rPr lang="en-US" sz="1400" dirty="0">
                <a:latin typeface="Consolas" panose="020B0609020204030204" pitchFamily="49" charset="0"/>
              </a:rPr>
              <a:t> &lt;- scale(</a:t>
            </a:r>
            <a:r>
              <a:rPr lang="en-US" sz="1400" dirty="0" err="1">
                <a:latin typeface="Consolas" panose="020B0609020204030204" pitchFamily="49" charset="0"/>
              </a:rPr>
              <a:t>data_frame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5625660" y="5067751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scaled_data_frame</a:t>
            </a:r>
            <a:r>
              <a:rPr lang="en-US" sz="1400" dirty="0">
                <a:latin typeface="Consolas" panose="020B0609020204030204" pitchFamily="49" charset="0"/>
              </a:rPr>
              <a:t>, method = “</a:t>
            </a:r>
            <a:r>
              <a:rPr lang="en-US" sz="1400" dirty="0" err="1">
                <a:latin typeface="Consolas" panose="020B0609020204030204" pitchFamily="49" charset="0"/>
              </a:rPr>
              <a:t>euclidean</a:t>
            </a:r>
            <a:r>
              <a:rPr lang="en-US" sz="14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4763283" y="5070850"/>
            <a:ext cx="609600" cy="30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235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Machine Learning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Nikhil Jathar</cp:lastModifiedBy>
  <cp:revision>63</cp:revision>
  <dcterms:created xsi:type="dcterms:W3CDTF">2019-03-05T18:38:39Z</dcterms:created>
  <dcterms:modified xsi:type="dcterms:W3CDTF">2019-05-30T04:14:39Z</dcterms:modified>
</cp:coreProperties>
</file>