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Tree-Based Models in </a:t>
            </a:r>
            <a:r>
              <a:rPr lang="en-US" dirty="0"/>
              <a:t>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smtClean="0"/>
              <a:t>Classification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Welcome to the course!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Build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classification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tree-based methods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with a classification tree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Overview of the modeling process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/ test split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classification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classification model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Compute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Splitting criterion in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models with a different splitting criterion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smtClean="0"/>
              <a:t>Regression Trees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regression trees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Classification versus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Split the data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Performance metrics for regression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a regression tree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What are the hyperparameters for a decision tree?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the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Grid search for model selection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hyperparameter values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a grid of models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the grid</a:t>
            </a:r>
            <a:endParaRPr lang="en-US" sz="14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6199" y="1073009"/>
            <a:ext cx="3757612" cy="5584779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Bagged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Advantages of bagged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bagged tree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Evaluating the bagged tree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and confusion matrix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 </a:t>
            </a:r>
            <a:r>
              <a:rPr lang="en-US" sz="1050" smtClean="0"/>
              <a:t>on a test set and compute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Using caret for cross-validating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Cross-validate a bagged tree model in caret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Generate predictions from the caret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test set performance to CV performance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n-US" sz="1350" smtClean="0"/>
              <a:t>Random Forests</a:t>
            </a:r>
            <a:endParaRPr lang="en-US" sz="13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</a:t>
            </a:r>
            <a:r>
              <a:rPr lang="en-US" sz="1050" smtClean="0"/>
              <a:t>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random forest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random forest model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random forest model output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out-of-bag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model performance on a test set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error versus test set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Advantage of OOB error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mtry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Tuning a random forest via tree depth</a:t>
            </a:r>
            <a:endParaRPr lang="en-US" sz="1050"/>
          </a:p>
          <a:p>
            <a:pPr lvl="1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5507084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en-US" sz="1350" smtClean="0"/>
              <a:t>Boosted Trees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Introduction to boosting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Bagged trees versus boosted trees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Train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Understanding GBM model output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Prediction using a GBM model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Evaluate test set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GBM hyperparameters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Early stopping in GBMs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OOB versus CV-based early stopping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Model comparison via ROC curve and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Compare all models based on AUC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smtClean="0"/>
              <a:t>Plot and compare ROC curves</a:t>
            </a:r>
          </a:p>
        </p:txBody>
      </p:sp>
    </p:spTree>
    <p:extLst>
      <p:ext uri="{BB962C8B-B14F-4D97-AF65-F5344CB8AC3E}">
        <p14:creationId xmlns:p14="http://schemas.microsoft.com/office/powerpoint/2010/main" val="242380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355608"/>
            <a:ext cx="6009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parms = list(split = “gini”))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default_prediction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newdata = creditsub_test,</a:t>
            </a:r>
          </a:p>
          <a:p>
            <a:r>
              <a:rPr lang="en-US" sz="1050">
                <a:latin typeface="Consolas" panose="020B0609020204030204" pitchFamily="49" charset="0"/>
              </a:rPr>
              <a:t>			 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confusionMatrix(data = </a:t>
            </a:r>
            <a:r>
              <a:rPr lang="en-US" sz="1050" smtClean="0">
                <a:latin typeface="Consolas" panose="020B0609020204030204" pitchFamily="49" charset="0"/>
              </a:rPr>
              <a:t>default_prediction, reference </a:t>
            </a:r>
            <a:r>
              <a:rPr lang="en-US" sz="1050">
                <a:latin typeface="Consolas" panose="020B0609020204030204" pitchFamily="49" charset="0"/>
              </a:rPr>
              <a:t>= creditsub_test$default</a:t>
            </a:r>
            <a:r>
              <a:rPr lang="en-US" sz="1050" smtClean="0">
                <a:latin typeface="Consolas" panose="020B0609020204030204" pitchFamily="49" charset="0"/>
              </a:rPr>
              <a:t>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ce(actual = creditsub_test$default, predicted = default_prediction)</a:t>
            </a:r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460895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credit_model &lt;- rpart(formula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creditsub,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credit_model,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3"/>
          <p:cNvSpPr>
            <a:spLocks noGrp="1"/>
          </p:cNvSpPr>
          <p:nvPr>
            <p:ph sz="half" idx="1"/>
          </p:nvPr>
        </p:nvSpPr>
        <p:spPr>
          <a:xfrm>
            <a:off x="5229412" y="917837"/>
            <a:ext cx="3478307" cy="2512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50" smtClean="0"/>
              <a:t>Advantage of Decision Trees</a:t>
            </a:r>
            <a:endParaRPr lang="en-US" sz="1350" dirty="0"/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Simple to understand, interpret, and visualize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both numerical and categorical features natively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handle missing data elegantly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Robust to outliers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Requires little data preparation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model non-linearity in the data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 smtClean="0"/>
              <a:t>Can be trained quickly on large datasets</a:t>
            </a:r>
          </a:p>
          <a:p>
            <a:pPr marL="0" indent="0">
              <a:buNone/>
            </a:pPr>
            <a:r>
              <a:rPr lang="en-US" sz="1350"/>
              <a:t>Disadvantage of Decision Trees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Large tree can be hard to interpret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Trees have high variance, whick causes model performance to be poor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r>
              <a:rPr lang="en-US" sz="1000"/>
              <a:t>Tree overfit easily</a:t>
            </a:r>
          </a:p>
          <a:p>
            <a:pPr marL="460375" lvl="1" indent="-233363">
              <a:buFont typeface="Wingdings" panose="05000000000000000000" pitchFamily="2" charset="2"/>
              <a:buChar char="Ø"/>
            </a:pPr>
            <a:endParaRPr lang="en-US" sz="105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368044"/>
            <a:ext cx="3502882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n &lt;- nrow(creditsub)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n_train &lt;- round(0.8 * 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train_indices &lt;- sample(1:n, n_train)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creditsub_train &lt;- creditsub[train_indices, 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creditsub_test &lt;- creditsub[-train_indices,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759538" y="653579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Classification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rpart,  caret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25" y="3430494"/>
            <a:ext cx="1856479" cy="1350167"/>
          </a:xfrm>
          <a:prstGeom prst="rect">
            <a:avLst/>
          </a:prstGeom>
        </p:spPr>
      </p:pic>
      <p:sp>
        <p:nvSpPr>
          <p:cNvPr id="29" name="Content Placeholder 3"/>
          <p:cNvSpPr>
            <a:spLocks noGrp="1"/>
          </p:cNvSpPr>
          <p:nvPr>
            <p:ph sz="half" idx="1"/>
          </p:nvPr>
        </p:nvSpPr>
        <p:spPr>
          <a:xfrm>
            <a:off x="4951729" y="5290479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also use “information”</a:t>
            </a:r>
          </a:p>
        </p:txBody>
      </p:sp>
      <p:sp>
        <p:nvSpPr>
          <p:cNvPr id="6" name="Right Arrow 5"/>
          <p:cNvSpPr/>
          <p:nvPr/>
        </p:nvSpPr>
        <p:spPr>
          <a:xfrm rot="12389500">
            <a:off x="4225115" y="5099232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6266464" y="5811925"/>
            <a:ext cx="235936" cy="575007"/>
          </a:xfrm>
          <a:prstGeom prst="rightBrace">
            <a:avLst>
              <a:gd name="adj1" fmla="val 288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6461829" y="5979007"/>
            <a:ext cx="183156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grade 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17837"/>
            <a:ext cx="500280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assignment &lt;- sample(1:3, size = nrow(grade), prob = c(0.7, 0.15, 0.15), replace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grade_train &lt;- grade[assignment == 1,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grade_valid &lt;- grade[assignment == 2, ]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grade_test </a:t>
            </a:r>
            <a:r>
              <a:rPr lang="en-US" sz="1050">
                <a:latin typeface="Consolas" panose="020B0609020204030204" pitchFamily="49" charset="0"/>
              </a:rPr>
              <a:t>&lt;- grade[assignment == </a:t>
            </a:r>
            <a:r>
              <a:rPr lang="en-US" sz="1050" smtClean="0">
                <a:latin typeface="Consolas" panose="020B0609020204030204" pitchFamily="49" charset="0"/>
              </a:rPr>
              <a:t>3, </a:t>
            </a:r>
            <a:r>
              <a:rPr lang="en-US" sz="1050">
                <a:latin typeface="Consolas" panose="020B0609020204030204" pitchFamily="49" charset="0"/>
              </a:rPr>
              <a:t>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method = “anova”)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</a:t>
            </a:r>
            <a:r>
              <a:rPr lang="en-US" sz="1050">
                <a:latin typeface="Consolas" panose="020B0609020204030204" pitchFamily="49" charset="0"/>
              </a:rPr>
              <a:t>grade_model, </a:t>
            </a:r>
            <a:r>
              <a:rPr lang="en-US" sz="1050" smtClean="0">
                <a:latin typeface="Consolas" panose="020B0609020204030204" pitchFamily="49" charset="0"/>
              </a:rPr>
              <a:t>yesno = 2, type = 0, extra = 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grade_pred &lt;- predict(object = grade_model,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library(Metrics)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grade_pred)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plotcp(grade_model)			print(grade_model$cptable)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opt_index &lt;- which.min(grade_model$cptable[ , “xerror”])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cp_opt &lt;- grade_model$cptable[opt_index, “CP”]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grade_model_opt &lt;- prune(tree = grade_model, cp = cp_opt)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rpart.plot(x = grade_model_opt, yesno = 2, type = 0, extra = 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787510" y="2066645"/>
            <a:ext cx="279663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you can see this model using print(grade_model)</a:t>
            </a:r>
          </a:p>
        </p:txBody>
      </p:sp>
      <p:sp>
        <p:nvSpPr>
          <p:cNvPr id="17" name="Right Arrow 16"/>
          <p:cNvSpPr/>
          <p:nvPr/>
        </p:nvSpPr>
        <p:spPr>
          <a:xfrm rot="10239363">
            <a:off x="3992033" y="218494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0" y="2902215"/>
            <a:ext cx="2777137" cy="1460842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034738" y="4180424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65661" y="463625"/>
            <a:ext cx="6795751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minsplit &lt;- seq(1, 4, 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maxdepth &lt;- seq(1, 6, 1)</a:t>
            </a: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hyper_grid &lt;- expand.grid(minsplit = minsplit, maxdepth = maxdepth)</a:t>
            </a:r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nrow(hyper_grid)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grade_models &lt;- list()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minsplit &lt;- hyper_grid$minsplit[i]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maxdepth &lt;- hyper_grid$maxdepth[i]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grade_models[[i]] &lt;- rpart(formula = final_grade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data = grade_train,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method = “anova”,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	  minsplit = minsplit,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					  maxdepth = maxdepth)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num_models &lt;- length(grade_models)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rmse_values &lt;- c()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for (i in 1:num_models) 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model &lt;- grade_models[[i]]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 &lt;- predict(object = model, newdata = grade_valid)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	rmse_values[i] &lt;- rmse(actual = grade_valid$final_grade, predicted = pred)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}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best_model &lt;- grade_mdoels[[which.min(rmse_values)]]			best_model$control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pred &lt;- predict(object = best_model, newdata = grade_test)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rmse(actual = grade_test$final_grade, predicted = pred)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7983957" y="6535791"/>
            <a:ext cx="1082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Regression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80" y="630966"/>
            <a:ext cx="2833168" cy="784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281" y="1828800"/>
            <a:ext cx="283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Just like a test set, a validation set is used to evaluate the performance of a model. The difference is that a validation set is specifically used to compare the performance of a group o fmodels with the goal of choosing a “best model” from the group. All models in a group are evaluated on the same validation set and the model with the best performance is considered to be the winner.</a:t>
            </a:r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909280" y="4117788"/>
            <a:ext cx="283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Once you have the best model, a final estimate of performance is computed on the test set.</a:t>
            </a:r>
            <a:endParaRPr lang="en-US" sz="1200"/>
          </a:p>
        </p:txBody>
      </p:sp>
      <p:sp>
        <p:nvSpPr>
          <p:cNvPr id="18" name="Right Arrow 17"/>
          <p:cNvSpPr/>
          <p:nvPr/>
        </p:nvSpPr>
        <p:spPr>
          <a:xfrm rot="5400000">
            <a:off x="7113714" y="3866392"/>
            <a:ext cx="349996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559793" y="564309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3" y="500654"/>
            <a:ext cx="2749680" cy="28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creditsub </a:t>
            </a:r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is a data frame</a:t>
            </a:r>
          </a:p>
          <a:p>
            <a:pPr marL="0" indent="0">
              <a:buNone/>
            </a:pP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1333566"/>
            <a:ext cx="50326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set.seed(123)</a:t>
            </a:r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credit_model &lt;- bagging(formula = 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 data = credit_train,  coob = TRUE)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credit_pred &lt;- predict(object = credit_model,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  newdata = credit_test,</a:t>
            </a:r>
            <a:r>
              <a:rPr lang="en-US" sz="1050" smtClean="0">
                <a:latin typeface="Consolas" panose="020B0609020204030204" pitchFamily="49" charset="0"/>
              </a:rPr>
              <a:t>  type = “class”)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predict = pred[ , “yes”])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ctrl &lt;- trainControl(method = “cv”,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number = 5,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clasasProbs = TRUE,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   summaryFunction = twoClassSummary)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set.seed(1)</a:t>
            </a:r>
          </a:p>
          <a:p>
            <a:r>
              <a:rPr lang="en-US" sz="1050" smtClean="0">
                <a:latin typeface="Consolas" panose="020B0609020204030204" pitchFamily="49" charset="0"/>
              </a:rPr>
              <a:t>credit_caret_model &lt;- train(default ~ .,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data = credit_train,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method = “treebag”,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metric = “ROC”,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    trControl = ctrl)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credit_caret_model$results[ , “ROC”]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credit_pred &lt;- predict(object = credit_caret_model,</a:t>
            </a:r>
          </a:p>
          <a:p>
            <a:r>
              <a:rPr lang="en-US" sz="1050">
                <a:latin typeface="Consolas" panose="020B0609020204030204" pitchFamily="49" charset="0"/>
              </a:rPr>
              <a:t>			     newdata </a:t>
            </a:r>
            <a:r>
              <a:rPr lang="en-US" sz="1050">
                <a:latin typeface="Consolas" panose="020B0609020204030204" pitchFamily="49" charset="0"/>
              </a:rPr>
              <a:t>= </a:t>
            </a:r>
            <a:r>
              <a:rPr lang="en-US" sz="1050" smtClean="0">
                <a:latin typeface="Consolas" panose="020B0609020204030204" pitchFamily="49" charset="0"/>
              </a:rPr>
              <a:t>credit_test, type </a:t>
            </a:r>
            <a:r>
              <a:rPr lang="en-US" sz="1050">
                <a:latin typeface="Consolas" panose="020B0609020204030204" pitchFamily="49" charset="0"/>
              </a:rPr>
              <a:t>= “prob”)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auc(actual = ifelse(credit_test$default == “yes”, 1, 0),</a:t>
            </a:r>
          </a:p>
          <a:p>
            <a:r>
              <a:rPr lang="en-US" sz="1050">
                <a:latin typeface="Consolas" panose="020B0609020204030204" pitchFamily="49" charset="0"/>
              </a:rPr>
              <a:t>	predict = pred[ , “</a:t>
            </a:r>
            <a:r>
              <a:rPr lang="en-US" sz="1050">
                <a:latin typeface="Consolas" panose="020B0609020204030204" pitchFamily="49" charset="0"/>
              </a:rPr>
              <a:t>yes</a:t>
            </a:r>
            <a:r>
              <a:rPr lang="en-US" sz="1050" smtClean="0">
                <a:latin typeface="Consolas" panose="020B0609020204030204" pitchFamily="49" charset="0"/>
              </a:rPr>
              <a:t>”])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208378" y="6535791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Bagged Trees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half" idx="1"/>
          </p:nvPr>
        </p:nvSpPr>
        <p:spPr>
          <a:xfrm>
            <a:off x="6502400" y="500654"/>
            <a:ext cx="2311761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ipred, Metrics, caret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873" y="828480"/>
            <a:ext cx="455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Bagged trees combines many trees with the goal of reducing variance.</a:t>
            </a:r>
          </a:p>
          <a:p>
            <a:r>
              <a:rPr lang="en-US" sz="1200" smtClean="0"/>
              <a:t>Bagging </a:t>
            </a:r>
            <a:r>
              <a:rPr lang="en-US" sz="1200" smtClean="0">
                <a:sym typeface="Wingdings" panose="05000000000000000000" pitchFamily="2" charset="2"/>
              </a:rPr>
              <a:t> Bootstrap Aggregating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64" y="1010024"/>
            <a:ext cx="3100646" cy="2265502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half" idx="1"/>
          </p:nvPr>
        </p:nvSpPr>
        <p:spPr>
          <a:xfrm>
            <a:off x="6335059" y="3589319"/>
            <a:ext cx="2600781" cy="169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smtClean="0"/>
              <a:t>In binary classification, we can predict numeric values instead of class labels. In fact, class labels are created only after you use the model to predict a raw, numeric, predicted value for a test point.</a:t>
            </a:r>
          </a:p>
          <a:p>
            <a:pPr marL="0" indent="0">
              <a:buNone/>
            </a:pPr>
            <a:r>
              <a:rPr lang="en-US" sz="1050" smtClean="0"/>
              <a:t>The predicted label is generated by applying a threshold to the predicted value, such that all test points with predicted value greater than the threshold get a label of “1” and points below get a label of “0”.</a:t>
            </a:r>
            <a:endParaRPr lang="en-US" sz="80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4344602" y="2946497"/>
            <a:ext cx="1541964" cy="4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“prob” changes this to a predicted value as opposed to a class label</a:t>
            </a:r>
            <a:endParaRPr lang="en-US" sz="1000" b="1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5023629">
            <a:off x="4665043" y="2577440"/>
            <a:ext cx="566914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4536107" y="4517612"/>
            <a:ext cx="1541964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names(credit_caret_model)</a:t>
            </a:r>
          </a:p>
        </p:txBody>
      </p:sp>
      <p:sp>
        <p:nvSpPr>
          <p:cNvPr id="20" name="Right Arrow 19"/>
          <p:cNvSpPr/>
          <p:nvPr/>
        </p:nvSpPr>
        <p:spPr>
          <a:xfrm rot="12064605">
            <a:off x="4105231" y="4375175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"/>
          </p:nvPr>
        </p:nvSpPr>
        <p:spPr>
          <a:xfrm>
            <a:off x="4104126" y="1166889"/>
            <a:ext cx="1298330" cy="337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model object</a:t>
            </a:r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0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names(credit_model)</a:t>
            </a:r>
          </a:p>
        </p:txBody>
      </p:sp>
      <p:sp>
        <p:nvSpPr>
          <p:cNvPr id="24" name="Right Arrow 23"/>
          <p:cNvSpPr/>
          <p:nvPr/>
        </p:nvSpPr>
        <p:spPr>
          <a:xfrm rot="10282481">
            <a:off x="3382216" y="1320641"/>
            <a:ext cx="788302" cy="15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89" y="5559134"/>
            <a:ext cx="2612903" cy="10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2643</TotalTime>
  <Words>785</Words>
  <Application>Microsoft Office PowerPoint</Application>
  <PresentationFormat>On-screen Show (4:3)</PresentationFormat>
  <Paragraphs>224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155</cp:revision>
  <cp:lastPrinted>2019-06-05T21:34:09Z</cp:lastPrinted>
  <dcterms:created xsi:type="dcterms:W3CDTF">2019-03-05T18:38:39Z</dcterms:created>
  <dcterms:modified xsi:type="dcterms:W3CDTF">2019-06-05T22:49:47Z</dcterms:modified>
</cp:coreProperties>
</file>