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140" y="15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9262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9746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8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80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46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 to Machine Learning</a:t>
            </a:r>
          </a:p>
          <a:p>
            <a:r>
              <a:rPr lang="en-US"/>
              <a:t>Vincent Vankrunkelsven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9225"/>
            <a:ext cx="9601200" cy="4448175"/>
          </a:xfrm>
        </p:spPr>
        <p:txBody>
          <a:bodyPr>
            <a:normAutofit/>
          </a:bodyPr>
          <a:lstStyle/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>
                <a:latin typeface="Arial Rounded MT Bold" panose="020F0704030504030204" pitchFamily="34" charset="0"/>
              </a:rPr>
              <a:t>What is Machine Learning?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>
                <a:latin typeface="Arial Rounded MT Bold" panose="020F0704030504030204" pitchFamily="34" charset="0"/>
              </a:rPr>
              <a:t>Performance Measures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>
                <a:latin typeface="Arial Rounded MT Bold" panose="020F0704030504030204" pitchFamily="34" charset="0"/>
              </a:rPr>
              <a:t>Classification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>
                <a:latin typeface="Arial Rounded MT Bold" panose="020F0704030504030204" pitchFamily="34" charset="0"/>
              </a:rPr>
              <a:t>Regression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>
                <a:latin typeface="Arial Rounded MT Bold" panose="020F0704030504030204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What is Machine Learning?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07527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Machine Learning (ML) problems involve information with three characteristics:</a:t>
            </a:r>
          </a:p>
          <a:p>
            <a:pPr marL="573088" indent="-285750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Observations		rows in a </a:t>
            </a:r>
            <a:r>
              <a:rPr lang="en-US" sz="1200" dirty="0" err="1"/>
              <a:t>dataframe</a:t>
            </a:r>
            <a:endParaRPr lang="en-US" sz="1200" dirty="0"/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Features		input columns in a </a:t>
            </a:r>
            <a:r>
              <a:rPr lang="en-US" sz="1200" dirty="0" err="1"/>
              <a:t>dataframe</a:t>
            </a:r>
            <a:endParaRPr lang="en-US" sz="1200" dirty="0"/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Labels			output column in a </a:t>
            </a:r>
            <a:r>
              <a:rPr lang="en-US" sz="1200" dirty="0" err="1"/>
              <a:t>dataframe</a:t>
            </a:r>
            <a:endParaRPr lang="en-US" sz="1200" dirty="0"/>
          </a:p>
          <a:p>
            <a:pPr>
              <a:tabLst>
                <a:tab pos="573088" algn="l"/>
              </a:tabLst>
            </a:pPr>
            <a:endParaRPr lang="en-US" sz="1200" dirty="0"/>
          </a:p>
          <a:p>
            <a:pPr>
              <a:tabLst>
                <a:tab pos="573088" algn="l"/>
              </a:tabLst>
            </a:pPr>
            <a:r>
              <a:rPr lang="en-US" sz="1200" dirty="0"/>
              <a:t>ML applies various algorithms to information to derive an estimated function. This estimated function’s parameters are tuned based on how the information’s feature values map to label values across a subset of observations within the information set.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1600" y="2904313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4596243" y="3950499"/>
              <a:ext cx="6430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31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(Studying Information)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59859" y="3274566"/>
            <a:ext cx="7183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latin typeface="Consolas" panose="020B0609020204030204" pitchFamily="49" charset="0"/>
              </a:rPr>
              <a:t>dim</a:t>
            </a:r>
            <a:r>
              <a:rPr lang="en-US" sz="1100">
                <a:latin typeface="Consolas" panose="020B0609020204030204" pitchFamily="49" charset="0"/>
              </a:rPr>
              <a:t>(df)			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 vector with the number of rows and columns in the dataframe (df)</a:t>
            </a:r>
          </a:p>
          <a:p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(df)			 detailed information about the structure of df</a:t>
            </a:r>
          </a:p>
          <a:p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head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(df) / 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tail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(df)	 first / last six rows of df</a:t>
            </a:r>
          </a:p>
          <a:p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summary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(df)			 statistical information for each column in df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191530"/>
            <a:ext cx="907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One of the key goals of ML is making predictions about new observations based on previous information.</a:t>
            </a:r>
          </a:p>
          <a:p>
            <a:r>
              <a:rPr lang="en-US" sz="1200"/>
              <a:t>ML </a:t>
            </a:r>
            <a:r>
              <a:rPr lang="en-US" sz="1200" b="1" u="sng"/>
              <a:t>does not involve</a:t>
            </a:r>
            <a:r>
              <a:rPr lang="en-US" sz="1200" b="1"/>
              <a:t> </a:t>
            </a:r>
            <a:r>
              <a:rPr lang="en-US" sz="1200"/>
              <a:t>basic data manipulation and/or calculating statistics,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71600" y="4800718"/>
            <a:ext cx="9746766" cy="369332"/>
            <a:chOff x="1279822" y="3765833"/>
            <a:chExt cx="9746766" cy="369332"/>
          </a:xfrm>
        </p:grpSpPr>
        <p:cxnSp>
          <p:nvCxnSpPr>
            <p:cNvPr id="12" name="Straight Connector 11"/>
            <p:cNvCxnSpPr>
              <a:stCxn id="13" idx="3"/>
            </p:cNvCxnSpPr>
            <p:nvPr/>
          </p:nvCxnSpPr>
          <p:spPr>
            <a:xfrm>
              <a:off x="5212694" y="3950499"/>
              <a:ext cx="58138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79822" y="3765833"/>
              <a:ext cx="3932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(Linear Regression Example)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59859" y="5231860"/>
            <a:ext cx="9260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Wage							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 Use tools from Applied R (Studying Information) to study the Wage dataset</a:t>
            </a:r>
          </a:p>
          <a:p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lm_wage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 &lt;- lm(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wage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 ~ 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age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data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Wage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	 linear regression model on Wage that models wage as a function of age</a:t>
            </a:r>
          </a:p>
          <a:p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unseen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 &lt;- data.frame(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age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 = 60)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		 unseen is a dataframe consisting of a new observation</a:t>
            </a:r>
          </a:p>
          <a:p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predict(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lm_wage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unseen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)			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 makes a prediction of wage based on age for the unseen observation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9984" y="5855362"/>
            <a:ext cx="899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function</a:t>
            </a:r>
          </a:p>
        </p:txBody>
      </p:sp>
      <p:cxnSp>
        <p:nvCxnSpPr>
          <p:cNvPr id="27" name="Straight Arrow Connector 26"/>
          <p:cNvCxnSpPr>
            <a:stCxn id="17" idx="0"/>
          </p:cNvCxnSpPr>
          <p:nvPr/>
        </p:nvCxnSpPr>
        <p:spPr>
          <a:xfrm flipV="1">
            <a:off x="1109922" y="5522259"/>
            <a:ext cx="527631" cy="33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01490" y="6270860"/>
            <a:ext cx="899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H="1" flipV="1">
            <a:off x="1879184" y="5946588"/>
            <a:ext cx="372244" cy="32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7533" y="6570090"/>
            <a:ext cx="3015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ingredients of a classical ML problem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88146" y="6269106"/>
            <a:ext cx="899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obsevation</a:t>
            </a:r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H="1" flipV="1">
            <a:off x="3944054" y="5740170"/>
            <a:ext cx="294030" cy="52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01634" y="6272507"/>
            <a:ext cx="899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set</a:t>
            </a:r>
          </a:p>
        </p:txBody>
      </p:sp>
      <p:cxnSp>
        <p:nvCxnSpPr>
          <p:cNvPr id="41" name="Straight Arrow Connector 40"/>
          <p:cNvCxnSpPr>
            <a:stCxn id="40" idx="0"/>
          </p:cNvCxnSpPr>
          <p:nvPr/>
        </p:nvCxnSpPr>
        <p:spPr>
          <a:xfrm flipH="1" flipV="1">
            <a:off x="4273622" y="5626402"/>
            <a:ext cx="977950" cy="64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7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Assessing 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A1DF5-118C-402C-9CE3-D89EB8221BBE}"/>
              </a:ext>
            </a:extLst>
          </p:cNvPr>
          <p:cNvSpPr txBox="1"/>
          <p:nvPr/>
        </p:nvSpPr>
        <p:spPr>
          <a:xfrm>
            <a:off x="1371600" y="1380565"/>
            <a:ext cx="9075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indent="-285750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Accuracy</a:t>
            </a:r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Computation time</a:t>
            </a:r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Interpretability</a:t>
            </a:r>
          </a:p>
          <a:p>
            <a:pPr>
              <a:tabLst>
                <a:tab pos="573088" algn="l"/>
              </a:tabLst>
            </a:pPr>
            <a:endParaRPr lang="en-US" sz="1200" dirty="0"/>
          </a:p>
          <a:p>
            <a:pPr>
              <a:tabLst>
                <a:tab pos="573088" algn="l"/>
              </a:tabLst>
            </a:pPr>
            <a:r>
              <a:rPr lang="en-US" sz="1200" dirty="0"/>
              <a:t>Accuracy and Error are basic performance measures for Classification </a:t>
            </a:r>
            <a:r>
              <a:rPr lang="en-US" sz="1200" dirty="0" err="1"/>
              <a:t>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493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87" y="3277452"/>
            <a:ext cx="1421945" cy="197862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21" idx="0"/>
            <a:endCxn id="19" idx="0"/>
          </p:cNvCxnSpPr>
          <p:nvPr/>
        </p:nvCxnSpPr>
        <p:spPr>
          <a:xfrm rot="16200000" flipH="1">
            <a:off x="3564141" y="2036438"/>
            <a:ext cx="389671" cy="2860542"/>
          </a:xfrm>
          <a:prstGeom prst="bentConnector3">
            <a:avLst>
              <a:gd name="adj1" fmla="val -29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2408"/>
            <a:ext cx="10972800" cy="59436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059" y="914400"/>
            <a:ext cx="9075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Classification </a:t>
            </a:r>
            <a:r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attempts to assign a </a:t>
            </a:r>
            <a:r>
              <a:rPr lang="en-US" sz="1200" b="1" i="1" smtClean="0">
                <a:latin typeface="Calibri" panose="020F0502020204030204" pitchFamily="34" charset="0"/>
                <a:cs typeface="Calibri" panose="020F0502020204030204" pitchFamily="34" charset="0"/>
              </a:rPr>
              <a:t>class (binary or multiclass)</a:t>
            </a:r>
            <a:r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t> to a new observation given a vector of </a:t>
            </a:r>
            <a:r>
              <a:rPr lang="en-US" sz="1200" b="1" i="1" smtClean="0">
                <a:latin typeface="Calibri" panose="020F0502020204030204" pitchFamily="34" charset="0"/>
                <a:cs typeface="Calibri" panose="020F0502020204030204" pitchFamily="34" charset="0"/>
              </a:rPr>
              <a:t>features (numerical or categorical)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71600" y="2704158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5097470" y="3950499"/>
              <a:ext cx="5929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81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(Classification: Filter Spam)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22735" y="5814894"/>
            <a:ext cx="8998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on observed data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2778643" y="5285958"/>
            <a:ext cx="294030" cy="52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28831" y="5878308"/>
            <a:ext cx="899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vector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1878769" y="5285958"/>
            <a:ext cx="480021" cy="59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306" y="3661545"/>
            <a:ext cx="3527238" cy="12104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91987" y="4871979"/>
            <a:ext cx="899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801" y="3661545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88259" y="3271874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235" y="5431762"/>
            <a:ext cx="3959514" cy="525053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30" idx="2"/>
            <a:endCxn id="29" idx="0"/>
          </p:cNvCxnSpPr>
          <p:nvPr/>
        </p:nvCxnSpPr>
        <p:spPr>
          <a:xfrm rot="16200000" flipH="1">
            <a:off x="4668007" y="4633895"/>
            <a:ext cx="985705" cy="1496752"/>
          </a:xfrm>
          <a:prstGeom prst="bentConnector3">
            <a:avLst>
              <a:gd name="adj1" fmla="val 100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68788" y="5875124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72036" y="4663952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570712" y="5956815"/>
            <a:ext cx="2636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predictions from our Classifier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98053" y="3978221"/>
            <a:ext cx="32018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example the training data (emails) is used to develop the Classifier. However this is not a valid approach in an actual classification MLP.</a:t>
            </a:r>
          </a:p>
        </p:txBody>
      </p:sp>
    </p:spTree>
    <p:extLst>
      <p:ext uri="{BB962C8B-B14F-4D97-AF65-F5344CB8AC3E}">
        <p14:creationId xmlns:p14="http://schemas.microsoft.com/office/powerpoint/2010/main" val="34457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07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Regression MLP attempt to estimate a </a:t>
            </a:r>
            <a:r>
              <a:rPr lang="en-US" sz="1200" b="1"/>
              <a:t>Response</a:t>
            </a:r>
            <a:r>
              <a:rPr lang="en-US" sz="1200"/>
              <a:t> value after a set of </a:t>
            </a:r>
            <a:r>
              <a:rPr lang="en-US" sz="1200" b="1"/>
              <a:t>Predictors</a:t>
            </a:r>
            <a:r>
              <a:rPr lang="en-US" sz="1200"/>
              <a:t> are pushed through a </a:t>
            </a:r>
            <a:r>
              <a:rPr lang="en-US" sz="1200" b="1"/>
              <a:t>Regression Function</a:t>
            </a:r>
            <a:r>
              <a:rPr lang="en-US" sz="1200"/>
              <a:t>.</a:t>
            </a:r>
          </a:p>
          <a:p>
            <a:endParaRPr lang="en-US" sz="1200"/>
          </a:p>
          <a:p>
            <a:r>
              <a:rPr lang="en-US" sz="1200"/>
              <a:t>In linear regression, the regression function is estimated by two paramaters </a:t>
            </a:r>
            <a:r>
              <a:rPr lang="en-US" sz="1200">
                <a:latin typeface="Symbol" panose="05050102010706020507" pitchFamily="18" charset="2"/>
              </a:rPr>
              <a:t>b</a:t>
            </a:r>
            <a:r>
              <a:rPr lang="en-US" sz="1200" baseline="-25000"/>
              <a:t>0</a:t>
            </a:r>
            <a:r>
              <a:rPr lang="en-US" sz="1200"/>
              <a:t> and </a:t>
            </a:r>
            <a:r>
              <a:rPr lang="en-US" sz="1200">
                <a:latin typeface="Symbol" panose="05050102010706020507" pitchFamily="18" charset="2"/>
              </a:rPr>
              <a:t>b</a:t>
            </a:r>
            <a:r>
              <a:rPr lang="en-US" sz="1200" baseline="-25000"/>
              <a:t>1</a:t>
            </a:r>
            <a:endParaRPr lang="en-US" sz="1200"/>
          </a:p>
        </p:txBody>
      </p:sp>
      <p:grpSp>
        <p:nvGrpSpPr>
          <p:cNvPr id="8" name="Group 7"/>
          <p:cNvGrpSpPr/>
          <p:nvPr/>
        </p:nvGrpSpPr>
        <p:grpSpPr>
          <a:xfrm>
            <a:off x="1371600" y="2905234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4596243" y="3950499"/>
              <a:ext cx="6430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31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(Studying Information)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48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Clustering MLP attempt to group similar objects in clusters while ensuring that each cluster is dissimilar from every other cluster.</a:t>
            </a:r>
          </a:p>
          <a:p>
            <a:endParaRPr lang="en-US" sz="1200"/>
          </a:p>
          <a:p>
            <a:r>
              <a:rPr lang="en-US" sz="1200"/>
              <a:t>Clustering is similar to classification MLP however the important distinction is that in clustering, the classes, or clusters, are not predefined.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1600" y="2905234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4596243" y="3950499"/>
              <a:ext cx="6430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31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(Studying Information)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2574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855</TotalTime>
  <Words>266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Consolas</vt:lpstr>
      <vt:lpstr>Franklin Gothic Book</vt:lpstr>
      <vt:lpstr>Symbol</vt:lpstr>
      <vt:lpstr>Wingdings</vt:lpstr>
      <vt:lpstr>Crop</vt:lpstr>
      <vt:lpstr>Machine learning</vt:lpstr>
      <vt:lpstr>Content</vt:lpstr>
      <vt:lpstr>What is Machine Learning?</vt:lpstr>
      <vt:lpstr>Assessing Performance</vt:lpstr>
      <vt:lpstr>Classification</vt:lpstr>
      <vt:lpstr>Regression</vt:lpstr>
      <vt:lpstr>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33</cp:revision>
  <dcterms:created xsi:type="dcterms:W3CDTF">2019-03-05T18:38:39Z</dcterms:created>
  <dcterms:modified xsi:type="dcterms:W3CDTF">2019-05-13T18:58:24Z</dcterms:modified>
</cp:coreProperties>
</file>