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9" r:id="rId4"/>
    <p:sldId id="263" r:id="rId5"/>
    <p:sldId id="260" r:id="rId6"/>
    <p:sldId id="261" r:id="rId7"/>
    <p:sldId id="262" r:id="rId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54" autoAdjust="0"/>
    <p:restoredTop sz="94660"/>
  </p:normalViewPr>
  <p:slideViewPr>
    <p:cSldViewPr snapToGrid="0" showGuides="1">
      <p:cViewPr varScale="1">
        <p:scale>
          <a:sx n="118" d="100"/>
          <a:sy n="118" d="100"/>
        </p:scale>
        <p:origin x="2622" y="90"/>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392625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0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20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74633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36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8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91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98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15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80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650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smtClean="0"/>
              <a:t>Machine learning</a:t>
            </a:r>
            <a:endParaRPr lang="en-US" sz="5400" dirty="0"/>
          </a:p>
        </p:txBody>
      </p:sp>
      <p:sp>
        <p:nvSpPr>
          <p:cNvPr id="3" name="Subtitle 2"/>
          <p:cNvSpPr>
            <a:spLocks noGrp="1"/>
          </p:cNvSpPr>
          <p:nvPr>
            <p:ph type="subTitle" idx="1"/>
          </p:nvPr>
        </p:nvSpPr>
        <p:spPr/>
        <p:txBody>
          <a:bodyPr/>
          <a:lstStyle/>
          <a:p>
            <a:r>
              <a:rPr lang="en-US" smtClean="0"/>
              <a:t>Machine Learning Toolbox</a:t>
            </a:r>
            <a:endParaRPr lang="en-US" dirty="0"/>
          </a:p>
          <a:p>
            <a:r>
              <a:rPr lang="en-US" sz="1600" smtClean="0"/>
              <a:t>Zachary Deane-Mayer</a:t>
            </a:r>
            <a:endParaRPr lang="en-US" sz="1600" dirty="0"/>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Content</a:t>
            </a:r>
          </a:p>
        </p:txBody>
      </p:sp>
      <p:sp>
        <p:nvSpPr>
          <p:cNvPr id="3" name="Content Placeholder 2"/>
          <p:cNvSpPr>
            <a:spLocks noGrp="1"/>
          </p:cNvSpPr>
          <p:nvPr>
            <p:ph idx="1"/>
          </p:nvPr>
        </p:nvSpPr>
        <p:spPr>
          <a:xfrm>
            <a:off x="1371600" y="1419225"/>
            <a:ext cx="9601200" cy="4448175"/>
          </a:xfrm>
        </p:spPr>
        <p:txBody>
          <a:bodyPr>
            <a:normAutofit/>
          </a:bodyPr>
          <a:lstStyle/>
          <a:p>
            <a:pPr marL="971550" indent="-971550">
              <a:buFont typeface="Wingdings" panose="05000000000000000000" pitchFamily="2" charset="2"/>
              <a:buChar char="q"/>
            </a:pPr>
            <a:r>
              <a:rPr lang="en-US" smtClean="0">
                <a:latin typeface="Arial Rounded MT Bold" panose="020F0704030504030204" pitchFamily="34" charset="0"/>
              </a:rPr>
              <a:t>Regression models: fitting them and evaluating their performance</a:t>
            </a:r>
            <a:endParaRPr lang="en-US" dirty="0">
              <a:latin typeface="Arial Rounded MT Bold" panose="020F0704030504030204" pitchFamily="34" charset="0"/>
            </a:endParaRPr>
          </a:p>
          <a:p>
            <a:pPr marL="971550" indent="-971550">
              <a:buFont typeface="Wingdings" panose="05000000000000000000" pitchFamily="2" charset="2"/>
              <a:buChar char="q"/>
            </a:pPr>
            <a:r>
              <a:rPr lang="en-US" smtClean="0">
                <a:latin typeface="Arial Rounded MT Bold" panose="020F0704030504030204" pitchFamily="34" charset="0"/>
              </a:rPr>
              <a:t>Classification models: fitting them and evaluating their performance</a:t>
            </a:r>
            <a:endParaRPr lang="en-US" dirty="0">
              <a:latin typeface="Arial Rounded MT Bold" panose="020F0704030504030204" pitchFamily="34" charset="0"/>
            </a:endParaRPr>
          </a:p>
          <a:p>
            <a:pPr marL="971550" indent="-971550">
              <a:buFont typeface="Wingdings" panose="05000000000000000000" pitchFamily="2" charset="2"/>
              <a:buChar char="q"/>
            </a:pPr>
            <a:r>
              <a:rPr lang="en-US" smtClean="0">
                <a:latin typeface="Arial Rounded MT Bold" panose="020F0704030504030204" pitchFamily="34" charset="0"/>
              </a:rPr>
              <a:t>Tuning model parameters to improve performance</a:t>
            </a:r>
            <a:endParaRPr lang="en-US" dirty="0">
              <a:latin typeface="Arial Rounded MT Bold" panose="020F0704030504030204" pitchFamily="34" charset="0"/>
            </a:endParaRPr>
          </a:p>
          <a:p>
            <a:pPr marL="971550" indent="-971550">
              <a:buFont typeface="Wingdings" panose="05000000000000000000" pitchFamily="2" charset="2"/>
              <a:buChar char="q"/>
            </a:pPr>
            <a:r>
              <a:rPr lang="en-US" smtClean="0">
                <a:latin typeface="Arial Rounded MT Bold" panose="020F0704030504030204" pitchFamily="34" charset="0"/>
              </a:rPr>
              <a:t>Preprocessing your data</a:t>
            </a:r>
            <a:endParaRPr lang="en-US" dirty="0">
              <a:latin typeface="Arial Rounded MT Bold" panose="020F0704030504030204" pitchFamily="34" charset="0"/>
            </a:endParaRPr>
          </a:p>
          <a:p>
            <a:pPr marL="971550" indent="-971550">
              <a:buFont typeface="Wingdings" panose="05000000000000000000" pitchFamily="2" charset="2"/>
              <a:buChar char="q"/>
            </a:pPr>
            <a:r>
              <a:rPr lang="en-US" smtClean="0">
                <a:latin typeface="Arial Rounded MT Bold" panose="020F0704030504030204" pitchFamily="34" charset="0"/>
              </a:rPr>
              <a:t>Selecting models: a case study in churn prediction</a:t>
            </a:r>
            <a:endParaRPr lang="en-US" dirty="0">
              <a:latin typeface="Arial Rounded MT Bold" panose="020F0704030504030204" pitchFamily="34" charset="0"/>
            </a:endParaRP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Supervised Learning</a:t>
            </a:r>
            <a:endParaRPr lang="en-US" dirty="0">
              <a:latin typeface="Arial Rounded MT Bold" panose="020F0704030504030204" pitchFamily="34" charset="0"/>
            </a:endParaRPr>
          </a:p>
        </p:txBody>
      </p:sp>
      <p:sp>
        <p:nvSpPr>
          <p:cNvPr id="3" name="TextBox 2"/>
          <p:cNvSpPr txBox="1"/>
          <p:nvPr/>
        </p:nvSpPr>
        <p:spPr>
          <a:xfrm>
            <a:off x="1371600" y="1380565"/>
            <a:ext cx="9746766" cy="2754600"/>
          </a:xfrm>
          <a:prstGeom prst="rect">
            <a:avLst/>
          </a:prstGeom>
          <a:noFill/>
        </p:spPr>
        <p:txBody>
          <a:bodyPr wrap="square" rtlCol="0">
            <a:spAutoFit/>
          </a:bodyPr>
          <a:lstStyle/>
          <a:p>
            <a:r>
              <a:rPr lang="en-US" sz="1200" smtClean="0"/>
              <a:t>Supervised learning (predictive modeling) is machine learning in situations where you have a target variable.</a:t>
            </a:r>
          </a:p>
          <a:p>
            <a:endParaRPr lang="en-US" sz="1200"/>
          </a:p>
          <a:p>
            <a:r>
              <a:rPr lang="en-US" sz="1200" smtClean="0"/>
              <a:t>There are two major types of predictive models:</a:t>
            </a:r>
            <a:endParaRPr lang="en-US" sz="1200" dirty="0"/>
          </a:p>
          <a:p>
            <a:pPr marL="573088" indent="-285750">
              <a:spcBef>
                <a:spcPts val="600"/>
              </a:spcBef>
              <a:buFont typeface="Wingdings" panose="05000000000000000000" pitchFamily="2" charset="2"/>
              <a:buChar char="Ø"/>
              <a:tabLst>
                <a:tab pos="573088" algn="l"/>
              </a:tabLst>
            </a:pPr>
            <a:r>
              <a:rPr lang="en-US" sz="1200" smtClean="0"/>
              <a:t>Classification</a:t>
            </a:r>
            <a:r>
              <a:rPr lang="en-US" sz="1200" dirty="0"/>
              <a:t>	</a:t>
            </a:r>
            <a:r>
              <a:rPr lang="en-US" sz="1200"/>
              <a:t>	</a:t>
            </a:r>
            <a:r>
              <a:rPr lang="en-US" sz="1200" smtClean="0"/>
              <a:t>target variable is qualitative</a:t>
            </a:r>
            <a:endParaRPr lang="en-US" sz="1200" b="1" dirty="0"/>
          </a:p>
          <a:p>
            <a:pPr marL="573088" indent="-285750">
              <a:buFont typeface="Wingdings" panose="05000000000000000000" pitchFamily="2" charset="2"/>
              <a:buChar char="Ø"/>
              <a:tabLst>
                <a:tab pos="573088" algn="l"/>
              </a:tabLst>
            </a:pPr>
            <a:r>
              <a:rPr lang="en-US" sz="1200" smtClean="0"/>
              <a:t>Regression			target variable is quantitative</a:t>
            </a:r>
            <a:endParaRPr lang="en-US" sz="1200" dirty="0"/>
          </a:p>
          <a:p>
            <a:pPr>
              <a:tabLst>
                <a:tab pos="573088" algn="l"/>
              </a:tabLst>
            </a:pPr>
            <a:endParaRPr lang="en-US" sz="1200" dirty="0"/>
          </a:p>
          <a:p>
            <a:pPr>
              <a:tabLst>
                <a:tab pos="573088" algn="l"/>
              </a:tabLst>
            </a:pPr>
            <a:r>
              <a:rPr lang="en-US" sz="1200" smtClean="0"/>
              <a:t>A metric is used to evaluate how well the model works.</a:t>
            </a:r>
            <a:r>
              <a:rPr lang="en-US" sz="1200" dirty="0"/>
              <a:t> </a:t>
            </a:r>
            <a:r>
              <a:rPr lang="en-US" sz="1200" smtClean="0"/>
              <a:t>Metrics are quantifiable and objective.</a:t>
            </a:r>
          </a:p>
          <a:p>
            <a:pPr>
              <a:tabLst>
                <a:tab pos="573088" algn="l"/>
              </a:tabLst>
            </a:pPr>
            <a:endParaRPr lang="en-US" sz="1200" smtClean="0"/>
          </a:p>
          <a:p>
            <a:pPr>
              <a:tabLst>
                <a:tab pos="573088" algn="l"/>
              </a:tabLst>
            </a:pPr>
            <a:r>
              <a:rPr lang="en-US" sz="1200" smtClean="0"/>
              <a:t>The root mean squared error (RMSE) is the primary metric for evaluating regression models.</a:t>
            </a:r>
          </a:p>
          <a:p>
            <a:pPr>
              <a:tabLst>
                <a:tab pos="573088" algn="l"/>
              </a:tabLst>
            </a:pPr>
            <a:endParaRPr lang="en-US" sz="1200"/>
          </a:p>
          <a:p>
            <a:pPr>
              <a:tabLst>
                <a:tab pos="573088" algn="l"/>
              </a:tabLst>
            </a:pPr>
            <a:r>
              <a:rPr lang="en-US" sz="1200" smtClean="0"/>
              <a:t>Caution: you should not calculate RMSE on the data that is used to fit the model (in-sample data). This leads to an overly optimistic assessment of how well the model works. This is due to overfitting - a problem where the model does not generalize well to new data.</a:t>
            </a:r>
          </a:p>
          <a:p>
            <a:pPr>
              <a:tabLst>
                <a:tab pos="573088" algn="l"/>
              </a:tabLst>
            </a:pPr>
            <a:endParaRPr lang="en-US" sz="1200"/>
          </a:p>
          <a:p>
            <a:pPr>
              <a:tabLst>
                <a:tab pos="573088" algn="l"/>
              </a:tabLst>
            </a:pPr>
            <a:r>
              <a:rPr lang="en-US" sz="1200" smtClean="0"/>
              <a:t>The better alternative is to use out-of-sample RMSE.</a:t>
            </a:r>
            <a:endParaRPr lang="en-US" sz="1200" dirty="0"/>
          </a:p>
        </p:txBody>
      </p:sp>
      <p:sp>
        <p:nvSpPr>
          <p:cNvPr id="17" name="Title 1"/>
          <p:cNvSpPr txBox="1">
            <a:spLocks/>
          </p:cNvSpPr>
          <p:nvPr/>
        </p:nvSpPr>
        <p:spPr>
          <a:xfrm>
            <a:off x="2590800" y="6642549"/>
            <a:ext cx="9601200" cy="215451"/>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sz="1000" smtClean="0">
                <a:solidFill>
                  <a:schemeClr val="bg2">
                    <a:lumMod val="90000"/>
                  </a:schemeClr>
                </a:solidFill>
                <a:latin typeface="Arial Rounded MT Bold" panose="020F0704030504030204" pitchFamily="34" charset="0"/>
              </a:rPr>
              <a:t>Regression models: fitting them and evaluating their performance</a:t>
            </a:r>
            <a:endParaRPr lang="en-US" sz="1000" dirty="0">
              <a:solidFill>
                <a:schemeClr val="bg2">
                  <a:lumMod val="90000"/>
                </a:schemeClr>
              </a:solidFill>
              <a:latin typeface="Arial Rounded MT Bold" panose="020F0704030504030204" pitchFamily="34" charset="0"/>
            </a:endParaRPr>
          </a:p>
        </p:txBody>
      </p:sp>
      <p:grpSp>
        <p:nvGrpSpPr>
          <p:cNvPr id="18" name="Group 17"/>
          <p:cNvGrpSpPr/>
          <p:nvPr/>
        </p:nvGrpSpPr>
        <p:grpSpPr>
          <a:xfrm>
            <a:off x="1371600" y="4258429"/>
            <a:ext cx="9746766" cy="369332"/>
            <a:chOff x="1279822" y="3765833"/>
            <a:chExt cx="9746766" cy="369332"/>
          </a:xfrm>
        </p:grpSpPr>
        <p:cxnSp>
          <p:nvCxnSpPr>
            <p:cNvPr id="20" name="Straight Connector 19"/>
            <p:cNvCxnSpPr>
              <a:stCxn id="21" idx="3"/>
            </p:cNvCxnSpPr>
            <p:nvPr/>
          </p:nvCxnSpPr>
          <p:spPr>
            <a:xfrm>
              <a:off x="8897164" y="3950499"/>
              <a:ext cx="212942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79822" y="3765833"/>
              <a:ext cx="7617342"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(Fitting a linear regression model and calculating in-sample RMSE)</a:t>
              </a:r>
              <a:endParaRPr lang="en-US" b="1" dirty="0">
                <a:solidFill>
                  <a:srgbClr val="00B0F0"/>
                </a:solidFill>
              </a:endParaRPr>
            </a:p>
          </p:txBody>
        </p:sp>
      </p:grpSp>
      <p:sp>
        <p:nvSpPr>
          <p:cNvPr id="22" name="TextBox 21"/>
          <p:cNvSpPr txBox="1"/>
          <p:nvPr/>
        </p:nvSpPr>
        <p:spPr>
          <a:xfrm>
            <a:off x="1598280" y="4627761"/>
            <a:ext cx="3185487" cy="1277273"/>
          </a:xfrm>
          <a:prstGeom prst="rect">
            <a:avLst/>
          </a:prstGeom>
          <a:solidFill>
            <a:schemeClr val="accent2">
              <a:lumMod val="20000"/>
              <a:lumOff val="80000"/>
            </a:schemeClr>
          </a:solidFill>
        </p:spPr>
        <p:txBody>
          <a:bodyPr wrap="none" rtlCol="0">
            <a:spAutoFit/>
          </a:bodyPr>
          <a:lstStyle/>
          <a:p>
            <a:r>
              <a:rPr lang="en-US" sz="1100" smtClean="0">
                <a:latin typeface="Consolas" panose="020B0609020204030204" pitchFamily="49" charset="0"/>
              </a:rPr>
              <a:t>model &lt;- lm(price ~ ., diamonds)</a:t>
            </a:r>
          </a:p>
          <a:p>
            <a:endParaRPr lang="en-US" sz="1100">
              <a:latin typeface="Consolas" panose="020B0609020204030204" pitchFamily="49" charset="0"/>
            </a:endParaRPr>
          </a:p>
          <a:p>
            <a:r>
              <a:rPr lang="en-US" sz="1100" smtClean="0">
                <a:latin typeface="Consolas" panose="020B0609020204030204" pitchFamily="49" charset="0"/>
              </a:rPr>
              <a:t>predictions &lt;- predict(model, diamonds)</a:t>
            </a:r>
          </a:p>
          <a:p>
            <a:endParaRPr lang="en-US" sz="1100">
              <a:latin typeface="Consolas" panose="020B0609020204030204" pitchFamily="49" charset="0"/>
            </a:endParaRPr>
          </a:p>
          <a:p>
            <a:r>
              <a:rPr lang="en-US" sz="1100" smtClean="0">
                <a:latin typeface="Consolas" panose="020B0609020204030204" pitchFamily="49" charset="0"/>
              </a:rPr>
              <a:t>errors &lt;- predictions – diamonds$price</a:t>
            </a:r>
          </a:p>
          <a:p>
            <a:endParaRPr lang="en-US" sz="1100">
              <a:latin typeface="Consolas" panose="020B0609020204030204" pitchFamily="49" charset="0"/>
            </a:endParaRPr>
          </a:p>
          <a:p>
            <a:r>
              <a:rPr lang="en-US" sz="1100" smtClean="0">
                <a:latin typeface="Consolas" panose="020B0609020204030204" pitchFamily="49" charset="0"/>
              </a:rPr>
              <a:t>model_rmse &lt;- sqrt(mean(error ^2))</a:t>
            </a:r>
            <a:endParaRPr lang="en-US" sz="1100" smtClean="0">
              <a:latin typeface="Consolas" panose="020B0609020204030204" pitchFamily="49" charset="0"/>
            </a:endParaRPr>
          </a:p>
        </p:txBody>
      </p:sp>
    </p:spTree>
    <p:extLst>
      <p:ext uri="{BB962C8B-B14F-4D97-AF65-F5344CB8AC3E}">
        <p14:creationId xmlns:p14="http://schemas.microsoft.com/office/powerpoint/2010/main" val="330827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Correlation</a:t>
            </a:r>
            <a:endParaRPr lang="en-US" dirty="0">
              <a:latin typeface="Arial Rounded MT Bold" panose="020F0704030504030204" pitchFamily="34" charset="0"/>
            </a:endParaRPr>
          </a:p>
        </p:txBody>
      </p:sp>
      <p:grpSp>
        <p:nvGrpSpPr>
          <p:cNvPr id="4" name="Group 3"/>
          <p:cNvGrpSpPr/>
          <p:nvPr/>
        </p:nvGrpSpPr>
        <p:grpSpPr>
          <a:xfrm>
            <a:off x="1371600" y="1257301"/>
            <a:ext cx="9746766" cy="369332"/>
            <a:chOff x="1279822" y="3765833"/>
            <a:chExt cx="9746766" cy="369332"/>
          </a:xfrm>
        </p:grpSpPr>
        <p:cxnSp>
          <p:nvCxnSpPr>
            <p:cNvPr id="5" name="Straight Connector 4"/>
            <p:cNvCxnSpPr>
              <a:stCxn id="6" idx="3"/>
            </p:cNvCxnSpPr>
            <p:nvPr/>
          </p:nvCxnSpPr>
          <p:spPr>
            <a:xfrm>
              <a:off x="4782704" y="3950499"/>
              <a:ext cx="62438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502882"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(Calculating Correlation)</a:t>
              </a:r>
              <a:endParaRPr lang="en-US" b="1" dirty="0">
                <a:solidFill>
                  <a:srgbClr val="00B0F0"/>
                </a:solidFill>
              </a:endParaRPr>
            </a:p>
          </p:txBody>
        </p:sp>
      </p:grpSp>
      <p:sp>
        <p:nvSpPr>
          <p:cNvPr id="7" name="TextBox 6"/>
          <p:cNvSpPr txBox="1"/>
          <p:nvPr/>
        </p:nvSpPr>
        <p:spPr>
          <a:xfrm>
            <a:off x="1598280" y="1626633"/>
            <a:ext cx="5493812" cy="600164"/>
          </a:xfrm>
          <a:prstGeom prst="rect">
            <a:avLst/>
          </a:prstGeom>
          <a:solidFill>
            <a:schemeClr val="accent2">
              <a:lumMod val="20000"/>
              <a:lumOff val="80000"/>
            </a:schemeClr>
          </a:solidFill>
        </p:spPr>
        <p:txBody>
          <a:bodyPr wrap="none" rtlCol="0">
            <a:spAutoFit/>
          </a:bodyPr>
          <a:lstStyle/>
          <a:p>
            <a:r>
              <a:rPr lang="en-US" sz="1100" smtClean="0">
                <a:latin typeface="Consolas" panose="020B0609020204030204" pitchFamily="49" charset="0"/>
              </a:rPr>
              <a:t>ncbirths %&gt;%</a:t>
            </a:r>
          </a:p>
          <a:p>
            <a:r>
              <a:rPr lang="en-US" sz="1100" i="1">
                <a:latin typeface="Consolas" panose="020B0609020204030204" pitchFamily="49" charset="0"/>
              </a:rPr>
              <a:t>	</a:t>
            </a:r>
            <a:r>
              <a:rPr lang="en-US" sz="1100" i="1" smtClean="0">
                <a:latin typeface="Consolas" panose="020B0609020204030204" pitchFamily="49" charset="0"/>
              </a:rPr>
              <a:t>summarise</a:t>
            </a:r>
            <a:r>
              <a:rPr lang="en-US" sz="1100" smtClean="0">
                <a:latin typeface="Consolas" panose="020B0609020204030204" pitchFamily="49" charset="0"/>
              </a:rPr>
              <a:t>(obs = </a:t>
            </a:r>
            <a:r>
              <a:rPr lang="en-US" sz="1100" i="1" smtClean="0">
                <a:latin typeface="Consolas" panose="020B0609020204030204" pitchFamily="49" charset="0"/>
              </a:rPr>
              <a:t>n</a:t>
            </a:r>
            <a:r>
              <a:rPr lang="en-US" sz="1100" smtClean="0">
                <a:latin typeface="Consolas" panose="020B0609020204030204" pitchFamily="49" charset="0"/>
              </a:rPr>
              <a:t>(),</a:t>
            </a:r>
          </a:p>
          <a:p>
            <a:r>
              <a:rPr lang="en-US" sz="1100">
                <a:latin typeface="Consolas" panose="020B0609020204030204" pitchFamily="49" charset="0"/>
              </a:rPr>
              <a:t>	</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(weight, mage, use = “pairwise.complete.obs”))</a:t>
            </a:r>
          </a:p>
        </p:txBody>
      </p:sp>
      <p:sp>
        <p:nvSpPr>
          <p:cNvPr id="8" name="TextBox 7"/>
          <p:cNvSpPr txBox="1"/>
          <p:nvPr/>
        </p:nvSpPr>
        <p:spPr>
          <a:xfrm>
            <a:off x="2732451" y="2495650"/>
            <a:ext cx="2811396"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correlation is symmetric – that is, the order of the variables does not matter</a:t>
            </a:r>
            <a:endParaRPr lang="en-US" sz="1050">
              <a:solidFill>
                <a:srgbClr val="C00000"/>
              </a:solidFill>
              <a:latin typeface="Arial" panose="020B0604020202020204" pitchFamily="34" charset="0"/>
              <a:cs typeface="Arial" panose="020B0604020202020204" pitchFamily="34" charset="0"/>
            </a:endParaRPr>
          </a:p>
        </p:txBody>
      </p:sp>
      <p:cxnSp>
        <p:nvCxnSpPr>
          <p:cNvPr id="9" name="Straight Arrow Connector 8"/>
          <p:cNvCxnSpPr>
            <a:stCxn id="8" idx="0"/>
          </p:cNvCxnSpPr>
          <p:nvPr/>
        </p:nvCxnSpPr>
        <p:spPr>
          <a:xfrm flipH="1" flipV="1">
            <a:off x="3854824" y="2187388"/>
            <a:ext cx="283325" cy="30826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a:stCxn id="8" idx="0"/>
          </p:cNvCxnSpPr>
          <p:nvPr/>
        </p:nvCxnSpPr>
        <p:spPr>
          <a:xfrm flipV="1">
            <a:off x="4138149" y="2169459"/>
            <a:ext cx="135027" cy="32619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1371600" y="3011627"/>
            <a:ext cx="9746766" cy="1754326"/>
          </a:xfrm>
          <a:prstGeom prst="rect">
            <a:avLst/>
          </a:prstGeom>
          <a:noFill/>
        </p:spPr>
        <p:txBody>
          <a:bodyPr wrap="square" rtlCol="0">
            <a:spAutoFit/>
          </a:bodyPr>
          <a:lstStyle/>
          <a:p>
            <a:r>
              <a:rPr lang="en-US" sz="1200" smtClean="0"/>
              <a:t>The Anscombe dataset demonstrates why visualizing the dataset is critically important in conjuction with calculating statistics on the dataset.</a:t>
            </a:r>
            <a:endParaRPr lang="en-US" sz="1200" dirty="0"/>
          </a:p>
          <a:p>
            <a:pPr>
              <a:tabLst>
                <a:tab pos="573088" algn="l"/>
              </a:tabLst>
            </a:pPr>
            <a:endParaRPr lang="en-US" sz="1200" dirty="0"/>
          </a:p>
          <a:p>
            <a:pPr>
              <a:tabLst>
                <a:tab pos="573088" algn="l"/>
              </a:tabLst>
            </a:pPr>
            <a:r>
              <a:rPr lang="en-US" sz="1200" smtClean="0"/>
              <a:t>Statisticians have shown that people’s perception of the strength of a relationship can be influenced by design choices like the x and y axis.</a:t>
            </a:r>
            <a:endParaRPr lang="en-US" sz="1200" dirty="0"/>
          </a:p>
          <a:p>
            <a:pPr>
              <a:tabLst>
                <a:tab pos="573088" algn="l"/>
              </a:tabLst>
            </a:pPr>
            <a:r>
              <a:rPr lang="en-US" sz="1200" dirty="0"/>
              <a:t>Its helpful to think of a scatterplot as a generalization of a side-by-side boxplot of the discretized explanatory </a:t>
            </a:r>
            <a:r>
              <a:rPr lang="en-US" sz="1200"/>
              <a:t>variable</a:t>
            </a:r>
            <a:r>
              <a:rPr lang="en-US" sz="1200" smtClean="0"/>
              <a:t>.</a:t>
            </a:r>
          </a:p>
          <a:p>
            <a:pPr>
              <a:tabLst>
                <a:tab pos="573088" algn="l"/>
              </a:tabLst>
            </a:pPr>
            <a:endParaRPr lang="en-US" sz="1200"/>
          </a:p>
          <a:p>
            <a:pPr>
              <a:tabLst>
                <a:tab pos="573088" algn="l"/>
              </a:tabLst>
            </a:pPr>
            <a:r>
              <a:rPr lang="en-US" sz="1200" smtClean="0"/>
              <a:t>Remember: correlation suggests the presence or lack of association in a bivariate relationship, it does NOT imply causation.</a:t>
            </a:r>
          </a:p>
          <a:p>
            <a:pPr>
              <a:tabLst>
                <a:tab pos="573088" algn="l"/>
              </a:tabLst>
            </a:pPr>
            <a:endParaRPr lang="en-US" sz="1200"/>
          </a:p>
          <a:p>
            <a:pPr>
              <a:tabLst>
                <a:tab pos="573088" algn="l"/>
              </a:tabLst>
            </a:pPr>
            <a:r>
              <a:rPr lang="en-US" sz="1200" smtClean="0"/>
              <a:t>Remarkable but non-sensical correlation is referred to as spurious correlation. Confounders are usually the culprit that leads to spurious correlation. Time and Space (geography) are classic confounding variables. Random noise can all lead to patterns with spurious correlation.</a:t>
            </a:r>
            <a:endParaRPr lang="en-US" sz="1200" dirty="0"/>
          </a:p>
        </p:txBody>
      </p:sp>
      <p:sp>
        <p:nvSpPr>
          <p:cNvPr id="18" name="TextBox 17"/>
          <p:cNvSpPr txBox="1"/>
          <p:nvPr/>
        </p:nvSpPr>
        <p:spPr>
          <a:xfrm>
            <a:off x="5609371" y="2671334"/>
            <a:ext cx="2191020" cy="253916"/>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used to deal with NAs in the data</a:t>
            </a:r>
            <a:endParaRPr lang="en-US" sz="1050">
              <a:solidFill>
                <a:srgbClr val="C00000"/>
              </a:solidFill>
              <a:latin typeface="Arial" panose="020B0604020202020204" pitchFamily="34" charset="0"/>
              <a:cs typeface="Arial" panose="020B0604020202020204" pitchFamily="34" charset="0"/>
            </a:endParaRPr>
          </a:p>
        </p:txBody>
      </p:sp>
      <p:cxnSp>
        <p:nvCxnSpPr>
          <p:cNvPr id="19" name="Straight Arrow Connector 18"/>
          <p:cNvCxnSpPr>
            <a:stCxn id="18" idx="0"/>
          </p:cNvCxnSpPr>
          <p:nvPr/>
        </p:nvCxnSpPr>
        <p:spPr>
          <a:xfrm flipH="1" flipV="1">
            <a:off x="6012329" y="2187388"/>
            <a:ext cx="692552" cy="48394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3" name="Group 22"/>
          <p:cNvGrpSpPr/>
          <p:nvPr/>
        </p:nvGrpSpPr>
        <p:grpSpPr>
          <a:xfrm>
            <a:off x="1371600" y="4800418"/>
            <a:ext cx="9746766" cy="369332"/>
            <a:chOff x="1279822" y="3765833"/>
            <a:chExt cx="9746766" cy="369332"/>
          </a:xfrm>
        </p:grpSpPr>
        <p:cxnSp>
          <p:nvCxnSpPr>
            <p:cNvPr id="24" name="Straight Connector 23"/>
            <p:cNvCxnSpPr>
              <a:stCxn id="25" idx="3"/>
            </p:cNvCxnSpPr>
            <p:nvPr/>
          </p:nvCxnSpPr>
          <p:spPr>
            <a:xfrm>
              <a:off x="4567902" y="3950499"/>
              <a:ext cx="64586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79822" y="3765833"/>
              <a:ext cx="3288080" cy="369332"/>
            </a:xfrm>
            <a:prstGeom prst="rect">
              <a:avLst/>
            </a:prstGeom>
            <a:noFill/>
          </p:spPr>
          <p:txBody>
            <a:bodyPr wrap="none" rtlCol="0">
              <a:spAutoFit/>
            </a:bodyPr>
            <a:lstStyle/>
            <a:p>
              <a:r>
                <a:rPr lang="en-US" b="1" dirty="0">
                  <a:solidFill>
                    <a:srgbClr val="00B0F0"/>
                  </a:solidFill>
                </a:rPr>
                <a:t>Applied </a:t>
              </a:r>
              <a:r>
                <a:rPr lang="en-US" b="1">
                  <a:solidFill>
                    <a:srgbClr val="00B0F0"/>
                  </a:solidFill>
                </a:rPr>
                <a:t>R </a:t>
              </a:r>
              <a:r>
                <a:rPr lang="en-US" b="1" smtClean="0">
                  <a:solidFill>
                    <a:srgbClr val="00B0F0"/>
                  </a:solidFill>
                </a:rPr>
                <a:t>(Spurious Correlation)</a:t>
              </a:r>
              <a:endParaRPr lang="en-US" b="1" dirty="0">
                <a:solidFill>
                  <a:srgbClr val="00B0F0"/>
                </a:solidFill>
              </a:endParaRPr>
            </a:p>
          </p:txBody>
        </p:sp>
      </p:grpSp>
      <p:sp>
        <p:nvSpPr>
          <p:cNvPr id="26" name="TextBox 25"/>
          <p:cNvSpPr txBox="1"/>
          <p:nvPr/>
        </p:nvSpPr>
        <p:spPr>
          <a:xfrm>
            <a:off x="1598280" y="5169750"/>
            <a:ext cx="6032421" cy="938719"/>
          </a:xfrm>
          <a:prstGeom prst="rect">
            <a:avLst/>
          </a:prstGeom>
          <a:solidFill>
            <a:schemeClr val="accent2">
              <a:lumMod val="20000"/>
              <a:lumOff val="80000"/>
            </a:schemeClr>
          </a:solidFill>
        </p:spPr>
        <p:txBody>
          <a:bodyPr wrap="none" rtlCol="0">
            <a:spAutoFit/>
          </a:bodyPr>
          <a:lstStyle/>
          <a:p>
            <a:r>
              <a:rPr lang="en-US" sz="1100" i="1" smtClean="0">
                <a:latin typeface="Consolas" panose="020B0609020204030204" pitchFamily="49" charset="0"/>
              </a:rPr>
              <a:t>ggplot</a:t>
            </a:r>
            <a:r>
              <a:rPr lang="en-US" sz="1100" smtClean="0">
                <a:latin typeface="Consolas" panose="020B0609020204030204" pitchFamily="49" charset="0"/>
              </a:rPr>
              <a:t>(noise, </a:t>
            </a:r>
            <a:r>
              <a:rPr lang="en-US" sz="1100" i="1" smtClean="0">
                <a:latin typeface="Consolas" panose="020B0609020204030204" pitchFamily="49" charset="0"/>
              </a:rPr>
              <a:t>aes</a:t>
            </a:r>
            <a:r>
              <a:rPr lang="en-US" sz="1100" smtClean="0">
                <a:latin typeface="Consolas" panose="020B0609020204030204" pitchFamily="49" charset="0"/>
              </a:rPr>
              <a:t>(x, y)) + </a:t>
            </a:r>
            <a:r>
              <a:rPr lang="en-US" sz="1100" i="1" smtClean="0">
                <a:latin typeface="Consolas" panose="020B0609020204030204" pitchFamily="49" charset="0"/>
              </a:rPr>
              <a:t>geom_point</a:t>
            </a:r>
            <a:r>
              <a:rPr lang="en-US" sz="1100" smtClean="0">
                <a:latin typeface="Consolas" panose="020B0609020204030204" pitchFamily="49" charset="0"/>
              </a:rPr>
              <a:t>() + </a:t>
            </a:r>
            <a:r>
              <a:rPr lang="en-US" sz="1100" i="1" smtClean="0">
                <a:latin typeface="Consolas" panose="020B0609020204030204" pitchFamily="49" charset="0"/>
              </a:rPr>
              <a:t>facet_warp</a:t>
            </a:r>
            <a:r>
              <a:rPr lang="en-US" sz="1100" smtClean="0">
                <a:latin typeface="Consolas" panose="020B0609020204030204" pitchFamily="49" charset="0"/>
              </a:rPr>
              <a:t>(~z)</a:t>
            </a:r>
          </a:p>
          <a:p>
            <a:endParaRPr lang="en-US" sz="1100">
              <a:latin typeface="Consolas" panose="020B0609020204030204" pitchFamily="49" charset="0"/>
            </a:endParaRPr>
          </a:p>
          <a:p>
            <a:r>
              <a:rPr lang="en-US" sz="1100" smtClean="0">
                <a:latin typeface="Consolas" panose="020B0609020204030204" pitchFamily="49" charset="0"/>
              </a:rPr>
              <a:t>noise_summary &lt;- noise %&gt;% </a:t>
            </a:r>
            <a:r>
              <a:rPr lang="en-US" sz="1100" i="1" smtClean="0">
                <a:latin typeface="Consolas" panose="020B0609020204030204" pitchFamily="49" charset="0"/>
              </a:rPr>
              <a:t>group_by</a:t>
            </a:r>
            <a:r>
              <a:rPr lang="en-US" sz="1100" smtClean="0">
                <a:latin typeface="Consolas" panose="020B0609020204030204" pitchFamily="49" charset="0"/>
              </a:rPr>
              <a:t>(z) %&gt;% </a:t>
            </a:r>
            <a:r>
              <a:rPr lang="en-US" sz="1100" i="1" smtClean="0">
                <a:latin typeface="Consolas" panose="020B0609020204030204" pitchFamily="49" charset="0"/>
              </a:rPr>
              <a:t>summarise</a:t>
            </a:r>
            <a:r>
              <a:rPr lang="en-US" sz="1100" smtClean="0">
                <a:latin typeface="Consolas" panose="020B0609020204030204" pitchFamily="49" charset="0"/>
              </a:rPr>
              <a:t>(N = </a:t>
            </a:r>
            <a:r>
              <a:rPr lang="en-US" sz="1100" i="1" smtClean="0">
                <a:latin typeface="Consolas" panose="020B0609020204030204" pitchFamily="49" charset="0"/>
              </a:rPr>
              <a:t>n</a:t>
            </a:r>
            <a:r>
              <a:rPr lang="en-US" sz="1100" smtClean="0">
                <a:latin typeface="Consolas" panose="020B0609020204030204" pitchFamily="49" charset="0"/>
              </a:rPr>
              <a:t>(), r = </a:t>
            </a:r>
            <a:r>
              <a:rPr lang="en-US" sz="1100" i="1" smtClean="0">
                <a:latin typeface="Consolas" panose="020B0609020204030204" pitchFamily="49" charset="0"/>
              </a:rPr>
              <a:t>cor</a:t>
            </a:r>
            <a:r>
              <a:rPr lang="en-US" sz="1100" smtClean="0">
                <a:latin typeface="Consolas" panose="020B0609020204030204" pitchFamily="49" charset="0"/>
              </a:rPr>
              <a:t>(x, y))</a:t>
            </a:r>
          </a:p>
          <a:p>
            <a:endParaRPr lang="en-US" sz="1100">
              <a:latin typeface="Consolas" panose="020B0609020204030204" pitchFamily="49" charset="0"/>
            </a:endParaRPr>
          </a:p>
          <a:p>
            <a:r>
              <a:rPr lang="en-US" sz="1100" smtClean="0">
                <a:latin typeface="Consolas" panose="020B0609020204030204" pitchFamily="49" charset="0"/>
              </a:rPr>
              <a:t>noise_summary %&gt;% </a:t>
            </a:r>
            <a:r>
              <a:rPr lang="en-US" sz="1100" i="1" smtClean="0">
                <a:latin typeface="Consolas" panose="020B0609020204030204" pitchFamily="49" charset="0"/>
              </a:rPr>
              <a:t>filter</a:t>
            </a:r>
            <a:r>
              <a:rPr lang="en-US" sz="1100" smtClean="0">
                <a:latin typeface="Consolas" panose="020B0609020204030204" pitchFamily="49" charset="0"/>
              </a:rPr>
              <a:t>(</a:t>
            </a:r>
            <a:r>
              <a:rPr lang="en-US" sz="1100" i="1" smtClean="0">
                <a:latin typeface="Consolas" panose="020B0609020204030204" pitchFamily="49" charset="0"/>
              </a:rPr>
              <a:t>abs</a:t>
            </a:r>
            <a:r>
              <a:rPr lang="en-US" sz="1100" smtClean="0">
                <a:latin typeface="Consolas" panose="020B0609020204030204" pitchFamily="49" charset="0"/>
              </a:rPr>
              <a:t>(r) &gt; 0.2)</a:t>
            </a:r>
          </a:p>
        </p:txBody>
      </p:sp>
      <p:sp>
        <p:nvSpPr>
          <p:cNvPr id="27" name="TextBox 26"/>
          <p:cNvSpPr txBox="1"/>
          <p:nvPr/>
        </p:nvSpPr>
        <p:spPr>
          <a:xfrm>
            <a:off x="7722697" y="5350569"/>
            <a:ext cx="3036141" cy="577081"/>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noise is a dataset containing 20 sets of 50 observations of x and y variables drawn at random from a standard normal distribution</a:t>
            </a:r>
            <a:endParaRPr lang="en-US" sz="1050">
              <a:solidFill>
                <a:srgbClr val="C00000"/>
              </a:solidFill>
              <a:latin typeface="Arial" panose="020B0604020202020204" pitchFamily="34" charset="0"/>
              <a:cs typeface="Arial" panose="020B0604020202020204" pitchFamily="34" charset="0"/>
            </a:endParaRPr>
          </a:p>
        </p:txBody>
      </p:sp>
      <p:sp>
        <p:nvSpPr>
          <p:cNvPr id="28" name="TextBox 27"/>
          <p:cNvSpPr txBox="1"/>
          <p:nvPr/>
        </p:nvSpPr>
        <p:spPr>
          <a:xfrm>
            <a:off x="1933934" y="6293134"/>
            <a:ext cx="5696767" cy="415498"/>
          </a:xfrm>
          <a:prstGeom prst="rect">
            <a:avLst/>
          </a:prstGeom>
          <a:noFill/>
        </p:spPr>
        <p:txBody>
          <a:bodyPr wrap="square" rtlCol="0">
            <a:spAutoFit/>
          </a:bodyPr>
          <a:lstStyle/>
          <a:p>
            <a:pPr algn="ctr"/>
            <a:r>
              <a:rPr lang="en-US" sz="1050" smtClean="0">
                <a:solidFill>
                  <a:srgbClr val="C00000"/>
                </a:solidFill>
                <a:latin typeface="Arial" panose="020B0604020202020204" pitchFamily="34" charset="0"/>
                <a:cs typeface="Arial" panose="020B0604020202020204" pitchFamily="34" charset="0"/>
              </a:rPr>
              <a:t>you’ll always find non-trivial correlation, however, none of the 20 sets have observations with any causal link – this is a great demonstration of spurious correlation</a:t>
            </a:r>
            <a:endParaRPr lang="en-US" sz="1050">
              <a:solidFill>
                <a:srgbClr val="C00000"/>
              </a:solidFill>
              <a:latin typeface="Arial" panose="020B0604020202020204" pitchFamily="34" charset="0"/>
              <a:cs typeface="Arial" panose="020B0604020202020204" pitchFamily="34" charset="0"/>
            </a:endParaRPr>
          </a:p>
        </p:txBody>
      </p:sp>
      <p:cxnSp>
        <p:nvCxnSpPr>
          <p:cNvPr id="29" name="Straight Arrow Connector 28"/>
          <p:cNvCxnSpPr/>
          <p:nvPr/>
        </p:nvCxnSpPr>
        <p:spPr>
          <a:xfrm flipH="1" flipV="1">
            <a:off x="3445597" y="6051161"/>
            <a:ext cx="86497" cy="24197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493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smtClean="0">
                <a:latin typeface="Arial Rounded MT Bold" panose="020F0704030504030204" pitchFamily="34" charset="0"/>
              </a:rPr>
              <a:t>Simple Linear Regression</a:t>
            </a:r>
            <a:endParaRPr lang="en-US">
              <a:latin typeface="Arial Rounded MT Bold" panose="020F0704030504030204" pitchFamily="34" charset="0"/>
            </a:endParaRPr>
          </a:p>
        </p:txBody>
      </p:sp>
      <p:sp>
        <p:nvSpPr>
          <p:cNvPr id="3" name="TextBox 2"/>
          <p:cNvSpPr txBox="1"/>
          <p:nvPr/>
        </p:nvSpPr>
        <p:spPr>
          <a:xfrm>
            <a:off x="1371600" y="1380565"/>
            <a:ext cx="9075271" cy="276999"/>
          </a:xfrm>
          <a:prstGeom prst="rect">
            <a:avLst/>
          </a:prstGeom>
          <a:noFill/>
        </p:spPr>
        <p:txBody>
          <a:bodyPr wrap="square" rtlCol="0">
            <a:spAutoFit/>
          </a:bodyPr>
          <a:lstStyle/>
          <a:p>
            <a:r>
              <a:rPr lang="en-US" sz="1200" smtClean="0"/>
              <a:t>The “best-fit” line that cuts through the data in a way that minimizes the distance between the line and the data points.</a:t>
            </a:r>
            <a:endParaRPr lang="en-US" sz="1200"/>
          </a:p>
        </p:txBody>
      </p:sp>
      <p:grpSp>
        <p:nvGrpSpPr>
          <p:cNvPr id="8" name="Group 7"/>
          <p:cNvGrpSpPr/>
          <p:nvPr/>
        </p:nvGrpSpPr>
        <p:grpSpPr>
          <a:xfrm>
            <a:off x="1371600" y="2084800"/>
            <a:ext cx="9746766" cy="369332"/>
            <a:chOff x="1279822" y="3765833"/>
            <a:chExt cx="9746766" cy="369332"/>
          </a:xfrm>
        </p:grpSpPr>
        <p:cxnSp>
          <p:nvCxnSpPr>
            <p:cNvPr id="5" name="Straight Connector 4"/>
            <p:cNvCxnSpPr>
              <a:stCxn id="6" idx="3"/>
            </p:cNvCxnSpPr>
            <p:nvPr/>
          </p:nvCxnSpPr>
          <p:spPr>
            <a:xfrm>
              <a:off x="5239560" y="3950499"/>
              <a:ext cx="578702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959738" cy="369332"/>
            </a:xfrm>
            <a:prstGeom prst="rect">
              <a:avLst/>
            </a:prstGeom>
            <a:noFill/>
          </p:spPr>
          <p:txBody>
            <a:bodyPr wrap="none" rtlCol="0">
              <a:spAutoFit/>
            </a:bodyPr>
            <a:lstStyle/>
            <a:p>
              <a:r>
                <a:rPr lang="en-US" b="1">
                  <a:solidFill>
                    <a:srgbClr val="00B0F0"/>
                  </a:solidFill>
                </a:rPr>
                <a:t>Applied R </a:t>
              </a:r>
              <a:r>
                <a:rPr lang="en-US" b="1" smtClean="0">
                  <a:solidFill>
                    <a:srgbClr val="00B0F0"/>
                  </a:solidFill>
                </a:rPr>
                <a:t>(Visualizing the Best-Fit Line)</a:t>
              </a:r>
              <a:endParaRPr lang="en-US" b="1">
                <a:solidFill>
                  <a:srgbClr val="00B0F0"/>
                </a:solidFill>
              </a:endParaRPr>
            </a:p>
          </p:txBody>
        </p:sp>
      </p:grpSp>
      <p:sp>
        <p:nvSpPr>
          <p:cNvPr id="23" name="TextBox 22"/>
          <p:cNvSpPr txBox="1"/>
          <p:nvPr/>
        </p:nvSpPr>
        <p:spPr>
          <a:xfrm>
            <a:off x="1598280" y="2454132"/>
            <a:ext cx="3647152" cy="600164"/>
          </a:xfrm>
          <a:prstGeom prst="rect">
            <a:avLst/>
          </a:prstGeom>
          <a:solidFill>
            <a:schemeClr val="accent2">
              <a:lumMod val="20000"/>
              <a:lumOff val="80000"/>
            </a:schemeClr>
          </a:solidFill>
        </p:spPr>
        <p:txBody>
          <a:bodyPr wrap="none" rtlCol="0">
            <a:spAutoFit/>
          </a:bodyPr>
          <a:lstStyle/>
          <a:p>
            <a:r>
              <a:rPr lang="en-US" sz="1100" i="1" dirty="0" err="1">
                <a:latin typeface="Consolas" panose="020B0609020204030204" pitchFamily="49" charset="0"/>
              </a:rPr>
              <a:t>ggplot</a:t>
            </a:r>
            <a:r>
              <a:rPr lang="en-US" sz="1100" dirty="0">
                <a:latin typeface="Consolas" panose="020B0609020204030204" pitchFamily="49" charset="0"/>
              </a:rPr>
              <a:t>(data </a:t>
            </a:r>
            <a:r>
              <a:rPr lang="en-US" sz="1100">
                <a:latin typeface="Consolas" panose="020B0609020204030204" pitchFamily="49" charset="0"/>
              </a:rPr>
              <a:t>= </a:t>
            </a:r>
            <a:r>
              <a:rPr lang="en-US" sz="1100" smtClean="0">
                <a:latin typeface="Consolas" panose="020B0609020204030204" pitchFamily="49" charset="0"/>
              </a:rPr>
              <a:t>bdims, </a:t>
            </a:r>
            <a:r>
              <a:rPr lang="en-US" sz="1100" i="1" dirty="0" err="1">
                <a:latin typeface="Consolas" panose="020B0609020204030204" pitchFamily="49" charset="0"/>
              </a:rPr>
              <a:t>aes</a:t>
            </a:r>
            <a:r>
              <a:rPr lang="en-US" sz="1100" dirty="0">
                <a:latin typeface="Consolas" panose="020B0609020204030204" pitchFamily="49" charset="0"/>
              </a:rPr>
              <a:t>(y </a:t>
            </a:r>
            <a:r>
              <a:rPr lang="en-US" sz="1100">
                <a:latin typeface="Consolas" panose="020B0609020204030204" pitchFamily="49" charset="0"/>
              </a:rPr>
              <a:t>= </a:t>
            </a:r>
            <a:r>
              <a:rPr lang="en-US" sz="1100" smtClean="0">
                <a:latin typeface="Consolas" panose="020B0609020204030204" pitchFamily="49" charset="0"/>
              </a:rPr>
              <a:t>wgt, </a:t>
            </a:r>
            <a:r>
              <a:rPr lang="en-US" sz="1100" dirty="0">
                <a:latin typeface="Consolas" panose="020B0609020204030204" pitchFamily="49" charset="0"/>
              </a:rPr>
              <a:t>x </a:t>
            </a:r>
            <a:r>
              <a:rPr lang="en-US" sz="1100">
                <a:latin typeface="Consolas" panose="020B0609020204030204" pitchFamily="49" charset="0"/>
              </a:rPr>
              <a:t>= </a:t>
            </a:r>
            <a:r>
              <a:rPr lang="en-US" sz="1100" smtClean="0">
                <a:latin typeface="Consolas" panose="020B0609020204030204" pitchFamily="49" charset="0"/>
              </a:rPr>
              <a:t>hgt)) </a:t>
            </a:r>
            <a:r>
              <a:rPr lang="en-US" sz="1100" dirty="0">
                <a:latin typeface="Consolas" panose="020B0609020204030204" pitchFamily="49" charset="0"/>
              </a:rPr>
              <a:t>+</a:t>
            </a:r>
          </a:p>
          <a:p>
            <a:r>
              <a:rPr lang="en-US" sz="1100" i="1" dirty="0">
                <a:latin typeface="Consolas" panose="020B0609020204030204" pitchFamily="49" charset="0"/>
              </a:rPr>
              <a:t>	</a:t>
            </a:r>
            <a:r>
              <a:rPr lang="en-US" sz="1100" i="1" dirty="0" err="1">
                <a:latin typeface="Consolas" panose="020B0609020204030204" pitchFamily="49" charset="0"/>
              </a:rPr>
              <a:t>geom_point</a:t>
            </a:r>
            <a:r>
              <a:rPr lang="en-US" sz="1100" dirty="0">
                <a:latin typeface="Consolas" panose="020B0609020204030204" pitchFamily="49" charset="0"/>
              </a:rPr>
              <a:t>()</a:t>
            </a:r>
            <a:r>
              <a:rPr lang="en-US" sz="1100" i="1" dirty="0">
                <a:latin typeface="Consolas" panose="020B0609020204030204" pitchFamily="49" charset="0"/>
              </a:rPr>
              <a:t> </a:t>
            </a:r>
            <a:r>
              <a:rPr lang="en-US" sz="1100" dirty="0">
                <a:latin typeface="Consolas" panose="020B0609020204030204" pitchFamily="49" charset="0"/>
              </a:rPr>
              <a:t>+</a:t>
            </a:r>
          </a:p>
          <a:p>
            <a:r>
              <a:rPr lang="en-US" sz="1100" i="1">
                <a:latin typeface="Consolas" panose="020B0609020204030204" pitchFamily="49" charset="0"/>
                <a:sym typeface="Wingdings" panose="05000000000000000000" pitchFamily="2" charset="2"/>
              </a:rPr>
              <a:t>	</a:t>
            </a:r>
            <a:r>
              <a:rPr lang="en-US" sz="1100" i="1" smtClean="0">
                <a:latin typeface="Consolas" panose="020B0609020204030204" pitchFamily="49" charset="0"/>
                <a:sym typeface="Wingdings" panose="05000000000000000000" pitchFamily="2" charset="2"/>
              </a:rPr>
              <a:t>geom_smooth</a:t>
            </a:r>
            <a:r>
              <a:rPr lang="en-US" sz="1100" smtClean="0">
                <a:latin typeface="Consolas" panose="020B0609020204030204" pitchFamily="49" charset="0"/>
                <a:sym typeface="Wingdings" panose="05000000000000000000" pitchFamily="2" charset="2"/>
              </a:rPr>
              <a:t>(method = “lm”, se = FALSE)</a:t>
            </a:r>
            <a:endParaRPr lang="en-US" sz="1100" smtClean="0">
              <a:latin typeface="Consolas" panose="020B0609020204030204" pitchFamily="49" charset="0"/>
            </a:endParaRPr>
          </a:p>
        </p:txBody>
      </p:sp>
    </p:spTree>
    <p:extLst>
      <p:ext uri="{BB962C8B-B14F-4D97-AF65-F5344CB8AC3E}">
        <p14:creationId xmlns:p14="http://schemas.microsoft.com/office/powerpoint/2010/main" val="34457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Regression</a:t>
            </a:r>
          </a:p>
        </p:txBody>
      </p:sp>
      <p:sp>
        <p:nvSpPr>
          <p:cNvPr id="3" name="TextBox 2"/>
          <p:cNvSpPr txBox="1"/>
          <p:nvPr/>
        </p:nvSpPr>
        <p:spPr>
          <a:xfrm>
            <a:off x="1371600" y="1380565"/>
            <a:ext cx="9075271" cy="646331"/>
          </a:xfrm>
          <a:prstGeom prst="rect">
            <a:avLst/>
          </a:prstGeom>
          <a:noFill/>
        </p:spPr>
        <p:txBody>
          <a:bodyPr wrap="square" rtlCol="0">
            <a:spAutoFit/>
          </a:bodyPr>
          <a:lstStyle/>
          <a:p>
            <a:r>
              <a:rPr lang="en-US" sz="1200"/>
              <a:t>Regression MLP attempt to estimate a </a:t>
            </a:r>
            <a:r>
              <a:rPr lang="en-US" sz="1200" b="1"/>
              <a:t>Response</a:t>
            </a:r>
            <a:r>
              <a:rPr lang="en-US" sz="1200"/>
              <a:t> value after a set of </a:t>
            </a:r>
            <a:r>
              <a:rPr lang="en-US" sz="1200" b="1"/>
              <a:t>Predictors</a:t>
            </a:r>
            <a:r>
              <a:rPr lang="en-US" sz="1200"/>
              <a:t> are pushed through a </a:t>
            </a:r>
            <a:r>
              <a:rPr lang="en-US" sz="1200" b="1"/>
              <a:t>Regression Function</a:t>
            </a:r>
            <a:r>
              <a:rPr lang="en-US" sz="1200"/>
              <a:t>.</a:t>
            </a:r>
          </a:p>
          <a:p>
            <a:endParaRPr lang="en-US" sz="1200"/>
          </a:p>
          <a:p>
            <a:r>
              <a:rPr lang="en-US" sz="1200"/>
              <a:t>In linear regression, the regression function is estimated by two paramaters </a:t>
            </a:r>
            <a:r>
              <a:rPr lang="en-US" sz="1200">
                <a:latin typeface="Symbol" panose="05050102010706020507" pitchFamily="18" charset="2"/>
              </a:rPr>
              <a:t>b</a:t>
            </a:r>
            <a:r>
              <a:rPr lang="en-US" sz="1200" baseline="-25000"/>
              <a:t>0</a:t>
            </a:r>
            <a:r>
              <a:rPr lang="en-US" sz="1200"/>
              <a:t> and </a:t>
            </a:r>
            <a:r>
              <a:rPr lang="en-US" sz="1200">
                <a:latin typeface="Symbol" panose="05050102010706020507" pitchFamily="18" charset="2"/>
              </a:rPr>
              <a:t>b</a:t>
            </a:r>
            <a:r>
              <a:rPr lang="en-US" sz="1200" baseline="-25000"/>
              <a:t>1</a:t>
            </a:r>
            <a:endParaRPr lang="en-US" sz="1200"/>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348170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71500"/>
          </a:xfrm>
        </p:spPr>
        <p:txBody>
          <a:bodyPr>
            <a:normAutofit fontScale="90000"/>
          </a:bodyPr>
          <a:lstStyle/>
          <a:p>
            <a:r>
              <a:rPr lang="en-US">
                <a:latin typeface="Arial Rounded MT Bold" panose="020F0704030504030204" pitchFamily="34" charset="0"/>
              </a:rPr>
              <a:t>Clustering</a:t>
            </a:r>
          </a:p>
        </p:txBody>
      </p:sp>
      <p:sp>
        <p:nvSpPr>
          <p:cNvPr id="3" name="TextBox 2"/>
          <p:cNvSpPr txBox="1"/>
          <p:nvPr/>
        </p:nvSpPr>
        <p:spPr>
          <a:xfrm>
            <a:off x="1371600" y="1380565"/>
            <a:ext cx="9481671" cy="646331"/>
          </a:xfrm>
          <a:prstGeom prst="rect">
            <a:avLst/>
          </a:prstGeom>
          <a:noFill/>
        </p:spPr>
        <p:txBody>
          <a:bodyPr wrap="square" rtlCol="0">
            <a:spAutoFit/>
          </a:bodyPr>
          <a:lstStyle/>
          <a:p>
            <a:r>
              <a:rPr lang="en-US" sz="1200"/>
              <a:t>Clustering MLP attempt to group similar objects in clusters while ensuring that each cluster is dissimilar from every other cluster.</a:t>
            </a:r>
          </a:p>
          <a:p>
            <a:endParaRPr lang="en-US" sz="1200"/>
          </a:p>
          <a:p>
            <a:r>
              <a:rPr lang="en-US" sz="1200"/>
              <a:t>Clustering is similar to classification MLP however the important distinction is that in clustering, the classes, or clusters, are not predefined.</a:t>
            </a:r>
          </a:p>
        </p:txBody>
      </p:sp>
      <p:grpSp>
        <p:nvGrpSpPr>
          <p:cNvPr id="8" name="Group 7"/>
          <p:cNvGrpSpPr/>
          <p:nvPr/>
        </p:nvGrpSpPr>
        <p:grpSpPr>
          <a:xfrm>
            <a:off x="1371600" y="2905234"/>
            <a:ext cx="9746766" cy="369332"/>
            <a:chOff x="1279822" y="3765833"/>
            <a:chExt cx="9746766" cy="369332"/>
          </a:xfrm>
        </p:grpSpPr>
        <p:cxnSp>
          <p:nvCxnSpPr>
            <p:cNvPr id="5" name="Straight Connector 4"/>
            <p:cNvCxnSpPr>
              <a:stCxn id="6" idx="3"/>
            </p:cNvCxnSpPr>
            <p:nvPr/>
          </p:nvCxnSpPr>
          <p:spPr>
            <a:xfrm>
              <a:off x="4596243" y="3950499"/>
              <a:ext cx="64303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9822" y="3765833"/>
              <a:ext cx="3316421" cy="369332"/>
            </a:xfrm>
            <a:prstGeom prst="rect">
              <a:avLst/>
            </a:prstGeom>
            <a:noFill/>
          </p:spPr>
          <p:txBody>
            <a:bodyPr wrap="none" rtlCol="0">
              <a:spAutoFit/>
            </a:bodyPr>
            <a:lstStyle/>
            <a:p>
              <a:r>
                <a:rPr lang="en-US" b="1">
                  <a:solidFill>
                    <a:srgbClr val="00B0F0"/>
                  </a:solidFill>
                </a:rPr>
                <a:t>Applied R (Studying Information)</a:t>
              </a:r>
            </a:p>
          </p:txBody>
        </p:sp>
      </p:grpSp>
    </p:spTree>
    <p:extLst>
      <p:ext uri="{BB962C8B-B14F-4D97-AF65-F5344CB8AC3E}">
        <p14:creationId xmlns:p14="http://schemas.microsoft.com/office/powerpoint/2010/main" val="9312574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1066</TotalTime>
  <Words>521</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Consolas</vt:lpstr>
      <vt:lpstr>Franklin Gothic Book</vt:lpstr>
      <vt:lpstr>Symbol</vt:lpstr>
      <vt:lpstr>Wingdings</vt:lpstr>
      <vt:lpstr>Crop</vt:lpstr>
      <vt:lpstr>Machine learning</vt:lpstr>
      <vt:lpstr>Content</vt:lpstr>
      <vt:lpstr>Supervised Learning</vt:lpstr>
      <vt:lpstr>Correlation</vt:lpstr>
      <vt:lpstr>Simple Linear Regression</vt:lpstr>
      <vt:lpstr>Regression</vt:lpstr>
      <vt:lpstr>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82</cp:revision>
  <cp:lastPrinted>2019-03-20T21:22:53Z</cp:lastPrinted>
  <dcterms:created xsi:type="dcterms:W3CDTF">2019-03-05T18:38:39Z</dcterms:created>
  <dcterms:modified xsi:type="dcterms:W3CDTF">2019-04-11T23:15:11Z</dcterms:modified>
</cp:coreProperties>
</file>