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63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5214" y="138"/>
      </p:cViewPr>
      <p:guideLst>
        <p:guide orient="horz" pos="2160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9EB2A-9CFD-41A5-9DAF-524B44E804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FC28BEC-56AF-4598-9EF6-99D142DAB189}">
      <dgm:prSet phldrT="[Text]"/>
      <dgm:spPr/>
      <dgm:t>
        <a:bodyPr/>
        <a:lstStyle/>
        <a:p>
          <a:r>
            <a:rPr lang="en-US" b="1" dirty="0"/>
            <a:t>Pre-process data</a:t>
          </a:r>
        </a:p>
      </dgm:t>
    </dgm:pt>
    <dgm:pt modelId="{B0B2F544-457B-439C-A690-5E281EB91046}" type="parTrans" cxnId="{E7802E2D-6499-4A36-8ED2-A14E8F1547B1}">
      <dgm:prSet/>
      <dgm:spPr/>
      <dgm:t>
        <a:bodyPr/>
        <a:lstStyle/>
        <a:p>
          <a:endParaRPr lang="en-US" b="1"/>
        </a:p>
      </dgm:t>
    </dgm:pt>
    <dgm:pt modelId="{F025FAA8-A49E-431C-9287-48075BE4BB9F}" type="sibTrans" cxnId="{E7802E2D-6499-4A36-8ED2-A14E8F1547B1}">
      <dgm:prSet/>
      <dgm:spPr/>
      <dgm:t>
        <a:bodyPr/>
        <a:lstStyle/>
        <a:p>
          <a:endParaRPr lang="en-US" b="1"/>
        </a:p>
      </dgm:t>
    </dgm:pt>
    <dgm:pt modelId="{AE536757-2C3D-4967-BD33-206E595A2E68}">
      <dgm:prSet phldrT="[Text]"/>
      <dgm:spPr/>
      <dgm:t>
        <a:bodyPr/>
        <a:lstStyle/>
        <a:p>
          <a:r>
            <a:rPr lang="en-US" b="1" dirty="0"/>
            <a:t>Select similarity measures</a:t>
          </a:r>
        </a:p>
      </dgm:t>
    </dgm:pt>
    <dgm:pt modelId="{431D87F6-77E9-4489-B51E-B44FFA02284B}" type="parTrans" cxnId="{6AECF40E-5785-453B-86A4-B14DB9928F4A}">
      <dgm:prSet/>
      <dgm:spPr/>
      <dgm:t>
        <a:bodyPr/>
        <a:lstStyle/>
        <a:p>
          <a:endParaRPr lang="en-US" b="1"/>
        </a:p>
      </dgm:t>
    </dgm:pt>
    <dgm:pt modelId="{192869E4-33D6-4AFD-B306-E6E3A79F2987}" type="sibTrans" cxnId="{6AECF40E-5785-453B-86A4-B14DB9928F4A}">
      <dgm:prSet/>
      <dgm:spPr/>
      <dgm:t>
        <a:bodyPr/>
        <a:lstStyle/>
        <a:p>
          <a:endParaRPr lang="en-US" b="1"/>
        </a:p>
      </dgm:t>
    </dgm:pt>
    <dgm:pt modelId="{5E5AB7FE-2548-4EEF-B3EA-3D256CD50D16}">
      <dgm:prSet phldrT="[Text]"/>
      <dgm:spPr/>
      <dgm:t>
        <a:bodyPr/>
        <a:lstStyle/>
        <a:p>
          <a:r>
            <a:rPr lang="en-US" b="1" dirty="0"/>
            <a:t>Apply clustering method</a:t>
          </a:r>
        </a:p>
      </dgm:t>
    </dgm:pt>
    <dgm:pt modelId="{49568E4C-D5A7-45BD-967D-A0E167FFE80F}" type="parTrans" cxnId="{43BA9442-310C-4F13-A637-6921412B6F84}">
      <dgm:prSet/>
      <dgm:spPr/>
      <dgm:t>
        <a:bodyPr/>
        <a:lstStyle/>
        <a:p>
          <a:endParaRPr lang="en-US" b="1"/>
        </a:p>
      </dgm:t>
    </dgm:pt>
    <dgm:pt modelId="{01C00FF1-B908-4DEC-B1AF-EA39A92B8E4C}" type="sibTrans" cxnId="{43BA9442-310C-4F13-A637-6921412B6F84}">
      <dgm:prSet/>
      <dgm:spPr/>
      <dgm:t>
        <a:bodyPr/>
        <a:lstStyle/>
        <a:p>
          <a:endParaRPr lang="en-US" b="1"/>
        </a:p>
      </dgm:t>
    </dgm:pt>
    <dgm:pt modelId="{CE32BDC5-8E22-4423-9E41-73E50B6BA8EA}">
      <dgm:prSet/>
      <dgm:spPr/>
      <dgm:t>
        <a:bodyPr/>
        <a:lstStyle/>
        <a:p>
          <a:r>
            <a:rPr lang="en-US" b="1" dirty="0"/>
            <a:t>Analyze output of clustering method</a:t>
          </a:r>
        </a:p>
      </dgm:t>
    </dgm:pt>
    <dgm:pt modelId="{7EAE575C-2E9B-477D-A01D-E1DC7A3FF0A3}" type="parTrans" cxnId="{B5FBA7C7-3AA1-42B7-B87C-F7450B126AF4}">
      <dgm:prSet/>
      <dgm:spPr/>
      <dgm:t>
        <a:bodyPr/>
        <a:lstStyle/>
        <a:p>
          <a:endParaRPr lang="en-US" b="1"/>
        </a:p>
      </dgm:t>
    </dgm:pt>
    <dgm:pt modelId="{97D7C953-45C1-444E-8136-727DFB383E53}" type="sibTrans" cxnId="{B5FBA7C7-3AA1-42B7-B87C-F7450B126AF4}">
      <dgm:prSet/>
      <dgm:spPr/>
      <dgm:t>
        <a:bodyPr/>
        <a:lstStyle/>
        <a:p>
          <a:endParaRPr lang="en-US" b="1"/>
        </a:p>
      </dgm:t>
    </dgm:pt>
    <dgm:pt modelId="{2861A9E9-FAA2-4121-9760-400E7D53BD38}" type="pres">
      <dgm:prSet presAssocID="{BAC9EB2A-9CFD-41A5-9DAF-524B44E80436}" presName="Name0" presStyleCnt="0">
        <dgm:presLayoutVars>
          <dgm:dir/>
          <dgm:animLvl val="lvl"/>
          <dgm:resizeHandles val="exact"/>
        </dgm:presLayoutVars>
      </dgm:prSet>
      <dgm:spPr/>
    </dgm:pt>
    <dgm:pt modelId="{9A1CA8BB-80DA-42A7-918C-0BCC29197429}" type="pres">
      <dgm:prSet presAssocID="{DFC28BEC-56AF-4598-9EF6-99D142DAB18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9DB4C-4926-4E59-80DF-1068583026EE}" type="pres">
      <dgm:prSet presAssocID="{F025FAA8-A49E-431C-9287-48075BE4BB9F}" presName="parTxOnlySpace" presStyleCnt="0"/>
      <dgm:spPr/>
    </dgm:pt>
    <dgm:pt modelId="{C55128A5-DA94-4B56-8E74-61B895E69433}" type="pres">
      <dgm:prSet presAssocID="{AE536757-2C3D-4967-BD33-206E595A2E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9C3E1-CAD3-4AE4-BE77-E758113F3690}" type="pres">
      <dgm:prSet presAssocID="{192869E4-33D6-4AFD-B306-E6E3A79F2987}" presName="parTxOnlySpace" presStyleCnt="0"/>
      <dgm:spPr/>
    </dgm:pt>
    <dgm:pt modelId="{FC72D65A-81D5-4A6C-81AC-77E3659CCA6E}" type="pres">
      <dgm:prSet presAssocID="{5E5AB7FE-2548-4EEF-B3EA-3D256CD50D1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2E518-27D9-4CA0-9C3B-9E0897C503DB}" type="pres">
      <dgm:prSet presAssocID="{01C00FF1-B908-4DEC-B1AF-EA39A92B8E4C}" presName="parTxOnlySpace" presStyleCnt="0"/>
      <dgm:spPr/>
    </dgm:pt>
    <dgm:pt modelId="{326E133B-EA0A-4C00-B4AF-BA4B29FF8447}" type="pres">
      <dgm:prSet presAssocID="{CE32BDC5-8E22-4423-9E41-73E50B6BA8E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DA802B-0861-4A0F-971F-D22EE58D7A07}" type="presOf" srcId="{5E5AB7FE-2548-4EEF-B3EA-3D256CD50D16}" destId="{FC72D65A-81D5-4A6C-81AC-77E3659CCA6E}" srcOrd="0" destOrd="0" presId="urn:microsoft.com/office/officeart/2005/8/layout/chevron1"/>
    <dgm:cxn modelId="{E7802E2D-6499-4A36-8ED2-A14E8F1547B1}" srcId="{BAC9EB2A-9CFD-41A5-9DAF-524B44E80436}" destId="{DFC28BEC-56AF-4598-9EF6-99D142DAB189}" srcOrd="0" destOrd="0" parTransId="{B0B2F544-457B-439C-A690-5E281EB91046}" sibTransId="{F025FAA8-A49E-431C-9287-48075BE4BB9F}"/>
    <dgm:cxn modelId="{B5FBA7C7-3AA1-42B7-B87C-F7450B126AF4}" srcId="{BAC9EB2A-9CFD-41A5-9DAF-524B44E80436}" destId="{CE32BDC5-8E22-4423-9E41-73E50B6BA8EA}" srcOrd="3" destOrd="0" parTransId="{7EAE575C-2E9B-477D-A01D-E1DC7A3FF0A3}" sibTransId="{97D7C953-45C1-444E-8136-727DFB383E53}"/>
    <dgm:cxn modelId="{43BA9442-310C-4F13-A637-6921412B6F84}" srcId="{BAC9EB2A-9CFD-41A5-9DAF-524B44E80436}" destId="{5E5AB7FE-2548-4EEF-B3EA-3D256CD50D16}" srcOrd="2" destOrd="0" parTransId="{49568E4C-D5A7-45BD-967D-A0E167FFE80F}" sibTransId="{01C00FF1-B908-4DEC-B1AF-EA39A92B8E4C}"/>
    <dgm:cxn modelId="{613D0E62-6AE7-43D8-B9AB-8AA7D4E07CC8}" type="presOf" srcId="{AE536757-2C3D-4967-BD33-206E595A2E68}" destId="{C55128A5-DA94-4B56-8E74-61B895E69433}" srcOrd="0" destOrd="0" presId="urn:microsoft.com/office/officeart/2005/8/layout/chevron1"/>
    <dgm:cxn modelId="{91EDC886-4EE2-48C7-BCBF-2CC53EB7F0E7}" type="presOf" srcId="{DFC28BEC-56AF-4598-9EF6-99D142DAB189}" destId="{9A1CA8BB-80DA-42A7-918C-0BCC29197429}" srcOrd="0" destOrd="0" presId="urn:microsoft.com/office/officeart/2005/8/layout/chevron1"/>
    <dgm:cxn modelId="{F97FDBEC-536A-44B8-90AE-DB9BA602FE2A}" type="presOf" srcId="{CE32BDC5-8E22-4423-9E41-73E50B6BA8EA}" destId="{326E133B-EA0A-4C00-B4AF-BA4B29FF8447}" srcOrd="0" destOrd="0" presId="urn:microsoft.com/office/officeart/2005/8/layout/chevron1"/>
    <dgm:cxn modelId="{F18A72B8-FCFC-44C8-B34B-7BEC1DE1C19D}" type="presOf" srcId="{BAC9EB2A-9CFD-41A5-9DAF-524B44E80436}" destId="{2861A9E9-FAA2-4121-9760-400E7D53BD38}" srcOrd="0" destOrd="0" presId="urn:microsoft.com/office/officeart/2005/8/layout/chevron1"/>
    <dgm:cxn modelId="{6AECF40E-5785-453B-86A4-B14DB9928F4A}" srcId="{BAC9EB2A-9CFD-41A5-9DAF-524B44E80436}" destId="{AE536757-2C3D-4967-BD33-206E595A2E68}" srcOrd="1" destOrd="0" parTransId="{431D87F6-77E9-4489-B51E-B44FFA02284B}" sibTransId="{192869E4-33D6-4AFD-B306-E6E3A79F2987}"/>
    <dgm:cxn modelId="{326C59E2-628C-4BFB-9B4E-72AF05BEB369}" type="presParOf" srcId="{2861A9E9-FAA2-4121-9760-400E7D53BD38}" destId="{9A1CA8BB-80DA-42A7-918C-0BCC29197429}" srcOrd="0" destOrd="0" presId="urn:microsoft.com/office/officeart/2005/8/layout/chevron1"/>
    <dgm:cxn modelId="{77D05D5B-9548-4D44-93CD-6EACD0E39634}" type="presParOf" srcId="{2861A9E9-FAA2-4121-9760-400E7D53BD38}" destId="{F709DB4C-4926-4E59-80DF-1068583026EE}" srcOrd="1" destOrd="0" presId="urn:microsoft.com/office/officeart/2005/8/layout/chevron1"/>
    <dgm:cxn modelId="{79E3C0A6-D24A-4FC2-BC76-D5636B8C80ED}" type="presParOf" srcId="{2861A9E9-FAA2-4121-9760-400E7D53BD38}" destId="{C55128A5-DA94-4B56-8E74-61B895E69433}" srcOrd="2" destOrd="0" presId="urn:microsoft.com/office/officeart/2005/8/layout/chevron1"/>
    <dgm:cxn modelId="{E63C53B6-BBCD-401F-9EE5-29E833383511}" type="presParOf" srcId="{2861A9E9-FAA2-4121-9760-400E7D53BD38}" destId="{06F9C3E1-CAD3-4AE4-BE77-E758113F3690}" srcOrd="3" destOrd="0" presId="urn:microsoft.com/office/officeart/2005/8/layout/chevron1"/>
    <dgm:cxn modelId="{A6EE7C71-A369-435D-8DDD-E49AB9D95C68}" type="presParOf" srcId="{2861A9E9-FAA2-4121-9760-400E7D53BD38}" destId="{FC72D65A-81D5-4A6C-81AC-77E3659CCA6E}" srcOrd="4" destOrd="0" presId="urn:microsoft.com/office/officeart/2005/8/layout/chevron1"/>
    <dgm:cxn modelId="{325C3BEA-5E27-4E4A-A41C-4F1E396D0331}" type="presParOf" srcId="{2861A9E9-FAA2-4121-9760-400E7D53BD38}" destId="{7252E518-27D9-4CA0-9C3B-9E0897C503DB}" srcOrd="5" destOrd="0" presId="urn:microsoft.com/office/officeart/2005/8/layout/chevron1"/>
    <dgm:cxn modelId="{DBA6F1D2-EA71-4B4C-B868-915ADAB4CB69}" type="presParOf" srcId="{2861A9E9-FAA2-4121-9760-400E7D53BD38}" destId="{326E133B-EA0A-4C00-B4AF-BA4B29FF844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CA8BB-80DA-42A7-918C-0BCC29197429}">
      <dsp:nvSpPr>
        <dsp:cNvPr id="0" name=""/>
        <dsp:cNvSpPr/>
      </dsp:nvSpPr>
      <dsp:spPr>
        <a:xfrm>
          <a:off x="3093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Pre-process data</a:t>
          </a:r>
        </a:p>
      </dsp:txBody>
      <dsp:txXfrm>
        <a:off x="287041" y="0"/>
        <a:ext cx="1233064" cy="567896"/>
      </dsp:txXfrm>
    </dsp:sp>
    <dsp:sp modelId="{C55128A5-DA94-4B56-8E74-61B895E69433}">
      <dsp:nvSpPr>
        <dsp:cNvPr id="0" name=""/>
        <dsp:cNvSpPr/>
      </dsp:nvSpPr>
      <dsp:spPr>
        <a:xfrm>
          <a:off x="1623958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Select similarity measures</a:t>
          </a:r>
        </a:p>
      </dsp:txBody>
      <dsp:txXfrm>
        <a:off x="1907906" y="0"/>
        <a:ext cx="1233064" cy="567896"/>
      </dsp:txXfrm>
    </dsp:sp>
    <dsp:sp modelId="{FC72D65A-81D5-4A6C-81AC-77E3659CCA6E}">
      <dsp:nvSpPr>
        <dsp:cNvPr id="0" name=""/>
        <dsp:cNvSpPr/>
      </dsp:nvSpPr>
      <dsp:spPr>
        <a:xfrm>
          <a:off x="3244822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Apply clustering method</a:t>
          </a:r>
        </a:p>
      </dsp:txBody>
      <dsp:txXfrm>
        <a:off x="3528770" y="0"/>
        <a:ext cx="1233064" cy="567896"/>
      </dsp:txXfrm>
    </dsp:sp>
    <dsp:sp modelId="{326E133B-EA0A-4C00-B4AF-BA4B29FF8447}">
      <dsp:nvSpPr>
        <dsp:cNvPr id="0" name=""/>
        <dsp:cNvSpPr/>
      </dsp:nvSpPr>
      <dsp:spPr>
        <a:xfrm>
          <a:off x="4865687" y="0"/>
          <a:ext cx="1800960" cy="567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Analyze output of clustering method</a:t>
          </a:r>
        </a:p>
      </dsp:txBody>
      <dsp:txXfrm>
        <a:off x="5149635" y="0"/>
        <a:ext cx="1233064" cy="56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5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50">
                <a:latin typeface="+mn-lt"/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5603"/>
            <a:ext cx="6858000" cy="775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Analysis in R</a:t>
            </a:r>
          </a:p>
          <a:p>
            <a:r>
              <a:rPr lang="en-US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7"/>
            <a:ext cx="8196099" cy="256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350" smtClean="0"/>
              <a:t>Cluster Analysis can also be used on time series data... Let’s move onto k-means clustering.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4759636" cy="4131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tot_withinss &lt;- map_dbl(1:10,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model &lt;- kmeans(x = oes, centers = k)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model$tot.withinss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elbow_df &lt;- data.frame(k = 1:10, tot_withinss = tot_withinss)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ggplot(elbow_df, aes(x = k, y = tot_withinss)) +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geom_line() +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scale_x_continuous(breaks = 1:10)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sil_width &lt;- map_dbl(2:10,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model &lt;- pam(oes, k = k)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	model$silinfo$avg.width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		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sil_df &lt;- data.frame(k = 2:10, sil_width = sil_width)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ggplot(sil_df, aes(x = k, y = sil_width)) +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geom_line() +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scale_x_continuous(breaks = 1:10)</a:t>
            </a:r>
          </a:p>
          <a:p>
            <a:endParaRPr lang="en-US" sz="1050">
              <a:latin typeface="Consolas" panose="020B0609020204030204" pitchFamily="49" charset="0"/>
            </a:endParaRPr>
          </a:p>
        </p:txBody>
      </p:sp>
      <p:sp>
        <p:nvSpPr>
          <p:cNvPr id="39" name="Content Placeholder 3"/>
          <p:cNvSpPr>
            <a:spLocks noGrp="1"/>
          </p:cNvSpPr>
          <p:nvPr>
            <p:ph sz="half" idx="1"/>
          </p:nvPr>
        </p:nvSpPr>
        <p:spPr>
          <a:xfrm>
            <a:off x="5522260" y="1697477"/>
            <a:ext cx="220531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elbow analysis using scree plot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89176" y="992094"/>
            <a:ext cx="256989" cy="1637553"/>
          </a:xfrm>
          <a:prstGeom prst="rightBrace">
            <a:avLst>
              <a:gd name="adj1" fmla="val 1106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5522260" y="3929689"/>
            <a:ext cx="2205315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silhouette analysis to derive best k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89176" y="3224306"/>
            <a:ext cx="256989" cy="1637553"/>
          </a:xfrm>
          <a:prstGeom prst="rightBrace">
            <a:avLst>
              <a:gd name="adj1" fmla="val 1106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18" y="5098267"/>
            <a:ext cx="4569898" cy="149159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994400" y="6336627"/>
            <a:ext cx="1145381" cy="248831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"/>
          </p:nvPr>
        </p:nvSpPr>
        <p:spPr>
          <a:xfrm>
            <a:off x="6482975" y="2420611"/>
            <a:ext cx="1639049" cy="106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rgbClr val="C00000"/>
                </a:solidFill>
              </a:rPr>
              <a:t>Things to explore further...</a:t>
            </a:r>
          </a:p>
          <a:p>
            <a:pPr>
              <a:buAutoNum type="arabicParenBoth"/>
            </a:pPr>
            <a:r>
              <a:rPr lang="en-US" sz="1000" b="1" smtClean="0">
                <a:solidFill>
                  <a:srgbClr val="C00000"/>
                </a:solidFill>
              </a:rPr>
              <a:t>k-mediods</a:t>
            </a:r>
          </a:p>
          <a:p>
            <a:pPr>
              <a:buAutoNum type="arabicParenBoth"/>
            </a:pPr>
            <a:r>
              <a:rPr lang="en-US" sz="1000" b="1" smtClean="0">
                <a:solidFill>
                  <a:srgbClr val="C00000"/>
                </a:solidFill>
              </a:rPr>
              <a:t>DBSCAN</a:t>
            </a:r>
          </a:p>
          <a:p>
            <a:pPr>
              <a:buAutoNum type="arabicParenBoth"/>
            </a:pPr>
            <a:r>
              <a:rPr lang="en-US" sz="1000" b="1" smtClean="0">
                <a:solidFill>
                  <a:srgbClr val="C00000"/>
                </a:solidFill>
              </a:rPr>
              <a:t>Optics</a:t>
            </a:r>
          </a:p>
        </p:txBody>
      </p:sp>
    </p:spTree>
    <p:extLst>
      <p:ext uri="{BB962C8B-B14F-4D97-AF65-F5344CB8AC3E}">
        <p14:creationId xmlns:p14="http://schemas.microsoft.com/office/powerpoint/2010/main" val="31021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350" dirty="0"/>
              <a:t>Calculating Distance Between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What is cluster analysis?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cluster?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Distance between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Calculate and plot the distance between two players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Using the </a:t>
            </a:r>
            <a:r>
              <a:rPr lang="en-US" sz="1050" dirty="0" err="1"/>
              <a:t>dist</a:t>
            </a:r>
            <a:r>
              <a:rPr lang="en-US" sz="1050" dirty="0"/>
              <a:t>()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Who are the closest players?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importance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Effects of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When to scale data?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Measuring distance for categorical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Calculating distance between categorical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closest observation to </a:t>
            </a:r>
            <a:r>
              <a:rPr lang="en-US" sz="1050"/>
              <a:t>a pair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063980"/>
            <a:ext cx="3757612" cy="4017962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 startAt="2"/>
            </a:pPr>
            <a:r>
              <a:rPr lang="en-US" sz="1350" dirty="0"/>
              <a:t>Hierarchical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Comparing more than two observations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Calculating linkage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Revisited: The closest observation to a pair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Capturing K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Assign cluster membership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Validating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Visualizing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Visualizing the dendrograms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Comparing average, single, and complete linkage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Height of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Cutting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Clusters based on height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Exploring the branches cut from the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What do we know about our clusters?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Making sense of the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Segment wholesale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Explore wholesale customer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Interpreting the wholesale customer clusters</a:t>
            </a: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35162"/>
            <a:ext cx="7886700" cy="3985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350" y="1073010"/>
            <a:ext cx="3757999" cy="3861688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3"/>
            </a:pPr>
            <a:r>
              <a:rPr lang="en-US" sz="1350"/>
              <a:t>K-Means Clustering</a:t>
            </a:r>
            <a:endParaRPr lang="en-US" sz="13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Introduction to K-means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K-means on a soccer field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K-means on a soccer field (part 2)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Evaluating different values of K by eye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Many K’s many models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Elbow (Scree)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Interpreting the elbow plot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Silhouette analysis: Observation level performance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Silhouette analysis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Making sense of the K-means custers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Revisiting wholesale data: “Best” k</a:t>
            </a:r>
            <a:endParaRPr lang="en-US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/>
              <a:t>Revisiting wholesale data: Exploration</a:t>
            </a:r>
            <a:endParaRPr lang="en-US" sz="1050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073010"/>
            <a:ext cx="3990696" cy="4017962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 startAt="4"/>
            </a:pPr>
            <a:r>
              <a:rPr lang="en-US" sz="1350" dirty="0"/>
              <a:t>Case Study: National Occupational Mean Wage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Occupational wage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Initial exploration of the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Occupational trees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Preparing for exploration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Hierarchical clustering: Plotting occupational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 err="1"/>
              <a:t>Revieing</a:t>
            </a:r>
            <a:r>
              <a:rPr lang="en-US" sz="1050" dirty="0"/>
              <a:t> the HC results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K-means: Elbow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K-means: Average silhouette widths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The “best” number of clusters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50" dirty="0"/>
              <a:t>Review K-means results</a:t>
            </a:r>
          </a:p>
        </p:txBody>
      </p:sp>
    </p:spTree>
    <p:extLst>
      <p:ext uri="{BB962C8B-B14F-4D97-AF65-F5344CB8AC3E}">
        <p14:creationId xmlns:p14="http://schemas.microsoft.com/office/powerpoint/2010/main" val="22052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/>
              <a:t>Cluster Analysis is used to find disparate groups of observations (clusters) that share similar characteristics. The similarity / disparity between groups is captured by distance – a metric that can be calculated for both continuous and categorical features. The scale of features is an important consideration in calculating distance.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Calculating Distance Between Observations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1394852"/>
            <a:ext cx="8196099" cy="5202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Cluster Analysis is a form of exploratory data analysis where observations are divided into meaningful groups that share common characteristics (features).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7394" y="1991135"/>
            <a:ext cx="6669742" cy="1043615"/>
            <a:chOff x="1524000" y="2386506"/>
            <a:chExt cx="6669742" cy="104361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C70570D-A9E3-46B7-95DE-1121D935EC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9949848"/>
                </p:ext>
              </p:extLst>
            </p:nvPr>
          </p:nvGraphicFramePr>
          <p:xfrm>
            <a:off x="1524000" y="2386506"/>
            <a:ext cx="6669742" cy="5678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Arrow: Curved Up 8">
              <a:extLst>
                <a:ext uri="{FF2B5EF4-FFF2-40B4-BE49-F238E27FC236}">
                  <a16:creationId xmlns:a16="http://schemas.microsoft.com/office/drawing/2014/main" id="{7915AED7-36DA-4157-B604-52C006FC4DC4}"/>
                </a:ext>
              </a:extLst>
            </p:cNvPr>
            <p:cNvSpPr/>
            <p:nvPr/>
          </p:nvSpPr>
          <p:spPr>
            <a:xfrm flipH="1">
              <a:off x="3895164" y="2992662"/>
              <a:ext cx="3429772" cy="43745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/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𝑫𝒊𝒔𝒕𝒂𝒏𝒄𝒆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𝑺𝒊𝒎𝒊𝒍𝒂𝒓𝒊𝒕𝒚</m:t>
                      </m:r>
                    </m:oMath>
                  </m:oMathPara>
                </a14:m>
                <a:endParaRPr lang="en-US" sz="105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6B88E6-5264-4794-B356-C5FC80BD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6" y="3118823"/>
                <a:ext cx="1724831" cy="161583"/>
              </a:xfrm>
              <a:prstGeom prst="rect">
                <a:avLst/>
              </a:prstGeom>
              <a:blipFill>
                <a:blip r:embed="rId7"/>
                <a:stretch>
                  <a:fillRect l="-1413" t="-3846" r="-2473" b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5" y="3430121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5" y="3881335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When variables are on different scales, distance is disproportionately influenced by the differing scales.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4294532"/>
            <a:ext cx="2986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 &lt;- scale(</a:t>
            </a:r>
            <a:r>
              <a:rPr lang="en-US" sz="1050" dirty="0" err="1">
                <a:latin typeface="Consolas" panose="020B0609020204030204" pitchFamily="49" charset="0"/>
              </a:rPr>
              <a:t>data_frame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219246" y="4294532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scaled_data_frame</a:t>
            </a:r>
            <a:r>
              <a:rPr lang="en-US" sz="1050" dirty="0">
                <a:latin typeface="Consolas" panose="020B0609020204030204" pitchFamily="49" charset="0"/>
              </a:rPr>
              <a:t>, method = “</a:t>
            </a:r>
            <a:r>
              <a:rPr lang="en-US" sz="1050" dirty="0" err="1">
                <a:latin typeface="Consolas" panose="020B0609020204030204" pitchFamily="49" charset="0"/>
              </a:rPr>
              <a:t>euclidean</a:t>
            </a:r>
            <a:r>
              <a:rPr lang="en-US" sz="105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3572463" y="429685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B0C88B7-B19B-4319-A2E7-2A1063C9FE72}"/>
              </a:ext>
            </a:extLst>
          </p:cNvPr>
          <p:cNvSpPr txBox="1">
            <a:spLocks/>
          </p:cNvSpPr>
          <p:nvPr/>
        </p:nvSpPr>
        <p:spPr>
          <a:xfrm>
            <a:off x="411874" y="4692206"/>
            <a:ext cx="8196099" cy="316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For categorical features, distance is calculated using the Jaccard index.</a:t>
            </a:r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3" y="5073015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library(dummies)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F29F5-8781-4EC7-B9CE-F320F1E3CD6C}"/>
              </a:ext>
            </a:extLst>
          </p:cNvPr>
          <p:cNvSpPr txBox="1"/>
          <p:nvPr/>
        </p:nvSpPr>
        <p:spPr>
          <a:xfrm>
            <a:off x="411874" y="5402951"/>
            <a:ext cx="3724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dummy_data_frame &lt;- dummy.data.frame(data_frame)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9408D-7449-45F9-9BA9-B702343FE9C2}"/>
              </a:ext>
            </a:extLst>
          </p:cNvPr>
          <p:cNvSpPr txBox="1"/>
          <p:nvPr/>
        </p:nvSpPr>
        <p:spPr>
          <a:xfrm>
            <a:off x="4916253" y="5402951"/>
            <a:ext cx="3207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dist(dummy_data_frame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“binary”)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>
            <a:off x="4293665" y="5405276"/>
            <a:ext cx="457200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870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Hierarchical Clustering uses linkage as a means for developing clusters...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4461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dist_data_frame &lt;- dist(data_frame</a:t>
            </a:r>
            <a:r>
              <a:rPr lang="en-US" sz="1050" dirty="0">
                <a:latin typeface="Consolas" panose="020B0609020204030204" pitchFamily="49" charset="0"/>
              </a:rPr>
              <a:t>, method = </a:t>
            </a:r>
            <a:r>
              <a:rPr lang="en-US" sz="1050">
                <a:latin typeface="Consolas" panose="020B0609020204030204" pitchFamily="49" charset="0"/>
              </a:rPr>
              <a:t>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 &lt;- hclust(dist_data_frame</a:t>
            </a:r>
            <a:r>
              <a:rPr lang="en-US" sz="1050" dirty="0">
                <a:latin typeface="Consolas" panose="020B0609020204030204" pitchFamily="49" charset="0"/>
              </a:rPr>
              <a:t>, method </a:t>
            </a:r>
            <a:r>
              <a:rPr lang="en-US" sz="1050">
                <a:latin typeface="Consolas" panose="020B0609020204030204" pitchFamily="49" charset="0"/>
              </a:rPr>
              <a:t>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clst &lt;- cutree(hc, k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125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data_frame_with_clusters &lt;- data_frame %&gt;% mutate(cluster = clst)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484280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count(data_frame_with_clusters,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2885583"/>
            <a:ext cx="7042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ggplot(data_frame_with_clusters, aes(x = x, y = y, color = factor(cluster)))  +  geom_point()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3027" y="1719523"/>
            <a:ext cx="2618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{“complete”, “single”, “average”}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Bent Arrow 2"/>
          <p:cNvSpPr/>
          <p:nvPr/>
        </p:nvSpPr>
        <p:spPr>
          <a:xfrm rot="16200000">
            <a:off x="3662704" y="1563067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1" y="3258842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plot(data_frame_with_clusters)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257435"/>
            <a:ext cx="18806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this plots a dendrogram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5041" y="3468573"/>
            <a:ext cx="46089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if you have multiple plots, you can use par(mfrow = c(1, n))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63812" y="4022165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270259"/>
            <a:ext cx="1585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library(dendextend)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574690"/>
            <a:ext cx="2249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dend_hc &lt;- as.dendrogram(hc)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93278" y="4904450"/>
            <a:ext cx="3502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dend_hc_20 &lt;- color_branches(dend_hc,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142947" y="5208881"/>
            <a:ext cx="1942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splitting the tree based on euclidean distance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Bent Arrow 34"/>
          <p:cNvSpPr/>
          <p:nvPr/>
        </p:nvSpPr>
        <p:spPr>
          <a:xfrm rot="16200000" flipV="1">
            <a:off x="3138558" y="5093858"/>
            <a:ext cx="316753" cy="423788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273318"/>
            <a:ext cx="3871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dist_players &lt;- dist(lineup, method = “euclidean”)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4544871"/>
            <a:ext cx="4240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hc_players &lt;- hclust(dist_players, method 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088182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clusters_h20 &lt;- cutree(hc_players, h = 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376722"/>
            <a:ext cx="46826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lineup_h20_complete &lt;- mutate(lineup, cluster = clusters_h20)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283446" y="5919124"/>
            <a:ext cx="44807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lineup_h20_complete %&gt;%</a:t>
            </a:r>
          </a:p>
          <a:p>
            <a:r>
              <a:rPr lang="en-US" sz="1050">
                <a:latin typeface="Consolas" panose="020B0609020204030204" pitchFamily="49" charset="0"/>
              </a:rPr>
              <a:t>	ggplot(aes(x = x, y = y, color = factor(cluster))) +</a:t>
            </a:r>
          </a:p>
          <a:p>
            <a:r>
              <a:rPr lang="en-US" sz="1050">
                <a:latin typeface="Consolas" panose="020B0609020204030204" pitchFamily="49" charset="0"/>
              </a:rPr>
              <a:t>	geom_point()</a:t>
            </a:r>
          </a:p>
        </p:txBody>
      </p:sp>
      <p:sp>
        <p:nvSpPr>
          <p:cNvPr id="43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42736" y="4839491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Arrow: Right 14">
            <a:extLst>
              <a:ext uri="{FF2B5EF4-FFF2-40B4-BE49-F238E27FC236}">
                <a16:creationId xmlns:a16="http://schemas.microsoft.com/office/drawing/2014/main" id="{C0A28B34-C7A4-4DFC-8CC1-6D32ABEAF1B5}"/>
              </a:ext>
            </a:extLst>
          </p:cNvPr>
          <p:cNvSpPr/>
          <p:nvPr/>
        </p:nvSpPr>
        <p:spPr>
          <a:xfrm rot="5400000">
            <a:off x="6118256" y="5651416"/>
            <a:ext cx="201951" cy="22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975167" y="4261681"/>
            <a:ext cx="6171" cy="2290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Hierarchical Clustering – Example of wholesale customer segmentation...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060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dist_customers &lt;- dist(customers_spend)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345323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hc_customers &lt;- hclust(dist_customers, </a:t>
            </a:r>
            <a:r>
              <a:rPr lang="en-US" sz="1050" dirty="0">
                <a:latin typeface="Consolas" panose="020B0609020204030204" pitchFamily="49" charset="0"/>
              </a:rPr>
              <a:t>method </a:t>
            </a:r>
            <a:r>
              <a:rPr lang="en-US" sz="1050">
                <a:latin typeface="Consolas" panose="020B0609020204030204" pitchFamily="49" charset="0"/>
              </a:rPr>
              <a:t>= “complete”)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724278"/>
            <a:ext cx="3945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clust_customers &lt;- cutree(hc_customers, h = 15000)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107415"/>
            <a:ext cx="5567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segment_customers &lt;- customer_spend %&gt;% mutate(cluster = clust_customers)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2" y="2571549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count(customer_spend, cluster)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5979423" y="2938495"/>
            <a:ext cx="27847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cluster stats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459607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941432"/>
            <a:ext cx="5493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segment_customers %&gt;% group_by(cluster) %&gt;% summarise_all(funs(mean(.)))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K-Means Clustering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>
                <a:solidFill>
                  <a:schemeClr val="bg1">
                    <a:lumMod val="65000"/>
                  </a:schemeClr>
                </a:solidFill>
                <a:latin typeface="+mn-lt"/>
              </a:rPr>
              <a:t>K-Means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3134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model_km2 &lt;- kmeans(lineup, centers = 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91955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clust_km2 &lt;- model_km2$clsuter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070910"/>
            <a:ext cx="37978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lineup_km2 &lt;- mutate(lineup, cluster = clust_km2)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2454047"/>
            <a:ext cx="58625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ggplot(lineup_km2, aes(x = x, y = y, color = factor(cluster))) + geom_point()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90096" y="2901863"/>
            <a:ext cx="701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3080885" y="1354007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knowing the number of clusters ahead of time can be helpful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Bent Arrow 12"/>
          <p:cNvSpPr/>
          <p:nvPr/>
        </p:nvSpPr>
        <p:spPr>
          <a:xfrm rot="16200000">
            <a:off x="2810562" y="1197551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4" y="3144187"/>
            <a:ext cx="8196099" cy="3042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What do you do when you don’t know what the proper value of k is?</a:t>
            </a:r>
            <a:endParaRPr 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861589" y="3422065"/>
            <a:ext cx="5269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You can calculate the total within-cluster sum of squares for a range of k’s and select the k where the WCSS starts to level out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4043344"/>
            <a:ext cx="726352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library(purrr)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total_withinss &lt;- map_db(1:10,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					model &lt;- kmeans(x = lineup, centers = k)</a:t>
            </a:r>
          </a:p>
          <a:p>
            <a:r>
              <a:rPr lang="en-US" sz="1050">
                <a:latin typeface="Consolas" panose="020B0609020204030204" pitchFamily="49" charset="0"/>
              </a:rPr>
              <a:t>						model$tot.withinss</a:t>
            </a:r>
          </a:p>
          <a:p>
            <a:r>
              <a:rPr lang="en-US" sz="1050">
                <a:latin typeface="Consolas" panose="020B0609020204030204" pitchFamily="49" charset="0"/>
              </a:rPr>
              <a:t>						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elbow_df &lt;- data.frame(k = 1:10, tot_withinss = total_withinss)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ggplot(elbow_df, aes(x = k, y = tot_withinss)) + geom_line() + scale_x_continuous(breaks = 1:10)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222202" y="5957285"/>
            <a:ext cx="2101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also known as a scree plot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 rot="16200000">
            <a:off x="951879" y="5800829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6"/>
            <a:ext cx="8196099" cy="66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/>
              <a:t>K-Means Clustering</a:t>
            </a:r>
            <a:endParaRPr lang="en-US" sz="135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992553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Silhouette analysis allows you to calculate how similar each observation is with the cluster it is assigned to relative to other clusters. Silouette width ranges from -1 to 1 for each observation where -1 suggests an observation that is assigned to the wrong cluster while +1 suggests a well matched observation.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1653840"/>
            <a:ext cx="689483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Consolas" panose="020B0609020204030204" pitchFamily="49" charset="0"/>
              </a:rPr>
              <a:t>library(purrr)</a:t>
            </a:r>
          </a:p>
          <a:p>
            <a:r>
              <a:rPr lang="en-US" sz="1050">
                <a:latin typeface="Consolas" panose="020B0609020204030204" pitchFamily="49" charset="0"/>
              </a:rPr>
              <a:t>library(cluster)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pam_k2 &lt;- pam(lineup, k = 2)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plot(silhouette(pam_k2))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sil_width &lt;- map_db(2:10, function(k){</a:t>
            </a:r>
          </a:p>
          <a:p>
            <a:r>
              <a:rPr lang="en-US" sz="1050">
                <a:latin typeface="Consolas" panose="020B0609020204030204" pitchFamily="49" charset="0"/>
              </a:rPr>
              <a:t>					model &lt;- pam(x = lineup, k = k)</a:t>
            </a:r>
          </a:p>
          <a:p>
            <a:r>
              <a:rPr lang="en-US" sz="1050">
                <a:latin typeface="Consolas" panose="020B0609020204030204" pitchFamily="49" charset="0"/>
              </a:rPr>
              <a:t>					model$silinfo$avg.width</a:t>
            </a:r>
          </a:p>
          <a:p>
            <a:r>
              <a:rPr lang="en-US" sz="1050">
                <a:latin typeface="Consolas" panose="020B0609020204030204" pitchFamily="49" charset="0"/>
              </a:rPr>
              <a:t>					      })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sil_df &lt;- data.frame(k = 2:10, sil_width = sil_width)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>
                <a:latin typeface="Consolas" panose="020B0609020204030204" pitchFamily="49" charset="0"/>
              </a:rPr>
              <a:t>ggplot(sil_df, aes(x = k, y = sil_width)) + geom_line() + scale_x_continuous(breaks = 2:10)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1509073" y="2824219"/>
            <a:ext cx="45352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C00000"/>
                </a:solidFill>
                <a:latin typeface="Consolas" panose="020B0609020204030204" pitchFamily="49" charset="0"/>
              </a:rPr>
              <a:t>notice the average silhouette width across all observations</a:t>
            </a:r>
            <a:endParaRPr lang="en-US" sz="105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Bent Arrow 23"/>
          <p:cNvSpPr/>
          <p:nvPr/>
        </p:nvSpPr>
        <p:spPr>
          <a:xfrm rot="16200000">
            <a:off x="1238750" y="2667763"/>
            <a:ext cx="316753" cy="320514"/>
          </a:xfrm>
          <a:prstGeom prst="bentArrow">
            <a:avLst>
              <a:gd name="adj1" fmla="val 21226"/>
              <a:gd name="adj2" fmla="val 24057"/>
              <a:gd name="adj3" fmla="val 34434"/>
              <a:gd name="adj4" fmla="val 26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B8D1D68-1563-4617-ACA6-CFB795FB20C7}"/>
              </a:ext>
            </a:extLst>
          </p:cNvPr>
          <p:cNvSpPr txBox="1">
            <a:spLocks/>
          </p:cNvSpPr>
          <p:nvPr/>
        </p:nvSpPr>
        <p:spPr>
          <a:xfrm>
            <a:off x="411873" y="4930637"/>
            <a:ext cx="8008973" cy="5581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 dirty="0"/>
              <a:t>Generating clusters is a science. Interpreting clusters is an art.</a:t>
            </a:r>
          </a:p>
        </p:txBody>
      </p:sp>
    </p:spTree>
    <p:extLst>
      <p:ext uri="{BB962C8B-B14F-4D97-AF65-F5344CB8AC3E}">
        <p14:creationId xmlns:p14="http://schemas.microsoft.com/office/powerpoint/2010/main" val="377969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1874" y="510467"/>
            <a:ext cx="8196099" cy="256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350" smtClean="0"/>
              <a:t>Cluster Analysis can also be used on time series data... Let’s start with hierarchical clustering.</a:t>
            </a:r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30AA84-178B-4321-8849-123A7F350396}"/>
              </a:ext>
            </a:extLst>
          </p:cNvPr>
          <p:cNvSpPr txBox="1">
            <a:spLocks/>
          </p:cNvSpPr>
          <p:nvPr/>
        </p:nvSpPr>
        <p:spPr>
          <a:xfrm>
            <a:off x="6130620" y="6677409"/>
            <a:ext cx="2966806" cy="1456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Hierarchical Clustering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4E600-36BF-419F-B739-8B99F6702248}"/>
              </a:ext>
            </a:extLst>
          </p:cNvPr>
          <p:cNvSpPr txBox="1"/>
          <p:nvPr/>
        </p:nvSpPr>
        <p:spPr>
          <a:xfrm>
            <a:off x="411873" y="966367"/>
            <a:ext cx="7116051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Consolas" panose="020B0609020204030204" pitchFamily="49" charset="0"/>
              </a:rPr>
              <a:t>dist_oes &lt;- dist(oes, </a:t>
            </a:r>
            <a:r>
              <a:rPr lang="en-US" sz="1050" dirty="0">
                <a:latin typeface="Consolas" panose="020B0609020204030204" pitchFamily="49" charset="0"/>
              </a:rPr>
              <a:t>method = </a:t>
            </a:r>
            <a:r>
              <a:rPr lang="en-US" sz="1050">
                <a:latin typeface="Consolas" panose="020B0609020204030204" pitchFamily="49" charset="0"/>
              </a:rPr>
              <a:t>“</a:t>
            </a:r>
            <a:r>
              <a:rPr lang="en-US" sz="1050" smtClean="0">
                <a:latin typeface="Consolas" panose="020B0609020204030204" pitchFamily="49" charset="0"/>
              </a:rPr>
              <a:t>euclidean”)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hc_oes &lt;- hclust(dist_oes, method = “average”)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dend_oes &lt;- as.dendrogram(hc_oes)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plot(dend_oes)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dend_colored &lt;- color_branches(dend_oes, h = 100000)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plot(dend_colored)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endParaRPr lang="en-US" sz="1050" smtClean="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df_oes &lt;- rownames_to_column(as.data.frame(oes), var = “occupation”)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cut_oes &lt;- cutree(hc_oes, h = 1000000)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clust_oes &lt;- mutate(df_oes, cluster = cut_oes)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gathered_oes &lt;- clust_oes %&gt;% gather(key = year, value = mean_salary, -c(occupation, cluster))</a:t>
            </a:r>
          </a:p>
          <a:p>
            <a:endParaRPr lang="en-US" sz="1050">
              <a:latin typeface="Consolas" panose="020B0609020204030204" pitchFamily="49" charset="0"/>
            </a:endParaRPr>
          </a:p>
          <a:p>
            <a:r>
              <a:rPr lang="en-US" sz="1050" smtClean="0">
                <a:latin typeface="Consolas" panose="020B0609020204030204" pitchFamily="49" charset="0"/>
              </a:rPr>
              <a:t>ggplot(gathered_oes, aes(x = year, y = mean_salary, color = factor(cluster))) +</a:t>
            </a:r>
          </a:p>
          <a:p>
            <a:r>
              <a:rPr lang="en-US" sz="1050">
                <a:latin typeface="Consolas" panose="020B0609020204030204" pitchFamily="49" charset="0"/>
              </a:rPr>
              <a:t>	</a:t>
            </a:r>
            <a:r>
              <a:rPr lang="en-US" sz="1050" smtClean="0">
                <a:latin typeface="Consolas" panose="020B0609020204030204" pitchFamily="49" charset="0"/>
              </a:rPr>
              <a:t>geom_line(aes(group = occupation))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39" name="Content Placeholder 3"/>
          <p:cNvSpPr>
            <a:spLocks noGrp="1"/>
          </p:cNvSpPr>
          <p:nvPr>
            <p:ph sz="half" idx="1"/>
          </p:nvPr>
        </p:nvSpPr>
        <p:spPr>
          <a:xfrm>
            <a:off x="6645835" y="2790698"/>
            <a:ext cx="1457126" cy="27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libraries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000" b="1" smtClean="0">
                <a:solidFill>
                  <a:schemeClr val="accent2">
                    <a:lumMod val="75000"/>
                  </a:schemeClr>
                </a:solidFill>
              </a:rPr>
              <a:t>tibble,  tidyr</a:t>
            </a:r>
          </a:p>
        </p:txBody>
      </p:sp>
      <p:cxnSp>
        <p:nvCxnSpPr>
          <p:cNvPr id="6" name="Straight Connector 5"/>
          <p:cNvCxnSpPr>
            <a:endCxn id="39" idx="1"/>
          </p:cNvCxnSpPr>
          <p:nvPr/>
        </p:nvCxnSpPr>
        <p:spPr>
          <a:xfrm flipV="1">
            <a:off x="531906" y="2927995"/>
            <a:ext cx="6113929" cy="1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5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</TotalTime>
  <Words>1010</Words>
  <Application>Microsoft Office PowerPoint</Application>
  <PresentationFormat>On-screen Show (4:3)</PresentationFormat>
  <Paragraphs>210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Machine Learning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116</cp:revision>
  <cp:lastPrinted>2019-05-30T18:42:58Z</cp:lastPrinted>
  <dcterms:created xsi:type="dcterms:W3CDTF">2019-03-05T18:38:39Z</dcterms:created>
  <dcterms:modified xsi:type="dcterms:W3CDTF">2019-06-04T10:47:51Z</dcterms:modified>
</cp:coreProperties>
</file>