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9" r:id="rId1"/>
  </p:sldMasterIdLst>
  <p:sldIdLst>
    <p:sldId id="256" r:id="rId2"/>
    <p:sldId id="257" r:id="rId3"/>
    <p:sldId id="264" r:id="rId4"/>
    <p:sldId id="258" r:id="rId5"/>
    <p:sldId id="265" r:id="rId6"/>
    <p:sldId id="266" r:id="rId7"/>
  </p:sldIdLst>
  <p:sldSz cx="9144000" cy="6858000" type="screen4x3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9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563" autoAdjust="0"/>
    <p:restoredTop sz="94660"/>
  </p:normalViewPr>
  <p:slideViewPr>
    <p:cSldViewPr snapToGrid="0" showGuides="1">
      <p:cViewPr varScale="1">
        <p:scale>
          <a:sx n="160" d="100"/>
          <a:sy n="160" d="100"/>
        </p:scale>
        <p:origin x="5214" y="138"/>
      </p:cViewPr>
      <p:guideLst>
        <p:guide orient="horz" pos="2160"/>
        <p:guide pos="289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2245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798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0155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6748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413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2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127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198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791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952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263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766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950">
                <a:latin typeface="+mn-lt"/>
              </a:rPr>
              <a:t>Machine Learning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815603"/>
            <a:ext cx="6858000" cy="775448"/>
          </a:xfrm>
        </p:spPr>
        <p:txBody>
          <a:bodyPr>
            <a:normAutofit fontScale="92500" lnSpcReduction="10000"/>
          </a:bodyPr>
          <a:lstStyle/>
          <a:p>
            <a:r>
              <a:rPr lang="en-US" smtClean="0"/>
              <a:t>Tree-Based Models in </a:t>
            </a:r>
            <a:r>
              <a:rPr lang="en-US" dirty="0"/>
              <a:t>R</a:t>
            </a:r>
          </a:p>
          <a:p>
            <a:r>
              <a:rPr lang="en-US" dirty="0"/>
              <a:t>June 2019</a:t>
            </a:r>
          </a:p>
        </p:txBody>
      </p:sp>
    </p:spTree>
    <p:extLst>
      <p:ext uri="{BB962C8B-B14F-4D97-AF65-F5344CB8AC3E}">
        <p14:creationId xmlns:p14="http://schemas.microsoft.com/office/powerpoint/2010/main" val="744011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435162"/>
            <a:ext cx="7886700" cy="39851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Content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514350" y="1073010"/>
            <a:ext cx="3757999" cy="5507084"/>
          </a:xfrm>
        </p:spPr>
        <p:txBody>
          <a:bodyPr>
            <a:normAutofit lnSpcReduction="10000"/>
          </a:bodyPr>
          <a:lstStyle/>
          <a:p>
            <a:pPr marL="385763" indent="-385763">
              <a:buFont typeface="+mj-lt"/>
              <a:buAutoNum type="arabicPeriod"/>
            </a:pPr>
            <a:r>
              <a:rPr lang="en-US" sz="1350" smtClean="0"/>
              <a:t>Classification Trees</a:t>
            </a:r>
            <a:endParaRPr lang="en-US" sz="135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 smtClean="0"/>
              <a:t>Welcome to the course!</a:t>
            </a:r>
            <a:endParaRPr lang="en-US" sz="105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 smtClean="0"/>
              <a:t>Build a classification tree</a:t>
            </a:r>
            <a:endParaRPr lang="en-US" sz="105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 smtClean="0"/>
              <a:t>Introduction to classification trees</a:t>
            </a:r>
            <a:endParaRPr lang="en-US" sz="105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 smtClean="0"/>
              <a:t>Advantages of tree-based methods</a:t>
            </a:r>
            <a:endParaRPr lang="en-US" sz="105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 smtClean="0"/>
              <a:t>Prediction with a classification tree</a:t>
            </a:r>
            <a:endParaRPr lang="en-US" sz="105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 smtClean="0"/>
              <a:t>Overview of the modeling process</a:t>
            </a:r>
            <a:endParaRPr lang="en-US" sz="105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 smtClean="0"/>
              <a:t>Train / test split</a:t>
            </a:r>
            <a:endParaRPr lang="en-US" sz="105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 smtClean="0"/>
              <a:t>Train a classification tree model</a:t>
            </a:r>
            <a:endParaRPr lang="en-US" sz="105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 smtClean="0"/>
              <a:t>Evaluating classification model performance</a:t>
            </a:r>
            <a:endParaRPr lang="en-US" sz="105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 smtClean="0"/>
              <a:t>Compute confusion matrix</a:t>
            </a:r>
            <a:endParaRPr lang="en-US" sz="105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 smtClean="0"/>
              <a:t>Splitting criterion in trees</a:t>
            </a:r>
            <a:endParaRPr lang="en-US" sz="105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 smtClean="0"/>
              <a:t>Compare models with a different splitting criterion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350" smtClean="0"/>
              <a:t>Regression Trees</a:t>
            </a:r>
            <a:endParaRPr lang="en-US" sz="135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 smtClean="0"/>
              <a:t>Introduction to regression trees</a:t>
            </a:r>
            <a:endParaRPr lang="en-US" sz="105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 smtClean="0"/>
              <a:t>Classification versus regression</a:t>
            </a:r>
            <a:endParaRPr lang="en-US" sz="105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 smtClean="0"/>
              <a:t>Split the data</a:t>
            </a:r>
            <a:endParaRPr lang="en-US" sz="105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 smtClean="0"/>
              <a:t>Train a regression tree model</a:t>
            </a:r>
            <a:endParaRPr lang="en-US" sz="105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 smtClean="0"/>
              <a:t>Performance metrics for regression</a:t>
            </a:r>
            <a:endParaRPr lang="en-US" sz="105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 smtClean="0"/>
              <a:t>Evaluate a regression tree model</a:t>
            </a:r>
            <a:endParaRPr lang="en-US" sz="105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 smtClean="0"/>
              <a:t>What are the hyperparameters for a decision tree?</a:t>
            </a:r>
            <a:endParaRPr lang="en-US" sz="105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 smtClean="0"/>
              <a:t>Tuning the model</a:t>
            </a:r>
            <a:endParaRPr lang="en-US" sz="105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 smtClean="0"/>
              <a:t>Grid search for model selection</a:t>
            </a:r>
            <a:endParaRPr lang="en-US" sz="105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 smtClean="0"/>
              <a:t>Generate a grid of hyperparameter values</a:t>
            </a:r>
            <a:endParaRPr lang="en-US" sz="105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 smtClean="0"/>
              <a:t>Generate a grid of models</a:t>
            </a:r>
            <a:endParaRPr lang="en-US" sz="105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 smtClean="0"/>
              <a:t>Evaluate the grid</a:t>
            </a:r>
            <a:endParaRPr lang="en-US" sz="1450" dirty="0"/>
          </a:p>
        </p:txBody>
      </p:sp>
      <p:sp>
        <p:nvSpPr>
          <p:cNvPr id="5" name="Content Placeholder 3"/>
          <p:cNvSpPr>
            <a:spLocks noGrp="1"/>
          </p:cNvSpPr>
          <p:nvPr>
            <p:ph sz="half" idx="4294967295"/>
          </p:nvPr>
        </p:nvSpPr>
        <p:spPr>
          <a:xfrm>
            <a:off x="4926199" y="1073009"/>
            <a:ext cx="3757612" cy="5584779"/>
          </a:xfrm>
        </p:spPr>
        <p:txBody>
          <a:bodyPr>
            <a:normAutofit lnSpcReduction="10000"/>
          </a:bodyPr>
          <a:lstStyle/>
          <a:p>
            <a:pPr marL="385763" indent="-385763">
              <a:buFont typeface="+mj-lt"/>
              <a:buAutoNum type="arabicPeriod" startAt="3"/>
            </a:pPr>
            <a:r>
              <a:rPr lang="en-US" sz="1350" smtClean="0"/>
              <a:t>Bagged Trees</a:t>
            </a:r>
            <a:endParaRPr lang="en-US" sz="135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 smtClean="0"/>
              <a:t>Introduction to bagged trees</a:t>
            </a:r>
            <a:endParaRPr lang="en-US" sz="105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 smtClean="0"/>
              <a:t>Advantages of bagged trees</a:t>
            </a:r>
            <a:endParaRPr lang="en-US" sz="105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 smtClean="0"/>
              <a:t>Train a bagged tree model</a:t>
            </a:r>
            <a:endParaRPr lang="en-US" sz="105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 smtClean="0"/>
              <a:t>Evaluating the bagged tree performance</a:t>
            </a:r>
            <a:endParaRPr lang="en-US" sz="105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 smtClean="0"/>
              <a:t>Prediction and confusion matrix</a:t>
            </a:r>
            <a:endParaRPr lang="en-US" sz="105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 smtClean="0"/>
              <a:t>Predic on a test set and compute AUC</a:t>
            </a:r>
            <a:endParaRPr lang="en-US" sz="105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 smtClean="0"/>
              <a:t>Using caret for cross-validating models</a:t>
            </a:r>
            <a:endParaRPr lang="en-US" sz="105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 smtClean="0"/>
              <a:t>Cross-validate a bagged tree model in caret</a:t>
            </a:r>
            <a:endParaRPr lang="en-US" sz="105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 smtClean="0"/>
              <a:t>Generate predictions from the caret model</a:t>
            </a:r>
            <a:endParaRPr lang="en-US" sz="105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 smtClean="0"/>
              <a:t>Compare test set performance to CV performance</a:t>
            </a:r>
          </a:p>
          <a:p>
            <a:pPr marL="385763" indent="-385763">
              <a:buFont typeface="+mj-lt"/>
              <a:buAutoNum type="arabicPeriod" startAt="3"/>
            </a:pPr>
            <a:r>
              <a:rPr lang="en-US" sz="1350" smtClean="0"/>
              <a:t>Random Forests</a:t>
            </a:r>
            <a:endParaRPr lang="en-US" sz="135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/>
              <a:t>Introduction to </a:t>
            </a:r>
            <a:r>
              <a:rPr lang="en-US" sz="1050" smtClean="0"/>
              <a:t>random forest</a:t>
            </a:r>
            <a:endParaRPr lang="en-US" sz="105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 smtClean="0"/>
              <a:t>Bagged trees versus random forest</a:t>
            </a:r>
            <a:endParaRPr lang="en-US" sz="105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 smtClean="0"/>
              <a:t>Train a random forest model</a:t>
            </a:r>
            <a:endParaRPr lang="en-US" sz="105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 smtClean="0"/>
              <a:t>Understanding random forest model output</a:t>
            </a:r>
            <a:endParaRPr lang="en-US" sz="105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 smtClean="0"/>
              <a:t>Evaluate out-of-bag error</a:t>
            </a:r>
            <a:endParaRPr lang="en-US" sz="105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 smtClean="0"/>
              <a:t>Evaluate model performance on a test set</a:t>
            </a:r>
            <a:endParaRPr lang="en-US" sz="105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 smtClean="0"/>
              <a:t>OOB error versus test set error</a:t>
            </a:r>
            <a:endParaRPr lang="en-US" sz="105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 smtClean="0"/>
              <a:t>Advantage of OOB error</a:t>
            </a:r>
            <a:endParaRPr lang="en-US" sz="105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 smtClean="0"/>
              <a:t>Evaluate test set AUC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 smtClean="0"/>
              <a:t>Tuning a random forest model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 smtClean="0"/>
              <a:t>Tuning a random forest via mtry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 smtClean="0"/>
              <a:t>Tuning a random forest via tree depth</a:t>
            </a:r>
            <a:endParaRPr lang="en-US" sz="1050"/>
          </a:p>
          <a:p>
            <a:pPr lvl="1">
              <a:buFont typeface="Wingdings" panose="05000000000000000000" pitchFamily="2" charset="2"/>
              <a:buChar char="Ø"/>
            </a:pP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815441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435162"/>
            <a:ext cx="7886700" cy="39851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Content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514350" y="1073010"/>
            <a:ext cx="3757999" cy="5507084"/>
          </a:xfrm>
        </p:spPr>
        <p:txBody>
          <a:bodyPr>
            <a:normAutofit/>
          </a:bodyPr>
          <a:lstStyle/>
          <a:p>
            <a:pPr marL="385763" indent="-385763">
              <a:buFont typeface="+mj-lt"/>
              <a:buAutoNum type="arabicPeriod" startAt="5"/>
            </a:pPr>
            <a:r>
              <a:rPr lang="en-US" sz="1350" smtClean="0"/>
              <a:t>Boosted Trees</a:t>
            </a:r>
            <a:endParaRPr lang="en-US" sz="135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 smtClean="0"/>
              <a:t>Introduction to boosting</a:t>
            </a:r>
            <a:endParaRPr lang="en-US" sz="105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 smtClean="0"/>
              <a:t>Bagged trees versus boosted trees</a:t>
            </a:r>
            <a:endParaRPr lang="en-US" sz="105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 smtClean="0"/>
              <a:t>Train a GBM model</a:t>
            </a:r>
            <a:endParaRPr lang="en-US" sz="105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 smtClean="0"/>
              <a:t>Understanding GBM model output</a:t>
            </a:r>
            <a:endParaRPr lang="en-US" sz="105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 smtClean="0"/>
              <a:t>Prediction using a GBM model</a:t>
            </a:r>
            <a:endParaRPr lang="en-US" sz="105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 smtClean="0"/>
              <a:t>Evaluate test set AUC</a:t>
            </a:r>
            <a:endParaRPr lang="en-US" sz="105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 smtClean="0"/>
              <a:t>GBM hyperparameters</a:t>
            </a:r>
            <a:endParaRPr lang="en-US" sz="105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 smtClean="0"/>
              <a:t>Early stopping in GBMs</a:t>
            </a:r>
            <a:endParaRPr lang="en-US" sz="105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 smtClean="0"/>
              <a:t>OOB versus CV-based early stopping</a:t>
            </a:r>
            <a:endParaRPr lang="en-US" sz="105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 smtClean="0"/>
              <a:t>Model comparison via ROC curve and AUC</a:t>
            </a:r>
            <a:endParaRPr lang="en-US" sz="105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 smtClean="0"/>
              <a:t>Compare all models based on AUC</a:t>
            </a:r>
            <a:endParaRPr lang="en-US" sz="105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 smtClean="0"/>
              <a:t>Plot and compare ROC curves</a:t>
            </a:r>
          </a:p>
        </p:txBody>
      </p:sp>
    </p:spTree>
    <p:extLst>
      <p:ext uri="{BB962C8B-B14F-4D97-AF65-F5344CB8AC3E}">
        <p14:creationId xmlns:p14="http://schemas.microsoft.com/office/powerpoint/2010/main" val="2423807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8FA4E600-36BF-419F-B739-8B99F6702248}"/>
              </a:ext>
            </a:extLst>
          </p:cNvPr>
          <p:cNvSpPr txBox="1"/>
          <p:nvPr/>
        </p:nvSpPr>
        <p:spPr>
          <a:xfrm>
            <a:off x="411873" y="4355608"/>
            <a:ext cx="600997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smtClean="0">
                <a:latin typeface="Consolas" panose="020B0609020204030204" pitchFamily="49" charset="0"/>
              </a:rPr>
              <a:t>credit_model &lt;- rpart(formula = default ~ .,</a:t>
            </a:r>
          </a:p>
          <a:p>
            <a:r>
              <a:rPr lang="en-US" sz="1050">
                <a:latin typeface="Consolas" panose="020B0609020204030204" pitchFamily="49" charset="0"/>
              </a:rPr>
              <a:t>	</a:t>
            </a:r>
            <a:r>
              <a:rPr lang="en-US" sz="1050" smtClean="0">
                <a:latin typeface="Consolas" panose="020B0609020204030204" pitchFamily="49" charset="0"/>
              </a:rPr>
              <a:t>		   data = creditsub_train,</a:t>
            </a:r>
          </a:p>
          <a:p>
            <a:r>
              <a:rPr lang="en-US" sz="1050">
                <a:latin typeface="Consolas" panose="020B0609020204030204" pitchFamily="49" charset="0"/>
              </a:rPr>
              <a:t>	</a:t>
            </a:r>
            <a:r>
              <a:rPr lang="en-US" sz="1050" smtClean="0">
                <a:latin typeface="Consolas" panose="020B0609020204030204" pitchFamily="49" charset="0"/>
              </a:rPr>
              <a:t>		   method = “class”</a:t>
            </a:r>
          </a:p>
          <a:p>
            <a:r>
              <a:rPr lang="en-US" sz="1050">
                <a:latin typeface="Consolas" panose="020B0609020204030204" pitchFamily="49" charset="0"/>
              </a:rPr>
              <a:t>	</a:t>
            </a:r>
            <a:r>
              <a:rPr lang="en-US" sz="1050" smtClean="0">
                <a:latin typeface="Consolas" panose="020B0609020204030204" pitchFamily="49" charset="0"/>
              </a:rPr>
              <a:t>		   parms = list(split = “gini”))</a:t>
            </a:r>
          </a:p>
          <a:p>
            <a:endParaRPr lang="en-US" sz="1050">
              <a:latin typeface="Consolas" panose="020B0609020204030204" pitchFamily="49" charset="0"/>
            </a:endParaRPr>
          </a:p>
          <a:p>
            <a:r>
              <a:rPr lang="en-US" sz="1050">
                <a:latin typeface="Consolas" panose="020B0609020204030204" pitchFamily="49" charset="0"/>
              </a:rPr>
              <a:t>default_prediction &lt;- predict(object = credit_model,</a:t>
            </a:r>
          </a:p>
          <a:p>
            <a:r>
              <a:rPr lang="en-US" sz="1050">
                <a:latin typeface="Consolas" panose="020B0609020204030204" pitchFamily="49" charset="0"/>
              </a:rPr>
              <a:t>			   newdata = creditsub_test,</a:t>
            </a:r>
          </a:p>
          <a:p>
            <a:r>
              <a:rPr lang="en-US" sz="1050">
                <a:latin typeface="Consolas" panose="020B0609020204030204" pitchFamily="49" charset="0"/>
              </a:rPr>
              <a:t>			   type = “class”)</a:t>
            </a:r>
          </a:p>
          <a:p>
            <a:endParaRPr lang="en-US" sz="1050">
              <a:latin typeface="Consolas" panose="020B0609020204030204" pitchFamily="49" charset="0"/>
            </a:endParaRPr>
          </a:p>
          <a:p>
            <a:r>
              <a:rPr lang="en-US" sz="1050">
                <a:latin typeface="Consolas" panose="020B0609020204030204" pitchFamily="49" charset="0"/>
              </a:rPr>
              <a:t>confusionMatrix(data = </a:t>
            </a:r>
            <a:r>
              <a:rPr lang="en-US" sz="1050" smtClean="0">
                <a:latin typeface="Consolas" panose="020B0609020204030204" pitchFamily="49" charset="0"/>
              </a:rPr>
              <a:t>default_prediction, reference </a:t>
            </a:r>
            <a:r>
              <a:rPr lang="en-US" sz="1050">
                <a:latin typeface="Consolas" panose="020B0609020204030204" pitchFamily="49" charset="0"/>
              </a:rPr>
              <a:t>= creditsub_test$default</a:t>
            </a:r>
            <a:r>
              <a:rPr lang="en-US" sz="1050" smtClean="0">
                <a:latin typeface="Consolas" panose="020B0609020204030204" pitchFamily="49" charset="0"/>
              </a:rPr>
              <a:t>)</a:t>
            </a:r>
          </a:p>
          <a:p>
            <a:endParaRPr lang="en-US" sz="1050">
              <a:latin typeface="Consolas" panose="020B0609020204030204" pitchFamily="49" charset="0"/>
            </a:endParaRPr>
          </a:p>
          <a:p>
            <a:r>
              <a:rPr lang="en-US" sz="1050" smtClean="0">
                <a:latin typeface="Consolas" panose="020B0609020204030204" pitchFamily="49" charset="0"/>
              </a:rPr>
              <a:t>ce(actual = creditsub_test$default, predicted = default_prediction)</a:t>
            </a:r>
            <a:endParaRPr lang="en-US" sz="1050">
              <a:latin typeface="Consolas" panose="020B0609020204030204" pitchFamily="49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11873" y="500654"/>
            <a:ext cx="2749680" cy="2844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050" b="1" smtClean="0">
                <a:solidFill>
                  <a:schemeClr val="accent2">
                    <a:lumMod val="75000"/>
                  </a:schemeClr>
                </a:solidFill>
              </a:rPr>
              <a:t>creditsub is a data frame</a:t>
            </a:r>
          </a:p>
          <a:p>
            <a:pPr marL="0" indent="0">
              <a:buNone/>
            </a:pPr>
            <a:endParaRPr lang="en-US" sz="1050" b="1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A4E600-36BF-419F-B739-8B99F6702248}"/>
              </a:ext>
            </a:extLst>
          </p:cNvPr>
          <p:cNvSpPr txBox="1"/>
          <p:nvPr/>
        </p:nvSpPr>
        <p:spPr>
          <a:xfrm>
            <a:off x="411873" y="917837"/>
            <a:ext cx="4608954" cy="9002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smtClean="0">
                <a:latin typeface="Consolas" panose="020B0609020204030204" pitchFamily="49" charset="0"/>
              </a:rPr>
              <a:t>credit_model &lt;- rpart(formula = default ~ .,</a:t>
            </a:r>
          </a:p>
          <a:p>
            <a:r>
              <a:rPr lang="en-US" sz="1050">
                <a:latin typeface="Consolas" panose="020B0609020204030204" pitchFamily="49" charset="0"/>
              </a:rPr>
              <a:t>	</a:t>
            </a:r>
            <a:r>
              <a:rPr lang="en-US" sz="1050" smtClean="0">
                <a:latin typeface="Consolas" panose="020B0609020204030204" pitchFamily="49" charset="0"/>
              </a:rPr>
              <a:t>		   data = creditsub,</a:t>
            </a:r>
          </a:p>
          <a:p>
            <a:r>
              <a:rPr lang="en-US" sz="1050">
                <a:latin typeface="Consolas" panose="020B0609020204030204" pitchFamily="49" charset="0"/>
              </a:rPr>
              <a:t>	</a:t>
            </a:r>
            <a:r>
              <a:rPr lang="en-US" sz="1050" smtClean="0">
                <a:latin typeface="Consolas" panose="020B0609020204030204" pitchFamily="49" charset="0"/>
              </a:rPr>
              <a:t>		   method = “class”)</a:t>
            </a:r>
          </a:p>
          <a:p>
            <a:endParaRPr lang="en-US" sz="1050">
              <a:latin typeface="Consolas" panose="020B0609020204030204" pitchFamily="49" charset="0"/>
            </a:endParaRPr>
          </a:p>
          <a:p>
            <a:r>
              <a:rPr lang="en-US" sz="1050" smtClean="0">
                <a:latin typeface="Consolas" panose="020B0609020204030204" pitchFamily="49" charset="0"/>
              </a:rPr>
              <a:t>rpart.plot(x = credit_model, yesno = 2, type = 0, extra = 0)</a:t>
            </a:r>
            <a:endParaRPr lang="en-US" sz="1050" dirty="0">
              <a:latin typeface="Consolas" panose="020B0609020204030204" pitchFamily="49" charset="0"/>
            </a:endParaRPr>
          </a:p>
        </p:txBody>
      </p:sp>
      <p:sp>
        <p:nvSpPr>
          <p:cNvPr id="21" name="Content Placeholder 3"/>
          <p:cNvSpPr>
            <a:spLocks noGrp="1"/>
          </p:cNvSpPr>
          <p:nvPr>
            <p:ph sz="half" idx="1"/>
          </p:nvPr>
        </p:nvSpPr>
        <p:spPr>
          <a:xfrm>
            <a:off x="5229412" y="917837"/>
            <a:ext cx="3478307" cy="251265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350" smtClean="0"/>
              <a:t>Advantage of Decision Trees</a:t>
            </a:r>
            <a:endParaRPr lang="en-US" sz="1350" dirty="0"/>
          </a:p>
          <a:p>
            <a:pPr marL="460375" lvl="1" indent="-233363">
              <a:buFont typeface="Wingdings" panose="05000000000000000000" pitchFamily="2" charset="2"/>
              <a:buChar char="Ø"/>
            </a:pPr>
            <a:r>
              <a:rPr lang="en-US" sz="1000" smtClean="0"/>
              <a:t>Simple to understand, interpret, and visualize</a:t>
            </a:r>
          </a:p>
          <a:p>
            <a:pPr marL="460375" lvl="1" indent="-233363">
              <a:buFont typeface="Wingdings" panose="05000000000000000000" pitchFamily="2" charset="2"/>
              <a:buChar char="Ø"/>
            </a:pPr>
            <a:r>
              <a:rPr lang="en-US" sz="1000" smtClean="0"/>
              <a:t>Can handle both numerical and categorical features natively</a:t>
            </a:r>
          </a:p>
          <a:p>
            <a:pPr marL="460375" lvl="1" indent="-233363">
              <a:buFont typeface="Wingdings" panose="05000000000000000000" pitchFamily="2" charset="2"/>
              <a:buChar char="Ø"/>
            </a:pPr>
            <a:r>
              <a:rPr lang="en-US" sz="1000" smtClean="0"/>
              <a:t>Can handle missing data elegantly</a:t>
            </a:r>
          </a:p>
          <a:p>
            <a:pPr marL="460375" lvl="1" indent="-233363">
              <a:buFont typeface="Wingdings" panose="05000000000000000000" pitchFamily="2" charset="2"/>
              <a:buChar char="Ø"/>
            </a:pPr>
            <a:r>
              <a:rPr lang="en-US" sz="1000" smtClean="0"/>
              <a:t>Robust to outliers</a:t>
            </a:r>
          </a:p>
          <a:p>
            <a:pPr marL="460375" lvl="1" indent="-233363">
              <a:buFont typeface="Wingdings" panose="05000000000000000000" pitchFamily="2" charset="2"/>
              <a:buChar char="Ø"/>
            </a:pPr>
            <a:r>
              <a:rPr lang="en-US" sz="1000" smtClean="0"/>
              <a:t>Requires little data preparation</a:t>
            </a:r>
          </a:p>
          <a:p>
            <a:pPr marL="460375" lvl="1" indent="-233363">
              <a:buFont typeface="Wingdings" panose="05000000000000000000" pitchFamily="2" charset="2"/>
              <a:buChar char="Ø"/>
            </a:pPr>
            <a:r>
              <a:rPr lang="en-US" sz="1000" smtClean="0"/>
              <a:t>Can model non-linearity in the data</a:t>
            </a:r>
          </a:p>
          <a:p>
            <a:pPr marL="460375" lvl="1" indent="-233363">
              <a:buFont typeface="Wingdings" panose="05000000000000000000" pitchFamily="2" charset="2"/>
              <a:buChar char="Ø"/>
            </a:pPr>
            <a:r>
              <a:rPr lang="en-US" sz="1000" smtClean="0"/>
              <a:t>Can be trained quickly on large datasets</a:t>
            </a:r>
          </a:p>
          <a:p>
            <a:pPr marL="0" indent="0">
              <a:buNone/>
            </a:pPr>
            <a:r>
              <a:rPr lang="en-US" sz="1350"/>
              <a:t>Disadvantage of Decision Trees</a:t>
            </a:r>
          </a:p>
          <a:p>
            <a:pPr marL="460375" lvl="1" indent="-233363">
              <a:buFont typeface="Wingdings" panose="05000000000000000000" pitchFamily="2" charset="2"/>
              <a:buChar char="Ø"/>
            </a:pPr>
            <a:r>
              <a:rPr lang="en-US" sz="1000"/>
              <a:t>Large tree can be hard to interpret</a:t>
            </a:r>
          </a:p>
          <a:p>
            <a:pPr marL="460375" lvl="1" indent="-233363">
              <a:buFont typeface="Wingdings" panose="05000000000000000000" pitchFamily="2" charset="2"/>
              <a:buChar char="Ø"/>
            </a:pPr>
            <a:r>
              <a:rPr lang="en-US" sz="1000"/>
              <a:t>Trees have high variance, whick causes model performance to be poor</a:t>
            </a:r>
          </a:p>
          <a:p>
            <a:pPr marL="460375" lvl="1" indent="-233363">
              <a:buFont typeface="Wingdings" panose="05000000000000000000" pitchFamily="2" charset="2"/>
              <a:buChar char="Ø"/>
            </a:pPr>
            <a:r>
              <a:rPr lang="en-US" sz="1000"/>
              <a:t>Tree overfit easily</a:t>
            </a:r>
          </a:p>
          <a:p>
            <a:pPr marL="460375" lvl="1" indent="-233363">
              <a:buFont typeface="Wingdings" panose="05000000000000000000" pitchFamily="2" charset="2"/>
              <a:buChar char="Ø"/>
            </a:pPr>
            <a:endParaRPr lang="en-US" sz="1050" smtClean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FA4E600-36BF-419F-B739-8B99F6702248}"/>
              </a:ext>
            </a:extLst>
          </p:cNvPr>
          <p:cNvSpPr txBox="1"/>
          <p:nvPr/>
        </p:nvSpPr>
        <p:spPr>
          <a:xfrm>
            <a:off x="411873" y="2368044"/>
            <a:ext cx="3502882" cy="18697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smtClean="0">
                <a:latin typeface="Consolas" panose="020B0609020204030204" pitchFamily="49" charset="0"/>
              </a:rPr>
              <a:t>n &lt;- nrow(creditsub)</a:t>
            </a:r>
          </a:p>
          <a:p>
            <a:endParaRPr lang="en-US" sz="1050">
              <a:latin typeface="Consolas" panose="020B0609020204030204" pitchFamily="49" charset="0"/>
            </a:endParaRPr>
          </a:p>
          <a:p>
            <a:r>
              <a:rPr lang="en-US" sz="1050" smtClean="0">
                <a:latin typeface="Consolas" panose="020B0609020204030204" pitchFamily="49" charset="0"/>
              </a:rPr>
              <a:t>n_train &lt;- round(0.8 * n)</a:t>
            </a:r>
          </a:p>
          <a:p>
            <a:endParaRPr lang="en-US" sz="1050">
              <a:latin typeface="Consolas" panose="020B0609020204030204" pitchFamily="49" charset="0"/>
            </a:endParaRPr>
          </a:p>
          <a:p>
            <a:r>
              <a:rPr lang="en-US" sz="1050" smtClean="0">
                <a:latin typeface="Consolas" panose="020B0609020204030204" pitchFamily="49" charset="0"/>
              </a:rPr>
              <a:t>set.seed(123)</a:t>
            </a:r>
          </a:p>
          <a:p>
            <a:endParaRPr lang="en-US" sz="1050">
              <a:latin typeface="Consolas" panose="020B0609020204030204" pitchFamily="49" charset="0"/>
            </a:endParaRPr>
          </a:p>
          <a:p>
            <a:r>
              <a:rPr lang="en-US" sz="1050" smtClean="0">
                <a:latin typeface="Consolas" panose="020B0609020204030204" pitchFamily="49" charset="0"/>
              </a:rPr>
              <a:t>train_indices &lt;- sample(1:n, n_train)</a:t>
            </a:r>
          </a:p>
          <a:p>
            <a:endParaRPr lang="en-US" sz="1050">
              <a:latin typeface="Consolas" panose="020B0609020204030204" pitchFamily="49" charset="0"/>
            </a:endParaRPr>
          </a:p>
          <a:p>
            <a:r>
              <a:rPr lang="en-US" sz="1050" smtClean="0">
                <a:latin typeface="Consolas" panose="020B0609020204030204" pitchFamily="49" charset="0"/>
              </a:rPr>
              <a:t>creditsub_train &lt;- creditsub[train_indices, ]</a:t>
            </a:r>
          </a:p>
          <a:p>
            <a:endParaRPr lang="en-US" sz="1050">
              <a:latin typeface="Consolas" panose="020B0609020204030204" pitchFamily="49" charset="0"/>
            </a:endParaRPr>
          </a:p>
          <a:p>
            <a:r>
              <a:rPr lang="en-US" sz="1050" smtClean="0">
                <a:latin typeface="Consolas" panose="020B0609020204030204" pitchFamily="49" charset="0"/>
              </a:rPr>
              <a:t>creditsub_test &lt;- creditsub[-train_indices, ]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FA4E600-36BF-419F-B739-8B99F6702248}"/>
              </a:ext>
            </a:extLst>
          </p:cNvPr>
          <p:cNvSpPr txBox="1"/>
          <p:nvPr/>
        </p:nvSpPr>
        <p:spPr>
          <a:xfrm>
            <a:off x="7759538" y="6535791"/>
            <a:ext cx="130676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Classification Trees</a:t>
            </a:r>
            <a:endParaRPr lang="en-US" sz="800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7" name="Content Placeholder 3"/>
          <p:cNvSpPr>
            <a:spLocks noGrp="1"/>
          </p:cNvSpPr>
          <p:nvPr>
            <p:ph sz="half" idx="1"/>
          </p:nvPr>
        </p:nvSpPr>
        <p:spPr>
          <a:xfrm>
            <a:off x="6502400" y="500654"/>
            <a:ext cx="2311761" cy="2745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000" b="1" smtClean="0">
                <a:solidFill>
                  <a:schemeClr val="accent2">
                    <a:lumMod val="75000"/>
                  </a:schemeClr>
                </a:solidFill>
              </a:rPr>
              <a:t>libraries </a:t>
            </a:r>
            <a:r>
              <a:rPr lang="en-US" sz="1000" b="1" smtClean="0">
                <a:solidFill>
                  <a:schemeClr val="accent2">
                    <a:lumMod val="75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en-US" sz="1000" b="1" smtClean="0">
                <a:solidFill>
                  <a:schemeClr val="accent2">
                    <a:lumMod val="75000"/>
                  </a:schemeClr>
                </a:solidFill>
              </a:rPr>
              <a:t>rpart,  caret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0325" y="3430494"/>
            <a:ext cx="1856479" cy="1350167"/>
          </a:xfrm>
          <a:prstGeom prst="rect">
            <a:avLst/>
          </a:prstGeom>
        </p:spPr>
      </p:pic>
      <p:sp>
        <p:nvSpPr>
          <p:cNvPr id="29" name="Content Placeholder 3"/>
          <p:cNvSpPr>
            <a:spLocks noGrp="1"/>
          </p:cNvSpPr>
          <p:nvPr>
            <p:ph sz="half" idx="1"/>
          </p:nvPr>
        </p:nvSpPr>
        <p:spPr>
          <a:xfrm>
            <a:off x="4951729" y="5290479"/>
            <a:ext cx="1831565" cy="2745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000" b="1" smtClean="0">
                <a:solidFill>
                  <a:schemeClr val="accent2">
                    <a:lumMod val="75000"/>
                  </a:schemeClr>
                </a:solidFill>
              </a:rPr>
              <a:t>you can also use “information”</a:t>
            </a:r>
          </a:p>
        </p:txBody>
      </p:sp>
      <p:sp>
        <p:nvSpPr>
          <p:cNvPr id="6" name="Right Arrow 5"/>
          <p:cNvSpPr/>
          <p:nvPr/>
        </p:nvSpPr>
        <p:spPr>
          <a:xfrm rot="12389500">
            <a:off x="4225115" y="5099232"/>
            <a:ext cx="788302" cy="1527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ight Brace 29"/>
          <p:cNvSpPr/>
          <p:nvPr/>
        </p:nvSpPr>
        <p:spPr>
          <a:xfrm>
            <a:off x="6266464" y="5811925"/>
            <a:ext cx="235936" cy="575007"/>
          </a:xfrm>
          <a:prstGeom prst="rightBrace">
            <a:avLst>
              <a:gd name="adj1" fmla="val 28847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ontent Placeholder 3"/>
          <p:cNvSpPr>
            <a:spLocks noGrp="1"/>
          </p:cNvSpPr>
          <p:nvPr>
            <p:ph sz="half" idx="1"/>
          </p:nvPr>
        </p:nvSpPr>
        <p:spPr>
          <a:xfrm>
            <a:off x="6461829" y="5979007"/>
            <a:ext cx="1831565" cy="2745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000" b="1" smtClean="0">
                <a:solidFill>
                  <a:schemeClr val="accent2">
                    <a:lumMod val="75000"/>
                  </a:schemeClr>
                </a:solidFill>
              </a:rPr>
              <a:t>performance metrics</a:t>
            </a:r>
          </a:p>
        </p:txBody>
      </p:sp>
    </p:spTree>
    <p:extLst>
      <p:ext uri="{BB962C8B-B14F-4D97-AF65-F5344CB8AC3E}">
        <p14:creationId xmlns:p14="http://schemas.microsoft.com/office/powerpoint/2010/main" val="1787075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11873" y="500654"/>
            <a:ext cx="2749680" cy="2844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050" b="1" smtClean="0">
                <a:solidFill>
                  <a:schemeClr val="accent2">
                    <a:lumMod val="75000"/>
                  </a:schemeClr>
                </a:solidFill>
              </a:rPr>
              <a:t>grade </a:t>
            </a:r>
            <a:r>
              <a:rPr lang="en-US" sz="1050" b="1" smtClean="0">
                <a:solidFill>
                  <a:schemeClr val="accent2">
                    <a:lumMod val="75000"/>
                  </a:schemeClr>
                </a:solidFill>
              </a:rPr>
              <a:t>is a data frame</a:t>
            </a:r>
          </a:p>
          <a:p>
            <a:pPr marL="0" indent="0">
              <a:buNone/>
            </a:pPr>
            <a:endParaRPr lang="en-US" sz="1050" b="1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A4E600-36BF-419F-B739-8B99F6702248}"/>
              </a:ext>
            </a:extLst>
          </p:cNvPr>
          <p:cNvSpPr txBox="1"/>
          <p:nvPr/>
        </p:nvSpPr>
        <p:spPr>
          <a:xfrm>
            <a:off x="411873" y="917837"/>
            <a:ext cx="5002809" cy="47782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smtClean="0">
                <a:latin typeface="Consolas" panose="020B0609020204030204" pitchFamily="49" charset="0"/>
              </a:rPr>
              <a:t>set.seed(1)</a:t>
            </a:r>
          </a:p>
          <a:p>
            <a:r>
              <a:rPr lang="en-US" sz="1050" smtClean="0">
                <a:latin typeface="Consolas" panose="020B0609020204030204" pitchFamily="49" charset="0"/>
              </a:rPr>
              <a:t>assignment &lt;- sample(1:3, size = nrow(grade), prob = c(0.7, 0.15, 0.15), replace = TRUE)</a:t>
            </a:r>
          </a:p>
          <a:p>
            <a:endParaRPr lang="en-US" sz="1050">
              <a:latin typeface="Consolas" panose="020B0609020204030204" pitchFamily="49" charset="0"/>
            </a:endParaRPr>
          </a:p>
          <a:p>
            <a:r>
              <a:rPr lang="en-US" sz="1050" smtClean="0">
                <a:latin typeface="Consolas" panose="020B0609020204030204" pitchFamily="49" charset="0"/>
              </a:rPr>
              <a:t>grade_train &lt;- grade[assignment == 1, ]</a:t>
            </a:r>
          </a:p>
          <a:p>
            <a:r>
              <a:rPr lang="en-US" sz="1050" smtClean="0">
                <a:latin typeface="Consolas" panose="020B0609020204030204" pitchFamily="49" charset="0"/>
              </a:rPr>
              <a:t>grade_valid &lt;- grade[assignment == 2, ]</a:t>
            </a:r>
            <a:endParaRPr lang="en-US" sz="1050" smtClean="0">
              <a:latin typeface="Consolas" panose="020B0609020204030204" pitchFamily="49" charset="0"/>
            </a:endParaRPr>
          </a:p>
          <a:p>
            <a:r>
              <a:rPr lang="en-US" sz="1050" smtClean="0">
                <a:latin typeface="Consolas" panose="020B0609020204030204" pitchFamily="49" charset="0"/>
              </a:rPr>
              <a:t>grade_test </a:t>
            </a:r>
            <a:r>
              <a:rPr lang="en-US" sz="1050">
                <a:latin typeface="Consolas" panose="020B0609020204030204" pitchFamily="49" charset="0"/>
              </a:rPr>
              <a:t>&lt;- grade[assignment </a:t>
            </a:r>
            <a:r>
              <a:rPr lang="en-US" sz="1050">
                <a:latin typeface="Consolas" panose="020B0609020204030204" pitchFamily="49" charset="0"/>
              </a:rPr>
              <a:t>== </a:t>
            </a:r>
            <a:r>
              <a:rPr lang="en-US" sz="1050" smtClean="0">
                <a:latin typeface="Consolas" panose="020B0609020204030204" pitchFamily="49" charset="0"/>
              </a:rPr>
              <a:t>3, </a:t>
            </a:r>
            <a:r>
              <a:rPr lang="en-US" sz="1050">
                <a:latin typeface="Consolas" panose="020B0609020204030204" pitchFamily="49" charset="0"/>
              </a:rPr>
              <a:t>]</a:t>
            </a:r>
          </a:p>
          <a:p>
            <a:endParaRPr lang="en-US" sz="1050">
              <a:latin typeface="Consolas" panose="020B0609020204030204" pitchFamily="49" charset="0"/>
            </a:endParaRPr>
          </a:p>
          <a:p>
            <a:r>
              <a:rPr lang="en-US" sz="1050" smtClean="0">
                <a:latin typeface="Consolas" panose="020B0609020204030204" pitchFamily="49" charset="0"/>
              </a:rPr>
              <a:t>grade_model </a:t>
            </a:r>
            <a:r>
              <a:rPr lang="en-US" sz="1050" smtClean="0">
                <a:latin typeface="Consolas" panose="020B0609020204030204" pitchFamily="49" charset="0"/>
              </a:rPr>
              <a:t>&lt;- rpart(formula = </a:t>
            </a:r>
            <a:r>
              <a:rPr lang="en-US" sz="1050" smtClean="0">
                <a:latin typeface="Consolas" panose="020B0609020204030204" pitchFamily="49" charset="0"/>
              </a:rPr>
              <a:t>final_grade </a:t>
            </a:r>
            <a:r>
              <a:rPr lang="en-US" sz="1050" smtClean="0">
                <a:latin typeface="Consolas" panose="020B0609020204030204" pitchFamily="49" charset="0"/>
              </a:rPr>
              <a:t>~ .,</a:t>
            </a:r>
          </a:p>
          <a:p>
            <a:r>
              <a:rPr lang="en-US" sz="1050">
                <a:latin typeface="Consolas" panose="020B0609020204030204" pitchFamily="49" charset="0"/>
              </a:rPr>
              <a:t>	</a:t>
            </a:r>
            <a:r>
              <a:rPr lang="en-US" sz="1050" smtClean="0">
                <a:latin typeface="Consolas" panose="020B0609020204030204" pitchFamily="49" charset="0"/>
              </a:rPr>
              <a:t>		   data = </a:t>
            </a:r>
            <a:r>
              <a:rPr lang="en-US" sz="1050" smtClean="0">
                <a:latin typeface="Consolas" panose="020B0609020204030204" pitchFamily="49" charset="0"/>
              </a:rPr>
              <a:t>grade_train,</a:t>
            </a:r>
            <a:endParaRPr lang="en-US" sz="1050" smtClean="0">
              <a:latin typeface="Consolas" panose="020B0609020204030204" pitchFamily="49" charset="0"/>
            </a:endParaRPr>
          </a:p>
          <a:p>
            <a:r>
              <a:rPr lang="en-US" sz="1050">
                <a:latin typeface="Consolas" panose="020B0609020204030204" pitchFamily="49" charset="0"/>
              </a:rPr>
              <a:t>	</a:t>
            </a:r>
            <a:r>
              <a:rPr lang="en-US" sz="1050" smtClean="0">
                <a:latin typeface="Consolas" panose="020B0609020204030204" pitchFamily="49" charset="0"/>
              </a:rPr>
              <a:t>		   method = </a:t>
            </a:r>
            <a:r>
              <a:rPr lang="en-US" sz="1050" smtClean="0">
                <a:latin typeface="Consolas" panose="020B0609020204030204" pitchFamily="49" charset="0"/>
              </a:rPr>
              <a:t>“anova”)</a:t>
            </a:r>
            <a:endParaRPr lang="en-US" sz="1050" smtClean="0">
              <a:latin typeface="Consolas" panose="020B0609020204030204" pitchFamily="49" charset="0"/>
            </a:endParaRPr>
          </a:p>
          <a:p>
            <a:endParaRPr lang="en-US" sz="1050">
              <a:latin typeface="Consolas" panose="020B0609020204030204" pitchFamily="49" charset="0"/>
            </a:endParaRPr>
          </a:p>
          <a:p>
            <a:r>
              <a:rPr lang="en-US" sz="1050" smtClean="0">
                <a:latin typeface="Consolas" panose="020B0609020204030204" pitchFamily="49" charset="0"/>
              </a:rPr>
              <a:t>rpart.plot(x = </a:t>
            </a:r>
            <a:r>
              <a:rPr lang="en-US" sz="1050">
                <a:latin typeface="Consolas" panose="020B0609020204030204" pitchFamily="49" charset="0"/>
              </a:rPr>
              <a:t>grade_model, </a:t>
            </a:r>
            <a:r>
              <a:rPr lang="en-US" sz="1050" smtClean="0">
                <a:latin typeface="Consolas" panose="020B0609020204030204" pitchFamily="49" charset="0"/>
              </a:rPr>
              <a:t>yesno = 2, type = 0, extra = 0</a:t>
            </a:r>
            <a:r>
              <a:rPr lang="en-US" sz="1050" smtClean="0">
                <a:latin typeface="Consolas" panose="020B0609020204030204" pitchFamily="49" charset="0"/>
              </a:rPr>
              <a:t>)</a:t>
            </a:r>
          </a:p>
          <a:p>
            <a:endParaRPr lang="en-US" sz="1050">
              <a:latin typeface="Consolas" panose="020B0609020204030204" pitchFamily="49" charset="0"/>
            </a:endParaRPr>
          </a:p>
          <a:p>
            <a:endParaRPr lang="en-US" sz="1050" smtClean="0">
              <a:latin typeface="Consolas" panose="020B0609020204030204" pitchFamily="49" charset="0"/>
            </a:endParaRPr>
          </a:p>
          <a:p>
            <a:r>
              <a:rPr lang="en-US" sz="1050" smtClean="0">
                <a:latin typeface="Consolas" panose="020B0609020204030204" pitchFamily="49" charset="0"/>
              </a:rPr>
              <a:t>grade_pred &lt;- predict(object = grade_model, newdata = grade_test)</a:t>
            </a:r>
          </a:p>
          <a:p>
            <a:endParaRPr lang="en-US" sz="1050">
              <a:latin typeface="Consolas" panose="020B0609020204030204" pitchFamily="49" charset="0"/>
            </a:endParaRPr>
          </a:p>
          <a:p>
            <a:r>
              <a:rPr lang="en-US" sz="1050" smtClean="0">
                <a:latin typeface="Consolas" panose="020B0609020204030204" pitchFamily="49" charset="0"/>
              </a:rPr>
              <a:t>library(Metrics)</a:t>
            </a:r>
          </a:p>
          <a:p>
            <a:r>
              <a:rPr lang="en-US" sz="1050" smtClean="0">
                <a:latin typeface="Consolas" panose="020B0609020204030204" pitchFamily="49" charset="0"/>
              </a:rPr>
              <a:t>rmse(actual = grade_test$final_grade, predicted = grade_pred)</a:t>
            </a:r>
          </a:p>
          <a:p>
            <a:endParaRPr lang="en-US" sz="1050">
              <a:latin typeface="Consolas" panose="020B0609020204030204" pitchFamily="49" charset="0"/>
            </a:endParaRPr>
          </a:p>
          <a:p>
            <a:r>
              <a:rPr lang="en-US" sz="1050" smtClean="0">
                <a:latin typeface="Consolas" panose="020B0609020204030204" pitchFamily="49" charset="0"/>
              </a:rPr>
              <a:t>plotcp(grade_model)			print(grade_model$cptable)</a:t>
            </a:r>
          </a:p>
          <a:p>
            <a:endParaRPr lang="en-US" sz="1050">
              <a:latin typeface="Consolas" panose="020B0609020204030204" pitchFamily="49" charset="0"/>
            </a:endParaRPr>
          </a:p>
          <a:p>
            <a:r>
              <a:rPr lang="en-US" sz="1050" smtClean="0">
                <a:latin typeface="Consolas" panose="020B0609020204030204" pitchFamily="49" charset="0"/>
              </a:rPr>
              <a:t>opt_index &lt;- which.min(grade_model$cptable[ , “xerror”])</a:t>
            </a:r>
          </a:p>
          <a:p>
            <a:endParaRPr lang="en-US" sz="1050">
              <a:latin typeface="Consolas" panose="020B0609020204030204" pitchFamily="49" charset="0"/>
            </a:endParaRPr>
          </a:p>
          <a:p>
            <a:r>
              <a:rPr lang="en-US" sz="1050" smtClean="0">
                <a:latin typeface="Consolas" panose="020B0609020204030204" pitchFamily="49" charset="0"/>
              </a:rPr>
              <a:t>cp_opt &lt;- grade_model$cptable[opt_index, “CP”]</a:t>
            </a:r>
          </a:p>
          <a:p>
            <a:endParaRPr lang="en-US" sz="1050">
              <a:latin typeface="Consolas" panose="020B0609020204030204" pitchFamily="49" charset="0"/>
            </a:endParaRPr>
          </a:p>
          <a:p>
            <a:r>
              <a:rPr lang="en-US" sz="1050" smtClean="0">
                <a:latin typeface="Consolas" panose="020B0609020204030204" pitchFamily="49" charset="0"/>
              </a:rPr>
              <a:t>grade_model_opt &lt;- prune(tree = grade_model, cp = cp_opt)</a:t>
            </a:r>
          </a:p>
          <a:p>
            <a:endParaRPr lang="en-US" sz="1050">
              <a:latin typeface="Consolas" panose="020B0609020204030204" pitchFamily="49" charset="0"/>
            </a:endParaRPr>
          </a:p>
          <a:p>
            <a:r>
              <a:rPr lang="en-US" sz="1050" smtClean="0">
                <a:latin typeface="Consolas" panose="020B0609020204030204" pitchFamily="49" charset="0"/>
              </a:rPr>
              <a:t>rpart.plot(x = grade_model_opt, yesno = 2, type = 0, extra = 0)</a:t>
            </a:r>
            <a:endParaRPr lang="en-US" sz="1050" dirty="0">
              <a:latin typeface="Consolas" panose="020B0609020204030204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FA4E600-36BF-419F-B739-8B99F6702248}"/>
              </a:ext>
            </a:extLst>
          </p:cNvPr>
          <p:cNvSpPr txBox="1"/>
          <p:nvPr/>
        </p:nvSpPr>
        <p:spPr>
          <a:xfrm>
            <a:off x="7983957" y="6535791"/>
            <a:ext cx="108234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Regression </a:t>
            </a:r>
            <a:r>
              <a:rPr lang="en-US" sz="80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Trees</a:t>
            </a:r>
            <a:endParaRPr lang="en-US" sz="800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7" name="Content Placeholder 3"/>
          <p:cNvSpPr>
            <a:spLocks noGrp="1"/>
          </p:cNvSpPr>
          <p:nvPr>
            <p:ph sz="half" idx="1"/>
          </p:nvPr>
        </p:nvSpPr>
        <p:spPr>
          <a:xfrm>
            <a:off x="6502400" y="500654"/>
            <a:ext cx="2311761" cy="2745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000" b="1" smtClean="0">
                <a:solidFill>
                  <a:schemeClr val="accent2">
                    <a:lumMod val="75000"/>
                  </a:schemeClr>
                </a:solidFill>
              </a:rPr>
              <a:t>libraries </a:t>
            </a:r>
            <a:r>
              <a:rPr lang="en-US" sz="1000" b="1" smtClean="0">
                <a:solidFill>
                  <a:schemeClr val="accent2">
                    <a:lumMod val="75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en-US" sz="1000" b="1" smtClean="0">
                <a:solidFill>
                  <a:schemeClr val="accent2">
                    <a:lumMod val="75000"/>
                  </a:schemeClr>
                </a:solidFill>
              </a:rPr>
              <a:t>Metrics</a:t>
            </a:r>
            <a:endParaRPr lang="en-US" sz="1000" b="1" smtClean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6" name="Content Placeholder 3"/>
          <p:cNvSpPr>
            <a:spLocks noGrp="1"/>
          </p:cNvSpPr>
          <p:nvPr>
            <p:ph sz="half" idx="1"/>
          </p:nvPr>
        </p:nvSpPr>
        <p:spPr>
          <a:xfrm>
            <a:off x="4787510" y="2066645"/>
            <a:ext cx="2796631" cy="2745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000" b="1" smtClean="0">
                <a:solidFill>
                  <a:schemeClr val="accent2">
                    <a:lumMod val="75000"/>
                  </a:schemeClr>
                </a:solidFill>
              </a:rPr>
              <a:t>you can </a:t>
            </a:r>
            <a:r>
              <a:rPr lang="en-US" sz="1000" b="1" smtClean="0">
                <a:solidFill>
                  <a:schemeClr val="accent2">
                    <a:lumMod val="75000"/>
                  </a:schemeClr>
                </a:solidFill>
              </a:rPr>
              <a:t>see this model using print(grade_model)</a:t>
            </a:r>
            <a:endParaRPr lang="en-US" sz="1000" b="1" smtClean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7" name="Right Arrow 16"/>
          <p:cNvSpPr/>
          <p:nvPr/>
        </p:nvSpPr>
        <p:spPr>
          <a:xfrm rot="10239363">
            <a:off x="3992033" y="2184944"/>
            <a:ext cx="788302" cy="1527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1300" y="2902215"/>
            <a:ext cx="2777137" cy="1460842"/>
          </a:xfrm>
          <a:prstGeom prst="rect">
            <a:avLst/>
          </a:prstGeom>
        </p:spPr>
      </p:pic>
      <p:sp>
        <p:nvSpPr>
          <p:cNvPr id="22" name="Right Arrow 21"/>
          <p:cNvSpPr/>
          <p:nvPr/>
        </p:nvSpPr>
        <p:spPr>
          <a:xfrm>
            <a:off x="2034738" y="4180424"/>
            <a:ext cx="788302" cy="1527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8559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8FA4E600-36BF-419F-B739-8B99F6702248}"/>
              </a:ext>
            </a:extLst>
          </p:cNvPr>
          <p:cNvSpPr txBox="1"/>
          <p:nvPr/>
        </p:nvSpPr>
        <p:spPr>
          <a:xfrm>
            <a:off x="465661" y="463625"/>
            <a:ext cx="6795751" cy="60708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smtClean="0">
                <a:latin typeface="Consolas" panose="020B0609020204030204" pitchFamily="49" charset="0"/>
              </a:rPr>
              <a:t>minsplit &lt;- seq(1, 4, 1)</a:t>
            </a:r>
          </a:p>
          <a:p>
            <a:r>
              <a:rPr lang="en-US" sz="1050" smtClean="0">
                <a:latin typeface="Consolas" panose="020B0609020204030204" pitchFamily="49" charset="0"/>
              </a:rPr>
              <a:t>maxdepth &lt;- seq(1, 6, 1)</a:t>
            </a:r>
          </a:p>
          <a:p>
            <a:endParaRPr lang="en-US" sz="1050" smtClean="0">
              <a:latin typeface="Consolas" panose="020B0609020204030204" pitchFamily="49" charset="0"/>
            </a:endParaRPr>
          </a:p>
          <a:p>
            <a:r>
              <a:rPr lang="en-US" sz="1050" smtClean="0">
                <a:latin typeface="Consolas" panose="020B0609020204030204" pitchFamily="49" charset="0"/>
              </a:rPr>
              <a:t>hyper_grid &lt;- expand.grid(minsplit = minsplit, maxdepth = maxdepth)</a:t>
            </a:r>
            <a:endParaRPr lang="en-US" sz="1050">
              <a:latin typeface="Consolas" panose="020B0609020204030204" pitchFamily="49" charset="0"/>
            </a:endParaRPr>
          </a:p>
          <a:p>
            <a:endParaRPr lang="en-US" sz="1050" smtClean="0">
              <a:latin typeface="Consolas" panose="020B0609020204030204" pitchFamily="49" charset="0"/>
            </a:endParaRPr>
          </a:p>
          <a:p>
            <a:r>
              <a:rPr lang="en-US" sz="1050" smtClean="0">
                <a:latin typeface="Consolas" panose="020B0609020204030204" pitchFamily="49" charset="0"/>
              </a:rPr>
              <a:t>num_models &lt;- nrow(hyper_grid)</a:t>
            </a:r>
          </a:p>
          <a:p>
            <a:endParaRPr lang="en-US" sz="1050">
              <a:latin typeface="Consolas" panose="020B0609020204030204" pitchFamily="49" charset="0"/>
            </a:endParaRPr>
          </a:p>
          <a:p>
            <a:r>
              <a:rPr lang="en-US" sz="1050" smtClean="0">
                <a:latin typeface="Consolas" panose="020B0609020204030204" pitchFamily="49" charset="0"/>
              </a:rPr>
              <a:t>grade_models &lt;- list()</a:t>
            </a:r>
          </a:p>
          <a:p>
            <a:endParaRPr lang="en-US" sz="1050">
              <a:latin typeface="Consolas" panose="020B0609020204030204" pitchFamily="49" charset="0"/>
            </a:endParaRPr>
          </a:p>
          <a:p>
            <a:r>
              <a:rPr lang="en-US" sz="1050" smtClean="0">
                <a:latin typeface="Consolas" panose="020B0609020204030204" pitchFamily="49" charset="0"/>
              </a:rPr>
              <a:t>for (i in 1:num_models) {</a:t>
            </a:r>
          </a:p>
          <a:p>
            <a:r>
              <a:rPr lang="en-US" sz="1050">
                <a:latin typeface="Consolas" panose="020B0609020204030204" pitchFamily="49" charset="0"/>
              </a:rPr>
              <a:t>	</a:t>
            </a:r>
            <a:r>
              <a:rPr lang="en-US" sz="1050" smtClean="0">
                <a:latin typeface="Consolas" panose="020B0609020204030204" pitchFamily="49" charset="0"/>
              </a:rPr>
              <a:t>minsplit &lt;- hyper_grid$minsplit[i]</a:t>
            </a:r>
          </a:p>
          <a:p>
            <a:r>
              <a:rPr lang="en-US" sz="1050">
                <a:latin typeface="Consolas" panose="020B0609020204030204" pitchFamily="49" charset="0"/>
              </a:rPr>
              <a:t>	</a:t>
            </a:r>
            <a:r>
              <a:rPr lang="en-US" sz="1050" smtClean="0">
                <a:latin typeface="Consolas" panose="020B0609020204030204" pitchFamily="49" charset="0"/>
              </a:rPr>
              <a:t>maxdepth &lt;- hyper_grid$maxdepth[i]</a:t>
            </a:r>
          </a:p>
          <a:p>
            <a:endParaRPr lang="en-US" sz="1050">
              <a:latin typeface="Consolas" panose="020B0609020204030204" pitchFamily="49" charset="0"/>
            </a:endParaRPr>
          </a:p>
          <a:p>
            <a:r>
              <a:rPr lang="en-US" sz="1050" smtClean="0">
                <a:latin typeface="Consolas" panose="020B0609020204030204" pitchFamily="49" charset="0"/>
              </a:rPr>
              <a:t>	grade_models[[i]] &lt;- rpart(formula = final_grade ~ .,</a:t>
            </a:r>
          </a:p>
          <a:p>
            <a:r>
              <a:rPr lang="en-US" sz="1050">
                <a:latin typeface="Consolas" panose="020B0609020204030204" pitchFamily="49" charset="0"/>
              </a:rPr>
              <a:t>	</a:t>
            </a:r>
            <a:r>
              <a:rPr lang="en-US" sz="1050" smtClean="0">
                <a:latin typeface="Consolas" panose="020B0609020204030204" pitchFamily="49" charset="0"/>
              </a:rPr>
              <a:t>				  data = grade_train,</a:t>
            </a:r>
          </a:p>
          <a:p>
            <a:r>
              <a:rPr lang="en-US" sz="1050">
                <a:latin typeface="Consolas" panose="020B0609020204030204" pitchFamily="49" charset="0"/>
              </a:rPr>
              <a:t>	</a:t>
            </a:r>
            <a:r>
              <a:rPr lang="en-US" sz="1050" smtClean="0">
                <a:latin typeface="Consolas" panose="020B0609020204030204" pitchFamily="49" charset="0"/>
              </a:rPr>
              <a:t>				  method = “anova”,</a:t>
            </a:r>
          </a:p>
          <a:p>
            <a:r>
              <a:rPr lang="en-US" sz="1050">
                <a:latin typeface="Consolas" panose="020B0609020204030204" pitchFamily="49" charset="0"/>
              </a:rPr>
              <a:t>	</a:t>
            </a:r>
            <a:r>
              <a:rPr lang="en-US" sz="1050" smtClean="0">
                <a:latin typeface="Consolas" panose="020B0609020204030204" pitchFamily="49" charset="0"/>
              </a:rPr>
              <a:t>				  minsplit = minsplit,</a:t>
            </a:r>
          </a:p>
          <a:p>
            <a:r>
              <a:rPr lang="en-US" sz="1050" smtClean="0">
                <a:latin typeface="Consolas" panose="020B0609020204030204" pitchFamily="49" charset="0"/>
              </a:rPr>
              <a:t>					  maxdepth = maxdepth)</a:t>
            </a:r>
          </a:p>
          <a:p>
            <a:r>
              <a:rPr lang="en-US" sz="1050" smtClean="0">
                <a:latin typeface="Consolas" panose="020B0609020204030204" pitchFamily="49" charset="0"/>
              </a:rPr>
              <a:t>}</a:t>
            </a:r>
          </a:p>
          <a:p>
            <a:endParaRPr lang="en-US" sz="1050">
              <a:latin typeface="Consolas" panose="020B0609020204030204" pitchFamily="49" charset="0"/>
            </a:endParaRPr>
          </a:p>
          <a:p>
            <a:r>
              <a:rPr lang="en-US" sz="1050" smtClean="0">
                <a:latin typeface="Consolas" panose="020B0609020204030204" pitchFamily="49" charset="0"/>
              </a:rPr>
              <a:t>num_models &lt;- length(grade_models)</a:t>
            </a:r>
          </a:p>
          <a:p>
            <a:endParaRPr lang="en-US" sz="1050">
              <a:latin typeface="Consolas" panose="020B0609020204030204" pitchFamily="49" charset="0"/>
            </a:endParaRPr>
          </a:p>
          <a:p>
            <a:r>
              <a:rPr lang="en-US" sz="1050" smtClean="0">
                <a:latin typeface="Consolas" panose="020B0609020204030204" pitchFamily="49" charset="0"/>
              </a:rPr>
              <a:t>rmse_values &lt;- c()</a:t>
            </a:r>
          </a:p>
          <a:p>
            <a:endParaRPr lang="en-US" sz="1050">
              <a:latin typeface="Consolas" panose="020B0609020204030204" pitchFamily="49" charset="0"/>
            </a:endParaRPr>
          </a:p>
          <a:p>
            <a:r>
              <a:rPr lang="en-US" sz="1050" smtClean="0">
                <a:latin typeface="Consolas" panose="020B0609020204030204" pitchFamily="49" charset="0"/>
              </a:rPr>
              <a:t>for (i in 1:num_models) {</a:t>
            </a:r>
          </a:p>
          <a:p>
            <a:r>
              <a:rPr lang="en-US" sz="1050">
                <a:latin typeface="Consolas" panose="020B0609020204030204" pitchFamily="49" charset="0"/>
              </a:rPr>
              <a:t>	</a:t>
            </a:r>
            <a:r>
              <a:rPr lang="en-US" sz="1050" smtClean="0">
                <a:latin typeface="Consolas" panose="020B0609020204030204" pitchFamily="49" charset="0"/>
              </a:rPr>
              <a:t>model &lt;- grade_models[[i]]</a:t>
            </a:r>
          </a:p>
          <a:p>
            <a:r>
              <a:rPr lang="en-US" sz="1050">
                <a:latin typeface="Consolas" panose="020B0609020204030204" pitchFamily="49" charset="0"/>
              </a:rPr>
              <a:t>	</a:t>
            </a:r>
            <a:endParaRPr lang="en-US" sz="1050" smtClean="0">
              <a:latin typeface="Consolas" panose="020B0609020204030204" pitchFamily="49" charset="0"/>
            </a:endParaRPr>
          </a:p>
          <a:p>
            <a:r>
              <a:rPr lang="en-US" sz="1050">
                <a:latin typeface="Consolas" panose="020B0609020204030204" pitchFamily="49" charset="0"/>
              </a:rPr>
              <a:t>	</a:t>
            </a:r>
            <a:r>
              <a:rPr lang="en-US" sz="1050" smtClean="0">
                <a:latin typeface="Consolas" panose="020B0609020204030204" pitchFamily="49" charset="0"/>
              </a:rPr>
              <a:t>pred &lt;- predict(object = model, newdata = grade_valid)</a:t>
            </a:r>
          </a:p>
          <a:p>
            <a:endParaRPr lang="en-US" sz="1050">
              <a:latin typeface="Consolas" panose="020B0609020204030204" pitchFamily="49" charset="0"/>
            </a:endParaRPr>
          </a:p>
          <a:p>
            <a:r>
              <a:rPr lang="en-US" sz="1050" smtClean="0">
                <a:latin typeface="Consolas" panose="020B0609020204030204" pitchFamily="49" charset="0"/>
              </a:rPr>
              <a:t>	rmse_values[i] &lt;- rmse(actual = grade_valid$final_grade, predicted = pred)</a:t>
            </a:r>
          </a:p>
          <a:p>
            <a:r>
              <a:rPr lang="en-US" sz="1050" smtClean="0">
                <a:latin typeface="Consolas" panose="020B0609020204030204" pitchFamily="49" charset="0"/>
              </a:rPr>
              <a:t>}</a:t>
            </a:r>
          </a:p>
          <a:p>
            <a:endParaRPr lang="en-US" sz="1050">
              <a:latin typeface="Consolas" panose="020B0609020204030204" pitchFamily="49" charset="0"/>
            </a:endParaRPr>
          </a:p>
          <a:p>
            <a:r>
              <a:rPr lang="en-US" sz="1050" smtClean="0">
                <a:latin typeface="Consolas" panose="020B0609020204030204" pitchFamily="49" charset="0"/>
              </a:rPr>
              <a:t>best_model &lt;- grade_mdoels[[which.min(rmse_values)]]			best_model$control</a:t>
            </a:r>
          </a:p>
          <a:p>
            <a:endParaRPr lang="en-US" sz="1050">
              <a:latin typeface="Consolas" panose="020B0609020204030204" pitchFamily="49" charset="0"/>
            </a:endParaRPr>
          </a:p>
          <a:p>
            <a:r>
              <a:rPr lang="en-US" sz="1050" smtClean="0">
                <a:latin typeface="Consolas" panose="020B0609020204030204" pitchFamily="49" charset="0"/>
              </a:rPr>
              <a:t>pred &lt;- predict(object = best_model, newdata = grade_test)</a:t>
            </a:r>
          </a:p>
          <a:p>
            <a:endParaRPr lang="en-US" sz="1050">
              <a:latin typeface="Consolas" panose="020B0609020204030204" pitchFamily="49" charset="0"/>
            </a:endParaRPr>
          </a:p>
          <a:p>
            <a:r>
              <a:rPr lang="en-US" sz="1050" smtClean="0">
                <a:latin typeface="Consolas" panose="020B0609020204030204" pitchFamily="49" charset="0"/>
              </a:rPr>
              <a:t>rmse(actual = grade_test$final_grade, predicted = pred)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FA4E600-36BF-419F-B739-8B99F6702248}"/>
              </a:ext>
            </a:extLst>
          </p:cNvPr>
          <p:cNvSpPr txBox="1"/>
          <p:nvPr/>
        </p:nvSpPr>
        <p:spPr>
          <a:xfrm>
            <a:off x="7983957" y="6535791"/>
            <a:ext cx="108234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Regression </a:t>
            </a:r>
            <a:r>
              <a:rPr lang="en-US" sz="80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Trees</a:t>
            </a:r>
            <a:endParaRPr lang="en-US" sz="800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9280" y="630966"/>
            <a:ext cx="2833168" cy="78427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909281" y="1828800"/>
            <a:ext cx="283316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/>
              <a:t>Just like a test set, a validation set is used to evaluate the performance of a model. The difference is that a validation set is specifically used to compare the performance of a group o fmodels with the goal of choosing a “best model” from the group. All models in a group are evaluated on the same validation set and the model with the best performance is considered to be the winner.</a:t>
            </a:r>
            <a:endParaRPr lang="en-US" sz="1200"/>
          </a:p>
        </p:txBody>
      </p:sp>
      <p:sp>
        <p:nvSpPr>
          <p:cNvPr id="15" name="TextBox 14"/>
          <p:cNvSpPr txBox="1"/>
          <p:nvPr/>
        </p:nvSpPr>
        <p:spPr>
          <a:xfrm>
            <a:off x="5909280" y="4117788"/>
            <a:ext cx="28331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/>
              <a:t>Once you have the best model, a final estimate of performance is computed on the test set.</a:t>
            </a:r>
            <a:endParaRPr lang="en-US" sz="1200"/>
          </a:p>
        </p:txBody>
      </p:sp>
      <p:sp>
        <p:nvSpPr>
          <p:cNvPr id="18" name="Right Arrow 17"/>
          <p:cNvSpPr/>
          <p:nvPr/>
        </p:nvSpPr>
        <p:spPr>
          <a:xfrm rot="5400000">
            <a:off x="7113714" y="3866392"/>
            <a:ext cx="349996" cy="1527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>
            <a:off x="4559793" y="5643091"/>
            <a:ext cx="788302" cy="1527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9288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2558</TotalTime>
  <Words>643</Words>
  <Application>Microsoft Office PowerPoint</Application>
  <PresentationFormat>On-screen Show (4:3)</PresentationFormat>
  <Paragraphs>185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Consolas</vt:lpstr>
      <vt:lpstr>Wingdings</vt:lpstr>
      <vt:lpstr>Office Theme</vt:lpstr>
      <vt:lpstr>Machine Learning</vt:lpstr>
      <vt:lpstr>Content</vt:lpstr>
      <vt:lpstr>Content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</dc:title>
  <dc:creator>Nick Jathar</dc:creator>
  <cp:lastModifiedBy>Nick Jathar</cp:lastModifiedBy>
  <cp:revision>143</cp:revision>
  <cp:lastPrinted>2019-05-30T18:42:58Z</cp:lastPrinted>
  <dcterms:created xsi:type="dcterms:W3CDTF">2019-03-05T18:38:39Z</dcterms:created>
  <dcterms:modified xsi:type="dcterms:W3CDTF">2019-06-04T20:24:26Z</dcterms:modified>
</cp:coreProperties>
</file>