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306" y="90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Tree-Based Models in </a:t>
            </a:r>
            <a:r>
              <a:rPr lang="en-US" dirty="0"/>
              <a:t>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/>
              <a:t>Classification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Welcome to the course!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Build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classification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Advantages of tree-based methods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Prediction with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Overview of the modeling process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/ test split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classification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Evaluating classification model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Compute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Splitting criterion in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Compare models with a different splitting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/>
              <a:t>Regression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regression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Classification versus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Split the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regression tree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Performance metrics for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a regression tree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What are the hyperparameters for a decision tree?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Tuning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Grid search for model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Generate a grid of hyperparameter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Generate a grid of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the grid</a:t>
            </a:r>
            <a:endParaRPr lang="en-US" sz="14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09"/>
            <a:ext cx="3757612" cy="5584779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/>
              <a:t>Bagged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Advantages of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bagged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Evaluating the bagged tree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Prediction and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Predict on a test set and compute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Using caret for cross-validating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Cross-validate a bagged tree model in caret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Generate predictions from the caret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Compare test set performance to CV performance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n-US" sz="1350"/>
              <a:t>Random Forests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Bagged trees versus 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random forest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Understanding random forest model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out-of-bag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model performance on a test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OOB error versus test set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Advantage of OOB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test set AUC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Tuning a random forest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Tuning a random forest via mtry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Tuning a random forest via tree depth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en-US" sz="1350"/>
              <a:t>Boosted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boosting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Bagged trees versus boosted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Train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Understanding GBM model output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Prediction using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Evaluate test set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GBM hyperparameters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Early stopping in GBMs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OOB versus CV-based early stopping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Model comparison via ROC curve and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Compare all models based on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Plot and compare ROC curves</a:t>
            </a:r>
          </a:p>
        </p:txBody>
      </p:sp>
    </p:spTree>
    <p:extLst>
      <p:ext uri="{BB962C8B-B14F-4D97-AF65-F5344CB8AC3E}">
        <p14:creationId xmlns:p14="http://schemas.microsoft.com/office/powerpoint/2010/main" val="242380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355608"/>
            <a:ext cx="6009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		   data = creditsub_train,</a:t>
            </a:r>
          </a:p>
          <a:p>
            <a:r>
              <a:rPr lang="en-US" sz="1050">
                <a:latin typeface="Consolas" panose="020B0609020204030204" pitchFamily="49" charset="0"/>
              </a:rPr>
              <a:t>			   method = “class”</a:t>
            </a:r>
          </a:p>
          <a:p>
            <a:r>
              <a:rPr lang="en-US" sz="1050">
                <a:latin typeface="Consolas" panose="020B0609020204030204" pitchFamily="49" charset="0"/>
              </a:rPr>
              <a:t>			   parms = list(split = “gini”))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default_prediction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newdata = creditsub_test,</a:t>
            </a:r>
          </a:p>
          <a:p>
            <a:r>
              <a:rPr lang="en-US" sz="1050">
                <a:latin typeface="Consolas" panose="020B0609020204030204" pitchFamily="49" charset="0"/>
              </a:rPr>
              <a:t>			 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confusionMatrix(data = default_prediction, reference = creditsub_test$default)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ce(actual = creditsub_test$default, predicted = default_prediction)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460895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		   data = creditsub,</a:t>
            </a:r>
          </a:p>
          <a:p>
            <a:r>
              <a:rPr lang="en-US" sz="1050">
                <a:latin typeface="Consolas" panose="020B0609020204030204" pitchFamily="49" charset="0"/>
              </a:rPr>
              <a:t>			   method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rpart.plot(x = credit_model,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5229412" y="917837"/>
            <a:ext cx="3478307" cy="2512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50"/>
              <a:t>Advantage of Decision Trees</a:t>
            </a:r>
            <a:endParaRPr lang="en-US" sz="1350" dirty="0"/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Simple to understand, interpret, and visualize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Can handle both numerical and categorical features natively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Can handle missing data elegantly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Robust to outliers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Requires little data preparation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Can model non-linearity in the data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Can be trained quickly on large datasets</a:t>
            </a:r>
          </a:p>
          <a:p>
            <a:pPr marL="0" indent="0">
              <a:buNone/>
            </a:pPr>
            <a:r>
              <a:rPr lang="en-US" sz="1350"/>
              <a:t>Disadvantage of Decision Trees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Large tree can be hard to interpret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Trees have high variance, whick causes model performance to be poor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 overfit easily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endParaRPr 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368044"/>
            <a:ext cx="3502882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n &lt;- nrow(creditsub)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n_train &lt;- round(0.8 * 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set.seed(123)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train_indices &lt;- sample(1:n, n_train)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creditsub_train &lt;- creditsub[train_indices, 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creditsub_test &lt;- creditsub[-train_indices,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759538" y="6535791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rpart,  caret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25" y="3430494"/>
            <a:ext cx="1856479" cy="1350167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4951729" y="5290479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you can also use “information”</a:t>
            </a:r>
          </a:p>
        </p:txBody>
      </p:sp>
      <p:sp>
        <p:nvSpPr>
          <p:cNvPr id="6" name="Right Arrow 5"/>
          <p:cNvSpPr/>
          <p:nvPr/>
        </p:nvSpPr>
        <p:spPr>
          <a:xfrm rot="12389500">
            <a:off x="4225115" y="5099232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6266464" y="5811925"/>
            <a:ext cx="235936" cy="575007"/>
          </a:xfrm>
          <a:prstGeom prst="rightBrace">
            <a:avLst>
              <a:gd name="adj1" fmla="val 288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/>
          <p:cNvSpPr>
            <a:spLocks noGrp="1"/>
          </p:cNvSpPr>
          <p:nvPr>
            <p:ph sz="half" idx="1"/>
          </p:nvPr>
        </p:nvSpPr>
        <p:spPr>
          <a:xfrm>
            <a:off x="6461829" y="5979007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grade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500280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>
                <a:latin typeface="Consolas" panose="020B0609020204030204" pitchFamily="49" charset="0"/>
              </a:rPr>
              <a:t>assignment &lt;- sample(1:3, size = nrow(grade), prob = c(0.7, 0.15, 0.15), replace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grade_train &lt;- grade[assignment == 1, ]</a:t>
            </a:r>
          </a:p>
          <a:p>
            <a:r>
              <a:rPr lang="en-US" sz="1050">
                <a:latin typeface="Consolas" panose="020B0609020204030204" pitchFamily="49" charset="0"/>
              </a:rPr>
              <a:t>grade_valid &lt;- grade[assignment == 2, ]</a:t>
            </a:r>
          </a:p>
          <a:p>
            <a:r>
              <a:rPr lang="en-US" sz="1050">
                <a:latin typeface="Consolas" panose="020B0609020204030204" pitchFamily="49" charset="0"/>
              </a:rPr>
              <a:t>grade_test &lt;- grade[assignment == 3, 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grade_model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		 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		   method = “anova”)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rpart.plot(x = grade_model, yesno = 2, type = 0, extra = 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grade_pred &lt;- predict(object = grade_model,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library(Metrics)</a:t>
            </a:r>
          </a:p>
          <a:p>
            <a:r>
              <a:rPr lang="en-US" sz="1050">
                <a:latin typeface="Consolas" panose="020B0609020204030204" pitchFamily="49" charset="0"/>
              </a:rPr>
              <a:t>rmse(actual = grade_test$final_grade, predicted = grade_pred)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plotcp(grade_model)			print(grade_model$cptable)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opt_index &lt;- which.min(grade_model$cptable[ , “xerror”])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cp_opt &lt;- grade_model$cptable[opt_index, “CP”]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grade_model_opt &lt;- prune(tree = grade_model, cp = cp_opt)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rpart.plot(x = grade_model_opt,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Metrics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787510" y="2066645"/>
            <a:ext cx="279663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you can see this model using print(grade_model)</a:t>
            </a:r>
          </a:p>
        </p:txBody>
      </p:sp>
      <p:sp>
        <p:nvSpPr>
          <p:cNvPr id="17" name="Right Arrow 16"/>
          <p:cNvSpPr/>
          <p:nvPr/>
        </p:nvSpPr>
        <p:spPr>
          <a:xfrm rot="10239363">
            <a:off x="3992033" y="218494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00" y="2902215"/>
            <a:ext cx="2777137" cy="1460842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034738" y="418042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65661" y="463625"/>
            <a:ext cx="6795751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minsplit &lt;- seq(1, 4, 1)</a:t>
            </a:r>
          </a:p>
          <a:p>
            <a:r>
              <a:rPr lang="en-US" sz="1050">
                <a:latin typeface="Consolas" panose="020B0609020204030204" pitchFamily="49" charset="0"/>
              </a:rPr>
              <a:t>maxdepth &lt;- seq(1, 6, 1)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hyper_grid &lt;- expand.grid(minsplit = minsplit, maxdepth = maxdepth)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num_models &lt;- nrow(hyper_grid)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grade_models &lt;- list()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minsplit &lt;- hyper_grid$minsplit[i]</a:t>
            </a:r>
          </a:p>
          <a:p>
            <a:r>
              <a:rPr lang="en-US" sz="1050">
                <a:latin typeface="Consolas" panose="020B0609020204030204" pitchFamily="49" charset="0"/>
              </a:rPr>
              <a:t>	maxdepth &lt;- hyper_grid$maxdepth[i]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grade_models[[i]]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				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				  method = “anova”,</a:t>
            </a:r>
          </a:p>
          <a:p>
            <a:r>
              <a:rPr lang="en-US" sz="1050">
                <a:latin typeface="Consolas" panose="020B0609020204030204" pitchFamily="49" charset="0"/>
              </a:rPr>
              <a:t>					  minsplit = minsplit,</a:t>
            </a:r>
          </a:p>
          <a:p>
            <a:r>
              <a:rPr lang="en-US" sz="1050">
                <a:latin typeface="Consolas" panose="020B0609020204030204" pitchFamily="49" charset="0"/>
              </a:rPr>
              <a:t>					  maxdepth = maxdepth)</a:t>
            </a:r>
          </a:p>
          <a:p>
            <a:r>
              <a:rPr lang="en-US" sz="105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num_models &lt;- length(grade_models)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rmse_values &lt;- c()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model &lt;- grade_models[[i]]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</a:p>
          <a:p>
            <a:r>
              <a:rPr lang="en-US" sz="1050">
                <a:latin typeface="Consolas" panose="020B0609020204030204" pitchFamily="49" charset="0"/>
              </a:rPr>
              <a:t>	pred &lt;- predict(object = model, newdata = grade_valid)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rmse_values[i] &lt;- rmse(actual = grade_valid$final_grade, predicted = pred)</a:t>
            </a:r>
          </a:p>
          <a:p>
            <a:r>
              <a:rPr lang="en-US" sz="105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best_model &lt;- grade_mdoels[[which.min(rmse_values)]]			best_model$control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pred &lt;- predict(object = best_model,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rmse(actual = grade_test$final_grade, predicted = pred)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80" y="630966"/>
            <a:ext cx="2833168" cy="784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281" y="1828800"/>
            <a:ext cx="283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Just like a test set, a validation set is used to evaluate the performance of a model. The difference is that a validation set is specifically used to compare the performance of a group o fmodels with the goal of choosing a “best model” from the group. All models in a group are evaluated on the same validation set and the model with the best performance is considered to be the winner.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9280" y="4117788"/>
            <a:ext cx="283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Once you have the best model, a final estimate of performance is computed on the test set.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7113714" y="3866392"/>
            <a:ext cx="34999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559793" y="564309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1333566"/>
            <a:ext cx="50326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set.seed(123)</a:t>
            </a:r>
          </a:p>
          <a:p>
            <a:r>
              <a:rPr lang="en-US" sz="1050">
                <a:latin typeface="Consolas" panose="020B0609020204030204" pitchFamily="49" charset="0"/>
              </a:rPr>
              <a:t>credit_model &lt;- bagging(formula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		      data = credit_train,  coob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credit_test,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predict = pred[ , “yes”])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ctrl &lt;- trainControl(method = “cv”,</a:t>
            </a:r>
          </a:p>
          <a:p>
            <a:r>
              <a:rPr lang="en-US" sz="1050">
                <a:latin typeface="Consolas" panose="020B0609020204030204" pitchFamily="49" charset="0"/>
              </a:rPr>
              <a:t>			   number = 5,</a:t>
            </a:r>
          </a:p>
          <a:p>
            <a:r>
              <a:rPr lang="en-US" sz="1050">
                <a:latin typeface="Consolas" panose="020B0609020204030204" pitchFamily="49" charset="0"/>
              </a:rPr>
              <a:t>			   clasasProbs = TRUE,</a:t>
            </a:r>
          </a:p>
          <a:p>
            <a:r>
              <a:rPr lang="en-US" sz="1050">
                <a:latin typeface="Consolas" panose="020B0609020204030204" pitchFamily="49" charset="0"/>
              </a:rPr>
              <a:t>			   summaryFunction = twoClassSummary)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>
                <a:latin typeface="Consolas" panose="020B0609020204030204" pitchFamily="49" charset="0"/>
              </a:rPr>
              <a:t>credit_caret_model &lt;- train(default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			    data = credit_train,</a:t>
            </a:r>
          </a:p>
          <a:p>
            <a:r>
              <a:rPr lang="en-US" sz="1050">
                <a:latin typeface="Consolas" panose="020B0609020204030204" pitchFamily="49" charset="0"/>
              </a:rPr>
              <a:t>				    method = “treebag”,</a:t>
            </a:r>
          </a:p>
          <a:p>
            <a:r>
              <a:rPr lang="en-US" sz="1050">
                <a:latin typeface="Consolas" panose="020B0609020204030204" pitchFamily="49" charset="0"/>
              </a:rPr>
              <a:t>				    metric = “ROC”,</a:t>
            </a:r>
          </a:p>
          <a:p>
            <a:r>
              <a:rPr lang="en-US" sz="1050">
                <a:latin typeface="Consolas" panose="020B0609020204030204" pitchFamily="49" charset="0"/>
              </a:rPr>
              <a:t>				    trControl = ctrl)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credit_caret_model$results[ , “ROC”]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credit_caret_model,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= credit_test, type = “prob”)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predict = pred[ , “yes”])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208378" y="6535791"/>
            <a:ext cx="857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Bagged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ipred, Metrics, caret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873" y="828480"/>
            <a:ext cx="455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Bagged trees combines many trees with the goal of reducing variance.</a:t>
            </a:r>
          </a:p>
          <a:p>
            <a:r>
              <a:rPr lang="en-US" sz="1200" dirty="0"/>
              <a:t>Bagging </a:t>
            </a:r>
            <a:r>
              <a:rPr lang="en-US" sz="1200" dirty="0">
                <a:sym typeface="Wingdings" panose="05000000000000000000" pitchFamily="2" charset="2"/>
              </a:rPr>
              <a:t> Bootstrap Aggregating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64" y="1010024"/>
            <a:ext cx="3100646" cy="2265502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half" idx="1"/>
          </p:nvPr>
        </p:nvSpPr>
        <p:spPr>
          <a:xfrm>
            <a:off x="6335059" y="3589319"/>
            <a:ext cx="2600781" cy="169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/>
              <a:t>In binary classification, we can predict numeric values instead of class labels. In fact, class labels are created only after you use the model to predict a raw, numeric, predicted value for a test point.</a:t>
            </a:r>
          </a:p>
          <a:p>
            <a:pPr marL="0" indent="0">
              <a:buNone/>
            </a:pPr>
            <a:r>
              <a:rPr lang="en-US" sz="1050"/>
              <a:t>The predicted label is generated by applying a threshold to the predicted value, such that all test points with predicted value greater than the threshold get a label of “1” and points below get a label of “0”.</a:t>
            </a:r>
            <a:endParaRPr lang="en-US" sz="800"/>
          </a:p>
        </p:txBody>
      </p:sp>
      <p:sp>
        <p:nvSpPr>
          <p:cNvPr id="15" name="Content Placeholder 3"/>
          <p:cNvSpPr>
            <a:spLocks noGrp="1"/>
          </p:cNvSpPr>
          <p:nvPr>
            <p:ph sz="half" idx="1"/>
          </p:nvPr>
        </p:nvSpPr>
        <p:spPr>
          <a:xfrm>
            <a:off x="4344602" y="2946497"/>
            <a:ext cx="1541964" cy="4232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“prob” changes this to a predicted value as opposed to a class label</a:t>
            </a:r>
          </a:p>
        </p:txBody>
      </p:sp>
      <p:sp>
        <p:nvSpPr>
          <p:cNvPr id="18" name="Right Arrow 17"/>
          <p:cNvSpPr/>
          <p:nvPr/>
        </p:nvSpPr>
        <p:spPr>
          <a:xfrm rot="15023629">
            <a:off x="4665043" y="2577440"/>
            <a:ext cx="56691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"/>
          </p:nvPr>
        </p:nvSpPr>
        <p:spPr>
          <a:xfrm>
            <a:off x="4536107" y="4517612"/>
            <a:ext cx="1541964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names(credit_caret_model)</a:t>
            </a:r>
          </a:p>
        </p:txBody>
      </p:sp>
      <p:sp>
        <p:nvSpPr>
          <p:cNvPr id="20" name="Right Arrow 19"/>
          <p:cNvSpPr/>
          <p:nvPr/>
        </p:nvSpPr>
        <p:spPr>
          <a:xfrm rot="12064605">
            <a:off x="4105231" y="4375175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"/>
          </p:nvPr>
        </p:nvSpPr>
        <p:spPr>
          <a:xfrm>
            <a:off x="4104126" y="116688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4" name="Right Arrow 23"/>
          <p:cNvSpPr/>
          <p:nvPr/>
        </p:nvSpPr>
        <p:spPr>
          <a:xfrm rot="10282481">
            <a:off x="3382216" y="132064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89" y="5559134"/>
            <a:ext cx="2612903" cy="10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862459"/>
            <a:ext cx="5935139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set.seed</a:t>
            </a:r>
            <a:r>
              <a:rPr lang="en-US" sz="105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library(</a:t>
            </a:r>
            <a:r>
              <a:rPr lang="en-US" sz="1050" dirty="0" err="1">
                <a:latin typeface="Consolas" panose="020B0609020204030204" pitchFamily="49" charset="0"/>
              </a:rPr>
              <a:t>randomForest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randomForest</a:t>
            </a:r>
            <a:r>
              <a:rPr lang="en-US" sz="1050" dirty="0">
                <a:latin typeface="Consolas" panose="020B0609020204030204" pitchFamily="49" charset="0"/>
              </a:rPr>
              <a:t>(formula = default ~ ., data = </a:t>
            </a:r>
            <a:r>
              <a:rPr lang="en-US" sz="1050" dirty="0" err="1">
                <a:latin typeface="Consolas" panose="020B0609020204030204" pitchFamily="49" charset="0"/>
              </a:rPr>
              <a:t>credit_train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err &lt;- </a:t>
            </a:r>
            <a:r>
              <a:rPr lang="en-US" sz="1050" dirty="0" err="1">
                <a:latin typeface="Consolas" panose="020B0609020204030204" pitchFamily="49" charset="0"/>
              </a:rPr>
              <a:t>credit_model$err.rate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oob_err</a:t>
            </a:r>
            <a:r>
              <a:rPr lang="en-US" sz="1050" dirty="0">
                <a:latin typeface="Consolas" panose="020B0609020204030204" pitchFamily="49" charset="0"/>
              </a:rPr>
              <a:t> &lt;- err[500, “</a:t>
            </a:r>
            <a:r>
              <a:rPr lang="en-US" sz="1050" dirty="0" err="1">
                <a:latin typeface="Consolas" panose="020B0609020204030204" pitchFamily="49" charset="0"/>
              </a:rPr>
              <a:t>OOB</a:t>
            </a:r>
            <a:r>
              <a:rPr lang="en-US" sz="1050" dirty="0">
                <a:latin typeface="Consolas" panose="020B0609020204030204" pitchFamily="49" charset="0"/>
              </a:rPr>
              <a:t>”]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plot(</a:t>
            </a:r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legend(x = “right”, legend = </a:t>
            </a:r>
            <a:r>
              <a:rPr lang="en-US" sz="1050" dirty="0" err="1">
                <a:latin typeface="Consolas" panose="020B0609020204030204" pitchFamily="49" charset="0"/>
              </a:rPr>
              <a:t>colnames</a:t>
            </a:r>
            <a:r>
              <a:rPr lang="en-US" sz="1050" dirty="0">
                <a:latin typeface="Consolas" panose="020B0609020204030204" pitchFamily="49" charset="0"/>
              </a:rPr>
              <a:t>(err), fill = </a:t>
            </a:r>
            <a:r>
              <a:rPr lang="en-US" sz="1050" dirty="0" err="1">
                <a:latin typeface="Consolas" panose="020B0609020204030204" pitchFamily="49" charset="0"/>
              </a:rPr>
              <a:t>1:ncol</a:t>
            </a:r>
            <a:r>
              <a:rPr lang="en-US" sz="1050" dirty="0">
                <a:latin typeface="Consolas" panose="020B0609020204030204" pitchFamily="49" charset="0"/>
              </a:rPr>
              <a:t>(err))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credit_pred</a:t>
            </a:r>
            <a:r>
              <a:rPr lang="en-US" sz="1050" dirty="0">
                <a:latin typeface="Consolas" panose="020B0609020204030204" pitchFamily="49" charset="0"/>
              </a:rPr>
              <a:t> &lt;- predict(object = </a:t>
            </a:r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   </a:t>
            </a:r>
            <a:r>
              <a:rPr lang="en-US" sz="1050" dirty="0" err="1">
                <a:latin typeface="Consolas" panose="020B0609020204030204" pitchFamily="49" charset="0"/>
              </a:rPr>
              <a:t>newdata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credit_test</a:t>
            </a:r>
            <a:r>
              <a:rPr lang="en-US" sz="1050" dirty="0">
                <a:latin typeface="Consolas" panose="020B0609020204030204" pitchFamily="49" charset="0"/>
              </a:rPr>
              <a:t>,  type = “class”)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cm &lt;- </a:t>
            </a:r>
            <a:r>
              <a:rPr lang="en-US" sz="1050" dirty="0" err="1">
                <a:latin typeface="Consolas" panose="020B0609020204030204" pitchFamily="49" charset="0"/>
              </a:rPr>
              <a:t>confusionMatrix</a:t>
            </a:r>
            <a:r>
              <a:rPr lang="en-US" sz="1050" dirty="0">
                <a:latin typeface="Consolas" panose="020B0609020204030204" pitchFamily="49" charset="0"/>
              </a:rPr>
              <a:t>(data = </a:t>
            </a:r>
            <a:r>
              <a:rPr lang="en-US" sz="1050" dirty="0" err="1">
                <a:latin typeface="Consolas" panose="020B0609020204030204" pitchFamily="49" charset="0"/>
              </a:rPr>
              <a:t>class_prediction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  reference = </a:t>
            </a:r>
            <a:r>
              <a:rPr lang="en-US" sz="1050" dirty="0" err="1">
                <a:latin typeface="Consolas" panose="020B0609020204030204" pitchFamily="49" charset="0"/>
              </a:rPr>
              <a:t>credit_test$default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paste0</a:t>
            </a:r>
            <a:r>
              <a:rPr lang="en-US" sz="1050" dirty="0">
                <a:latin typeface="Consolas" panose="020B0609020204030204" pitchFamily="49" charset="0"/>
              </a:rPr>
              <a:t>(“Test Accuracy: ”, </a:t>
            </a:r>
            <a:r>
              <a:rPr lang="en-US" sz="1050" dirty="0" err="1">
                <a:latin typeface="Consolas" panose="020B0609020204030204" pitchFamily="49" charset="0"/>
              </a:rPr>
              <a:t>cm$overall</a:t>
            </a:r>
            <a:r>
              <a:rPr lang="en-US" sz="1050" dirty="0">
                <a:latin typeface="Consolas" panose="020B0609020204030204" pitchFamily="49" charset="0"/>
              </a:rPr>
              <a:t>[1])</a:t>
            </a:r>
          </a:p>
          <a:p>
            <a:r>
              <a:rPr lang="en-US" sz="1050" dirty="0" err="1">
                <a:latin typeface="Consolas" panose="020B0609020204030204" pitchFamily="49" charset="0"/>
              </a:rPr>
              <a:t>paste0</a:t>
            </a:r>
            <a:r>
              <a:rPr lang="en-US" sz="1050" dirty="0">
                <a:latin typeface="Consolas" panose="020B0609020204030204" pitchFamily="49" charset="0"/>
              </a:rPr>
              <a:t>(“</a:t>
            </a:r>
            <a:r>
              <a:rPr lang="en-US" sz="1050" dirty="0" err="1">
                <a:latin typeface="Consolas" panose="020B0609020204030204" pitchFamily="49" charset="0"/>
              </a:rPr>
              <a:t>OOB</a:t>
            </a:r>
            <a:r>
              <a:rPr lang="en-US" sz="1050" dirty="0">
                <a:latin typeface="Consolas" panose="020B0609020204030204" pitchFamily="49" charset="0"/>
              </a:rPr>
              <a:t> Accuracy: ”, 1 – </a:t>
            </a:r>
            <a:r>
              <a:rPr lang="en-US" sz="1050" dirty="0" err="1">
                <a:latin typeface="Consolas" panose="020B0609020204030204" pitchFamily="49" charset="0"/>
              </a:rPr>
              <a:t>obb_err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credit_pred</a:t>
            </a:r>
            <a:r>
              <a:rPr lang="en-US" sz="1050" dirty="0">
                <a:latin typeface="Consolas" panose="020B0609020204030204" pitchFamily="49" charset="0"/>
              </a:rPr>
              <a:t> &lt;- predict(object = </a:t>
            </a:r>
            <a:r>
              <a:rPr lang="en-US" sz="1050" dirty="0" err="1">
                <a:latin typeface="Consolas" panose="020B0609020204030204" pitchFamily="49" charset="0"/>
              </a:rPr>
              <a:t>credit_caret_model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   </a:t>
            </a:r>
            <a:r>
              <a:rPr lang="en-US" sz="1050" dirty="0" err="1">
                <a:latin typeface="Consolas" panose="020B0609020204030204" pitchFamily="49" charset="0"/>
              </a:rPr>
              <a:t>newdata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credit_test</a:t>
            </a:r>
            <a:r>
              <a:rPr lang="en-US" sz="1050" dirty="0">
                <a:latin typeface="Consolas" panose="020B0609020204030204" pitchFamily="49" charset="0"/>
              </a:rPr>
              <a:t>, type = “prob”)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auc</a:t>
            </a:r>
            <a:r>
              <a:rPr lang="en-US" sz="1050" dirty="0">
                <a:latin typeface="Consolas" panose="020B0609020204030204" pitchFamily="49" charset="0"/>
              </a:rPr>
              <a:t>(actual = </a:t>
            </a:r>
            <a:r>
              <a:rPr lang="en-US" sz="1050" dirty="0" err="1">
                <a:latin typeface="Consolas" panose="020B0609020204030204" pitchFamily="49" charset="0"/>
              </a:rPr>
              <a:t>ifelse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credit_test$default</a:t>
            </a:r>
            <a:r>
              <a:rPr lang="en-US" sz="1050" dirty="0">
                <a:latin typeface="Consolas" panose="020B0609020204030204" pitchFamily="49" charset="0"/>
              </a:rPr>
              <a:t> == “yes”, 1, 0),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predict = </a:t>
            </a:r>
            <a:r>
              <a:rPr lang="en-US" sz="1050" dirty="0" err="1">
                <a:latin typeface="Consolas" panose="020B0609020204030204" pitchFamily="49" charset="0"/>
              </a:rPr>
              <a:t>pred</a:t>
            </a:r>
            <a:r>
              <a:rPr lang="en-US" sz="1050" dirty="0">
                <a:latin typeface="Consolas" panose="020B0609020204030204" pitchFamily="49" charset="0"/>
              </a:rPr>
              <a:t>[ , “yes”])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set.seed</a:t>
            </a:r>
            <a:r>
              <a:rPr lang="en-US" sz="1050" dirty="0">
                <a:latin typeface="Consolas" panose="020B0609020204030204" pitchFamily="49" charset="0"/>
              </a:rPr>
              <a:t>(1)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res &lt;- </a:t>
            </a:r>
            <a:r>
              <a:rPr lang="en-US" sz="1050" dirty="0" err="1">
                <a:latin typeface="Consolas" panose="020B0609020204030204" pitchFamily="49" charset="0"/>
              </a:rPr>
              <a:t>tuneRF</a:t>
            </a:r>
            <a:r>
              <a:rPr lang="en-US" sz="1050" dirty="0">
                <a:latin typeface="Consolas" panose="020B0609020204030204" pitchFamily="49" charset="0"/>
              </a:rPr>
              <a:t>(x = subset(</a:t>
            </a:r>
            <a:r>
              <a:rPr lang="en-US" sz="1050" dirty="0" err="1">
                <a:latin typeface="Consolas" panose="020B0609020204030204" pitchFamily="49" charset="0"/>
              </a:rPr>
              <a:t>credit_train</a:t>
            </a:r>
            <a:r>
              <a:rPr lang="en-US" sz="1050" dirty="0">
                <a:latin typeface="Consolas" panose="020B0609020204030204" pitchFamily="49" charset="0"/>
              </a:rPr>
              <a:t>, select = -default),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  y = </a:t>
            </a:r>
            <a:r>
              <a:rPr lang="en-US" sz="1050" dirty="0" err="1">
                <a:latin typeface="Consolas" panose="020B0609020204030204" pitchFamily="49" charset="0"/>
              </a:rPr>
              <a:t>credit_train$default</a:t>
            </a:r>
            <a:r>
              <a:rPr lang="en-US" sz="1050" dirty="0">
                <a:latin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</a:rPr>
              <a:t>ntreeTry</a:t>
            </a:r>
            <a:r>
              <a:rPr lang="en-US" sz="1050" dirty="0">
                <a:latin typeface="Consolas" panose="020B0609020204030204" pitchFamily="49" charset="0"/>
              </a:rPr>
              <a:t> = 500)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mtry_opt</a:t>
            </a:r>
            <a:r>
              <a:rPr lang="en-US" sz="1050" dirty="0">
                <a:latin typeface="Consolas" panose="020B0609020204030204" pitchFamily="49" charset="0"/>
              </a:rPr>
              <a:t> &lt;- res[ , “</a:t>
            </a:r>
            <a:r>
              <a:rPr lang="en-US" sz="1050" dirty="0" err="1">
                <a:latin typeface="Consolas" panose="020B0609020204030204" pitchFamily="49" charset="0"/>
              </a:rPr>
              <a:t>mtry</a:t>
            </a:r>
            <a:r>
              <a:rPr lang="en-US" sz="1050" dirty="0">
                <a:latin typeface="Consolas" panose="020B0609020204030204" pitchFamily="49" charset="0"/>
              </a:rPr>
              <a:t>”][</a:t>
            </a:r>
            <a:r>
              <a:rPr lang="en-US" sz="1050" dirty="0" err="1">
                <a:latin typeface="Consolas" panose="020B0609020204030204" pitchFamily="49" charset="0"/>
              </a:rPr>
              <a:t>which.min</a:t>
            </a:r>
            <a:r>
              <a:rPr lang="en-US" sz="1050" dirty="0">
                <a:latin typeface="Consolas" panose="020B0609020204030204" pitchFamily="49" charset="0"/>
              </a:rPr>
              <a:t>(res[ , “</a:t>
            </a:r>
            <a:r>
              <a:rPr lang="en-US" sz="1050" dirty="0" err="1">
                <a:latin typeface="Consolas" panose="020B0609020204030204" pitchFamily="49" charset="0"/>
              </a:rPr>
              <a:t>OOBError</a:t>
            </a:r>
            <a:r>
              <a:rPr lang="en-US" sz="1050" dirty="0">
                <a:latin typeface="Consolas" panose="020B0609020204030204" pitchFamily="49" charset="0"/>
              </a:rPr>
              <a:t>”])]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096169" y="653579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 Forests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38259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r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andomForest, caret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40" y="862459"/>
            <a:ext cx="1931637" cy="879883"/>
          </a:xfrm>
          <a:prstGeom prst="rect">
            <a:avLst/>
          </a:prstGeom>
        </p:spPr>
      </p:pic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4157914" y="86245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2" name="Right Arrow 21"/>
          <p:cNvSpPr/>
          <p:nvPr/>
        </p:nvSpPr>
        <p:spPr>
          <a:xfrm rot="8934343">
            <a:off x="3860069" y="1123103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3"/>
          <p:cNvSpPr>
            <a:spLocks noGrp="1"/>
          </p:cNvSpPr>
          <p:nvPr>
            <p:ph sz="half" idx="1"/>
          </p:nvPr>
        </p:nvSpPr>
        <p:spPr>
          <a:xfrm>
            <a:off x="2841779" y="1673913"/>
            <a:ext cx="1640574" cy="2298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OOB (out-of-bag error)</a:t>
            </a:r>
          </a:p>
        </p:txBody>
      </p:sp>
      <p:sp>
        <p:nvSpPr>
          <p:cNvPr id="28" name="Right Arrow 27"/>
          <p:cNvSpPr/>
          <p:nvPr/>
        </p:nvSpPr>
        <p:spPr>
          <a:xfrm rot="10800000">
            <a:off x="2597599" y="1712462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758" y="2023443"/>
            <a:ext cx="2968262" cy="1084863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2689412" y="6380811"/>
            <a:ext cx="4806360" cy="409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Note: if you want to evaluate the model based on AUC instead of error (accuracy), then this is not the best way to tune a model, as the selection only considers OOB error.</a:t>
            </a:r>
          </a:p>
        </p:txBody>
      </p:sp>
      <p:sp>
        <p:nvSpPr>
          <p:cNvPr id="30" name="Right Arrow 29"/>
          <p:cNvSpPr/>
          <p:nvPr/>
        </p:nvSpPr>
        <p:spPr>
          <a:xfrm rot="13086595">
            <a:off x="4710858" y="6156208"/>
            <a:ext cx="28547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5331012" y="3512750"/>
            <a:ext cx="36026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Consolas" panose="020B0609020204030204" pitchFamily="49" charset="0"/>
              </a:rPr>
              <a:t>mtry &lt;- seq(4, ncol(credit_train) * 0.8, 2)</a:t>
            </a:r>
          </a:p>
          <a:p>
            <a:r>
              <a:rPr lang="en-US" sz="800">
                <a:latin typeface="Consolas" panose="020B0609020204030204" pitchFamily="49" charset="0"/>
              </a:rPr>
              <a:t>nodesize &lt;- seq(3, 8, 2)</a:t>
            </a:r>
          </a:p>
          <a:p>
            <a:r>
              <a:rPr lang="en-US" sz="800">
                <a:latin typeface="Consolas" panose="020B0609020204030204" pitchFamily="49" charset="0"/>
              </a:rPr>
              <a:t>sampsize &lt;- nrow(credit_train) * c(0.7, 0.8)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hp_grid &lt;- expand.grid(mtry = mtry,</a:t>
            </a:r>
          </a:p>
          <a:p>
            <a:r>
              <a:rPr lang="en-US" sz="800">
                <a:latin typeface="Consolas" panose="020B0609020204030204" pitchFamily="49" charset="0"/>
              </a:rPr>
              <a:t>			  nodesize = nodesize,</a:t>
            </a:r>
          </a:p>
          <a:p>
            <a:r>
              <a:rPr lang="en-US" sz="800">
                <a:latin typeface="Consolas" panose="020B0609020204030204" pitchFamily="49" charset="0"/>
              </a:rPr>
              <a:t>			  sampsize = sampsize)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for (i in 1:nrow(hp_grid) {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    model &lt;- randomForest(formula = default ~.,</a:t>
            </a:r>
          </a:p>
          <a:p>
            <a:r>
              <a:rPr lang="en-US" sz="800">
                <a:latin typeface="Consolas" panose="020B0609020204030204" pitchFamily="49" charset="0"/>
              </a:rPr>
              <a:t>			 data = credit_train,</a:t>
            </a:r>
          </a:p>
          <a:p>
            <a:r>
              <a:rPr lang="en-US" sz="800">
                <a:latin typeface="Consolas" panose="020B0609020204030204" pitchFamily="49" charset="0"/>
              </a:rPr>
              <a:t>			 mtry = hp_grid$mtry[i],</a:t>
            </a:r>
          </a:p>
          <a:p>
            <a:r>
              <a:rPr lang="en-US" sz="800">
                <a:latin typeface="Consolas" panose="020B0609020204030204" pitchFamily="49" charset="0"/>
              </a:rPr>
              <a:t>			 nodesize = hp_grid$nodesize[i],</a:t>
            </a:r>
          </a:p>
          <a:p>
            <a:r>
              <a:rPr lang="en-US" sz="800">
                <a:latin typeface="Consolas" panose="020B0609020204030204" pitchFamily="49" charset="0"/>
              </a:rPr>
              <a:t>			 sampsize = hp_grid$sampsize[i])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    obb_err[i] &lt;- model$err.rate[nrow(model$err.rate), “OOB”]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}</a:t>
            </a:r>
          </a:p>
          <a:p>
            <a:endParaRPr lang="en-US" sz="800">
              <a:latin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</a:rPr>
              <a:t>opt_i &lt;- which.min(obb_err)</a:t>
            </a:r>
          </a:p>
          <a:p>
            <a:r>
              <a:rPr lang="en-US" sz="800">
                <a:latin typeface="Consolas" panose="020B0609020204030204" pitchFamily="49" charset="0"/>
              </a:rPr>
              <a:t>print(hp_grid[opt_i, ])</a:t>
            </a:r>
          </a:p>
        </p:txBody>
      </p:sp>
    </p:spTree>
    <p:extLst>
      <p:ext uri="{BB962C8B-B14F-4D97-AF65-F5344CB8AC3E}">
        <p14:creationId xmlns:p14="http://schemas.microsoft.com/office/powerpoint/2010/main" val="323533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862459"/>
            <a:ext cx="5935139" cy="639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credit_train$default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ifelse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credit_train$default</a:t>
            </a:r>
            <a:r>
              <a:rPr lang="en-US" sz="1050" dirty="0">
                <a:latin typeface="Consolas" panose="020B0609020204030204" pitchFamily="49" charset="0"/>
              </a:rPr>
              <a:t> == “yes”, 1, 0)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set.seed</a:t>
            </a:r>
            <a:r>
              <a:rPr lang="en-US" sz="105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library(</a:t>
            </a:r>
            <a:r>
              <a:rPr lang="en-US" sz="1050" dirty="0" err="1">
                <a:latin typeface="Consolas" panose="020B0609020204030204" pitchFamily="49" charset="0"/>
              </a:rPr>
              <a:t>gbm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 &lt;- </a:t>
            </a:r>
            <a:r>
              <a:rPr lang="en-US" sz="1050" dirty="0" err="1">
                <a:latin typeface="Consolas" panose="020B0609020204030204" pitchFamily="49" charset="0"/>
              </a:rPr>
              <a:t>gbm</a:t>
            </a:r>
            <a:r>
              <a:rPr lang="en-US" sz="1050" dirty="0">
                <a:latin typeface="Consolas" panose="020B0609020204030204" pitchFamily="49" charset="0"/>
              </a:rPr>
              <a:t>(formula = default ~ .,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distribution = “Bernoulli”,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data = </a:t>
            </a:r>
            <a:r>
              <a:rPr lang="en-US" sz="1050" dirty="0" err="1">
                <a:latin typeface="Consolas" panose="020B0609020204030204" pitchFamily="49" charset="0"/>
              </a:rPr>
              <a:t>credit_train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</a:t>
            </a:r>
            <a:r>
              <a:rPr lang="en-US" sz="1050" dirty="0" err="1">
                <a:latin typeface="Consolas" panose="020B0609020204030204" pitchFamily="49" charset="0"/>
              </a:rPr>
              <a:t>n.trees</a:t>
            </a:r>
            <a:r>
              <a:rPr lang="en-US" sz="1050" dirty="0">
                <a:latin typeface="Consolas" panose="020B0609020204030204" pitchFamily="49" charset="0"/>
              </a:rPr>
              <a:t> = 10000)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summary(</a:t>
            </a:r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)			  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</a:t>
            </a:r>
            <a:r>
              <a:rPr lang="en-US" sz="1050" dirty="0" err="1">
                <a:latin typeface="Consolas" panose="020B0609020204030204" pitchFamily="49" charset="0"/>
              </a:rPr>
              <a:t>_pred</a:t>
            </a:r>
            <a:r>
              <a:rPr lang="en-US" sz="1050" dirty="0">
                <a:latin typeface="Consolas" panose="020B0609020204030204" pitchFamily="49" charset="0"/>
              </a:rPr>
              <a:t> &lt;- predict(object = </a:t>
            </a:r>
            <a:r>
              <a:rPr lang="en-US" sz="1050" dirty="0" err="1">
                <a:latin typeface="Consolas" panose="020B0609020204030204" pitchFamily="49" charset="0"/>
              </a:rPr>
              <a:t>credit_model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   </a:t>
            </a:r>
            <a:r>
              <a:rPr lang="en-US" sz="1050" dirty="0" err="1">
                <a:latin typeface="Consolas" panose="020B0609020204030204" pitchFamily="49" charset="0"/>
              </a:rPr>
              <a:t>newdata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credit_test</a:t>
            </a:r>
            <a:r>
              <a:rPr lang="en-US" sz="1050" dirty="0">
                <a:latin typeface="Consolas" panose="020B0609020204030204" pitchFamily="49" charset="0"/>
              </a:rPr>
              <a:t>,  type = “class”)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cm &lt;- </a:t>
            </a:r>
            <a:r>
              <a:rPr lang="en-US" sz="1050" dirty="0" err="1">
                <a:latin typeface="Consolas" panose="020B0609020204030204" pitchFamily="49" charset="0"/>
              </a:rPr>
              <a:t>confusionMatrix</a:t>
            </a:r>
            <a:r>
              <a:rPr lang="en-US" sz="1050" dirty="0">
                <a:latin typeface="Consolas" panose="020B0609020204030204" pitchFamily="49" charset="0"/>
              </a:rPr>
              <a:t>(data = </a:t>
            </a:r>
            <a:r>
              <a:rPr lang="en-US" sz="1050" dirty="0" err="1">
                <a:latin typeface="Consolas" panose="020B0609020204030204" pitchFamily="49" charset="0"/>
              </a:rPr>
              <a:t>class_prediction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  reference = </a:t>
            </a:r>
            <a:r>
              <a:rPr lang="en-US" sz="1050" dirty="0" err="1">
                <a:latin typeface="Consolas" panose="020B0609020204030204" pitchFamily="49" charset="0"/>
              </a:rPr>
              <a:t>credit_test$default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paste0</a:t>
            </a:r>
            <a:r>
              <a:rPr lang="en-US" sz="1050" dirty="0">
                <a:latin typeface="Consolas" panose="020B0609020204030204" pitchFamily="49" charset="0"/>
              </a:rPr>
              <a:t>(“Test Accuracy: ”, </a:t>
            </a:r>
            <a:r>
              <a:rPr lang="en-US" sz="1050" dirty="0" err="1">
                <a:latin typeface="Consolas" panose="020B0609020204030204" pitchFamily="49" charset="0"/>
              </a:rPr>
              <a:t>cm$overall</a:t>
            </a:r>
            <a:r>
              <a:rPr lang="en-US" sz="1050" dirty="0">
                <a:latin typeface="Consolas" panose="020B0609020204030204" pitchFamily="49" charset="0"/>
              </a:rPr>
              <a:t>[1])</a:t>
            </a:r>
          </a:p>
          <a:p>
            <a:r>
              <a:rPr lang="en-US" sz="1050" dirty="0" err="1">
                <a:latin typeface="Consolas" panose="020B0609020204030204" pitchFamily="49" charset="0"/>
              </a:rPr>
              <a:t>paste0</a:t>
            </a:r>
            <a:r>
              <a:rPr lang="en-US" sz="1050" dirty="0">
                <a:latin typeface="Consolas" panose="020B0609020204030204" pitchFamily="49" charset="0"/>
              </a:rPr>
              <a:t>(“</a:t>
            </a:r>
            <a:r>
              <a:rPr lang="en-US" sz="1050" dirty="0" err="1">
                <a:latin typeface="Consolas" panose="020B0609020204030204" pitchFamily="49" charset="0"/>
              </a:rPr>
              <a:t>OOB</a:t>
            </a:r>
            <a:r>
              <a:rPr lang="en-US" sz="1050" dirty="0">
                <a:latin typeface="Consolas" panose="020B0609020204030204" pitchFamily="49" charset="0"/>
              </a:rPr>
              <a:t> Accuracy: ”, 1 – </a:t>
            </a:r>
            <a:r>
              <a:rPr lang="en-US" sz="1050" dirty="0" err="1">
                <a:latin typeface="Consolas" panose="020B0609020204030204" pitchFamily="49" charset="0"/>
              </a:rPr>
              <a:t>obb_err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credit_pred</a:t>
            </a:r>
            <a:r>
              <a:rPr lang="en-US" sz="1050" dirty="0">
                <a:latin typeface="Consolas" panose="020B0609020204030204" pitchFamily="49" charset="0"/>
              </a:rPr>
              <a:t> &lt;- predict(object = </a:t>
            </a:r>
            <a:r>
              <a:rPr lang="en-US" sz="1050" dirty="0" err="1">
                <a:latin typeface="Consolas" panose="020B0609020204030204" pitchFamily="49" charset="0"/>
              </a:rPr>
              <a:t>credit_caret_model</a:t>
            </a:r>
            <a:r>
              <a:rPr lang="en-US" sz="105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   </a:t>
            </a:r>
            <a:r>
              <a:rPr lang="en-US" sz="1050" dirty="0" err="1">
                <a:latin typeface="Consolas" panose="020B0609020204030204" pitchFamily="49" charset="0"/>
              </a:rPr>
              <a:t>newdata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</a:rPr>
              <a:t>credit_test</a:t>
            </a:r>
            <a:r>
              <a:rPr lang="en-US" sz="1050" dirty="0">
                <a:latin typeface="Consolas" panose="020B0609020204030204" pitchFamily="49" charset="0"/>
              </a:rPr>
              <a:t>, type = “prob”)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auc</a:t>
            </a:r>
            <a:r>
              <a:rPr lang="en-US" sz="1050" dirty="0">
                <a:latin typeface="Consolas" panose="020B0609020204030204" pitchFamily="49" charset="0"/>
              </a:rPr>
              <a:t>(actual = </a:t>
            </a:r>
            <a:r>
              <a:rPr lang="en-US" sz="1050" dirty="0" err="1">
                <a:latin typeface="Consolas" panose="020B0609020204030204" pitchFamily="49" charset="0"/>
              </a:rPr>
              <a:t>ifelse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credit_test$default</a:t>
            </a:r>
            <a:r>
              <a:rPr lang="en-US" sz="1050" dirty="0">
                <a:latin typeface="Consolas" panose="020B0609020204030204" pitchFamily="49" charset="0"/>
              </a:rPr>
              <a:t> == “yes”, 1, 0),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	  predict = </a:t>
            </a:r>
            <a:r>
              <a:rPr lang="en-US" sz="1050" dirty="0" err="1">
                <a:latin typeface="Consolas" panose="020B0609020204030204" pitchFamily="49" charset="0"/>
              </a:rPr>
              <a:t>pred</a:t>
            </a:r>
            <a:r>
              <a:rPr lang="en-US" sz="1050" dirty="0">
                <a:latin typeface="Consolas" panose="020B0609020204030204" pitchFamily="49" charset="0"/>
              </a:rPr>
              <a:t>[ , “yes”])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set.seed</a:t>
            </a:r>
            <a:r>
              <a:rPr lang="en-US" sz="1050" dirty="0">
                <a:latin typeface="Consolas" panose="020B0609020204030204" pitchFamily="49" charset="0"/>
              </a:rPr>
              <a:t>(1)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res &lt;- </a:t>
            </a:r>
            <a:r>
              <a:rPr lang="en-US" sz="1050" dirty="0" err="1">
                <a:latin typeface="Consolas" panose="020B0609020204030204" pitchFamily="49" charset="0"/>
              </a:rPr>
              <a:t>tuneRF</a:t>
            </a:r>
            <a:r>
              <a:rPr lang="en-US" sz="1050" dirty="0">
                <a:latin typeface="Consolas" panose="020B0609020204030204" pitchFamily="49" charset="0"/>
              </a:rPr>
              <a:t>(x = subset(</a:t>
            </a:r>
            <a:r>
              <a:rPr lang="en-US" sz="1050" dirty="0" err="1">
                <a:latin typeface="Consolas" panose="020B0609020204030204" pitchFamily="49" charset="0"/>
              </a:rPr>
              <a:t>credit_train</a:t>
            </a:r>
            <a:r>
              <a:rPr lang="en-US" sz="1050" dirty="0">
                <a:latin typeface="Consolas" panose="020B0609020204030204" pitchFamily="49" charset="0"/>
              </a:rPr>
              <a:t>, select = -default),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	  y = </a:t>
            </a:r>
            <a:r>
              <a:rPr lang="en-US" sz="1050" dirty="0" err="1">
                <a:latin typeface="Consolas" panose="020B0609020204030204" pitchFamily="49" charset="0"/>
              </a:rPr>
              <a:t>credit_train$default</a:t>
            </a:r>
            <a:r>
              <a:rPr lang="en-US" sz="1050" dirty="0">
                <a:latin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</a:rPr>
              <a:t>ntreeTry</a:t>
            </a:r>
            <a:r>
              <a:rPr lang="en-US" sz="1050" dirty="0">
                <a:latin typeface="Consolas" panose="020B0609020204030204" pitchFamily="49" charset="0"/>
              </a:rPr>
              <a:t> = 500)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latin typeface="Consolas" panose="020B0609020204030204" pitchFamily="49" charset="0"/>
              </a:rPr>
              <a:t>mtry_opt</a:t>
            </a:r>
            <a:r>
              <a:rPr lang="en-US" sz="1050" dirty="0">
                <a:latin typeface="Consolas" panose="020B0609020204030204" pitchFamily="49" charset="0"/>
              </a:rPr>
              <a:t> &lt;- res[ , “</a:t>
            </a:r>
            <a:r>
              <a:rPr lang="en-US" sz="1050" dirty="0" err="1">
                <a:latin typeface="Consolas" panose="020B0609020204030204" pitchFamily="49" charset="0"/>
              </a:rPr>
              <a:t>mtry</a:t>
            </a:r>
            <a:r>
              <a:rPr lang="en-US" sz="1050" dirty="0">
                <a:latin typeface="Consolas" panose="020B0609020204030204" pitchFamily="49" charset="0"/>
              </a:rPr>
              <a:t>”][</a:t>
            </a:r>
            <a:r>
              <a:rPr lang="en-US" sz="1050" dirty="0" err="1">
                <a:latin typeface="Consolas" panose="020B0609020204030204" pitchFamily="49" charset="0"/>
              </a:rPr>
              <a:t>which.min</a:t>
            </a:r>
            <a:r>
              <a:rPr lang="en-US" sz="1050" dirty="0">
                <a:latin typeface="Consolas" panose="020B0609020204030204" pitchFamily="49" charset="0"/>
              </a:rPr>
              <a:t>(res[ , “</a:t>
            </a:r>
            <a:r>
              <a:rPr lang="en-US" sz="1050" dirty="0" err="1">
                <a:latin typeface="Consolas" panose="020B0609020204030204" pitchFamily="49" charset="0"/>
              </a:rPr>
              <a:t>OOBError</a:t>
            </a:r>
            <a:r>
              <a:rPr lang="en-US" sz="1050" dirty="0">
                <a:latin typeface="Consolas" panose="020B0609020204030204" pitchFamily="49" charset="0"/>
              </a:rPr>
              <a:t>”])]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096169" y="653579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 Forests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38259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gbm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AFB6BA3D-BA69-4DBA-B0AE-F910570EF7A1}"/>
              </a:ext>
            </a:extLst>
          </p:cNvPr>
          <p:cNvSpPr txBox="1">
            <a:spLocks/>
          </p:cNvSpPr>
          <p:nvPr/>
        </p:nvSpPr>
        <p:spPr>
          <a:xfrm>
            <a:off x="2222434" y="1357759"/>
            <a:ext cx="1298330" cy="337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4" name="Right Arrow 21">
            <a:extLst>
              <a:ext uri="{FF2B5EF4-FFF2-40B4-BE49-F238E27FC236}">
                <a16:creationId xmlns:a16="http://schemas.microsoft.com/office/drawing/2014/main" id="{03BB4B7A-F108-412F-A17B-F6501262BE19}"/>
              </a:ext>
            </a:extLst>
          </p:cNvPr>
          <p:cNvSpPr/>
          <p:nvPr/>
        </p:nvSpPr>
        <p:spPr>
          <a:xfrm rot="8934343">
            <a:off x="1924589" y="1618403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9F7009AC-F756-43B8-9518-76D09C0913E4}"/>
              </a:ext>
            </a:extLst>
          </p:cNvPr>
          <p:cNvSpPr txBox="1">
            <a:spLocks/>
          </p:cNvSpPr>
          <p:nvPr/>
        </p:nvSpPr>
        <p:spPr>
          <a:xfrm>
            <a:off x="2537460" y="2641653"/>
            <a:ext cx="2583180" cy="22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displays a variable importance table and plot</a:t>
            </a:r>
          </a:p>
        </p:txBody>
      </p:sp>
      <p:sp>
        <p:nvSpPr>
          <p:cNvPr id="32" name="Right Arrow 27">
            <a:extLst>
              <a:ext uri="{FF2B5EF4-FFF2-40B4-BE49-F238E27FC236}">
                <a16:creationId xmlns:a16="http://schemas.microsoft.com/office/drawing/2014/main" id="{A7460A9A-79C6-492B-9600-A53BF8C6168B}"/>
              </a:ext>
            </a:extLst>
          </p:cNvPr>
          <p:cNvSpPr/>
          <p:nvPr/>
        </p:nvSpPr>
        <p:spPr>
          <a:xfrm rot="10800000">
            <a:off x="2097086" y="2680202"/>
            <a:ext cx="38292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4127</TotalTime>
  <Words>1141</Words>
  <Application>Microsoft Office PowerPoint</Application>
  <PresentationFormat>On-screen Show (4:3)</PresentationFormat>
  <Paragraphs>328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Nikhil Jathar</cp:lastModifiedBy>
  <cp:revision>177</cp:revision>
  <cp:lastPrinted>2019-06-05T21:34:09Z</cp:lastPrinted>
  <dcterms:created xsi:type="dcterms:W3CDTF">2019-03-05T18:38:39Z</dcterms:created>
  <dcterms:modified xsi:type="dcterms:W3CDTF">2019-06-13T13:42:50Z</dcterms:modified>
</cp:coreProperties>
</file>