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61" r:id="rId4"/>
    <p:sldId id="263" r:id="rId5"/>
    <p:sldId id="264" r:id="rId6"/>
    <p:sldId id="258" r:id="rId7"/>
    <p:sldId id="271" r:id="rId8"/>
    <p:sldId id="272" r:id="rId9"/>
    <p:sldId id="262" r:id="rId10"/>
    <p:sldId id="269" r:id="rId11"/>
    <p:sldId id="266" r:id="rId12"/>
    <p:sldId id="265" r:id="rId13"/>
    <p:sldId id="259" r:id="rId14"/>
    <p:sldId id="274" r:id="rId15"/>
    <p:sldId id="270" r:id="rId16"/>
    <p:sldId id="273" r:id="rId17"/>
    <p:sldId id="268" r:id="rId18"/>
    <p:sldId id="260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418" y="13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7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2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471"/>
            <a:ext cx="9144000" cy="1033930"/>
          </a:xfrm>
        </p:spPr>
        <p:txBody>
          <a:bodyPr/>
          <a:lstStyle/>
          <a:p>
            <a:r>
              <a:rPr lang="en-US"/>
              <a:t>CURRICULUM</a:t>
            </a:r>
          </a:p>
          <a:p>
            <a:r>
              <a:rPr lang="en-US"/>
              <a:t>Updated – May 15,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Support Vector Machines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Support Vector Classifiers – Linear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Polynomial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Radial Basis Function Kernels</a:t>
            </a:r>
          </a:p>
        </p:txBody>
      </p:sp>
    </p:spTree>
    <p:extLst>
      <p:ext uri="{BB962C8B-B14F-4D97-AF65-F5344CB8AC3E}">
        <p14:creationId xmlns:p14="http://schemas.microsoft.com/office/powerpoint/2010/main" val="35358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Dimensionality Reduction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Principal Component Analysis (PCA)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Advanced PCA &amp; Non-Negative Matrix Factorization (NNMF)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Exploratory Factor Analysis (EFA)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Advanced EFA</a:t>
            </a:r>
          </a:p>
        </p:txBody>
      </p:sp>
    </p:spTree>
    <p:extLst>
      <p:ext uri="{BB962C8B-B14F-4D97-AF65-F5344CB8AC3E}">
        <p14:creationId xmlns:p14="http://schemas.microsoft.com/office/powerpoint/2010/main" val="333450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Supervised Learning in R: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What is Regression?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Training and Evaluating 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Issues to Consider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Dealing with Non-Linear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Tree-Based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67426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Supervised Learning in R: Classification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5181600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k-Nearest Neighbors (kNN)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Naive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252250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Supervised Learning in R: Case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Not mtcars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Stack Overflow Developer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Get Out The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But What Do the Nuns Think?</a:t>
            </a:r>
          </a:p>
        </p:txBody>
      </p:sp>
    </p:spTree>
    <p:extLst>
      <p:ext uri="{BB962C8B-B14F-4D97-AF65-F5344CB8AC3E}">
        <p14:creationId xmlns:p14="http://schemas.microsoft.com/office/powerpoint/2010/main" val="302111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Hyperparameter Tuning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Hyperparameters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Hyperparameter Tuning with caret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Hyperparameter Tuning with mlr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Hyperparameter Tuning with h2o</a:t>
            </a:r>
          </a:p>
        </p:txBody>
      </p:sp>
    </p:spTree>
    <p:extLst>
      <p:ext uri="{BB962C8B-B14F-4D97-AF65-F5344CB8AC3E}">
        <p14:creationId xmlns:p14="http://schemas.microsoft.com/office/powerpoint/2010/main" val="348523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Advanced Dimensionality Reduction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Advanced Dimensionality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t-SNE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Using t-SNE with Predictive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Generalized Low Rank Models (GLRM)</a:t>
            </a:r>
          </a:p>
        </p:txBody>
      </p:sp>
    </p:spTree>
    <p:extLst>
      <p:ext uri="{BB962C8B-B14F-4D97-AF65-F5344CB8AC3E}">
        <p14:creationId xmlns:p14="http://schemas.microsoft.com/office/powerpoint/2010/main" val="33914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Feature Engineering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Creating Features from Categorical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Creating Feature from Numeric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Transforming Numerical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Advanced Methods</a:t>
            </a:r>
          </a:p>
        </p:txBody>
      </p:sp>
    </p:spTree>
    <p:extLst>
      <p:ext uri="{BB962C8B-B14F-4D97-AF65-F5344CB8AC3E}">
        <p14:creationId xmlns:p14="http://schemas.microsoft.com/office/powerpoint/2010/main" val="390975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Topic Modeling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6312647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Quick Introduction to the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Naive Wordclouds, Stopwords, and Control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Named Entity Recognition as Unsupervised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How Many Topics in Enough?</a:t>
            </a:r>
          </a:p>
        </p:txBody>
      </p:sp>
    </p:spTree>
    <p:extLst>
      <p:ext uri="{BB962C8B-B14F-4D97-AF65-F5344CB8AC3E}">
        <p14:creationId xmlns:p14="http://schemas.microsoft.com/office/powerpoint/2010/main" val="312056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Fraud Detection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&amp;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Social Network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Imbalanced Class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Digit Analysis and Robust Statistics</a:t>
            </a:r>
          </a:p>
        </p:txBody>
      </p:sp>
    </p:spTree>
    <p:extLst>
      <p:ext uri="{BB962C8B-B14F-4D97-AF65-F5344CB8AC3E}">
        <p14:creationId xmlns:p14="http://schemas.microsoft.com/office/powerpoint/2010/main" val="23719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Courses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7061548" cy="514891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Introduction to </a:t>
            </a:r>
            <a:r>
              <a:rPr lang="en-US" sz="1800"/>
              <a:t>Machine </a:t>
            </a:r>
            <a:r>
              <a:rPr lang="en-US" sz="1800" smtClean="0"/>
              <a:t>Learning </a:t>
            </a:r>
            <a:r>
              <a:rPr lang="en-US" sz="1800" b="1" smtClean="0">
                <a:solidFill>
                  <a:srgbClr val="FF0000"/>
                </a:solidFill>
              </a:rPr>
              <a:t>(3)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Machine </a:t>
            </a:r>
            <a:r>
              <a:rPr lang="en-US" sz="1800"/>
              <a:t>Learning </a:t>
            </a:r>
            <a:r>
              <a:rPr lang="en-US" sz="1800" smtClean="0"/>
              <a:t>Toolbox </a:t>
            </a:r>
            <a:r>
              <a:rPr lang="en-US" sz="1800" b="1" smtClean="0">
                <a:solidFill>
                  <a:srgbClr val="FF0000"/>
                </a:solidFill>
              </a:rPr>
              <a:t>(6)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Modeling with Data in </a:t>
            </a:r>
            <a:r>
              <a:rPr lang="en-US" sz="1800"/>
              <a:t>the </a:t>
            </a:r>
            <a:r>
              <a:rPr lang="en-US" sz="1800" smtClean="0"/>
              <a:t>Tidyverse </a:t>
            </a:r>
            <a:r>
              <a:rPr lang="en-US" sz="1800" b="1" smtClean="0">
                <a:solidFill>
                  <a:srgbClr val="FF0000"/>
                </a:solidFill>
              </a:rPr>
              <a:t>(4)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Machine Learning in </a:t>
            </a:r>
            <a:r>
              <a:rPr lang="en-US" sz="1800"/>
              <a:t>the </a:t>
            </a:r>
            <a:r>
              <a:rPr lang="en-US" sz="1800" smtClean="0"/>
              <a:t>Tidyverse </a:t>
            </a:r>
            <a:r>
              <a:rPr lang="en-US" sz="1800" b="1" smtClean="0">
                <a:solidFill>
                  <a:srgbClr val="FF0000"/>
                </a:solidFill>
              </a:rPr>
              <a:t>(5)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Supervised Learning in R</a:t>
            </a:r>
            <a:r>
              <a:rPr lang="en-US" sz="1800"/>
              <a:t>: </a:t>
            </a:r>
            <a:r>
              <a:rPr lang="en-US" sz="1800"/>
              <a:t>Regression </a:t>
            </a:r>
            <a:r>
              <a:rPr lang="en-US" sz="1800" b="1" smtClean="0">
                <a:solidFill>
                  <a:srgbClr val="FF0000"/>
                </a:solidFill>
              </a:rPr>
              <a:t>(9)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Supervised Learning in R: Classification </a:t>
            </a:r>
            <a:r>
              <a:rPr lang="en-US" sz="1800" b="1" smtClean="0">
                <a:solidFill>
                  <a:srgbClr val="FF0000"/>
                </a:solidFill>
              </a:rPr>
              <a:t>(10)</a:t>
            </a:r>
            <a:endParaRPr lang="en-US" sz="1800" smtClean="0"/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Machine </a:t>
            </a:r>
            <a:r>
              <a:rPr lang="en-US" sz="1800" dirty="0"/>
              <a:t>Learning with Tree-Based Models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 smtClean="0">
                <a:solidFill>
                  <a:srgbClr val="FF0000"/>
                </a:solidFill>
              </a:rPr>
              <a:t>(2)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Unsupervised Learning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>
                <a:solidFill>
                  <a:srgbClr val="FF0000"/>
                </a:solidFill>
              </a:rPr>
              <a:t>(1)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Cluster Analysis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 smtClean="0">
                <a:solidFill>
                  <a:srgbClr val="FF0000"/>
                </a:solidFill>
              </a:rPr>
              <a:t>(0)</a:t>
            </a:r>
            <a:endParaRPr lang="en-US" sz="18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Dimensionality Reduction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 smtClean="0">
                <a:solidFill>
                  <a:srgbClr val="FF0000"/>
                </a:solidFill>
              </a:rPr>
              <a:t>(8)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Advanced Dimensionality Reduction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>
                <a:solidFill>
                  <a:srgbClr val="FF0000"/>
                </a:solidFill>
              </a:rPr>
              <a:t>(</a:t>
            </a:r>
            <a:r>
              <a:rPr lang="en-US" sz="1800" b="1" smtClean="0">
                <a:solidFill>
                  <a:srgbClr val="FF0000"/>
                </a:solidFill>
              </a:rPr>
              <a:t>13)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Feature Engineering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>
                <a:solidFill>
                  <a:srgbClr val="FF0000"/>
                </a:solidFill>
              </a:rPr>
              <a:t>(</a:t>
            </a:r>
            <a:r>
              <a:rPr lang="en-US" sz="1800" b="1" smtClean="0">
                <a:solidFill>
                  <a:srgbClr val="FF0000"/>
                </a:solidFill>
              </a:rPr>
              <a:t>14)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Support Vector Machines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 smtClean="0">
                <a:solidFill>
                  <a:srgbClr val="FF0000"/>
                </a:solidFill>
              </a:rPr>
              <a:t>(7)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Hyperparameter Tuning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>
                <a:solidFill>
                  <a:srgbClr val="FF0000"/>
                </a:solidFill>
              </a:rPr>
              <a:t>(</a:t>
            </a:r>
            <a:r>
              <a:rPr lang="en-US" sz="1800" b="1" smtClean="0">
                <a:solidFill>
                  <a:srgbClr val="FF0000"/>
                </a:solidFill>
              </a:rPr>
              <a:t>12)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Supervised Learning in R: </a:t>
            </a:r>
            <a:r>
              <a:rPr lang="en-US" sz="1800"/>
              <a:t>Case </a:t>
            </a:r>
            <a:r>
              <a:rPr lang="en-US" sz="1800" smtClean="0"/>
              <a:t>Studies </a:t>
            </a:r>
            <a:r>
              <a:rPr lang="en-US" sz="1800" b="1" smtClean="0">
                <a:solidFill>
                  <a:srgbClr val="FF0000"/>
                </a:solidFill>
              </a:rPr>
              <a:t>(11)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Topic Modeling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>
                <a:solidFill>
                  <a:srgbClr val="FF0000"/>
                </a:solidFill>
              </a:rPr>
              <a:t>(</a:t>
            </a:r>
            <a:r>
              <a:rPr lang="en-US" sz="1800" b="1" smtClean="0">
                <a:solidFill>
                  <a:srgbClr val="FF0000"/>
                </a:solidFill>
              </a:rPr>
              <a:t>15)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Fraud Detection </a:t>
            </a:r>
            <a:r>
              <a:rPr lang="en-US" sz="1800"/>
              <a:t>in </a:t>
            </a:r>
            <a:r>
              <a:rPr lang="en-US" sz="1800" smtClean="0"/>
              <a:t>R </a:t>
            </a:r>
            <a:r>
              <a:rPr lang="en-US" sz="1800" b="1">
                <a:solidFill>
                  <a:srgbClr val="FF0000"/>
                </a:solidFill>
              </a:rPr>
              <a:t>(</a:t>
            </a:r>
            <a:r>
              <a:rPr lang="en-US" sz="1800" b="1" smtClean="0">
                <a:solidFill>
                  <a:srgbClr val="FF0000"/>
                </a:solidFill>
              </a:rPr>
              <a:t>16)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Cluster Analysis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6312647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Calculating Distance Between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Hierarchical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Case Study: National Occupational Mean Wage</a:t>
            </a:r>
          </a:p>
        </p:txBody>
      </p:sp>
    </p:spTree>
    <p:extLst>
      <p:ext uri="{BB962C8B-B14F-4D97-AF65-F5344CB8AC3E}">
        <p14:creationId xmlns:p14="http://schemas.microsoft.com/office/powerpoint/2010/main" val="22764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Unsupervised Learning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Unsupervised Learning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Hirearchical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Dimensionality Reduction with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Putting It All Together with a Case Study</a:t>
            </a:r>
          </a:p>
        </p:txBody>
      </p:sp>
    </p:spTree>
    <p:extLst>
      <p:ext uri="{BB962C8B-B14F-4D97-AF65-F5344CB8AC3E}">
        <p14:creationId xmlns:p14="http://schemas.microsoft.com/office/powerpoint/2010/main" val="29960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Machine Learning with Tree-Based Models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Classifciation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Regression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Bagged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Random Forests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Boosted Trees</a:t>
            </a:r>
          </a:p>
        </p:txBody>
      </p:sp>
    </p:spTree>
    <p:extLst>
      <p:ext uri="{BB962C8B-B14F-4D97-AF65-F5344CB8AC3E}">
        <p14:creationId xmlns:p14="http://schemas.microsoft.com/office/powerpoint/2010/main" val="314710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Introduction to 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5181600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Performance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743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Modeling with Data in the Tidyverse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Introduction to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Modeling with Basic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Modeling with Multiple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Model Assessment and Selection</a:t>
            </a:r>
          </a:p>
        </p:txBody>
      </p:sp>
    </p:spTree>
    <p:extLst>
      <p:ext uri="{BB962C8B-B14F-4D97-AF65-F5344CB8AC3E}">
        <p14:creationId xmlns:p14="http://schemas.microsoft.com/office/powerpoint/2010/main" val="35125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Machine Learning in the Tidyverse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Foundations of “tidy”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Multiple Models with broom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Build, Tune &amp; Evaluate Regression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Build, Tune &amp; Evaluate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45636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Machine Learning Toolbox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799" y="1251883"/>
            <a:ext cx="7603566" cy="18857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Regression Models: Fitting Them and Evaluating Their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Classification Models: Fitting Them and Evaluating Their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Tuning Model Parameters to Improve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Preprocessing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Selecting Models: A Case Study in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96353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526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Machine Learning</vt:lpstr>
      <vt:lpstr>Courses</vt:lpstr>
      <vt:lpstr>Cluster Analysis in R</vt:lpstr>
      <vt:lpstr>Unsupervised Learning in R</vt:lpstr>
      <vt:lpstr>Machine Learning with Tree-Based Models in R</vt:lpstr>
      <vt:lpstr>Introduction to Machine Learning</vt:lpstr>
      <vt:lpstr>Modeling with Data in the Tidyverse</vt:lpstr>
      <vt:lpstr>Machine Learning in the Tidyverse</vt:lpstr>
      <vt:lpstr>Machine Learning Toolbox</vt:lpstr>
      <vt:lpstr>Support Vector Machines in R</vt:lpstr>
      <vt:lpstr>Dimensionality Reduction in R</vt:lpstr>
      <vt:lpstr>Supervised Learning in R: Regression</vt:lpstr>
      <vt:lpstr>Supervised Learning in R: Classification</vt:lpstr>
      <vt:lpstr>Supervised Learning in R: Case Studies</vt:lpstr>
      <vt:lpstr>Hyperparameter Tuning in R</vt:lpstr>
      <vt:lpstr>Advanced Dimensionality Reduction in R</vt:lpstr>
      <vt:lpstr>Feature Engineering in R</vt:lpstr>
      <vt:lpstr>Topic Modeling in R</vt:lpstr>
      <vt:lpstr>Fraud Detection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55</cp:revision>
  <cp:lastPrinted>2019-05-30T23:35:17Z</cp:lastPrinted>
  <dcterms:created xsi:type="dcterms:W3CDTF">2019-03-05T18:38:39Z</dcterms:created>
  <dcterms:modified xsi:type="dcterms:W3CDTF">2019-05-30T23:40:04Z</dcterms:modified>
</cp:coreProperties>
</file>