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22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393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7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E046-1B55-45D7-A9C9-1BBD0F2E884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BC9C6-2D62-49C8-8B2C-AB876704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DataCamp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Courses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Introduction to Machine Learning</a:t>
            </a:r>
          </a:p>
          <a:p>
            <a:r>
              <a:rPr lang="en-US" sz="2000" smtClean="0"/>
              <a:t>Machine Learning Toolbox</a:t>
            </a:r>
          </a:p>
          <a:p>
            <a:r>
              <a:rPr lang="en-US" sz="2000" smtClean="0"/>
              <a:t>Unsupervised Learning</a:t>
            </a:r>
          </a:p>
          <a:p>
            <a:r>
              <a:rPr lang="en-US" sz="2000" smtClean="0"/>
              <a:t>Supervised Learning: Classification</a:t>
            </a:r>
          </a:p>
          <a:p>
            <a:r>
              <a:rPr lang="en-US" sz="2000" smtClean="0"/>
              <a:t>Supervised Learning: Regression</a:t>
            </a:r>
          </a:p>
          <a:p>
            <a:r>
              <a:rPr lang="en-US" sz="2000" smtClean="0"/>
              <a:t>Supervised Learning: Case Studies</a:t>
            </a:r>
          </a:p>
          <a:p>
            <a:r>
              <a:rPr lang="en-US" sz="2000" smtClean="0"/>
              <a:t>Cluster Analysis</a:t>
            </a:r>
          </a:p>
          <a:p>
            <a:r>
              <a:rPr lang="en-US" sz="2000" smtClean="0"/>
              <a:t>Support Vector Machines</a:t>
            </a:r>
          </a:p>
          <a:p>
            <a:r>
              <a:rPr lang="en-US" sz="2000" smtClean="0"/>
              <a:t>Machine Learning with Tree-Based Models</a:t>
            </a:r>
          </a:p>
          <a:p>
            <a:endParaRPr lang="en-US" sz="2000" smtClean="0"/>
          </a:p>
          <a:p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Dimensionality Reduction</a:t>
            </a:r>
          </a:p>
          <a:p>
            <a:r>
              <a:rPr lang="en-US" sz="2000" smtClean="0"/>
              <a:t>Advanced Dimensionality Reduction</a:t>
            </a:r>
          </a:p>
          <a:p>
            <a:r>
              <a:rPr lang="en-US" sz="2000" smtClean="0"/>
              <a:t>Modeling with Data in the </a:t>
            </a:r>
            <a:r>
              <a:rPr lang="en-US" sz="2000" err="1" smtClean="0"/>
              <a:t>Tidyverse</a:t>
            </a:r>
            <a:endParaRPr lang="en-US" sz="2000" smtClean="0"/>
          </a:p>
          <a:p>
            <a:r>
              <a:rPr lang="en-US" sz="2000" smtClean="0"/>
              <a:t>Machine Learning in the </a:t>
            </a:r>
            <a:r>
              <a:rPr lang="en-US" sz="2000" err="1" smtClean="0"/>
              <a:t>Tidyverse</a:t>
            </a:r>
            <a:endParaRPr lang="en-US" sz="2000" smtClean="0"/>
          </a:p>
          <a:p>
            <a:r>
              <a:rPr lang="en-US" sz="2000" err="1" smtClean="0"/>
              <a:t>Hyperparameter</a:t>
            </a:r>
            <a:r>
              <a:rPr lang="en-US" sz="2000" smtClean="0"/>
              <a:t> Tuning</a:t>
            </a:r>
          </a:p>
          <a:p>
            <a:r>
              <a:rPr lang="en-US" sz="2000" smtClean="0"/>
              <a:t>Fraud Detection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221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Learning Toolbox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Regression models: fitting them and evaluating their performance</a:t>
            </a:r>
          </a:p>
          <a:p>
            <a:r>
              <a:rPr lang="en-US" smtClean="0"/>
              <a:t>Classification models: fitting them and evaluating their performance</a:t>
            </a:r>
          </a:p>
          <a:p>
            <a:r>
              <a:rPr lang="en-US" smtClean="0"/>
              <a:t>Tuning model parameters to improve performance</a:t>
            </a:r>
          </a:p>
          <a:p>
            <a:r>
              <a:rPr lang="en-US" smtClean="0"/>
              <a:t>Preprocessing your data</a:t>
            </a:r>
          </a:p>
          <a:p>
            <a:r>
              <a:rPr lang="en-US" smtClean="0"/>
              <a:t>Selecting models: a case study in churn prediction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Regression Models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405591"/>
            <a:ext cx="341311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model &lt;- lm(price ~ ., diamonds)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 &lt;- predict(model, diamonds)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errors &lt;- prediction – </a:t>
            </a:r>
            <a:r>
              <a:rPr lang="en-US" sz="1200" err="1" smtClean="0">
                <a:latin typeface="Consolas" panose="020B0609020204030204" pitchFamily="49" charset="0"/>
              </a:rPr>
              <a:t>diamonds$price</a:t>
            </a:r>
            <a:endParaRPr lang="en-US" sz="1200" smtClean="0">
              <a:latin typeface="Consolas" panose="020B0609020204030204" pitchFamily="49" charset="0"/>
            </a:endParaRP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err="1" smtClean="0">
                <a:latin typeface="Consolas" panose="020B0609020204030204" pitchFamily="49" charset="0"/>
              </a:rPr>
              <a:t>rmse</a:t>
            </a:r>
            <a:r>
              <a:rPr lang="en-US" sz="1200" smtClean="0">
                <a:latin typeface="Consolas" panose="020B0609020204030204" pitchFamily="49" charset="0"/>
              </a:rPr>
              <a:t> &lt;- sqrt(mean(errors ^ 2))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8418" y="1405591"/>
            <a:ext cx="5622052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err="1" smtClean="0">
                <a:latin typeface="Consolas" panose="020B0609020204030204" pitchFamily="49" charset="0"/>
              </a:rPr>
              <a:t>set.seed</a:t>
            </a:r>
            <a:r>
              <a:rPr lang="en-US" sz="1200" smtClean="0">
                <a:latin typeface="Consolas" panose="020B0609020204030204" pitchFamily="49" charset="0"/>
              </a:rPr>
              <a:t>(42)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rows &lt;- sample(nrow(diamonds))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shuffled_diamonds &lt;- diamonds[rows, ]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split &lt;- round(nrow(shuffled_diamonds) * 0.80)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train &lt;- shuffled_diamonds[1:split, ]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test &lt;- shuffled_diamonds[(split + 1):nrow(shuffled_diamonds), ]</a:t>
            </a:r>
          </a:p>
          <a:p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model &lt;- lm(price ~ ., train)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 &lt;- predict(model, test)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errors &lt;- prediction – test$price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rmse &lt;- sqrt(mean(errors ^2))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003870"/>
            <a:ext cx="3305713" cy="24929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model &lt;- train(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price ~ .,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diamonds,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method = “lm”,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trControl = trainControl(</a:t>
            </a:r>
          </a:p>
          <a:p>
            <a:r>
              <a:rPr lang="en-US" sz="1200">
                <a:latin typeface="Consolas" panose="020B0609020204030204" pitchFamily="49" charset="0"/>
              </a:rPr>
              <a:t>		</a:t>
            </a:r>
            <a:r>
              <a:rPr lang="en-US" sz="1200" smtClean="0">
                <a:latin typeface="Consolas" panose="020B0609020204030204" pitchFamily="49" charset="0"/>
              </a:rPr>
              <a:t>method = “cv”,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number = 10,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repeats = 1,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verboseIter = T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predict(model, diamonds)</a:t>
            </a:r>
            <a:endParaRPr lang="en-US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7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Models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405591"/>
            <a:ext cx="66415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model &lt;- glm(Class ~., family = “binomial”, </a:t>
            </a:r>
            <a:r>
              <a:rPr lang="en-US" sz="1200" smtClean="0">
                <a:latin typeface="Consolas" panose="020B0609020204030204" pitchFamily="49" charset="0"/>
              </a:rPr>
              <a:t>Sonar_train)</a:t>
            </a:r>
            <a:endParaRPr lang="en-US" sz="1200" smtClean="0">
              <a:latin typeface="Consolas" panose="020B0609020204030204" pitchFamily="49" charset="0"/>
            </a:endParaRP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 &lt;- predict(model, Sonar_test, type = “response</a:t>
            </a:r>
            <a:r>
              <a:rPr lang="en-US" sz="1200" smtClean="0">
                <a:latin typeface="Consolas" panose="020B0609020204030204" pitchFamily="49" charset="0"/>
              </a:rPr>
              <a:t>”)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prediction_class &lt;- ifelse(prediction &gt; 0.5, “M”, “R”)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prediction_cf &lt;- factor(prediction_class, levels = levels(Sonar_test$Class))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confus</a:t>
            </a:r>
            <a:r>
              <a:rPr lang="en-US" sz="1200" smtClean="0">
                <a:latin typeface="Consolas" panose="020B0609020204030204" pitchFamily="49" charset="0"/>
              </a:rPr>
              <a:t>ionMatrix(prediction_cf, Sonar_test$Class)</a:t>
            </a:r>
            <a:endParaRPr lang="en-US" sz="120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4919" y="3257014"/>
            <a:ext cx="5622052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err="1" smtClean="0">
                <a:latin typeface="Consolas" panose="020B0609020204030204" pitchFamily="49" charset="0"/>
              </a:rPr>
              <a:t>set.seed</a:t>
            </a:r>
            <a:r>
              <a:rPr lang="en-US" sz="1200" smtClean="0">
                <a:latin typeface="Consolas" panose="020B0609020204030204" pitchFamily="49" charset="0"/>
              </a:rPr>
              <a:t>(42)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rows &lt;- sample(nrow(diamonds))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shuffled_diamonds &lt;- diamonds[rows, ]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split &lt;- round(nrow(shuffled_diamonds) * 0.80)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train &lt;- shuffled_diamonds[1:split, ]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test &lt;- shuffled_diamonds[(split + 1):nrow(shuffled_diamonds), ]</a:t>
            </a:r>
          </a:p>
          <a:p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model &lt;- lm(price ~ ., train)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prediction &lt;- predict(model, test)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errors &lt;- prediction – test$price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rmse &lt;- sqrt(mean(errors ^2))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365" y="4037799"/>
            <a:ext cx="3305713" cy="24929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model &lt;- train(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price ~ .,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diamonds,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method = “lm”,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trControl = trainControl(</a:t>
            </a:r>
          </a:p>
          <a:p>
            <a:r>
              <a:rPr lang="en-US" sz="1200">
                <a:latin typeface="Consolas" panose="020B0609020204030204" pitchFamily="49" charset="0"/>
              </a:rPr>
              <a:t>		</a:t>
            </a:r>
            <a:r>
              <a:rPr lang="en-US" sz="1200" smtClean="0">
                <a:latin typeface="Consolas" panose="020B0609020204030204" pitchFamily="49" charset="0"/>
              </a:rPr>
              <a:t>method = “cv”,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number = 10,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repeats = 1,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	verboseIter = T</a:t>
            </a:r>
          </a:p>
          <a:p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)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predict(model, diamonds)</a:t>
            </a:r>
            <a:endParaRPr lang="en-US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110"/>
          </a:xfrm>
        </p:spPr>
        <p:txBody>
          <a:bodyPr>
            <a:normAutofit fontScale="90000"/>
          </a:bodyPr>
          <a:lstStyle/>
          <a:p>
            <a:r>
              <a:rPr lang="en-US" smtClean="0"/>
              <a:t>Logistic Regression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41506"/>
            <a:ext cx="10515600" cy="346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smtClean="0"/>
              <a:t>Logistic regression involves fitting a curve to numeric data to make predictions about binary events.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897965" y="1537073"/>
            <a:ext cx="10455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970213" indent="-2970213">
              <a:tabLst>
                <a:tab pos="2743200" algn="l"/>
              </a:tabLst>
            </a:pPr>
            <a:r>
              <a:rPr lang="en-US" sz="1200" smtClean="0">
                <a:latin typeface="Consolas" panose="020B0609020204030204" pitchFamily="49" charset="0"/>
              </a:rPr>
              <a:t>table(donors$donated)	</a:t>
            </a:r>
            <a:r>
              <a:rPr lang="en-US" sz="1200" smtClean="0">
                <a:latin typeface="Consolas" panose="020B0609020204030204" pitchFamily="49" charset="0"/>
                <a:sym typeface="Wingdings" panose="05000000000000000000" pitchFamily="2" charset="2"/>
              </a:rPr>
              <a:t>	this displays a count of the dependent variable (donated) in terms of how many people </a:t>
            </a:r>
            <a:r>
              <a:rPr lang="en-US" sz="1200" b="1" u="sng" smtClean="0">
                <a:latin typeface="Consolas" panose="020B0609020204030204" pitchFamily="49" charset="0"/>
                <a:sym typeface="Wingdings" panose="05000000000000000000" pitchFamily="2" charset="2"/>
              </a:rPr>
              <a:t>did not</a:t>
            </a:r>
            <a:r>
              <a:rPr lang="en-US" sz="1200" u="sng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200" b="1" u="sng" smtClean="0">
                <a:latin typeface="Consolas" panose="020B0609020204030204" pitchFamily="49" charset="0"/>
                <a:sym typeface="Wingdings" panose="05000000000000000000" pitchFamily="2" charset="2"/>
              </a:rPr>
              <a:t>donate</a:t>
            </a:r>
            <a:r>
              <a:rPr lang="en-US" sz="1200" b="1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200" smtClean="0">
                <a:latin typeface="Consolas" panose="020B0609020204030204" pitchFamily="49" charset="0"/>
                <a:sym typeface="Wingdings" panose="05000000000000000000" pitchFamily="2" charset="2"/>
              </a:rPr>
              <a:t>(0) versus how many people </a:t>
            </a:r>
            <a:r>
              <a:rPr lang="en-US" sz="1200" b="1" u="sng" smtClean="0">
                <a:latin typeface="Consolas" panose="020B0609020204030204" pitchFamily="49" charset="0"/>
                <a:sym typeface="Wingdings" panose="05000000000000000000" pitchFamily="2" charset="2"/>
              </a:rPr>
              <a:t>did donate</a:t>
            </a:r>
            <a:r>
              <a:rPr lang="en-US" sz="1200" smtClean="0">
                <a:latin typeface="Consolas" panose="020B0609020204030204" pitchFamily="49" charset="0"/>
                <a:sym typeface="Wingdings" panose="05000000000000000000" pitchFamily="2" charset="2"/>
              </a:rPr>
              <a:t> (1)</a:t>
            </a:r>
            <a:endParaRPr lang="en-US" sz="1200" smtClean="0">
              <a:latin typeface="Consolas" panose="020B0609020204030204" pitchFamily="49" charset="0"/>
            </a:endParaRPr>
          </a:p>
          <a:p>
            <a:endParaRPr lang="en-US" sz="1200">
              <a:latin typeface="Consolas" panose="020B0609020204030204" pitchFamily="49" charset="0"/>
            </a:endParaRPr>
          </a:p>
          <a:p>
            <a:pPr marL="2001838" indent="-2001838"/>
            <a:r>
              <a:rPr lang="en-US" sz="1200" smtClean="0">
                <a:latin typeface="Consolas" panose="020B0609020204030204" pitchFamily="49" charset="0"/>
              </a:rPr>
              <a:t>donation_model &lt;- glm(donated ~ bad_address + interest_religion + interest_veterans,</a:t>
            </a:r>
          </a:p>
          <a:p>
            <a:pPr marL="2001838" indent="-2001838"/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data = donors,</a:t>
            </a:r>
          </a:p>
          <a:p>
            <a:pPr marL="2001838" indent="-2001838"/>
            <a:r>
              <a:rPr lang="en-US" sz="1200">
                <a:latin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</a:rPr>
              <a:t>family = “binomial”)</a:t>
            </a:r>
          </a:p>
          <a:p>
            <a:pPr marL="2001838" indent="-2001838"/>
            <a:endParaRPr lang="en-US" sz="1200">
              <a:latin typeface="Consolas" panose="020B0609020204030204" pitchFamily="49" charset="0"/>
            </a:endParaRPr>
          </a:p>
          <a:p>
            <a:pPr marL="2001838" indent="-2001838"/>
            <a:r>
              <a:rPr lang="en-US" sz="1200" smtClean="0">
                <a:latin typeface="Consolas" panose="020B0609020204030204" pitchFamily="49" charset="0"/>
              </a:rPr>
              <a:t>summary(donation_model)</a:t>
            </a:r>
            <a:endParaRPr lang="en-US" sz="1200" smtClean="0">
              <a:latin typeface="Consolas" panose="020B0609020204030204" pitchFamily="49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838200" y="3255682"/>
            <a:ext cx="10445376" cy="509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Logistic regression estimates probability of outcome. Therefore, the modeler is tasked with setting a threshold at which the probability implies action. The modeler must balance the extremes of being too cautious versus being to aggressive.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897965" y="3820084"/>
            <a:ext cx="1045583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970213" indent="-2970213">
              <a:tabLst>
                <a:tab pos="2743200" algn="l"/>
              </a:tabLst>
            </a:pPr>
            <a:r>
              <a:rPr lang="en-US" sz="1200" smtClean="0">
                <a:latin typeface="Consolas" panose="020B0609020204030204" pitchFamily="49" charset="0"/>
              </a:rPr>
              <a:t>donors$donation_prob &lt;- predict(donation_model, type = “response”)</a:t>
            </a:r>
          </a:p>
          <a:p>
            <a:pPr marL="2970213" indent="-2970213">
              <a:tabLst>
                <a:tab pos="2743200" algn="l"/>
              </a:tabLst>
            </a:pPr>
            <a:endParaRPr lang="en-US" sz="1200">
              <a:latin typeface="Consolas" panose="020B0609020204030204" pitchFamily="49" charset="0"/>
            </a:endParaRPr>
          </a:p>
          <a:p>
            <a:pPr marL="2970213" indent="-2970213">
              <a:tabLst>
                <a:tab pos="2743200" algn="l"/>
              </a:tabLst>
            </a:pPr>
            <a:r>
              <a:rPr lang="en-US" sz="1200" smtClean="0">
                <a:latin typeface="Consolas" panose="020B0609020204030204" pitchFamily="49" charset="0"/>
              </a:rPr>
              <a:t>mean(donors$donated)	</a:t>
            </a:r>
            <a:r>
              <a:rPr lang="en-US" sz="1200" smtClean="0">
                <a:latin typeface="Consolas" panose="020B0609020204030204" pitchFamily="49" charset="0"/>
                <a:sym typeface="Wingdings" panose="05000000000000000000" pitchFamily="2" charset="2"/>
              </a:rPr>
              <a:t> this gives you the global probability that any one person will donate</a:t>
            </a:r>
            <a:endParaRPr lang="en-US" sz="1200" smtClean="0">
              <a:latin typeface="Consolas" panose="020B0609020204030204" pitchFamily="49" charset="0"/>
            </a:endParaRPr>
          </a:p>
          <a:p>
            <a:pPr marL="2970213" indent="-2970213">
              <a:tabLst>
                <a:tab pos="2743200" algn="l"/>
              </a:tabLst>
            </a:pPr>
            <a:endParaRPr lang="en-US" sz="1200">
              <a:latin typeface="Consolas" panose="020B0609020204030204" pitchFamily="49" charset="0"/>
            </a:endParaRPr>
          </a:p>
          <a:p>
            <a:pPr marL="2970213" indent="-2970213">
              <a:tabLst>
                <a:tab pos="2743200" algn="l"/>
              </a:tabLst>
            </a:pPr>
            <a:r>
              <a:rPr lang="en-US" sz="1200" smtClean="0">
                <a:latin typeface="Consolas" panose="020B0609020204030204" pitchFamily="49" charset="0"/>
              </a:rPr>
              <a:t>donors$donation_pred &lt;- ifelse(donors$donation_prob &gt; 0.0504, 1, 0)</a:t>
            </a:r>
          </a:p>
          <a:p>
            <a:pPr marL="2970213" indent="-2970213">
              <a:tabLst>
                <a:tab pos="2743200" algn="l"/>
              </a:tabLst>
            </a:pPr>
            <a:endParaRPr lang="en-US" sz="1200" smtClean="0">
              <a:latin typeface="Consolas" panose="020B0609020204030204" pitchFamily="49" charset="0"/>
            </a:endParaRPr>
          </a:p>
          <a:p>
            <a:pPr marL="2970213" indent="-2970213">
              <a:tabLst>
                <a:tab pos="2743200" algn="l"/>
              </a:tabLst>
            </a:pPr>
            <a:r>
              <a:rPr lang="en-US" sz="1200" smtClean="0">
                <a:latin typeface="Consolas" panose="020B0609020204030204" pitchFamily="49" charset="0"/>
              </a:rPr>
              <a:t>mean(donors$donated == donors$donation_pred)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838199" y="5341469"/>
            <a:ext cx="10690413" cy="98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smtClean="0"/>
              <a:t>Do NOT be fooled by high model accuracy!</a:t>
            </a:r>
            <a:r>
              <a:rPr lang="en-US" sz="1600" smtClean="0"/>
              <a:t> In cases where a positive outcome is rare (e.g. in the donors data only 5% of people donated) high accuracy can lead to specious conclusions about your model’s utility. For example, if were to simply predict that no one donates, you would be accurate 95% of the time. This naive assumption has better accuracy than your model.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4903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757"/>
          </a:xfrm>
        </p:spPr>
        <p:txBody>
          <a:bodyPr>
            <a:normAutofit fontScale="90000"/>
          </a:bodyPr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882"/>
            <a:ext cx="10515600" cy="5131081"/>
          </a:xfrm>
        </p:spPr>
        <p:txBody>
          <a:bodyPr>
            <a:normAutofit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mtClean="0"/>
              <a:t>Introduction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Notion and Definitions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Fundamental Algorithms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Anatomy of a Learning Algorithm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Basic Practice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Neural Networks and Deep Learning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Problems and Solution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Advanced Practice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Unsupervised Learning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Other Forms of Learning</a:t>
            </a:r>
          </a:p>
          <a:p>
            <a:pPr marL="914400" indent="-914400">
              <a:buFont typeface="+mj-lt"/>
              <a:buAutoNum type="arabicPeriod"/>
            </a:pPr>
            <a:r>
              <a:rPr lang="en-US" smtClean="0"/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5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472</Words>
  <Application>Microsoft Office PowerPoint</Application>
  <PresentationFormat>Widescreen</PresentationFormat>
  <Paragraphs>136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Office Theme</vt:lpstr>
      <vt:lpstr>Machine Learning</vt:lpstr>
      <vt:lpstr>R Courses</vt:lpstr>
      <vt:lpstr>Machine Learning Toolbox</vt:lpstr>
      <vt:lpstr>Regression Models</vt:lpstr>
      <vt:lpstr>Classification Models</vt:lpstr>
      <vt:lpstr>Logistic Regression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26</cp:revision>
  <dcterms:created xsi:type="dcterms:W3CDTF">2019-02-28T12:28:25Z</dcterms:created>
  <dcterms:modified xsi:type="dcterms:W3CDTF">2019-03-01T20:03:37Z</dcterms:modified>
</cp:coreProperties>
</file>